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354"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292" r:id="rId68"/>
    <p:sldId id="322" r:id="rId69"/>
    <p:sldId id="323" r:id="rId70"/>
    <p:sldId id="324" r:id="rId71"/>
    <p:sldId id="325" r:id="rId72"/>
    <p:sldId id="326" r:id="rId73"/>
    <p:sldId id="327" r:id="rId74"/>
    <p:sldId id="328" r:id="rId75"/>
    <p:sldId id="330" r:id="rId76"/>
    <p:sldId id="331" r:id="rId77"/>
    <p:sldId id="332" r:id="rId78"/>
    <p:sldId id="333" r:id="rId79"/>
    <p:sldId id="334" r:id="rId80"/>
    <p:sldId id="335" r:id="rId81"/>
    <p:sldId id="336" r:id="rId82"/>
    <p:sldId id="337" r:id="rId83"/>
    <p:sldId id="338" r:id="rId84"/>
    <p:sldId id="339" r:id="rId85"/>
    <p:sldId id="340" r:id="rId86"/>
    <p:sldId id="341" r:id="rId87"/>
    <p:sldId id="342" r:id="rId88"/>
    <p:sldId id="343" r:id="rId89"/>
    <p:sldId id="344" r:id="rId90"/>
    <p:sldId id="345" r:id="rId91"/>
    <p:sldId id="346" r:id="rId92"/>
    <p:sldId id="347" r:id="rId93"/>
    <p:sldId id="348" r:id="rId94"/>
    <p:sldId id="349" r:id="rId95"/>
    <p:sldId id="350" r:id="rId96"/>
    <p:sldId id="351" r:id="rId97"/>
    <p:sldId id="352" r:id="rId98"/>
    <p:sldId id="353" r:id="rId99"/>
    <p:sldId id="329" r:id="rId100"/>
    <p:sldId id="355" r:id="rId10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013" autoAdjust="0"/>
    <p:restoredTop sz="94660"/>
  </p:normalViewPr>
  <p:slideViewPr>
    <p:cSldViewPr snapToGrid="0">
      <p:cViewPr varScale="1">
        <p:scale>
          <a:sx n="62" d="100"/>
          <a:sy n="62" d="100"/>
        </p:scale>
        <p:origin x="58" y="51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10" name="Rectangle 9"/>
          <p:cNvSpPr/>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lvl1pPr algn="l">
              <a:defRPr/>
            </a:lvl1pPr>
          </a:lstStyle>
          <a:p>
            <a:fld id="{D5ACC4C7-7680-4E2A-86A8-5FE91875F379}" type="datetimeFigureOut">
              <a:rPr lang="zh-CN" altLang="en-US" smtClean="0"/>
              <a:t>2021/3/27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A8FC779-4227-4BE3-82FF-AB90F4788AB7}" type="slidenum">
              <a:rPr lang="zh-CN" altLang="en-US" smtClean="0"/>
              <a:t>‹#›</a:t>
            </a:fld>
            <a:endParaRPr lang="zh-CN" altLang="en-US"/>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279568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D5ACC4C7-7680-4E2A-86A8-5FE91875F379}" type="datetimeFigureOut">
              <a:rPr lang="zh-CN" altLang="en-US" smtClean="0"/>
              <a:t>2021/3/27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A8FC779-4227-4BE3-82FF-AB90F4788AB7}" type="slidenum">
              <a:rPr lang="zh-CN" altLang="en-US" smtClean="0"/>
              <a:t>‹#›</a:t>
            </a:fld>
            <a:endParaRPr lang="zh-CN" altLang="en-US"/>
          </a:p>
        </p:txBody>
      </p:sp>
    </p:spTree>
    <p:extLst>
      <p:ext uri="{BB962C8B-B14F-4D97-AF65-F5344CB8AC3E}">
        <p14:creationId xmlns:p14="http://schemas.microsoft.com/office/powerpoint/2010/main" val="17099614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D5ACC4C7-7680-4E2A-86A8-5FE91875F379}" type="datetimeFigureOut">
              <a:rPr lang="zh-CN" altLang="en-US" smtClean="0"/>
              <a:t>2021/3/27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A8FC779-4227-4BE3-82FF-AB90F4788AB7}" type="slidenum">
              <a:rPr lang="zh-CN" altLang="en-US" smtClean="0"/>
              <a:t>‹#›</a:t>
            </a:fld>
            <a:endParaRPr lang="zh-CN" altLang="en-US"/>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230345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D5ACC4C7-7680-4E2A-86A8-5FE91875F379}" type="datetimeFigureOut">
              <a:rPr lang="zh-CN" altLang="en-US" smtClean="0"/>
              <a:t>2021/3/27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A8FC779-4227-4BE3-82FF-AB90F4788AB7}" type="slidenum">
              <a:rPr lang="zh-CN" altLang="en-US" smtClean="0"/>
              <a:t>‹#›</a:t>
            </a:fld>
            <a:endParaRPr lang="zh-CN" altLang="en-US"/>
          </a:p>
        </p:txBody>
      </p:sp>
    </p:spTree>
    <p:extLst>
      <p:ext uri="{BB962C8B-B14F-4D97-AF65-F5344CB8AC3E}">
        <p14:creationId xmlns:p14="http://schemas.microsoft.com/office/powerpoint/2010/main" val="12906430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D5ACC4C7-7680-4E2A-86A8-5FE91875F379}" type="datetimeFigureOut">
              <a:rPr lang="zh-CN" altLang="en-US" smtClean="0"/>
              <a:t>2021/3/27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A8FC779-4227-4BE3-82FF-AB90F4788AB7}" type="slidenum">
              <a:rPr lang="zh-CN" altLang="en-US" smtClean="0"/>
              <a:t>‹#›</a:t>
            </a:fld>
            <a:endParaRPr lang="zh-CN" altLang="en-US"/>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355434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D5ACC4C7-7680-4E2A-86A8-5FE91875F379}" type="datetimeFigureOut">
              <a:rPr lang="zh-CN" altLang="en-US" smtClean="0"/>
              <a:t>2021/3/27</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8A8FC779-4227-4BE3-82FF-AB90F4788AB7}" type="slidenum">
              <a:rPr lang="zh-CN" altLang="en-US" smtClean="0"/>
              <a:t>‹#›</a:t>
            </a:fld>
            <a:endParaRPr lang="zh-CN" altLang="en-US"/>
          </a:p>
        </p:txBody>
      </p:sp>
    </p:spTree>
    <p:extLst>
      <p:ext uri="{BB962C8B-B14F-4D97-AF65-F5344CB8AC3E}">
        <p14:creationId xmlns:p14="http://schemas.microsoft.com/office/powerpoint/2010/main" val="22767739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1024128" y="2967788"/>
            <a:ext cx="4754880" cy="3341572"/>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zh-CN" altLang="en-US" smtClean="0"/>
              <a:t>单击此处编辑母版文本样式</a:t>
            </a:r>
          </a:p>
        </p:txBody>
      </p:sp>
      <p:sp>
        <p:nvSpPr>
          <p:cNvPr id="6" name="Content Placeholder 5"/>
          <p:cNvSpPr>
            <a:spLocks noGrp="1"/>
          </p:cNvSpPr>
          <p:nvPr>
            <p:ph sz="quarter" idx="4"/>
          </p:nvPr>
        </p:nvSpPr>
        <p:spPr>
          <a:xfrm>
            <a:off x="5990888" y="2967788"/>
            <a:ext cx="4754880" cy="3341572"/>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D5ACC4C7-7680-4E2A-86A8-5FE91875F379}" type="datetimeFigureOut">
              <a:rPr lang="zh-CN" altLang="en-US" smtClean="0"/>
              <a:t>2021/3/27</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8A8FC779-4227-4BE3-82FF-AB90F4788AB7}" type="slidenum">
              <a:rPr lang="zh-CN" altLang="en-US" smtClean="0"/>
              <a:t>‹#›</a:t>
            </a:fld>
            <a:endParaRPr lang="zh-CN" altLang="en-US"/>
          </a:p>
        </p:txBody>
      </p:sp>
    </p:spTree>
    <p:extLst>
      <p:ext uri="{BB962C8B-B14F-4D97-AF65-F5344CB8AC3E}">
        <p14:creationId xmlns:p14="http://schemas.microsoft.com/office/powerpoint/2010/main" val="33442084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D5ACC4C7-7680-4E2A-86A8-5FE91875F379}" type="datetimeFigureOut">
              <a:rPr lang="zh-CN" altLang="en-US" smtClean="0"/>
              <a:t>2021/3/27</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8A8FC779-4227-4BE3-82FF-AB90F4788AB7}" type="slidenum">
              <a:rPr lang="zh-CN" altLang="en-US" smtClean="0"/>
              <a:t>‹#›</a:t>
            </a:fld>
            <a:endParaRPr lang="zh-CN" altLang="en-US"/>
          </a:p>
        </p:txBody>
      </p:sp>
    </p:spTree>
    <p:extLst>
      <p:ext uri="{BB962C8B-B14F-4D97-AF65-F5344CB8AC3E}">
        <p14:creationId xmlns:p14="http://schemas.microsoft.com/office/powerpoint/2010/main" val="4507756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5ACC4C7-7680-4E2A-86A8-5FE91875F379}" type="datetimeFigureOut">
              <a:rPr lang="zh-CN" altLang="en-US" smtClean="0"/>
              <a:t>2021/3/27</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8A8FC779-4227-4BE3-82FF-AB90F4788AB7}" type="slidenum">
              <a:rPr lang="zh-CN" altLang="en-US" smtClean="0"/>
              <a:t>‹#›</a:t>
            </a:fld>
            <a:endParaRPr lang="zh-CN" altLang="en-US"/>
          </a:p>
        </p:txBody>
      </p:sp>
    </p:spTree>
    <p:extLst>
      <p:ext uri="{BB962C8B-B14F-4D97-AF65-F5344CB8AC3E}">
        <p14:creationId xmlns:p14="http://schemas.microsoft.com/office/powerpoint/2010/main" val="31527384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D5ACC4C7-7680-4E2A-86A8-5FE91875F379}" type="datetimeFigureOut">
              <a:rPr lang="zh-CN" altLang="en-US" smtClean="0"/>
              <a:t>2021/3/27</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8A8FC779-4227-4BE3-82FF-AB90F4788AB7}" type="slidenum">
              <a:rPr lang="zh-CN" altLang="en-US" smtClean="0"/>
              <a:t>‹#›</a:t>
            </a:fld>
            <a:endParaRPr lang="zh-CN" altLang="en-US"/>
          </a:p>
        </p:txBody>
      </p:sp>
    </p:spTree>
    <p:extLst>
      <p:ext uri="{BB962C8B-B14F-4D97-AF65-F5344CB8AC3E}">
        <p14:creationId xmlns:p14="http://schemas.microsoft.com/office/powerpoint/2010/main" val="3750171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D5ACC4C7-7680-4E2A-86A8-5FE91875F379}" type="datetimeFigureOut">
              <a:rPr lang="zh-CN" altLang="en-US" smtClean="0"/>
              <a:t>2021/3/27</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8A8FC779-4227-4BE3-82FF-AB90F4788AB7}" type="slidenum">
              <a:rPr lang="zh-CN" altLang="en-US" smtClean="0"/>
              <a:t>‹#›</a:t>
            </a:fld>
            <a:endParaRPr lang="zh-CN" altLang="en-US"/>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80440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D5ACC4C7-7680-4E2A-86A8-5FE91875F379}" type="datetimeFigureOut">
              <a:rPr lang="zh-CN" altLang="en-US" smtClean="0"/>
              <a:t>2021/3/27</a:t>
            </a:fld>
            <a:endParaRPr lang="zh-CN" altLang="en-US"/>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zh-CN" altLang="en-US"/>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8A8FC779-4227-4BE3-82FF-AB90F4788AB7}" type="slidenum">
              <a:rPr lang="zh-CN" altLang="en-US" smtClean="0"/>
              <a:t>‹#›</a:t>
            </a:fld>
            <a:endParaRPr lang="zh-CN" altLang="en-US"/>
          </a:p>
        </p:txBody>
      </p:sp>
      <p:cxnSp>
        <p:nvCxnSpPr>
          <p:cNvPr id="7" name="Straight Connector 6"/>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8619030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457200" y="4960137"/>
            <a:ext cx="6969211" cy="1463040"/>
          </a:xfrm>
        </p:spPr>
        <p:txBody>
          <a:bodyPr>
            <a:normAutofit/>
          </a:bodyPr>
          <a:lstStyle/>
          <a:p>
            <a:r>
              <a:rPr lang="zh-CN" altLang="zh-CN" dirty="0"/>
              <a:t>新媒体教程</a:t>
            </a:r>
            <a:br>
              <a:rPr lang="zh-CN" altLang="zh-CN" dirty="0"/>
            </a:br>
            <a:r>
              <a:rPr lang="en-US" altLang="zh-CN" dirty="0"/>
              <a:t> </a:t>
            </a:r>
            <a:endParaRPr lang="zh-CN" altLang="en-US" dirty="0"/>
          </a:p>
        </p:txBody>
      </p:sp>
      <p:sp>
        <p:nvSpPr>
          <p:cNvPr id="3" name="副标题 2"/>
          <p:cNvSpPr>
            <a:spLocks noGrp="1"/>
          </p:cNvSpPr>
          <p:nvPr>
            <p:ph type="subTitle" idx="1"/>
          </p:nvPr>
        </p:nvSpPr>
        <p:spPr>
          <a:xfrm>
            <a:off x="8390238" y="4960137"/>
            <a:ext cx="3420762" cy="1463040"/>
          </a:xfrm>
        </p:spPr>
        <p:txBody>
          <a:bodyPr>
            <a:normAutofit/>
          </a:bodyPr>
          <a:lstStyle/>
          <a:p>
            <a:r>
              <a:rPr lang="zh-CN" altLang="zh-CN" dirty="0" smtClean="0"/>
              <a:t>刘行芳主编</a:t>
            </a:r>
            <a:endParaRPr lang="en-US" altLang="zh-CN" dirty="0" smtClean="0"/>
          </a:p>
          <a:p>
            <a:endParaRPr lang="en-US" altLang="zh-CN" dirty="0" smtClean="0"/>
          </a:p>
          <a:p>
            <a:r>
              <a:rPr lang="zh-CN" altLang="en-US" dirty="0"/>
              <a:t>中国传媒</a:t>
            </a:r>
            <a:r>
              <a:rPr lang="zh-CN" altLang="en-US" dirty="0" smtClean="0"/>
              <a:t>大学出版社</a:t>
            </a:r>
            <a:endParaRPr lang="en-US" altLang="zh-CN" dirty="0" smtClean="0"/>
          </a:p>
          <a:p>
            <a:r>
              <a:rPr lang="en-US" altLang="zh-CN" dirty="0" smtClean="0"/>
              <a:t>2015</a:t>
            </a:r>
            <a:r>
              <a:rPr lang="zh-CN" altLang="en-US" dirty="0" smtClean="0"/>
              <a:t>年第一版，</a:t>
            </a:r>
            <a:r>
              <a:rPr lang="en-US" altLang="zh-CN" dirty="0" smtClean="0"/>
              <a:t>2021</a:t>
            </a:r>
            <a:r>
              <a:rPr lang="zh-CN" altLang="en-US" dirty="0" smtClean="0"/>
              <a:t>年第二版</a:t>
            </a:r>
            <a:endParaRPr lang="zh-CN" altLang="en-US" dirty="0"/>
          </a:p>
        </p:txBody>
      </p:sp>
    </p:spTree>
    <p:extLst>
      <p:ext uri="{BB962C8B-B14F-4D97-AF65-F5344CB8AC3E}">
        <p14:creationId xmlns:p14="http://schemas.microsoft.com/office/powerpoint/2010/main" val="22889697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92075"/>
          </a:xfrm>
        </p:spPr>
        <p:txBody>
          <a:bodyPr>
            <a:normAutofit fontScale="90000"/>
          </a:bodyPr>
          <a:lstStyle/>
          <a:p>
            <a:endParaRPr lang="zh-CN" altLang="en-US" dirty="0"/>
          </a:p>
        </p:txBody>
      </p:sp>
      <p:sp>
        <p:nvSpPr>
          <p:cNvPr id="3" name="内容占位符 2"/>
          <p:cNvSpPr>
            <a:spLocks noGrp="1"/>
          </p:cNvSpPr>
          <p:nvPr>
            <p:ph idx="1"/>
          </p:nvPr>
        </p:nvSpPr>
        <p:spPr>
          <a:xfrm>
            <a:off x="838200" y="580768"/>
            <a:ext cx="10515600" cy="5596195"/>
          </a:xfrm>
        </p:spPr>
        <p:txBody>
          <a:bodyPr>
            <a:normAutofit/>
          </a:bodyPr>
          <a:lstStyle/>
          <a:p>
            <a:r>
              <a:rPr lang="zh-CN" altLang="zh-CN" b="1" dirty="0" smtClean="0"/>
              <a:t>第</a:t>
            </a:r>
            <a:r>
              <a:rPr lang="en-US" altLang="zh-CN" b="1" dirty="0" smtClean="0"/>
              <a:t>13</a:t>
            </a:r>
            <a:r>
              <a:rPr lang="zh-CN" altLang="zh-CN" b="1" dirty="0" smtClean="0"/>
              <a:t>章</a:t>
            </a:r>
            <a:r>
              <a:rPr lang="en-US" altLang="zh-CN" b="1" dirty="0" smtClean="0"/>
              <a:t>  </a:t>
            </a:r>
            <a:r>
              <a:rPr lang="zh-CN" altLang="zh-CN" b="1" dirty="0" smtClean="0"/>
              <a:t>新媒体的内容</a:t>
            </a:r>
            <a:endParaRPr lang="zh-CN" altLang="zh-CN" dirty="0" smtClean="0"/>
          </a:p>
          <a:p>
            <a:r>
              <a:rPr lang="zh-CN" altLang="zh-CN" dirty="0" smtClean="0"/>
              <a:t>第</a:t>
            </a:r>
            <a:r>
              <a:rPr lang="en-US" altLang="zh-CN" dirty="0" smtClean="0"/>
              <a:t>1</a:t>
            </a:r>
            <a:r>
              <a:rPr lang="zh-CN" altLang="zh-CN" dirty="0" smtClean="0"/>
              <a:t>节</a:t>
            </a:r>
            <a:r>
              <a:rPr lang="en-US" altLang="zh-CN" dirty="0" smtClean="0"/>
              <a:t>  </a:t>
            </a:r>
            <a:r>
              <a:rPr lang="zh-CN" altLang="zh-CN" dirty="0" smtClean="0"/>
              <a:t>新媒体的主要内容构成</a:t>
            </a:r>
          </a:p>
          <a:p>
            <a:r>
              <a:rPr lang="zh-CN" altLang="zh-CN" dirty="0" smtClean="0"/>
              <a:t>第</a:t>
            </a:r>
            <a:r>
              <a:rPr lang="en-US" altLang="zh-CN" dirty="0" smtClean="0"/>
              <a:t>2</a:t>
            </a:r>
            <a:r>
              <a:rPr lang="zh-CN" altLang="zh-CN" dirty="0" smtClean="0"/>
              <a:t>节</a:t>
            </a:r>
            <a:r>
              <a:rPr lang="en-US" altLang="zh-CN" dirty="0" smtClean="0"/>
              <a:t>  </a:t>
            </a:r>
            <a:r>
              <a:rPr lang="zh-CN" altLang="zh-CN" dirty="0" smtClean="0"/>
              <a:t>新媒体中的负面情绪</a:t>
            </a:r>
          </a:p>
          <a:p>
            <a:r>
              <a:rPr lang="zh-CN" altLang="zh-CN" dirty="0" smtClean="0"/>
              <a:t>第</a:t>
            </a:r>
            <a:r>
              <a:rPr lang="en-US" altLang="zh-CN" dirty="0" smtClean="0"/>
              <a:t>3</a:t>
            </a:r>
            <a:r>
              <a:rPr lang="zh-CN" altLang="zh-CN" dirty="0" smtClean="0"/>
              <a:t>节</a:t>
            </a:r>
            <a:r>
              <a:rPr lang="en-US" altLang="zh-CN" dirty="0" smtClean="0"/>
              <a:t>  </a:t>
            </a:r>
            <a:r>
              <a:rPr lang="zh-CN" altLang="zh-CN" dirty="0" smtClean="0"/>
              <a:t>新媒体舆情的主要特征</a:t>
            </a:r>
          </a:p>
          <a:p>
            <a:r>
              <a:rPr lang="zh-CN" altLang="zh-CN" dirty="0" smtClean="0"/>
              <a:t>第</a:t>
            </a:r>
            <a:r>
              <a:rPr lang="en-US" altLang="zh-CN" dirty="0" smtClean="0"/>
              <a:t>4</a:t>
            </a:r>
            <a:r>
              <a:rPr lang="zh-CN" altLang="zh-CN" dirty="0" smtClean="0"/>
              <a:t>节</a:t>
            </a:r>
            <a:r>
              <a:rPr lang="en-US" altLang="zh-CN" dirty="0" smtClean="0"/>
              <a:t>  </a:t>
            </a:r>
            <a:r>
              <a:rPr lang="zh-CN" altLang="zh-CN" dirty="0" smtClean="0"/>
              <a:t>网络舆论风暴的负面价值</a:t>
            </a:r>
          </a:p>
          <a:p>
            <a:r>
              <a:rPr lang="zh-CN" altLang="zh-CN" b="1" dirty="0" smtClean="0"/>
              <a:t>第</a:t>
            </a:r>
            <a:r>
              <a:rPr lang="en-US" altLang="zh-CN" b="1" dirty="0" smtClean="0"/>
              <a:t>14</a:t>
            </a:r>
            <a:r>
              <a:rPr lang="zh-CN" altLang="zh-CN" b="1" dirty="0" smtClean="0"/>
              <a:t>章</a:t>
            </a:r>
            <a:r>
              <a:rPr lang="en-US" altLang="zh-CN" b="1" dirty="0" smtClean="0"/>
              <a:t>  </a:t>
            </a:r>
            <a:r>
              <a:rPr lang="zh-CN" altLang="zh-CN" b="1" dirty="0" smtClean="0"/>
              <a:t>新媒体的效果控制</a:t>
            </a:r>
            <a:endParaRPr lang="zh-CN" altLang="zh-CN" dirty="0" smtClean="0"/>
          </a:p>
          <a:p>
            <a:r>
              <a:rPr lang="zh-CN" altLang="zh-CN" dirty="0" smtClean="0"/>
              <a:t>第</a:t>
            </a:r>
            <a:r>
              <a:rPr lang="en-US" altLang="zh-CN" dirty="0" smtClean="0"/>
              <a:t>1</a:t>
            </a:r>
            <a:r>
              <a:rPr lang="zh-CN" altLang="zh-CN" dirty="0" smtClean="0"/>
              <a:t>节</a:t>
            </a:r>
            <a:r>
              <a:rPr lang="en-US" altLang="zh-CN" dirty="0" smtClean="0"/>
              <a:t>  </a:t>
            </a:r>
            <a:r>
              <a:rPr lang="zh-CN" altLang="zh-CN" dirty="0" smtClean="0"/>
              <a:t>网络行动及其负面效果</a:t>
            </a:r>
          </a:p>
          <a:p>
            <a:r>
              <a:rPr lang="zh-CN" altLang="zh-CN" dirty="0" smtClean="0"/>
              <a:t>第</a:t>
            </a:r>
            <a:r>
              <a:rPr lang="en-US" altLang="zh-CN" dirty="0" smtClean="0"/>
              <a:t>2</a:t>
            </a:r>
            <a:r>
              <a:rPr lang="zh-CN" altLang="zh-CN" dirty="0" smtClean="0"/>
              <a:t>节</a:t>
            </a:r>
            <a:r>
              <a:rPr lang="en-US" altLang="zh-CN" dirty="0" smtClean="0"/>
              <a:t>  </a:t>
            </a:r>
            <a:r>
              <a:rPr lang="zh-CN" altLang="zh-CN" dirty="0" smtClean="0"/>
              <a:t>网络新媒体舆论的两面性</a:t>
            </a:r>
          </a:p>
          <a:p>
            <a:r>
              <a:rPr lang="zh-CN" altLang="zh-CN" dirty="0" smtClean="0"/>
              <a:t>第</a:t>
            </a:r>
            <a:r>
              <a:rPr lang="en-US" altLang="zh-CN" dirty="0" smtClean="0"/>
              <a:t>3</a:t>
            </a:r>
            <a:r>
              <a:rPr lang="zh-CN" altLang="zh-CN" dirty="0" smtClean="0"/>
              <a:t>节</a:t>
            </a:r>
            <a:r>
              <a:rPr lang="en-US" altLang="zh-CN" dirty="0" smtClean="0"/>
              <a:t>  </a:t>
            </a:r>
            <a:r>
              <a:rPr lang="zh-CN" altLang="zh-CN" dirty="0" smtClean="0"/>
              <a:t>网络舆论应对的国际惯例</a:t>
            </a:r>
          </a:p>
          <a:p>
            <a:r>
              <a:rPr lang="zh-CN" altLang="zh-CN" dirty="0" smtClean="0"/>
              <a:t>第</a:t>
            </a:r>
            <a:r>
              <a:rPr lang="en-US" altLang="zh-CN" dirty="0" smtClean="0"/>
              <a:t>4</a:t>
            </a:r>
            <a:r>
              <a:rPr lang="zh-CN" altLang="zh-CN" dirty="0" smtClean="0"/>
              <a:t>节</a:t>
            </a:r>
            <a:r>
              <a:rPr lang="en-US" altLang="zh-CN" dirty="0" smtClean="0"/>
              <a:t>  </a:t>
            </a:r>
            <a:r>
              <a:rPr lang="zh-CN" altLang="zh-CN" dirty="0" smtClean="0"/>
              <a:t>网络舆论的主动应对</a:t>
            </a:r>
            <a:endParaRPr lang="zh-CN" altLang="en-US" dirty="0"/>
          </a:p>
        </p:txBody>
      </p:sp>
    </p:spTree>
    <p:extLst>
      <p:ext uri="{BB962C8B-B14F-4D97-AF65-F5344CB8AC3E}">
        <p14:creationId xmlns:p14="http://schemas.microsoft.com/office/powerpoint/2010/main" val="3296958755"/>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24128" y="585216"/>
            <a:ext cx="9720072" cy="687530"/>
          </a:xfrm>
        </p:spPr>
        <p:txBody>
          <a:bodyPr>
            <a:normAutofit fontScale="90000"/>
          </a:bodyPr>
          <a:lstStyle/>
          <a:p>
            <a:endParaRPr lang="zh-CN" altLang="en-US" dirty="0"/>
          </a:p>
        </p:txBody>
      </p:sp>
      <p:sp>
        <p:nvSpPr>
          <p:cNvPr id="3" name="内容占位符 2"/>
          <p:cNvSpPr>
            <a:spLocks noGrp="1"/>
          </p:cNvSpPr>
          <p:nvPr>
            <p:ph idx="1"/>
          </p:nvPr>
        </p:nvSpPr>
        <p:spPr>
          <a:xfrm>
            <a:off x="1024128" y="1544595"/>
            <a:ext cx="9720073" cy="4764765"/>
          </a:xfrm>
        </p:spPr>
        <p:txBody>
          <a:bodyPr>
            <a:normAutofit/>
          </a:bodyPr>
          <a:lstStyle/>
          <a:p>
            <a:r>
              <a:rPr lang="en-US" altLang="zh-CN" sz="8000" dirty="0" smtClean="0"/>
              <a:t>Thanks</a:t>
            </a:r>
            <a:r>
              <a:rPr lang="zh-CN" altLang="en-US" sz="8000" dirty="0" smtClean="0"/>
              <a:t>！</a:t>
            </a:r>
            <a:endParaRPr lang="en-US" altLang="zh-CN" sz="8000" dirty="0" smtClean="0"/>
          </a:p>
          <a:p>
            <a:r>
              <a:rPr lang="en-US" altLang="zh-CN" sz="8000" dirty="0" smtClean="0"/>
              <a:t>End</a:t>
            </a:r>
            <a:r>
              <a:rPr lang="zh-CN" altLang="en-US" sz="8000" dirty="0" smtClean="0"/>
              <a:t>！</a:t>
            </a:r>
            <a:endParaRPr lang="zh-CN" altLang="en-US" sz="8000" dirty="0"/>
          </a:p>
        </p:txBody>
      </p:sp>
    </p:spTree>
    <p:extLst>
      <p:ext uri="{BB962C8B-B14F-4D97-AF65-F5344CB8AC3E}">
        <p14:creationId xmlns:p14="http://schemas.microsoft.com/office/powerpoint/2010/main" val="36862087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67361"/>
          </a:xfrm>
        </p:spPr>
        <p:txBody>
          <a:bodyPr>
            <a:normAutofit fontScale="90000"/>
          </a:bodyPr>
          <a:lstStyle/>
          <a:p>
            <a:endParaRPr lang="zh-CN" altLang="en-US" dirty="0"/>
          </a:p>
        </p:txBody>
      </p:sp>
      <p:sp>
        <p:nvSpPr>
          <p:cNvPr id="3" name="内容占位符 2"/>
          <p:cNvSpPr>
            <a:spLocks noGrp="1"/>
          </p:cNvSpPr>
          <p:nvPr>
            <p:ph idx="1"/>
          </p:nvPr>
        </p:nvSpPr>
        <p:spPr>
          <a:xfrm>
            <a:off x="838200" y="630195"/>
            <a:ext cx="10515600" cy="5546768"/>
          </a:xfrm>
        </p:spPr>
        <p:txBody>
          <a:bodyPr>
            <a:normAutofit lnSpcReduction="10000"/>
          </a:bodyPr>
          <a:lstStyle/>
          <a:p>
            <a:r>
              <a:rPr lang="zh-CN" altLang="zh-CN" b="1" dirty="0" smtClean="0"/>
              <a:t>第</a:t>
            </a:r>
            <a:r>
              <a:rPr lang="en-US" altLang="zh-CN" b="1" dirty="0" smtClean="0"/>
              <a:t>15</a:t>
            </a:r>
            <a:r>
              <a:rPr lang="zh-CN" altLang="zh-CN" b="1" dirty="0" smtClean="0"/>
              <a:t>章</a:t>
            </a:r>
            <a:r>
              <a:rPr lang="en-US" altLang="zh-CN" b="1" dirty="0" smtClean="0"/>
              <a:t>  </a:t>
            </a:r>
            <a:r>
              <a:rPr lang="zh-CN" altLang="zh-CN" b="1" dirty="0" smtClean="0"/>
              <a:t>新媒体经营管理</a:t>
            </a:r>
            <a:endParaRPr lang="zh-CN" altLang="zh-CN" dirty="0" smtClean="0"/>
          </a:p>
          <a:p>
            <a:r>
              <a:rPr lang="zh-CN" altLang="zh-CN" dirty="0" smtClean="0"/>
              <a:t>第</a:t>
            </a:r>
            <a:r>
              <a:rPr lang="en-US" altLang="zh-CN" dirty="0" smtClean="0"/>
              <a:t>1</a:t>
            </a:r>
            <a:r>
              <a:rPr lang="zh-CN" altLang="zh-CN" dirty="0" smtClean="0"/>
              <a:t>节 生命攸关的新媒体赢利</a:t>
            </a:r>
          </a:p>
          <a:p>
            <a:r>
              <a:rPr lang="zh-CN" altLang="zh-CN" dirty="0" smtClean="0"/>
              <a:t>第</a:t>
            </a:r>
            <a:r>
              <a:rPr lang="en-US" altLang="zh-CN" dirty="0" smtClean="0"/>
              <a:t>2</a:t>
            </a:r>
            <a:r>
              <a:rPr lang="zh-CN" altLang="zh-CN" dirty="0" smtClean="0"/>
              <a:t>节 新媒体的盈利模式</a:t>
            </a:r>
          </a:p>
          <a:p>
            <a:r>
              <a:rPr lang="zh-CN" altLang="zh-CN" dirty="0" smtClean="0"/>
              <a:t>第</a:t>
            </a:r>
            <a:r>
              <a:rPr lang="en-US" altLang="zh-CN" dirty="0" smtClean="0"/>
              <a:t>3</a:t>
            </a:r>
            <a:r>
              <a:rPr lang="zh-CN" altLang="zh-CN" dirty="0" smtClean="0"/>
              <a:t>节</a:t>
            </a:r>
            <a:r>
              <a:rPr lang="en-US" altLang="zh-CN" dirty="0" smtClean="0"/>
              <a:t>  </a:t>
            </a:r>
            <a:r>
              <a:rPr lang="zh-CN" altLang="zh-CN" dirty="0" smtClean="0"/>
              <a:t>破解画饼魔咒</a:t>
            </a:r>
          </a:p>
          <a:p>
            <a:r>
              <a:rPr lang="zh-CN" altLang="zh-CN" b="1" dirty="0" smtClean="0"/>
              <a:t>第</a:t>
            </a:r>
            <a:r>
              <a:rPr lang="en-US" altLang="zh-CN" b="1" dirty="0" smtClean="0"/>
              <a:t>16</a:t>
            </a:r>
            <a:r>
              <a:rPr lang="zh-CN" altLang="zh-CN" b="1" dirty="0" smtClean="0"/>
              <a:t>章</a:t>
            </a:r>
            <a:r>
              <a:rPr lang="en-US" altLang="zh-CN" b="1" dirty="0" smtClean="0"/>
              <a:t>  </a:t>
            </a:r>
            <a:r>
              <a:rPr lang="zh-CN" altLang="zh-CN" b="1" dirty="0" smtClean="0"/>
              <a:t>新媒体传播管理</a:t>
            </a:r>
            <a:endParaRPr lang="zh-CN" altLang="zh-CN" dirty="0" smtClean="0"/>
          </a:p>
          <a:p>
            <a:r>
              <a:rPr lang="zh-CN" altLang="zh-CN" dirty="0" smtClean="0"/>
              <a:t>第</a:t>
            </a:r>
            <a:r>
              <a:rPr lang="en-US" altLang="zh-CN" dirty="0" smtClean="0"/>
              <a:t>1</a:t>
            </a:r>
            <a:r>
              <a:rPr lang="zh-CN" altLang="zh-CN" dirty="0" smtClean="0"/>
              <a:t>节</a:t>
            </a:r>
            <a:r>
              <a:rPr lang="en-US" altLang="zh-CN" dirty="0" smtClean="0"/>
              <a:t>  </a:t>
            </a:r>
            <a:r>
              <a:rPr lang="zh-CN" altLang="zh-CN" dirty="0" smtClean="0"/>
              <a:t>网络舆情的传统管理</a:t>
            </a:r>
          </a:p>
          <a:p>
            <a:r>
              <a:rPr lang="zh-CN" altLang="zh-CN" dirty="0" smtClean="0"/>
              <a:t>第</a:t>
            </a:r>
            <a:r>
              <a:rPr lang="en-US" altLang="zh-CN" dirty="0" smtClean="0"/>
              <a:t>2</a:t>
            </a:r>
            <a:r>
              <a:rPr lang="zh-CN" altLang="zh-CN" dirty="0" smtClean="0"/>
              <a:t>节</a:t>
            </a:r>
            <a:r>
              <a:rPr lang="en-US" altLang="zh-CN" dirty="0" smtClean="0"/>
              <a:t>  </a:t>
            </a:r>
            <a:r>
              <a:rPr lang="zh-CN" altLang="zh-CN" dirty="0" smtClean="0"/>
              <a:t>影响舆论形成的宏观因素</a:t>
            </a:r>
          </a:p>
          <a:p>
            <a:r>
              <a:rPr lang="zh-CN" altLang="zh-CN" dirty="0" smtClean="0"/>
              <a:t>第</a:t>
            </a:r>
            <a:r>
              <a:rPr lang="en-US" altLang="zh-CN" dirty="0" smtClean="0"/>
              <a:t>3</a:t>
            </a:r>
            <a:r>
              <a:rPr lang="zh-CN" altLang="zh-CN" dirty="0" smtClean="0"/>
              <a:t>节</a:t>
            </a:r>
            <a:r>
              <a:rPr lang="en-US" altLang="zh-CN" dirty="0" smtClean="0"/>
              <a:t>  </a:t>
            </a:r>
            <a:r>
              <a:rPr lang="zh-CN" altLang="zh-CN" dirty="0" smtClean="0"/>
              <a:t>更新观念，冷静应对</a:t>
            </a:r>
          </a:p>
          <a:p>
            <a:r>
              <a:rPr lang="zh-CN" altLang="zh-CN" dirty="0" smtClean="0"/>
              <a:t>第</a:t>
            </a:r>
            <a:r>
              <a:rPr lang="en-US" altLang="zh-CN" dirty="0" smtClean="0"/>
              <a:t>4</a:t>
            </a:r>
            <a:r>
              <a:rPr lang="zh-CN" altLang="zh-CN" dirty="0" smtClean="0"/>
              <a:t>节</a:t>
            </a:r>
            <a:r>
              <a:rPr lang="en-US" altLang="zh-CN" dirty="0" smtClean="0"/>
              <a:t>  </a:t>
            </a:r>
            <a:r>
              <a:rPr lang="zh-CN" altLang="zh-CN" dirty="0" smtClean="0"/>
              <a:t>宽容包容，因势利导</a:t>
            </a:r>
          </a:p>
          <a:p>
            <a:r>
              <a:rPr lang="zh-CN" altLang="zh-CN" dirty="0" smtClean="0"/>
              <a:t>第</a:t>
            </a:r>
            <a:r>
              <a:rPr lang="en-US" altLang="zh-CN" dirty="0" smtClean="0"/>
              <a:t>5</a:t>
            </a:r>
            <a:r>
              <a:rPr lang="zh-CN" altLang="zh-CN" dirty="0" smtClean="0"/>
              <a:t>节</a:t>
            </a:r>
            <a:r>
              <a:rPr lang="en-US" altLang="zh-CN" dirty="0" smtClean="0"/>
              <a:t>  </a:t>
            </a:r>
            <a:r>
              <a:rPr lang="zh-CN" altLang="zh-CN" dirty="0" smtClean="0"/>
              <a:t>提前介入，公开透明</a:t>
            </a:r>
          </a:p>
          <a:p>
            <a:r>
              <a:rPr lang="zh-CN" altLang="zh-CN" dirty="0" smtClean="0"/>
              <a:t>第</a:t>
            </a:r>
            <a:r>
              <a:rPr lang="en-US" altLang="zh-CN" dirty="0" smtClean="0"/>
              <a:t>6</a:t>
            </a:r>
            <a:r>
              <a:rPr lang="zh-CN" altLang="zh-CN" dirty="0" smtClean="0"/>
              <a:t>节</a:t>
            </a:r>
            <a:r>
              <a:rPr lang="en-US" altLang="zh-CN" dirty="0" smtClean="0"/>
              <a:t>  </a:t>
            </a:r>
            <a:r>
              <a:rPr lang="zh-CN" altLang="zh-CN" dirty="0" smtClean="0"/>
              <a:t>知错必改，良性互动</a:t>
            </a:r>
          </a:p>
          <a:p>
            <a:r>
              <a:rPr lang="zh-CN" altLang="zh-CN" dirty="0" smtClean="0"/>
              <a:t>第</a:t>
            </a:r>
            <a:r>
              <a:rPr lang="en-US" altLang="zh-CN" dirty="0" smtClean="0"/>
              <a:t>7</a:t>
            </a:r>
            <a:r>
              <a:rPr lang="zh-CN" altLang="zh-CN" dirty="0" smtClean="0"/>
              <a:t>节</a:t>
            </a:r>
            <a:r>
              <a:rPr lang="en-US" altLang="zh-CN" dirty="0" smtClean="0"/>
              <a:t>  </a:t>
            </a:r>
            <a:r>
              <a:rPr lang="zh-CN" altLang="zh-CN" dirty="0" smtClean="0"/>
              <a:t>立足化解，讲究策略</a:t>
            </a:r>
          </a:p>
          <a:p>
            <a:endParaRPr lang="zh-CN" altLang="en-US" dirty="0"/>
          </a:p>
        </p:txBody>
      </p:sp>
    </p:spTree>
    <p:extLst>
      <p:ext uri="{BB962C8B-B14F-4D97-AF65-F5344CB8AC3E}">
        <p14:creationId xmlns:p14="http://schemas.microsoft.com/office/powerpoint/2010/main" val="3862205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90887" y="325724"/>
            <a:ext cx="9720072" cy="1499616"/>
          </a:xfrm>
        </p:spPr>
        <p:txBody>
          <a:bodyPr>
            <a:normAutofit fontScale="90000"/>
          </a:bodyPr>
          <a:lstStyle/>
          <a:p>
            <a:pPr>
              <a:lnSpc>
                <a:spcPct val="110000"/>
              </a:lnSpc>
            </a:pPr>
            <a:r>
              <a:rPr lang="zh-CN" altLang="zh-CN" b="1" dirty="0"/>
              <a:t>第</a:t>
            </a:r>
            <a:r>
              <a:rPr lang="en-US" altLang="zh-CN" b="1" dirty="0"/>
              <a:t>1</a:t>
            </a:r>
            <a:r>
              <a:rPr lang="zh-CN" altLang="zh-CN" b="1" dirty="0"/>
              <a:t>章</a:t>
            </a:r>
            <a:r>
              <a:rPr lang="en-US" altLang="zh-CN" b="1" dirty="0"/>
              <a:t>  </a:t>
            </a:r>
            <a:r>
              <a:rPr lang="zh-CN" altLang="zh-CN" b="1" dirty="0"/>
              <a:t>信息社会与新媒体</a:t>
            </a:r>
            <a:r>
              <a:rPr lang="zh-CN" altLang="zh-CN" dirty="0"/>
              <a:t/>
            </a:r>
            <a:br>
              <a:rPr lang="zh-CN" altLang="zh-CN" dirty="0"/>
            </a:br>
            <a:r>
              <a:rPr lang="zh-CN" altLang="zh-CN" sz="4400" dirty="0"/>
              <a:t>第</a:t>
            </a:r>
            <a:r>
              <a:rPr lang="en-US" altLang="zh-CN" sz="4400" dirty="0"/>
              <a:t>1</a:t>
            </a:r>
            <a:r>
              <a:rPr lang="zh-CN" altLang="zh-CN" sz="4400" dirty="0"/>
              <a:t>节</a:t>
            </a:r>
            <a:r>
              <a:rPr lang="en-US" altLang="zh-CN" sz="4400" dirty="0"/>
              <a:t>  </a:t>
            </a:r>
            <a:r>
              <a:rPr lang="zh-CN" altLang="zh-CN" sz="4400" dirty="0"/>
              <a:t>媒体与</a:t>
            </a:r>
            <a:r>
              <a:rPr lang="zh-CN" altLang="zh-CN" sz="4400" dirty="0" smtClean="0"/>
              <a:t>社会</a:t>
            </a:r>
            <a:endParaRPr lang="zh-CN" altLang="en-US" sz="4400" dirty="0"/>
          </a:p>
        </p:txBody>
      </p:sp>
      <p:sp>
        <p:nvSpPr>
          <p:cNvPr id="3" name="内容占位符 2"/>
          <p:cNvSpPr>
            <a:spLocks noGrp="1"/>
          </p:cNvSpPr>
          <p:nvPr>
            <p:ph idx="1"/>
          </p:nvPr>
        </p:nvSpPr>
        <p:spPr>
          <a:xfrm>
            <a:off x="840259" y="1940011"/>
            <a:ext cx="10021329" cy="4411362"/>
          </a:xfrm>
        </p:spPr>
        <p:txBody>
          <a:bodyPr/>
          <a:lstStyle/>
          <a:p>
            <a:pPr>
              <a:lnSpc>
                <a:spcPct val="110000"/>
              </a:lnSpc>
            </a:pPr>
            <a:r>
              <a:rPr lang="en-US" altLang="zh-CN" b="1" dirty="0"/>
              <a:t>1</a:t>
            </a:r>
            <a:r>
              <a:rPr lang="zh-CN" altLang="zh-CN" b="1" dirty="0"/>
              <a:t>．社会</a:t>
            </a:r>
            <a:endParaRPr lang="zh-CN" altLang="zh-CN" dirty="0"/>
          </a:p>
          <a:p>
            <a:pPr>
              <a:lnSpc>
                <a:spcPct val="110000"/>
              </a:lnSpc>
            </a:pPr>
            <a:r>
              <a:rPr lang="zh-CN" altLang="zh-CN" dirty="0"/>
              <a:t>社会是人类有机联系、互利合作形成的群体。在社会科学视阈下，“社会”是指特定土地上自然人的集合，在现代意义上是指为了共同利益、价值观和目标的自然人的联盟，是共同生活的人们通过各种各样社会关系联合起来的集合体</a:t>
            </a:r>
            <a:r>
              <a:rPr lang="zh-CN" altLang="zh-CN" dirty="0" smtClean="0"/>
              <a:t>。</a:t>
            </a:r>
            <a:endParaRPr lang="en-US" altLang="zh-CN" dirty="0" smtClean="0"/>
          </a:p>
          <a:p>
            <a:pPr>
              <a:lnSpc>
                <a:spcPct val="110000"/>
              </a:lnSpc>
            </a:pPr>
            <a:r>
              <a:rPr lang="en-US" altLang="zh-CN" b="1" dirty="0"/>
              <a:t>2</a:t>
            </a:r>
            <a:r>
              <a:rPr lang="zh-CN" altLang="zh-CN" b="1" dirty="0"/>
              <a:t>．媒体</a:t>
            </a:r>
            <a:endParaRPr lang="zh-CN" altLang="zh-CN" dirty="0"/>
          </a:p>
          <a:p>
            <a:pPr>
              <a:lnSpc>
                <a:spcPct val="110000"/>
              </a:lnSpc>
            </a:pPr>
            <a:r>
              <a:rPr lang="zh-CN" altLang="zh-CN" dirty="0"/>
              <a:t>媒体也称媒介。在英语中，媒体和媒介都用“</a:t>
            </a:r>
            <a:r>
              <a:rPr lang="en-US" altLang="zh-CN" dirty="0"/>
              <a:t>Media</a:t>
            </a:r>
            <a:r>
              <a:rPr lang="zh-CN" altLang="zh-CN" dirty="0"/>
              <a:t>”这一单词来表达，但在汉语中会有一些微小差异。一般来说，我们通常所说的“媒体”包括两个含义，一是指信息的物理载体，等同于媒介，如广播媒体、电视媒体等；另一个是指媒介组织，如人民日报、中央电视台、湖南卫视等。</a:t>
            </a:r>
            <a:endParaRPr lang="zh-CN" altLang="en-US" dirty="0"/>
          </a:p>
        </p:txBody>
      </p:sp>
    </p:spTree>
    <p:extLst>
      <p:ext uri="{BB962C8B-B14F-4D97-AF65-F5344CB8AC3E}">
        <p14:creationId xmlns:p14="http://schemas.microsoft.com/office/powerpoint/2010/main" val="24249063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24128" y="585216"/>
            <a:ext cx="9720072" cy="119119"/>
          </a:xfrm>
        </p:spPr>
        <p:txBody>
          <a:bodyPr>
            <a:normAutofit fontScale="90000"/>
          </a:bodyPr>
          <a:lstStyle/>
          <a:p>
            <a:endParaRPr lang="zh-CN" altLang="en-US" dirty="0"/>
          </a:p>
        </p:txBody>
      </p:sp>
      <p:sp>
        <p:nvSpPr>
          <p:cNvPr id="3" name="内容占位符 2"/>
          <p:cNvSpPr>
            <a:spLocks noGrp="1"/>
          </p:cNvSpPr>
          <p:nvPr>
            <p:ph idx="1"/>
          </p:nvPr>
        </p:nvSpPr>
        <p:spPr>
          <a:xfrm>
            <a:off x="667266" y="852616"/>
            <a:ext cx="10466172" cy="5456744"/>
          </a:xfrm>
        </p:spPr>
        <p:txBody>
          <a:bodyPr>
            <a:normAutofit/>
          </a:bodyPr>
          <a:lstStyle/>
          <a:p>
            <a:r>
              <a:rPr lang="en-US" altLang="zh-CN" b="1" dirty="0"/>
              <a:t>3</a:t>
            </a:r>
            <a:r>
              <a:rPr lang="zh-CN" altLang="zh-CN" b="1" dirty="0"/>
              <a:t>．“媒介是社会的粘合剂”</a:t>
            </a:r>
            <a:endParaRPr lang="zh-CN" altLang="zh-CN" dirty="0"/>
          </a:p>
          <a:p>
            <a:pPr>
              <a:lnSpc>
                <a:spcPct val="114000"/>
              </a:lnSpc>
            </a:pPr>
            <a:r>
              <a:rPr lang="zh-CN" altLang="zh-CN" dirty="0" smtClean="0"/>
              <a:t>没有</a:t>
            </a:r>
            <a:r>
              <a:rPr lang="zh-CN" altLang="zh-CN" dirty="0"/>
              <a:t>信息的流通就不会有社会的建构。信息流通离不开媒体，</a:t>
            </a:r>
            <a:r>
              <a:rPr lang="zh-CN" altLang="zh-CN" dirty="0" smtClean="0"/>
              <a:t>社会需要</a:t>
            </a:r>
            <a:r>
              <a:rPr lang="zh-CN" altLang="zh-CN" dirty="0"/>
              <a:t>催生了媒体，反过来媒体又推动了各种政治、经济文化和社会信息的传播，成为社会的粘合剂</a:t>
            </a:r>
            <a:r>
              <a:rPr lang="zh-CN" altLang="zh-CN" dirty="0" smtClean="0"/>
              <a:t>。</a:t>
            </a:r>
            <a:endParaRPr lang="en-US" altLang="zh-CN" dirty="0" smtClean="0"/>
          </a:p>
          <a:p>
            <a:pPr>
              <a:lnSpc>
                <a:spcPct val="114000"/>
              </a:lnSpc>
            </a:pPr>
            <a:r>
              <a:rPr lang="en-US" altLang="zh-CN" b="1" dirty="0"/>
              <a:t>4</a:t>
            </a:r>
            <a:r>
              <a:rPr lang="zh-CN" altLang="zh-CN" b="1" dirty="0"/>
              <a:t>．媒介助推社会发展与人类进步</a:t>
            </a:r>
            <a:endParaRPr lang="zh-CN" altLang="zh-CN" dirty="0"/>
          </a:p>
          <a:p>
            <a:pPr>
              <a:lnSpc>
                <a:spcPct val="114000"/>
              </a:lnSpc>
            </a:pPr>
            <a:r>
              <a:rPr lang="zh-CN" altLang="zh-CN" dirty="0"/>
              <a:t>媒介的出现与发展和人类社会的出现与发展同步，经历了数万年的历史演进。在人类传播史上，树立起了五座历史</a:t>
            </a:r>
            <a:r>
              <a:rPr lang="zh-CN" altLang="zh-CN" dirty="0" smtClean="0"/>
              <a:t>丰碑。</a:t>
            </a:r>
            <a:endParaRPr lang="en-US" altLang="zh-CN" dirty="0" smtClean="0"/>
          </a:p>
          <a:p>
            <a:r>
              <a:rPr lang="zh-CN" altLang="zh-CN" dirty="0"/>
              <a:t>（</a:t>
            </a:r>
            <a:r>
              <a:rPr lang="en-US" altLang="zh-CN" dirty="0"/>
              <a:t>1</a:t>
            </a:r>
            <a:r>
              <a:rPr lang="zh-CN" altLang="zh-CN" dirty="0"/>
              <a:t>）捕猎文明与口语传播</a:t>
            </a:r>
          </a:p>
          <a:p>
            <a:r>
              <a:rPr lang="zh-CN" altLang="zh-CN" dirty="0"/>
              <a:t>（</a:t>
            </a:r>
            <a:r>
              <a:rPr lang="en-US" altLang="zh-CN" dirty="0"/>
              <a:t>2</a:t>
            </a:r>
            <a:r>
              <a:rPr lang="zh-CN" altLang="zh-CN" dirty="0"/>
              <a:t>）农耕文明与文字传播</a:t>
            </a:r>
          </a:p>
          <a:p>
            <a:r>
              <a:rPr lang="zh-CN" altLang="zh-CN" dirty="0"/>
              <a:t>（</a:t>
            </a:r>
            <a:r>
              <a:rPr lang="en-US" altLang="zh-CN" dirty="0"/>
              <a:t>3</a:t>
            </a:r>
            <a:r>
              <a:rPr lang="zh-CN" altLang="zh-CN" dirty="0"/>
              <a:t>）工商文明与印刷传播</a:t>
            </a:r>
          </a:p>
          <a:p>
            <a:r>
              <a:rPr lang="zh-CN" altLang="zh-CN" dirty="0"/>
              <a:t>（</a:t>
            </a:r>
            <a:r>
              <a:rPr lang="en-US" altLang="zh-CN" dirty="0"/>
              <a:t>4</a:t>
            </a:r>
            <a:r>
              <a:rPr lang="zh-CN" altLang="zh-CN" dirty="0"/>
              <a:t>）信息文明与电子传播</a:t>
            </a:r>
          </a:p>
          <a:p>
            <a:r>
              <a:rPr lang="zh-CN" altLang="zh-CN" dirty="0"/>
              <a:t>（</a:t>
            </a:r>
            <a:r>
              <a:rPr lang="en-US" altLang="zh-CN" dirty="0"/>
              <a:t>5</a:t>
            </a:r>
            <a:r>
              <a:rPr lang="zh-CN" altLang="zh-CN" dirty="0"/>
              <a:t>）融汇文明与互联网</a:t>
            </a:r>
            <a:r>
              <a:rPr lang="zh-CN" altLang="zh-CN" dirty="0" smtClean="0"/>
              <a:t>传播</a:t>
            </a:r>
            <a:endParaRPr lang="zh-CN" altLang="zh-CN" dirty="0"/>
          </a:p>
          <a:p>
            <a:endParaRPr lang="zh-CN" altLang="en-US" dirty="0"/>
          </a:p>
        </p:txBody>
      </p:sp>
    </p:spTree>
    <p:extLst>
      <p:ext uri="{BB962C8B-B14F-4D97-AF65-F5344CB8AC3E}">
        <p14:creationId xmlns:p14="http://schemas.microsoft.com/office/powerpoint/2010/main" val="32670960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24128" y="375151"/>
            <a:ext cx="9720072" cy="687530"/>
          </a:xfrm>
        </p:spPr>
        <p:txBody>
          <a:bodyPr>
            <a:normAutofit fontScale="90000"/>
          </a:bodyPr>
          <a:lstStyle/>
          <a:p>
            <a:r>
              <a:rPr lang="zh-CN" altLang="zh-CN" dirty="0"/>
              <a:t>第</a:t>
            </a:r>
            <a:r>
              <a:rPr lang="en-US" altLang="zh-CN" dirty="0"/>
              <a:t>2</a:t>
            </a:r>
            <a:r>
              <a:rPr lang="zh-CN" altLang="zh-CN" dirty="0"/>
              <a:t>节</a:t>
            </a:r>
            <a:r>
              <a:rPr lang="en-US" altLang="zh-CN" dirty="0"/>
              <a:t>  </a:t>
            </a:r>
            <a:r>
              <a:rPr lang="zh-CN" altLang="zh-CN" dirty="0"/>
              <a:t>国际互联网与</a:t>
            </a:r>
            <a:r>
              <a:rPr lang="zh-CN" altLang="zh-CN" dirty="0" smtClean="0"/>
              <a:t>信息社会</a:t>
            </a:r>
            <a:endParaRPr lang="zh-CN" altLang="en-US" dirty="0"/>
          </a:p>
        </p:txBody>
      </p:sp>
      <p:sp>
        <p:nvSpPr>
          <p:cNvPr id="3" name="内容占位符 2"/>
          <p:cNvSpPr>
            <a:spLocks noGrp="1"/>
          </p:cNvSpPr>
          <p:nvPr>
            <p:ph idx="1"/>
          </p:nvPr>
        </p:nvSpPr>
        <p:spPr>
          <a:xfrm>
            <a:off x="630195" y="1297459"/>
            <a:ext cx="10515599" cy="5011901"/>
          </a:xfrm>
        </p:spPr>
        <p:txBody>
          <a:bodyPr>
            <a:normAutofit lnSpcReduction="10000"/>
          </a:bodyPr>
          <a:lstStyle/>
          <a:p>
            <a:r>
              <a:rPr lang="en-US" altLang="zh-CN" b="1" dirty="0"/>
              <a:t>1</a:t>
            </a:r>
            <a:r>
              <a:rPr lang="zh-CN" altLang="zh-CN" b="1" dirty="0"/>
              <a:t>．国际互联网</a:t>
            </a:r>
            <a:endParaRPr lang="zh-CN" altLang="zh-CN" dirty="0"/>
          </a:p>
          <a:p>
            <a:r>
              <a:rPr lang="zh-CN" altLang="zh-CN" dirty="0"/>
              <a:t>国际互联网又称万维网，英文名写作“</a:t>
            </a:r>
            <a:r>
              <a:rPr lang="en-US" altLang="zh-CN" dirty="0"/>
              <a:t>world wide web</a:t>
            </a:r>
            <a:r>
              <a:rPr lang="zh-CN" altLang="zh-CN" dirty="0"/>
              <a:t>”，简写为“</a:t>
            </a:r>
            <a:r>
              <a:rPr lang="en-US" altLang="zh-CN" dirty="0"/>
              <a:t>WWW</a:t>
            </a:r>
            <a:r>
              <a:rPr lang="zh-CN" altLang="zh-CN" dirty="0"/>
              <a:t>”，即</a:t>
            </a:r>
            <a:r>
              <a:rPr lang="en-US" altLang="zh-CN" dirty="0"/>
              <a:t>“</a:t>
            </a:r>
            <a:r>
              <a:rPr lang="zh-CN" altLang="zh-CN" dirty="0"/>
              <a:t>世界范围内的网络</a:t>
            </a:r>
            <a:r>
              <a:rPr lang="en-US" altLang="zh-CN" dirty="0"/>
              <a:t>”</a:t>
            </a:r>
            <a:r>
              <a:rPr lang="zh-CN" altLang="zh-CN" dirty="0"/>
              <a:t>，俗称万维网</a:t>
            </a:r>
            <a:r>
              <a:rPr lang="zh-CN" altLang="zh-CN" dirty="0" smtClean="0"/>
              <a:t>。</a:t>
            </a:r>
            <a:endParaRPr lang="en-US" altLang="zh-CN" dirty="0" smtClean="0"/>
          </a:p>
          <a:p>
            <a:r>
              <a:rPr lang="en-US" altLang="zh-CN" b="1" dirty="0"/>
              <a:t>2</a:t>
            </a:r>
            <a:r>
              <a:rPr lang="zh-CN" altLang="zh-CN" b="1" dirty="0"/>
              <a:t>．网络时代</a:t>
            </a:r>
            <a:endParaRPr lang="zh-CN" altLang="zh-CN" dirty="0"/>
          </a:p>
          <a:p>
            <a:r>
              <a:rPr lang="zh-CN" altLang="zh-CN" dirty="0"/>
              <a:t>网络是新媒体形成的基础。因为国际互联网已经逐渐成为社会信息传播的主要方式，所以这一时代就被称之为“网络时代”</a:t>
            </a:r>
            <a:r>
              <a:rPr lang="zh-CN" altLang="zh-CN" dirty="0" smtClean="0"/>
              <a:t>。</a:t>
            </a:r>
            <a:endParaRPr lang="en-US" altLang="zh-CN" dirty="0" smtClean="0"/>
          </a:p>
          <a:p>
            <a:r>
              <a:rPr lang="en-US" altLang="zh-CN" b="1" dirty="0"/>
              <a:t>3</a:t>
            </a:r>
            <a:r>
              <a:rPr lang="zh-CN" altLang="zh-CN" b="1" dirty="0"/>
              <a:t>．媒介发展的技术推动</a:t>
            </a:r>
            <a:endParaRPr lang="zh-CN" altLang="zh-CN" dirty="0"/>
          </a:p>
          <a:p>
            <a:r>
              <a:rPr lang="zh-CN" altLang="zh-CN" dirty="0"/>
              <a:t>媒介的发展离不开技术的推动，技术的开发与创新往往会带来媒介形态的根本性变革。</a:t>
            </a:r>
          </a:p>
          <a:p>
            <a:r>
              <a:rPr lang="en-US" altLang="zh-CN" b="1" dirty="0"/>
              <a:t>4</a:t>
            </a:r>
            <a:r>
              <a:rPr lang="zh-CN" altLang="zh-CN" b="1" dirty="0"/>
              <a:t>．信息自由与公民社会</a:t>
            </a:r>
            <a:endParaRPr lang="zh-CN" altLang="zh-CN" dirty="0"/>
          </a:p>
          <a:p>
            <a:r>
              <a:rPr lang="zh-CN" altLang="zh-CN" dirty="0"/>
              <a:t>信息自由的实质是认识自由，公民社会本质上是一个信息可以自由流通的社会，是一个人人可以创造信息、传播信息和分享信息的社会。唯有信息自由才可以推动公民社会（</a:t>
            </a:r>
            <a:r>
              <a:rPr lang="en-US" altLang="zh-CN" dirty="0"/>
              <a:t>Civil society</a:t>
            </a:r>
            <a:r>
              <a:rPr lang="zh-CN" altLang="zh-CN" dirty="0"/>
              <a:t>）的形成。</a:t>
            </a:r>
            <a:endParaRPr lang="zh-CN" altLang="en-US" dirty="0"/>
          </a:p>
        </p:txBody>
      </p:sp>
    </p:spTree>
    <p:extLst>
      <p:ext uri="{BB962C8B-B14F-4D97-AF65-F5344CB8AC3E}">
        <p14:creationId xmlns:p14="http://schemas.microsoft.com/office/powerpoint/2010/main" val="7671854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24129" y="399864"/>
            <a:ext cx="9720072" cy="811098"/>
          </a:xfrm>
        </p:spPr>
        <p:txBody>
          <a:bodyPr/>
          <a:lstStyle/>
          <a:p>
            <a:r>
              <a:rPr lang="zh-CN" altLang="zh-CN" dirty="0"/>
              <a:t>第</a:t>
            </a:r>
            <a:r>
              <a:rPr lang="en-US" altLang="zh-CN" dirty="0"/>
              <a:t>3</a:t>
            </a:r>
            <a:r>
              <a:rPr lang="zh-CN" altLang="zh-CN" dirty="0"/>
              <a:t>节</a:t>
            </a:r>
            <a:r>
              <a:rPr lang="en-US" altLang="zh-CN" dirty="0"/>
              <a:t>  </a:t>
            </a:r>
            <a:r>
              <a:rPr lang="zh-CN" altLang="zh-CN" dirty="0"/>
              <a:t>新</a:t>
            </a:r>
            <a:r>
              <a:rPr lang="zh-CN" altLang="zh-CN" dirty="0" smtClean="0"/>
              <a:t>媒体</a:t>
            </a:r>
            <a:endParaRPr lang="zh-CN" altLang="en-US" dirty="0"/>
          </a:p>
        </p:txBody>
      </p:sp>
      <p:sp>
        <p:nvSpPr>
          <p:cNvPr id="3" name="内容占位符 2"/>
          <p:cNvSpPr>
            <a:spLocks noGrp="1"/>
          </p:cNvSpPr>
          <p:nvPr>
            <p:ph idx="1"/>
          </p:nvPr>
        </p:nvSpPr>
        <p:spPr>
          <a:xfrm>
            <a:off x="1024128" y="1396314"/>
            <a:ext cx="9720073" cy="4913046"/>
          </a:xfrm>
        </p:spPr>
        <p:txBody>
          <a:bodyPr>
            <a:normAutofit/>
          </a:bodyPr>
          <a:lstStyle/>
          <a:p>
            <a:r>
              <a:rPr lang="en-US" altLang="zh-CN" b="1" dirty="0"/>
              <a:t>1</a:t>
            </a:r>
            <a:r>
              <a:rPr lang="zh-CN" altLang="zh-CN" b="1" dirty="0"/>
              <a:t>．什么是新媒体</a:t>
            </a:r>
            <a:endParaRPr lang="zh-CN" altLang="zh-CN" dirty="0"/>
          </a:p>
          <a:p>
            <a:pPr>
              <a:lnSpc>
                <a:spcPct val="114000"/>
              </a:lnSpc>
            </a:pPr>
            <a:r>
              <a:rPr lang="en-US" altLang="zh-CN" dirty="0" smtClean="0"/>
              <a:t>“</a:t>
            </a:r>
            <a:r>
              <a:rPr lang="zh-CN" altLang="zh-CN" dirty="0"/>
              <a:t>新媒体</a:t>
            </a:r>
            <a:r>
              <a:rPr lang="en-US" altLang="zh-CN" dirty="0"/>
              <a:t>”</a:t>
            </a:r>
            <a:r>
              <a:rPr lang="zh-CN" altLang="zh-CN" dirty="0"/>
              <a:t>是建立在数字技术和网络技术的基础之上，延伸出来的各种媒体</a:t>
            </a:r>
            <a:r>
              <a:rPr lang="zh-CN" altLang="zh-CN" dirty="0" smtClean="0"/>
              <a:t>形式</a:t>
            </a:r>
            <a:r>
              <a:rPr lang="zh-CN" altLang="en-US" dirty="0" smtClean="0"/>
              <a:t>，</a:t>
            </a:r>
            <a:r>
              <a:rPr lang="zh-CN" altLang="zh-CN" dirty="0"/>
              <a:t>是能对大众同时提供个性化内容服务的媒体，是传播者和接受者融会成对等的交流者、而无数的交流者相互间可以同时进行个性化交流的媒体</a:t>
            </a:r>
            <a:r>
              <a:rPr lang="zh-CN" altLang="zh-CN" dirty="0" smtClean="0"/>
              <a:t>。</a:t>
            </a:r>
            <a:endParaRPr lang="en-US" altLang="zh-CN" dirty="0" smtClean="0"/>
          </a:p>
          <a:p>
            <a:pPr>
              <a:lnSpc>
                <a:spcPct val="114000"/>
              </a:lnSpc>
            </a:pPr>
            <a:r>
              <a:rPr lang="en-US" altLang="zh-CN" b="1" dirty="0"/>
              <a:t>2</a:t>
            </a:r>
            <a:r>
              <a:rPr lang="zh-CN" altLang="zh-CN" b="1" dirty="0"/>
              <a:t>．理解新媒体概念的四个维度</a:t>
            </a:r>
            <a:endParaRPr lang="zh-CN" altLang="zh-CN" dirty="0"/>
          </a:p>
          <a:p>
            <a:pPr>
              <a:lnSpc>
                <a:spcPct val="114000"/>
              </a:lnSpc>
            </a:pPr>
            <a:r>
              <a:rPr lang="zh-CN" altLang="zh-CN" dirty="0"/>
              <a:t>（</a:t>
            </a:r>
            <a:r>
              <a:rPr lang="en-US" altLang="zh-CN" dirty="0"/>
              <a:t>1</a:t>
            </a:r>
            <a:r>
              <a:rPr lang="zh-CN" altLang="zh-CN" dirty="0"/>
              <a:t>）价值（</a:t>
            </a:r>
            <a:r>
              <a:rPr lang="en-US" altLang="zh-CN" dirty="0"/>
              <a:t>Value</a:t>
            </a:r>
            <a:r>
              <a:rPr lang="zh-CN" altLang="zh-CN" dirty="0"/>
              <a:t>）</a:t>
            </a:r>
          </a:p>
          <a:p>
            <a:pPr>
              <a:lnSpc>
                <a:spcPct val="114000"/>
              </a:lnSpc>
            </a:pPr>
            <a:r>
              <a:rPr lang="zh-CN" altLang="zh-CN" dirty="0"/>
              <a:t>（</a:t>
            </a:r>
            <a:r>
              <a:rPr lang="en-US" altLang="zh-CN" dirty="0"/>
              <a:t>2</a:t>
            </a:r>
            <a:r>
              <a:rPr lang="zh-CN" altLang="zh-CN" dirty="0"/>
              <a:t>）原创性（</a:t>
            </a:r>
            <a:r>
              <a:rPr lang="en-US" altLang="zh-CN" dirty="0"/>
              <a:t>Originality</a:t>
            </a:r>
            <a:r>
              <a:rPr lang="zh-CN" altLang="zh-CN" dirty="0"/>
              <a:t>）</a:t>
            </a:r>
          </a:p>
          <a:p>
            <a:pPr>
              <a:lnSpc>
                <a:spcPct val="114000"/>
              </a:lnSpc>
            </a:pPr>
            <a:r>
              <a:rPr lang="zh-CN" altLang="zh-CN" dirty="0"/>
              <a:t>（</a:t>
            </a:r>
            <a:r>
              <a:rPr lang="en-US" altLang="zh-CN" dirty="0"/>
              <a:t>3</a:t>
            </a:r>
            <a:r>
              <a:rPr lang="zh-CN" altLang="zh-CN" dirty="0"/>
              <a:t>）效应（</a:t>
            </a:r>
            <a:r>
              <a:rPr lang="en-US" altLang="zh-CN" dirty="0"/>
              <a:t>Effect</a:t>
            </a:r>
            <a:r>
              <a:rPr lang="zh-CN" altLang="zh-CN" dirty="0"/>
              <a:t>）</a:t>
            </a:r>
          </a:p>
          <a:p>
            <a:pPr>
              <a:lnSpc>
                <a:spcPct val="114000"/>
              </a:lnSpc>
            </a:pPr>
            <a:r>
              <a:rPr lang="zh-CN" altLang="zh-CN" dirty="0"/>
              <a:t>（</a:t>
            </a:r>
            <a:r>
              <a:rPr lang="en-US" altLang="zh-CN" dirty="0"/>
              <a:t>4</a:t>
            </a:r>
            <a:r>
              <a:rPr lang="zh-CN" altLang="zh-CN" dirty="0"/>
              <a:t>）生命力（</a:t>
            </a:r>
            <a:r>
              <a:rPr lang="en-US" altLang="zh-CN" dirty="0"/>
              <a:t>Life</a:t>
            </a:r>
            <a:r>
              <a:rPr lang="zh-CN" altLang="zh-CN" dirty="0" smtClean="0"/>
              <a:t>）</a:t>
            </a:r>
            <a:endParaRPr lang="en-US" altLang="zh-CN" dirty="0" smtClean="0"/>
          </a:p>
          <a:p>
            <a:endParaRPr lang="zh-CN" altLang="zh-CN" dirty="0"/>
          </a:p>
        </p:txBody>
      </p:sp>
    </p:spTree>
    <p:extLst>
      <p:ext uri="{BB962C8B-B14F-4D97-AF65-F5344CB8AC3E}">
        <p14:creationId xmlns:p14="http://schemas.microsoft.com/office/powerpoint/2010/main" val="7877233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24129" y="288654"/>
            <a:ext cx="9720072" cy="94406"/>
          </a:xfrm>
        </p:spPr>
        <p:txBody>
          <a:bodyPr>
            <a:normAutofit fontScale="90000"/>
          </a:bodyPr>
          <a:lstStyle/>
          <a:p>
            <a:endParaRPr lang="zh-CN" altLang="en-US" dirty="0"/>
          </a:p>
        </p:txBody>
      </p:sp>
      <p:sp>
        <p:nvSpPr>
          <p:cNvPr id="3" name="内容占位符 2"/>
          <p:cNvSpPr>
            <a:spLocks noGrp="1"/>
          </p:cNvSpPr>
          <p:nvPr>
            <p:ph idx="1"/>
          </p:nvPr>
        </p:nvSpPr>
        <p:spPr>
          <a:xfrm>
            <a:off x="1024128" y="679622"/>
            <a:ext cx="9720073" cy="5629738"/>
          </a:xfrm>
        </p:spPr>
        <p:txBody>
          <a:bodyPr>
            <a:normAutofit fontScale="92500" lnSpcReduction="10000"/>
          </a:bodyPr>
          <a:lstStyle/>
          <a:p>
            <a:r>
              <a:rPr lang="en-US" altLang="zh-CN" b="1" dirty="0"/>
              <a:t>3</a:t>
            </a:r>
            <a:r>
              <a:rPr lang="zh-CN" altLang="zh-CN" b="1" dirty="0"/>
              <a:t>．新媒体的特点与优点</a:t>
            </a:r>
            <a:endParaRPr lang="zh-CN" altLang="zh-CN" dirty="0"/>
          </a:p>
          <a:p>
            <a:r>
              <a:rPr lang="zh-CN" altLang="zh-CN" dirty="0"/>
              <a:t>（</a:t>
            </a:r>
            <a:r>
              <a:rPr lang="en-US" altLang="zh-CN" dirty="0" smtClean="0"/>
              <a:t>1</a:t>
            </a:r>
            <a:r>
              <a:rPr lang="zh-CN" altLang="zh-CN" dirty="0" smtClean="0"/>
              <a:t>）</a:t>
            </a:r>
            <a:r>
              <a:rPr lang="zh-CN" altLang="zh-CN" dirty="0"/>
              <a:t>信息传播时效性</a:t>
            </a:r>
            <a:r>
              <a:rPr lang="zh-CN" altLang="zh-CN" dirty="0" smtClean="0"/>
              <a:t>强</a:t>
            </a:r>
            <a:endParaRPr lang="en-US" altLang="zh-CN" dirty="0" smtClean="0"/>
          </a:p>
          <a:p>
            <a:r>
              <a:rPr lang="zh-CN" altLang="zh-CN" dirty="0"/>
              <a:t>（</a:t>
            </a:r>
            <a:r>
              <a:rPr lang="en-US" altLang="zh-CN" dirty="0"/>
              <a:t>2</a:t>
            </a:r>
            <a:r>
              <a:rPr lang="zh-CN" altLang="zh-CN" dirty="0"/>
              <a:t>）与用户的互动性强</a:t>
            </a:r>
          </a:p>
          <a:p>
            <a:r>
              <a:rPr lang="zh-CN" altLang="zh-CN" dirty="0"/>
              <a:t>（</a:t>
            </a:r>
            <a:r>
              <a:rPr lang="en-US" altLang="zh-CN" dirty="0"/>
              <a:t>3</a:t>
            </a:r>
            <a:r>
              <a:rPr lang="zh-CN" altLang="zh-CN" dirty="0"/>
              <a:t>）个性化定制服务</a:t>
            </a:r>
          </a:p>
          <a:p>
            <a:r>
              <a:rPr lang="zh-CN" altLang="zh-CN" dirty="0"/>
              <a:t>（</a:t>
            </a:r>
            <a:r>
              <a:rPr lang="en-US" altLang="zh-CN" dirty="0"/>
              <a:t>4</a:t>
            </a:r>
            <a:r>
              <a:rPr lang="zh-CN" altLang="zh-CN" dirty="0"/>
              <a:t>）表现形式丰富多样</a:t>
            </a:r>
          </a:p>
          <a:p>
            <a:r>
              <a:rPr lang="en-US" altLang="zh-CN" b="1" dirty="0"/>
              <a:t>4</a:t>
            </a:r>
            <a:r>
              <a:rPr lang="zh-CN" altLang="zh-CN" b="1" dirty="0"/>
              <a:t>．新媒体家族的成员</a:t>
            </a:r>
            <a:endParaRPr lang="zh-CN" altLang="zh-CN" dirty="0"/>
          </a:p>
          <a:p>
            <a:r>
              <a:rPr lang="zh-CN" altLang="zh-CN" dirty="0"/>
              <a:t>（</a:t>
            </a:r>
            <a:r>
              <a:rPr lang="en-US" altLang="zh-CN" dirty="0"/>
              <a:t>1</a:t>
            </a:r>
            <a:r>
              <a:rPr lang="zh-CN" altLang="zh-CN" dirty="0"/>
              <a:t>）手机新媒体</a:t>
            </a:r>
          </a:p>
          <a:p>
            <a:r>
              <a:rPr lang="zh-CN" altLang="zh-CN" dirty="0"/>
              <a:t>（</a:t>
            </a:r>
            <a:r>
              <a:rPr lang="en-US" altLang="zh-CN" dirty="0"/>
              <a:t>2</a:t>
            </a:r>
            <a:r>
              <a:rPr lang="zh-CN" altLang="zh-CN" dirty="0"/>
              <a:t>）</a:t>
            </a:r>
            <a:r>
              <a:rPr lang="en-US" altLang="zh-CN" dirty="0"/>
              <a:t>IPTV</a:t>
            </a:r>
            <a:endParaRPr lang="zh-CN" altLang="zh-CN" dirty="0"/>
          </a:p>
          <a:p>
            <a:r>
              <a:rPr lang="zh-CN" altLang="zh-CN" dirty="0"/>
              <a:t>（</a:t>
            </a:r>
            <a:r>
              <a:rPr lang="en-US" altLang="zh-CN" dirty="0"/>
              <a:t>3</a:t>
            </a:r>
            <a:r>
              <a:rPr lang="zh-CN" altLang="zh-CN" dirty="0"/>
              <a:t>）数字电视</a:t>
            </a:r>
          </a:p>
          <a:p>
            <a:r>
              <a:rPr lang="zh-CN" altLang="zh-CN" dirty="0"/>
              <a:t>（</a:t>
            </a:r>
            <a:r>
              <a:rPr lang="en-US" altLang="zh-CN" dirty="0"/>
              <a:t>4</a:t>
            </a:r>
            <a:r>
              <a:rPr lang="zh-CN" altLang="zh-CN" dirty="0"/>
              <a:t>）移动电视</a:t>
            </a:r>
          </a:p>
          <a:p>
            <a:r>
              <a:rPr lang="zh-CN" altLang="zh-CN" dirty="0"/>
              <a:t>（</a:t>
            </a:r>
            <a:r>
              <a:rPr lang="en-US" altLang="zh-CN" dirty="0"/>
              <a:t>5</a:t>
            </a:r>
            <a:r>
              <a:rPr lang="zh-CN" altLang="zh-CN" dirty="0"/>
              <a:t>）博客与微博</a:t>
            </a:r>
          </a:p>
          <a:p>
            <a:r>
              <a:rPr lang="zh-CN" altLang="zh-CN" dirty="0"/>
              <a:t>（</a:t>
            </a:r>
            <a:r>
              <a:rPr lang="en-US" altLang="zh-CN" dirty="0"/>
              <a:t>6</a:t>
            </a:r>
            <a:r>
              <a:rPr lang="zh-CN" altLang="zh-CN" dirty="0"/>
              <a:t>）播客</a:t>
            </a:r>
          </a:p>
          <a:p>
            <a:r>
              <a:rPr lang="zh-CN" altLang="zh-CN" dirty="0"/>
              <a:t>（</a:t>
            </a:r>
            <a:r>
              <a:rPr lang="en-US" altLang="zh-CN" dirty="0"/>
              <a:t>7</a:t>
            </a:r>
            <a:r>
              <a:rPr lang="zh-CN" altLang="zh-CN" dirty="0"/>
              <a:t>）</a:t>
            </a:r>
            <a:r>
              <a:rPr lang="en-US" altLang="zh-CN" dirty="0"/>
              <a:t>APP-</a:t>
            </a:r>
            <a:r>
              <a:rPr lang="zh-CN" altLang="zh-CN" dirty="0"/>
              <a:t>第三方</a:t>
            </a:r>
            <a:r>
              <a:rPr lang="zh-CN" altLang="zh-CN" dirty="0" smtClean="0"/>
              <a:t>应用程序</a:t>
            </a:r>
            <a:endParaRPr lang="zh-CN" altLang="zh-CN" dirty="0"/>
          </a:p>
        </p:txBody>
      </p:sp>
    </p:spTree>
    <p:extLst>
      <p:ext uri="{BB962C8B-B14F-4D97-AF65-F5344CB8AC3E}">
        <p14:creationId xmlns:p14="http://schemas.microsoft.com/office/powerpoint/2010/main" val="7516170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24128" y="585216"/>
            <a:ext cx="9720072" cy="82049"/>
          </a:xfrm>
        </p:spPr>
        <p:txBody>
          <a:bodyPr>
            <a:normAutofit fontScale="90000"/>
          </a:bodyPr>
          <a:lstStyle/>
          <a:p>
            <a:endParaRPr lang="zh-CN" altLang="en-US" dirty="0"/>
          </a:p>
        </p:txBody>
      </p:sp>
      <p:sp>
        <p:nvSpPr>
          <p:cNvPr id="3" name="内容占位符 2"/>
          <p:cNvSpPr>
            <a:spLocks noGrp="1"/>
          </p:cNvSpPr>
          <p:nvPr>
            <p:ph idx="1"/>
          </p:nvPr>
        </p:nvSpPr>
        <p:spPr>
          <a:xfrm>
            <a:off x="1024128" y="766119"/>
            <a:ext cx="9720073" cy="5684108"/>
          </a:xfrm>
        </p:spPr>
        <p:txBody>
          <a:bodyPr/>
          <a:lstStyle/>
          <a:p>
            <a:r>
              <a:rPr lang="en-US" altLang="zh-CN" b="1" dirty="0"/>
              <a:t>5</a:t>
            </a:r>
            <a:r>
              <a:rPr lang="zh-CN" altLang="zh-CN" b="1" dirty="0"/>
              <a:t>．新媒体塑造新的生活</a:t>
            </a:r>
            <a:endParaRPr lang="zh-CN" altLang="zh-CN" dirty="0"/>
          </a:p>
          <a:p>
            <a:r>
              <a:rPr lang="zh-CN" altLang="zh-CN" dirty="0"/>
              <a:t>（</a:t>
            </a:r>
            <a:r>
              <a:rPr lang="en-US" altLang="zh-CN" dirty="0"/>
              <a:t>1</a:t>
            </a:r>
            <a:r>
              <a:rPr lang="zh-CN" altLang="zh-CN" dirty="0"/>
              <a:t>）农业的</a:t>
            </a:r>
            <a:r>
              <a:rPr lang="zh-CN" altLang="zh-CN" dirty="0" smtClean="0"/>
              <a:t>集约化</a:t>
            </a:r>
            <a:endParaRPr lang="en-US" altLang="zh-CN" dirty="0" smtClean="0"/>
          </a:p>
          <a:p>
            <a:r>
              <a:rPr lang="zh-CN" altLang="zh-CN" dirty="0"/>
              <a:t>（</a:t>
            </a:r>
            <a:r>
              <a:rPr lang="en-US" altLang="zh-CN" dirty="0"/>
              <a:t>2</a:t>
            </a:r>
            <a:r>
              <a:rPr lang="zh-CN" altLang="zh-CN" dirty="0"/>
              <a:t>）工业柔性</a:t>
            </a:r>
            <a:r>
              <a:rPr lang="zh-CN" altLang="zh-CN" dirty="0" smtClean="0"/>
              <a:t>化</a:t>
            </a:r>
            <a:endParaRPr lang="en-US" altLang="zh-CN" dirty="0" smtClean="0"/>
          </a:p>
          <a:p>
            <a:r>
              <a:rPr lang="zh-CN" altLang="zh-CN" dirty="0"/>
              <a:t>（</a:t>
            </a:r>
            <a:r>
              <a:rPr lang="en-US" altLang="zh-CN" dirty="0"/>
              <a:t>3</a:t>
            </a:r>
            <a:r>
              <a:rPr lang="zh-CN" altLang="zh-CN" dirty="0"/>
              <a:t>）城建社区</a:t>
            </a:r>
            <a:r>
              <a:rPr lang="zh-CN" altLang="zh-CN" dirty="0" smtClean="0"/>
              <a:t>化</a:t>
            </a:r>
            <a:endParaRPr lang="en-US" altLang="zh-CN" dirty="0" smtClean="0"/>
          </a:p>
          <a:p>
            <a:r>
              <a:rPr lang="zh-CN" altLang="zh-CN" dirty="0"/>
              <a:t>（</a:t>
            </a:r>
            <a:r>
              <a:rPr lang="en-US" altLang="zh-CN" dirty="0"/>
              <a:t>4</a:t>
            </a:r>
            <a:r>
              <a:rPr lang="zh-CN" altLang="zh-CN" dirty="0"/>
              <a:t>）交通实时</a:t>
            </a:r>
            <a:r>
              <a:rPr lang="zh-CN" altLang="zh-CN" dirty="0" smtClean="0"/>
              <a:t>化</a:t>
            </a:r>
            <a:endParaRPr lang="en-US" altLang="zh-CN" dirty="0" smtClean="0"/>
          </a:p>
          <a:p>
            <a:r>
              <a:rPr lang="zh-CN" altLang="zh-CN" dirty="0"/>
              <a:t>（</a:t>
            </a:r>
            <a:r>
              <a:rPr lang="en-US" altLang="zh-CN" dirty="0"/>
              <a:t>5</a:t>
            </a:r>
            <a:r>
              <a:rPr lang="zh-CN" altLang="zh-CN" dirty="0"/>
              <a:t>）商业配送</a:t>
            </a:r>
            <a:r>
              <a:rPr lang="zh-CN" altLang="zh-CN" dirty="0" smtClean="0"/>
              <a:t>化</a:t>
            </a:r>
            <a:endParaRPr lang="en-US" altLang="zh-CN" dirty="0" smtClean="0"/>
          </a:p>
          <a:p>
            <a:r>
              <a:rPr lang="zh-CN" altLang="zh-CN" dirty="0"/>
              <a:t>（</a:t>
            </a:r>
            <a:r>
              <a:rPr lang="en-US" altLang="zh-CN" dirty="0"/>
              <a:t>6</a:t>
            </a:r>
            <a:r>
              <a:rPr lang="zh-CN" altLang="zh-CN" dirty="0"/>
              <a:t>）金融信用</a:t>
            </a:r>
            <a:r>
              <a:rPr lang="zh-CN" altLang="zh-CN" dirty="0" smtClean="0"/>
              <a:t>化</a:t>
            </a:r>
            <a:endParaRPr lang="en-US" altLang="zh-CN" dirty="0" smtClean="0"/>
          </a:p>
          <a:p>
            <a:r>
              <a:rPr lang="zh-CN" altLang="zh-CN" dirty="0"/>
              <a:t>（</a:t>
            </a:r>
            <a:r>
              <a:rPr lang="en-US" altLang="zh-CN" dirty="0"/>
              <a:t>7</a:t>
            </a:r>
            <a:r>
              <a:rPr lang="zh-CN" altLang="zh-CN" dirty="0"/>
              <a:t>）教育远程</a:t>
            </a:r>
            <a:r>
              <a:rPr lang="zh-CN" altLang="zh-CN" dirty="0" smtClean="0"/>
              <a:t>化</a:t>
            </a:r>
            <a:endParaRPr lang="en-US" altLang="zh-CN" dirty="0" smtClean="0"/>
          </a:p>
          <a:p>
            <a:r>
              <a:rPr lang="zh-CN" altLang="zh-CN" dirty="0"/>
              <a:t>（</a:t>
            </a:r>
            <a:r>
              <a:rPr lang="en-US" altLang="zh-CN" dirty="0"/>
              <a:t>8</a:t>
            </a:r>
            <a:r>
              <a:rPr lang="zh-CN" altLang="zh-CN" dirty="0"/>
              <a:t>）医疗会商</a:t>
            </a:r>
            <a:r>
              <a:rPr lang="zh-CN" altLang="zh-CN" dirty="0" smtClean="0"/>
              <a:t>化</a:t>
            </a:r>
            <a:endParaRPr lang="en-US" altLang="zh-CN" dirty="0" smtClean="0"/>
          </a:p>
          <a:p>
            <a:r>
              <a:rPr lang="zh-CN" altLang="zh-CN" dirty="0"/>
              <a:t>（</a:t>
            </a:r>
            <a:r>
              <a:rPr lang="en-US" altLang="zh-CN" dirty="0"/>
              <a:t>9</a:t>
            </a:r>
            <a:r>
              <a:rPr lang="zh-CN" altLang="zh-CN" dirty="0"/>
              <a:t>）公务</a:t>
            </a:r>
            <a:r>
              <a:rPr lang="zh-CN" altLang="zh-CN" dirty="0" smtClean="0"/>
              <a:t>透明化</a:t>
            </a:r>
            <a:endParaRPr lang="en-US" altLang="zh-CN" dirty="0" smtClean="0"/>
          </a:p>
          <a:p>
            <a:r>
              <a:rPr lang="zh-CN" altLang="zh-CN" dirty="0"/>
              <a:t>（</a:t>
            </a:r>
            <a:r>
              <a:rPr lang="en-US" altLang="zh-CN" dirty="0"/>
              <a:t>10</a:t>
            </a:r>
            <a:r>
              <a:rPr lang="zh-CN" altLang="zh-CN" dirty="0"/>
              <a:t>）劳动高级</a:t>
            </a:r>
            <a:r>
              <a:rPr lang="zh-CN" altLang="zh-CN" dirty="0" smtClean="0"/>
              <a:t>化</a:t>
            </a:r>
            <a:endParaRPr lang="zh-CN" altLang="en-US" dirty="0"/>
          </a:p>
        </p:txBody>
      </p:sp>
    </p:spTree>
    <p:extLst>
      <p:ext uri="{BB962C8B-B14F-4D97-AF65-F5344CB8AC3E}">
        <p14:creationId xmlns:p14="http://schemas.microsoft.com/office/powerpoint/2010/main" val="11726325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24128" y="585216"/>
            <a:ext cx="9720072" cy="1033519"/>
          </a:xfrm>
        </p:spPr>
        <p:txBody>
          <a:bodyPr/>
          <a:lstStyle/>
          <a:p>
            <a:endParaRPr lang="zh-CN" altLang="en-US" dirty="0"/>
          </a:p>
        </p:txBody>
      </p:sp>
      <p:sp>
        <p:nvSpPr>
          <p:cNvPr id="3" name="内容占位符 2"/>
          <p:cNvSpPr>
            <a:spLocks noGrp="1"/>
          </p:cNvSpPr>
          <p:nvPr>
            <p:ph idx="1"/>
          </p:nvPr>
        </p:nvSpPr>
        <p:spPr>
          <a:xfrm>
            <a:off x="1024128" y="1915297"/>
            <a:ext cx="9720073" cy="4394063"/>
          </a:xfrm>
        </p:spPr>
        <p:txBody>
          <a:bodyPr/>
          <a:lstStyle/>
          <a:p>
            <a:r>
              <a:rPr lang="zh-CN" altLang="zh-CN" b="1" dirty="0"/>
              <a:t>思考题</a:t>
            </a:r>
            <a:endParaRPr lang="zh-CN" altLang="zh-CN" dirty="0"/>
          </a:p>
          <a:p>
            <a:r>
              <a:rPr lang="en-US" altLang="zh-CN" dirty="0"/>
              <a:t>1</a:t>
            </a:r>
            <a:r>
              <a:rPr lang="zh-CN" altLang="zh-CN" dirty="0"/>
              <a:t>．什么是媒体，什么是社会？二者有何关系？</a:t>
            </a:r>
          </a:p>
          <a:p>
            <a:r>
              <a:rPr lang="en-US" altLang="zh-CN" dirty="0"/>
              <a:t>2</a:t>
            </a:r>
            <a:r>
              <a:rPr lang="zh-CN" altLang="zh-CN" dirty="0"/>
              <a:t>．什么是国际互联网？互联网与信息社会是什么关系？</a:t>
            </a:r>
          </a:p>
          <a:p>
            <a:r>
              <a:rPr lang="en-US" altLang="zh-CN" dirty="0"/>
              <a:t>3</a:t>
            </a:r>
            <a:r>
              <a:rPr lang="zh-CN" altLang="zh-CN" dirty="0"/>
              <a:t>什么是新媒体？如今它怎样影响人们的生活与工作？</a:t>
            </a:r>
          </a:p>
          <a:p>
            <a:endParaRPr lang="zh-CN" altLang="en-US" dirty="0"/>
          </a:p>
        </p:txBody>
      </p:sp>
    </p:spTree>
    <p:extLst>
      <p:ext uri="{BB962C8B-B14F-4D97-AF65-F5344CB8AC3E}">
        <p14:creationId xmlns:p14="http://schemas.microsoft.com/office/powerpoint/2010/main" val="752137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24129" y="424578"/>
            <a:ext cx="9720072" cy="1499616"/>
          </a:xfrm>
        </p:spPr>
        <p:txBody>
          <a:bodyPr>
            <a:normAutofit fontScale="90000"/>
          </a:bodyPr>
          <a:lstStyle/>
          <a:p>
            <a:pPr>
              <a:lnSpc>
                <a:spcPct val="110000"/>
              </a:lnSpc>
            </a:pPr>
            <a:r>
              <a:rPr lang="zh-CN" altLang="zh-CN" b="1" dirty="0"/>
              <a:t>第</a:t>
            </a:r>
            <a:r>
              <a:rPr lang="en-US" altLang="zh-CN" b="1" dirty="0"/>
              <a:t>2</a:t>
            </a:r>
            <a:r>
              <a:rPr lang="zh-CN" altLang="zh-CN" b="1" dirty="0"/>
              <a:t>章</a:t>
            </a:r>
            <a:r>
              <a:rPr lang="en-US" altLang="zh-CN" b="1" dirty="0"/>
              <a:t>  </a:t>
            </a:r>
            <a:r>
              <a:rPr lang="zh-CN" altLang="zh-CN" b="1" dirty="0"/>
              <a:t>新媒体的技术</a:t>
            </a:r>
            <a:r>
              <a:rPr lang="zh-CN" altLang="zh-CN" b="1" dirty="0" smtClean="0"/>
              <a:t>平台</a:t>
            </a:r>
            <a:r>
              <a:rPr lang="zh-CN" altLang="zh-CN" dirty="0"/>
              <a:t/>
            </a:r>
            <a:br>
              <a:rPr lang="zh-CN" altLang="zh-CN" dirty="0"/>
            </a:br>
            <a:r>
              <a:rPr lang="zh-CN" altLang="zh-CN" sz="4400" dirty="0"/>
              <a:t>第</a:t>
            </a:r>
            <a:r>
              <a:rPr lang="en-US" altLang="zh-CN" sz="4400" dirty="0"/>
              <a:t>1</a:t>
            </a:r>
            <a:r>
              <a:rPr lang="zh-CN" altLang="zh-CN" sz="4400" dirty="0"/>
              <a:t>节</a:t>
            </a:r>
            <a:r>
              <a:rPr lang="en-US" altLang="zh-CN" sz="4400" dirty="0"/>
              <a:t>  </a:t>
            </a:r>
            <a:r>
              <a:rPr lang="zh-CN" altLang="zh-CN" sz="4400" dirty="0"/>
              <a:t>数字语言和媒介形态</a:t>
            </a:r>
            <a:r>
              <a:rPr lang="zh-CN" altLang="zh-CN" sz="4400" dirty="0" smtClean="0"/>
              <a:t>变革</a:t>
            </a:r>
            <a:endParaRPr lang="zh-CN" altLang="en-US" sz="4400" dirty="0"/>
          </a:p>
        </p:txBody>
      </p:sp>
      <p:sp>
        <p:nvSpPr>
          <p:cNvPr id="3" name="内容占位符 2"/>
          <p:cNvSpPr>
            <a:spLocks noGrp="1"/>
          </p:cNvSpPr>
          <p:nvPr>
            <p:ph idx="1"/>
          </p:nvPr>
        </p:nvSpPr>
        <p:spPr>
          <a:xfrm>
            <a:off x="1024128" y="2150076"/>
            <a:ext cx="9720073" cy="4159284"/>
          </a:xfrm>
        </p:spPr>
        <p:txBody>
          <a:bodyPr>
            <a:normAutofit lnSpcReduction="10000"/>
          </a:bodyPr>
          <a:lstStyle/>
          <a:p>
            <a:r>
              <a:rPr lang="en-US" altLang="zh-CN" b="1" dirty="0"/>
              <a:t>1</a:t>
            </a:r>
            <a:r>
              <a:rPr lang="zh-CN" altLang="zh-CN" dirty="0"/>
              <a:t>．</a:t>
            </a:r>
            <a:r>
              <a:rPr lang="zh-CN" altLang="zh-CN" b="1" dirty="0"/>
              <a:t>媒介形态的几次</a:t>
            </a:r>
            <a:r>
              <a:rPr lang="zh-CN" altLang="zh-CN" b="1" dirty="0" smtClean="0"/>
              <a:t>变革</a:t>
            </a:r>
            <a:endParaRPr lang="en-US" altLang="zh-CN" b="1" dirty="0" smtClean="0"/>
          </a:p>
          <a:p>
            <a:r>
              <a:rPr lang="zh-CN" altLang="en-US" dirty="0" smtClean="0"/>
              <a:t>语言</a:t>
            </a:r>
            <a:r>
              <a:rPr lang="zh-CN" altLang="en-US" dirty="0" smtClean="0">
                <a:latin typeface="宋体" panose="02010600030101010101" pitchFamily="2" charset="-122"/>
                <a:ea typeface="宋体" panose="02010600030101010101" pitchFamily="2" charset="-122"/>
              </a:rPr>
              <a:t>→文字→印刷→电子→互联网</a:t>
            </a:r>
            <a:endParaRPr lang="zh-CN" altLang="zh-CN" dirty="0"/>
          </a:p>
          <a:p>
            <a:r>
              <a:rPr lang="en-US" altLang="zh-CN" b="1" dirty="0"/>
              <a:t>2</a:t>
            </a:r>
            <a:r>
              <a:rPr lang="zh-CN" altLang="zh-CN" dirty="0"/>
              <a:t>．</a:t>
            </a:r>
            <a:r>
              <a:rPr lang="zh-CN" altLang="zh-CN" b="1" dirty="0"/>
              <a:t>从模拟技术到数字</a:t>
            </a:r>
            <a:r>
              <a:rPr lang="zh-CN" altLang="zh-CN" b="1" dirty="0" smtClean="0"/>
              <a:t>技术</a:t>
            </a:r>
            <a:endParaRPr lang="zh-CN" altLang="zh-CN" dirty="0"/>
          </a:p>
          <a:p>
            <a:r>
              <a:rPr lang="en-US" altLang="zh-CN" b="1" dirty="0"/>
              <a:t>3</a:t>
            </a:r>
            <a:r>
              <a:rPr lang="zh-CN" altLang="zh-CN" dirty="0"/>
              <a:t>．</a:t>
            </a:r>
            <a:r>
              <a:rPr lang="zh-CN" altLang="zh-CN" b="1" dirty="0"/>
              <a:t>数字技术的</a:t>
            </a:r>
            <a:r>
              <a:rPr lang="zh-CN" altLang="zh-CN" b="1" dirty="0" smtClean="0"/>
              <a:t>发展</a:t>
            </a:r>
            <a:endParaRPr lang="en-US" altLang="zh-CN" b="1" dirty="0" smtClean="0"/>
          </a:p>
          <a:p>
            <a:r>
              <a:rPr lang="en-US" altLang="zh-CN" b="1" dirty="0"/>
              <a:t>4</a:t>
            </a:r>
            <a:r>
              <a:rPr lang="zh-CN" altLang="zh-CN" dirty="0"/>
              <a:t>．</a:t>
            </a:r>
            <a:r>
              <a:rPr lang="zh-CN" altLang="zh-CN" b="1" dirty="0"/>
              <a:t>接入网技术</a:t>
            </a:r>
            <a:endParaRPr lang="zh-CN" altLang="zh-CN" dirty="0"/>
          </a:p>
          <a:p>
            <a:r>
              <a:rPr lang="zh-CN" altLang="zh-CN" dirty="0"/>
              <a:t>第一，以太网接入方式</a:t>
            </a:r>
            <a:r>
              <a:rPr lang="zh-CN" altLang="zh-CN" dirty="0" smtClean="0"/>
              <a:t>。</a:t>
            </a:r>
            <a:endParaRPr lang="en-US" altLang="zh-CN" dirty="0" smtClean="0"/>
          </a:p>
          <a:p>
            <a:r>
              <a:rPr lang="zh-CN" altLang="zh-CN" dirty="0"/>
              <a:t>第二，</a:t>
            </a:r>
            <a:r>
              <a:rPr lang="en-US" altLang="zh-CN" dirty="0"/>
              <a:t>ADSL</a:t>
            </a:r>
            <a:r>
              <a:rPr lang="zh-CN" altLang="zh-CN" dirty="0"/>
              <a:t>接入方式</a:t>
            </a:r>
            <a:r>
              <a:rPr lang="zh-CN" altLang="zh-CN" dirty="0" smtClean="0"/>
              <a:t>。</a:t>
            </a:r>
            <a:endParaRPr lang="en-US" altLang="zh-CN" dirty="0" smtClean="0"/>
          </a:p>
          <a:p>
            <a:r>
              <a:rPr lang="zh-CN" altLang="zh-CN" dirty="0"/>
              <a:t>第三，</a:t>
            </a:r>
            <a:r>
              <a:rPr lang="en-US" altLang="zh-CN" dirty="0"/>
              <a:t>HFC</a:t>
            </a:r>
            <a:r>
              <a:rPr lang="zh-CN" altLang="zh-CN" dirty="0"/>
              <a:t>接入方式</a:t>
            </a:r>
            <a:r>
              <a:rPr lang="zh-CN" altLang="zh-CN" dirty="0" smtClean="0"/>
              <a:t>。</a:t>
            </a:r>
            <a:endParaRPr lang="en-US" altLang="zh-CN" dirty="0" smtClean="0"/>
          </a:p>
          <a:p>
            <a:r>
              <a:rPr lang="zh-CN" altLang="zh-CN" dirty="0"/>
              <a:t>第四，无线接入方式。</a:t>
            </a:r>
          </a:p>
          <a:p>
            <a:endParaRPr lang="zh-CN" altLang="en-US" dirty="0"/>
          </a:p>
        </p:txBody>
      </p:sp>
    </p:spTree>
    <p:extLst>
      <p:ext uri="{BB962C8B-B14F-4D97-AF65-F5344CB8AC3E}">
        <p14:creationId xmlns:p14="http://schemas.microsoft.com/office/powerpoint/2010/main" val="33411331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24128" y="585216"/>
            <a:ext cx="9720072" cy="341541"/>
          </a:xfrm>
        </p:spPr>
        <p:txBody>
          <a:bodyPr>
            <a:normAutofit fontScale="90000"/>
          </a:bodyPr>
          <a:lstStyle/>
          <a:p>
            <a:endParaRPr lang="zh-CN" altLang="en-US" dirty="0"/>
          </a:p>
        </p:txBody>
      </p:sp>
      <p:sp>
        <p:nvSpPr>
          <p:cNvPr id="3" name="内容占位符 2"/>
          <p:cNvSpPr>
            <a:spLocks noGrp="1"/>
          </p:cNvSpPr>
          <p:nvPr>
            <p:ph idx="1"/>
          </p:nvPr>
        </p:nvSpPr>
        <p:spPr>
          <a:xfrm>
            <a:off x="753762" y="1421027"/>
            <a:ext cx="9990439" cy="4888333"/>
          </a:xfrm>
        </p:spPr>
        <p:txBody>
          <a:bodyPr>
            <a:normAutofit/>
          </a:bodyPr>
          <a:lstStyle/>
          <a:p>
            <a:r>
              <a:rPr lang="zh-CN" altLang="en-US" sz="3200" b="1" dirty="0" smtClean="0"/>
              <a:t>教材荣誉：</a:t>
            </a:r>
            <a:endParaRPr lang="en-US" altLang="zh-CN" sz="3200" b="1" dirty="0" smtClean="0"/>
          </a:p>
          <a:p>
            <a:r>
              <a:rPr lang="en-US" altLang="zh-CN" sz="3200" dirty="0" smtClean="0">
                <a:latin typeface="Times New Roman" panose="02020603050405020304" pitchFamily="18" charset="0"/>
                <a:cs typeface="Times New Roman" panose="02020603050405020304" pitchFamily="18" charset="0"/>
              </a:rPr>
              <a:t>2012</a:t>
            </a:r>
            <a:r>
              <a:rPr lang="zh-CN" altLang="en-US" sz="3200" dirty="0" smtClean="0">
                <a:latin typeface="Times New Roman" panose="02020603050405020304" pitchFamily="18" charset="0"/>
                <a:cs typeface="Times New Roman" panose="02020603050405020304" pitchFamily="18" charset="0"/>
              </a:rPr>
              <a:t>年获</a:t>
            </a:r>
            <a:r>
              <a:rPr lang="zh-CN" altLang="zh-CN" sz="3200" dirty="0" smtClean="0">
                <a:latin typeface="Times New Roman" panose="02020603050405020304" pitchFamily="18" charset="0"/>
                <a:cs typeface="Times New Roman" panose="02020603050405020304" pitchFamily="18" charset="0"/>
              </a:rPr>
              <a:t>江苏省</a:t>
            </a:r>
            <a:r>
              <a:rPr lang="zh-CN" altLang="zh-CN" sz="3200" dirty="0">
                <a:latin typeface="Times New Roman" panose="02020603050405020304" pitchFamily="18" charset="0"/>
                <a:cs typeface="Times New Roman" panose="02020603050405020304" pitchFamily="18" charset="0"/>
              </a:rPr>
              <a:t>重点专业“新闻传播学类”建设项目经费资助（项目编号：</a:t>
            </a:r>
            <a:r>
              <a:rPr lang="en-US" altLang="zh-CN" sz="3200" dirty="0">
                <a:latin typeface="Times New Roman" panose="02020603050405020304" pitchFamily="18" charset="0"/>
                <a:cs typeface="Times New Roman" panose="02020603050405020304" pitchFamily="18" charset="0"/>
              </a:rPr>
              <a:t>SJG-ZDZYJS-2012-23-B-234</a:t>
            </a:r>
            <a:r>
              <a:rPr lang="zh-CN" altLang="zh-CN" sz="3200" dirty="0" smtClean="0">
                <a:latin typeface="Times New Roman" panose="02020603050405020304" pitchFamily="18" charset="0"/>
                <a:cs typeface="Times New Roman" panose="02020603050405020304" pitchFamily="18" charset="0"/>
              </a:rPr>
              <a:t>）</a:t>
            </a:r>
            <a:endParaRPr lang="en-US" altLang="zh-CN" sz="3200" dirty="0" smtClean="0">
              <a:latin typeface="Times New Roman" panose="02020603050405020304" pitchFamily="18" charset="0"/>
              <a:cs typeface="Times New Roman" panose="02020603050405020304" pitchFamily="18" charset="0"/>
            </a:endParaRPr>
          </a:p>
          <a:p>
            <a:r>
              <a:rPr lang="en-US" altLang="zh-CN" sz="3200" dirty="0" smtClean="0">
                <a:latin typeface="Times New Roman" panose="02020603050405020304" pitchFamily="18" charset="0"/>
                <a:cs typeface="Times New Roman" panose="02020603050405020304" pitchFamily="18" charset="0"/>
              </a:rPr>
              <a:t>2016</a:t>
            </a:r>
            <a:r>
              <a:rPr lang="zh-CN" altLang="en-US" sz="3200" dirty="0" smtClean="0">
                <a:latin typeface="Times New Roman" panose="02020603050405020304" pitchFamily="18" charset="0"/>
                <a:cs typeface="Times New Roman" panose="02020603050405020304" pitchFamily="18" charset="0"/>
              </a:rPr>
              <a:t>年</a:t>
            </a:r>
            <a:r>
              <a:rPr lang="en-US" altLang="zh-CN" sz="3200" dirty="0" smtClean="0">
                <a:latin typeface="Times New Roman" panose="02020603050405020304" pitchFamily="18" charset="0"/>
                <a:cs typeface="Times New Roman" panose="02020603050405020304" pitchFamily="18" charset="0"/>
              </a:rPr>
              <a:t>10</a:t>
            </a:r>
            <a:r>
              <a:rPr lang="zh-CN" altLang="en-US" sz="3200" dirty="0" smtClean="0">
                <a:latin typeface="Times New Roman" panose="02020603050405020304" pitchFamily="18" charset="0"/>
                <a:cs typeface="Times New Roman" panose="02020603050405020304" pitchFamily="18" charset="0"/>
              </a:rPr>
              <a:t>月获评中国高校影视学会第九届学会奖一等奖（证书编号：</a:t>
            </a:r>
            <a:r>
              <a:rPr lang="en-US" altLang="zh-CN" sz="3200" dirty="0" smtClean="0">
                <a:latin typeface="Times New Roman" panose="02020603050405020304" pitchFamily="18" charset="0"/>
                <a:cs typeface="Times New Roman" panose="02020603050405020304" pitchFamily="18" charset="0"/>
              </a:rPr>
              <a:t>YSXH201601025</a:t>
            </a:r>
            <a:r>
              <a:rPr lang="zh-CN" altLang="en-US" sz="3200" dirty="0" smtClean="0">
                <a:latin typeface="Times New Roman" panose="02020603050405020304" pitchFamily="18" charset="0"/>
                <a:cs typeface="Times New Roman" panose="02020603050405020304" pitchFamily="18" charset="0"/>
              </a:rPr>
              <a:t>）</a:t>
            </a:r>
            <a:endParaRPr lang="zh-CN" altLang="en-US"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849424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24129" y="424579"/>
            <a:ext cx="9720072" cy="625746"/>
          </a:xfrm>
        </p:spPr>
        <p:txBody>
          <a:bodyPr>
            <a:normAutofit fontScale="90000"/>
          </a:bodyPr>
          <a:lstStyle/>
          <a:p>
            <a:r>
              <a:rPr lang="zh-CN" altLang="zh-CN" dirty="0"/>
              <a:t>第</a:t>
            </a:r>
            <a:r>
              <a:rPr lang="en-US" altLang="zh-CN" dirty="0"/>
              <a:t>2</a:t>
            </a:r>
            <a:r>
              <a:rPr lang="zh-CN" altLang="zh-CN" dirty="0"/>
              <a:t>节　数字新媒体</a:t>
            </a:r>
            <a:r>
              <a:rPr lang="zh-CN" altLang="zh-CN" dirty="0" smtClean="0"/>
              <a:t>技术</a:t>
            </a:r>
            <a:endParaRPr lang="zh-CN" altLang="en-US" dirty="0"/>
          </a:p>
        </p:txBody>
      </p:sp>
      <p:sp>
        <p:nvSpPr>
          <p:cNvPr id="3" name="内容占位符 2"/>
          <p:cNvSpPr>
            <a:spLocks noGrp="1"/>
          </p:cNvSpPr>
          <p:nvPr>
            <p:ph idx="1"/>
          </p:nvPr>
        </p:nvSpPr>
        <p:spPr>
          <a:xfrm>
            <a:off x="667266" y="1285103"/>
            <a:ext cx="10639166" cy="5024257"/>
          </a:xfrm>
        </p:spPr>
        <p:txBody>
          <a:bodyPr>
            <a:normAutofit lnSpcReduction="10000"/>
          </a:bodyPr>
          <a:lstStyle/>
          <a:p>
            <a:r>
              <a:rPr lang="en-US" altLang="zh-CN" b="1" dirty="0"/>
              <a:t>1</a:t>
            </a:r>
            <a:r>
              <a:rPr lang="zh-CN" altLang="zh-CN" dirty="0"/>
              <a:t>．</a:t>
            </a:r>
            <a:r>
              <a:rPr lang="zh-CN" altLang="zh-CN" b="1" dirty="0"/>
              <a:t>数字新媒体技术的构成</a:t>
            </a:r>
            <a:endParaRPr lang="zh-CN" altLang="zh-CN" dirty="0"/>
          </a:p>
          <a:p>
            <a:r>
              <a:rPr lang="zh-CN" altLang="zh-CN" dirty="0" smtClean="0"/>
              <a:t>（</a:t>
            </a:r>
            <a:r>
              <a:rPr lang="en-US" altLang="zh-CN" dirty="0" smtClean="0"/>
              <a:t>1</a:t>
            </a:r>
            <a:r>
              <a:rPr lang="zh-CN" altLang="zh-CN" dirty="0" smtClean="0"/>
              <a:t>）计算机技术</a:t>
            </a:r>
            <a:r>
              <a:rPr lang="zh-CN" altLang="en-US" dirty="0" smtClean="0"/>
              <a:t>（系统结构技术、</a:t>
            </a:r>
            <a:r>
              <a:rPr lang="zh-CN" altLang="zh-CN" dirty="0" smtClean="0"/>
              <a:t>系统管理技术</a:t>
            </a:r>
            <a:r>
              <a:rPr lang="zh-CN" altLang="en-US" dirty="0" smtClean="0"/>
              <a:t>、</a:t>
            </a:r>
            <a:r>
              <a:rPr lang="zh-CN" altLang="zh-CN" dirty="0" smtClean="0"/>
              <a:t>系统维护技术</a:t>
            </a:r>
            <a:r>
              <a:rPr lang="zh-CN" altLang="en-US" dirty="0"/>
              <a:t>、系统应用技术</a:t>
            </a:r>
            <a:r>
              <a:rPr lang="zh-CN" altLang="en-US" dirty="0" smtClean="0"/>
              <a:t>）</a:t>
            </a:r>
            <a:endParaRPr lang="en-US" altLang="zh-CN" dirty="0" smtClean="0"/>
          </a:p>
          <a:p>
            <a:r>
              <a:rPr lang="zh-CN" altLang="zh-CN" dirty="0"/>
              <a:t>（</a:t>
            </a:r>
            <a:r>
              <a:rPr lang="en-US" altLang="zh-CN" dirty="0"/>
              <a:t>2</a:t>
            </a:r>
            <a:r>
              <a:rPr lang="zh-CN" altLang="zh-CN" dirty="0"/>
              <a:t>）服务器</a:t>
            </a:r>
            <a:r>
              <a:rPr lang="zh-CN" altLang="zh-CN" dirty="0" smtClean="0"/>
              <a:t>技术</a:t>
            </a:r>
            <a:r>
              <a:rPr lang="zh-CN" altLang="en-US" dirty="0" smtClean="0"/>
              <a:t>（</a:t>
            </a:r>
            <a:r>
              <a:rPr lang="zh-CN" altLang="zh-CN" dirty="0" smtClean="0"/>
              <a:t>可</a:t>
            </a:r>
            <a:r>
              <a:rPr lang="zh-CN" altLang="zh-CN" dirty="0"/>
              <a:t>分为入门级、工作组级、部门级、企业级、视频级等五个级别</a:t>
            </a:r>
            <a:r>
              <a:rPr lang="zh-CN" altLang="en-US" dirty="0" smtClean="0"/>
              <a:t>）</a:t>
            </a:r>
            <a:endParaRPr lang="zh-CN" altLang="zh-CN" dirty="0"/>
          </a:p>
          <a:p>
            <a:r>
              <a:rPr lang="zh-CN" altLang="zh-CN" dirty="0"/>
              <a:t>（</a:t>
            </a:r>
            <a:r>
              <a:rPr lang="en-US" altLang="zh-CN" dirty="0"/>
              <a:t>3</a:t>
            </a:r>
            <a:r>
              <a:rPr lang="zh-CN" altLang="zh-CN" dirty="0"/>
              <a:t>）网络技术</a:t>
            </a:r>
          </a:p>
          <a:p>
            <a:r>
              <a:rPr lang="zh-CN" altLang="zh-CN" dirty="0"/>
              <a:t>（</a:t>
            </a:r>
            <a:r>
              <a:rPr lang="en-US" altLang="zh-CN" dirty="0"/>
              <a:t>4</a:t>
            </a:r>
            <a:r>
              <a:rPr lang="zh-CN" altLang="zh-CN" dirty="0"/>
              <a:t>）网络管理技术</a:t>
            </a:r>
          </a:p>
          <a:p>
            <a:r>
              <a:rPr lang="en-US" altLang="zh-CN" b="1" dirty="0"/>
              <a:t>2</a:t>
            </a:r>
            <a:r>
              <a:rPr lang="zh-CN" altLang="zh-CN" b="1" dirty="0"/>
              <a:t>．网络技术的发展</a:t>
            </a:r>
            <a:endParaRPr lang="zh-CN" altLang="zh-CN" dirty="0"/>
          </a:p>
          <a:p>
            <a:r>
              <a:rPr lang="zh-CN" altLang="zh-CN" dirty="0"/>
              <a:t>（</a:t>
            </a:r>
            <a:r>
              <a:rPr lang="en-US" altLang="zh-CN" dirty="0"/>
              <a:t>1</a:t>
            </a:r>
            <a:r>
              <a:rPr lang="zh-CN" altLang="zh-CN" dirty="0"/>
              <a:t>）</a:t>
            </a:r>
            <a:r>
              <a:rPr lang="en-US" altLang="zh-CN" dirty="0"/>
              <a:t>Wi-Fi</a:t>
            </a:r>
            <a:r>
              <a:rPr lang="zh-CN" altLang="zh-CN" dirty="0"/>
              <a:t>上网技术</a:t>
            </a:r>
          </a:p>
          <a:p>
            <a:r>
              <a:rPr lang="zh-CN" altLang="zh-CN" dirty="0"/>
              <a:t>（</a:t>
            </a:r>
            <a:r>
              <a:rPr lang="en-US" altLang="zh-CN" dirty="0"/>
              <a:t>2</a:t>
            </a:r>
            <a:r>
              <a:rPr lang="zh-CN" altLang="zh-CN" dirty="0"/>
              <a:t>）地面（移动）数字电视</a:t>
            </a:r>
          </a:p>
          <a:p>
            <a:r>
              <a:rPr lang="zh-CN" altLang="zh-CN" dirty="0"/>
              <a:t>（</a:t>
            </a:r>
            <a:r>
              <a:rPr lang="en-US" altLang="zh-CN" dirty="0"/>
              <a:t>3</a:t>
            </a:r>
            <a:r>
              <a:rPr lang="zh-CN" altLang="zh-CN" dirty="0"/>
              <a:t>） </a:t>
            </a:r>
            <a:r>
              <a:rPr lang="en-US" altLang="zh-CN" dirty="0"/>
              <a:t>IPTV</a:t>
            </a:r>
            <a:r>
              <a:rPr lang="zh-CN" altLang="zh-CN" dirty="0"/>
              <a:t>标准的发展</a:t>
            </a:r>
          </a:p>
          <a:p>
            <a:r>
              <a:rPr lang="zh-CN" altLang="zh-CN" dirty="0"/>
              <a:t>（</a:t>
            </a:r>
            <a:r>
              <a:rPr lang="en-US" altLang="zh-CN" dirty="0"/>
              <a:t>4</a:t>
            </a:r>
            <a:r>
              <a:rPr lang="zh-CN" altLang="zh-CN" dirty="0"/>
              <a:t>）手机电视标准的</a:t>
            </a:r>
            <a:r>
              <a:rPr lang="zh-CN" altLang="zh-CN" dirty="0" smtClean="0"/>
              <a:t>发展</a:t>
            </a:r>
            <a:endParaRPr lang="en-US" altLang="zh-CN" dirty="0" smtClean="0"/>
          </a:p>
          <a:p>
            <a:r>
              <a:rPr lang="en-US" altLang="zh-CN" b="1" dirty="0"/>
              <a:t>3</a:t>
            </a:r>
            <a:r>
              <a:rPr lang="zh-CN" altLang="zh-CN" b="1" dirty="0"/>
              <a:t>．上海世博会中的新媒体技术</a:t>
            </a:r>
            <a:r>
              <a:rPr lang="zh-CN" altLang="zh-CN" b="1" dirty="0" smtClean="0"/>
              <a:t>应用</a:t>
            </a:r>
            <a:endParaRPr lang="zh-CN" altLang="zh-CN" dirty="0"/>
          </a:p>
          <a:p>
            <a:endParaRPr lang="zh-CN" altLang="zh-CN" dirty="0" smtClean="0"/>
          </a:p>
          <a:p>
            <a:endParaRPr lang="zh-CN" altLang="en-US" dirty="0"/>
          </a:p>
        </p:txBody>
      </p:sp>
    </p:spTree>
    <p:extLst>
      <p:ext uri="{BB962C8B-B14F-4D97-AF65-F5344CB8AC3E}">
        <p14:creationId xmlns:p14="http://schemas.microsoft.com/office/powerpoint/2010/main" val="33369511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24128" y="585216"/>
            <a:ext cx="9720072" cy="650460"/>
          </a:xfrm>
        </p:spPr>
        <p:txBody>
          <a:bodyPr>
            <a:normAutofit fontScale="90000"/>
          </a:bodyPr>
          <a:lstStyle/>
          <a:p>
            <a:r>
              <a:rPr lang="zh-CN" altLang="zh-CN" dirty="0"/>
              <a:t>第</a:t>
            </a:r>
            <a:r>
              <a:rPr lang="en-US" altLang="zh-CN" dirty="0"/>
              <a:t>3</a:t>
            </a:r>
            <a:r>
              <a:rPr lang="zh-CN" altLang="zh-CN" dirty="0"/>
              <a:t>节</a:t>
            </a:r>
            <a:r>
              <a:rPr lang="en-US" altLang="zh-CN" dirty="0"/>
              <a:t>  </a:t>
            </a:r>
            <a:r>
              <a:rPr lang="zh-CN" altLang="zh-CN" dirty="0"/>
              <a:t>新一代信息技术的</a:t>
            </a:r>
            <a:r>
              <a:rPr lang="zh-CN" altLang="zh-CN" dirty="0" smtClean="0"/>
              <a:t>发展</a:t>
            </a:r>
            <a:endParaRPr lang="zh-CN" altLang="en-US" dirty="0"/>
          </a:p>
        </p:txBody>
      </p:sp>
      <p:sp>
        <p:nvSpPr>
          <p:cNvPr id="3" name="内容占位符 2"/>
          <p:cNvSpPr>
            <a:spLocks noGrp="1"/>
          </p:cNvSpPr>
          <p:nvPr>
            <p:ph idx="1"/>
          </p:nvPr>
        </p:nvSpPr>
        <p:spPr>
          <a:xfrm>
            <a:off x="1024128" y="1458097"/>
            <a:ext cx="9720073" cy="4851263"/>
          </a:xfrm>
        </p:spPr>
        <p:txBody>
          <a:bodyPr/>
          <a:lstStyle/>
          <a:p>
            <a:pPr>
              <a:lnSpc>
                <a:spcPct val="114000"/>
              </a:lnSpc>
            </a:pPr>
            <a:r>
              <a:rPr lang="en-US" altLang="zh-CN" b="1" dirty="0"/>
              <a:t>1</a:t>
            </a:r>
            <a:r>
              <a:rPr lang="zh-CN" altLang="zh-CN" b="1" dirty="0"/>
              <a:t>．网络技术的多方面发展</a:t>
            </a:r>
            <a:endParaRPr lang="zh-CN" altLang="zh-CN" dirty="0"/>
          </a:p>
          <a:p>
            <a:pPr>
              <a:lnSpc>
                <a:spcPct val="114000"/>
              </a:lnSpc>
            </a:pPr>
            <a:r>
              <a:rPr lang="zh-CN" altLang="zh-CN" dirty="0"/>
              <a:t>新媒体借助数字技术、网络技术，通过互联网、宽带局域网、无线通信网、卫星等传播渠道，以及手机、计算机、数字电视等终端，向用户提供信息和娱乐服务。</a:t>
            </a:r>
            <a:r>
              <a:rPr lang="zh-CN" altLang="zh-CN" dirty="0" smtClean="0"/>
              <a:t>主要</a:t>
            </a:r>
            <a:r>
              <a:rPr lang="zh-CN" altLang="zh-CN" dirty="0"/>
              <a:t>和热门的形态包括：网络媒体、手机媒体、网络电视、</a:t>
            </a:r>
            <a:r>
              <a:rPr lang="en-US" altLang="zh-CN" dirty="0"/>
              <a:t>IPTV</a:t>
            </a:r>
            <a:r>
              <a:rPr lang="zh-CN" altLang="zh-CN" dirty="0"/>
              <a:t>、虚拟社区、博客（</a:t>
            </a:r>
            <a:r>
              <a:rPr lang="en-US" altLang="zh-CN" dirty="0"/>
              <a:t>blog</a:t>
            </a:r>
            <a:r>
              <a:rPr lang="zh-CN" altLang="zh-CN" dirty="0"/>
              <a:t>）、搜索引擎、简易聚合（</a:t>
            </a:r>
            <a:r>
              <a:rPr lang="en-US" altLang="zh-CN" dirty="0"/>
              <a:t>RSS</a:t>
            </a:r>
            <a:r>
              <a:rPr lang="zh-CN" altLang="zh-CN" dirty="0"/>
              <a:t>）等等，多种新媒体形态在给人们带来方便的同时，也成为现代人主要的娱乐和传播方式</a:t>
            </a:r>
            <a:r>
              <a:rPr lang="zh-CN" altLang="zh-CN" dirty="0" smtClean="0"/>
              <a:t>。</a:t>
            </a:r>
            <a:endParaRPr lang="en-US" altLang="zh-CN" dirty="0" smtClean="0"/>
          </a:p>
          <a:p>
            <a:pPr>
              <a:lnSpc>
                <a:spcPct val="114000"/>
              </a:lnSpc>
            </a:pPr>
            <a:r>
              <a:rPr lang="en-US" altLang="zh-CN" b="1" dirty="0" smtClean="0"/>
              <a:t>2</a:t>
            </a:r>
            <a:r>
              <a:rPr lang="zh-CN" altLang="zh-CN" b="1" dirty="0"/>
              <a:t>．云计算推动传播思维变革</a:t>
            </a:r>
            <a:endParaRPr lang="zh-CN" altLang="zh-CN" dirty="0"/>
          </a:p>
          <a:p>
            <a:pPr>
              <a:lnSpc>
                <a:spcPct val="114000"/>
              </a:lnSpc>
            </a:pPr>
            <a:r>
              <a:rPr lang="zh-CN" altLang="zh-CN" dirty="0"/>
              <a:t>云计算（</a:t>
            </a:r>
            <a:r>
              <a:rPr lang="en-US" altLang="zh-CN" dirty="0"/>
              <a:t>cloud computing</a:t>
            </a:r>
            <a:r>
              <a:rPr lang="zh-CN" altLang="zh-CN" dirty="0"/>
              <a:t>）是基于互联网相关服务的增加、使用和交付模式，通常涉及通过互联网来提供动态易扩展且经常是虚拟化的资源。</a:t>
            </a:r>
            <a:endParaRPr lang="zh-CN" altLang="en-US" dirty="0"/>
          </a:p>
        </p:txBody>
      </p:sp>
    </p:spTree>
    <p:extLst>
      <p:ext uri="{BB962C8B-B14F-4D97-AF65-F5344CB8AC3E}">
        <p14:creationId xmlns:p14="http://schemas.microsoft.com/office/powerpoint/2010/main" val="117753082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zh-CN" b="1" dirty="0"/>
              <a:t>思考题：</a:t>
            </a:r>
            <a:endParaRPr lang="zh-CN" altLang="zh-CN" dirty="0"/>
          </a:p>
          <a:p>
            <a:r>
              <a:rPr lang="en-US" altLang="zh-CN" dirty="0"/>
              <a:t>1</a:t>
            </a:r>
            <a:r>
              <a:rPr lang="zh-CN" altLang="zh-CN" dirty="0"/>
              <a:t>．你怎样理解数字语言和媒介形态变革？</a:t>
            </a:r>
          </a:p>
          <a:p>
            <a:r>
              <a:rPr lang="en-US" altLang="zh-CN" dirty="0"/>
              <a:t>2</a:t>
            </a:r>
            <a:r>
              <a:rPr lang="zh-CN" altLang="zh-CN" dirty="0"/>
              <a:t>．数字新媒体技术有哪些？</a:t>
            </a:r>
          </a:p>
          <a:p>
            <a:r>
              <a:rPr lang="en-US" altLang="zh-CN" dirty="0"/>
              <a:t>3</a:t>
            </a:r>
            <a:r>
              <a:rPr lang="zh-CN" altLang="zh-CN" dirty="0"/>
              <a:t>．为什么说云计算会改变人们的思维习惯</a:t>
            </a:r>
            <a:r>
              <a:rPr lang="zh-CN" altLang="zh-CN" dirty="0" smtClean="0"/>
              <a:t>？</a:t>
            </a:r>
            <a:endParaRPr lang="zh-CN" altLang="zh-CN" dirty="0"/>
          </a:p>
        </p:txBody>
      </p:sp>
    </p:spTree>
    <p:extLst>
      <p:ext uri="{BB962C8B-B14F-4D97-AF65-F5344CB8AC3E}">
        <p14:creationId xmlns:p14="http://schemas.microsoft.com/office/powerpoint/2010/main" val="6372156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pPr>
              <a:lnSpc>
                <a:spcPct val="110000"/>
              </a:lnSpc>
            </a:pPr>
            <a:r>
              <a:rPr lang="zh-CN" altLang="zh-CN" b="1" dirty="0"/>
              <a:t>第</a:t>
            </a:r>
            <a:r>
              <a:rPr lang="en-US" altLang="zh-CN" b="1" dirty="0"/>
              <a:t>3</a:t>
            </a:r>
            <a:r>
              <a:rPr lang="zh-CN" altLang="zh-CN" b="1" dirty="0"/>
              <a:t>章</a:t>
            </a:r>
            <a:r>
              <a:rPr lang="en-US" altLang="zh-CN" b="1" dirty="0"/>
              <a:t>  </a:t>
            </a:r>
            <a:r>
              <a:rPr lang="zh-CN" altLang="zh-CN" b="1" dirty="0"/>
              <a:t>新媒体的特征</a:t>
            </a:r>
            <a:r>
              <a:rPr lang="zh-CN" altLang="zh-CN" dirty="0"/>
              <a:t/>
            </a:r>
            <a:br>
              <a:rPr lang="zh-CN" altLang="zh-CN" dirty="0"/>
            </a:br>
            <a:r>
              <a:rPr lang="zh-CN" altLang="zh-CN" sz="4400" dirty="0" smtClean="0"/>
              <a:t>第</a:t>
            </a:r>
            <a:r>
              <a:rPr lang="en-US" altLang="zh-CN" sz="4400" dirty="0"/>
              <a:t>1</a:t>
            </a:r>
            <a:r>
              <a:rPr lang="zh-CN" altLang="zh-CN" sz="4400" dirty="0"/>
              <a:t>节</a:t>
            </a:r>
            <a:r>
              <a:rPr lang="en-US" altLang="zh-CN" sz="4400" dirty="0"/>
              <a:t>  </a:t>
            </a:r>
            <a:r>
              <a:rPr lang="zh-CN" altLang="zh-CN" sz="4400" dirty="0"/>
              <a:t>新媒体的传播</a:t>
            </a:r>
            <a:r>
              <a:rPr lang="zh-CN" altLang="zh-CN" sz="4400" dirty="0" smtClean="0"/>
              <a:t>特征</a:t>
            </a:r>
            <a:endParaRPr lang="zh-CN" altLang="en-US" sz="4400" dirty="0"/>
          </a:p>
        </p:txBody>
      </p:sp>
      <p:sp>
        <p:nvSpPr>
          <p:cNvPr id="3" name="内容占位符 2"/>
          <p:cNvSpPr>
            <a:spLocks noGrp="1"/>
          </p:cNvSpPr>
          <p:nvPr>
            <p:ph idx="1"/>
          </p:nvPr>
        </p:nvSpPr>
        <p:spPr>
          <a:xfrm>
            <a:off x="1024128" y="2084832"/>
            <a:ext cx="9720073" cy="4224528"/>
          </a:xfrm>
        </p:spPr>
        <p:txBody>
          <a:bodyPr/>
          <a:lstStyle/>
          <a:p>
            <a:r>
              <a:rPr lang="en-US" altLang="zh-CN" b="1" dirty="0"/>
              <a:t>1</a:t>
            </a:r>
            <a:r>
              <a:rPr lang="zh-CN" altLang="zh-CN" b="1" dirty="0"/>
              <a:t>．消解权威</a:t>
            </a:r>
            <a:endParaRPr lang="zh-CN" altLang="zh-CN" dirty="0"/>
          </a:p>
          <a:p>
            <a:r>
              <a:rPr lang="en-US" altLang="zh-CN" b="1" dirty="0"/>
              <a:t>2</a:t>
            </a:r>
            <a:r>
              <a:rPr lang="zh-CN" altLang="zh-CN" b="1" dirty="0"/>
              <a:t>．变线性传播为多人对多人的传播</a:t>
            </a:r>
            <a:endParaRPr lang="zh-CN" altLang="zh-CN" dirty="0"/>
          </a:p>
          <a:p>
            <a:r>
              <a:rPr lang="en-US" altLang="zh-CN" b="1" dirty="0"/>
              <a:t>3</a:t>
            </a:r>
            <a:r>
              <a:rPr lang="zh-CN" altLang="zh-CN" b="1" dirty="0"/>
              <a:t>．传播成本大大降低</a:t>
            </a:r>
            <a:endParaRPr lang="zh-CN" altLang="zh-CN" dirty="0"/>
          </a:p>
          <a:p>
            <a:r>
              <a:rPr lang="en-US" altLang="zh-CN" b="1" dirty="0"/>
              <a:t>4</a:t>
            </a:r>
            <a:r>
              <a:rPr lang="zh-CN" altLang="zh-CN" b="1" dirty="0"/>
              <a:t>．主要依赖于技术</a:t>
            </a:r>
            <a:endParaRPr lang="zh-CN" altLang="zh-CN" dirty="0"/>
          </a:p>
          <a:p>
            <a:r>
              <a:rPr lang="en-US" altLang="zh-CN" b="1" dirty="0"/>
              <a:t>5</a:t>
            </a:r>
            <a:r>
              <a:rPr lang="zh-CN" altLang="zh-CN" b="1" dirty="0"/>
              <a:t>．传播行为更为个性化</a:t>
            </a:r>
            <a:endParaRPr lang="zh-CN" altLang="zh-CN" dirty="0"/>
          </a:p>
          <a:p>
            <a:r>
              <a:rPr lang="en-US" altLang="zh-CN" b="1" dirty="0"/>
              <a:t>6</a:t>
            </a:r>
            <a:r>
              <a:rPr lang="zh-CN" altLang="zh-CN" b="1" dirty="0"/>
              <a:t>．接受方式从固定到移动</a:t>
            </a:r>
            <a:endParaRPr lang="zh-CN" altLang="zh-CN" dirty="0"/>
          </a:p>
          <a:p>
            <a:r>
              <a:rPr lang="en-US" altLang="zh-CN" b="1" dirty="0"/>
              <a:t>7</a:t>
            </a:r>
            <a:r>
              <a:rPr lang="zh-CN" altLang="zh-CN" b="1" dirty="0"/>
              <a:t>．传播实时化</a:t>
            </a:r>
            <a:endParaRPr lang="zh-CN" altLang="zh-CN" dirty="0"/>
          </a:p>
          <a:p>
            <a:r>
              <a:rPr lang="en-US" altLang="zh-CN" b="1" dirty="0"/>
              <a:t>8</a:t>
            </a:r>
            <a:r>
              <a:rPr lang="zh-CN" altLang="zh-CN" b="1" dirty="0"/>
              <a:t>．从单一传播到融合</a:t>
            </a:r>
            <a:r>
              <a:rPr lang="zh-CN" altLang="zh-CN" b="1" dirty="0" smtClean="0"/>
              <a:t>传播</a:t>
            </a:r>
            <a:endParaRPr lang="zh-CN" altLang="zh-CN" dirty="0"/>
          </a:p>
        </p:txBody>
      </p:sp>
    </p:spTree>
    <p:extLst>
      <p:ext uri="{BB962C8B-B14F-4D97-AF65-F5344CB8AC3E}">
        <p14:creationId xmlns:p14="http://schemas.microsoft.com/office/powerpoint/2010/main" val="14589083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24129" y="449291"/>
            <a:ext cx="9720072" cy="724600"/>
          </a:xfrm>
        </p:spPr>
        <p:txBody>
          <a:bodyPr/>
          <a:lstStyle/>
          <a:p>
            <a:r>
              <a:rPr lang="zh-CN" altLang="zh-CN" dirty="0"/>
              <a:t>第</a:t>
            </a:r>
            <a:r>
              <a:rPr lang="en-US" altLang="zh-CN" dirty="0"/>
              <a:t>2</a:t>
            </a:r>
            <a:r>
              <a:rPr lang="zh-CN" altLang="zh-CN" dirty="0"/>
              <a:t>节</a:t>
            </a:r>
            <a:r>
              <a:rPr lang="en-US" altLang="zh-CN" dirty="0"/>
              <a:t>  </a:t>
            </a:r>
            <a:r>
              <a:rPr lang="zh-CN" altLang="zh-CN" dirty="0"/>
              <a:t>新媒体的产业</a:t>
            </a:r>
            <a:r>
              <a:rPr lang="zh-CN" altLang="zh-CN" dirty="0" smtClean="0"/>
              <a:t>特征</a:t>
            </a:r>
            <a:endParaRPr lang="zh-CN" altLang="en-US" dirty="0"/>
          </a:p>
        </p:txBody>
      </p:sp>
      <p:sp>
        <p:nvSpPr>
          <p:cNvPr id="3" name="内容占位符 2"/>
          <p:cNvSpPr>
            <a:spLocks noGrp="1"/>
          </p:cNvSpPr>
          <p:nvPr>
            <p:ph idx="1"/>
          </p:nvPr>
        </p:nvSpPr>
        <p:spPr>
          <a:xfrm>
            <a:off x="1024128" y="1309816"/>
            <a:ext cx="9720073" cy="4999544"/>
          </a:xfrm>
        </p:spPr>
        <p:txBody>
          <a:bodyPr/>
          <a:lstStyle/>
          <a:p>
            <a:r>
              <a:rPr lang="en-US" altLang="zh-CN" b="1" dirty="0"/>
              <a:t>1</a:t>
            </a:r>
            <a:r>
              <a:rPr lang="zh-CN" altLang="zh-CN" b="1" dirty="0"/>
              <a:t>．产业方式多元化</a:t>
            </a:r>
            <a:endParaRPr lang="zh-CN" altLang="zh-CN" dirty="0"/>
          </a:p>
          <a:p>
            <a:r>
              <a:rPr lang="en-US" altLang="zh-CN" b="1" dirty="0"/>
              <a:t>2</a:t>
            </a:r>
            <a:r>
              <a:rPr lang="zh-CN" altLang="zh-CN" b="1" dirty="0"/>
              <a:t>．产业技术兼容</a:t>
            </a:r>
            <a:endParaRPr lang="zh-CN" altLang="zh-CN" dirty="0"/>
          </a:p>
          <a:p>
            <a:r>
              <a:rPr lang="en-US" altLang="zh-CN" b="1" dirty="0"/>
              <a:t>3</a:t>
            </a:r>
            <a:r>
              <a:rPr lang="zh-CN" altLang="zh-CN" b="1" dirty="0"/>
              <a:t>．满足分众传播</a:t>
            </a:r>
            <a:r>
              <a:rPr lang="zh-CN" altLang="zh-CN" b="1" dirty="0" smtClean="0"/>
              <a:t>需求</a:t>
            </a:r>
            <a:endParaRPr lang="en-US" altLang="zh-CN" b="1" dirty="0" smtClean="0"/>
          </a:p>
          <a:p>
            <a:r>
              <a:rPr lang="en-US" altLang="zh-CN" b="1" dirty="0"/>
              <a:t>4</a:t>
            </a:r>
            <a:r>
              <a:rPr lang="zh-CN" altLang="zh-CN" b="1" dirty="0"/>
              <a:t>．适应扁平化需求</a:t>
            </a:r>
            <a:endParaRPr lang="zh-CN" altLang="zh-CN" dirty="0"/>
          </a:p>
          <a:p>
            <a:r>
              <a:rPr lang="en-US" altLang="zh-CN" b="1" dirty="0"/>
              <a:t>5</a:t>
            </a:r>
            <a:r>
              <a:rPr lang="zh-CN" altLang="zh-CN" b="1" dirty="0"/>
              <a:t>．新旧媒体竞争和共赢</a:t>
            </a:r>
            <a:endParaRPr lang="zh-CN" altLang="zh-CN" dirty="0"/>
          </a:p>
          <a:p>
            <a:endParaRPr lang="zh-CN" altLang="en-US" dirty="0"/>
          </a:p>
        </p:txBody>
      </p:sp>
    </p:spTree>
    <p:extLst>
      <p:ext uri="{BB962C8B-B14F-4D97-AF65-F5344CB8AC3E}">
        <p14:creationId xmlns:p14="http://schemas.microsoft.com/office/powerpoint/2010/main" val="110807832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24128" y="585216"/>
            <a:ext cx="9720072" cy="675173"/>
          </a:xfrm>
        </p:spPr>
        <p:txBody>
          <a:bodyPr>
            <a:normAutofit fontScale="90000"/>
          </a:bodyPr>
          <a:lstStyle/>
          <a:p>
            <a:r>
              <a:rPr lang="zh-CN" altLang="zh-CN" dirty="0"/>
              <a:t>第</a:t>
            </a:r>
            <a:r>
              <a:rPr lang="en-US" altLang="zh-CN" dirty="0"/>
              <a:t>3</a:t>
            </a:r>
            <a:r>
              <a:rPr lang="zh-CN" altLang="zh-CN" dirty="0"/>
              <a:t>节</a:t>
            </a:r>
            <a:r>
              <a:rPr lang="en-US" altLang="zh-CN" dirty="0"/>
              <a:t>  </a:t>
            </a:r>
            <a:r>
              <a:rPr lang="zh-CN" altLang="zh-CN" dirty="0"/>
              <a:t>新媒体的舆论</a:t>
            </a:r>
            <a:r>
              <a:rPr lang="zh-CN" altLang="zh-CN" dirty="0" smtClean="0"/>
              <a:t>特征</a:t>
            </a:r>
            <a:endParaRPr lang="zh-CN" altLang="en-US" dirty="0"/>
          </a:p>
        </p:txBody>
      </p:sp>
      <p:sp>
        <p:nvSpPr>
          <p:cNvPr id="3" name="内容占位符 2"/>
          <p:cNvSpPr>
            <a:spLocks noGrp="1"/>
          </p:cNvSpPr>
          <p:nvPr>
            <p:ph idx="1"/>
          </p:nvPr>
        </p:nvSpPr>
        <p:spPr>
          <a:xfrm>
            <a:off x="1024128" y="1495168"/>
            <a:ext cx="9720073" cy="4814192"/>
          </a:xfrm>
        </p:spPr>
        <p:txBody>
          <a:bodyPr/>
          <a:lstStyle/>
          <a:p>
            <a:r>
              <a:rPr lang="en-US" altLang="zh-CN" b="1" dirty="0"/>
              <a:t>1</a:t>
            </a:r>
            <a:r>
              <a:rPr lang="zh-CN" altLang="zh-CN" b="1" dirty="0"/>
              <a:t>．议题生成的自发性</a:t>
            </a:r>
            <a:endParaRPr lang="zh-CN" altLang="zh-CN" dirty="0"/>
          </a:p>
          <a:p>
            <a:r>
              <a:rPr lang="en-US" altLang="zh-CN" b="1" dirty="0"/>
              <a:t>2</a:t>
            </a:r>
            <a:r>
              <a:rPr lang="zh-CN" altLang="zh-CN" b="1" dirty="0"/>
              <a:t>．传播空间的延展性</a:t>
            </a:r>
            <a:endParaRPr lang="zh-CN" altLang="zh-CN" dirty="0"/>
          </a:p>
          <a:p>
            <a:r>
              <a:rPr lang="en-US" altLang="zh-CN" b="1" dirty="0"/>
              <a:t>3</a:t>
            </a:r>
            <a:r>
              <a:rPr lang="zh-CN" altLang="zh-CN" b="1" dirty="0"/>
              <a:t>．意见汇聚的即时性</a:t>
            </a:r>
            <a:endParaRPr lang="zh-CN" altLang="zh-CN" dirty="0"/>
          </a:p>
          <a:p>
            <a:r>
              <a:rPr lang="en-US" altLang="zh-CN" b="1" dirty="0"/>
              <a:t>4</a:t>
            </a:r>
            <a:r>
              <a:rPr lang="zh-CN" altLang="zh-CN" b="1" dirty="0"/>
              <a:t>．价值观念的多元性</a:t>
            </a:r>
            <a:endParaRPr lang="zh-CN" altLang="zh-CN" dirty="0"/>
          </a:p>
          <a:p>
            <a:r>
              <a:rPr lang="en-US" altLang="zh-CN" b="1" dirty="0"/>
              <a:t>5</a:t>
            </a:r>
            <a:r>
              <a:rPr lang="zh-CN" altLang="zh-CN" b="1" dirty="0"/>
              <a:t>．价值取向的批判性</a:t>
            </a:r>
            <a:endParaRPr lang="zh-CN" altLang="zh-CN" dirty="0"/>
          </a:p>
          <a:p>
            <a:r>
              <a:rPr lang="en-US" altLang="zh-CN" b="1" dirty="0"/>
              <a:t>6</a:t>
            </a:r>
            <a:r>
              <a:rPr lang="zh-CN" altLang="zh-CN" b="1" dirty="0"/>
              <a:t>．意见表达的失</a:t>
            </a:r>
            <a:r>
              <a:rPr lang="zh-CN" altLang="zh-CN" b="1" dirty="0" smtClean="0"/>
              <a:t>范性</a:t>
            </a:r>
            <a:endParaRPr lang="zh-CN" altLang="zh-CN" dirty="0"/>
          </a:p>
        </p:txBody>
      </p:sp>
    </p:spTree>
    <p:extLst>
      <p:ext uri="{BB962C8B-B14F-4D97-AF65-F5344CB8AC3E}">
        <p14:creationId xmlns:p14="http://schemas.microsoft.com/office/powerpoint/2010/main" val="12377179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24128" y="585216"/>
            <a:ext cx="9720072" cy="761670"/>
          </a:xfrm>
        </p:spPr>
        <p:txBody>
          <a:bodyPr/>
          <a:lstStyle/>
          <a:p>
            <a:r>
              <a:rPr lang="zh-CN" altLang="zh-CN" dirty="0"/>
              <a:t>第</a:t>
            </a:r>
            <a:r>
              <a:rPr lang="en-US" altLang="zh-CN" dirty="0"/>
              <a:t>4</a:t>
            </a:r>
            <a:r>
              <a:rPr lang="zh-CN" altLang="zh-CN" dirty="0"/>
              <a:t>节</a:t>
            </a:r>
            <a:r>
              <a:rPr lang="en-US" altLang="zh-CN" dirty="0"/>
              <a:t>  </a:t>
            </a:r>
            <a:r>
              <a:rPr lang="zh-CN" altLang="zh-CN" dirty="0"/>
              <a:t>新媒体的文化</a:t>
            </a:r>
            <a:r>
              <a:rPr lang="zh-CN" altLang="zh-CN" dirty="0" smtClean="0"/>
              <a:t>特征</a:t>
            </a:r>
            <a:endParaRPr lang="zh-CN" altLang="en-US" dirty="0"/>
          </a:p>
        </p:txBody>
      </p:sp>
      <p:sp>
        <p:nvSpPr>
          <p:cNvPr id="3" name="内容占位符 2"/>
          <p:cNvSpPr>
            <a:spLocks noGrp="1"/>
          </p:cNvSpPr>
          <p:nvPr>
            <p:ph idx="1"/>
          </p:nvPr>
        </p:nvSpPr>
        <p:spPr>
          <a:xfrm>
            <a:off x="1024128" y="1433384"/>
            <a:ext cx="9720073" cy="4875976"/>
          </a:xfrm>
        </p:spPr>
        <p:txBody>
          <a:bodyPr/>
          <a:lstStyle/>
          <a:p>
            <a:r>
              <a:rPr lang="en-US" altLang="zh-CN" b="1" dirty="0"/>
              <a:t>1</a:t>
            </a:r>
            <a:r>
              <a:rPr lang="zh-CN" altLang="zh-CN" b="1" dirty="0"/>
              <a:t>．强大的包容性和融合性</a:t>
            </a:r>
            <a:endParaRPr lang="zh-CN" altLang="zh-CN" dirty="0"/>
          </a:p>
          <a:p>
            <a:r>
              <a:rPr lang="en-US" altLang="zh-CN" b="1" dirty="0"/>
              <a:t>2</a:t>
            </a:r>
            <a:r>
              <a:rPr lang="zh-CN" altLang="zh-CN" b="1" dirty="0"/>
              <a:t>．全球化扩张与不同文化的兼容</a:t>
            </a:r>
            <a:endParaRPr lang="zh-CN" altLang="zh-CN" dirty="0"/>
          </a:p>
          <a:p>
            <a:r>
              <a:rPr lang="en-US" altLang="zh-CN" b="1" dirty="0"/>
              <a:t>3</a:t>
            </a:r>
            <a:r>
              <a:rPr lang="zh-CN" altLang="zh-CN" b="1" dirty="0"/>
              <a:t>．文化生态：现实与虚拟的</a:t>
            </a:r>
            <a:r>
              <a:rPr lang="zh-CN" altLang="zh-CN" b="1" dirty="0" smtClean="0"/>
              <a:t>交错</a:t>
            </a:r>
            <a:endParaRPr lang="en-US" altLang="zh-CN" b="1" dirty="0" smtClean="0"/>
          </a:p>
          <a:p>
            <a:r>
              <a:rPr lang="en-US" altLang="zh-CN" b="1" dirty="0"/>
              <a:t>4</a:t>
            </a:r>
            <a:r>
              <a:rPr lang="zh-CN" altLang="zh-CN" b="1" dirty="0"/>
              <a:t>．大众狂欢的娱乐特征</a:t>
            </a:r>
            <a:endParaRPr lang="zh-CN" altLang="zh-CN" dirty="0"/>
          </a:p>
          <a:p>
            <a:r>
              <a:rPr lang="en-US" altLang="zh-CN" b="1" dirty="0" smtClean="0"/>
              <a:t>5</a:t>
            </a:r>
            <a:r>
              <a:rPr lang="zh-CN" altLang="zh-CN" b="1" dirty="0"/>
              <a:t>．人际交往与情感交流</a:t>
            </a:r>
            <a:endParaRPr lang="zh-CN" altLang="zh-CN" dirty="0"/>
          </a:p>
          <a:p>
            <a:r>
              <a:rPr lang="en-US" altLang="zh-CN" b="1" dirty="0"/>
              <a:t>6</a:t>
            </a:r>
            <a:r>
              <a:rPr lang="zh-CN" altLang="zh-CN" b="1" dirty="0"/>
              <a:t>．文化表达：个性张扬中颠覆</a:t>
            </a:r>
            <a:r>
              <a:rPr lang="zh-CN" altLang="zh-CN" b="1" dirty="0" smtClean="0"/>
              <a:t>传统</a:t>
            </a:r>
            <a:endParaRPr lang="zh-CN" altLang="zh-CN" dirty="0"/>
          </a:p>
        </p:txBody>
      </p:sp>
    </p:spTree>
    <p:extLst>
      <p:ext uri="{BB962C8B-B14F-4D97-AF65-F5344CB8AC3E}">
        <p14:creationId xmlns:p14="http://schemas.microsoft.com/office/powerpoint/2010/main" val="176525941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24128" y="585216"/>
            <a:ext cx="9720072" cy="588676"/>
          </a:xfrm>
        </p:spPr>
        <p:txBody>
          <a:bodyPr>
            <a:normAutofit fontScale="90000"/>
          </a:bodyPr>
          <a:lstStyle/>
          <a:p>
            <a:endParaRPr lang="zh-CN" altLang="en-US" dirty="0"/>
          </a:p>
        </p:txBody>
      </p:sp>
      <p:sp>
        <p:nvSpPr>
          <p:cNvPr id="3" name="内容占位符 2"/>
          <p:cNvSpPr>
            <a:spLocks noGrp="1"/>
          </p:cNvSpPr>
          <p:nvPr>
            <p:ph idx="1"/>
          </p:nvPr>
        </p:nvSpPr>
        <p:spPr>
          <a:xfrm>
            <a:off x="1024128" y="1729946"/>
            <a:ext cx="9720073" cy="4579414"/>
          </a:xfrm>
        </p:spPr>
        <p:txBody>
          <a:bodyPr/>
          <a:lstStyle/>
          <a:p>
            <a:r>
              <a:rPr lang="zh-CN" altLang="zh-CN" b="1" dirty="0" smtClean="0"/>
              <a:t>思考题</a:t>
            </a:r>
            <a:endParaRPr lang="zh-CN" altLang="zh-CN" dirty="0"/>
          </a:p>
          <a:p>
            <a:r>
              <a:rPr lang="en-US" altLang="zh-CN" dirty="0"/>
              <a:t>1</a:t>
            </a:r>
            <a:r>
              <a:rPr lang="zh-CN" altLang="zh-CN" dirty="0"/>
              <a:t>．新媒体有哪些传播特征？</a:t>
            </a:r>
          </a:p>
          <a:p>
            <a:r>
              <a:rPr lang="en-US" altLang="zh-CN" dirty="0"/>
              <a:t>2</a:t>
            </a:r>
            <a:r>
              <a:rPr lang="zh-CN" altLang="zh-CN" dirty="0"/>
              <a:t>．新媒体的产业特征是什么？</a:t>
            </a:r>
          </a:p>
          <a:p>
            <a:r>
              <a:rPr lang="en-US" altLang="zh-CN" dirty="0"/>
              <a:t>3</a:t>
            </a:r>
            <a:r>
              <a:rPr lang="zh-CN" altLang="zh-CN" dirty="0"/>
              <a:t>．新媒体的舆论有什么特征？</a:t>
            </a:r>
          </a:p>
          <a:p>
            <a:r>
              <a:rPr lang="en-US" altLang="zh-CN" dirty="0"/>
              <a:t>4</a:t>
            </a:r>
            <a:r>
              <a:rPr lang="zh-CN" altLang="zh-CN" dirty="0"/>
              <a:t>．新媒体的文化特征有哪些？</a:t>
            </a:r>
            <a:endParaRPr lang="zh-CN" altLang="en-US" dirty="0"/>
          </a:p>
        </p:txBody>
      </p:sp>
    </p:spTree>
    <p:extLst>
      <p:ext uri="{BB962C8B-B14F-4D97-AF65-F5344CB8AC3E}">
        <p14:creationId xmlns:p14="http://schemas.microsoft.com/office/powerpoint/2010/main" val="90662383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24128" y="325724"/>
            <a:ext cx="9720072" cy="1499616"/>
          </a:xfrm>
        </p:spPr>
        <p:txBody>
          <a:bodyPr>
            <a:normAutofit fontScale="90000"/>
          </a:bodyPr>
          <a:lstStyle/>
          <a:p>
            <a:pPr>
              <a:lnSpc>
                <a:spcPct val="110000"/>
              </a:lnSpc>
            </a:pPr>
            <a:r>
              <a:rPr lang="zh-CN" altLang="zh-CN" b="1" dirty="0"/>
              <a:t>第</a:t>
            </a:r>
            <a:r>
              <a:rPr lang="en-US" altLang="zh-CN" b="1" dirty="0"/>
              <a:t>4</a:t>
            </a:r>
            <a:r>
              <a:rPr lang="zh-CN" altLang="zh-CN" b="1" dirty="0"/>
              <a:t>章</a:t>
            </a:r>
            <a:r>
              <a:rPr lang="en-US" altLang="zh-CN" b="1" dirty="0"/>
              <a:t>  </a:t>
            </a:r>
            <a:r>
              <a:rPr lang="zh-CN" altLang="zh-CN" b="1" dirty="0"/>
              <a:t>新媒体的分类</a:t>
            </a:r>
            <a:r>
              <a:rPr lang="zh-CN" altLang="zh-CN" dirty="0"/>
              <a:t/>
            </a:r>
            <a:br>
              <a:rPr lang="zh-CN" altLang="zh-CN" dirty="0"/>
            </a:br>
            <a:r>
              <a:rPr lang="zh-CN" altLang="zh-CN" sz="4400" dirty="0"/>
              <a:t>第</a:t>
            </a:r>
            <a:r>
              <a:rPr lang="en-US" altLang="zh-CN" sz="4400" dirty="0"/>
              <a:t>1</a:t>
            </a:r>
            <a:r>
              <a:rPr lang="zh-CN" altLang="zh-CN" sz="4400" dirty="0"/>
              <a:t>节</a:t>
            </a:r>
            <a:r>
              <a:rPr lang="en-US" altLang="zh-CN" sz="4400" dirty="0"/>
              <a:t>  </a:t>
            </a:r>
            <a:r>
              <a:rPr lang="zh-CN" altLang="zh-CN" sz="4400" dirty="0"/>
              <a:t>自媒体新</a:t>
            </a:r>
            <a:r>
              <a:rPr lang="zh-CN" altLang="zh-CN" sz="4400" dirty="0" smtClean="0"/>
              <a:t>媒体</a:t>
            </a:r>
            <a:endParaRPr lang="zh-CN" altLang="en-US" sz="4400" dirty="0"/>
          </a:p>
        </p:txBody>
      </p:sp>
      <p:sp>
        <p:nvSpPr>
          <p:cNvPr id="3" name="内容占位符 2"/>
          <p:cNvSpPr>
            <a:spLocks noGrp="1"/>
          </p:cNvSpPr>
          <p:nvPr>
            <p:ph idx="1"/>
          </p:nvPr>
        </p:nvSpPr>
        <p:spPr>
          <a:xfrm>
            <a:off x="1024128" y="2100649"/>
            <a:ext cx="9720073" cy="4208711"/>
          </a:xfrm>
        </p:spPr>
        <p:txBody>
          <a:bodyPr>
            <a:normAutofit/>
          </a:bodyPr>
          <a:lstStyle/>
          <a:p>
            <a:r>
              <a:rPr lang="en-US" altLang="zh-CN" b="1" dirty="0"/>
              <a:t>1</a:t>
            </a:r>
            <a:r>
              <a:rPr lang="zh-CN" altLang="zh-CN" b="1" dirty="0"/>
              <a:t>．自媒体的定义与特征</a:t>
            </a:r>
            <a:endParaRPr lang="zh-CN" altLang="zh-CN" dirty="0"/>
          </a:p>
          <a:p>
            <a:r>
              <a:rPr lang="zh-CN" altLang="zh-CN" dirty="0"/>
              <a:t>自媒体是一种为个体提供信息生产、积累、共享、传播内容，兼具私密性和公开性的信息传播方式</a:t>
            </a:r>
            <a:r>
              <a:rPr lang="zh-CN" altLang="zh-CN" dirty="0" smtClean="0"/>
              <a:t>。</a:t>
            </a:r>
            <a:endParaRPr lang="en-US" altLang="zh-CN" dirty="0" smtClean="0"/>
          </a:p>
          <a:p>
            <a:r>
              <a:rPr lang="zh-CN" altLang="zh-CN" dirty="0"/>
              <a:t>（</a:t>
            </a:r>
            <a:r>
              <a:rPr lang="en-US" altLang="zh-CN" dirty="0"/>
              <a:t>1</a:t>
            </a:r>
            <a:r>
              <a:rPr lang="zh-CN" altLang="zh-CN" dirty="0"/>
              <a:t>）平民化，个性化</a:t>
            </a:r>
          </a:p>
          <a:p>
            <a:r>
              <a:rPr lang="zh-CN" altLang="zh-CN" dirty="0"/>
              <a:t>（</a:t>
            </a:r>
            <a:r>
              <a:rPr lang="en-US" altLang="zh-CN" dirty="0"/>
              <a:t>2</a:t>
            </a:r>
            <a:r>
              <a:rPr lang="zh-CN" altLang="zh-CN" dirty="0"/>
              <a:t>）门槛低，运作简单</a:t>
            </a:r>
          </a:p>
          <a:p>
            <a:r>
              <a:rPr lang="zh-CN" altLang="zh-CN" dirty="0"/>
              <a:t>（</a:t>
            </a:r>
            <a:r>
              <a:rPr lang="en-US" altLang="zh-CN" dirty="0"/>
              <a:t>3</a:t>
            </a:r>
            <a:r>
              <a:rPr lang="zh-CN" altLang="zh-CN" dirty="0"/>
              <a:t>）交互性强，传播迅速</a:t>
            </a:r>
          </a:p>
          <a:p>
            <a:r>
              <a:rPr lang="zh-CN" altLang="zh-CN" dirty="0"/>
              <a:t>（</a:t>
            </a:r>
            <a:r>
              <a:rPr lang="en-US" altLang="zh-CN" dirty="0"/>
              <a:t>4</a:t>
            </a:r>
            <a:r>
              <a:rPr lang="zh-CN" altLang="zh-CN" dirty="0"/>
              <a:t>）鱼龙混杂，良莠不齐</a:t>
            </a:r>
          </a:p>
          <a:p>
            <a:r>
              <a:rPr lang="zh-CN" altLang="zh-CN" dirty="0"/>
              <a:t>（</a:t>
            </a:r>
            <a:r>
              <a:rPr lang="en-US" altLang="zh-CN" dirty="0"/>
              <a:t>5</a:t>
            </a:r>
            <a:r>
              <a:rPr lang="zh-CN" altLang="zh-CN" dirty="0"/>
              <a:t>）真假莫辨，可信度低</a:t>
            </a:r>
          </a:p>
          <a:p>
            <a:r>
              <a:rPr lang="zh-CN" altLang="zh-CN" dirty="0"/>
              <a:t>（</a:t>
            </a:r>
            <a:r>
              <a:rPr lang="en-US" altLang="zh-CN" dirty="0"/>
              <a:t>6</a:t>
            </a:r>
            <a:r>
              <a:rPr lang="zh-CN" altLang="zh-CN" dirty="0"/>
              <a:t>）法规不全，管理滞后</a:t>
            </a:r>
          </a:p>
          <a:p>
            <a:endParaRPr lang="zh-CN" altLang="en-US" dirty="0"/>
          </a:p>
        </p:txBody>
      </p:sp>
    </p:spTree>
    <p:extLst>
      <p:ext uri="{BB962C8B-B14F-4D97-AF65-F5344CB8AC3E}">
        <p14:creationId xmlns:p14="http://schemas.microsoft.com/office/powerpoint/2010/main" val="197364209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24128" y="585216"/>
            <a:ext cx="9720072" cy="69692"/>
          </a:xfrm>
        </p:spPr>
        <p:txBody>
          <a:bodyPr>
            <a:normAutofit fontScale="90000"/>
          </a:bodyPr>
          <a:lstStyle/>
          <a:p>
            <a:endParaRPr lang="zh-CN" altLang="en-US" dirty="0"/>
          </a:p>
        </p:txBody>
      </p:sp>
      <p:sp>
        <p:nvSpPr>
          <p:cNvPr id="3" name="内容占位符 2"/>
          <p:cNvSpPr>
            <a:spLocks noGrp="1"/>
          </p:cNvSpPr>
          <p:nvPr>
            <p:ph idx="1"/>
          </p:nvPr>
        </p:nvSpPr>
        <p:spPr>
          <a:xfrm>
            <a:off x="1024128" y="877330"/>
            <a:ext cx="9720073" cy="5432030"/>
          </a:xfrm>
        </p:spPr>
        <p:txBody>
          <a:bodyPr/>
          <a:lstStyle/>
          <a:p>
            <a:r>
              <a:rPr lang="en-US" altLang="zh-CN" b="1" dirty="0"/>
              <a:t>2</a:t>
            </a:r>
            <a:r>
              <a:rPr lang="zh-CN" altLang="zh-CN" b="1" dirty="0"/>
              <a:t>．自媒体的表现渠道</a:t>
            </a:r>
            <a:endParaRPr lang="zh-CN" altLang="zh-CN" dirty="0"/>
          </a:p>
          <a:p>
            <a:r>
              <a:rPr lang="en-US" altLang="zh-CN" b="1" dirty="0"/>
              <a:t>3</a:t>
            </a:r>
            <a:r>
              <a:rPr lang="zh-CN" altLang="zh-CN" b="1" dirty="0"/>
              <a:t>．自媒体兴起的推动力</a:t>
            </a:r>
            <a:endParaRPr lang="zh-CN" altLang="zh-CN" dirty="0"/>
          </a:p>
          <a:p>
            <a:r>
              <a:rPr lang="en-US" altLang="zh-CN" b="1" dirty="0"/>
              <a:t>4</a:t>
            </a:r>
            <a:r>
              <a:rPr lang="zh-CN" altLang="zh-CN" b="1" dirty="0"/>
              <a:t>．自媒体的影响及其发展趋势</a:t>
            </a:r>
            <a:endParaRPr lang="zh-CN" altLang="zh-CN" dirty="0"/>
          </a:p>
          <a:p>
            <a:r>
              <a:rPr lang="zh-CN" altLang="zh-CN" dirty="0"/>
              <a:t>（</a:t>
            </a:r>
            <a:r>
              <a:rPr lang="en-US" altLang="zh-CN" dirty="0"/>
              <a:t>1</a:t>
            </a:r>
            <a:r>
              <a:rPr lang="zh-CN" altLang="zh-CN" dirty="0"/>
              <a:t>）</a:t>
            </a:r>
            <a:r>
              <a:rPr lang="en-US" altLang="zh-CN" dirty="0"/>
              <a:t>“</a:t>
            </a:r>
            <a:r>
              <a:rPr lang="zh-CN" altLang="zh-CN" dirty="0"/>
              <a:t>共享媒体</a:t>
            </a:r>
            <a:r>
              <a:rPr lang="en-US" altLang="zh-CN" dirty="0"/>
              <a:t>”</a:t>
            </a:r>
            <a:r>
              <a:rPr lang="zh-CN" altLang="zh-CN" dirty="0"/>
              <a:t>挑战传统媒体</a:t>
            </a:r>
            <a:r>
              <a:rPr lang="en-US" altLang="zh-CN" dirty="0"/>
              <a:t>“</a:t>
            </a:r>
            <a:r>
              <a:rPr lang="zh-CN" altLang="zh-CN" dirty="0"/>
              <a:t>一对多</a:t>
            </a:r>
            <a:r>
              <a:rPr lang="en-US" altLang="zh-CN" dirty="0"/>
              <a:t>”</a:t>
            </a:r>
            <a:r>
              <a:rPr lang="zh-CN" altLang="zh-CN" dirty="0"/>
              <a:t>的传播模式</a:t>
            </a:r>
          </a:p>
          <a:p>
            <a:r>
              <a:rPr lang="zh-CN" altLang="zh-CN" dirty="0"/>
              <a:t>（</a:t>
            </a:r>
            <a:r>
              <a:rPr lang="en-US" altLang="zh-CN" dirty="0"/>
              <a:t>2</a:t>
            </a:r>
            <a:r>
              <a:rPr lang="zh-CN" altLang="zh-CN" dirty="0"/>
              <a:t>）</a:t>
            </a:r>
            <a:r>
              <a:rPr lang="en-US" altLang="zh-CN" dirty="0"/>
              <a:t>“</a:t>
            </a:r>
            <a:r>
              <a:rPr lang="zh-CN" altLang="zh-CN" dirty="0"/>
              <a:t>我的地盘我做主</a:t>
            </a:r>
            <a:r>
              <a:rPr lang="en-US" altLang="zh-CN" dirty="0"/>
              <a:t>”</a:t>
            </a:r>
            <a:r>
              <a:rPr lang="zh-CN" altLang="zh-CN" dirty="0"/>
              <a:t>挑战传统媒体</a:t>
            </a:r>
            <a:r>
              <a:rPr lang="en-US" altLang="zh-CN" dirty="0"/>
              <a:t>“</a:t>
            </a:r>
            <a:r>
              <a:rPr lang="zh-CN" altLang="zh-CN" dirty="0"/>
              <a:t>把关人</a:t>
            </a:r>
            <a:r>
              <a:rPr lang="en-US" altLang="zh-CN" dirty="0"/>
              <a:t>”</a:t>
            </a:r>
            <a:endParaRPr lang="zh-CN" altLang="zh-CN" dirty="0"/>
          </a:p>
          <a:p>
            <a:r>
              <a:rPr lang="zh-CN" altLang="zh-CN" dirty="0"/>
              <a:t>（</a:t>
            </a:r>
            <a:r>
              <a:rPr lang="en-US" altLang="zh-CN" dirty="0"/>
              <a:t>3</a:t>
            </a:r>
            <a:r>
              <a:rPr lang="zh-CN" altLang="zh-CN" dirty="0"/>
              <a:t>）不受时间地域局限，用户成为新闻源</a:t>
            </a:r>
          </a:p>
          <a:p>
            <a:r>
              <a:rPr lang="zh-CN" altLang="zh-CN" dirty="0"/>
              <a:t>（</a:t>
            </a:r>
            <a:r>
              <a:rPr lang="en-US" altLang="zh-CN" dirty="0"/>
              <a:t>4</a:t>
            </a:r>
            <a:r>
              <a:rPr lang="zh-CN" altLang="zh-CN" dirty="0"/>
              <a:t>）微内容对传统新闻理念的挑战</a:t>
            </a:r>
          </a:p>
          <a:p>
            <a:endParaRPr lang="zh-CN" altLang="en-US" dirty="0"/>
          </a:p>
        </p:txBody>
      </p:sp>
    </p:spTree>
    <p:extLst>
      <p:ext uri="{BB962C8B-B14F-4D97-AF65-F5344CB8AC3E}">
        <p14:creationId xmlns:p14="http://schemas.microsoft.com/office/powerpoint/2010/main" val="34460593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24128" y="585216"/>
            <a:ext cx="9720072" cy="959379"/>
          </a:xfrm>
        </p:spPr>
        <p:txBody>
          <a:bodyPr/>
          <a:lstStyle/>
          <a:p>
            <a:pPr algn="ctr"/>
            <a:r>
              <a:rPr lang="zh-CN" altLang="en-US" b="1" dirty="0" smtClean="0"/>
              <a:t>内用提要</a:t>
            </a:r>
            <a:endParaRPr lang="zh-CN" altLang="en-US" b="1" dirty="0"/>
          </a:p>
        </p:txBody>
      </p:sp>
      <p:sp>
        <p:nvSpPr>
          <p:cNvPr id="3" name="内容占位符 2"/>
          <p:cNvSpPr>
            <a:spLocks noGrp="1"/>
          </p:cNvSpPr>
          <p:nvPr>
            <p:ph idx="1"/>
          </p:nvPr>
        </p:nvSpPr>
        <p:spPr>
          <a:xfrm>
            <a:off x="667265" y="1668162"/>
            <a:ext cx="10552669" cy="4707924"/>
          </a:xfrm>
        </p:spPr>
        <p:txBody>
          <a:bodyPr>
            <a:normAutofit/>
          </a:bodyPr>
          <a:lstStyle/>
          <a:p>
            <a:pPr>
              <a:lnSpc>
                <a:spcPct val="114000"/>
              </a:lnSpc>
            </a:pPr>
            <a:r>
              <a:rPr lang="zh-CN" altLang="en-US" sz="2800" dirty="0"/>
              <a:t>本书从信息社会、国际互联网与新媒体的关系入手，系统探讨了新媒体的技术平台、新媒体的特征、新媒体的分类等基础问题，分别对网络媒体、移动媒体、博客、微博与微信、播客、维客、社交媒体等炙手可热的新媒体形式进行了深度解析，对媒体融合、新媒体的受众、新媒体的内容、新媒体的效果控制、新媒体如何盈利及新媒体的管理等热点话题进行了深入的分析，内容丰富，立论严谨，证据充分，既有专业性，又有普适性，既可作为普通高校教材，又可供新媒体专家、网络经营与管理者、非新闻传播类高校学生、新媒体爱好者阅读。</a:t>
            </a:r>
          </a:p>
        </p:txBody>
      </p:sp>
    </p:spTree>
    <p:extLst>
      <p:ext uri="{BB962C8B-B14F-4D97-AF65-F5344CB8AC3E}">
        <p14:creationId xmlns:p14="http://schemas.microsoft.com/office/powerpoint/2010/main" val="204857904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24128" y="325724"/>
            <a:ext cx="9720072" cy="823454"/>
          </a:xfrm>
        </p:spPr>
        <p:txBody>
          <a:bodyPr/>
          <a:lstStyle/>
          <a:p>
            <a:r>
              <a:rPr lang="zh-CN" altLang="zh-CN" dirty="0"/>
              <a:t>第</a:t>
            </a:r>
            <a:r>
              <a:rPr lang="en-US" altLang="zh-CN" dirty="0"/>
              <a:t>2</a:t>
            </a:r>
            <a:r>
              <a:rPr lang="zh-CN" altLang="zh-CN" dirty="0"/>
              <a:t>节</a:t>
            </a:r>
            <a:r>
              <a:rPr lang="en-US" altLang="zh-CN" dirty="0"/>
              <a:t>  </a:t>
            </a:r>
            <a:r>
              <a:rPr lang="zh-CN" altLang="zh-CN" dirty="0"/>
              <a:t>工具新</a:t>
            </a:r>
            <a:r>
              <a:rPr lang="zh-CN" altLang="zh-CN" dirty="0" smtClean="0"/>
              <a:t>媒体</a:t>
            </a:r>
            <a:endParaRPr lang="zh-CN" altLang="en-US" dirty="0"/>
          </a:p>
        </p:txBody>
      </p:sp>
      <p:sp>
        <p:nvSpPr>
          <p:cNvPr id="3" name="内容占位符 2"/>
          <p:cNvSpPr>
            <a:spLocks noGrp="1"/>
          </p:cNvSpPr>
          <p:nvPr>
            <p:ph idx="1"/>
          </p:nvPr>
        </p:nvSpPr>
        <p:spPr>
          <a:xfrm>
            <a:off x="1024128" y="1309816"/>
            <a:ext cx="9720073" cy="4999545"/>
          </a:xfrm>
        </p:spPr>
        <p:txBody>
          <a:bodyPr>
            <a:normAutofit lnSpcReduction="10000"/>
          </a:bodyPr>
          <a:lstStyle/>
          <a:p>
            <a:r>
              <a:rPr lang="en-US" altLang="zh-CN" b="1" dirty="0"/>
              <a:t>1</a:t>
            </a:r>
            <a:r>
              <a:rPr lang="zh-CN" altLang="zh-CN" b="1" dirty="0"/>
              <a:t>．什么是工具新媒体</a:t>
            </a:r>
            <a:endParaRPr lang="zh-CN" altLang="zh-CN" dirty="0"/>
          </a:p>
          <a:p>
            <a:r>
              <a:rPr lang="en-US" altLang="zh-CN" b="1" dirty="0" smtClean="0"/>
              <a:t>2</a:t>
            </a:r>
            <a:r>
              <a:rPr lang="zh-CN" altLang="zh-CN" b="1" dirty="0"/>
              <a:t>．工具新媒体的种类</a:t>
            </a:r>
            <a:endParaRPr lang="zh-CN" altLang="zh-CN" dirty="0"/>
          </a:p>
          <a:p>
            <a:r>
              <a:rPr lang="zh-CN" altLang="zh-CN" dirty="0"/>
              <a:t>（</a:t>
            </a:r>
            <a:r>
              <a:rPr lang="en-US" altLang="zh-CN" dirty="0"/>
              <a:t>1</a:t>
            </a:r>
            <a:r>
              <a:rPr lang="zh-CN" altLang="zh-CN" dirty="0"/>
              <a:t>）聊天工具</a:t>
            </a:r>
          </a:p>
          <a:p>
            <a:r>
              <a:rPr lang="zh-CN" altLang="zh-CN" dirty="0"/>
              <a:t>（</a:t>
            </a:r>
            <a:r>
              <a:rPr lang="en-US" altLang="zh-CN" dirty="0"/>
              <a:t>2</a:t>
            </a:r>
            <a:r>
              <a:rPr lang="zh-CN" altLang="zh-CN" dirty="0"/>
              <a:t>）下载工具</a:t>
            </a:r>
          </a:p>
          <a:p>
            <a:r>
              <a:rPr lang="en-US" altLang="zh-CN" dirty="0"/>
              <a:t>（3）系统工具</a:t>
            </a:r>
          </a:p>
          <a:p>
            <a:r>
              <a:rPr lang="en-US" altLang="zh-CN" dirty="0"/>
              <a:t>（4）网吧工具</a:t>
            </a:r>
          </a:p>
          <a:p>
            <a:r>
              <a:rPr lang="zh-CN" altLang="zh-CN" dirty="0"/>
              <a:t>（</a:t>
            </a:r>
            <a:r>
              <a:rPr lang="en-US" altLang="zh-CN" dirty="0"/>
              <a:t>5</a:t>
            </a:r>
            <a:r>
              <a:rPr lang="zh-CN" altLang="zh-CN" dirty="0"/>
              <a:t>）软件工具</a:t>
            </a:r>
          </a:p>
          <a:p>
            <a:r>
              <a:rPr lang="zh-CN" altLang="zh-CN" dirty="0"/>
              <a:t>（</a:t>
            </a:r>
            <a:r>
              <a:rPr lang="en-US" altLang="zh-CN" dirty="0"/>
              <a:t>6</a:t>
            </a:r>
            <a:r>
              <a:rPr lang="zh-CN" altLang="zh-CN" dirty="0"/>
              <a:t>）翻译工具</a:t>
            </a:r>
          </a:p>
          <a:p>
            <a:r>
              <a:rPr lang="zh-CN" altLang="zh-CN" dirty="0"/>
              <a:t>（</a:t>
            </a:r>
            <a:r>
              <a:rPr lang="en-US" altLang="zh-CN" dirty="0"/>
              <a:t>7</a:t>
            </a:r>
            <a:r>
              <a:rPr lang="zh-CN" altLang="zh-CN" dirty="0"/>
              <a:t>）搜索工具</a:t>
            </a:r>
          </a:p>
          <a:p>
            <a:r>
              <a:rPr lang="en-US" altLang="zh-CN" b="1" dirty="0"/>
              <a:t>3</a:t>
            </a:r>
            <a:r>
              <a:rPr lang="zh-CN" altLang="zh-CN" b="1" dirty="0"/>
              <a:t>．工具新媒体对于人类劳动的</a:t>
            </a:r>
            <a:r>
              <a:rPr lang="zh-CN" altLang="zh-CN" b="1" dirty="0" smtClean="0"/>
              <a:t>意义</a:t>
            </a:r>
            <a:endParaRPr lang="en-US" altLang="zh-CN" b="1" dirty="0" smtClean="0"/>
          </a:p>
          <a:p>
            <a:r>
              <a:rPr lang="en-US" altLang="zh-CN" b="1" dirty="0"/>
              <a:t>4</a:t>
            </a:r>
            <a:r>
              <a:rPr lang="zh-CN" altLang="zh-CN" b="1" dirty="0"/>
              <a:t>．工具新媒体发展</a:t>
            </a:r>
            <a:r>
              <a:rPr lang="zh-CN" altLang="zh-CN" b="1" dirty="0" smtClean="0"/>
              <a:t>趋势</a:t>
            </a:r>
            <a:endParaRPr lang="zh-CN" altLang="zh-CN" dirty="0"/>
          </a:p>
        </p:txBody>
      </p:sp>
    </p:spTree>
    <p:extLst>
      <p:ext uri="{BB962C8B-B14F-4D97-AF65-F5344CB8AC3E}">
        <p14:creationId xmlns:p14="http://schemas.microsoft.com/office/powerpoint/2010/main" val="134876132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24128" y="585216"/>
            <a:ext cx="9720072" cy="699887"/>
          </a:xfrm>
        </p:spPr>
        <p:txBody>
          <a:bodyPr>
            <a:normAutofit fontScale="90000"/>
          </a:bodyPr>
          <a:lstStyle/>
          <a:p>
            <a:r>
              <a:rPr lang="zh-CN" altLang="zh-CN" dirty="0"/>
              <a:t>第</a:t>
            </a:r>
            <a:r>
              <a:rPr lang="en-US" altLang="zh-CN" dirty="0"/>
              <a:t>3</a:t>
            </a:r>
            <a:r>
              <a:rPr lang="zh-CN" altLang="zh-CN" dirty="0"/>
              <a:t>节</a:t>
            </a:r>
            <a:r>
              <a:rPr lang="en-US" altLang="zh-CN" dirty="0"/>
              <a:t>  </a:t>
            </a:r>
            <a:r>
              <a:rPr lang="zh-CN" altLang="zh-CN" dirty="0"/>
              <a:t>知识新</a:t>
            </a:r>
            <a:r>
              <a:rPr lang="zh-CN" altLang="zh-CN" dirty="0" smtClean="0"/>
              <a:t>媒体</a:t>
            </a:r>
            <a:endParaRPr lang="zh-CN" altLang="en-US" dirty="0"/>
          </a:p>
        </p:txBody>
      </p:sp>
      <p:sp>
        <p:nvSpPr>
          <p:cNvPr id="3" name="内容占位符 2"/>
          <p:cNvSpPr>
            <a:spLocks noGrp="1"/>
          </p:cNvSpPr>
          <p:nvPr>
            <p:ph idx="1"/>
          </p:nvPr>
        </p:nvSpPr>
        <p:spPr>
          <a:xfrm>
            <a:off x="1024128" y="1470454"/>
            <a:ext cx="9720073" cy="4838906"/>
          </a:xfrm>
        </p:spPr>
        <p:txBody>
          <a:bodyPr/>
          <a:lstStyle/>
          <a:p>
            <a:r>
              <a:rPr lang="en-US" altLang="zh-CN" b="1" dirty="0"/>
              <a:t>1</a:t>
            </a:r>
            <a:r>
              <a:rPr lang="zh-CN" altLang="zh-CN" b="1" dirty="0"/>
              <a:t>．维基百科</a:t>
            </a:r>
            <a:endParaRPr lang="zh-CN" altLang="zh-CN" dirty="0"/>
          </a:p>
          <a:p>
            <a:r>
              <a:rPr lang="en-US" altLang="zh-CN" b="1" dirty="0"/>
              <a:t>2</a:t>
            </a:r>
            <a:r>
              <a:rPr lang="zh-CN" altLang="zh-CN" b="1" dirty="0"/>
              <a:t>．百度百科</a:t>
            </a:r>
            <a:endParaRPr lang="zh-CN" altLang="zh-CN" dirty="0"/>
          </a:p>
          <a:p>
            <a:r>
              <a:rPr lang="en-US" altLang="zh-CN" b="1" dirty="0"/>
              <a:t>3</a:t>
            </a:r>
            <a:r>
              <a:rPr lang="zh-CN" altLang="zh-CN" b="1" dirty="0"/>
              <a:t>．互动百科</a:t>
            </a:r>
            <a:endParaRPr lang="zh-CN" altLang="zh-CN" dirty="0"/>
          </a:p>
          <a:p>
            <a:r>
              <a:rPr lang="en-US" altLang="zh-CN" b="1" dirty="0"/>
              <a:t>4</a:t>
            </a:r>
            <a:r>
              <a:rPr lang="zh-CN" altLang="zh-CN" b="1" dirty="0"/>
              <a:t>．</a:t>
            </a:r>
            <a:r>
              <a:rPr lang="en-US" altLang="zh-CN" b="1" dirty="0"/>
              <a:t>360</a:t>
            </a:r>
            <a:r>
              <a:rPr lang="zh-CN" altLang="zh-CN" b="1" dirty="0"/>
              <a:t>百科</a:t>
            </a:r>
            <a:endParaRPr lang="zh-CN" altLang="zh-CN" dirty="0"/>
          </a:p>
          <a:p>
            <a:r>
              <a:rPr lang="en-US" altLang="zh-CN" dirty="0"/>
              <a:t>5</a:t>
            </a:r>
            <a:r>
              <a:rPr lang="zh-CN" altLang="zh-CN" dirty="0"/>
              <a:t>．</a:t>
            </a:r>
            <a:r>
              <a:rPr lang="en-US" altLang="zh-CN" dirty="0"/>
              <a:t>RSS</a:t>
            </a:r>
            <a:r>
              <a:rPr lang="zh-CN" altLang="zh-CN" b="1" dirty="0"/>
              <a:t>（简易资讯聚合）</a:t>
            </a:r>
            <a:endParaRPr lang="zh-CN" altLang="en-US" dirty="0"/>
          </a:p>
        </p:txBody>
      </p:sp>
    </p:spTree>
    <p:extLst>
      <p:ext uri="{BB962C8B-B14F-4D97-AF65-F5344CB8AC3E}">
        <p14:creationId xmlns:p14="http://schemas.microsoft.com/office/powerpoint/2010/main" val="96085418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24128" y="585216"/>
            <a:ext cx="9720072" cy="712243"/>
          </a:xfrm>
        </p:spPr>
        <p:txBody>
          <a:bodyPr/>
          <a:lstStyle/>
          <a:p>
            <a:r>
              <a:rPr lang="zh-CN" altLang="zh-CN" dirty="0"/>
              <a:t>第</a:t>
            </a:r>
            <a:r>
              <a:rPr lang="en-US" altLang="zh-CN" dirty="0"/>
              <a:t>4</a:t>
            </a:r>
            <a:r>
              <a:rPr lang="zh-CN" altLang="zh-CN" dirty="0"/>
              <a:t>节</a:t>
            </a:r>
            <a:r>
              <a:rPr lang="en-US" altLang="zh-CN" dirty="0"/>
              <a:t>  </a:t>
            </a:r>
            <a:r>
              <a:rPr lang="zh-CN" altLang="zh-CN" dirty="0"/>
              <a:t>移动新</a:t>
            </a:r>
            <a:r>
              <a:rPr lang="zh-CN" altLang="zh-CN" dirty="0" smtClean="0"/>
              <a:t>媒体</a:t>
            </a:r>
            <a:endParaRPr lang="zh-CN" altLang="en-US" dirty="0"/>
          </a:p>
        </p:txBody>
      </p:sp>
      <p:sp>
        <p:nvSpPr>
          <p:cNvPr id="3" name="内容占位符 2"/>
          <p:cNvSpPr>
            <a:spLocks noGrp="1"/>
          </p:cNvSpPr>
          <p:nvPr>
            <p:ph idx="1"/>
          </p:nvPr>
        </p:nvSpPr>
        <p:spPr>
          <a:xfrm>
            <a:off x="1024128" y="1408670"/>
            <a:ext cx="9720073" cy="4900690"/>
          </a:xfrm>
        </p:spPr>
        <p:txBody>
          <a:bodyPr/>
          <a:lstStyle/>
          <a:p>
            <a:r>
              <a:rPr lang="en-US" altLang="zh-CN" b="1" dirty="0"/>
              <a:t>1</a:t>
            </a:r>
            <a:r>
              <a:rPr lang="zh-CN" altLang="zh-CN" b="1" dirty="0"/>
              <a:t>．移动新媒体的技术支持</a:t>
            </a:r>
            <a:endParaRPr lang="zh-CN" altLang="zh-CN" dirty="0"/>
          </a:p>
          <a:p>
            <a:r>
              <a:rPr lang="zh-CN" altLang="zh-CN" dirty="0"/>
              <a:t>（</a:t>
            </a:r>
            <a:r>
              <a:rPr lang="en-US" altLang="zh-CN" dirty="0"/>
              <a:t>1</a:t>
            </a:r>
            <a:r>
              <a:rPr lang="zh-CN" altLang="zh-CN" dirty="0"/>
              <a:t>）</a:t>
            </a:r>
            <a:r>
              <a:rPr lang="en-US" altLang="zh-CN" dirty="0"/>
              <a:t>WAP</a:t>
            </a:r>
            <a:r>
              <a:rPr lang="zh-CN" altLang="zh-CN" dirty="0"/>
              <a:t>技术</a:t>
            </a:r>
            <a:r>
              <a:rPr lang="zh-CN" altLang="zh-CN" dirty="0" smtClean="0"/>
              <a:t>。</a:t>
            </a:r>
            <a:endParaRPr lang="en-US" altLang="zh-CN" dirty="0" smtClean="0"/>
          </a:p>
          <a:p>
            <a:r>
              <a:rPr lang="zh-CN" altLang="zh-CN" dirty="0"/>
              <a:t>（</a:t>
            </a:r>
            <a:r>
              <a:rPr lang="en-US" altLang="zh-CN" dirty="0"/>
              <a:t>2</a:t>
            </a:r>
            <a:r>
              <a:rPr lang="zh-CN" altLang="zh-CN" dirty="0"/>
              <a:t>）</a:t>
            </a:r>
            <a:r>
              <a:rPr lang="en-US" altLang="zh-CN" dirty="0"/>
              <a:t>MMS</a:t>
            </a:r>
            <a:r>
              <a:rPr lang="zh-CN" altLang="zh-CN" dirty="0"/>
              <a:t>技术</a:t>
            </a:r>
            <a:r>
              <a:rPr lang="zh-CN" altLang="zh-CN" dirty="0" smtClean="0"/>
              <a:t>。</a:t>
            </a:r>
            <a:endParaRPr lang="en-US" altLang="zh-CN" dirty="0" smtClean="0"/>
          </a:p>
          <a:p>
            <a:r>
              <a:rPr lang="zh-CN" altLang="zh-CN" dirty="0"/>
              <a:t>（</a:t>
            </a:r>
            <a:r>
              <a:rPr lang="en-US" altLang="zh-CN" dirty="0"/>
              <a:t>3</a:t>
            </a:r>
            <a:r>
              <a:rPr lang="zh-CN" altLang="zh-CN" dirty="0"/>
              <a:t>）客户端软件信息媒体技术</a:t>
            </a:r>
            <a:r>
              <a:rPr lang="zh-CN" altLang="zh-CN" dirty="0" smtClean="0"/>
              <a:t>。</a:t>
            </a:r>
            <a:endParaRPr lang="en-US" altLang="zh-CN" dirty="0" smtClean="0"/>
          </a:p>
          <a:p>
            <a:r>
              <a:rPr lang="zh-CN" altLang="zh-CN" dirty="0"/>
              <a:t>（</a:t>
            </a:r>
            <a:r>
              <a:rPr lang="en-US" altLang="zh-CN" dirty="0"/>
              <a:t>4</a:t>
            </a:r>
            <a:r>
              <a:rPr lang="zh-CN" altLang="zh-CN" dirty="0"/>
              <a:t>）移动数字多媒体</a:t>
            </a:r>
            <a:r>
              <a:rPr lang="zh-CN" altLang="zh-CN" dirty="0" smtClean="0"/>
              <a:t>广播业务</a:t>
            </a:r>
            <a:r>
              <a:rPr lang="zh-CN" altLang="en-US" dirty="0" smtClean="0"/>
              <a:t>。</a:t>
            </a:r>
            <a:endParaRPr lang="en-US" altLang="zh-CN" dirty="0" smtClean="0"/>
          </a:p>
          <a:p>
            <a:r>
              <a:rPr lang="zh-CN" altLang="zh-CN" dirty="0"/>
              <a:t>（</a:t>
            </a:r>
            <a:r>
              <a:rPr lang="en-US" altLang="zh-CN" dirty="0"/>
              <a:t>5</a:t>
            </a:r>
            <a:r>
              <a:rPr lang="zh-CN" altLang="zh-CN" dirty="0"/>
              <a:t>）移动博客</a:t>
            </a:r>
            <a:r>
              <a:rPr lang="zh-CN" altLang="zh-CN" dirty="0" smtClean="0"/>
              <a:t>。</a:t>
            </a:r>
            <a:endParaRPr lang="en-US" altLang="zh-CN" dirty="0" smtClean="0"/>
          </a:p>
          <a:p>
            <a:r>
              <a:rPr lang="zh-CN" altLang="zh-CN" dirty="0"/>
              <a:t>（</a:t>
            </a:r>
            <a:r>
              <a:rPr lang="en-US" altLang="zh-CN" dirty="0"/>
              <a:t>6</a:t>
            </a:r>
            <a:r>
              <a:rPr lang="zh-CN" altLang="zh-CN" dirty="0"/>
              <a:t>）移动搜索引擎。</a:t>
            </a:r>
            <a:endParaRPr lang="zh-CN" altLang="en-US" dirty="0"/>
          </a:p>
        </p:txBody>
      </p:sp>
    </p:spTree>
    <p:extLst>
      <p:ext uri="{BB962C8B-B14F-4D97-AF65-F5344CB8AC3E}">
        <p14:creationId xmlns:p14="http://schemas.microsoft.com/office/powerpoint/2010/main" val="383997037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24128" y="585216"/>
            <a:ext cx="9720072" cy="131476"/>
          </a:xfrm>
        </p:spPr>
        <p:txBody>
          <a:bodyPr>
            <a:normAutofit fontScale="90000"/>
          </a:bodyPr>
          <a:lstStyle/>
          <a:p>
            <a:endParaRPr lang="zh-CN" altLang="en-US" dirty="0"/>
          </a:p>
        </p:txBody>
      </p:sp>
      <p:sp>
        <p:nvSpPr>
          <p:cNvPr id="3" name="内容占位符 2"/>
          <p:cNvSpPr>
            <a:spLocks noGrp="1"/>
          </p:cNvSpPr>
          <p:nvPr>
            <p:ph idx="1"/>
          </p:nvPr>
        </p:nvSpPr>
        <p:spPr>
          <a:xfrm>
            <a:off x="1024128" y="840259"/>
            <a:ext cx="9720073" cy="5469101"/>
          </a:xfrm>
        </p:spPr>
        <p:txBody>
          <a:bodyPr/>
          <a:lstStyle/>
          <a:p>
            <a:r>
              <a:rPr lang="en-US" altLang="zh-CN" b="1" dirty="0"/>
              <a:t>2</a:t>
            </a:r>
            <a:r>
              <a:rPr lang="zh-CN" altLang="zh-CN" b="1" dirty="0"/>
              <a:t>．移动新媒体的应用</a:t>
            </a:r>
            <a:endParaRPr lang="zh-CN" altLang="zh-CN" dirty="0"/>
          </a:p>
          <a:p>
            <a:r>
              <a:rPr lang="zh-CN" altLang="zh-CN" dirty="0"/>
              <a:t>（</a:t>
            </a:r>
            <a:r>
              <a:rPr lang="en-US" altLang="zh-CN" dirty="0"/>
              <a:t>1</a:t>
            </a:r>
            <a:r>
              <a:rPr lang="zh-CN" altLang="zh-CN" dirty="0"/>
              <a:t>）手持移动新媒体</a:t>
            </a:r>
          </a:p>
          <a:p>
            <a:r>
              <a:rPr lang="zh-CN" altLang="zh-CN" dirty="0"/>
              <a:t>（</a:t>
            </a:r>
            <a:r>
              <a:rPr lang="en-US" altLang="zh-CN" dirty="0"/>
              <a:t>2</a:t>
            </a:r>
            <a:r>
              <a:rPr lang="zh-CN" altLang="zh-CN" dirty="0"/>
              <a:t>）机载移动新媒体</a:t>
            </a:r>
          </a:p>
          <a:p>
            <a:r>
              <a:rPr lang="en-US" altLang="zh-CN" b="1" dirty="0"/>
              <a:t>3</a:t>
            </a:r>
            <a:r>
              <a:rPr lang="zh-CN" altLang="zh-CN" b="1" dirty="0"/>
              <a:t>．移动新媒体发展趋势</a:t>
            </a:r>
            <a:endParaRPr lang="zh-CN" altLang="zh-CN" dirty="0"/>
          </a:p>
          <a:p>
            <a:r>
              <a:rPr lang="zh-CN" altLang="zh-CN" dirty="0"/>
              <a:t>（</a:t>
            </a:r>
            <a:r>
              <a:rPr lang="en-US" altLang="zh-CN" dirty="0"/>
              <a:t>1</a:t>
            </a:r>
            <a:r>
              <a:rPr lang="zh-CN" altLang="zh-CN" dirty="0"/>
              <a:t>）个性化订阅内容服务</a:t>
            </a:r>
            <a:r>
              <a:rPr lang="zh-CN" altLang="zh-CN" dirty="0" smtClean="0"/>
              <a:t>。</a:t>
            </a:r>
            <a:endParaRPr lang="en-US" altLang="zh-CN" dirty="0" smtClean="0"/>
          </a:p>
          <a:p>
            <a:r>
              <a:rPr lang="zh-CN" altLang="zh-CN" dirty="0"/>
              <a:t>（</a:t>
            </a:r>
            <a:r>
              <a:rPr lang="en-US" altLang="zh-CN" dirty="0"/>
              <a:t>2</a:t>
            </a:r>
            <a:r>
              <a:rPr lang="zh-CN" altLang="zh-CN" dirty="0"/>
              <a:t>）在线直播（</a:t>
            </a:r>
            <a:r>
              <a:rPr lang="en-US" altLang="zh-CN" dirty="0"/>
              <a:t>Live</a:t>
            </a:r>
            <a:r>
              <a:rPr lang="zh-CN" altLang="zh-CN" dirty="0"/>
              <a:t>）</a:t>
            </a:r>
            <a:r>
              <a:rPr lang="zh-CN" altLang="zh-CN" dirty="0" smtClean="0"/>
              <a:t>。</a:t>
            </a:r>
            <a:endParaRPr lang="en-US" altLang="zh-CN" dirty="0" smtClean="0"/>
          </a:p>
          <a:p>
            <a:r>
              <a:rPr lang="zh-CN" altLang="zh-CN" dirty="0"/>
              <a:t>（</a:t>
            </a:r>
            <a:r>
              <a:rPr lang="en-US" altLang="zh-CN" dirty="0"/>
              <a:t>3</a:t>
            </a:r>
            <a:r>
              <a:rPr lang="zh-CN" altLang="zh-CN" dirty="0"/>
              <a:t>）用户创造内容（</a:t>
            </a:r>
            <a:r>
              <a:rPr lang="en-US" altLang="zh-CN" dirty="0"/>
              <a:t>UGC</a:t>
            </a:r>
            <a:r>
              <a:rPr lang="zh-CN" altLang="zh-CN" dirty="0"/>
              <a:t>）</a:t>
            </a:r>
            <a:r>
              <a:rPr lang="zh-CN" altLang="zh-CN" dirty="0" smtClean="0"/>
              <a:t>。</a:t>
            </a:r>
            <a:endParaRPr lang="en-US" altLang="zh-CN" dirty="0" smtClean="0"/>
          </a:p>
          <a:p>
            <a:r>
              <a:rPr lang="zh-CN" altLang="zh-CN" dirty="0"/>
              <a:t>（</a:t>
            </a:r>
            <a:r>
              <a:rPr lang="en-US" altLang="zh-CN" dirty="0"/>
              <a:t>4</a:t>
            </a:r>
            <a:r>
              <a:rPr lang="zh-CN" altLang="zh-CN" dirty="0"/>
              <a:t>）互动视频业务</a:t>
            </a:r>
            <a:r>
              <a:rPr lang="zh-CN" altLang="zh-CN" dirty="0" smtClean="0"/>
              <a:t>。</a:t>
            </a:r>
            <a:endParaRPr lang="en-US" altLang="zh-CN" dirty="0" smtClean="0"/>
          </a:p>
          <a:p>
            <a:r>
              <a:rPr lang="zh-CN" altLang="zh-CN" dirty="0"/>
              <a:t>（</a:t>
            </a:r>
            <a:r>
              <a:rPr lang="en-US" altLang="zh-CN" dirty="0"/>
              <a:t>5</a:t>
            </a:r>
            <a:r>
              <a:rPr lang="zh-CN" altLang="zh-CN" dirty="0"/>
              <a:t>）内容与社区结合。</a:t>
            </a:r>
            <a:endParaRPr lang="zh-CN" altLang="en-US" dirty="0"/>
          </a:p>
        </p:txBody>
      </p:sp>
    </p:spTree>
    <p:extLst>
      <p:ext uri="{BB962C8B-B14F-4D97-AF65-F5344CB8AC3E}">
        <p14:creationId xmlns:p14="http://schemas.microsoft.com/office/powerpoint/2010/main" val="214289306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24129" y="511076"/>
            <a:ext cx="9720072" cy="588675"/>
          </a:xfrm>
        </p:spPr>
        <p:txBody>
          <a:bodyPr>
            <a:normAutofit fontScale="90000"/>
          </a:bodyPr>
          <a:lstStyle/>
          <a:p>
            <a:r>
              <a:rPr lang="zh-CN" altLang="zh-CN" dirty="0"/>
              <a:t>第</a:t>
            </a:r>
            <a:r>
              <a:rPr lang="en-US" altLang="zh-CN" dirty="0"/>
              <a:t>5</a:t>
            </a:r>
            <a:r>
              <a:rPr lang="zh-CN" altLang="zh-CN" dirty="0"/>
              <a:t>节</a:t>
            </a:r>
            <a:r>
              <a:rPr lang="en-US" altLang="zh-CN" dirty="0"/>
              <a:t>  </a:t>
            </a:r>
            <a:r>
              <a:rPr lang="zh-CN" altLang="zh-CN" dirty="0"/>
              <a:t>社交新媒体与互动新</a:t>
            </a:r>
            <a:r>
              <a:rPr lang="zh-CN" altLang="zh-CN" dirty="0" smtClean="0"/>
              <a:t>媒体</a:t>
            </a:r>
            <a:endParaRPr lang="zh-CN" altLang="en-US" dirty="0"/>
          </a:p>
        </p:txBody>
      </p:sp>
      <p:sp>
        <p:nvSpPr>
          <p:cNvPr id="3" name="内容占位符 2"/>
          <p:cNvSpPr>
            <a:spLocks noGrp="1"/>
          </p:cNvSpPr>
          <p:nvPr>
            <p:ph idx="1"/>
          </p:nvPr>
        </p:nvSpPr>
        <p:spPr>
          <a:xfrm>
            <a:off x="1024128" y="1458097"/>
            <a:ext cx="9720073" cy="4851263"/>
          </a:xfrm>
        </p:spPr>
        <p:txBody>
          <a:bodyPr/>
          <a:lstStyle/>
          <a:p>
            <a:r>
              <a:rPr lang="en-US" altLang="zh-CN" b="1" dirty="0"/>
              <a:t>1</a:t>
            </a:r>
            <a:r>
              <a:rPr lang="zh-CN" altLang="zh-CN" b="1" dirty="0"/>
              <a:t>．社交新媒体</a:t>
            </a:r>
            <a:endParaRPr lang="zh-CN" altLang="zh-CN" dirty="0"/>
          </a:p>
          <a:p>
            <a:r>
              <a:rPr lang="zh-CN" altLang="zh-CN" dirty="0"/>
              <a:t>社交新媒体是人们用来进行信息交流活动和从事社会交往活动的一种网络</a:t>
            </a:r>
            <a:r>
              <a:rPr lang="zh-CN" altLang="zh-CN" dirty="0" smtClean="0"/>
              <a:t>工具</a:t>
            </a:r>
            <a:r>
              <a:rPr lang="zh-CN" altLang="en-US" dirty="0" smtClean="0"/>
              <a:t>。</a:t>
            </a:r>
            <a:endParaRPr lang="en-US" altLang="zh-CN" dirty="0" smtClean="0"/>
          </a:p>
          <a:p>
            <a:r>
              <a:rPr lang="zh-CN" altLang="zh-CN" dirty="0"/>
              <a:t>（</a:t>
            </a:r>
            <a:r>
              <a:rPr lang="en-US" altLang="zh-CN" dirty="0"/>
              <a:t>1</a:t>
            </a:r>
            <a:r>
              <a:rPr lang="zh-CN" altLang="zh-CN" dirty="0"/>
              <a:t>）社交媒体对公众生活的深刻影响</a:t>
            </a:r>
          </a:p>
          <a:p>
            <a:r>
              <a:rPr lang="zh-CN" altLang="zh-CN" dirty="0"/>
              <a:t>（</a:t>
            </a:r>
            <a:r>
              <a:rPr lang="en-US" altLang="zh-CN" dirty="0"/>
              <a:t>2</a:t>
            </a:r>
            <a:r>
              <a:rPr lang="zh-CN" altLang="zh-CN" dirty="0"/>
              <a:t>）女性是社交网络的主体</a:t>
            </a:r>
          </a:p>
          <a:p>
            <a:r>
              <a:rPr lang="zh-CN" altLang="zh-CN" dirty="0"/>
              <a:t>（</a:t>
            </a:r>
            <a:r>
              <a:rPr lang="en-US" altLang="zh-CN" dirty="0"/>
              <a:t>3</a:t>
            </a:r>
            <a:r>
              <a:rPr lang="zh-CN" altLang="zh-CN" dirty="0"/>
              <a:t>）社交网络对用户线下行为的影响</a:t>
            </a:r>
          </a:p>
          <a:p>
            <a:r>
              <a:rPr lang="zh-CN" altLang="zh-CN" dirty="0"/>
              <a:t>（</a:t>
            </a:r>
            <a:r>
              <a:rPr lang="en-US" altLang="zh-CN" dirty="0"/>
              <a:t>4</a:t>
            </a:r>
            <a:r>
              <a:rPr lang="zh-CN" altLang="zh-CN" dirty="0"/>
              <a:t>）社交化已成新媒体发展趋势</a:t>
            </a:r>
          </a:p>
          <a:p>
            <a:r>
              <a:rPr lang="en-US" altLang="zh-CN" b="1" dirty="0"/>
              <a:t>2</a:t>
            </a:r>
            <a:r>
              <a:rPr lang="zh-CN" altLang="zh-CN" b="1" dirty="0"/>
              <a:t>．互动新媒体</a:t>
            </a:r>
            <a:endParaRPr lang="zh-CN" altLang="zh-CN" dirty="0"/>
          </a:p>
          <a:p>
            <a:r>
              <a:rPr lang="zh-CN" altLang="zh-CN" dirty="0"/>
              <a:t>（</a:t>
            </a:r>
            <a:r>
              <a:rPr lang="en-US" altLang="zh-CN" dirty="0"/>
              <a:t>1</a:t>
            </a:r>
            <a:r>
              <a:rPr lang="zh-CN" altLang="zh-CN" dirty="0"/>
              <a:t>）网络会议程序</a:t>
            </a:r>
          </a:p>
          <a:p>
            <a:r>
              <a:rPr lang="zh-CN" altLang="zh-CN" dirty="0"/>
              <a:t>（</a:t>
            </a:r>
            <a:r>
              <a:rPr lang="en-US" altLang="zh-CN" dirty="0"/>
              <a:t>2</a:t>
            </a:r>
            <a:r>
              <a:rPr lang="zh-CN" altLang="zh-CN" dirty="0"/>
              <a:t>）聊天工具</a:t>
            </a:r>
          </a:p>
          <a:p>
            <a:r>
              <a:rPr lang="zh-CN" altLang="zh-CN" dirty="0"/>
              <a:t>（</a:t>
            </a:r>
            <a:r>
              <a:rPr lang="en-US" altLang="zh-CN" dirty="0"/>
              <a:t>3</a:t>
            </a:r>
            <a:r>
              <a:rPr lang="zh-CN" altLang="zh-CN" dirty="0"/>
              <a:t>）网络游戏</a:t>
            </a:r>
          </a:p>
          <a:p>
            <a:endParaRPr lang="zh-CN" altLang="en-US" dirty="0"/>
          </a:p>
        </p:txBody>
      </p:sp>
    </p:spTree>
    <p:extLst>
      <p:ext uri="{BB962C8B-B14F-4D97-AF65-F5344CB8AC3E}">
        <p14:creationId xmlns:p14="http://schemas.microsoft.com/office/powerpoint/2010/main" val="209804886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24128" y="585216"/>
            <a:ext cx="9720072" cy="613389"/>
          </a:xfrm>
        </p:spPr>
        <p:txBody>
          <a:bodyPr>
            <a:normAutofit fontScale="90000"/>
          </a:bodyPr>
          <a:lstStyle/>
          <a:p>
            <a:r>
              <a:rPr lang="zh-CN" altLang="zh-CN" dirty="0"/>
              <a:t>第</a:t>
            </a:r>
            <a:r>
              <a:rPr lang="en-US" altLang="zh-CN" dirty="0"/>
              <a:t>6</a:t>
            </a:r>
            <a:r>
              <a:rPr lang="zh-CN" altLang="zh-CN" dirty="0"/>
              <a:t>节</a:t>
            </a:r>
            <a:r>
              <a:rPr lang="en-US" altLang="zh-CN" dirty="0"/>
              <a:t>  </a:t>
            </a:r>
            <a:r>
              <a:rPr lang="zh-CN" altLang="zh-CN" dirty="0"/>
              <a:t>社群新媒体与公共新</a:t>
            </a:r>
            <a:r>
              <a:rPr lang="zh-CN" altLang="zh-CN" dirty="0" smtClean="0"/>
              <a:t>媒体</a:t>
            </a:r>
            <a:endParaRPr lang="zh-CN" altLang="en-US" dirty="0"/>
          </a:p>
        </p:txBody>
      </p:sp>
      <p:sp>
        <p:nvSpPr>
          <p:cNvPr id="3" name="内容占位符 2"/>
          <p:cNvSpPr>
            <a:spLocks noGrp="1"/>
          </p:cNvSpPr>
          <p:nvPr>
            <p:ph idx="1"/>
          </p:nvPr>
        </p:nvSpPr>
        <p:spPr>
          <a:xfrm>
            <a:off x="1024128" y="1408670"/>
            <a:ext cx="9720073" cy="4900690"/>
          </a:xfrm>
        </p:spPr>
        <p:txBody>
          <a:bodyPr/>
          <a:lstStyle/>
          <a:p>
            <a:r>
              <a:rPr lang="en-US" altLang="zh-CN" b="1" dirty="0"/>
              <a:t>1</a:t>
            </a:r>
            <a:r>
              <a:rPr lang="zh-CN" altLang="zh-CN" b="1" dirty="0"/>
              <a:t>．社群新媒体</a:t>
            </a:r>
            <a:endParaRPr lang="zh-CN" altLang="zh-CN" dirty="0"/>
          </a:p>
          <a:p>
            <a:r>
              <a:rPr lang="en-US" altLang="zh-CN" b="1" dirty="0"/>
              <a:t>2</a:t>
            </a:r>
            <a:r>
              <a:rPr lang="zh-CN" altLang="zh-CN" b="1" dirty="0"/>
              <a:t>．公共新</a:t>
            </a:r>
            <a:r>
              <a:rPr lang="zh-CN" altLang="zh-CN" b="1" dirty="0" smtClean="0"/>
              <a:t>媒体</a:t>
            </a:r>
            <a:endParaRPr lang="en-US" altLang="zh-CN" b="1" dirty="0" smtClean="0"/>
          </a:p>
          <a:p>
            <a:r>
              <a:rPr lang="en-US" altLang="zh-CN" b="1" dirty="0"/>
              <a:t>3</a:t>
            </a:r>
            <a:r>
              <a:rPr lang="zh-CN" altLang="zh-CN" b="1" dirty="0"/>
              <a:t>．</a:t>
            </a:r>
            <a:r>
              <a:rPr lang="en-US" altLang="zh-CN" b="1" dirty="0" smtClean="0"/>
              <a:t>SNS</a:t>
            </a:r>
          </a:p>
          <a:p>
            <a:r>
              <a:rPr lang="zh-CN" altLang="zh-CN" dirty="0"/>
              <a:t>（</a:t>
            </a:r>
            <a:r>
              <a:rPr lang="en-US" altLang="zh-CN" dirty="0"/>
              <a:t>1</a:t>
            </a:r>
            <a:r>
              <a:rPr lang="zh-CN" altLang="zh-CN" dirty="0"/>
              <a:t>）什么是</a:t>
            </a:r>
            <a:r>
              <a:rPr lang="en-US" altLang="zh-CN" dirty="0"/>
              <a:t>SNS</a:t>
            </a:r>
            <a:endParaRPr lang="zh-CN" altLang="zh-CN" dirty="0"/>
          </a:p>
          <a:p>
            <a:r>
              <a:rPr lang="zh-CN" altLang="zh-CN" dirty="0"/>
              <a:t>（</a:t>
            </a:r>
            <a:r>
              <a:rPr lang="en-US" altLang="zh-CN" dirty="0"/>
              <a:t>2</a:t>
            </a:r>
            <a:r>
              <a:rPr lang="zh-CN" altLang="zh-CN" dirty="0"/>
              <a:t>）</a:t>
            </a:r>
            <a:r>
              <a:rPr lang="en-US" altLang="zh-CN" dirty="0"/>
              <a:t>SNS</a:t>
            </a:r>
            <a:r>
              <a:rPr lang="zh-CN" altLang="zh-CN" dirty="0"/>
              <a:t>的技术服务</a:t>
            </a:r>
          </a:p>
          <a:p>
            <a:r>
              <a:rPr lang="zh-CN" altLang="zh-CN" dirty="0"/>
              <a:t>（</a:t>
            </a:r>
            <a:r>
              <a:rPr lang="en-US" altLang="zh-CN" dirty="0"/>
              <a:t>3</a:t>
            </a:r>
            <a:r>
              <a:rPr lang="zh-CN" altLang="zh-CN" dirty="0"/>
              <a:t>）</a:t>
            </a:r>
            <a:r>
              <a:rPr lang="en-US" altLang="zh-CN" dirty="0"/>
              <a:t>SNS</a:t>
            </a:r>
            <a:r>
              <a:rPr lang="zh-CN" altLang="zh-CN" dirty="0"/>
              <a:t>的缺陷与不足</a:t>
            </a:r>
          </a:p>
          <a:p>
            <a:pPr marL="0" indent="0">
              <a:buNone/>
            </a:pPr>
            <a:endParaRPr lang="zh-CN" altLang="zh-CN" dirty="0"/>
          </a:p>
          <a:p>
            <a:endParaRPr lang="zh-CN" altLang="en-US" dirty="0"/>
          </a:p>
        </p:txBody>
      </p:sp>
    </p:spTree>
    <p:extLst>
      <p:ext uri="{BB962C8B-B14F-4D97-AF65-F5344CB8AC3E}">
        <p14:creationId xmlns:p14="http://schemas.microsoft.com/office/powerpoint/2010/main" val="293751103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24128" y="585216"/>
            <a:ext cx="9720072" cy="687530"/>
          </a:xfrm>
        </p:spPr>
        <p:txBody>
          <a:bodyPr>
            <a:normAutofit fontScale="90000"/>
          </a:bodyPr>
          <a:lstStyle/>
          <a:p>
            <a:endParaRPr lang="zh-CN" altLang="en-US" dirty="0"/>
          </a:p>
        </p:txBody>
      </p:sp>
      <p:sp>
        <p:nvSpPr>
          <p:cNvPr id="3" name="内容占位符 2"/>
          <p:cNvSpPr>
            <a:spLocks noGrp="1"/>
          </p:cNvSpPr>
          <p:nvPr>
            <p:ph idx="1"/>
          </p:nvPr>
        </p:nvSpPr>
        <p:spPr>
          <a:xfrm>
            <a:off x="1024128" y="1754659"/>
            <a:ext cx="9720073" cy="4554701"/>
          </a:xfrm>
        </p:spPr>
        <p:txBody>
          <a:bodyPr/>
          <a:lstStyle/>
          <a:p>
            <a:r>
              <a:rPr lang="zh-CN" altLang="zh-CN" b="1" dirty="0"/>
              <a:t>思考题</a:t>
            </a:r>
            <a:endParaRPr lang="zh-CN" altLang="zh-CN" dirty="0"/>
          </a:p>
          <a:p>
            <a:r>
              <a:rPr lang="en-US" altLang="zh-CN" dirty="0"/>
              <a:t>1</a:t>
            </a:r>
            <a:r>
              <a:rPr lang="zh-CN" altLang="zh-CN" dirty="0"/>
              <a:t>．什么是自媒体新媒体？</a:t>
            </a:r>
          </a:p>
          <a:p>
            <a:r>
              <a:rPr lang="en-US" altLang="zh-CN" dirty="0"/>
              <a:t>2</a:t>
            </a:r>
            <a:r>
              <a:rPr lang="zh-CN" altLang="zh-CN" dirty="0"/>
              <a:t>．什么是工具新媒体？</a:t>
            </a:r>
          </a:p>
          <a:p>
            <a:r>
              <a:rPr lang="en-US" altLang="zh-CN" dirty="0"/>
              <a:t>3</a:t>
            </a:r>
            <a:r>
              <a:rPr lang="zh-CN" altLang="zh-CN" dirty="0"/>
              <a:t>．什么是知识新媒体？</a:t>
            </a:r>
          </a:p>
          <a:p>
            <a:r>
              <a:rPr lang="en-US" altLang="zh-CN" dirty="0"/>
              <a:t>4</a:t>
            </a:r>
            <a:r>
              <a:rPr lang="zh-CN" altLang="zh-CN" dirty="0"/>
              <a:t>．什么是移动新媒体</a:t>
            </a:r>
            <a:r>
              <a:rPr lang="zh-CN" altLang="zh-CN" dirty="0" smtClean="0"/>
              <a:t>？</a:t>
            </a:r>
            <a:endParaRPr lang="en-US" altLang="zh-CN" dirty="0" smtClean="0"/>
          </a:p>
          <a:p>
            <a:r>
              <a:rPr lang="en-US" altLang="zh-CN" dirty="0"/>
              <a:t>5</a:t>
            </a:r>
            <a:r>
              <a:rPr lang="zh-CN" altLang="zh-CN" dirty="0"/>
              <a:t>．什么是社交新媒体，什么是互动新媒体？</a:t>
            </a:r>
          </a:p>
          <a:p>
            <a:r>
              <a:rPr lang="en-US" altLang="zh-CN" dirty="0"/>
              <a:t>6</a:t>
            </a:r>
            <a:r>
              <a:rPr lang="zh-CN" altLang="zh-CN" dirty="0"/>
              <a:t>．什么是社群新媒体，什么是公共新媒体</a:t>
            </a:r>
            <a:r>
              <a:rPr lang="zh-CN" altLang="zh-CN" dirty="0" smtClean="0"/>
              <a:t>？</a:t>
            </a:r>
            <a:endParaRPr lang="zh-CN" altLang="zh-CN" dirty="0"/>
          </a:p>
          <a:p>
            <a:pPr marL="0" indent="0">
              <a:buNone/>
            </a:pPr>
            <a:endParaRPr lang="zh-CN" altLang="en-US" dirty="0"/>
          </a:p>
        </p:txBody>
      </p:sp>
    </p:spTree>
    <p:extLst>
      <p:ext uri="{BB962C8B-B14F-4D97-AF65-F5344CB8AC3E}">
        <p14:creationId xmlns:p14="http://schemas.microsoft.com/office/powerpoint/2010/main" val="425100703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24128" y="387507"/>
            <a:ext cx="9720072" cy="1330081"/>
          </a:xfrm>
        </p:spPr>
        <p:txBody>
          <a:bodyPr>
            <a:normAutofit fontScale="90000"/>
          </a:bodyPr>
          <a:lstStyle/>
          <a:p>
            <a:pPr>
              <a:lnSpc>
                <a:spcPct val="110000"/>
              </a:lnSpc>
            </a:pPr>
            <a:r>
              <a:rPr lang="zh-CN" altLang="zh-CN" b="1" dirty="0"/>
              <a:t>第</a:t>
            </a:r>
            <a:r>
              <a:rPr lang="en-US" altLang="zh-CN" b="1" dirty="0"/>
              <a:t>5</a:t>
            </a:r>
            <a:r>
              <a:rPr lang="zh-CN" altLang="zh-CN" b="1" dirty="0"/>
              <a:t>章</a:t>
            </a:r>
            <a:r>
              <a:rPr lang="en-US" altLang="zh-CN" b="1" dirty="0"/>
              <a:t>  </a:t>
            </a:r>
            <a:r>
              <a:rPr lang="zh-CN" altLang="zh-CN" b="1" dirty="0"/>
              <a:t>网络媒体</a:t>
            </a:r>
            <a:r>
              <a:rPr lang="zh-CN" altLang="zh-CN" dirty="0"/>
              <a:t/>
            </a:r>
            <a:br>
              <a:rPr lang="zh-CN" altLang="zh-CN" dirty="0"/>
            </a:br>
            <a:r>
              <a:rPr lang="zh-CN" altLang="zh-CN" sz="4400" dirty="0" smtClean="0"/>
              <a:t>第</a:t>
            </a:r>
            <a:r>
              <a:rPr lang="en-US" altLang="zh-CN" sz="4400" dirty="0"/>
              <a:t>1</a:t>
            </a:r>
            <a:r>
              <a:rPr lang="zh-CN" altLang="zh-CN" sz="4400" dirty="0"/>
              <a:t>节</a:t>
            </a:r>
            <a:r>
              <a:rPr lang="en-US" altLang="zh-CN" sz="4400" dirty="0"/>
              <a:t>  </a:t>
            </a:r>
            <a:r>
              <a:rPr lang="zh-CN" altLang="zh-CN" sz="4400" dirty="0"/>
              <a:t>网络与网络</a:t>
            </a:r>
            <a:r>
              <a:rPr lang="zh-CN" altLang="zh-CN" sz="4400" dirty="0" smtClean="0"/>
              <a:t>媒体</a:t>
            </a:r>
            <a:endParaRPr lang="zh-CN" altLang="en-US" sz="4400" dirty="0"/>
          </a:p>
        </p:txBody>
      </p:sp>
      <p:sp>
        <p:nvSpPr>
          <p:cNvPr id="3" name="内容占位符 2"/>
          <p:cNvSpPr>
            <a:spLocks noGrp="1"/>
          </p:cNvSpPr>
          <p:nvPr>
            <p:ph idx="1"/>
          </p:nvPr>
        </p:nvSpPr>
        <p:spPr>
          <a:xfrm>
            <a:off x="1024128" y="2051221"/>
            <a:ext cx="9720073" cy="4361935"/>
          </a:xfrm>
        </p:spPr>
        <p:txBody>
          <a:bodyPr>
            <a:normAutofit/>
          </a:bodyPr>
          <a:lstStyle/>
          <a:p>
            <a:r>
              <a:rPr lang="en-US" altLang="zh-CN" b="1" dirty="0"/>
              <a:t>1. </a:t>
            </a:r>
            <a:r>
              <a:rPr lang="zh-CN" altLang="zh-CN" b="1" dirty="0"/>
              <a:t>网络</a:t>
            </a:r>
            <a:endParaRPr lang="zh-CN" altLang="zh-CN" dirty="0"/>
          </a:p>
          <a:p>
            <a:r>
              <a:rPr lang="zh-CN" altLang="zh-CN" dirty="0"/>
              <a:t>网络是英文</a:t>
            </a:r>
            <a:r>
              <a:rPr lang="en-US" altLang="zh-CN" dirty="0"/>
              <a:t>internet network</a:t>
            </a:r>
            <a:r>
              <a:rPr lang="zh-CN" altLang="zh-CN" dirty="0"/>
              <a:t>的中文翻译</a:t>
            </a:r>
            <a:r>
              <a:rPr lang="zh-CN" altLang="zh-CN" dirty="0" smtClean="0"/>
              <a:t>。</a:t>
            </a:r>
            <a:endParaRPr lang="en-US" altLang="zh-CN" dirty="0" smtClean="0"/>
          </a:p>
          <a:p>
            <a:r>
              <a:rPr lang="en-US" altLang="zh-CN" b="1" dirty="0"/>
              <a:t>2. </a:t>
            </a:r>
            <a:r>
              <a:rPr lang="zh-CN" altLang="zh-CN" b="1" dirty="0"/>
              <a:t>网络媒体</a:t>
            </a:r>
            <a:endParaRPr lang="zh-CN" altLang="zh-CN" dirty="0"/>
          </a:p>
          <a:p>
            <a:r>
              <a:rPr lang="zh-CN" altLang="zh-CN" dirty="0"/>
              <a:t>网络媒体和传统的电视、报纸、广播等媒体一样，都是传播信息的渠道，是交流、传播信息的工具，是信息载体。</a:t>
            </a:r>
          </a:p>
          <a:p>
            <a:r>
              <a:rPr lang="en-US" altLang="zh-CN" b="1" dirty="0"/>
              <a:t>3. </a:t>
            </a:r>
            <a:r>
              <a:rPr lang="zh-CN" altLang="zh-CN" b="1" dirty="0"/>
              <a:t>中国互联网</a:t>
            </a:r>
            <a:endParaRPr lang="zh-CN" altLang="zh-CN" dirty="0"/>
          </a:p>
          <a:p>
            <a:r>
              <a:rPr lang="zh-CN" altLang="zh-CN" dirty="0"/>
              <a:t>我国</a:t>
            </a:r>
            <a:r>
              <a:rPr lang="en-US" altLang="zh-CN" dirty="0"/>
              <a:t>Internet</a:t>
            </a:r>
            <a:r>
              <a:rPr lang="zh-CN" altLang="zh-CN" dirty="0"/>
              <a:t>的发展以</a:t>
            </a:r>
            <a:r>
              <a:rPr lang="en-US" altLang="zh-CN" dirty="0"/>
              <a:t>1987</a:t>
            </a:r>
            <a:r>
              <a:rPr lang="zh-CN" altLang="zh-CN" dirty="0"/>
              <a:t>年中科院通过中国学术网</a:t>
            </a:r>
            <a:r>
              <a:rPr lang="en-US" altLang="zh-CN" dirty="0"/>
              <a:t>CA net</a:t>
            </a:r>
            <a:r>
              <a:rPr lang="zh-CN" altLang="zh-CN" dirty="0"/>
              <a:t>向世界发出第一封</a:t>
            </a:r>
            <a:r>
              <a:rPr lang="en-US" altLang="zh-CN" dirty="0"/>
              <a:t>E-mail</a:t>
            </a:r>
            <a:r>
              <a:rPr lang="zh-CN" altLang="zh-CN" dirty="0"/>
              <a:t>为起始，以</a:t>
            </a:r>
            <a:r>
              <a:rPr lang="en-US" altLang="zh-CN" dirty="0"/>
              <a:t>1994</a:t>
            </a:r>
            <a:r>
              <a:rPr lang="zh-CN" altLang="zh-CN" dirty="0"/>
              <a:t>年</a:t>
            </a:r>
            <a:r>
              <a:rPr lang="en-US" altLang="zh-CN" dirty="0"/>
              <a:t>4</a:t>
            </a:r>
            <a:r>
              <a:rPr lang="zh-CN" altLang="zh-CN" dirty="0"/>
              <a:t>月与美国签署互联网接入协议为</a:t>
            </a:r>
            <a:r>
              <a:rPr lang="zh-CN" altLang="zh-CN" dirty="0" smtClean="0"/>
              <a:t>标志</a:t>
            </a:r>
            <a:r>
              <a:rPr lang="zh-CN" altLang="en-US" dirty="0" smtClean="0"/>
              <a:t>，</a:t>
            </a:r>
            <a:r>
              <a:rPr lang="zh-CN" altLang="zh-CN" dirty="0" smtClean="0"/>
              <a:t>形成</a:t>
            </a:r>
            <a:r>
              <a:rPr lang="zh-CN" altLang="zh-CN" dirty="0"/>
              <a:t>了四大主流网络体系和六大门户网站格局</a:t>
            </a:r>
            <a:r>
              <a:rPr lang="zh-CN" altLang="zh-CN" dirty="0" smtClean="0"/>
              <a:t>。</a:t>
            </a:r>
            <a:endParaRPr lang="en-US" altLang="zh-CN" dirty="0"/>
          </a:p>
          <a:p>
            <a:r>
              <a:rPr lang="en-US" altLang="zh-CN" dirty="0"/>
              <a:t>4. </a:t>
            </a:r>
            <a:r>
              <a:rPr lang="zh-CN" altLang="zh-CN" b="1" dirty="0"/>
              <a:t>网络媒体的</a:t>
            </a:r>
            <a:r>
              <a:rPr lang="zh-CN" altLang="zh-CN" b="1" dirty="0" smtClean="0"/>
              <a:t>两面性</a:t>
            </a:r>
            <a:endParaRPr lang="en-US" altLang="zh-CN" b="1" dirty="0"/>
          </a:p>
        </p:txBody>
      </p:sp>
    </p:spTree>
    <p:extLst>
      <p:ext uri="{BB962C8B-B14F-4D97-AF65-F5344CB8AC3E}">
        <p14:creationId xmlns:p14="http://schemas.microsoft.com/office/powerpoint/2010/main" val="132146760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24128" y="585216"/>
            <a:ext cx="9720072" cy="724600"/>
          </a:xfrm>
        </p:spPr>
        <p:txBody>
          <a:bodyPr/>
          <a:lstStyle/>
          <a:p>
            <a:r>
              <a:rPr lang="zh-CN" altLang="zh-CN" dirty="0"/>
              <a:t>第</a:t>
            </a:r>
            <a:r>
              <a:rPr lang="en-US" altLang="zh-CN" dirty="0"/>
              <a:t>2</a:t>
            </a:r>
            <a:r>
              <a:rPr lang="zh-CN" altLang="zh-CN" dirty="0"/>
              <a:t>节</a:t>
            </a:r>
            <a:r>
              <a:rPr lang="en-US" altLang="zh-CN" dirty="0"/>
              <a:t>  </a:t>
            </a:r>
            <a:r>
              <a:rPr lang="zh-CN" altLang="zh-CN" dirty="0"/>
              <a:t>网络媒体的</a:t>
            </a:r>
            <a:r>
              <a:rPr lang="zh-CN" altLang="zh-CN" dirty="0" smtClean="0"/>
              <a:t>特点</a:t>
            </a:r>
            <a:endParaRPr lang="zh-CN" altLang="en-US" dirty="0"/>
          </a:p>
        </p:txBody>
      </p:sp>
      <p:sp>
        <p:nvSpPr>
          <p:cNvPr id="3" name="内容占位符 2"/>
          <p:cNvSpPr>
            <a:spLocks noGrp="1"/>
          </p:cNvSpPr>
          <p:nvPr>
            <p:ph idx="1"/>
          </p:nvPr>
        </p:nvSpPr>
        <p:spPr>
          <a:xfrm>
            <a:off x="1024128" y="1433384"/>
            <a:ext cx="9720073" cy="4875976"/>
          </a:xfrm>
        </p:spPr>
        <p:txBody>
          <a:bodyPr/>
          <a:lstStyle/>
          <a:p>
            <a:r>
              <a:rPr lang="en-US" altLang="zh-CN" b="1" dirty="0"/>
              <a:t>1. </a:t>
            </a:r>
            <a:r>
              <a:rPr lang="zh-CN" altLang="zh-CN" b="1" dirty="0"/>
              <a:t>即时性</a:t>
            </a:r>
            <a:endParaRPr lang="zh-CN" altLang="zh-CN" dirty="0"/>
          </a:p>
          <a:p>
            <a:r>
              <a:rPr lang="en-US" altLang="zh-CN" b="1" dirty="0"/>
              <a:t>2. </a:t>
            </a:r>
            <a:r>
              <a:rPr lang="zh-CN" altLang="zh-CN" b="1" dirty="0"/>
              <a:t>海量性</a:t>
            </a:r>
            <a:endParaRPr lang="zh-CN" altLang="zh-CN" dirty="0"/>
          </a:p>
          <a:p>
            <a:r>
              <a:rPr lang="en-US" altLang="zh-CN" b="1" dirty="0"/>
              <a:t>3. </a:t>
            </a:r>
            <a:r>
              <a:rPr lang="zh-CN" altLang="zh-CN" b="1" dirty="0"/>
              <a:t>全球性</a:t>
            </a:r>
            <a:endParaRPr lang="zh-CN" altLang="zh-CN" dirty="0"/>
          </a:p>
          <a:p>
            <a:r>
              <a:rPr lang="en-US" altLang="zh-CN" b="1" dirty="0"/>
              <a:t>4. </a:t>
            </a:r>
            <a:r>
              <a:rPr lang="zh-CN" altLang="zh-CN" b="1" dirty="0"/>
              <a:t>互动性</a:t>
            </a:r>
            <a:endParaRPr lang="zh-CN" altLang="zh-CN" dirty="0"/>
          </a:p>
          <a:p>
            <a:r>
              <a:rPr lang="en-US" altLang="zh-CN" b="1" dirty="0"/>
              <a:t>5. </a:t>
            </a:r>
            <a:r>
              <a:rPr lang="zh-CN" altLang="zh-CN" b="1" dirty="0"/>
              <a:t>多媒体</a:t>
            </a:r>
            <a:r>
              <a:rPr lang="zh-CN" altLang="zh-CN" b="1" dirty="0" smtClean="0"/>
              <a:t>性</a:t>
            </a:r>
            <a:endParaRPr lang="zh-CN" altLang="zh-CN" dirty="0"/>
          </a:p>
        </p:txBody>
      </p:sp>
    </p:spTree>
    <p:extLst>
      <p:ext uri="{BB962C8B-B14F-4D97-AF65-F5344CB8AC3E}">
        <p14:creationId xmlns:p14="http://schemas.microsoft.com/office/powerpoint/2010/main" val="248117880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24128" y="585216"/>
            <a:ext cx="9720072" cy="638103"/>
          </a:xfrm>
        </p:spPr>
        <p:txBody>
          <a:bodyPr>
            <a:normAutofit fontScale="90000"/>
          </a:bodyPr>
          <a:lstStyle/>
          <a:p>
            <a:r>
              <a:rPr lang="zh-CN" altLang="zh-CN" dirty="0"/>
              <a:t>第</a:t>
            </a:r>
            <a:r>
              <a:rPr lang="en-US" altLang="zh-CN" dirty="0"/>
              <a:t>3</a:t>
            </a:r>
            <a:r>
              <a:rPr lang="zh-CN" altLang="zh-CN" dirty="0"/>
              <a:t>节</a:t>
            </a:r>
            <a:r>
              <a:rPr lang="en-US" altLang="zh-CN" dirty="0"/>
              <a:t>  </a:t>
            </a:r>
            <a:r>
              <a:rPr lang="zh-CN" altLang="zh-CN" dirty="0"/>
              <a:t>网络促成新的政民</a:t>
            </a:r>
            <a:r>
              <a:rPr lang="zh-CN" altLang="zh-CN" dirty="0" smtClean="0"/>
              <a:t>关系</a:t>
            </a:r>
            <a:endParaRPr lang="zh-CN" altLang="en-US" dirty="0"/>
          </a:p>
        </p:txBody>
      </p:sp>
      <p:sp>
        <p:nvSpPr>
          <p:cNvPr id="3" name="内容占位符 2"/>
          <p:cNvSpPr>
            <a:spLocks noGrp="1"/>
          </p:cNvSpPr>
          <p:nvPr>
            <p:ph idx="1"/>
          </p:nvPr>
        </p:nvSpPr>
        <p:spPr>
          <a:xfrm>
            <a:off x="1024128" y="1346886"/>
            <a:ext cx="9720073" cy="4962474"/>
          </a:xfrm>
        </p:spPr>
        <p:txBody>
          <a:bodyPr/>
          <a:lstStyle/>
          <a:p>
            <a:r>
              <a:rPr lang="en-US" altLang="zh-CN" b="1" dirty="0"/>
              <a:t>1. </a:t>
            </a:r>
            <a:r>
              <a:rPr lang="zh-CN" altLang="zh-CN" b="1" dirty="0"/>
              <a:t>政府与公民关系的历史模型</a:t>
            </a:r>
            <a:endParaRPr lang="zh-CN" altLang="zh-CN" dirty="0"/>
          </a:p>
          <a:p>
            <a:r>
              <a:rPr lang="en-US" altLang="zh-CN" b="1" dirty="0"/>
              <a:t>2. </a:t>
            </a:r>
            <a:r>
              <a:rPr lang="zh-CN" altLang="zh-CN" b="1" dirty="0"/>
              <a:t>信息化时代政府与公民关系的嬗变</a:t>
            </a:r>
            <a:endParaRPr lang="zh-CN" altLang="zh-CN" dirty="0"/>
          </a:p>
          <a:p>
            <a:r>
              <a:rPr lang="en-US" altLang="zh-CN" b="1" dirty="0"/>
              <a:t>3. </a:t>
            </a:r>
            <a:r>
              <a:rPr lang="zh-CN" altLang="zh-CN" b="1" dirty="0"/>
              <a:t>转型期政府与公民关系的重构与匡正</a:t>
            </a:r>
            <a:endParaRPr lang="zh-CN" altLang="zh-CN" dirty="0"/>
          </a:p>
          <a:p>
            <a:r>
              <a:rPr lang="en-US" altLang="zh-CN" b="1" dirty="0"/>
              <a:t>4. </a:t>
            </a:r>
            <a:r>
              <a:rPr lang="zh-CN" altLang="zh-CN" b="1" dirty="0"/>
              <a:t>政府权力与公民权利良性互动的新范式</a:t>
            </a:r>
            <a:endParaRPr lang="zh-CN" altLang="zh-CN" dirty="0"/>
          </a:p>
          <a:p>
            <a:r>
              <a:rPr lang="en-US" altLang="zh-CN" b="1" dirty="0"/>
              <a:t>5. </a:t>
            </a:r>
            <a:r>
              <a:rPr lang="zh-CN" altLang="zh-CN" b="1" dirty="0"/>
              <a:t>建设以公众为中心的网上政府</a:t>
            </a:r>
            <a:endParaRPr lang="zh-CN" altLang="zh-CN" dirty="0"/>
          </a:p>
          <a:p>
            <a:r>
              <a:rPr lang="en-US" altLang="zh-CN" b="1" dirty="0"/>
              <a:t>6. </a:t>
            </a:r>
            <a:r>
              <a:rPr lang="zh-CN" altLang="zh-CN" b="1" dirty="0"/>
              <a:t>发挥网上政府的长处，力避局限性</a:t>
            </a:r>
            <a:endParaRPr lang="zh-CN" altLang="zh-CN" dirty="0"/>
          </a:p>
          <a:p>
            <a:endParaRPr lang="zh-CN" altLang="en-US" dirty="0"/>
          </a:p>
        </p:txBody>
      </p:sp>
    </p:spTree>
    <p:extLst>
      <p:ext uri="{BB962C8B-B14F-4D97-AF65-F5344CB8AC3E}">
        <p14:creationId xmlns:p14="http://schemas.microsoft.com/office/powerpoint/2010/main" val="40256592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ctr"/>
            <a:r>
              <a:rPr lang="zh-CN" altLang="zh-CN" b="1" dirty="0" smtClean="0"/>
              <a:t>目</a:t>
            </a:r>
            <a:r>
              <a:rPr lang="en-US" altLang="zh-CN" b="1" dirty="0" smtClean="0"/>
              <a:t>      </a:t>
            </a:r>
            <a:r>
              <a:rPr lang="zh-CN" altLang="zh-CN" b="1" dirty="0" smtClean="0"/>
              <a:t>录</a:t>
            </a:r>
            <a:endParaRPr lang="zh-CN" altLang="en-US" dirty="0"/>
          </a:p>
        </p:txBody>
      </p:sp>
      <p:sp>
        <p:nvSpPr>
          <p:cNvPr id="3" name="内容占位符 2"/>
          <p:cNvSpPr>
            <a:spLocks noGrp="1"/>
          </p:cNvSpPr>
          <p:nvPr>
            <p:ph idx="1"/>
          </p:nvPr>
        </p:nvSpPr>
        <p:spPr>
          <a:xfrm>
            <a:off x="838200" y="1825624"/>
            <a:ext cx="10515600" cy="4439251"/>
          </a:xfrm>
        </p:spPr>
        <p:txBody>
          <a:bodyPr>
            <a:normAutofit/>
          </a:bodyPr>
          <a:lstStyle/>
          <a:p>
            <a:r>
              <a:rPr lang="zh-CN" altLang="zh-CN" b="1" dirty="0" smtClean="0"/>
              <a:t>第</a:t>
            </a:r>
            <a:r>
              <a:rPr lang="en-US" altLang="zh-CN" b="1" dirty="0"/>
              <a:t>1</a:t>
            </a:r>
            <a:r>
              <a:rPr lang="zh-CN" altLang="zh-CN" b="1" dirty="0"/>
              <a:t>章</a:t>
            </a:r>
            <a:r>
              <a:rPr lang="en-US" altLang="zh-CN" b="1" dirty="0"/>
              <a:t>  </a:t>
            </a:r>
            <a:r>
              <a:rPr lang="zh-CN" altLang="zh-CN" b="1" dirty="0"/>
              <a:t>信息社会与新媒体</a:t>
            </a:r>
            <a:endParaRPr lang="zh-CN" altLang="zh-CN" dirty="0"/>
          </a:p>
          <a:p>
            <a:r>
              <a:rPr lang="zh-CN" altLang="zh-CN" dirty="0"/>
              <a:t>第</a:t>
            </a:r>
            <a:r>
              <a:rPr lang="en-US" altLang="zh-CN" dirty="0"/>
              <a:t>1</a:t>
            </a:r>
            <a:r>
              <a:rPr lang="zh-CN" altLang="zh-CN" dirty="0"/>
              <a:t>节</a:t>
            </a:r>
            <a:r>
              <a:rPr lang="en-US" altLang="zh-CN" dirty="0"/>
              <a:t>  </a:t>
            </a:r>
            <a:r>
              <a:rPr lang="zh-CN" altLang="zh-CN" dirty="0"/>
              <a:t>媒体与社会</a:t>
            </a:r>
          </a:p>
          <a:p>
            <a:r>
              <a:rPr lang="zh-CN" altLang="zh-CN" dirty="0"/>
              <a:t>第</a:t>
            </a:r>
            <a:r>
              <a:rPr lang="en-US" altLang="zh-CN" dirty="0"/>
              <a:t>2</a:t>
            </a:r>
            <a:r>
              <a:rPr lang="zh-CN" altLang="zh-CN" dirty="0"/>
              <a:t>节</a:t>
            </a:r>
            <a:r>
              <a:rPr lang="en-US" altLang="zh-CN" dirty="0"/>
              <a:t>  </a:t>
            </a:r>
            <a:r>
              <a:rPr lang="zh-CN" altLang="zh-CN" dirty="0"/>
              <a:t>国际互联网与信息社会</a:t>
            </a:r>
          </a:p>
          <a:p>
            <a:r>
              <a:rPr lang="zh-CN" altLang="zh-CN" dirty="0"/>
              <a:t>第</a:t>
            </a:r>
            <a:r>
              <a:rPr lang="en-US" altLang="zh-CN" dirty="0"/>
              <a:t>3</a:t>
            </a:r>
            <a:r>
              <a:rPr lang="zh-CN" altLang="zh-CN" dirty="0"/>
              <a:t>节</a:t>
            </a:r>
            <a:r>
              <a:rPr lang="en-US" altLang="zh-CN" dirty="0"/>
              <a:t>  </a:t>
            </a:r>
            <a:r>
              <a:rPr lang="zh-CN" altLang="zh-CN" dirty="0"/>
              <a:t>新媒体</a:t>
            </a:r>
          </a:p>
          <a:p>
            <a:r>
              <a:rPr lang="zh-CN" altLang="zh-CN" b="1" dirty="0"/>
              <a:t>第</a:t>
            </a:r>
            <a:r>
              <a:rPr lang="en-US" altLang="zh-CN" b="1" dirty="0"/>
              <a:t>2</a:t>
            </a:r>
            <a:r>
              <a:rPr lang="zh-CN" altLang="zh-CN" b="1" dirty="0"/>
              <a:t>章</a:t>
            </a:r>
            <a:r>
              <a:rPr lang="en-US" altLang="zh-CN" b="1" dirty="0"/>
              <a:t>  </a:t>
            </a:r>
            <a:r>
              <a:rPr lang="zh-CN" altLang="zh-CN" b="1" dirty="0"/>
              <a:t>新媒体的技术平台</a:t>
            </a:r>
            <a:endParaRPr lang="zh-CN" altLang="zh-CN" dirty="0"/>
          </a:p>
          <a:p>
            <a:r>
              <a:rPr lang="zh-CN" altLang="zh-CN" dirty="0"/>
              <a:t>第</a:t>
            </a:r>
            <a:r>
              <a:rPr lang="en-US" altLang="zh-CN" dirty="0"/>
              <a:t>1</a:t>
            </a:r>
            <a:r>
              <a:rPr lang="zh-CN" altLang="zh-CN" dirty="0"/>
              <a:t>节</a:t>
            </a:r>
            <a:r>
              <a:rPr lang="en-US" altLang="zh-CN" dirty="0"/>
              <a:t>  </a:t>
            </a:r>
            <a:r>
              <a:rPr lang="zh-CN" altLang="zh-CN" dirty="0"/>
              <a:t>数字语言和媒介形态变革</a:t>
            </a:r>
          </a:p>
          <a:p>
            <a:r>
              <a:rPr lang="zh-CN" altLang="zh-CN" dirty="0"/>
              <a:t>第</a:t>
            </a:r>
            <a:r>
              <a:rPr lang="en-US" altLang="zh-CN" dirty="0"/>
              <a:t>2</a:t>
            </a:r>
            <a:r>
              <a:rPr lang="zh-CN" altLang="zh-CN" dirty="0"/>
              <a:t>节　数字新媒体技术</a:t>
            </a:r>
          </a:p>
          <a:p>
            <a:r>
              <a:rPr lang="zh-CN" altLang="zh-CN" dirty="0"/>
              <a:t>第</a:t>
            </a:r>
            <a:r>
              <a:rPr lang="en-US" altLang="zh-CN" dirty="0"/>
              <a:t>3</a:t>
            </a:r>
            <a:r>
              <a:rPr lang="zh-CN" altLang="zh-CN" dirty="0"/>
              <a:t>节</a:t>
            </a:r>
            <a:r>
              <a:rPr lang="en-US" altLang="zh-CN" dirty="0"/>
              <a:t>  </a:t>
            </a:r>
            <a:r>
              <a:rPr lang="zh-CN" altLang="zh-CN" dirty="0"/>
              <a:t>新一代信息技术的</a:t>
            </a:r>
            <a:r>
              <a:rPr lang="zh-CN" altLang="zh-CN" dirty="0" smtClean="0"/>
              <a:t>发展</a:t>
            </a:r>
            <a:endParaRPr lang="zh-CN" altLang="zh-CN" dirty="0"/>
          </a:p>
        </p:txBody>
      </p:sp>
    </p:spTree>
    <p:extLst>
      <p:ext uri="{BB962C8B-B14F-4D97-AF65-F5344CB8AC3E}">
        <p14:creationId xmlns:p14="http://schemas.microsoft.com/office/powerpoint/2010/main" val="422325397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24128" y="585216"/>
            <a:ext cx="9720072" cy="848168"/>
          </a:xfrm>
        </p:spPr>
        <p:txBody>
          <a:bodyPr>
            <a:normAutofit fontScale="90000"/>
          </a:bodyPr>
          <a:lstStyle/>
          <a:p>
            <a:r>
              <a:rPr lang="zh-CN" altLang="zh-CN" dirty="0"/>
              <a:t>第</a:t>
            </a:r>
            <a:r>
              <a:rPr lang="en-US" altLang="zh-CN" dirty="0"/>
              <a:t>4</a:t>
            </a:r>
            <a:r>
              <a:rPr lang="zh-CN" altLang="zh-CN" dirty="0"/>
              <a:t>节</a:t>
            </a:r>
            <a:r>
              <a:rPr lang="en-US" altLang="zh-CN" dirty="0"/>
              <a:t>  </a:t>
            </a:r>
            <a:r>
              <a:rPr lang="zh-CN" altLang="zh-CN" dirty="0"/>
              <a:t>网络媒体对传统媒体的</a:t>
            </a:r>
            <a:r>
              <a:rPr lang="zh-CN" altLang="zh-CN" dirty="0" smtClean="0"/>
              <a:t>影响</a:t>
            </a:r>
            <a:endParaRPr lang="zh-CN" altLang="en-US" dirty="0"/>
          </a:p>
        </p:txBody>
      </p:sp>
      <p:sp>
        <p:nvSpPr>
          <p:cNvPr id="3" name="内容占位符 2"/>
          <p:cNvSpPr>
            <a:spLocks noGrp="1"/>
          </p:cNvSpPr>
          <p:nvPr>
            <p:ph idx="1"/>
          </p:nvPr>
        </p:nvSpPr>
        <p:spPr>
          <a:xfrm>
            <a:off x="1024128" y="1433384"/>
            <a:ext cx="9720073" cy="4875976"/>
          </a:xfrm>
        </p:spPr>
        <p:txBody>
          <a:bodyPr/>
          <a:lstStyle/>
          <a:p>
            <a:r>
              <a:rPr lang="en-US" altLang="zh-CN" b="1" dirty="0" smtClean="0"/>
              <a:t>1.</a:t>
            </a:r>
            <a:r>
              <a:rPr lang="zh-CN" altLang="zh-CN" b="1" dirty="0" smtClean="0"/>
              <a:t>时间观</a:t>
            </a:r>
            <a:endParaRPr lang="en-US" altLang="zh-CN" b="1" dirty="0" smtClean="0"/>
          </a:p>
          <a:p>
            <a:r>
              <a:rPr lang="en-US" altLang="zh-CN" b="1" dirty="0" smtClean="0"/>
              <a:t>2.</a:t>
            </a:r>
            <a:r>
              <a:rPr lang="zh-CN" altLang="zh-CN" b="1" dirty="0" smtClean="0"/>
              <a:t>组织</a:t>
            </a:r>
            <a:r>
              <a:rPr lang="zh-CN" altLang="zh-CN" b="1" dirty="0" smtClean="0"/>
              <a:t>方式</a:t>
            </a:r>
            <a:endParaRPr lang="en-US" altLang="zh-CN" b="1" dirty="0" smtClean="0"/>
          </a:p>
          <a:p>
            <a:r>
              <a:rPr lang="en-US" altLang="zh-CN" b="1" dirty="0" smtClean="0"/>
              <a:t>3.</a:t>
            </a:r>
            <a:r>
              <a:rPr lang="zh-CN" altLang="zh-CN" b="1" dirty="0" smtClean="0"/>
              <a:t>利用</a:t>
            </a:r>
            <a:r>
              <a:rPr lang="zh-CN" altLang="zh-CN" b="1" dirty="0" smtClean="0"/>
              <a:t>方式</a:t>
            </a:r>
            <a:endParaRPr lang="en-US" altLang="zh-CN" b="1" dirty="0" smtClean="0"/>
          </a:p>
          <a:p>
            <a:r>
              <a:rPr lang="en-US" altLang="zh-CN" b="1" dirty="0" smtClean="0"/>
              <a:t>4.</a:t>
            </a:r>
            <a:r>
              <a:rPr lang="zh-CN" altLang="zh-CN" b="1" dirty="0" smtClean="0"/>
              <a:t>表现</a:t>
            </a:r>
            <a:r>
              <a:rPr lang="zh-CN" altLang="zh-CN" b="1" dirty="0" smtClean="0"/>
              <a:t>手段</a:t>
            </a:r>
            <a:endParaRPr lang="en-US" altLang="zh-CN" b="1" dirty="0" smtClean="0"/>
          </a:p>
          <a:p>
            <a:r>
              <a:rPr lang="en-US" altLang="zh-CN" b="1" dirty="0" smtClean="0"/>
              <a:t>5.</a:t>
            </a:r>
            <a:r>
              <a:rPr lang="zh-CN" altLang="zh-CN" b="1" dirty="0" smtClean="0"/>
              <a:t>编辑</a:t>
            </a:r>
            <a:r>
              <a:rPr lang="zh-CN" altLang="zh-CN" b="1" dirty="0" smtClean="0"/>
              <a:t>观</a:t>
            </a:r>
            <a:endParaRPr lang="en-US" altLang="zh-CN" b="1" dirty="0" smtClean="0"/>
          </a:p>
          <a:p>
            <a:r>
              <a:rPr lang="en-US" altLang="zh-CN" b="1" dirty="0" smtClean="0"/>
              <a:t>6.</a:t>
            </a:r>
            <a:r>
              <a:rPr lang="zh-CN" altLang="zh-CN" b="1" dirty="0" smtClean="0"/>
              <a:t>受</a:t>
            </a:r>
            <a:r>
              <a:rPr lang="zh-CN" altLang="zh-CN" b="1" dirty="0"/>
              <a:t>众</a:t>
            </a:r>
            <a:r>
              <a:rPr lang="zh-CN" altLang="zh-CN" b="1" dirty="0" smtClean="0"/>
              <a:t>观</a:t>
            </a:r>
            <a:endParaRPr lang="zh-CN" altLang="en-US" dirty="0"/>
          </a:p>
        </p:txBody>
      </p:sp>
    </p:spTree>
    <p:extLst>
      <p:ext uri="{BB962C8B-B14F-4D97-AF65-F5344CB8AC3E}">
        <p14:creationId xmlns:p14="http://schemas.microsoft.com/office/powerpoint/2010/main" val="238373195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24128" y="585216"/>
            <a:ext cx="9720072" cy="613389"/>
          </a:xfrm>
        </p:spPr>
        <p:txBody>
          <a:bodyPr>
            <a:normAutofit fontScale="90000"/>
          </a:bodyPr>
          <a:lstStyle/>
          <a:p>
            <a:r>
              <a:rPr lang="zh-CN" altLang="zh-CN" dirty="0"/>
              <a:t>第</a:t>
            </a:r>
            <a:r>
              <a:rPr lang="en-US" altLang="zh-CN" dirty="0"/>
              <a:t>5</a:t>
            </a:r>
            <a:r>
              <a:rPr lang="zh-CN" altLang="zh-CN" dirty="0"/>
              <a:t>节</a:t>
            </a:r>
            <a:r>
              <a:rPr lang="en-US" altLang="zh-CN" dirty="0"/>
              <a:t>  </a:t>
            </a:r>
            <a:r>
              <a:rPr lang="zh-CN" altLang="zh-CN" dirty="0"/>
              <a:t>网络媒体的监管与</a:t>
            </a:r>
            <a:r>
              <a:rPr lang="zh-CN" altLang="zh-CN" dirty="0" smtClean="0"/>
              <a:t>自律</a:t>
            </a:r>
            <a:endParaRPr lang="zh-CN" altLang="en-US" dirty="0"/>
          </a:p>
        </p:txBody>
      </p:sp>
      <p:sp>
        <p:nvSpPr>
          <p:cNvPr id="3" name="内容占位符 2"/>
          <p:cNvSpPr>
            <a:spLocks noGrp="1"/>
          </p:cNvSpPr>
          <p:nvPr>
            <p:ph idx="1"/>
          </p:nvPr>
        </p:nvSpPr>
        <p:spPr>
          <a:xfrm>
            <a:off x="1024128" y="1408670"/>
            <a:ext cx="9720073" cy="4900690"/>
          </a:xfrm>
        </p:spPr>
        <p:txBody>
          <a:bodyPr/>
          <a:lstStyle/>
          <a:p>
            <a:r>
              <a:rPr lang="zh-CN" altLang="zh-CN" dirty="0"/>
              <a:t>我国实行对网络的多重管制和分层管理</a:t>
            </a:r>
            <a:r>
              <a:rPr lang="zh-CN" altLang="zh-CN" dirty="0" smtClean="0"/>
              <a:t>。</a:t>
            </a:r>
            <a:endParaRPr lang="en-US" altLang="zh-CN" dirty="0" smtClean="0"/>
          </a:p>
          <a:p>
            <a:r>
              <a:rPr lang="zh-CN" altLang="zh-CN" dirty="0"/>
              <a:t>我国的网络法规包括三个层次：全国人大及常委会颁布的法律（宪法相关条款和部门法）；国务院颁布的行政法规；行业最高部门，也是拥有规则权的法规机构颁布的行政规章</a:t>
            </a:r>
            <a:r>
              <a:rPr lang="zh-CN" altLang="zh-CN" dirty="0" smtClean="0"/>
              <a:t>。</a:t>
            </a:r>
            <a:endParaRPr lang="en-US" altLang="zh-CN" dirty="0" smtClean="0"/>
          </a:p>
          <a:p>
            <a:r>
              <a:rPr lang="zh-CN" altLang="zh-CN" dirty="0"/>
              <a:t>我国网络传播</a:t>
            </a:r>
            <a:r>
              <a:rPr lang="zh-CN" altLang="zh-CN" dirty="0" smtClean="0"/>
              <a:t>法</a:t>
            </a:r>
            <a:r>
              <a:rPr lang="zh-CN" altLang="en-US" dirty="0" smtClean="0"/>
              <a:t>治</a:t>
            </a:r>
            <a:r>
              <a:rPr lang="zh-CN" altLang="zh-CN" dirty="0" smtClean="0"/>
              <a:t>事实上</a:t>
            </a:r>
            <a:r>
              <a:rPr lang="zh-CN" altLang="zh-CN" dirty="0"/>
              <a:t>是以行政规章及法规性文件为主要依据进行的</a:t>
            </a:r>
            <a:r>
              <a:rPr lang="zh-CN" altLang="zh-CN" dirty="0" smtClean="0"/>
              <a:t>，</a:t>
            </a:r>
            <a:r>
              <a:rPr lang="zh-CN" altLang="en-US" dirty="0" smtClean="0"/>
              <a:t>是</a:t>
            </a:r>
            <a:r>
              <a:rPr lang="zh-CN" altLang="zh-CN" dirty="0" smtClean="0"/>
              <a:t>以</a:t>
            </a:r>
            <a:r>
              <a:rPr lang="zh-CN" altLang="zh-CN" dirty="0"/>
              <a:t>律（约束）为特征的立法措施</a:t>
            </a:r>
            <a:r>
              <a:rPr lang="zh-CN" altLang="zh-CN" dirty="0" smtClean="0"/>
              <a:t>。</a:t>
            </a:r>
            <a:endParaRPr lang="en-US" altLang="zh-CN" dirty="0"/>
          </a:p>
          <a:p>
            <a:r>
              <a:rPr lang="zh-CN" altLang="zh-CN" dirty="0"/>
              <a:t>《互联网信息服务管理办法》</a:t>
            </a:r>
            <a:endParaRPr lang="en-US" altLang="zh-CN" dirty="0"/>
          </a:p>
          <a:p>
            <a:r>
              <a:rPr lang="zh-CN" altLang="zh-CN" dirty="0" smtClean="0"/>
              <a:t>《互联网信息服务管理办法（修订草案）》</a:t>
            </a:r>
            <a:endParaRPr lang="en-US" altLang="zh-CN" dirty="0" smtClean="0"/>
          </a:p>
          <a:p>
            <a:r>
              <a:rPr lang="zh-CN" altLang="zh-CN" dirty="0" smtClean="0"/>
              <a:t>中国</a:t>
            </a:r>
            <a:r>
              <a:rPr lang="zh-CN" altLang="zh-CN" dirty="0"/>
              <a:t>互联网协会发出的网络媒体倡议书：《为构建和谐社会作出共同努力》</a:t>
            </a:r>
            <a:endParaRPr lang="zh-CN" altLang="en-US" dirty="0"/>
          </a:p>
        </p:txBody>
      </p:sp>
    </p:spTree>
    <p:extLst>
      <p:ext uri="{BB962C8B-B14F-4D97-AF65-F5344CB8AC3E}">
        <p14:creationId xmlns:p14="http://schemas.microsoft.com/office/powerpoint/2010/main" val="239536390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24128" y="585216"/>
            <a:ext cx="9720072" cy="526892"/>
          </a:xfrm>
        </p:spPr>
        <p:txBody>
          <a:bodyPr>
            <a:normAutofit fontScale="90000"/>
          </a:bodyPr>
          <a:lstStyle/>
          <a:p>
            <a:endParaRPr lang="zh-CN" altLang="en-US" dirty="0"/>
          </a:p>
        </p:txBody>
      </p:sp>
      <p:sp>
        <p:nvSpPr>
          <p:cNvPr id="3" name="内容占位符 2"/>
          <p:cNvSpPr>
            <a:spLocks noGrp="1"/>
          </p:cNvSpPr>
          <p:nvPr>
            <p:ph idx="1"/>
          </p:nvPr>
        </p:nvSpPr>
        <p:spPr>
          <a:xfrm>
            <a:off x="1024128" y="1297459"/>
            <a:ext cx="9720073" cy="5011901"/>
          </a:xfrm>
        </p:spPr>
        <p:txBody>
          <a:bodyPr/>
          <a:lstStyle/>
          <a:p>
            <a:r>
              <a:rPr lang="zh-CN" altLang="zh-CN" b="1" dirty="0"/>
              <a:t>思考题</a:t>
            </a:r>
            <a:endParaRPr lang="zh-CN" altLang="zh-CN" dirty="0"/>
          </a:p>
          <a:p>
            <a:r>
              <a:rPr lang="en-US" altLang="zh-CN" dirty="0"/>
              <a:t>1</a:t>
            </a:r>
            <a:r>
              <a:rPr lang="zh-CN" altLang="zh-CN" dirty="0"/>
              <a:t>．什么是网络，什么是网络媒体？</a:t>
            </a:r>
          </a:p>
          <a:p>
            <a:r>
              <a:rPr lang="en-US" altLang="zh-CN" dirty="0"/>
              <a:t>2</a:t>
            </a:r>
            <a:r>
              <a:rPr lang="zh-CN" altLang="zh-CN" dirty="0"/>
              <a:t>．网络媒体有哪些特点？</a:t>
            </a:r>
          </a:p>
          <a:p>
            <a:r>
              <a:rPr lang="en-US" altLang="zh-CN" dirty="0"/>
              <a:t>3</a:t>
            </a:r>
            <a:r>
              <a:rPr lang="zh-CN" altLang="zh-CN" dirty="0"/>
              <a:t>．为什么说网络媒体可以促成新的政民关系？</a:t>
            </a:r>
          </a:p>
          <a:p>
            <a:r>
              <a:rPr lang="en-US" altLang="zh-CN" dirty="0"/>
              <a:t>4</a:t>
            </a:r>
            <a:r>
              <a:rPr lang="zh-CN" altLang="zh-CN" dirty="0"/>
              <a:t>．为什么说网络媒体能够改变传统媒体的生态？</a:t>
            </a:r>
          </a:p>
          <a:p>
            <a:r>
              <a:rPr lang="en-US" altLang="zh-CN" dirty="0"/>
              <a:t>5</a:t>
            </a:r>
            <a:r>
              <a:rPr lang="zh-CN" altLang="zh-CN" dirty="0"/>
              <a:t>．为什么要特别强调网络媒体的监管与自律？</a:t>
            </a:r>
          </a:p>
          <a:p>
            <a:endParaRPr lang="zh-CN" altLang="en-US" dirty="0"/>
          </a:p>
        </p:txBody>
      </p:sp>
    </p:spTree>
    <p:extLst>
      <p:ext uri="{BB962C8B-B14F-4D97-AF65-F5344CB8AC3E}">
        <p14:creationId xmlns:p14="http://schemas.microsoft.com/office/powerpoint/2010/main" val="54631689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24128" y="301010"/>
            <a:ext cx="9720072" cy="1330081"/>
          </a:xfrm>
        </p:spPr>
        <p:txBody>
          <a:bodyPr>
            <a:normAutofit fontScale="90000"/>
          </a:bodyPr>
          <a:lstStyle/>
          <a:p>
            <a:pPr>
              <a:lnSpc>
                <a:spcPct val="110000"/>
              </a:lnSpc>
            </a:pPr>
            <a:r>
              <a:rPr lang="zh-CN" altLang="zh-CN" b="1" dirty="0"/>
              <a:t>第</a:t>
            </a:r>
            <a:r>
              <a:rPr lang="en-US" altLang="zh-CN" b="1" dirty="0"/>
              <a:t>6</a:t>
            </a:r>
            <a:r>
              <a:rPr lang="zh-CN" altLang="zh-CN" b="1" dirty="0"/>
              <a:t>章</a:t>
            </a:r>
            <a:r>
              <a:rPr lang="en-US" altLang="zh-CN" b="1" dirty="0"/>
              <a:t>  </a:t>
            </a:r>
            <a:r>
              <a:rPr lang="zh-CN" altLang="zh-CN" b="1" dirty="0"/>
              <a:t>移动媒体</a:t>
            </a:r>
            <a:r>
              <a:rPr lang="zh-CN" altLang="zh-CN" dirty="0"/>
              <a:t/>
            </a:r>
            <a:br>
              <a:rPr lang="zh-CN" altLang="zh-CN" dirty="0"/>
            </a:br>
            <a:r>
              <a:rPr lang="zh-CN" altLang="zh-CN" sz="4400" dirty="0" smtClean="0"/>
              <a:t>第</a:t>
            </a:r>
            <a:r>
              <a:rPr lang="en-US" altLang="zh-CN" sz="4400" dirty="0"/>
              <a:t>1</a:t>
            </a:r>
            <a:r>
              <a:rPr lang="zh-CN" altLang="zh-CN" sz="4400" dirty="0"/>
              <a:t>节</a:t>
            </a:r>
            <a:r>
              <a:rPr lang="en-US" altLang="zh-CN" sz="4400" dirty="0"/>
              <a:t>  </a:t>
            </a:r>
            <a:r>
              <a:rPr lang="zh-CN" altLang="zh-CN" sz="4400" dirty="0"/>
              <a:t>手机</a:t>
            </a:r>
            <a:r>
              <a:rPr lang="zh-CN" altLang="zh-CN" sz="4400" dirty="0" smtClean="0"/>
              <a:t>报</a:t>
            </a:r>
            <a:endParaRPr lang="zh-CN" altLang="en-US" sz="4400" dirty="0"/>
          </a:p>
        </p:txBody>
      </p:sp>
      <p:sp>
        <p:nvSpPr>
          <p:cNvPr id="3" name="内容占位符 2"/>
          <p:cNvSpPr>
            <a:spLocks noGrp="1"/>
          </p:cNvSpPr>
          <p:nvPr>
            <p:ph idx="1"/>
          </p:nvPr>
        </p:nvSpPr>
        <p:spPr>
          <a:xfrm>
            <a:off x="1024128" y="1890584"/>
            <a:ext cx="9720073" cy="4571999"/>
          </a:xfrm>
        </p:spPr>
        <p:txBody>
          <a:bodyPr>
            <a:normAutofit lnSpcReduction="10000"/>
          </a:bodyPr>
          <a:lstStyle/>
          <a:p>
            <a:r>
              <a:rPr lang="en-US" altLang="zh-CN" b="1" dirty="0"/>
              <a:t>1. </a:t>
            </a:r>
            <a:r>
              <a:rPr lang="zh-CN" altLang="zh-CN" b="1" dirty="0"/>
              <a:t>手机报的实现形式</a:t>
            </a:r>
            <a:endParaRPr lang="zh-CN" altLang="zh-CN" dirty="0"/>
          </a:p>
          <a:p>
            <a:r>
              <a:rPr lang="zh-CN" altLang="zh-CN" dirty="0"/>
              <a:t>第一，信息传播的及时</a:t>
            </a:r>
            <a:r>
              <a:rPr lang="zh-CN" altLang="zh-CN" dirty="0" smtClean="0"/>
              <a:t>性</a:t>
            </a:r>
            <a:endParaRPr lang="zh-CN" altLang="zh-CN" dirty="0"/>
          </a:p>
          <a:p>
            <a:r>
              <a:rPr lang="zh-CN" altLang="zh-CN" dirty="0"/>
              <a:t>第二，与用户的互动</a:t>
            </a:r>
            <a:r>
              <a:rPr lang="zh-CN" altLang="zh-CN" dirty="0" smtClean="0"/>
              <a:t>性</a:t>
            </a:r>
            <a:endParaRPr lang="zh-CN" altLang="zh-CN" dirty="0"/>
          </a:p>
          <a:p>
            <a:r>
              <a:rPr lang="zh-CN" altLang="zh-CN" dirty="0"/>
              <a:t>第三，个性化定制</a:t>
            </a:r>
            <a:r>
              <a:rPr lang="zh-CN" altLang="zh-CN" dirty="0" smtClean="0"/>
              <a:t>服务</a:t>
            </a:r>
            <a:endParaRPr lang="zh-CN" altLang="zh-CN" dirty="0"/>
          </a:p>
          <a:p>
            <a:r>
              <a:rPr lang="zh-CN" altLang="zh-CN" dirty="0"/>
              <a:t>第四，表现形式丰富</a:t>
            </a:r>
            <a:r>
              <a:rPr lang="zh-CN" altLang="zh-CN" dirty="0" smtClean="0"/>
              <a:t>多样</a:t>
            </a:r>
            <a:endParaRPr lang="zh-CN" altLang="zh-CN" dirty="0"/>
          </a:p>
          <a:p>
            <a:r>
              <a:rPr lang="en-US" altLang="zh-CN" b="1" dirty="0" smtClean="0"/>
              <a:t>2</a:t>
            </a:r>
            <a:r>
              <a:rPr lang="en-US" altLang="zh-CN" b="1" dirty="0"/>
              <a:t>. </a:t>
            </a:r>
            <a:r>
              <a:rPr lang="zh-CN" altLang="zh-CN" b="1" dirty="0"/>
              <a:t>手机报的媒介特性</a:t>
            </a:r>
            <a:endParaRPr lang="zh-CN" altLang="zh-CN" dirty="0"/>
          </a:p>
          <a:p>
            <a:r>
              <a:rPr lang="en-US" altLang="zh-CN" b="1" dirty="0" smtClean="0"/>
              <a:t>3</a:t>
            </a:r>
            <a:r>
              <a:rPr lang="en-US" altLang="zh-CN" b="1" dirty="0"/>
              <a:t>. </a:t>
            </a:r>
            <a:r>
              <a:rPr lang="zh-CN" altLang="zh-CN" b="1" dirty="0"/>
              <a:t>手机报发展的</a:t>
            </a:r>
            <a:r>
              <a:rPr lang="zh-CN" altLang="zh-CN" b="1" dirty="0" smtClean="0"/>
              <a:t>瓶颈</a:t>
            </a:r>
            <a:endParaRPr lang="en-US" altLang="zh-CN" b="1" dirty="0" smtClean="0"/>
          </a:p>
          <a:p>
            <a:r>
              <a:rPr lang="zh-CN" altLang="zh-CN" dirty="0" smtClean="0"/>
              <a:t>第一</a:t>
            </a:r>
            <a:r>
              <a:rPr lang="zh-CN" altLang="zh-CN" dirty="0"/>
              <a:t>，内容缺乏</a:t>
            </a:r>
            <a:r>
              <a:rPr lang="zh-CN" altLang="zh-CN" dirty="0" smtClean="0"/>
              <a:t>深度</a:t>
            </a:r>
            <a:endParaRPr lang="en-US" altLang="zh-CN" dirty="0" smtClean="0"/>
          </a:p>
          <a:p>
            <a:r>
              <a:rPr lang="zh-CN" altLang="zh-CN" dirty="0"/>
              <a:t>第二，盈利模式</a:t>
            </a:r>
            <a:r>
              <a:rPr lang="zh-CN" altLang="zh-CN" dirty="0" smtClean="0"/>
              <a:t>单一</a:t>
            </a:r>
            <a:endParaRPr lang="en-US" altLang="zh-CN" dirty="0" smtClean="0"/>
          </a:p>
          <a:p>
            <a:r>
              <a:rPr lang="zh-CN" altLang="zh-CN" dirty="0"/>
              <a:t>第三，法律监管</a:t>
            </a:r>
            <a:r>
              <a:rPr lang="zh-CN" altLang="zh-CN" dirty="0" smtClean="0"/>
              <a:t>缺失</a:t>
            </a:r>
            <a:endParaRPr lang="en-US" altLang="zh-CN" dirty="0"/>
          </a:p>
          <a:p>
            <a:endParaRPr lang="zh-CN" altLang="zh-CN" dirty="0"/>
          </a:p>
          <a:p>
            <a:endParaRPr lang="zh-CN" altLang="en-US" dirty="0"/>
          </a:p>
        </p:txBody>
      </p:sp>
    </p:spTree>
    <p:extLst>
      <p:ext uri="{BB962C8B-B14F-4D97-AF65-F5344CB8AC3E}">
        <p14:creationId xmlns:p14="http://schemas.microsoft.com/office/powerpoint/2010/main" val="192834490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24128" y="585216"/>
            <a:ext cx="9720072" cy="94406"/>
          </a:xfrm>
        </p:spPr>
        <p:txBody>
          <a:bodyPr>
            <a:normAutofit fontScale="90000"/>
          </a:bodyPr>
          <a:lstStyle/>
          <a:p>
            <a:endParaRPr lang="zh-CN" altLang="en-US" dirty="0"/>
          </a:p>
        </p:txBody>
      </p:sp>
      <p:sp>
        <p:nvSpPr>
          <p:cNvPr id="3" name="内容占位符 2"/>
          <p:cNvSpPr>
            <a:spLocks noGrp="1"/>
          </p:cNvSpPr>
          <p:nvPr>
            <p:ph idx="1"/>
          </p:nvPr>
        </p:nvSpPr>
        <p:spPr>
          <a:xfrm>
            <a:off x="1024128" y="963826"/>
            <a:ext cx="9720073" cy="5345533"/>
          </a:xfrm>
        </p:spPr>
        <p:txBody>
          <a:bodyPr>
            <a:normAutofit/>
          </a:bodyPr>
          <a:lstStyle/>
          <a:p>
            <a:r>
              <a:rPr lang="en-US" altLang="zh-CN" b="1" dirty="0"/>
              <a:t>4. </a:t>
            </a:r>
            <a:r>
              <a:rPr lang="zh-CN" altLang="zh-CN" b="1" dirty="0"/>
              <a:t>打造核心竞争优势，建立良好运营模式</a:t>
            </a:r>
            <a:endParaRPr lang="zh-CN" altLang="zh-CN" dirty="0"/>
          </a:p>
          <a:p>
            <a:r>
              <a:rPr lang="zh-CN" altLang="zh-CN" dirty="0" smtClean="0"/>
              <a:t>第一</a:t>
            </a:r>
            <a:r>
              <a:rPr lang="zh-CN" altLang="zh-CN" dirty="0"/>
              <a:t>，建立健康有效的手机报运营模式</a:t>
            </a:r>
          </a:p>
          <a:p>
            <a:r>
              <a:rPr lang="zh-CN" altLang="zh-CN" dirty="0" smtClean="0"/>
              <a:t>第二</a:t>
            </a:r>
            <a:r>
              <a:rPr lang="zh-CN" altLang="zh-CN" dirty="0"/>
              <a:t>，优化传播队伍，开展特色业务</a:t>
            </a:r>
          </a:p>
          <a:p>
            <a:r>
              <a:rPr lang="zh-CN" altLang="zh-CN" dirty="0" smtClean="0"/>
              <a:t>第三</a:t>
            </a:r>
            <a:r>
              <a:rPr lang="zh-CN" altLang="zh-CN" dirty="0"/>
              <a:t>，加强分众化与个性化菜单定制</a:t>
            </a:r>
          </a:p>
          <a:p>
            <a:r>
              <a:rPr lang="zh-CN" altLang="zh-CN" dirty="0" smtClean="0"/>
              <a:t>第四</a:t>
            </a:r>
            <a:r>
              <a:rPr lang="zh-CN" altLang="zh-CN" dirty="0"/>
              <a:t>，更新广告类型及投放技巧</a:t>
            </a:r>
          </a:p>
          <a:p>
            <a:r>
              <a:rPr lang="en-US" altLang="zh-CN" b="1" dirty="0" smtClean="0"/>
              <a:t>5</a:t>
            </a:r>
            <a:r>
              <a:rPr lang="en-US" altLang="zh-CN" b="1" dirty="0"/>
              <a:t>. </a:t>
            </a:r>
            <a:r>
              <a:rPr lang="zh-CN" altLang="zh-CN" b="1" dirty="0"/>
              <a:t>手机报发展动向</a:t>
            </a:r>
            <a:endParaRPr lang="zh-CN" altLang="zh-CN" dirty="0"/>
          </a:p>
          <a:p>
            <a:r>
              <a:rPr lang="zh-CN" altLang="zh-CN" dirty="0" smtClean="0"/>
              <a:t>（</a:t>
            </a:r>
            <a:r>
              <a:rPr lang="en-US" altLang="zh-CN" dirty="0"/>
              <a:t>1</a:t>
            </a:r>
            <a:r>
              <a:rPr lang="zh-CN" altLang="zh-CN" dirty="0"/>
              <a:t>）提高报偿</a:t>
            </a:r>
            <a:r>
              <a:rPr lang="zh-CN" altLang="zh-CN" dirty="0" smtClean="0"/>
              <a:t>的</a:t>
            </a:r>
            <a:endParaRPr lang="en-US" altLang="zh-CN" dirty="0" smtClean="0"/>
          </a:p>
          <a:p>
            <a:r>
              <a:rPr lang="zh-CN" altLang="zh-CN" dirty="0" smtClean="0"/>
              <a:t>（</a:t>
            </a:r>
            <a:r>
              <a:rPr lang="en-US" altLang="zh-CN" dirty="0"/>
              <a:t>2</a:t>
            </a:r>
            <a:r>
              <a:rPr lang="zh-CN" altLang="zh-CN" dirty="0"/>
              <a:t>）减少费力的程度</a:t>
            </a:r>
            <a:endParaRPr lang="zh-CN" altLang="en-US" dirty="0"/>
          </a:p>
        </p:txBody>
      </p:sp>
    </p:spTree>
    <p:extLst>
      <p:ext uri="{BB962C8B-B14F-4D97-AF65-F5344CB8AC3E}">
        <p14:creationId xmlns:p14="http://schemas.microsoft.com/office/powerpoint/2010/main" val="252282804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24128" y="585216"/>
            <a:ext cx="9720072" cy="872881"/>
          </a:xfrm>
        </p:spPr>
        <p:txBody>
          <a:bodyPr/>
          <a:lstStyle/>
          <a:p>
            <a:r>
              <a:rPr lang="zh-CN" altLang="zh-CN" dirty="0"/>
              <a:t>第</a:t>
            </a:r>
            <a:r>
              <a:rPr lang="en-US" altLang="zh-CN" dirty="0"/>
              <a:t>2</a:t>
            </a:r>
            <a:r>
              <a:rPr lang="zh-CN" altLang="zh-CN" dirty="0"/>
              <a:t>节</a:t>
            </a:r>
            <a:r>
              <a:rPr lang="en-US" altLang="zh-CN" dirty="0"/>
              <a:t>  </a:t>
            </a:r>
            <a:r>
              <a:rPr lang="zh-CN" altLang="zh-CN" dirty="0"/>
              <a:t>智能</a:t>
            </a:r>
            <a:r>
              <a:rPr lang="zh-CN" altLang="zh-CN" dirty="0" smtClean="0"/>
              <a:t>手机</a:t>
            </a:r>
            <a:endParaRPr lang="zh-CN" altLang="en-US" dirty="0"/>
          </a:p>
        </p:txBody>
      </p:sp>
      <p:sp>
        <p:nvSpPr>
          <p:cNvPr id="3" name="内容占位符 2"/>
          <p:cNvSpPr>
            <a:spLocks noGrp="1"/>
          </p:cNvSpPr>
          <p:nvPr>
            <p:ph idx="1"/>
          </p:nvPr>
        </p:nvSpPr>
        <p:spPr>
          <a:xfrm>
            <a:off x="1024128" y="1458097"/>
            <a:ext cx="9720073" cy="4851263"/>
          </a:xfrm>
        </p:spPr>
        <p:txBody>
          <a:bodyPr>
            <a:normAutofit/>
          </a:bodyPr>
          <a:lstStyle/>
          <a:p>
            <a:r>
              <a:rPr lang="zh-CN" altLang="zh-CN" dirty="0"/>
              <a:t>作为一种媒体，智能手机的优势非常突出。具体表现为：</a:t>
            </a:r>
          </a:p>
          <a:p>
            <a:r>
              <a:rPr lang="zh-CN" altLang="zh-CN" dirty="0"/>
              <a:t>（</a:t>
            </a:r>
            <a:r>
              <a:rPr lang="en-US" altLang="zh-CN" dirty="0"/>
              <a:t>1</a:t>
            </a:r>
            <a:r>
              <a:rPr lang="zh-CN" altLang="zh-CN" dirty="0"/>
              <a:t>）便携性</a:t>
            </a:r>
          </a:p>
          <a:p>
            <a:r>
              <a:rPr lang="zh-CN" altLang="zh-CN" dirty="0" smtClean="0"/>
              <a:t>（</a:t>
            </a:r>
            <a:r>
              <a:rPr lang="en-US" altLang="zh-CN" dirty="0"/>
              <a:t>2</a:t>
            </a:r>
            <a:r>
              <a:rPr lang="zh-CN" altLang="zh-CN" dirty="0"/>
              <a:t>）</a:t>
            </a:r>
            <a:r>
              <a:rPr lang="zh-CN" altLang="zh-CN" dirty="0" smtClean="0"/>
              <a:t>多媒体化</a:t>
            </a:r>
            <a:endParaRPr lang="en-US" altLang="zh-CN" dirty="0" smtClean="0"/>
          </a:p>
          <a:p>
            <a:r>
              <a:rPr lang="zh-CN" altLang="zh-CN" dirty="0"/>
              <a:t>（</a:t>
            </a:r>
            <a:r>
              <a:rPr lang="en-US" altLang="zh-CN" dirty="0"/>
              <a:t>3</a:t>
            </a:r>
            <a:r>
              <a:rPr lang="zh-CN" altLang="zh-CN" dirty="0"/>
              <a:t>）语音通讯功能</a:t>
            </a:r>
          </a:p>
          <a:p>
            <a:r>
              <a:rPr lang="zh-CN" altLang="zh-CN" dirty="0" smtClean="0"/>
              <a:t>（</a:t>
            </a:r>
            <a:r>
              <a:rPr lang="en-US" altLang="zh-CN" dirty="0"/>
              <a:t>4</a:t>
            </a:r>
            <a:r>
              <a:rPr lang="zh-CN" altLang="zh-CN" dirty="0"/>
              <a:t>）信息处理</a:t>
            </a:r>
          </a:p>
          <a:p>
            <a:r>
              <a:rPr lang="zh-CN" altLang="zh-CN" dirty="0"/>
              <a:t>（</a:t>
            </a:r>
            <a:r>
              <a:rPr lang="en-US" altLang="zh-CN" dirty="0"/>
              <a:t>5</a:t>
            </a:r>
            <a:r>
              <a:rPr lang="zh-CN" altLang="zh-CN" dirty="0"/>
              <a:t>）网络通讯</a:t>
            </a:r>
          </a:p>
          <a:p>
            <a:r>
              <a:rPr lang="zh-CN" altLang="zh-CN" dirty="0" smtClean="0"/>
              <a:t>（</a:t>
            </a:r>
            <a:r>
              <a:rPr lang="en-US" altLang="zh-CN" dirty="0"/>
              <a:t>6</a:t>
            </a:r>
            <a:r>
              <a:rPr lang="zh-CN" altLang="zh-CN" dirty="0"/>
              <a:t>）灵活扩展</a:t>
            </a:r>
          </a:p>
          <a:p>
            <a:endParaRPr lang="zh-CN" altLang="zh-CN" dirty="0"/>
          </a:p>
          <a:p>
            <a:endParaRPr lang="zh-CN" altLang="en-US" dirty="0"/>
          </a:p>
        </p:txBody>
      </p:sp>
    </p:spTree>
    <p:extLst>
      <p:ext uri="{BB962C8B-B14F-4D97-AF65-F5344CB8AC3E}">
        <p14:creationId xmlns:p14="http://schemas.microsoft.com/office/powerpoint/2010/main" val="181928705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24129" y="251583"/>
            <a:ext cx="9720072" cy="872881"/>
          </a:xfrm>
        </p:spPr>
        <p:txBody>
          <a:bodyPr/>
          <a:lstStyle/>
          <a:p>
            <a:r>
              <a:rPr lang="zh-CN" altLang="zh-CN" dirty="0"/>
              <a:t>第</a:t>
            </a:r>
            <a:r>
              <a:rPr lang="en-US" altLang="zh-CN" dirty="0"/>
              <a:t>3</a:t>
            </a:r>
            <a:r>
              <a:rPr lang="zh-CN" altLang="zh-CN" dirty="0"/>
              <a:t>节</a:t>
            </a:r>
            <a:r>
              <a:rPr lang="en-US" altLang="zh-CN" dirty="0"/>
              <a:t>  </a:t>
            </a:r>
            <a:r>
              <a:rPr lang="zh-CN" altLang="zh-CN" dirty="0"/>
              <a:t>平板</a:t>
            </a:r>
            <a:r>
              <a:rPr lang="zh-CN" altLang="zh-CN" dirty="0" smtClean="0"/>
              <a:t>电脑</a:t>
            </a:r>
            <a:endParaRPr lang="zh-CN" altLang="en-US" dirty="0"/>
          </a:p>
        </p:txBody>
      </p:sp>
      <p:sp>
        <p:nvSpPr>
          <p:cNvPr id="3" name="内容占位符 2"/>
          <p:cNvSpPr>
            <a:spLocks noGrp="1"/>
          </p:cNvSpPr>
          <p:nvPr>
            <p:ph idx="1"/>
          </p:nvPr>
        </p:nvSpPr>
        <p:spPr>
          <a:xfrm>
            <a:off x="1024128" y="1297459"/>
            <a:ext cx="9720073" cy="5011901"/>
          </a:xfrm>
        </p:spPr>
        <p:txBody>
          <a:bodyPr>
            <a:normAutofit lnSpcReduction="10000"/>
          </a:bodyPr>
          <a:lstStyle/>
          <a:p>
            <a:r>
              <a:rPr lang="zh-CN" altLang="zh-CN" b="1" dirty="0" smtClean="0"/>
              <a:t>优点</a:t>
            </a:r>
            <a:r>
              <a:rPr lang="zh-CN" altLang="zh-CN" b="1" dirty="0"/>
              <a:t>主要有：</a:t>
            </a:r>
          </a:p>
          <a:p>
            <a:r>
              <a:rPr lang="zh-CN" altLang="zh-CN" dirty="0"/>
              <a:t>触控</a:t>
            </a:r>
            <a:r>
              <a:rPr lang="zh-CN" altLang="zh-CN" dirty="0" smtClean="0"/>
              <a:t>输入</a:t>
            </a:r>
            <a:endParaRPr lang="en-US" altLang="zh-CN" dirty="0" smtClean="0"/>
          </a:p>
          <a:p>
            <a:r>
              <a:rPr lang="zh-CN" altLang="en-US" dirty="0" smtClean="0"/>
              <a:t>便利</a:t>
            </a:r>
            <a:r>
              <a:rPr lang="zh-CN" altLang="zh-CN" dirty="0" smtClean="0"/>
              <a:t>残疾用户</a:t>
            </a:r>
            <a:endParaRPr lang="zh-CN" altLang="zh-CN" dirty="0"/>
          </a:p>
          <a:p>
            <a:r>
              <a:rPr lang="zh-CN" altLang="zh-CN" dirty="0"/>
              <a:t>数码</a:t>
            </a:r>
            <a:r>
              <a:rPr lang="zh-CN" altLang="zh-CN" dirty="0" smtClean="0"/>
              <a:t>艺术</a:t>
            </a:r>
            <a:endParaRPr lang="zh-CN" altLang="zh-CN" dirty="0"/>
          </a:p>
          <a:p>
            <a:r>
              <a:rPr lang="zh-CN" altLang="zh-CN" dirty="0"/>
              <a:t>可平</a:t>
            </a:r>
            <a:r>
              <a:rPr lang="zh-CN" altLang="zh-CN" dirty="0" smtClean="0"/>
              <a:t>放</a:t>
            </a:r>
            <a:endParaRPr lang="zh-CN" altLang="zh-CN" dirty="0"/>
          </a:p>
          <a:p>
            <a:r>
              <a:rPr lang="zh-CN" altLang="zh-CN" dirty="0"/>
              <a:t>手持</a:t>
            </a:r>
            <a:r>
              <a:rPr lang="zh-CN" altLang="zh-CN" dirty="0" smtClean="0"/>
              <a:t>性</a:t>
            </a:r>
            <a:endParaRPr lang="zh-CN" altLang="zh-CN" dirty="0"/>
          </a:p>
          <a:p>
            <a:r>
              <a:rPr lang="zh-CN" altLang="zh-CN" dirty="0"/>
              <a:t>性价</a:t>
            </a:r>
            <a:r>
              <a:rPr lang="zh-CN" altLang="zh-CN" dirty="0" smtClean="0"/>
              <a:t>比</a:t>
            </a:r>
            <a:endParaRPr lang="zh-CN" altLang="zh-CN" dirty="0"/>
          </a:p>
          <a:p>
            <a:r>
              <a:rPr lang="zh-CN" altLang="zh-CN" b="1" dirty="0"/>
              <a:t>主要缺点有：</a:t>
            </a:r>
          </a:p>
          <a:p>
            <a:r>
              <a:rPr lang="zh-CN" altLang="zh-CN" dirty="0"/>
              <a:t>文字输入速度</a:t>
            </a:r>
            <a:r>
              <a:rPr lang="zh-CN" altLang="zh-CN" dirty="0" smtClean="0"/>
              <a:t>慢</a:t>
            </a:r>
            <a:endParaRPr lang="zh-CN" altLang="zh-CN" dirty="0"/>
          </a:p>
          <a:p>
            <a:r>
              <a:rPr lang="zh-CN" altLang="zh-CN" dirty="0"/>
              <a:t>屏幕</a:t>
            </a:r>
            <a:r>
              <a:rPr lang="zh-CN" altLang="zh-CN" dirty="0" smtClean="0"/>
              <a:t>尺寸</a:t>
            </a:r>
            <a:endParaRPr lang="zh-CN" altLang="zh-CN" dirty="0"/>
          </a:p>
          <a:p>
            <a:r>
              <a:rPr lang="zh-CN" altLang="zh-CN" dirty="0"/>
              <a:t>电池使用</a:t>
            </a:r>
            <a:r>
              <a:rPr lang="zh-CN" altLang="zh-CN" dirty="0" smtClean="0"/>
              <a:t>时间过短</a:t>
            </a:r>
            <a:endParaRPr lang="zh-CN" altLang="en-US" dirty="0"/>
          </a:p>
        </p:txBody>
      </p:sp>
    </p:spTree>
    <p:extLst>
      <p:ext uri="{BB962C8B-B14F-4D97-AF65-F5344CB8AC3E}">
        <p14:creationId xmlns:p14="http://schemas.microsoft.com/office/powerpoint/2010/main" val="371779570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24128" y="585216"/>
            <a:ext cx="9720072" cy="848168"/>
          </a:xfrm>
        </p:spPr>
        <p:txBody>
          <a:bodyPr/>
          <a:lstStyle/>
          <a:p>
            <a:r>
              <a:rPr lang="zh-CN" altLang="zh-CN" dirty="0"/>
              <a:t>第</a:t>
            </a:r>
            <a:r>
              <a:rPr lang="en-US" altLang="zh-CN" dirty="0"/>
              <a:t>4</a:t>
            </a:r>
            <a:r>
              <a:rPr lang="zh-CN" altLang="zh-CN" dirty="0"/>
              <a:t>节</a:t>
            </a:r>
            <a:r>
              <a:rPr lang="en-US" altLang="zh-CN" dirty="0"/>
              <a:t>  </a:t>
            </a:r>
            <a:r>
              <a:rPr lang="zh-CN" altLang="zh-CN" dirty="0"/>
              <a:t>数字化阅读</a:t>
            </a:r>
            <a:r>
              <a:rPr lang="zh-CN" altLang="zh-CN" dirty="0" smtClean="0"/>
              <a:t>工具</a:t>
            </a:r>
            <a:endParaRPr lang="zh-CN" altLang="en-US" dirty="0"/>
          </a:p>
        </p:txBody>
      </p:sp>
      <p:sp>
        <p:nvSpPr>
          <p:cNvPr id="3" name="内容占位符 2"/>
          <p:cNvSpPr>
            <a:spLocks noGrp="1"/>
          </p:cNvSpPr>
          <p:nvPr>
            <p:ph idx="1"/>
          </p:nvPr>
        </p:nvSpPr>
        <p:spPr>
          <a:xfrm>
            <a:off x="1024128" y="1556951"/>
            <a:ext cx="9720073" cy="4752409"/>
          </a:xfrm>
        </p:spPr>
        <p:txBody>
          <a:bodyPr/>
          <a:lstStyle/>
          <a:p>
            <a:pPr>
              <a:lnSpc>
                <a:spcPct val="114000"/>
              </a:lnSpc>
            </a:pPr>
            <a:r>
              <a:rPr lang="zh-CN" altLang="zh-CN" dirty="0"/>
              <a:t>随着互联网阅读内容的不断丰富，以及智能手机的普及、电子阅读器的推出，电信运营商、数字传媒机构等方面在数字内容制作方面的开发，各种数字阅读方式脱颖而出，以更加快速的发展势头融入人们的生活。其中，超</a:t>
            </a:r>
            <a:r>
              <a:rPr lang="en-US" altLang="zh-CN" dirty="0"/>
              <a:t>8</a:t>
            </a:r>
            <a:r>
              <a:rPr lang="zh-CN" altLang="zh-CN" dirty="0"/>
              <a:t>成数字化阅读者为</a:t>
            </a:r>
            <a:r>
              <a:rPr lang="en-US" altLang="zh-CN" dirty="0"/>
              <a:t>18~40</a:t>
            </a:r>
            <a:r>
              <a:rPr lang="zh-CN" altLang="zh-CN" dirty="0"/>
              <a:t>岁人群。</a:t>
            </a:r>
          </a:p>
          <a:p>
            <a:pPr>
              <a:lnSpc>
                <a:spcPct val="114000"/>
              </a:lnSpc>
            </a:pPr>
            <a:r>
              <a:rPr lang="zh-CN" altLang="zh-CN" dirty="0"/>
              <a:t>在多种数字阅读方式中，手机阅读人群增长迅猛。数据显示，我国</a:t>
            </a:r>
            <a:r>
              <a:rPr lang="en-US" altLang="zh-CN" dirty="0"/>
              <a:t>18~70</a:t>
            </a:r>
            <a:r>
              <a:rPr lang="zh-CN" altLang="zh-CN" dirty="0"/>
              <a:t>周岁国民中有</a:t>
            </a:r>
            <a:r>
              <a:rPr lang="en-US" altLang="zh-CN" dirty="0"/>
              <a:t>27.6%</a:t>
            </a:r>
            <a:r>
              <a:rPr lang="zh-CN" altLang="zh-CN" dirty="0"/>
              <a:t>的国民进行过手机</a:t>
            </a:r>
            <a:r>
              <a:rPr lang="zh-CN" altLang="zh-CN" dirty="0" smtClean="0"/>
              <a:t>阅读</a:t>
            </a:r>
            <a:r>
              <a:rPr lang="zh-CN" altLang="en-US" dirty="0" smtClean="0"/>
              <a:t>。</a:t>
            </a:r>
            <a:endParaRPr lang="zh-CN" altLang="en-US" dirty="0"/>
          </a:p>
        </p:txBody>
      </p:sp>
    </p:spTree>
    <p:extLst>
      <p:ext uri="{BB962C8B-B14F-4D97-AF65-F5344CB8AC3E}">
        <p14:creationId xmlns:p14="http://schemas.microsoft.com/office/powerpoint/2010/main" val="405377702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24128" y="585216"/>
            <a:ext cx="9720072" cy="761670"/>
          </a:xfrm>
        </p:spPr>
        <p:txBody>
          <a:bodyPr/>
          <a:lstStyle/>
          <a:p>
            <a:r>
              <a:rPr lang="zh-CN" altLang="zh-CN" dirty="0"/>
              <a:t>第</a:t>
            </a:r>
            <a:r>
              <a:rPr lang="en-US" altLang="zh-CN" dirty="0"/>
              <a:t>5</a:t>
            </a:r>
            <a:r>
              <a:rPr lang="zh-CN" altLang="zh-CN" dirty="0"/>
              <a:t>节</a:t>
            </a:r>
            <a:r>
              <a:rPr lang="en-US" altLang="zh-CN" dirty="0"/>
              <a:t>  </a:t>
            </a:r>
            <a:r>
              <a:rPr lang="zh-CN" altLang="zh-CN" dirty="0"/>
              <a:t>车载广播和</a:t>
            </a:r>
            <a:r>
              <a:rPr lang="zh-CN" altLang="zh-CN" dirty="0" smtClean="0"/>
              <a:t>客户端</a:t>
            </a:r>
            <a:endParaRPr lang="zh-CN" altLang="en-US" dirty="0"/>
          </a:p>
        </p:txBody>
      </p:sp>
      <p:sp>
        <p:nvSpPr>
          <p:cNvPr id="3" name="内容占位符 2"/>
          <p:cNvSpPr>
            <a:spLocks noGrp="1"/>
          </p:cNvSpPr>
          <p:nvPr>
            <p:ph idx="1"/>
          </p:nvPr>
        </p:nvSpPr>
        <p:spPr>
          <a:xfrm>
            <a:off x="1024128" y="1569308"/>
            <a:ext cx="9720073" cy="4740052"/>
          </a:xfrm>
        </p:spPr>
        <p:txBody>
          <a:bodyPr/>
          <a:lstStyle/>
          <a:p>
            <a:r>
              <a:rPr lang="en-US" altLang="zh-CN" b="1" dirty="0"/>
              <a:t>1</a:t>
            </a:r>
            <a:r>
              <a:rPr lang="zh-CN" altLang="zh-CN" b="1" dirty="0"/>
              <a:t>．车载广播</a:t>
            </a:r>
            <a:endParaRPr lang="zh-CN" altLang="zh-CN" dirty="0"/>
          </a:p>
          <a:p>
            <a:r>
              <a:rPr lang="zh-CN" altLang="zh-CN" dirty="0"/>
              <a:t>车载广播包括车载音频和车载视频。车载音频和车载视频是通过车载数字直播设备发射信号、或者事先在车上安装播出设备从而实现汽车列车在行进中可以无障碍收视收听或播出的媒体</a:t>
            </a:r>
            <a:r>
              <a:rPr lang="zh-CN" altLang="zh-CN" dirty="0" smtClean="0"/>
              <a:t>。</a:t>
            </a:r>
            <a:endParaRPr lang="en-US" altLang="zh-CN" dirty="0" smtClean="0"/>
          </a:p>
          <a:p>
            <a:r>
              <a:rPr lang="en-US" altLang="zh-CN" b="1" dirty="0"/>
              <a:t>2</a:t>
            </a:r>
            <a:r>
              <a:rPr lang="zh-CN" altLang="zh-CN" b="1" dirty="0"/>
              <a:t>．客户端</a:t>
            </a:r>
            <a:r>
              <a:rPr lang="en-US" altLang="zh-CN" b="1" dirty="0"/>
              <a:t>App</a:t>
            </a:r>
            <a:endParaRPr lang="zh-CN" altLang="zh-CN" dirty="0"/>
          </a:p>
          <a:p>
            <a:r>
              <a:rPr lang="zh-CN" altLang="zh-CN" dirty="0"/>
              <a:t>一方面，</a:t>
            </a:r>
            <a:r>
              <a:rPr lang="en-US" altLang="zh-CN" dirty="0"/>
              <a:t>App</a:t>
            </a:r>
            <a:r>
              <a:rPr lang="zh-CN" altLang="zh-CN" dirty="0"/>
              <a:t>为人们进入各种媒体内容设立了统一入口（如微博、网络电视），并在不同平台上实现了内容的有效对接，达成了某种一致性和归整性；另一方面，随着其自身的发展与进化，</a:t>
            </a:r>
            <a:r>
              <a:rPr lang="en-US" altLang="zh-CN" dirty="0"/>
              <a:t>App</a:t>
            </a:r>
            <a:r>
              <a:rPr lang="zh-CN" altLang="zh-CN" dirty="0"/>
              <a:t>逐渐呈现出强大的生命力与难以阻挡的势头。</a:t>
            </a:r>
          </a:p>
          <a:p>
            <a:r>
              <a:rPr lang="en-US" altLang="zh-CN" b="1" dirty="0"/>
              <a:t>3</a:t>
            </a:r>
            <a:r>
              <a:rPr lang="zh-CN" altLang="zh-CN" b="1" dirty="0"/>
              <a:t>．云计算</a:t>
            </a:r>
            <a:endParaRPr lang="zh-CN" altLang="zh-CN" dirty="0"/>
          </a:p>
          <a:p>
            <a:r>
              <a:rPr lang="zh-CN" altLang="zh-CN" dirty="0"/>
              <a:t>云计算在本质上是分布式处理和网格计算。原理上，用户只需要一台笔记本或者一个手机，就可以通过网络服务来实现所需要的一切。</a:t>
            </a:r>
            <a:endParaRPr lang="zh-CN" altLang="en-US" dirty="0"/>
          </a:p>
        </p:txBody>
      </p:sp>
    </p:spTree>
    <p:extLst>
      <p:ext uri="{BB962C8B-B14F-4D97-AF65-F5344CB8AC3E}">
        <p14:creationId xmlns:p14="http://schemas.microsoft.com/office/powerpoint/2010/main" val="365307122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24128" y="585216"/>
            <a:ext cx="9720072" cy="934665"/>
          </a:xfrm>
        </p:spPr>
        <p:txBody>
          <a:bodyPr/>
          <a:lstStyle/>
          <a:p>
            <a:endParaRPr lang="zh-CN" altLang="en-US" dirty="0"/>
          </a:p>
        </p:txBody>
      </p:sp>
      <p:sp>
        <p:nvSpPr>
          <p:cNvPr id="3" name="内容占位符 2"/>
          <p:cNvSpPr>
            <a:spLocks noGrp="1"/>
          </p:cNvSpPr>
          <p:nvPr>
            <p:ph idx="1"/>
          </p:nvPr>
        </p:nvSpPr>
        <p:spPr>
          <a:xfrm>
            <a:off x="1024128" y="1767016"/>
            <a:ext cx="9720073" cy="4542344"/>
          </a:xfrm>
        </p:spPr>
        <p:txBody>
          <a:bodyPr/>
          <a:lstStyle/>
          <a:p>
            <a:r>
              <a:rPr lang="zh-CN" altLang="zh-CN" b="1" dirty="0"/>
              <a:t>思考题</a:t>
            </a:r>
            <a:endParaRPr lang="zh-CN" altLang="zh-CN" dirty="0"/>
          </a:p>
          <a:p>
            <a:r>
              <a:rPr lang="en-US" altLang="zh-CN" dirty="0"/>
              <a:t>1</a:t>
            </a:r>
            <a:r>
              <a:rPr lang="zh-CN" altLang="zh-CN" dirty="0"/>
              <a:t>．什么是手机报？</a:t>
            </a:r>
          </a:p>
          <a:p>
            <a:r>
              <a:rPr lang="en-US" altLang="zh-CN" dirty="0"/>
              <a:t>2</a:t>
            </a:r>
            <a:r>
              <a:rPr lang="zh-CN" altLang="zh-CN" dirty="0"/>
              <a:t>．什么是智能手机？</a:t>
            </a:r>
          </a:p>
          <a:p>
            <a:r>
              <a:rPr lang="en-US" altLang="zh-CN" dirty="0"/>
              <a:t>3</a:t>
            </a:r>
            <a:r>
              <a:rPr lang="zh-CN" altLang="zh-CN" dirty="0"/>
              <a:t>．什么是平板电脑与数字化阅读工具？</a:t>
            </a:r>
          </a:p>
          <a:p>
            <a:r>
              <a:rPr lang="en-US" altLang="zh-CN" dirty="0"/>
              <a:t>4</a:t>
            </a:r>
            <a:r>
              <a:rPr lang="zh-CN" altLang="zh-CN" dirty="0"/>
              <a:t>．了解车载广播、车载电视和客户端的运作。</a:t>
            </a:r>
          </a:p>
          <a:p>
            <a:endParaRPr lang="zh-CN" altLang="en-US" dirty="0"/>
          </a:p>
        </p:txBody>
      </p:sp>
    </p:spTree>
    <p:extLst>
      <p:ext uri="{BB962C8B-B14F-4D97-AF65-F5344CB8AC3E}">
        <p14:creationId xmlns:p14="http://schemas.microsoft.com/office/powerpoint/2010/main" val="10812919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155060"/>
            <a:ext cx="10515600" cy="92075"/>
          </a:xfrm>
        </p:spPr>
        <p:txBody>
          <a:bodyPr>
            <a:normAutofit fontScale="90000"/>
          </a:bodyPr>
          <a:lstStyle/>
          <a:p>
            <a:endParaRPr lang="zh-CN" altLang="en-US" dirty="0"/>
          </a:p>
        </p:txBody>
      </p:sp>
      <p:sp>
        <p:nvSpPr>
          <p:cNvPr id="3" name="内容占位符 2"/>
          <p:cNvSpPr>
            <a:spLocks noGrp="1"/>
          </p:cNvSpPr>
          <p:nvPr>
            <p:ph idx="1"/>
          </p:nvPr>
        </p:nvSpPr>
        <p:spPr>
          <a:xfrm>
            <a:off x="838200" y="543696"/>
            <a:ext cx="10515600" cy="5881817"/>
          </a:xfrm>
        </p:spPr>
        <p:txBody>
          <a:bodyPr>
            <a:normAutofit/>
          </a:bodyPr>
          <a:lstStyle/>
          <a:p>
            <a:r>
              <a:rPr lang="zh-CN" altLang="zh-CN" b="1" dirty="0" smtClean="0"/>
              <a:t>第</a:t>
            </a:r>
            <a:r>
              <a:rPr lang="en-US" altLang="zh-CN" b="1" dirty="0" smtClean="0"/>
              <a:t>3</a:t>
            </a:r>
            <a:r>
              <a:rPr lang="zh-CN" altLang="zh-CN" b="1" dirty="0" smtClean="0"/>
              <a:t>章</a:t>
            </a:r>
            <a:r>
              <a:rPr lang="en-US" altLang="zh-CN" b="1" dirty="0" smtClean="0"/>
              <a:t>  </a:t>
            </a:r>
            <a:r>
              <a:rPr lang="zh-CN" altLang="zh-CN" b="1" dirty="0" smtClean="0"/>
              <a:t>新媒体的特征</a:t>
            </a:r>
            <a:endParaRPr lang="zh-CN" altLang="zh-CN" dirty="0" smtClean="0"/>
          </a:p>
          <a:p>
            <a:r>
              <a:rPr lang="zh-CN" altLang="zh-CN" dirty="0" smtClean="0"/>
              <a:t>第</a:t>
            </a:r>
            <a:r>
              <a:rPr lang="en-US" altLang="zh-CN" dirty="0" smtClean="0"/>
              <a:t>1</a:t>
            </a:r>
            <a:r>
              <a:rPr lang="zh-CN" altLang="zh-CN" dirty="0" smtClean="0"/>
              <a:t>节</a:t>
            </a:r>
            <a:r>
              <a:rPr lang="en-US" altLang="zh-CN" dirty="0" smtClean="0"/>
              <a:t>  </a:t>
            </a:r>
            <a:r>
              <a:rPr lang="zh-CN" altLang="zh-CN" dirty="0" smtClean="0"/>
              <a:t>新媒体的传播特征</a:t>
            </a:r>
          </a:p>
          <a:p>
            <a:r>
              <a:rPr lang="zh-CN" altLang="zh-CN" dirty="0" smtClean="0"/>
              <a:t>第</a:t>
            </a:r>
            <a:r>
              <a:rPr lang="en-US" altLang="zh-CN" dirty="0" smtClean="0"/>
              <a:t>2</a:t>
            </a:r>
            <a:r>
              <a:rPr lang="zh-CN" altLang="zh-CN" dirty="0" smtClean="0"/>
              <a:t>节</a:t>
            </a:r>
            <a:r>
              <a:rPr lang="en-US" altLang="zh-CN" dirty="0" smtClean="0"/>
              <a:t>  </a:t>
            </a:r>
            <a:r>
              <a:rPr lang="zh-CN" altLang="zh-CN" dirty="0" smtClean="0"/>
              <a:t>新媒体的产业特征</a:t>
            </a:r>
          </a:p>
          <a:p>
            <a:r>
              <a:rPr lang="zh-CN" altLang="zh-CN" dirty="0" smtClean="0"/>
              <a:t>第</a:t>
            </a:r>
            <a:r>
              <a:rPr lang="en-US" altLang="zh-CN" dirty="0" smtClean="0"/>
              <a:t>3</a:t>
            </a:r>
            <a:r>
              <a:rPr lang="zh-CN" altLang="zh-CN" dirty="0" smtClean="0"/>
              <a:t>节</a:t>
            </a:r>
            <a:r>
              <a:rPr lang="en-US" altLang="zh-CN" dirty="0" smtClean="0"/>
              <a:t>  </a:t>
            </a:r>
            <a:r>
              <a:rPr lang="zh-CN" altLang="zh-CN" dirty="0" smtClean="0"/>
              <a:t>新媒体的舆论特征</a:t>
            </a:r>
          </a:p>
          <a:p>
            <a:r>
              <a:rPr lang="zh-CN" altLang="zh-CN" dirty="0" smtClean="0"/>
              <a:t>第</a:t>
            </a:r>
            <a:r>
              <a:rPr lang="en-US" altLang="zh-CN" dirty="0" smtClean="0"/>
              <a:t>4</a:t>
            </a:r>
            <a:r>
              <a:rPr lang="zh-CN" altLang="zh-CN" dirty="0" smtClean="0"/>
              <a:t>节</a:t>
            </a:r>
            <a:r>
              <a:rPr lang="en-US" altLang="zh-CN" dirty="0" smtClean="0"/>
              <a:t>  </a:t>
            </a:r>
            <a:r>
              <a:rPr lang="zh-CN" altLang="zh-CN" dirty="0" smtClean="0"/>
              <a:t>新媒体的文化特征</a:t>
            </a:r>
          </a:p>
          <a:p>
            <a:r>
              <a:rPr lang="zh-CN" altLang="zh-CN" b="1" dirty="0" smtClean="0"/>
              <a:t>第</a:t>
            </a:r>
            <a:r>
              <a:rPr lang="en-US" altLang="zh-CN" b="1" dirty="0" smtClean="0"/>
              <a:t>4</a:t>
            </a:r>
            <a:r>
              <a:rPr lang="zh-CN" altLang="zh-CN" b="1" dirty="0" smtClean="0"/>
              <a:t>章</a:t>
            </a:r>
            <a:r>
              <a:rPr lang="en-US" altLang="zh-CN" b="1" dirty="0" smtClean="0"/>
              <a:t>  </a:t>
            </a:r>
            <a:r>
              <a:rPr lang="zh-CN" altLang="zh-CN" b="1" dirty="0" smtClean="0"/>
              <a:t>新媒体的分类</a:t>
            </a:r>
            <a:endParaRPr lang="zh-CN" altLang="zh-CN" dirty="0" smtClean="0"/>
          </a:p>
          <a:p>
            <a:r>
              <a:rPr lang="zh-CN" altLang="zh-CN" dirty="0" smtClean="0"/>
              <a:t>第</a:t>
            </a:r>
            <a:r>
              <a:rPr lang="en-US" altLang="zh-CN" dirty="0" smtClean="0"/>
              <a:t>1</a:t>
            </a:r>
            <a:r>
              <a:rPr lang="zh-CN" altLang="zh-CN" dirty="0" smtClean="0"/>
              <a:t>节</a:t>
            </a:r>
            <a:r>
              <a:rPr lang="en-US" altLang="zh-CN" dirty="0" smtClean="0"/>
              <a:t>  </a:t>
            </a:r>
            <a:r>
              <a:rPr lang="zh-CN" altLang="zh-CN" dirty="0" smtClean="0"/>
              <a:t>自媒体新媒体</a:t>
            </a:r>
          </a:p>
          <a:p>
            <a:r>
              <a:rPr lang="zh-CN" altLang="zh-CN" dirty="0" smtClean="0"/>
              <a:t>第</a:t>
            </a:r>
            <a:r>
              <a:rPr lang="en-US" altLang="zh-CN" dirty="0" smtClean="0"/>
              <a:t>2</a:t>
            </a:r>
            <a:r>
              <a:rPr lang="zh-CN" altLang="zh-CN" dirty="0" smtClean="0"/>
              <a:t>节</a:t>
            </a:r>
            <a:r>
              <a:rPr lang="en-US" altLang="zh-CN" dirty="0" smtClean="0"/>
              <a:t>  </a:t>
            </a:r>
            <a:r>
              <a:rPr lang="zh-CN" altLang="zh-CN" dirty="0" smtClean="0"/>
              <a:t>工具新媒体</a:t>
            </a:r>
          </a:p>
          <a:p>
            <a:r>
              <a:rPr lang="zh-CN" altLang="zh-CN" dirty="0" smtClean="0"/>
              <a:t>第</a:t>
            </a:r>
            <a:r>
              <a:rPr lang="en-US" altLang="zh-CN" dirty="0" smtClean="0"/>
              <a:t>3</a:t>
            </a:r>
            <a:r>
              <a:rPr lang="zh-CN" altLang="zh-CN" dirty="0" smtClean="0"/>
              <a:t>节</a:t>
            </a:r>
            <a:r>
              <a:rPr lang="en-US" altLang="zh-CN" dirty="0" smtClean="0"/>
              <a:t>  </a:t>
            </a:r>
            <a:r>
              <a:rPr lang="zh-CN" altLang="zh-CN" dirty="0" smtClean="0"/>
              <a:t>知识新媒体</a:t>
            </a:r>
          </a:p>
          <a:p>
            <a:r>
              <a:rPr lang="zh-CN" altLang="zh-CN" dirty="0" smtClean="0"/>
              <a:t>第</a:t>
            </a:r>
            <a:r>
              <a:rPr lang="en-US" altLang="zh-CN" dirty="0" smtClean="0"/>
              <a:t>4</a:t>
            </a:r>
            <a:r>
              <a:rPr lang="zh-CN" altLang="zh-CN" dirty="0" smtClean="0"/>
              <a:t>节</a:t>
            </a:r>
            <a:r>
              <a:rPr lang="en-US" altLang="zh-CN" dirty="0" smtClean="0"/>
              <a:t>  </a:t>
            </a:r>
            <a:r>
              <a:rPr lang="zh-CN" altLang="zh-CN" dirty="0" smtClean="0"/>
              <a:t>移动新媒体</a:t>
            </a:r>
          </a:p>
          <a:p>
            <a:r>
              <a:rPr lang="zh-CN" altLang="zh-CN" dirty="0" smtClean="0"/>
              <a:t>第</a:t>
            </a:r>
            <a:r>
              <a:rPr lang="en-US" altLang="zh-CN" dirty="0" smtClean="0"/>
              <a:t>5</a:t>
            </a:r>
            <a:r>
              <a:rPr lang="zh-CN" altLang="zh-CN" dirty="0" smtClean="0"/>
              <a:t>节</a:t>
            </a:r>
            <a:r>
              <a:rPr lang="en-US" altLang="zh-CN" dirty="0" smtClean="0"/>
              <a:t>  </a:t>
            </a:r>
            <a:r>
              <a:rPr lang="zh-CN" altLang="zh-CN" dirty="0" smtClean="0"/>
              <a:t>社交新媒体与互动新媒体</a:t>
            </a:r>
          </a:p>
          <a:p>
            <a:r>
              <a:rPr lang="zh-CN" altLang="zh-CN" dirty="0" smtClean="0"/>
              <a:t>第</a:t>
            </a:r>
            <a:r>
              <a:rPr lang="en-US" altLang="zh-CN" dirty="0" smtClean="0"/>
              <a:t>6</a:t>
            </a:r>
            <a:r>
              <a:rPr lang="zh-CN" altLang="zh-CN" dirty="0" smtClean="0"/>
              <a:t>节</a:t>
            </a:r>
            <a:r>
              <a:rPr lang="en-US" altLang="zh-CN" dirty="0" smtClean="0"/>
              <a:t>  </a:t>
            </a:r>
            <a:r>
              <a:rPr lang="zh-CN" altLang="zh-CN" dirty="0" smtClean="0"/>
              <a:t>社群新媒体与公共新媒体</a:t>
            </a:r>
          </a:p>
        </p:txBody>
      </p:sp>
    </p:spTree>
    <p:extLst>
      <p:ext uri="{BB962C8B-B14F-4D97-AF65-F5344CB8AC3E}">
        <p14:creationId xmlns:p14="http://schemas.microsoft.com/office/powerpoint/2010/main" val="154978633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24129" y="301011"/>
            <a:ext cx="9720072" cy="1033519"/>
          </a:xfrm>
        </p:spPr>
        <p:txBody>
          <a:bodyPr>
            <a:normAutofit fontScale="90000"/>
          </a:bodyPr>
          <a:lstStyle/>
          <a:p>
            <a:pPr>
              <a:lnSpc>
                <a:spcPct val="110000"/>
              </a:lnSpc>
            </a:pPr>
            <a:r>
              <a:rPr lang="zh-CN" altLang="zh-CN" b="1" dirty="0"/>
              <a:t>第</a:t>
            </a:r>
            <a:r>
              <a:rPr lang="en-US" altLang="zh-CN" b="1" dirty="0"/>
              <a:t>7</a:t>
            </a:r>
            <a:r>
              <a:rPr lang="zh-CN" altLang="zh-CN" b="1" dirty="0"/>
              <a:t>章</a:t>
            </a:r>
            <a:r>
              <a:rPr lang="en-US" altLang="zh-CN" b="1" dirty="0"/>
              <a:t>  </a:t>
            </a:r>
            <a:r>
              <a:rPr lang="zh-CN" altLang="zh-CN" b="1" dirty="0"/>
              <a:t>博客、微博与微信</a:t>
            </a:r>
            <a:r>
              <a:rPr lang="zh-CN" altLang="zh-CN" dirty="0"/>
              <a:t/>
            </a:r>
            <a:br>
              <a:rPr lang="zh-CN" altLang="zh-CN" dirty="0"/>
            </a:br>
            <a:r>
              <a:rPr lang="zh-CN" altLang="zh-CN" sz="4400" dirty="0"/>
              <a:t>第</a:t>
            </a:r>
            <a:r>
              <a:rPr lang="en-US" altLang="zh-CN" sz="4400" dirty="0"/>
              <a:t>1</a:t>
            </a:r>
            <a:r>
              <a:rPr lang="zh-CN" altLang="zh-CN" sz="4400" dirty="0"/>
              <a:t>节</a:t>
            </a:r>
            <a:r>
              <a:rPr lang="en-US" altLang="zh-CN" sz="4400" dirty="0"/>
              <a:t>  </a:t>
            </a:r>
            <a:r>
              <a:rPr lang="zh-CN" altLang="zh-CN" sz="4400" dirty="0"/>
              <a:t>博客的兴起与</a:t>
            </a:r>
            <a:r>
              <a:rPr lang="zh-CN" altLang="zh-CN" sz="4400" dirty="0" smtClean="0"/>
              <a:t>发展</a:t>
            </a:r>
            <a:endParaRPr lang="zh-CN" altLang="en-US" sz="4400" dirty="0"/>
          </a:p>
        </p:txBody>
      </p:sp>
      <p:sp>
        <p:nvSpPr>
          <p:cNvPr id="3" name="内容占位符 2"/>
          <p:cNvSpPr>
            <a:spLocks noGrp="1"/>
          </p:cNvSpPr>
          <p:nvPr>
            <p:ph idx="1"/>
          </p:nvPr>
        </p:nvSpPr>
        <p:spPr>
          <a:xfrm>
            <a:off x="1024128" y="1816443"/>
            <a:ext cx="9720073" cy="4492917"/>
          </a:xfrm>
        </p:spPr>
        <p:txBody>
          <a:bodyPr>
            <a:normAutofit fontScale="92500" lnSpcReduction="20000"/>
          </a:bodyPr>
          <a:lstStyle/>
          <a:p>
            <a:r>
              <a:rPr lang="en-US" altLang="zh-CN" b="1" dirty="0"/>
              <a:t>1</a:t>
            </a:r>
            <a:r>
              <a:rPr lang="zh-CN" altLang="zh-CN" b="1" dirty="0"/>
              <a:t>．博客的技术基础与设计理念</a:t>
            </a:r>
            <a:endParaRPr lang="zh-CN" altLang="zh-CN" dirty="0"/>
          </a:p>
          <a:p>
            <a:r>
              <a:rPr lang="en-US" altLang="zh-CN" dirty="0"/>
              <a:t>1.1</a:t>
            </a:r>
            <a:r>
              <a:rPr lang="zh-CN" altLang="zh-CN" dirty="0"/>
              <a:t>博客的技术呈现</a:t>
            </a:r>
          </a:p>
          <a:p>
            <a:r>
              <a:rPr lang="en-US" altLang="zh-CN" dirty="0"/>
              <a:t>1.2 </a:t>
            </a:r>
            <a:r>
              <a:rPr lang="zh-CN" altLang="zh-CN" dirty="0"/>
              <a:t>博客的定义</a:t>
            </a:r>
          </a:p>
          <a:p>
            <a:r>
              <a:rPr lang="en-US" altLang="zh-CN" dirty="0"/>
              <a:t>1.3 </a:t>
            </a:r>
            <a:r>
              <a:rPr lang="zh-CN" altLang="zh-CN" dirty="0"/>
              <a:t>博客发展简况</a:t>
            </a:r>
          </a:p>
          <a:p>
            <a:r>
              <a:rPr lang="en-US" altLang="zh-CN" b="1" dirty="0"/>
              <a:t>2</a:t>
            </a:r>
            <a:r>
              <a:rPr lang="zh-CN" altLang="zh-CN" b="1" dirty="0"/>
              <a:t>．博客的分类与特征</a:t>
            </a:r>
            <a:endParaRPr lang="zh-CN" altLang="zh-CN" dirty="0"/>
          </a:p>
          <a:p>
            <a:r>
              <a:rPr lang="en-US" altLang="zh-CN" dirty="0"/>
              <a:t>2.1</a:t>
            </a:r>
            <a:r>
              <a:rPr lang="zh-CN" altLang="zh-CN" dirty="0"/>
              <a:t>博客的分类</a:t>
            </a:r>
          </a:p>
          <a:p>
            <a:r>
              <a:rPr lang="en-US" altLang="zh-CN" dirty="0"/>
              <a:t>2.2</a:t>
            </a:r>
            <a:r>
              <a:rPr lang="zh-CN" altLang="zh-CN" dirty="0"/>
              <a:t>博客的特征</a:t>
            </a:r>
          </a:p>
          <a:p>
            <a:r>
              <a:rPr lang="en-US" altLang="zh-CN" b="1" dirty="0"/>
              <a:t>3</a:t>
            </a:r>
            <a:r>
              <a:rPr lang="zh-CN" altLang="zh-CN" b="1" dirty="0"/>
              <a:t>．博客与其他网络传播形式的区别</a:t>
            </a:r>
            <a:endParaRPr lang="zh-CN" altLang="zh-CN" dirty="0"/>
          </a:p>
          <a:p>
            <a:r>
              <a:rPr lang="en-US" altLang="zh-CN" dirty="0"/>
              <a:t>3.1</a:t>
            </a:r>
            <a:r>
              <a:rPr lang="zh-CN" altLang="zh-CN" dirty="0"/>
              <a:t>博客与传统门户网站</a:t>
            </a:r>
          </a:p>
          <a:p>
            <a:r>
              <a:rPr lang="en-US" altLang="zh-CN" dirty="0"/>
              <a:t>3.2</a:t>
            </a:r>
            <a:r>
              <a:rPr lang="zh-CN" altLang="zh-CN" dirty="0"/>
              <a:t>博客与个人网站</a:t>
            </a:r>
          </a:p>
          <a:p>
            <a:r>
              <a:rPr lang="en-US" altLang="zh-CN" dirty="0"/>
              <a:t>3.3</a:t>
            </a:r>
            <a:r>
              <a:rPr lang="zh-CN" altLang="zh-CN" dirty="0"/>
              <a:t>博客与</a:t>
            </a:r>
            <a:r>
              <a:rPr lang="en-US" altLang="zh-CN" dirty="0" smtClean="0"/>
              <a:t>BBS</a:t>
            </a:r>
            <a:endParaRPr lang="zh-CN" altLang="zh-CN" dirty="0"/>
          </a:p>
        </p:txBody>
      </p:sp>
    </p:spTree>
    <p:extLst>
      <p:ext uri="{BB962C8B-B14F-4D97-AF65-F5344CB8AC3E}">
        <p14:creationId xmlns:p14="http://schemas.microsoft.com/office/powerpoint/2010/main" val="178599809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24128" y="585216"/>
            <a:ext cx="9720072" cy="588676"/>
          </a:xfrm>
        </p:spPr>
        <p:txBody>
          <a:bodyPr>
            <a:normAutofit fontScale="90000"/>
          </a:bodyPr>
          <a:lstStyle/>
          <a:p>
            <a:r>
              <a:rPr lang="zh-CN" altLang="zh-CN" dirty="0"/>
              <a:t>第</a:t>
            </a:r>
            <a:r>
              <a:rPr lang="en-US" altLang="zh-CN" dirty="0"/>
              <a:t>2</a:t>
            </a:r>
            <a:r>
              <a:rPr lang="zh-CN" altLang="zh-CN" dirty="0"/>
              <a:t>节</a:t>
            </a:r>
            <a:r>
              <a:rPr lang="en-US" altLang="zh-CN" dirty="0"/>
              <a:t>  </a:t>
            </a:r>
            <a:r>
              <a:rPr lang="zh-CN" altLang="zh-CN" dirty="0"/>
              <a:t>博客的传播学</a:t>
            </a:r>
            <a:r>
              <a:rPr lang="zh-CN" altLang="zh-CN" dirty="0" smtClean="0"/>
              <a:t>意义</a:t>
            </a:r>
            <a:endParaRPr lang="zh-CN" altLang="en-US" dirty="0"/>
          </a:p>
        </p:txBody>
      </p:sp>
      <p:sp>
        <p:nvSpPr>
          <p:cNvPr id="3" name="内容占位符 2"/>
          <p:cNvSpPr>
            <a:spLocks noGrp="1"/>
          </p:cNvSpPr>
          <p:nvPr>
            <p:ph idx="1"/>
          </p:nvPr>
        </p:nvSpPr>
        <p:spPr>
          <a:xfrm>
            <a:off x="1024128" y="1322173"/>
            <a:ext cx="9720073" cy="4987187"/>
          </a:xfrm>
        </p:spPr>
        <p:txBody>
          <a:bodyPr/>
          <a:lstStyle/>
          <a:p>
            <a:r>
              <a:rPr lang="en-US" altLang="zh-CN" b="1" dirty="0"/>
              <a:t>1</a:t>
            </a:r>
            <a:r>
              <a:rPr lang="zh-CN" altLang="zh-CN" b="1" dirty="0"/>
              <a:t>．博客的传者分析</a:t>
            </a:r>
            <a:endParaRPr lang="zh-CN" altLang="zh-CN" dirty="0"/>
          </a:p>
          <a:p>
            <a:r>
              <a:rPr lang="en-US" altLang="zh-CN" b="1" dirty="0"/>
              <a:t>2</a:t>
            </a:r>
            <a:r>
              <a:rPr lang="zh-CN" altLang="zh-CN" b="1" dirty="0"/>
              <a:t>．博客传播的意义</a:t>
            </a:r>
            <a:endParaRPr lang="zh-CN" altLang="zh-CN" dirty="0"/>
          </a:p>
          <a:p>
            <a:r>
              <a:rPr lang="en-US" altLang="zh-CN" b="1" dirty="0"/>
              <a:t>3</a:t>
            </a:r>
            <a:r>
              <a:rPr lang="zh-CN" altLang="zh-CN" b="1" dirty="0"/>
              <a:t>．人内、人际和大众传播的有机统一</a:t>
            </a:r>
            <a:endParaRPr lang="zh-CN" altLang="zh-CN" dirty="0"/>
          </a:p>
          <a:p>
            <a:r>
              <a:rPr lang="en-US" altLang="zh-CN" b="1" dirty="0"/>
              <a:t>4</a:t>
            </a:r>
            <a:r>
              <a:rPr lang="zh-CN" altLang="zh-CN" b="1" dirty="0"/>
              <a:t>．“补充媒介”</a:t>
            </a:r>
            <a:endParaRPr lang="zh-CN" altLang="zh-CN" dirty="0"/>
          </a:p>
          <a:p>
            <a:endParaRPr lang="zh-CN" altLang="en-US" dirty="0"/>
          </a:p>
        </p:txBody>
      </p:sp>
    </p:spTree>
    <p:extLst>
      <p:ext uri="{BB962C8B-B14F-4D97-AF65-F5344CB8AC3E}">
        <p14:creationId xmlns:p14="http://schemas.microsoft.com/office/powerpoint/2010/main" val="300456354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24128" y="585216"/>
            <a:ext cx="9720072" cy="687530"/>
          </a:xfrm>
        </p:spPr>
        <p:txBody>
          <a:bodyPr>
            <a:normAutofit fontScale="90000"/>
          </a:bodyPr>
          <a:lstStyle/>
          <a:p>
            <a:r>
              <a:rPr lang="zh-CN" altLang="zh-CN" dirty="0"/>
              <a:t>第</a:t>
            </a:r>
            <a:r>
              <a:rPr lang="en-US" altLang="zh-CN" dirty="0"/>
              <a:t>3</a:t>
            </a:r>
            <a:r>
              <a:rPr lang="zh-CN" altLang="zh-CN" dirty="0"/>
              <a:t>节</a:t>
            </a:r>
            <a:r>
              <a:rPr lang="en-US" altLang="zh-CN" dirty="0"/>
              <a:t>  </a:t>
            </a:r>
            <a:r>
              <a:rPr lang="zh-CN" altLang="zh-CN" dirty="0"/>
              <a:t>博客对“沉默的螺旋”的</a:t>
            </a:r>
            <a:r>
              <a:rPr lang="zh-CN" altLang="zh-CN" dirty="0" smtClean="0"/>
              <a:t>颠覆</a:t>
            </a:r>
            <a:endParaRPr lang="zh-CN" altLang="en-US" dirty="0"/>
          </a:p>
        </p:txBody>
      </p:sp>
      <p:sp>
        <p:nvSpPr>
          <p:cNvPr id="3" name="内容占位符 2"/>
          <p:cNvSpPr>
            <a:spLocks noGrp="1"/>
          </p:cNvSpPr>
          <p:nvPr>
            <p:ph idx="1"/>
          </p:nvPr>
        </p:nvSpPr>
        <p:spPr>
          <a:xfrm>
            <a:off x="1024128" y="1495168"/>
            <a:ext cx="9720073" cy="4814192"/>
          </a:xfrm>
        </p:spPr>
        <p:txBody>
          <a:bodyPr/>
          <a:lstStyle/>
          <a:p>
            <a:r>
              <a:rPr lang="en-US" altLang="zh-CN" b="1" dirty="0"/>
              <a:t>1</a:t>
            </a:r>
            <a:r>
              <a:rPr lang="zh-CN" altLang="zh-CN" b="1" dirty="0"/>
              <a:t>．什么是“沉默的螺旋”</a:t>
            </a:r>
            <a:endParaRPr lang="zh-CN" altLang="zh-CN" dirty="0"/>
          </a:p>
          <a:p>
            <a:r>
              <a:rPr lang="en-US" altLang="zh-CN" b="1" dirty="0"/>
              <a:t>2</a:t>
            </a:r>
            <a:r>
              <a:rPr lang="zh-CN" altLang="zh-CN" b="1" dirty="0"/>
              <a:t>．博客对“沉默的螺旋”挑战</a:t>
            </a:r>
            <a:endParaRPr lang="zh-CN" altLang="zh-CN" dirty="0"/>
          </a:p>
          <a:p>
            <a:r>
              <a:rPr lang="en-US" altLang="zh-CN" b="1" dirty="0"/>
              <a:t>3</a:t>
            </a:r>
            <a:r>
              <a:rPr lang="zh-CN" altLang="zh-CN" b="1" dirty="0"/>
              <a:t>．博客对“沉默的螺旋”的弱化</a:t>
            </a:r>
            <a:endParaRPr lang="zh-CN" altLang="zh-CN" dirty="0"/>
          </a:p>
          <a:p>
            <a:endParaRPr lang="zh-CN" altLang="en-US" dirty="0"/>
          </a:p>
        </p:txBody>
      </p:sp>
    </p:spTree>
    <p:extLst>
      <p:ext uri="{BB962C8B-B14F-4D97-AF65-F5344CB8AC3E}">
        <p14:creationId xmlns:p14="http://schemas.microsoft.com/office/powerpoint/2010/main" val="349396996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24128" y="585216"/>
            <a:ext cx="9720072" cy="1082946"/>
          </a:xfrm>
        </p:spPr>
        <p:txBody>
          <a:bodyPr/>
          <a:lstStyle/>
          <a:p>
            <a:r>
              <a:rPr lang="zh-CN" altLang="zh-CN" dirty="0"/>
              <a:t>第</a:t>
            </a:r>
            <a:r>
              <a:rPr lang="en-US" altLang="zh-CN" dirty="0"/>
              <a:t>4</a:t>
            </a:r>
            <a:r>
              <a:rPr lang="zh-CN" altLang="zh-CN" dirty="0"/>
              <a:t>节</a:t>
            </a:r>
            <a:r>
              <a:rPr lang="en-US" altLang="zh-CN" dirty="0"/>
              <a:t>  </a:t>
            </a:r>
            <a:r>
              <a:rPr lang="zh-CN" altLang="zh-CN" dirty="0"/>
              <a:t>存在的问题及</a:t>
            </a:r>
            <a:r>
              <a:rPr lang="zh-CN" altLang="zh-CN" dirty="0" smtClean="0"/>
              <a:t>对策</a:t>
            </a:r>
            <a:endParaRPr lang="zh-CN" altLang="en-US" dirty="0"/>
          </a:p>
        </p:txBody>
      </p:sp>
      <p:sp>
        <p:nvSpPr>
          <p:cNvPr id="3" name="内容占位符 2"/>
          <p:cNvSpPr>
            <a:spLocks noGrp="1"/>
          </p:cNvSpPr>
          <p:nvPr>
            <p:ph idx="1"/>
          </p:nvPr>
        </p:nvSpPr>
        <p:spPr>
          <a:xfrm>
            <a:off x="1024128" y="1791730"/>
            <a:ext cx="9720073" cy="4517630"/>
          </a:xfrm>
        </p:spPr>
        <p:txBody>
          <a:bodyPr/>
          <a:lstStyle/>
          <a:p>
            <a:r>
              <a:rPr lang="en-US" altLang="zh-CN" b="1" dirty="0"/>
              <a:t>1</a:t>
            </a:r>
            <a:r>
              <a:rPr lang="zh-CN" altLang="zh-CN" b="1" dirty="0"/>
              <a:t>．失范</a:t>
            </a:r>
            <a:endParaRPr lang="zh-CN" altLang="zh-CN" dirty="0"/>
          </a:p>
          <a:p>
            <a:r>
              <a:rPr lang="en-US" altLang="zh-CN" dirty="0"/>
              <a:t>1.1 </a:t>
            </a:r>
            <a:r>
              <a:rPr lang="zh-CN" altLang="zh-CN" dirty="0"/>
              <a:t>内容庸俗化、色情化</a:t>
            </a:r>
          </a:p>
          <a:p>
            <a:r>
              <a:rPr lang="en-US" altLang="zh-CN" dirty="0"/>
              <a:t>1.2</a:t>
            </a:r>
            <a:r>
              <a:rPr lang="zh-CN" altLang="zh-CN" dirty="0"/>
              <a:t>侵犯名誉权现象增多</a:t>
            </a:r>
          </a:p>
          <a:p>
            <a:r>
              <a:rPr lang="en-US" altLang="zh-CN" dirty="0"/>
              <a:t>1.3</a:t>
            </a:r>
            <a:r>
              <a:rPr lang="zh-CN" altLang="zh-CN" dirty="0"/>
              <a:t>网络谩骂泛滥</a:t>
            </a:r>
          </a:p>
          <a:p>
            <a:r>
              <a:rPr lang="en-US" altLang="zh-CN" b="1" dirty="0"/>
              <a:t>2</a:t>
            </a:r>
            <a:r>
              <a:rPr lang="zh-CN" altLang="zh-CN" b="1" dirty="0"/>
              <a:t>．实名制规范作用有限</a:t>
            </a:r>
            <a:endParaRPr lang="zh-CN" altLang="zh-CN" dirty="0"/>
          </a:p>
          <a:p>
            <a:r>
              <a:rPr lang="en-US" altLang="zh-CN" b="1" dirty="0"/>
              <a:t>3</a:t>
            </a:r>
            <a:r>
              <a:rPr lang="zh-CN" altLang="zh-CN" b="1" dirty="0"/>
              <a:t>．博客管理主要靠自律</a:t>
            </a:r>
            <a:endParaRPr lang="zh-CN" altLang="zh-CN" dirty="0"/>
          </a:p>
          <a:p>
            <a:endParaRPr lang="zh-CN" altLang="en-US" dirty="0"/>
          </a:p>
        </p:txBody>
      </p:sp>
    </p:spTree>
    <p:extLst>
      <p:ext uri="{BB962C8B-B14F-4D97-AF65-F5344CB8AC3E}">
        <p14:creationId xmlns:p14="http://schemas.microsoft.com/office/powerpoint/2010/main" val="80997153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24128" y="585216"/>
            <a:ext cx="9720072" cy="1132373"/>
          </a:xfrm>
        </p:spPr>
        <p:txBody>
          <a:bodyPr/>
          <a:lstStyle/>
          <a:p>
            <a:r>
              <a:rPr lang="zh-CN" altLang="zh-CN" dirty="0"/>
              <a:t>第</a:t>
            </a:r>
            <a:r>
              <a:rPr lang="en-US" altLang="zh-CN" dirty="0"/>
              <a:t>5</a:t>
            </a:r>
            <a:r>
              <a:rPr lang="zh-CN" altLang="zh-CN" dirty="0"/>
              <a:t>节</a:t>
            </a:r>
            <a:r>
              <a:rPr lang="en-US" altLang="zh-CN" dirty="0"/>
              <a:t>  </a:t>
            </a:r>
            <a:r>
              <a:rPr lang="zh-CN" altLang="zh-CN" dirty="0"/>
              <a:t>微博与微</a:t>
            </a:r>
            <a:r>
              <a:rPr lang="zh-CN" altLang="zh-CN" dirty="0" smtClean="0"/>
              <a:t>信</a:t>
            </a:r>
            <a:endParaRPr lang="zh-CN" altLang="en-US" dirty="0"/>
          </a:p>
        </p:txBody>
      </p:sp>
      <p:sp>
        <p:nvSpPr>
          <p:cNvPr id="3" name="内容占位符 2"/>
          <p:cNvSpPr>
            <a:spLocks noGrp="1"/>
          </p:cNvSpPr>
          <p:nvPr>
            <p:ph idx="1"/>
          </p:nvPr>
        </p:nvSpPr>
        <p:spPr>
          <a:xfrm>
            <a:off x="1024128" y="1828800"/>
            <a:ext cx="9720073" cy="4480560"/>
          </a:xfrm>
        </p:spPr>
        <p:txBody>
          <a:bodyPr/>
          <a:lstStyle/>
          <a:p>
            <a:r>
              <a:rPr lang="en-US" altLang="zh-CN" b="1" dirty="0"/>
              <a:t>1. </a:t>
            </a:r>
            <a:r>
              <a:rPr lang="zh-CN" altLang="zh-CN" b="1" dirty="0"/>
              <a:t>微博</a:t>
            </a:r>
            <a:endParaRPr lang="zh-CN" altLang="zh-CN" dirty="0"/>
          </a:p>
          <a:p>
            <a:r>
              <a:rPr lang="zh-CN" altLang="zh-CN" dirty="0"/>
              <a:t>微博，即微博客（</a:t>
            </a:r>
            <a:r>
              <a:rPr lang="en-US" altLang="zh-CN" dirty="0" err="1"/>
              <a:t>MicroBlog</a:t>
            </a:r>
            <a:r>
              <a:rPr lang="zh-CN" altLang="zh-CN" dirty="0"/>
              <a:t>）的简称，是一个基于用户关系信息分享、传播以及获取的平台，用户可以通过</a:t>
            </a:r>
            <a:r>
              <a:rPr lang="en-US" altLang="zh-CN" dirty="0"/>
              <a:t>WEB</a:t>
            </a:r>
            <a:r>
              <a:rPr lang="zh-CN" altLang="zh-CN" dirty="0"/>
              <a:t>、</a:t>
            </a:r>
            <a:r>
              <a:rPr lang="en-US" altLang="zh-CN" dirty="0"/>
              <a:t>WAP</a:t>
            </a:r>
            <a:r>
              <a:rPr lang="zh-CN" altLang="zh-CN" dirty="0"/>
              <a:t>等各种客户端组建个人社区，以</a:t>
            </a:r>
            <a:r>
              <a:rPr lang="en-US" altLang="zh-CN" dirty="0"/>
              <a:t>140</a:t>
            </a:r>
            <a:r>
              <a:rPr lang="zh-CN" altLang="zh-CN" dirty="0"/>
              <a:t>字左右的文字更新信息，并实现即时分享</a:t>
            </a:r>
            <a:r>
              <a:rPr lang="zh-CN" altLang="zh-CN" dirty="0" smtClean="0"/>
              <a:t>。</a:t>
            </a:r>
            <a:endParaRPr lang="en-US" altLang="zh-CN" dirty="0" smtClean="0"/>
          </a:p>
          <a:p>
            <a:r>
              <a:rPr lang="en-US" altLang="zh-CN" b="1" dirty="0" smtClean="0"/>
              <a:t>2</a:t>
            </a:r>
            <a:r>
              <a:rPr lang="en-US" altLang="zh-CN" b="1" dirty="0"/>
              <a:t>. </a:t>
            </a:r>
            <a:r>
              <a:rPr lang="zh-CN" altLang="zh-CN" b="1" dirty="0"/>
              <a:t>微信</a:t>
            </a:r>
            <a:endParaRPr lang="zh-CN" altLang="zh-CN" dirty="0"/>
          </a:p>
          <a:p>
            <a:r>
              <a:rPr lang="zh-CN" altLang="zh-CN" dirty="0"/>
              <a:t>微信是腾讯公司于</a:t>
            </a:r>
            <a:r>
              <a:rPr lang="en-US" altLang="zh-CN" dirty="0"/>
              <a:t>2011</a:t>
            </a:r>
            <a:r>
              <a:rPr lang="zh-CN" altLang="zh-CN" dirty="0"/>
              <a:t>年初推出的一款快速发送文字和照片、支持多人语音对讲的手机聊天软件。用户可以通过微信与好友进行形式上更加丰富的类似于短信、彩信等方式的联系。</a:t>
            </a:r>
            <a:endParaRPr lang="zh-CN" altLang="en-US" dirty="0"/>
          </a:p>
        </p:txBody>
      </p:sp>
    </p:spTree>
    <p:extLst>
      <p:ext uri="{BB962C8B-B14F-4D97-AF65-F5344CB8AC3E}">
        <p14:creationId xmlns:p14="http://schemas.microsoft.com/office/powerpoint/2010/main" val="89069126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24128" y="585216"/>
            <a:ext cx="9720072" cy="316827"/>
          </a:xfrm>
        </p:spPr>
        <p:txBody>
          <a:bodyPr>
            <a:normAutofit fontScale="90000"/>
          </a:bodyPr>
          <a:lstStyle/>
          <a:p>
            <a:endParaRPr lang="zh-CN" altLang="en-US" dirty="0"/>
          </a:p>
        </p:txBody>
      </p:sp>
      <p:sp>
        <p:nvSpPr>
          <p:cNvPr id="3" name="内容占位符 2"/>
          <p:cNvSpPr>
            <a:spLocks noGrp="1"/>
          </p:cNvSpPr>
          <p:nvPr>
            <p:ph idx="1"/>
          </p:nvPr>
        </p:nvSpPr>
        <p:spPr>
          <a:xfrm>
            <a:off x="1024128" y="1532238"/>
            <a:ext cx="9720073" cy="4777122"/>
          </a:xfrm>
        </p:spPr>
        <p:txBody>
          <a:bodyPr/>
          <a:lstStyle/>
          <a:p>
            <a:r>
              <a:rPr lang="zh-CN" altLang="zh-CN" b="1" dirty="0"/>
              <a:t>思考题</a:t>
            </a:r>
            <a:endParaRPr lang="zh-CN" altLang="zh-CN" dirty="0"/>
          </a:p>
          <a:p>
            <a:r>
              <a:rPr lang="en-US" altLang="zh-CN" dirty="0"/>
              <a:t>1</a:t>
            </a:r>
            <a:r>
              <a:rPr lang="zh-CN" altLang="zh-CN" dirty="0"/>
              <a:t>．博客兴起与发展的原因是什么？</a:t>
            </a:r>
          </a:p>
          <a:p>
            <a:r>
              <a:rPr lang="en-US" altLang="zh-CN" dirty="0"/>
              <a:t>2</a:t>
            </a:r>
            <a:r>
              <a:rPr lang="zh-CN" altLang="zh-CN" dirty="0"/>
              <a:t>．博客有什么特殊的传播效果？</a:t>
            </a:r>
          </a:p>
          <a:p>
            <a:r>
              <a:rPr lang="en-US" altLang="zh-CN" dirty="0"/>
              <a:t>3</a:t>
            </a:r>
            <a:r>
              <a:rPr lang="zh-CN" altLang="zh-CN" dirty="0"/>
              <a:t>．博客存在哪些问题，如何应对？</a:t>
            </a:r>
          </a:p>
          <a:p>
            <a:r>
              <a:rPr lang="en-US" altLang="zh-CN" dirty="0"/>
              <a:t>4</a:t>
            </a:r>
            <a:r>
              <a:rPr lang="zh-CN" altLang="zh-CN" dirty="0"/>
              <a:t>．了解微信的使用与功能。</a:t>
            </a:r>
          </a:p>
          <a:p>
            <a:endParaRPr lang="zh-CN" altLang="en-US" dirty="0"/>
          </a:p>
        </p:txBody>
      </p:sp>
    </p:spTree>
    <p:extLst>
      <p:ext uri="{BB962C8B-B14F-4D97-AF65-F5344CB8AC3E}">
        <p14:creationId xmlns:p14="http://schemas.microsoft.com/office/powerpoint/2010/main" val="224805191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pPr>
              <a:lnSpc>
                <a:spcPct val="110000"/>
              </a:lnSpc>
            </a:pPr>
            <a:r>
              <a:rPr lang="zh-CN" altLang="zh-CN" b="1" dirty="0"/>
              <a:t>第</a:t>
            </a:r>
            <a:r>
              <a:rPr lang="en-US" altLang="zh-CN" b="1" dirty="0"/>
              <a:t>8</a:t>
            </a:r>
            <a:r>
              <a:rPr lang="zh-CN" altLang="zh-CN" b="1" dirty="0"/>
              <a:t>章</a:t>
            </a:r>
            <a:r>
              <a:rPr lang="en-US" altLang="zh-CN" b="1" dirty="0"/>
              <a:t>  </a:t>
            </a:r>
            <a:r>
              <a:rPr lang="zh-CN" altLang="zh-CN" b="1" dirty="0"/>
              <a:t>播客</a:t>
            </a:r>
            <a:r>
              <a:rPr lang="zh-CN" altLang="zh-CN" dirty="0"/>
              <a:t/>
            </a:r>
            <a:br>
              <a:rPr lang="zh-CN" altLang="zh-CN" dirty="0"/>
            </a:br>
            <a:r>
              <a:rPr lang="zh-CN" altLang="zh-CN" sz="4400" dirty="0"/>
              <a:t>第</a:t>
            </a:r>
            <a:r>
              <a:rPr lang="en-US" altLang="zh-CN" sz="4400" dirty="0"/>
              <a:t>1</a:t>
            </a:r>
            <a:r>
              <a:rPr lang="zh-CN" altLang="zh-CN" sz="4400" dirty="0"/>
              <a:t>节</a:t>
            </a:r>
            <a:r>
              <a:rPr lang="en-US" altLang="zh-CN" sz="4400" dirty="0"/>
              <a:t>  </a:t>
            </a:r>
            <a:r>
              <a:rPr lang="zh-CN" altLang="zh-CN" sz="4400" dirty="0"/>
              <a:t>播客及其传播</a:t>
            </a:r>
            <a:r>
              <a:rPr lang="zh-CN" altLang="zh-CN" sz="4400" dirty="0" smtClean="0"/>
              <a:t>方式</a:t>
            </a:r>
            <a:endParaRPr lang="zh-CN" altLang="en-US" sz="4400" dirty="0"/>
          </a:p>
        </p:txBody>
      </p:sp>
      <p:sp>
        <p:nvSpPr>
          <p:cNvPr id="3" name="内容占位符 2"/>
          <p:cNvSpPr>
            <a:spLocks noGrp="1"/>
          </p:cNvSpPr>
          <p:nvPr>
            <p:ph idx="1"/>
          </p:nvPr>
        </p:nvSpPr>
        <p:spPr/>
        <p:txBody>
          <a:bodyPr/>
          <a:lstStyle/>
          <a:p>
            <a:r>
              <a:rPr lang="en-US" altLang="zh-CN" b="1" dirty="0"/>
              <a:t>1</a:t>
            </a:r>
            <a:r>
              <a:rPr lang="zh-CN" altLang="zh-CN" b="1" dirty="0"/>
              <a:t>．什么是播客</a:t>
            </a:r>
            <a:endParaRPr lang="zh-CN" altLang="zh-CN" dirty="0"/>
          </a:p>
          <a:p>
            <a:r>
              <a:rPr lang="zh-CN" altLang="zh-CN" dirty="0"/>
              <a:t>播客是数字广播技术的一种，出现初期借助一个叫“</a:t>
            </a:r>
            <a:r>
              <a:rPr lang="en-US" altLang="zh-CN" dirty="0" err="1"/>
              <a:t>iPodder</a:t>
            </a:r>
            <a:r>
              <a:rPr lang="zh-CN" altLang="zh-CN" dirty="0"/>
              <a:t>”的软件与一些便携播放器相结合而实现</a:t>
            </a:r>
            <a:r>
              <a:rPr lang="zh-CN" altLang="zh-CN" dirty="0" smtClean="0"/>
              <a:t>。</a:t>
            </a:r>
            <a:endParaRPr lang="en-US" altLang="zh-CN" dirty="0" smtClean="0"/>
          </a:p>
          <a:p>
            <a:r>
              <a:rPr lang="en-US" altLang="zh-CN" b="1" dirty="0"/>
              <a:t>2</a:t>
            </a:r>
            <a:r>
              <a:rPr lang="zh-CN" altLang="zh-CN" b="1" dirty="0"/>
              <a:t>．播客的发展历程</a:t>
            </a:r>
            <a:endParaRPr lang="zh-CN" altLang="zh-CN" dirty="0"/>
          </a:p>
          <a:p>
            <a:r>
              <a:rPr lang="en-US" altLang="zh-CN" b="1" dirty="0"/>
              <a:t>3</a:t>
            </a:r>
            <a:r>
              <a:rPr lang="zh-CN" altLang="zh-CN" b="1" dirty="0"/>
              <a:t>．播客的传播方式</a:t>
            </a:r>
            <a:endParaRPr lang="zh-CN" altLang="zh-CN" dirty="0"/>
          </a:p>
          <a:p>
            <a:endParaRPr lang="zh-CN" altLang="en-US" dirty="0"/>
          </a:p>
        </p:txBody>
      </p:sp>
    </p:spTree>
    <p:extLst>
      <p:ext uri="{BB962C8B-B14F-4D97-AF65-F5344CB8AC3E}">
        <p14:creationId xmlns:p14="http://schemas.microsoft.com/office/powerpoint/2010/main" val="118541698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a:t>
            </a:r>
            <a:r>
              <a:rPr lang="en-US" altLang="zh-CN" dirty="0"/>
              <a:t>2</a:t>
            </a:r>
            <a:r>
              <a:rPr lang="zh-CN" altLang="zh-CN" dirty="0"/>
              <a:t>节</a:t>
            </a:r>
            <a:r>
              <a:rPr lang="en-US" altLang="zh-CN" dirty="0"/>
              <a:t>  </a:t>
            </a:r>
            <a:r>
              <a:rPr lang="zh-CN" altLang="zh-CN" dirty="0"/>
              <a:t>播客的传播学</a:t>
            </a:r>
            <a:r>
              <a:rPr lang="zh-CN" altLang="zh-CN" dirty="0" smtClean="0"/>
              <a:t>意义</a:t>
            </a:r>
            <a:endParaRPr lang="zh-CN" altLang="en-US" dirty="0"/>
          </a:p>
        </p:txBody>
      </p:sp>
      <p:sp>
        <p:nvSpPr>
          <p:cNvPr id="3" name="内容占位符 2"/>
          <p:cNvSpPr>
            <a:spLocks noGrp="1"/>
          </p:cNvSpPr>
          <p:nvPr>
            <p:ph idx="1"/>
          </p:nvPr>
        </p:nvSpPr>
        <p:spPr/>
        <p:txBody>
          <a:bodyPr/>
          <a:lstStyle/>
          <a:p>
            <a:r>
              <a:rPr lang="en-US" altLang="zh-CN" b="1" dirty="0"/>
              <a:t>1</a:t>
            </a:r>
            <a:r>
              <a:rPr lang="zh-CN" altLang="zh-CN" b="1" dirty="0"/>
              <a:t>．成就音乐</a:t>
            </a:r>
            <a:r>
              <a:rPr lang="zh-CN" altLang="zh-CN" b="1" dirty="0" smtClean="0"/>
              <a:t>梦想</a:t>
            </a:r>
            <a:endParaRPr lang="en-US" altLang="zh-CN" b="1" dirty="0" smtClean="0"/>
          </a:p>
          <a:p>
            <a:r>
              <a:rPr lang="en-US" altLang="zh-CN" b="1" dirty="0"/>
              <a:t>2</a:t>
            </a:r>
            <a:r>
              <a:rPr lang="zh-CN" altLang="en-US" b="1" dirty="0"/>
              <a:t>．挑战传统传媒业 </a:t>
            </a:r>
            <a:endParaRPr lang="en-US" altLang="zh-CN" b="1" dirty="0" smtClean="0"/>
          </a:p>
          <a:p>
            <a:r>
              <a:rPr lang="en-US" altLang="zh-CN" b="1" dirty="0"/>
              <a:t>3</a:t>
            </a:r>
            <a:r>
              <a:rPr lang="zh-CN" altLang="zh-CN" b="1" dirty="0"/>
              <a:t>．备受传统媒体追捧</a:t>
            </a:r>
            <a:endParaRPr lang="zh-CN" altLang="zh-CN" dirty="0"/>
          </a:p>
          <a:p>
            <a:endParaRPr lang="en-US" altLang="zh-CN" b="1" dirty="0" smtClean="0"/>
          </a:p>
          <a:p>
            <a:endParaRPr lang="zh-CN" altLang="zh-CN" dirty="0"/>
          </a:p>
          <a:p>
            <a:endParaRPr lang="zh-CN" altLang="en-US" dirty="0"/>
          </a:p>
        </p:txBody>
      </p:sp>
    </p:spTree>
    <p:extLst>
      <p:ext uri="{BB962C8B-B14F-4D97-AF65-F5344CB8AC3E}">
        <p14:creationId xmlns:p14="http://schemas.microsoft.com/office/powerpoint/2010/main" val="271649908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a:t>
            </a:r>
            <a:r>
              <a:rPr lang="en-US" altLang="zh-CN" dirty="0"/>
              <a:t>3</a:t>
            </a:r>
            <a:r>
              <a:rPr lang="zh-CN" altLang="zh-CN" dirty="0"/>
              <a:t>节</a:t>
            </a:r>
            <a:r>
              <a:rPr lang="en-US" altLang="zh-CN" dirty="0"/>
              <a:t>  </a:t>
            </a:r>
            <a:r>
              <a:rPr lang="zh-CN" altLang="zh-CN" dirty="0"/>
              <a:t>播客的盈利</a:t>
            </a:r>
            <a:r>
              <a:rPr lang="zh-CN" altLang="zh-CN" dirty="0" smtClean="0"/>
              <a:t>模式</a:t>
            </a:r>
            <a:endParaRPr lang="zh-CN" altLang="en-US" dirty="0"/>
          </a:p>
        </p:txBody>
      </p:sp>
      <p:sp>
        <p:nvSpPr>
          <p:cNvPr id="3" name="内容占位符 2"/>
          <p:cNvSpPr>
            <a:spLocks noGrp="1"/>
          </p:cNvSpPr>
          <p:nvPr>
            <p:ph idx="1"/>
          </p:nvPr>
        </p:nvSpPr>
        <p:spPr/>
        <p:txBody>
          <a:bodyPr/>
          <a:lstStyle/>
          <a:p>
            <a:r>
              <a:rPr lang="en-US" altLang="zh-CN" b="1" dirty="0"/>
              <a:t>1</a:t>
            </a:r>
            <a:r>
              <a:rPr lang="zh-CN" altLang="zh-CN" b="1" dirty="0"/>
              <a:t>．销售广告</a:t>
            </a:r>
            <a:endParaRPr lang="zh-CN" altLang="zh-CN" dirty="0"/>
          </a:p>
          <a:p>
            <a:r>
              <a:rPr lang="en-US" altLang="zh-CN" b="1" dirty="0"/>
              <a:t>2</a:t>
            </a:r>
            <a:r>
              <a:rPr lang="zh-CN" altLang="zh-CN" b="1" dirty="0"/>
              <a:t>．付费下载</a:t>
            </a:r>
            <a:endParaRPr lang="zh-CN" altLang="zh-CN" dirty="0"/>
          </a:p>
          <a:p>
            <a:r>
              <a:rPr lang="en-US" altLang="zh-CN" b="1" dirty="0"/>
              <a:t>3</a:t>
            </a:r>
            <a:r>
              <a:rPr lang="zh-CN" altLang="zh-CN" b="1" dirty="0"/>
              <a:t>．其他盈利方式</a:t>
            </a:r>
            <a:endParaRPr lang="zh-CN" altLang="en-US" dirty="0"/>
          </a:p>
        </p:txBody>
      </p:sp>
    </p:spTree>
    <p:extLst>
      <p:ext uri="{BB962C8B-B14F-4D97-AF65-F5344CB8AC3E}">
        <p14:creationId xmlns:p14="http://schemas.microsoft.com/office/powerpoint/2010/main" val="250237169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24128" y="585216"/>
            <a:ext cx="9720072" cy="465108"/>
          </a:xfrm>
        </p:spPr>
        <p:txBody>
          <a:bodyPr>
            <a:normAutofit fontScale="90000"/>
          </a:bodyPr>
          <a:lstStyle/>
          <a:p>
            <a:endParaRPr lang="zh-CN" altLang="en-US" dirty="0"/>
          </a:p>
        </p:txBody>
      </p:sp>
      <p:sp>
        <p:nvSpPr>
          <p:cNvPr id="3" name="内容占位符 2"/>
          <p:cNvSpPr>
            <a:spLocks noGrp="1"/>
          </p:cNvSpPr>
          <p:nvPr>
            <p:ph idx="1"/>
          </p:nvPr>
        </p:nvSpPr>
        <p:spPr>
          <a:xfrm>
            <a:off x="1024128" y="1556951"/>
            <a:ext cx="9720073" cy="4752409"/>
          </a:xfrm>
        </p:spPr>
        <p:txBody>
          <a:bodyPr/>
          <a:lstStyle/>
          <a:p>
            <a:r>
              <a:rPr lang="zh-CN" altLang="zh-CN" b="1" dirty="0"/>
              <a:t>思考题</a:t>
            </a:r>
            <a:endParaRPr lang="zh-CN" altLang="zh-CN" dirty="0"/>
          </a:p>
          <a:p>
            <a:r>
              <a:rPr lang="en-US" altLang="zh-CN" dirty="0"/>
              <a:t>1</a:t>
            </a:r>
            <a:r>
              <a:rPr lang="zh-CN" altLang="zh-CN" dirty="0"/>
              <a:t>．了解播客及其传播方式。</a:t>
            </a:r>
          </a:p>
          <a:p>
            <a:r>
              <a:rPr lang="en-US" altLang="zh-CN" dirty="0"/>
              <a:t>2</a:t>
            </a:r>
            <a:r>
              <a:rPr lang="zh-CN" altLang="zh-CN" dirty="0"/>
              <a:t>．如何理解播客的传播学意义？</a:t>
            </a:r>
          </a:p>
          <a:p>
            <a:r>
              <a:rPr lang="en-US" altLang="zh-CN" dirty="0"/>
              <a:t>3</a:t>
            </a:r>
            <a:r>
              <a:rPr lang="zh-CN" altLang="zh-CN" dirty="0"/>
              <a:t>．为什么播客可以成为新的吸金手段？</a:t>
            </a:r>
          </a:p>
          <a:p>
            <a:endParaRPr lang="zh-CN" altLang="en-US" dirty="0"/>
          </a:p>
        </p:txBody>
      </p:sp>
    </p:spTree>
    <p:extLst>
      <p:ext uri="{BB962C8B-B14F-4D97-AF65-F5344CB8AC3E}">
        <p14:creationId xmlns:p14="http://schemas.microsoft.com/office/powerpoint/2010/main" val="27369088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45719"/>
          </a:xfrm>
        </p:spPr>
        <p:txBody>
          <a:bodyPr>
            <a:normAutofit fontScale="90000"/>
          </a:bodyPr>
          <a:lstStyle/>
          <a:p>
            <a:endParaRPr lang="zh-CN" altLang="en-US" dirty="0"/>
          </a:p>
        </p:txBody>
      </p:sp>
      <p:sp>
        <p:nvSpPr>
          <p:cNvPr id="3" name="内容占位符 2"/>
          <p:cNvSpPr>
            <a:spLocks noGrp="1"/>
          </p:cNvSpPr>
          <p:nvPr>
            <p:ph idx="1"/>
          </p:nvPr>
        </p:nvSpPr>
        <p:spPr>
          <a:xfrm>
            <a:off x="838200" y="580768"/>
            <a:ext cx="10515600" cy="5770605"/>
          </a:xfrm>
        </p:spPr>
        <p:txBody>
          <a:bodyPr>
            <a:normAutofit/>
          </a:bodyPr>
          <a:lstStyle/>
          <a:p>
            <a:r>
              <a:rPr lang="zh-CN" altLang="zh-CN" b="1" dirty="0" smtClean="0"/>
              <a:t>第</a:t>
            </a:r>
            <a:r>
              <a:rPr lang="en-US" altLang="zh-CN" b="1" dirty="0" smtClean="0"/>
              <a:t>5</a:t>
            </a:r>
            <a:r>
              <a:rPr lang="zh-CN" altLang="zh-CN" b="1" dirty="0" smtClean="0"/>
              <a:t>章</a:t>
            </a:r>
            <a:r>
              <a:rPr lang="en-US" altLang="zh-CN" b="1" dirty="0" smtClean="0"/>
              <a:t>  </a:t>
            </a:r>
            <a:r>
              <a:rPr lang="zh-CN" altLang="zh-CN" b="1" dirty="0" smtClean="0"/>
              <a:t>网络媒体</a:t>
            </a:r>
            <a:endParaRPr lang="zh-CN" altLang="zh-CN" dirty="0" smtClean="0"/>
          </a:p>
          <a:p>
            <a:r>
              <a:rPr lang="zh-CN" altLang="zh-CN" dirty="0" smtClean="0"/>
              <a:t>第</a:t>
            </a:r>
            <a:r>
              <a:rPr lang="en-US" altLang="zh-CN" dirty="0" smtClean="0"/>
              <a:t>1</a:t>
            </a:r>
            <a:r>
              <a:rPr lang="zh-CN" altLang="zh-CN" dirty="0" smtClean="0"/>
              <a:t>节</a:t>
            </a:r>
            <a:r>
              <a:rPr lang="en-US" altLang="zh-CN" dirty="0" smtClean="0"/>
              <a:t>  </a:t>
            </a:r>
            <a:r>
              <a:rPr lang="zh-CN" altLang="zh-CN" dirty="0" smtClean="0"/>
              <a:t>网络与网络媒体</a:t>
            </a:r>
          </a:p>
          <a:p>
            <a:r>
              <a:rPr lang="zh-CN" altLang="zh-CN" dirty="0" smtClean="0"/>
              <a:t>第</a:t>
            </a:r>
            <a:r>
              <a:rPr lang="en-US" altLang="zh-CN" dirty="0" smtClean="0"/>
              <a:t>2</a:t>
            </a:r>
            <a:r>
              <a:rPr lang="zh-CN" altLang="zh-CN" dirty="0" smtClean="0"/>
              <a:t>节</a:t>
            </a:r>
            <a:r>
              <a:rPr lang="en-US" altLang="zh-CN" dirty="0" smtClean="0"/>
              <a:t>  </a:t>
            </a:r>
            <a:r>
              <a:rPr lang="zh-CN" altLang="zh-CN" dirty="0" smtClean="0"/>
              <a:t>网络媒体的特点</a:t>
            </a:r>
          </a:p>
          <a:p>
            <a:r>
              <a:rPr lang="zh-CN" altLang="zh-CN" dirty="0" smtClean="0"/>
              <a:t>第</a:t>
            </a:r>
            <a:r>
              <a:rPr lang="en-US" altLang="zh-CN" dirty="0" smtClean="0"/>
              <a:t>3</a:t>
            </a:r>
            <a:r>
              <a:rPr lang="zh-CN" altLang="zh-CN" dirty="0" smtClean="0"/>
              <a:t>节</a:t>
            </a:r>
            <a:r>
              <a:rPr lang="en-US" altLang="zh-CN" dirty="0" smtClean="0"/>
              <a:t>  </a:t>
            </a:r>
            <a:r>
              <a:rPr lang="zh-CN" altLang="zh-CN" dirty="0" smtClean="0"/>
              <a:t>网络促成新的政民关系</a:t>
            </a:r>
          </a:p>
          <a:p>
            <a:r>
              <a:rPr lang="zh-CN" altLang="zh-CN" dirty="0" smtClean="0"/>
              <a:t>第</a:t>
            </a:r>
            <a:r>
              <a:rPr lang="en-US" altLang="zh-CN" dirty="0" smtClean="0"/>
              <a:t>4</a:t>
            </a:r>
            <a:r>
              <a:rPr lang="zh-CN" altLang="zh-CN" dirty="0" smtClean="0"/>
              <a:t>节</a:t>
            </a:r>
            <a:r>
              <a:rPr lang="en-US" altLang="zh-CN" dirty="0" smtClean="0"/>
              <a:t>  </a:t>
            </a:r>
            <a:r>
              <a:rPr lang="zh-CN" altLang="zh-CN" dirty="0" smtClean="0"/>
              <a:t>网络媒体对传统媒体的影响</a:t>
            </a:r>
          </a:p>
          <a:p>
            <a:r>
              <a:rPr lang="zh-CN" altLang="zh-CN" dirty="0" smtClean="0"/>
              <a:t>第</a:t>
            </a:r>
            <a:r>
              <a:rPr lang="en-US" altLang="zh-CN" dirty="0" smtClean="0"/>
              <a:t>5</a:t>
            </a:r>
            <a:r>
              <a:rPr lang="zh-CN" altLang="zh-CN" dirty="0" smtClean="0"/>
              <a:t>节</a:t>
            </a:r>
            <a:r>
              <a:rPr lang="en-US" altLang="zh-CN" dirty="0" smtClean="0"/>
              <a:t>  </a:t>
            </a:r>
            <a:r>
              <a:rPr lang="zh-CN" altLang="zh-CN" dirty="0" smtClean="0"/>
              <a:t>网络媒体的监管与自律</a:t>
            </a:r>
          </a:p>
          <a:p>
            <a:r>
              <a:rPr lang="zh-CN" altLang="zh-CN" b="1" dirty="0" smtClean="0"/>
              <a:t>第</a:t>
            </a:r>
            <a:r>
              <a:rPr lang="en-US" altLang="zh-CN" b="1" dirty="0" smtClean="0"/>
              <a:t>6</a:t>
            </a:r>
            <a:r>
              <a:rPr lang="zh-CN" altLang="zh-CN" b="1" dirty="0" smtClean="0"/>
              <a:t>章</a:t>
            </a:r>
            <a:r>
              <a:rPr lang="en-US" altLang="zh-CN" b="1" dirty="0" smtClean="0"/>
              <a:t>  </a:t>
            </a:r>
            <a:r>
              <a:rPr lang="zh-CN" altLang="zh-CN" b="1" dirty="0" smtClean="0"/>
              <a:t>移动媒体</a:t>
            </a:r>
            <a:endParaRPr lang="zh-CN" altLang="zh-CN" dirty="0" smtClean="0"/>
          </a:p>
          <a:p>
            <a:r>
              <a:rPr lang="zh-CN" altLang="zh-CN" dirty="0" smtClean="0"/>
              <a:t>第</a:t>
            </a:r>
            <a:r>
              <a:rPr lang="en-US" altLang="zh-CN" dirty="0" smtClean="0"/>
              <a:t>1</a:t>
            </a:r>
            <a:r>
              <a:rPr lang="zh-CN" altLang="zh-CN" dirty="0" smtClean="0"/>
              <a:t>节</a:t>
            </a:r>
            <a:r>
              <a:rPr lang="en-US" altLang="zh-CN" dirty="0" smtClean="0"/>
              <a:t>  </a:t>
            </a:r>
            <a:r>
              <a:rPr lang="zh-CN" altLang="zh-CN" dirty="0" smtClean="0"/>
              <a:t>手机报</a:t>
            </a:r>
          </a:p>
          <a:p>
            <a:r>
              <a:rPr lang="zh-CN" altLang="zh-CN" dirty="0" smtClean="0"/>
              <a:t>第</a:t>
            </a:r>
            <a:r>
              <a:rPr lang="en-US" altLang="zh-CN" dirty="0" smtClean="0"/>
              <a:t>2</a:t>
            </a:r>
            <a:r>
              <a:rPr lang="zh-CN" altLang="zh-CN" dirty="0" smtClean="0"/>
              <a:t>节</a:t>
            </a:r>
            <a:r>
              <a:rPr lang="en-US" altLang="zh-CN" dirty="0" smtClean="0"/>
              <a:t>  </a:t>
            </a:r>
            <a:r>
              <a:rPr lang="zh-CN" altLang="zh-CN" dirty="0" smtClean="0"/>
              <a:t>智能手机</a:t>
            </a:r>
          </a:p>
          <a:p>
            <a:r>
              <a:rPr lang="zh-CN" altLang="zh-CN" dirty="0" smtClean="0"/>
              <a:t>第</a:t>
            </a:r>
            <a:r>
              <a:rPr lang="en-US" altLang="zh-CN" dirty="0" smtClean="0"/>
              <a:t>3</a:t>
            </a:r>
            <a:r>
              <a:rPr lang="zh-CN" altLang="zh-CN" dirty="0" smtClean="0"/>
              <a:t>节</a:t>
            </a:r>
            <a:r>
              <a:rPr lang="en-US" altLang="zh-CN" dirty="0" smtClean="0"/>
              <a:t>  </a:t>
            </a:r>
            <a:r>
              <a:rPr lang="zh-CN" altLang="zh-CN" dirty="0" smtClean="0"/>
              <a:t>平板电脑</a:t>
            </a:r>
          </a:p>
          <a:p>
            <a:r>
              <a:rPr lang="zh-CN" altLang="zh-CN" dirty="0" smtClean="0"/>
              <a:t>第</a:t>
            </a:r>
            <a:r>
              <a:rPr lang="en-US" altLang="zh-CN" dirty="0" smtClean="0"/>
              <a:t>4</a:t>
            </a:r>
            <a:r>
              <a:rPr lang="zh-CN" altLang="zh-CN" dirty="0" smtClean="0"/>
              <a:t>节</a:t>
            </a:r>
            <a:r>
              <a:rPr lang="en-US" altLang="zh-CN" dirty="0" smtClean="0"/>
              <a:t>  </a:t>
            </a:r>
            <a:r>
              <a:rPr lang="zh-CN" altLang="zh-CN" dirty="0" smtClean="0"/>
              <a:t>数字化阅读工具</a:t>
            </a:r>
          </a:p>
          <a:p>
            <a:r>
              <a:rPr lang="zh-CN" altLang="zh-CN" dirty="0" smtClean="0"/>
              <a:t>第</a:t>
            </a:r>
            <a:r>
              <a:rPr lang="en-US" altLang="zh-CN" dirty="0" smtClean="0"/>
              <a:t>5</a:t>
            </a:r>
            <a:r>
              <a:rPr lang="zh-CN" altLang="zh-CN" dirty="0" smtClean="0"/>
              <a:t>节</a:t>
            </a:r>
            <a:r>
              <a:rPr lang="en-US" altLang="zh-CN" dirty="0" smtClean="0"/>
              <a:t>  </a:t>
            </a:r>
            <a:r>
              <a:rPr lang="zh-CN" altLang="zh-CN" dirty="0" smtClean="0"/>
              <a:t>车载广播和客户端</a:t>
            </a:r>
          </a:p>
        </p:txBody>
      </p:sp>
    </p:spTree>
    <p:extLst>
      <p:ext uri="{BB962C8B-B14F-4D97-AF65-F5344CB8AC3E}">
        <p14:creationId xmlns:p14="http://schemas.microsoft.com/office/powerpoint/2010/main" val="194731128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24128" y="585216"/>
            <a:ext cx="9720072" cy="1033519"/>
          </a:xfrm>
        </p:spPr>
        <p:txBody>
          <a:bodyPr>
            <a:normAutofit fontScale="90000"/>
          </a:bodyPr>
          <a:lstStyle/>
          <a:p>
            <a:pPr>
              <a:lnSpc>
                <a:spcPct val="110000"/>
              </a:lnSpc>
            </a:pPr>
            <a:r>
              <a:rPr lang="zh-CN" altLang="zh-CN" b="1" dirty="0"/>
              <a:t>第</a:t>
            </a:r>
            <a:r>
              <a:rPr lang="en-US" altLang="zh-CN" b="1" dirty="0"/>
              <a:t>9</a:t>
            </a:r>
            <a:r>
              <a:rPr lang="zh-CN" altLang="zh-CN" b="1" dirty="0"/>
              <a:t>章</a:t>
            </a:r>
            <a:r>
              <a:rPr lang="en-US" altLang="zh-CN" b="1" dirty="0"/>
              <a:t>  </a:t>
            </a:r>
            <a:r>
              <a:rPr lang="zh-CN" altLang="zh-CN" b="1" dirty="0"/>
              <a:t>维客</a:t>
            </a:r>
            <a:r>
              <a:rPr lang="zh-CN" altLang="zh-CN" dirty="0"/>
              <a:t/>
            </a:r>
            <a:br>
              <a:rPr lang="zh-CN" altLang="zh-CN" dirty="0"/>
            </a:br>
            <a:r>
              <a:rPr lang="zh-CN" altLang="zh-CN" sz="4400" dirty="0" smtClean="0"/>
              <a:t>第</a:t>
            </a:r>
            <a:r>
              <a:rPr lang="en-US" altLang="zh-CN" sz="4400" dirty="0"/>
              <a:t>1</a:t>
            </a:r>
            <a:r>
              <a:rPr lang="zh-CN" altLang="zh-CN" sz="4400" dirty="0"/>
              <a:t>节</a:t>
            </a:r>
            <a:r>
              <a:rPr lang="en-US" altLang="zh-CN" sz="4400" dirty="0"/>
              <a:t>  </a:t>
            </a:r>
            <a:r>
              <a:rPr lang="zh-CN" altLang="zh-CN" sz="4400" dirty="0"/>
              <a:t>完全开放的网络知识互助</a:t>
            </a:r>
            <a:r>
              <a:rPr lang="zh-CN" altLang="zh-CN" sz="4400" dirty="0" smtClean="0"/>
              <a:t>写作</a:t>
            </a:r>
            <a:endParaRPr lang="zh-CN" altLang="en-US" sz="4400" dirty="0"/>
          </a:p>
        </p:txBody>
      </p:sp>
      <p:sp>
        <p:nvSpPr>
          <p:cNvPr id="3" name="内容占位符 2"/>
          <p:cNvSpPr>
            <a:spLocks noGrp="1"/>
          </p:cNvSpPr>
          <p:nvPr>
            <p:ph idx="1"/>
          </p:nvPr>
        </p:nvSpPr>
        <p:spPr>
          <a:xfrm>
            <a:off x="1024128" y="2162432"/>
            <a:ext cx="9720073" cy="4077729"/>
          </a:xfrm>
        </p:spPr>
        <p:txBody>
          <a:bodyPr/>
          <a:lstStyle/>
          <a:p>
            <a:r>
              <a:rPr lang="en-US" altLang="zh-CN" b="1" dirty="0"/>
              <a:t>1</a:t>
            </a:r>
            <a:r>
              <a:rPr lang="zh-CN" altLang="zh-CN" b="1" dirty="0"/>
              <a:t>．多人协作的写作工具</a:t>
            </a:r>
            <a:endParaRPr lang="zh-CN" altLang="zh-CN" dirty="0"/>
          </a:p>
          <a:p>
            <a:r>
              <a:rPr lang="en-US" altLang="zh-CN" b="1" dirty="0"/>
              <a:t>2</a:t>
            </a:r>
            <a:r>
              <a:rPr lang="zh-CN" altLang="zh-CN" b="1" dirty="0"/>
              <a:t>．</a:t>
            </a:r>
            <a:r>
              <a:rPr lang="en-US" altLang="zh-CN" b="1" dirty="0"/>
              <a:t>Wiki</a:t>
            </a:r>
            <a:r>
              <a:rPr lang="zh-CN" altLang="zh-CN" b="1" dirty="0"/>
              <a:t>发展历程、工作原理与流程</a:t>
            </a:r>
            <a:endParaRPr lang="zh-CN" altLang="zh-CN" dirty="0"/>
          </a:p>
          <a:p>
            <a:r>
              <a:rPr lang="en-US" altLang="zh-CN" b="1" dirty="0"/>
              <a:t>3</a:t>
            </a:r>
            <a:r>
              <a:rPr lang="zh-CN" altLang="zh-CN" b="1" dirty="0"/>
              <a:t>．维客的运作模式</a:t>
            </a:r>
            <a:endParaRPr lang="zh-CN" altLang="zh-CN" dirty="0"/>
          </a:p>
          <a:p>
            <a:r>
              <a:rPr lang="en-US" altLang="zh-CN" b="1" dirty="0"/>
              <a:t>4</a:t>
            </a:r>
            <a:r>
              <a:rPr lang="zh-CN" altLang="zh-CN" b="1" dirty="0"/>
              <a:t>．维客的特点</a:t>
            </a:r>
            <a:endParaRPr lang="zh-CN" altLang="zh-CN" dirty="0"/>
          </a:p>
          <a:p>
            <a:endParaRPr lang="zh-CN" altLang="en-US" dirty="0"/>
          </a:p>
        </p:txBody>
      </p:sp>
    </p:spTree>
    <p:extLst>
      <p:ext uri="{BB962C8B-B14F-4D97-AF65-F5344CB8AC3E}">
        <p14:creationId xmlns:p14="http://schemas.microsoft.com/office/powerpoint/2010/main" val="411414104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24128" y="585216"/>
            <a:ext cx="9720072" cy="761670"/>
          </a:xfrm>
        </p:spPr>
        <p:txBody>
          <a:bodyPr/>
          <a:lstStyle/>
          <a:p>
            <a:r>
              <a:rPr lang="zh-CN" altLang="zh-CN" dirty="0"/>
              <a:t>第</a:t>
            </a:r>
            <a:r>
              <a:rPr lang="en-US" altLang="zh-CN" dirty="0"/>
              <a:t>2</a:t>
            </a:r>
            <a:r>
              <a:rPr lang="zh-CN" altLang="zh-CN" dirty="0"/>
              <a:t>节</a:t>
            </a:r>
            <a:r>
              <a:rPr lang="en-US" altLang="zh-CN" dirty="0"/>
              <a:t>  </a:t>
            </a:r>
            <a:r>
              <a:rPr lang="zh-CN" altLang="zh-CN" dirty="0"/>
              <a:t>维客的知识</a:t>
            </a:r>
            <a:r>
              <a:rPr lang="zh-CN" altLang="zh-CN" dirty="0" smtClean="0"/>
              <a:t>创作</a:t>
            </a:r>
            <a:endParaRPr lang="zh-CN" altLang="en-US" dirty="0"/>
          </a:p>
        </p:txBody>
      </p:sp>
      <p:sp>
        <p:nvSpPr>
          <p:cNvPr id="3" name="内容占位符 2"/>
          <p:cNvSpPr>
            <a:spLocks noGrp="1"/>
          </p:cNvSpPr>
          <p:nvPr>
            <p:ph idx="1"/>
          </p:nvPr>
        </p:nvSpPr>
        <p:spPr>
          <a:xfrm>
            <a:off x="1024128" y="1791730"/>
            <a:ext cx="9720073" cy="4517630"/>
          </a:xfrm>
        </p:spPr>
        <p:txBody>
          <a:bodyPr/>
          <a:lstStyle/>
          <a:p>
            <a:r>
              <a:rPr lang="en-US" altLang="zh-CN" b="1" dirty="0"/>
              <a:t>1</a:t>
            </a:r>
            <a:r>
              <a:rPr lang="zh-CN" altLang="zh-CN" b="1" dirty="0"/>
              <a:t>．个人知识的创造</a:t>
            </a:r>
            <a:endParaRPr lang="zh-CN" altLang="zh-CN" dirty="0"/>
          </a:p>
          <a:p>
            <a:r>
              <a:rPr lang="en-US" altLang="zh-CN" dirty="0"/>
              <a:t>1.1</a:t>
            </a:r>
            <a:r>
              <a:rPr lang="zh-CN" altLang="zh-CN" dirty="0"/>
              <a:t>知识的创造方程</a:t>
            </a:r>
          </a:p>
          <a:p>
            <a:r>
              <a:rPr lang="en-US" altLang="zh-CN" dirty="0"/>
              <a:t>1.2</a:t>
            </a:r>
            <a:r>
              <a:rPr lang="zh-CN" altLang="zh-CN" dirty="0" smtClean="0"/>
              <a:t>知识</a:t>
            </a:r>
            <a:r>
              <a:rPr lang="zh-CN" altLang="zh-CN" dirty="0"/>
              <a:t>创造的前提是信息</a:t>
            </a:r>
            <a:r>
              <a:rPr lang="zh-CN" altLang="zh-CN" dirty="0" smtClean="0"/>
              <a:t>消费</a:t>
            </a:r>
            <a:endParaRPr lang="en-US" altLang="zh-CN" dirty="0" smtClean="0"/>
          </a:p>
          <a:p>
            <a:r>
              <a:rPr lang="en-US" altLang="zh-CN" dirty="0"/>
              <a:t>1.3</a:t>
            </a:r>
            <a:r>
              <a:rPr lang="zh-CN" altLang="zh-CN" dirty="0"/>
              <a:t>知识创造是信息消费的结果</a:t>
            </a:r>
          </a:p>
          <a:p>
            <a:r>
              <a:rPr lang="en-US" altLang="zh-CN" b="1" dirty="0"/>
              <a:t>2</a:t>
            </a:r>
            <a:r>
              <a:rPr lang="zh-CN" altLang="zh-CN" b="1" dirty="0"/>
              <a:t>．知识的创新型组织过程</a:t>
            </a:r>
            <a:endParaRPr lang="zh-CN" altLang="zh-CN" dirty="0"/>
          </a:p>
          <a:p>
            <a:r>
              <a:rPr lang="en-US" altLang="zh-CN" b="1" dirty="0"/>
              <a:t>3</a:t>
            </a:r>
            <a:r>
              <a:rPr lang="zh-CN" altLang="zh-CN" b="1" dirty="0"/>
              <a:t>．知识完善与进化中的过滤</a:t>
            </a:r>
            <a:endParaRPr lang="zh-CN" altLang="zh-CN" dirty="0"/>
          </a:p>
          <a:p>
            <a:r>
              <a:rPr lang="en-US" altLang="zh-CN" b="1" dirty="0"/>
              <a:t>4</a:t>
            </a:r>
            <a:r>
              <a:rPr lang="zh-CN" altLang="zh-CN" b="1" dirty="0"/>
              <a:t>．维客的</a:t>
            </a:r>
            <a:r>
              <a:rPr lang="zh-CN" altLang="zh-CN" b="1" dirty="0" smtClean="0"/>
              <a:t>规范</a:t>
            </a:r>
            <a:endParaRPr lang="zh-CN" altLang="zh-CN" dirty="0"/>
          </a:p>
        </p:txBody>
      </p:sp>
    </p:spTree>
    <p:extLst>
      <p:ext uri="{BB962C8B-B14F-4D97-AF65-F5344CB8AC3E}">
        <p14:creationId xmlns:p14="http://schemas.microsoft.com/office/powerpoint/2010/main" val="135814593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a:t>
            </a:r>
            <a:r>
              <a:rPr lang="en-US" altLang="zh-CN" dirty="0"/>
              <a:t>3</a:t>
            </a:r>
            <a:r>
              <a:rPr lang="zh-CN" altLang="zh-CN" dirty="0"/>
              <a:t>节  维客的多元</a:t>
            </a:r>
            <a:r>
              <a:rPr lang="zh-CN" altLang="zh-CN" dirty="0" smtClean="0"/>
              <a:t>应用</a:t>
            </a:r>
            <a:endParaRPr lang="zh-CN" altLang="en-US" dirty="0"/>
          </a:p>
        </p:txBody>
      </p:sp>
      <p:sp>
        <p:nvSpPr>
          <p:cNvPr id="3" name="内容占位符 2"/>
          <p:cNvSpPr>
            <a:spLocks noGrp="1"/>
          </p:cNvSpPr>
          <p:nvPr>
            <p:ph idx="1"/>
          </p:nvPr>
        </p:nvSpPr>
        <p:spPr/>
        <p:txBody>
          <a:bodyPr/>
          <a:lstStyle/>
          <a:p>
            <a:r>
              <a:rPr lang="en-US" altLang="zh-CN" b="1" dirty="0"/>
              <a:t>1</a:t>
            </a:r>
            <a:r>
              <a:rPr lang="zh-CN" altLang="zh-CN" b="1" dirty="0"/>
              <a:t>．创建和汇聚知识</a:t>
            </a:r>
            <a:endParaRPr lang="zh-CN" altLang="zh-CN" dirty="0"/>
          </a:p>
          <a:p>
            <a:r>
              <a:rPr lang="en-US" altLang="zh-CN" b="1" dirty="0"/>
              <a:t>2</a:t>
            </a:r>
            <a:r>
              <a:rPr lang="zh-CN" altLang="zh-CN" b="1" dirty="0"/>
              <a:t>．页面组织</a:t>
            </a:r>
            <a:endParaRPr lang="zh-CN" altLang="zh-CN" dirty="0"/>
          </a:p>
          <a:p>
            <a:r>
              <a:rPr lang="en-US" altLang="zh-CN" b="1" dirty="0"/>
              <a:t>3</a:t>
            </a:r>
            <a:r>
              <a:rPr lang="zh-CN" altLang="zh-CN" b="1" dirty="0"/>
              <a:t>．</a:t>
            </a:r>
            <a:r>
              <a:rPr lang="en-US" altLang="zh-CN" b="1" dirty="0"/>
              <a:t>Wiki</a:t>
            </a:r>
            <a:r>
              <a:rPr lang="zh-CN" altLang="zh-CN" b="1" dirty="0"/>
              <a:t>的主要应用领域</a:t>
            </a:r>
            <a:endParaRPr lang="zh-CN" altLang="zh-CN" dirty="0"/>
          </a:p>
          <a:p>
            <a:r>
              <a:rPr lang="en-US" altLang="zh-CN" dirty="0"/>
              <a:t>3.1</a:t>
            </a:r>
            <a:r>
              <a:rPr lang="zh-CN" altLang="zh-CN" dirty="0"/>
              <a:t>作为公共知识组织工具的</a:t>
            </a:r>
            <a:r>
              <a:rPr lang="en-US" altLang="zh-CN" dirty="0" smtClean="0"/>
              <a:t>Wiki</a:t>
            </a:r>
            <a:endParaRPr lang="zh-CN" altLang="zh-CN" dirty="0"/>
          </a:p>
          <a:p>
            <a:r>
              <a:rPr lang="en-US" altLang="zh-CN" dirty="0"/>
              <a:t>3.2</a:t>
            </a:r>
            <a:r>
              <a:rPr lang="zh-CN" altLang="zh-CN" dirty="0"/>
              <a:t>作为企业知识组织与管理工具的</a:t>
            </a:r>
            <a:r>
              <a:rPr lang="en-US" altLang="zh-CN" dirty="0" smtClean="0"/>
              <a:t>Wiki</a:t>
            </a:r>
            <a:endParaRPr lang="zh-CN" altLang="zh-CN" dirty="0"/>
          </a:p>
          <a:p>
            <a:r>
              <a:rPr lang="en-US" altLang="zh-CN" dirty="0"/>
              <a:t>3.3Wiki</a:t>
            </a:r>
            <a:r>
              <a:rPr lang="zh-CN" altLang="zh-CN" dirty="0"/>
              <a:t>在</a:t>
            </a:r>
            <a:r>
              <a:rPr lang="en-US" altLang="zh-CN" dirty="0"/>
              <a:t>E-learning</a:t>
            </a:r>
            <a:r>
              <a:rPr lang="zh-CN" altLang="zh-CN" dirty="0"/>
              <a:t>中的应用</a:t>
            </a:r>
          </a:p>
          <a:p>
            <a:endParaRPr lang="zh-CN" altLang="en-US" dirty="0"/>
          </a:p>
        </p:txBody>
      </p:sp>
    </p:spTree>
    <p:extLst>
      <p:ext uri="{BB962C8B-B14F-4D97-AF65-F5344CB8AC3E}">
        <p14:creationId xmlns:p14="http://schemas.microsoft.com/office/powerpoint/2010/main" val="1400076419"/>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24128" y="585216"/>
            <a:ext cx="9720072" cy="774027"/>
          </a:xfrm>
        </p:spPr>
        <p:txBody>
          <a:bodyPr/>
          <a:lstStyle/>
          <a:p>
            <a:endParaRPr lang="zh-CN" altLang="en-US" dirty="0"/>
          </a:p>
        </p:txBody>
      </p:sp>
      <p:sp>
        <p:nvSpPr>
          <p:cNvPr id="3" name="内容占位符 2"/>
          <p:cNvSpPr>
            <a:spLocks noGrp="1"/>
          </p:cNvSpPr>
          <p:nvPr>
            <p:ph idx="1"/>
          </p:nvPr>
        </p:nvSpPr>
        <p:spPr>
          <a:xfrm>
            <a:off x="1024128" y="1828800"/>
            <a:ext cx="9720073" cy="4480560"/>
          </a:xfrm>
        </p:spPr>
        <p:txBody>
          <a:bodyPr/>
          <a:lstStyle/>
          <a:p>
            <a:r>
              <a:rPr lang="zh-CN" altLang="zh-CN" b="1" dirty="0"/>
              <a:t>思考题</a:t>
            </a:r>
            <a:endParaRPr lang="zh-CN" altLang="zh-CN" dirty="0"/>
          </a:p>
          <a:p>
            <a:r>
              <a:rPr lang="en-US" altLang="zh-CN" dirty="0"/>
              <a:t>1</a:t>
            </a:r>
            <a:r>
              <a:rPr lang="zh-CN" altLang="zh-CN" dirty="0"/>
              <a:t>．为什么说维客是完全开放的网络知识互助写作？</a:t>
            </a:r>
          </a:p>
          <a:p>
            <a:r>
              <a:rPr lang="en-US" altLang="zh-CN" dirty="0"/>
              <a:t>2</a:t>
            </a:r>
            <a:r>
              <a:rPr lang="zh-CN" altLang="zh-CN" dirty="0"/>
              <a:t>．维客是如何进行知识创作的？</a:t>
            </a:r>
          </a:p>
          <a:p>
            <a:r>
              <a:rPr lang="en-US" altLang="zh-CN" dirty="0"/>
              <a:t>3</a:t>
            </a:r>
            <a:r>
              <a:rPr lang="zh-CN" altLang="zh-CN" dirty="0"/>
              <a:t>．维客还有哪些多元应用？</a:t>
            </a:r>
          </a:p>
          <a:p>
            <a:endParaRPr lang="zh-CN" altLang="en-US" dirty="0"/>
          </a:p>
        </p:txBody>
      </p:sp>
    </p:spTree>
    <p:extLst>
      <p:ext uri="{BB962C8B-B14F-4D97-AF65-F5344CB8AC3E}">
        <p14:creationId xmlns:p14="http://schemas.microsoft.com/office/powerpoint/2010/main" val="345742019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pPr>
              <a:lnSpc>
                <a:spcPct val="110000"/>
              </a:lnSpc>
            </a:pPr>
            <a:r>
              <a:rPr lang="zh-CN" altLang="zh-CN" b="1" dirty="0"/>
              <a:t>第</a:t>
            </a:r>
            <a:r>
              <a:rPr lang="en-US" altLang="zh-CN" b="1" dirty="0"/>
              <a:t>10</a:t>
            </a:r>
            <a:r>
              <a:rPr lang="zh-CN" altLang="zh-CN" b="1" dirty="0"/>
              <a:t>章</a:t>
            </a:r>
            <a:r>
              <a:rPr lang="en-US" altLang="zh-CN" b="1" dirty="0"/>
              <a:t>  </a:t>
            </a:r>
            <a:r>
              <a:rPr lang="zh-CN" altLang="zh-CN" b="1" dirty="0"/>
              <a:t>社交媒体</a:t>
            </a:r>
            <a:r>
              <a:rPr lang="zh-CN" altLang="zh-CN" dirty="0"/>
              <a:t/>
            </a:r>
            <a:br>
              <a:rPr lang="zh-CN" altLang="zh-CN" dirty="0"/>
            </a:br>
            <a:r>
              <a:rPr lang="zh-CN" altLang="zh-CN" sz="4400" dirty="0" smtClean="0"/>
              <a:t>第</a:t>
            </a:r>
            <a:r>
              <a:rPr lang="en-US" altLang="zh-CN" sz="4400" dirty="0"/>
              <a:t>1</a:t>
            </a:r>
            <a:r>
              <a:rPr lang="zh-CN" altLang="zh-CN" sz="4400" dirty="0"/>
              <a:t>节 社交媒体的概念及</a:t>
            </a:r>
            <a:r>
              <a:rPr lang="zh-CN" altLang="zh-CN" sz="4400" dirty="0" smtClean="0"/>
              <a:t>特点</a:t>
            </a:r>
            <a:endParaRPr lang="zh-CN" altLang="en-US" sz="4400" dirty="0"/>
          </a:p>
        </p:txBody>
      </p:sp>
      <p:sp>
        <p:nvSpPr>
          <p:cNvPr id="3" name="内容占位符 2"/>
          <p:cNvSpPr>
            <a:spLocks noGrp="1"/>
          </p:cNvSpPr>
          <p:nvPr>
            <p:ph idx="1"/>
          </p:nvPr>
        </p:nvSpPr>
        <p:spPr/>
        <p:txBody>
          <a:bodyPr>
            <a:normAutofit/>
          </a:bodyPr>
          <a:lstStyle/>
          <a:p>
            <a:r>
              <a:rPr lang="en-US" altLang="zh-CN" b="1" dirty="0"/>
              <a:t>1. </a:t>
            </a:r>
            <a:r>
              <a:rPr lang="zh-CN" altLang="zh-CN" b="1" dirty="0"/>
              <a:t>社交媒体的概念及</a:t>
            </a:r>
            <a:r>
              <a:rPr lang="zh-CN" altLang="zh-CN" b="1" dirty="0" smtClean="0"/>
              <a:t>发展</a:t>
            </a:r>
            <a:endParaRPr lang="en-US" altLang="zh-CN" b="1" dirty="0" smtClean="0"/>
          </a:p>
          <a:p>
            <a:r>
              <a:rPr lang="en-US" altLang="zh-CN" b="1" dirty="0"/>
              <a:t>2</a:t>
            </a:r>
            <a:r>
              <a:rPr lang="zh-CN" altLang="zh-CN" b="1" dirty="0"/>
              <a:t>．社交媒体的特点</a:t>
            </a:r>
            <a:endParaRPr lang="zh-CN" altLang="zh-CN" dirty="0"/>
          </a:p>
          <a:p>
            <a:r>
              <a:rPr lang="zh-CN" altLang="zh-CN" dirty="0"/>
              <a:t>关系</a:t>
            </a:r>
            <a:r>
              <a:rPr lang="zh-CN" altLang="zh-CN" dirty="0" smtClean="0"/>
              <a:t>性</a:t>
            </a:r>
            <a:endParaRPr lang="en-US" altLang="zh-CN" dirty="0" smtClean="0"/>
          </a:p>
          <a:p>
            <a:r>
              <a:rPr lang="zh-CN" altLang="zh-CN" dirty="0" smtClean="0"/>
              <a:t>分享性</a:t>
            </a:r>
            <a:endParaRPr lang="en-US" altLang="zh-CN" dirty="0" smtClean="0"/>
          </a:p>
          <a:p>
            <a:r>
              <a:rPr lang="zh-CN" altLang="zh-CN" dirty="0" smtClean="0"/>
              <a:t>融合性</a:t>
            </a:r>
            <a:endParaRPr lang="en-US" altLang="zh-CN" dirty="0" smtClean="0"/>
          </a:p>
          <a:p>
            <a:r>
              <a:rPr lang="zh-CN" altLang="zh-CN" dirty="0" smtClean="0"/>
              <a:t>个体性</a:t>
            </a:r>
            <a:endParaRPr lang="en-US" altLang="zh-CN" dirty="0" smtClean="0"/>
          </a:p>
          <a:p>
            <a:r>
              <a:rPr lang="zh-CN" altLang="zh-CN" dirty="0" smtClean="0"/>
              <a:t>传播</a:t>
            </a:r>
            <a:r>
              <a:rPr lang="zh-CN" altLang="zh-CN" dirty="0"/>
              <a:t>高效</a:t>
            </a:r>
            <a:r>
              <a:rPr lang="zh-CN" altLang="zh-CN" dirty="0" smtClean="0"/>
              <a:t>性</a:t>
            </a:r>
            <a:endParaRPr lang="zh-CN" altLang="zh-CN" dirty="0"/>
          </a:p>
        </p:txBody>
      </p:sp>
    </p:spTree>
    <p:extLst>
      <p:ext uri="{BB962C8B-B14F-4D97-AF65-F5344CB8AC3E}">
        <p14:creationId xmlns:p14="http://schemas.microsoft.com/office/powerpoint/2010/main" val="304909881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24128" y="585216"/>
            <a:ext cx="9720072" cy="959379"/>
          </a:xfrm>
        </p:spPr>
        <p:txBody>
          <a:bodyPr/>
          <a:lstStyle/>
          <a:p>
            <a:r>
              <a:rPr lang="zh-CN" altLang="zh-CN" dirty="0"/>
              <a:t>第</a:t>
            </a:r>
            <a:r>
              <a:rPr lang="en-US" altLang="zh-CN" dirty="0"/>
              <a:t>2</a:t>
            </a:r>
            <a:r>
              <a:rPr lang="zh-CN" altLang="zh-CN" dirty="0"/>
              <a:t>节 社交媒体的功能</a:t>
            </a:r>
          </a:p>
        </p:txBody>
      </p:sp>
      <p:sp>
        <p:nvSpPr>
          <p:cNvPr id="3" name="内容占位符 2"/>
          <p:cNvSpPr>
            <a:spLocks noGrp="1"/>
          </p:cNvSpPr>
          <p:nvPr>
            <p:ph idx="1"/>
          </p:nvPr>
        </p:nvSpPr>
        <p:spPr>
          <a:xfrm>
            <a:off x="1024128" y="1668162"/>
            <a:ext cx="9720073" cy="4641198"/>
          </a:xfrm>
        </p:spPr>
        <p:txBody>
          <a:bodyPr>
            <a:normAutofit lnSpcReduction="10000"/>
          </a:bodyPr>
          <a:lstStyle/>
          <a:p>
            <a:r>
              <a:rPr lang="en-US" altLang="zh-CN" b="1" dirty="0"/>
              <a:t>1. </a:t>
            </a:r>
            <a:r>
              <a:rPr lang="zh-CN" altLang="zh-CN" b="1" dirty="0"/>
              <a:t>社交媒体的正功能</a:t>
            </a:r>
            <a:endParaRPr lang="zh-CN" altLang="zh-CN" dirty="0"/>
          </a:p>
          <a:p>
            <a:r>
              <a:rPr lang="en-US" altLang="zh-CN" dirty="0" smtClean="0"/>
              <a:t>1.1</a:t>
            </a:r>
            <a:r>
              <a:rPr lang="zh-CN" altLang="zh-CN" dirty="0"/>
              <a:t>有效彰显个人价值</a:t>
            </a:r>
          </a:p>
          <a:p>
            <a:r>
              <a:rPr lang="en-US" altLang="zh-CN" dirty="0"/>
              <a:t>1.2 </a:t>
            </a:r>
            <a:r>
              <a:rPr lang="zh-CN" altLang="zh-CN" dirty="0"/>
              <a:t>实现现实人际传播的回归</a:t>
            </a:r>
          </a:p>
          <a:p>
            <a:r>
              <a:rPr lang="en-US" altLang="zh-CN" dirty="0" smtClean="0"/>
              <a:t>1.3</a:t>
            </a:r>
            <a:r>
              <a:rPr lang="zh-CN" altLang="zh-CN" dirty="0"/>
              <a:t>有效聚合各类信息</a:t>
            </a:r>
          </a:p>
          <a:p>
            <a:r>
              <a:rPr lang="en-US" altLang="zh-CN" dirty="0" smtClean="0"/>
              <a:t>1.4</a:t>
            </a:r>
            <a:r>
              <a:rPr lang="zh-CN" altLang="zh-CN" dirty="0"/>
              <a:t>建立新型的社交网络</a:t>
            </a:r>
          </a:p>
          <a:p>
            <a:r>
              <a:rPr lang="en-US" altLang="zh-CN" b="1" dirty="0"/>
              <a:t>2. </a:t>
            </a:r>
            <a:r>
              <a:rPr lang="zh-CN" altLang="zh-CN" b="1" dirty="0"/>
              <a:t>社交媒体的负功能</a:t>
            </a:r>
            <a:endParaRPr lang="zh-CN" altLang="zh-CN" dirty="0"/>
          </a:p>
          <a:p>
            <a:r>
              <a:rPr lang="en-US" altLang="zh-CN" dirty="0" smtClean="0"/>
              <a:t>2.1</a:t>
            </a:r>
            <a:r>
              <a:rPr lang="zh-CN" altLang="zh-CN" dirty="0"/>
              <a:t>虚假身份的社交陷阱</a:t>
            </a:r>
          </a:p>
          <a:p>
            <a:r>
              <a:rPr lang="en-US" altLang="zh-CN" dirty="0" smtClean="0"/>
              <a:t>2.2</a:t>
            </a:r>
            <a:r>
              <a:rPr lang="zh-CN" altLang="zh-CN" dirty="0"/>
              <a:t>个人隐私的泄露</a:t>
            </a:r>
          </a:p>
          <a:p>
            <a:r>
              <a:rPr lang="en-US" altLang="zh-CN" dirty="0" smtClean="0"/>
              <a:t>2.3</a:t>
            </a:r>
            <a:r>
              <a:rPr lang="zh-CN" altLang="zh-CN" dirty="0"/>
              <a:t>社交中的</a:t>
            </a:r>
            <a:r>
              <a:rPr lang="zh-CN" altLang="zh-CN" dirty="0" smtClean="0"/>
              <a:t>角色冲突</a:t>
            </a:r>
            <a:endParaRPr lang="zh-CN" altLang="zh-CN" dirty="0"/>
          </a:p>
          <a:p>
            <a:r>
              <a:rPr lang="en-US" altLang="zh-CN" dirty="0"/>
              <a:t>2.4</a:t>
            </a:r>
            <a:r>
              <a:rPr lang="zh-CN" altLang="zh-CN" dirty="0"/>
              <a:t>现实人际关系的疏离</a:t>
            </a:r>
          </a:p>
          <a:p>
            <a:endParaRPr lang="zh-CN" altLang="en-US" dirty="0"/>
          </a:p>
        </p:txBody>
      </p:sp>
    </p:spTree>
    <p:extLst>
      <p:ext uri="{BB962C8B-B14F-4D97-AF65-F5344CB8AC3E}">
        <p14:creationId xmlns:p14="http://schemas.microsoft.com/office/powerpoint/2010/main" val="104294906"/>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24128" y="585216"/>
            <a:ext cx="9720072" cy="860525"/>
          </a:xfrm>
        </p:spPr>
        <p:txBody>
          <a:bodyPr/>
          <a:lstStyle/>
          <a:p>
            <a:r>
              <a:rPr lang="zh-CN" altLang="zh-CN" dirty="0"/>
              <a:t>第</a:t>
            </a:r>
            <a:r>
              <a:rPr lang="en-US" altLang="zh-CN" dirty="0"/>
              <a:t>3</a:t>
            </a:r>
            <a:r>
              <a:rPr lang="zh-CN" altLang="zh-CN" dirty="0"/>
              <a:t>节</a:t>
            </a:r>
            <a:r>
              <a:rPr lang="en-US" altLang="zh-CN" dirty="0"/>
              <a:t> SNS</a:t>
            </a:r>
            <a:r>
              <a:rPr lang="zh-CN" altLang="zh-CN" dirty="0"/>
              <a:t>与国内知名社交</a:t>
            </a:r>
            <a:r>
              <a:rPr lang="zh-CN" altLang="zh-CN" dirty="0" smtClean="0"/>
              <a:t>媒体</a:t>
            </a:r>
            <a:endParaRPr lang="zh-CN" altLang="en-US" dirty="0"/>
          </a:p>
        </p:txBody>
      </p:sp>
      <p:sp>
        <p:nvSpPr>
          <p:cNvPr id="3" name="内容占位符 2"/>
          <p:cNvSpPr>
            <a:spLocks noGrp="1"/>
          </p:cNvSpPr>
          <p:nvPr>
            <p:ph idx="1"/>
          </p:nvPr>
        </p:nvSpPr>
        <p:spPr>
          <a:xfrm>
            <a:off x="1024128" y="1668162"/>
            <a:ext cx="9720073" cy="4641198"/>
          </a:xfrm>
        </p:spPr>
        <p:txBody>
          <a:bodyPr>
            <a:normAutofit/>
          </a:bodyPr>
          <a:lstStyle/>
          <a:p>
            <a:r>
              <a:rPr lang="en-US" altLang="zh-CN" dirty="0" smtClean="0"/>
              <a:t>1</a:t>
            </a:r>
            <a:r>
              <a:rPr lang="zh-CN" altLang="zh-CN" dirty="0"/>
              <a:t> ． </a:t>
            </a:r>
            <a:r>
              <a:rPr lang="en-US" altLang="zh-CN" dirty="0" smtClean="0"/>
              <a:t>SNS</a:t>
            </a:r>
            <a:endParaRPr lang="zh-CN" altLang="zh-CN" dirty="0"/>
          </a:p>
          <a:p>
            <a:r>
              <a:rPr lang="en-US" altLang="zh-CN" b="1" dirty="0" smtClean="0"/>
              <a:t>2</a:t>
            </a:r>
            <a:r>
              <a:rPr lang="zh-CN" altLang="zh-CN" dirty="0"/>
              <a:t> </a:t>
            </a:r>
            <a:r>
              <a:rPr lang="zh-CN" altLang="zh-CN" dirty="0" smtClean="0"/>
              <a:t>．</a:t>
            </a:r>
            <a:r>
              <a:rPr lang="en-US" altLang="zh-CN" b="1" dirty="0" smtClean="0"/>
              <a:t>QQ </a:t>
            </a:r>
            <a:endParaRPr lang="zh-CN" altLang="zh-CN" dirty="0"/>
          </a:p>
          <a:p>
            <a:r>
              <a:rPr lang="en-US" altLang="zh-CN" b="1" dirty="0" smtClean="0"/>
              <a:t>3</a:t>
            </a:r>
            <a:r>
              <a:rPr lang="zh-CN" altLang="zh-CN" dirty="0"/>
              <a:t> ．</a:t>
            </a:r>
            <a:r>
              <a:rPr lang="zh-CN" altLang="zh-CN" b="1" dirty="0" smtClean="0"/>
              <a:t>人人</a:t>
            </a:r>
            <a:r>
              <a:rPr lang="zh-CN" altLang="zh-CN" b="1" dirty="0"/>
              <a:t>网</a:t>
            </a:r>
            <a:endParaRPr lang="zh-CN" altLang="zh-CN" dirty="0"/>
          </a:p>
          <a:p>
            <a:r>
              <a:rPr lang="en-US" altLang="zh-CN" b="1" dirty="0" smtClean="0"/>
              <a:t>4</a:t>
            </a:r>
            <a:r>
              <a:rPr lang="zh-CN" altLang="zh-CN" dirty="0"/>
              <a:t> ．</a:t>
            </a:r>
            <a:r>
              <a:rPr lang="zh-CN" altLang="zh-CN" b="1" dirty="0" smtClean="0"/>
              <a:t>微</a:t>
            </a:r>
            <a:r>
              <a:rPr lang="zh-CN" altLang="zh-CN" b="1" dirty="0"/>
              <a:t>博</a:t>
            </a:r>
            <a:endParaRPr lang="zh-CN" altLang="zh-CN" dirty="0"/>
          </a:p>
          <a:p>
            <a:r>
              <a:rPr lang="en-US" altLang="zh-CN" b="1" dirty="0" smtClean="0"/>
              <a:t>5</a:t>
            </a:r>
            <a:r>
              <a:rPr lang="zh-CN" altLang="zh-CN" dirty="0"/>
              <a:t>．</a:t>
            </a:r>
            <a:r>
              <a:rPr lang="zh-CN" altLang="zh-CN" b="1" dirty="0"/>
              <a:t>微信</a:t>
            </a:r>
            <a:endParaRPr lang="zh-CN" altLang="zh-CN" dirty="0"/>
          </a:p>
          <a:p>
            <a:endParaRPr lang="zh-CN" altLang="en-US" dirty="0"/>
          </a:p>
        </p:txBody>
      </p:sp>
    </p:spTree>
    <p:extLst>
      <p:ext uri="{BB962C8B-B14F-4D97-AF65-F5344CB8AC3E}">
        <p14:creationId xmlns:p14="http://schemas.microsoft.com/office/powerpoint/2010/main" val="313792443"/>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24128" y="585216"/>
            <a:ext cx="9720072" cy="119119"/>
          </a:xfrm>
        </p:spPr>
        <p:txBody>
          <a:bodyPr>
            <a:normAutofit fontScale="90000"/>
          </a:bodyPr>
          <a:lstStyle/>
          <a:p>
            <a:endParaRPr lang="zh-CN" altLang="en-US" dirty="0"/>
          </a:p>
        </p:txBody>
      </p:sp>
      <p:sp>
        <p:nvSpPr>
          <p:cNvPr id="3" name="内容占位符 2"/>
          <p:cNvSpPr>
            <a:spLocks noGrp="1"/>
          </p:cNvSpPr>
          <p:nvPr>
            <p:ph idx="1"/>
          </p:nvPr>
        </p:nvSpPr>
        <p:spPr>
          <a:xfrm>
            <a:off x="1024128" y="1482810"/>
            <a:ext cx="9720073" cy="4826549"/>
          </a:xfrm>
        </p:spPr>
        <p:txBody>
          <a:bodyPr/>
          <a:lstStyle/>
          <a:p>
            <a:r>
              <a:rPr lang="zh-CN" altLang="zh-CN" b="1" dirty="0"/>
              <a:t>思考题</a:t>
            </a:r>
            <a:endParaRPr lang="zh-CN" altLang="zh-CN" dirty="0"/>
          </a:p>
          <a:p>
            <a:r>
              <a:rPr lang="en-US" altLang="zh-CN" dirty="0"/>
              <a:t>1</a:t>
            </a:r>
            <a:r>
              <a:rPr lang="zh-CN" altLang="zh-CN" dirty="0"/>
              <a:t>．为什么说新媒体是功能强大的社交媒体？</a:t>
            </a:r>
          </a:p>
          <a:p>
            <a:r>
              <a:rPr lang="en-US" altLang="zh-CN" dirty="0"/>
              <a:t>2</a:t>
            </a:r>
            <a:r>
              <a:rPr lang="zh-CN" altLang="zh-CN" dirty="0"/>
              <a:t>．社交媒体有什么特点？</a:t>
            </a:r>
          </a:p>
          <a:p>
            <a:r>
              <a:rPr lang="en-US" altLang="zh-CN" dirty="0"/>
              <a:t>3</a:t>
            </a:r>
            <a:r>
              <a:rPr lang="zh-CN" altLang="zh-CN" dirty="0"/>
              <a:t>．社交媒体的负面功能有哪些？</a:t>
            </a:r>
          </a:p>
          <a:p>
            <a:r>
              <a:rPr lang="en-US" altLang="zh-CN" dirty="0"/>
              <a:t>4</a:t>
            </a:r>
            <a:r>
              <a:rPr lang="zh-CN" altLang="zh-CN" dirty="0"/>
              <a:t>．国内知名社交媒体有哪些？</a:t>
            </a:r>
          </a:p>
          <a:p>
            <a:endParaRPr lang="zh-CN" altLang="en-US" dirty="0"/>
          </a:p>
        </p:txBody>
      </p:sp>
    </p:spTree>
    <p:extLst>
      <p:ext uri="{BB962C8B-B14F-4D97-AF65-F5344CB8AC3E}">
        <p14:creationId xmlns:p14="http://schemas.microsoft.com/office/powerpoint/2010/main" val="359785917"/>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24128" y="585216"/>
            <a:ext cx="9720072" cy="1293011"/>
          </a:xfrm>
        </p:spPr>
        <p:txBody>
          <a:bodyPr>
            <a:normAutofit fontScale="90000"/>
          </a:bodyPr>
          <a:lstStyle/>
          <a:p>
            <a:pPr>
              <a:lnSpc>
                <a:spcPct val="110000"/>
              </a:lnSpc>
            </a:pPr>
            <a:r>
              <a:rPr lang="zh-CN" altLang="zh-CN" b="1" dirty="0"/>
              <a:t>第</a:t>
            </a:r>
            <a:r>
              <a:rPr lang="en-US" altLang="zh-CN" b="1" dirty="0"/>
              <a:t>11</a:t>
            </a:r>
            <a:r>
              <a:rPr lang="zh-CN" altLang="zh-CN" b="1" dirty="0"/>
              <a:t>章</a:t>
            </a:r>
            <a:r>
              <a:rPr lang="en-US" altLang="zh-CN" b="1" dirty="0"/>
              <a:t>  </a:t>
            </a:r>
            <a:r>
              <a:rPr lang="zh-CN" altLang="zh-CN" b="1" dirty="0"/>
              <a:t>媒体融合</a:t>
            </a:r>
            <a:r>
              <a:rPr lang="zh-CN" altLang="zh-CN" dirty="0"/>
              <a:t/>
            </a:r>
            <a:br>
              <a:rPr lang="zh-CN" altLang="zh-CN" dirty="0"/>
            </a:br>
            <a:r>
              <a:rPr lang="zh-CN" altLang="zh-CN" sz="4400" dirty="0" smtClean="0"/>
              <a:t>第</a:t>
            </a:r>
            <a:r>
              <a:rPr lang="en-US" altLang="zh-CN" sz="4400" dirty="0"/>
              <a:t>1</a:t>
            </a:r>
            <a:r>
              <a:rPr lang="zh-CN" altLang="zh-CN" sz="4400" dirty="0"/>
              <a:t>节 媒体融合概述</a:t>
            </a:r>
          </a:p>
        </p:txBody>
      </p:sp>
      <p:sp>
        <p:nvSpPr>
          <p:cNvPr id="3" name="内容占位符 2"/>
          <p:cNvSpPr>
            <a:spLocks noGrp="1"/>
          </p:cNvSpPr>
          <p:nvPr>
            <p:ph idx="1"/>
          </p:nvPr>
        </p:nvSpPr>
        <p:spPr>
          <a:xfrm>
            <a:off x="1024128" y="2162432"/>
            <a:ext cx="9720073" cy="4146928"/>
          </a:xfrm>
        </p:spPr>
        <p:txBody>
          <a:bodyPr>
            <a:normAutofit lnSpcReduction="10000"/>
          </a:bodyPr>
          <a:lstStyle/>
          <a:p>
            <a:r>
              <a:rPr lang="en-US" altLang="zh-CN" b="1" dirty="0"/>
              <a:t>1. </a:t>
            </a:r>
            <a:r>
              <a:rPr lang="zh-CN" altLang="zh-CN" b="1" dirty="0"/>
              <a:t>媒体融合的概念与类型</a:t>
            </a:r>
            <a:endParaRPr lang="zh-CN" altLang="zh-CN" dirty="0"/>
          </a:p>
          <a:p>
            <a:r>
              <a:rPr lang="en-US" altLang="zh-CN" b="1" dirty="0"/>
              <a:t>2. </a:t>
            </a:r>
            <a:r>
              <a:rPr lang="zh-CN" altLang="zh-CN" b="1" dirty="0"/>
              <a:t>媒体融合基本形态</a:t>
            </a:r>
            <a:endParaRPr lang="zh-CN" altLang="zh-CN" dirty="0"/>
          </a:p>
          <a:p>
            <a:r>
              <a:rPr lang="en-US" altLang="zh-CN" dirty="0" smtClean="0"/>
              <a:t>2.1 </a:t>
            </a:r>
            <a:r>
              <a:rPr lang="zh-CN" altLang="zh-CN" dirty="0"/>
              <a:t>内容融合</a:t>
            </a:r>
          </a:p>
          <a:p>
            <a:r>
              <a:rPr lang="en-US" altLang="zh-CN" dirty="0" smtClean="0"/>
              <a:t>2.2 </a:t>
            </a:r>
            <a:r>
              <a:rPr lang="zh-CN" altLang="zh-CN" dirty="0"/>
              <a:t>网络融合</a:t>
            </a:r>
          </a:p>
          <a:p>
            <a:r>
              <a:rPr lang="en-US" altLang="zh-CN" dirty="0" smtClean="0"/>
              <a:t>2.3 </a:t>
            </a:r>
            <a:r>
              <a:rPr lang="zh-CN" altLang="zh-CN" dirty="0"/>
              <a:t>终端融合</a:t>
            </a:r>
          </a:p>
          <a:p>
            <a:r>
              <a:rPr lang="en-US" altLang="zh-CN" b="1" dirty="0"/>
              <a:t>3. </a:t>
            </a:r>
            <a:r>
              <a:rPr lang="zh-CN" altLang="zh-CN" b="1" dirty="0"/>
              <a:t>媒体融合的特征</a:t>
            </a:r>
            <a:endParaRPr lang="zh-CN" altLang="zh-CN" dirty="0"/>
          </a:p>
          <a:p>
            <a:r>
              <a:rPr lang="en-US" altLang="zh-CN" dirty="0"/>
              <a:t>3.1</a:t>
            </a:r>
            <a:r>
              <a:rPr lang="zh-CN" altLang="zh-CN" dirty="0"/>
              <a:t>技术化与全能化</a:t>
            </a:r>
          </a:p>
          <a:p>
            <a:r>
              <a:rPr lang="en-US" altLang="zh-CN" dirty="0" smtClean="0"/>
              <a:t>3.2</a:t>
            </a:r>
            <a:r>
              <a:rPr lang="zh-CN" altLang="zh-CN" dirty="0"/>
              <a:t>集约生产与全民写作</a:t>
            </a:r>
          </a:p>
          <a:p>
            <a:r>
              <a:rPr lang="en-US" altLang="zh-CN" dirty="0" smtClean="0"/>
              <a:t>3.3 </a:t>
            </a:r>
            <a:r>
              <a:rPr lang="zh-CN" altLang="zh-CN" dirty="0"/>
              <a:t>系统性与</a:t>
            </a:r>
            <a:r>
              <a:rPr lang="zh-CN" altLang="zh-CN" dirty="0" smtClean="0"/>
              <a:t>选择性</a:t>
            </a:r>
            <a:endParaRPr lang="zh-CN" altLang="zh-CN" dirty="0"/>
          </a:p>
        </p:txBody>
      </p:sp>
    </p:spTree>
    <p:extLst>
      <p:ext uri="{BB962C8B-B14F-4D97-AF65-F5344CB8AC3E}">
        <p14:creationId xmlns:p14="http://schemas.microsoft.com/office/powerpoint/2010/main" val="2829602826"/>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24128" y="585216"/>
            <a:ext cx="9720072" cy="996449"/>
          </a:xfrm>
        </p:spPr>
        <p:txBody>
          <a:bodyPr/>
          <a:lstStyle/>
          <a:p>
            <a:r>
              <a:rPr lang="zh-CN" altLang="zh-CN" dirty="0"/>
              <a:t>第</a:t>
            </a:r>
            <a:r>
              <a:rPr lang="en-US" altLang="zh-CN" dirty="0"/>
              <a:t>2</a:t>
            </a:r>
            <a:r>
              <a:rPr lang="zh-CN" altLang="zh-CN" dirty="0"/>
              <a:t>节 媒体融合的</a:t>
            </a:r>
            <a:r>
              <a:rPr lang="zh-CN" altLang="zh-CN" dirty="0" smtClean="0"/>
              <a:t>变迁</a:t>
            </a:r>
            <a:endParaRPr lang="zh-CN" altLang="en-US" dirty="0"/>
          </a:p>
        </p:txBody>
      </p:sp>
      <p:sp>
        <p:nvSpPr>
          <p:cNvPr id="3" name="内容占位符 2"/>
          <p:cNvSpPr>
            <a:spLocks noGrp="1"/>
          </p:cNvSpPr>
          <p:nvPr>
            <p:ph idx="1"/>
          </p:nvPr>
        </p:nvSpPr>
        <p:spPr>
          <a:xfrm>
            <a:off x="1024128" y="1804086"/>
            <a:ext cx="9720073" cy="4505274"/>
          </a:xfrm>
        </p:spPr>
        <p:txBody>
          <a:bodyPr>
            <a:normAutofit/>
          </a:bodyPr>
          <a:lstStyle/>
          <a:p>
            <a:r>
              <a:rPr lang="en-US" altLang="zh-CN" b="1" dirty="0"/>
              <a:t>1. </a:t>
            </a:r>
            <a:r>
              <a:rPr lang="zh-CN" altLang="zh-CN" b="1" dirty="0"/>
              <a:t>观念变迁</a:t>
            </a:r>
            <a:endParaRPr lang="zh-CN" altLang="zh-CN" dirty="0"/>
          </a:p>
          <a:p>
            <a:r>
              <a:rPr lang="en-US" altLang="zh-CN" dirty="0"/>
              <a:t>1.1 </a:t>
            </a:r>
            <a:r>
              <a:rPr lang="zh-CN" altLang="zh-CN" dirty="0"/>
              <a:t>媒介的竞争与融合</a:t>
            </a:r>
          </a:p>
          <a:p>
            <a:r>
              <a:rPr lang="en-US" altLang="zh-CN" dirty="0"/>
              <a:t>1.2 </a:t>
            </a:r>
            <a:r>
              <a:rPr lang="zh-CN" altLang="zh-CN" dirty="0"/>
              <a:t>媒介的整合与合作</a:t>
            </a:r>
          </a:p>
          <a:p>
            <a:r>
              <a:rPr lang="en-US" altLang="zh-CN" dirty="0" smtClean="0"/>
              <a:t>1.3 </a:t>
            </a:r>
            <a:r>
              <a:rPr lang="zh-CN" altLang="zh-CN" dirty="0"/>
              <a:t>媒介的融合</a:t>
            </a:r>
          </a:p>
          <a:p>
            <a:r>
              <a:rPr lang="en-US" altLang="zh-CN" b="1" dirty="0"/>
              <a:t>2. </a:t>
            </a:r>
            <a:r>
              <a:rPr lang="zh-CN" altLang="zh-CN" b="1" dirty="0"/>
              <a:t>技术形态变迁</a:t>
            </a:r>
            <a:endParaRPr lang="zh-CN" altLang="zh-CN" dirty="0"/>
          </a:p>
          <a:p>
            <a:r>
              <a:rPr lang="en-US" altLang="zh-CN" dirty="0" smtClean="0"/>
              <a:t>2.1 </a:t>
            </a:r>
            <a:r>
              <a:rPr lang="zh-CN" altLang="zh-CN" dirty="0"/>
              <a:t>纸媒和早期电子媒介技术</a:t>
            </a:r>
          </a:p>
          <a:p>
            <a:r>
              <a:rPr lang="en-US" altLang="zh-CN" dirty="0"/>
              <a:t>2.2 </a:t>
            </a:r>
            <a:r>
              <a:rPr lang="zh-CN" altLang="zh-CN" dirty="0"/>
              <a:t>计算机和网络技术的发展</a:t>
            </a:r>
          </a:p>
          <a:p>
            <a:r>
              <a:rPr lang="en-US" altLang="zh-CN" dirty="0" smtClean="0"/>
              <a:t>2.3 </a:t>
            </a:r>
            <a:r>
              <a:rPr lang="zh-CN" altLang="zh-CN" dirty="0"/>
              <a:t>网络与广播电视的技术融合</a:t>
            </a:r>
          </a:p>
          <a:p>
            <a:endParaRPr lang="zh-CN" altLang="en-US" dirty="0"/>
          </a:p>
        </p:txBody>
      </p:sp>
    </p:spTree>
    <p:extLst>
      <p:ext uri="{BB962C8B-B14F-4D97-AF65-F5344CB8AC3E}">
        <p14:creationId xmlns:p14="http://schemas.microsoft.com/office/powerpoint/2010/main" val="14572661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6"/>
            <a:ext cx="10515600" cy="79718"/>
          </a:xfrm>
        </p:spPr>
        <p:txBody>
          <a:bodyPr>
            <a:normAutofit fontScale="90000"/>
          </a:bodyPr>
          <a:lstStyle/>
          <a:p>
            <a:endParaRPr lang="zh-CN" altLang="en-US" dirty="0"/>
          </a:p>
        </p:txBody>
      </p:sp>
      <p:sp>
        <p:nvSpPr>
          <p:cNvPr id="3" name="内容占位符 2"/>
          <p:cNvSpPr>
            <a:spLocks noGrp="1"/>
          </p:cNvSpPr>
          <p:nvPr>
            <p:ph idx="1"/>
          </p:nvPr>
        </p:nvSpPr>
        <p:spPr>
          <a:xfrm>
            <a:off x="838200" y="667265"/>
            <a:ext cx="10515600" cy="5509698"/>
          </a:xfrm>
        </p:spPr>
        <p:txBody>
          <a:bodyPr>
            <a:normAutofit/>
          </a:bodyPr>
          <a:lstStyle/>
          <a:p>
            <a:r>
              <a:rPr lang="zh-CN" altLang="zh-CN" b="1" dirty="0" smtClean="0"/>
              <a:t>第</a:t>
            </a:r>
            <a:r>
              <a:rPr lang="en-US" altLang="zh-CN" b="1" dirty="0" smtClean="0"/>
              <a:t>7</a:t>
            </a:r>
            <a:r>
              <a:rPr lang="zh-CN" altLang="zh-CN" b="1" dirty="0" smtClean="0"/>
              <a:t>章</a:t>
            </a:r>
            <a:r>
              <a:rPr lang="en-US" altLang="zh-CN" b="1" dirty="0" smtClean="0"/>
              <a:t>  </a:t>
            </a:r>
            <a:r>
              <a:rPr lang="zh-CN" altLang="zh-CN" b="1" dirty="0" smtClean="0"/>
              <a:t>博客、微博与微信</a:t>
            </a:r>
            <a:endParaRPr lang="zh-CN" altLang="zh-CN" dirty="0" smtClean="0"/>
          </a:p>
          <a:p>
            <a:r>
              <a:rPr lang="zh-CN" altLang="zh-CN" dirty="0" smtClean="0"/>
              <a:t>第</a:t>
            </a:r>
            <a:r>
              <a:rPr lang="en-US" altLang="zh-CN" dirty="0" smtClean="0"/>
              <a:t>1</a:t>
            </a:r>
            <a:r>
              <a:rPr lang="zh-CN" altLang="zh-CN" dirty="0" smtClean="0"/>
              <a:t>节</a:t>
            </a:r>
            <a:r>
              <a:rPr lang="en-US" altLang="zh-CN" dirty="0" smtClean="0"/>
              <a:t>  </a:t>
            </a:r>
            <a:r>
              <a:rPr lang="zh-CN" altLang="zh-CN" dirty="0" smtClean="0"/>
              <a:t>博客的兴起与发展</a:t>
            </a:r>
          </a:p>
          <a:p>
            <a:r>
              <a:rPr lang="zh-CN" altLang="zh-CN" dirty="0" smtClean="0"/>
              <a:t>第</a:t>
            </a:r>
            <a:r>
              <a:rPr lang="en-US" altLang="zh-CN" dirty="0" smtClean="0"/>
              <a:t>2</a:t>
            </a:r>
            <a:r>
              <a:rPr lang="zh-CN" altLang="zh-CN" dirty="0" smtClean="0"/>
              <a:t>节</a:t>
            </a:r>
            <a:r>
              <a:rPr lang="en-US" altLang="zh-CN" dirty="0" smtClean="0"/>
              <a:t>  </a:t>
            </a:r>
            <a:r>
              <a:rPr lang="zh-CN" altLang="zh-CN" dirty="0" smtClean="0"/>
              <a:t>博客的传播学意义</a:t>
            </a:r>
          </a:p>
          <a:p>
            <a:r>
              <a:rPr lang="zh-CN" altLang="zh-CN" dirty="0" smtClean="0"/>
              <a:t>第</a:t>
            </a:r>
            <a:r>
              <a:rPr lang="en-US" altLang="zh-CN" dirty="0" smtClean="0"/>
              <a:t>3</a:t>
            </a:r>
            <a:r>
              <a:rPr lang="zh-CN" altLang="zh-CN" dirty="0" smtClean="0"/>
              <a:t>节</a:t>
            </a:r>
            <a:r>
              <a:rPr lang="en-US" altLang="zh-CN" dirty="0" smtClean="0"/>
              <a:t>  </a:t>
            </a:r>
            <a:r>
              <a:rPr lang="zh-CN" altLang="zh-CN" dirty="0" smtClean="0"/>
              <a:t>博客对“沉默的螺旋”的颠覆</a:t>
            </a:r>
          </a:p>
          <a:p>
            <a:r>
              <a:rPr lang="zh-CN" altLang="zh-CN" dirty="0" smtClean="0"/>
              <a:t>第</a:t>
            </a:r>
            <a:r>
              <a:rPr lang="en-US" altLang="zh-CN" dirty="0" smtClean="0"/>
              <a:t>4</a:t>
            </a:r>
            <a:r>
              <a:rPr lang="zh-CN" altLang="zh-CN" dirty="0" smtClean="0"/>
              <a:t>节</a:t>
            </a:r>
            <a:r>
              <a:rPr lang="en-US" altLang="zh-CN" dirty="0" smtClean="0"/>
              <a:t>  </a:t>
            </a:r>
            <a:r>
              <a:rPr lang="zh-CN" altLang="zh-CN" dirty="0" smtClean="0"/>
              <a:t>存在的问题及对策</a:t>
            </a:r>
          </a:p>
          <a:p>
            <a:r>
              <a:rPr lang="zh-CN" altLang="zh-CN" dirty="0" smtClean="0"/>
              <a:t>第</a:t>
            </a:r>
            <a:r>
              <a:rPr lang="en-US" altLang="zh-CN" dirty="0" smtClean="0"/>
              <a:t>5</a:t>
            </a:r>
            <a:r>
              <a:rPr lang="zh-CN" altLang="zh-CN" dirty="0" smtClean="0"/>
              <a:t>节</a:t>
            </a:r>
            <a:r>
              <a:rPr lang="en-US" altLang="zh-CN" dirty="0" smtClean="0"/>
              <a:t>  </a:t>
            </a:r>
            <a:r>
              <a:rPr lang="zh-CN" altLang="zh-CN" dirty="0" smtClean="0"/>
              <a:t>微博与微信</a:t>
            </a:r>
          </a:p>
          <a:p>
            <a:r>
              <a:rPr lang="zh-CN" altLang="zh-CN" b="1" dirty="0" smtClean="0"/>
              <a:t>第</a:t>
            </a:r>
            <a:r>
              <a:rPr lang="en-US" altLang="zh-CN" b="1" dirty="0" smtClean="0"/>
              <a:t>8</a:t>
            </a:r>
            <a:r>
              <a:rPr lang="zh-CN" altLang="zh-CN" b="1" dirty="0" smtClean="0"/>
              <a:t>章</a:t>
            </a:r>
            <a:r>
              <a:rPr lang="en-US" altLang="zh-CN" b="1" dirty="0" smtClean="0"/>
              <a:t>  </a:t>
            </a:r>
            <a:r>
              <a:rPr lang="zh-CN" altLang="zh-CN" b="1" dirty="0" smtClean="0"/>
              <a:t>播客</a:t>
            </a:r>
            <a:endParaRPr lang="zh-CN" altLang="zh-CN" dirty="0" smtClean="0"/>
          </a:p>
          <a:p>
            <a:r>
              <a:rPr lang="zh-CN" altLang="zh-CN" dirty="0" smtClean="0"/>
              <a:t>第</a:t>
            </a:r>
            <a:r>
              <a:rPr lang="en-US" altLang="zh-CN" dirty="0" smtClean="0"/>
              <a:t>1</a:t>
            </a:r>
            <a:r>
              <a:rPr lang="zh-CN" altLang="zh-CN" dirty="0" smtClean="0"/>
              <a:t>节</a:t>
            </a:r>
            <a:r>
              <a:rPr lang="en-US" altLang="zh-CN" dirty="0" smtClean="0"/>
              <a:t>  </a:t>
            </a:r>
            <a:r>
              <a:rPr lang="zh-CN" altLang="zh-CN" dirty="0" smtClean="0"/>
              <a:t>播客及其传播方式</a:t>
            </a:r>
          </a:p>
          <a:p>
            <a:r>
              <a:rPr lang="zh-CN" altLang="zh-CN" dirty="0" smtClean="0"/>
              <a:t>第</a:t>
            </a:r>
            <a:r>
              <a:rPr lang="en-US" altLang="zh-CN" dirty="0" smtClean="0"/>
              <a:t>2</a:t>
            </a:r>
            <a:r>
              <a:rPr lang="zh-CN" altLang="zh-CN" dirty="0" smtClean="0"/>
              <a:t>节</a:t>
            </a:r>
            <a:r>
              <a:rPr lang="en-US" altLang="zh-CN" dirty="0" smtClean="0"/>
              <a:t>  </a:t>
            </a:r>
            <a:r>
              <a:rPr lang="zh-CN" altLang="zh-CN" dirty="0" smtClean="0"/>
              <a:t>播客的传播学意义</a:t>
            </a:r>
          </a:p>
          <a:p>
            <a:r>
              <a:rPr lang="zh-CN" altLang="zh-CN" dirty="0" smtClean="0"/>
              <a:t>第</a:t>
            </a:r>
            <a:r>
              <a:rPr lang="en-US" altLang="zh-CN" dirty="0" smtClean="0"/>
              <a:t>3</a:t>
            </a:r>
            <a:r>
              <a:rPr lang="zh-CN" altLang="zh-CN" dirty="0" smtClean="0"/>
              <a:t>节</a:t>
            </a:r>
            <a:r>
              <a:rPr lang="en-US" altLang="zh-CN" dirty="0" smtClean="0"/>
              <a:t>  </a:t>
            </a:r>
            <a:r>
              <a:rPr lang="zh-CN" altLang="zh-CN" dirty="0" smtClean="0"/>
              <a:t>播客的盈利模式</a:t>
            </a:r>
          </a:p>
        </p:txBody>
      </p:sp>
    </p:spTree>
    <p:extLst>
      <p:ext uri="{BB962C8B-B14F-4D97-AF65-F5344CB8AC3E}">
        <p14:creationId xmlns:p14="http://schemas.microsoft.com/office/powerpoint/2010/main" val="3903891609"/>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24128" y="585216"/>
            <a:ext cx="9720072" cy="1107660"/>
          </a:xfrm>
        </p:spPr>
        <p:txBody>
          <a:bodyPr/>
          <a:lstStyle/>
          <a:p>
            <a:r>
              <a:rPr lang="zh-CN" altLang="zh-CN" dirty="0"/>
              <a:t>第</a:t>
            </a:r>
            <a:r>
              <a:rPr lang="en-US" altLang="zh-CN" dirty="0"/>
              <a:t>3</a:t>
            </a:r>
            <a:r>
              <a:rPr lang="zh-CN" altLang="zh-CN" dirty="0"/>
              <a:t>节  新媒体与媒体</a:t>
            </a:r>
            <a:r>
              <a:rPr lang="zh-CN" altLang="zh-CN" dirty="0" smtClean="0"/>
              <a:t>融合</a:t>
            </a:r>
            <a:endParaRPr lang="zh-CN" altLang="en-US" dirty="0"/>
          </a:p>
        </p:txBody>
      </p:sp>
      <p:sp>
        <p:nvSpPr>
          <p:cNvPr id="3" name="内容占位符 2"/>
          <p:cNvSpPr>
            <a:spLocks noGrp="1"/>
          </p:cNvSpPr>
          <p:nvPr>
            <p:ph idx="1"/>
          </p:nvPr>
        </p:nvSpPr>
        <p:spPr>
          <a:xfrm>
            <a:off x="1024128" y="1940011"/>
            <a:ext cx="9720073" cy="4369349"/>
          </a:xfrm>
        </p:spPr>
        <p:txBody>
          <a:bodyPr/>
          <a:lstStyle/>
          <a:p>
            <a:r>
              <a:rPr lang="en-US" altLang="zh-CN" b="1" dirty="0"/>
              <a:t>1</a:t>
            </a:r>
            <a:r>
              <a:rPr lang="zh-CN" altLang="zh-CN" b="1" dirty="0"/>
              <a:t>．</a:t>
            </a:r>
            <a:r>
              <a:rPr lang="en-US" altLang="zh-CN" b="1" dirty="0"/>
              <a:t>“</a:t>
            </a:r>
            <a:r>
              <a:rPr lang="zh-CN" altLang="zh-CN" b="1" dirty="0"/>
              <a:t>融合</a:t>
            </a:r>
            <a:r>
              <a:rPr lang="en-US" altLang="zh-CN" b="1" dirty="0"/>
              <a:t>”</a:t>
            </a:r>
            <a:r>
              <a:rPr lang="zh-CN" altLang="zh-CN" b="1" dirty="0"/>
              <a:t>与新媒体的共生关系</a:t>
            </a:r>
            <a:endParaRPr lang="zh-CN" altLang="zh-CN" dirty="0"/>
          </a:p>
          <a:p>
            <a:r>
              <a:rPr lang="en-US" altLang="zh-CN" b="1" dirty="0" smtClean="0"/>
              <a:t>2. </a:t>
            </a:r>
            <a:r>
              <a:rPr lang="zh-CN" altLang="zh-CN" b="1" dirty="0" smtClean="0"/>
              <a:t>新媒体技术为媒体融合提供基本保障</a:t>
            </a:r>
            <a:endParaRPr lang="en-US" altLang="zh-CN" b="1" dirty="0" smtClean="0"/>
          </a:p>
          <a:p>
            <a:r>
              <a:rPr lang="en-US" altLang="zh-CN" b="1" dirty="0"/>
              <a:t>3. </a:t>
            </a:r>
            <a:r>
              <a:rPr lang="zh-CN" altLang="zh-CN" b="1" dirty="0"/>
              <a:t>新媒体为媒体融合</a:t>
            </a:r>
            <a:r>
              <a:rPr lang="zh-CN" altLang="zh-CN" b="1" dirty="0" smtClean="0"/>
              <a:t>助力</a:t>
            </a:r>
            <a:endParaRPr lang="en-US" altLang="zh-CN" b="1" dirty="0" smtClean="0"/>
          </a:p>
          <a:p>
            <a:r>
              <a:rPr lang="zh-CN" altLang="zh-CN" dirty="0"/>
              <a:t>首先，媒体融合是选择新媒体产业模式的核心语境</a:t>
            </a:r>
            <a:r>
              <a:rPr lang="zh-CN" altLang="zh-CN" dirty="0" smtClean="0"/>
              <a:t>。</a:t>
            </a:r>
            <a:endParaRPr lang="en-US" altLang="zh-CN" dirty="0" smtClean="0"/>
          </a:p>
          <a:p>
            <a:r>
              <a:rPr lang="zh-CN" altLang="zh-CN" dirty="0"/>
              <a:t>其次，媒体融合是新媒体产业模式创新的内在驱动力</a:t>
            </a:r>
            <a:r>
              <a:rPr lang="zh-CN" altLang="zh-CN" dirty="0" smtClean="0"/>
              <a:t>。</a:t>
            </a:r>
            <a:endParaRPr lang="en-US" altLang="zh-CN" dirty="0" smtClean="0"/>
          </a:p>
          <a:p>
            <a:r>
              <a:rPr lang="zh-CN" altLang="zh-CN" dirty="0" smtClean="0"/>
              <a:t>再次</a:t>
            </a:r>
            <a:r>
              <a:rPr lang="zh-CN" altLang="en-US" dirty="0" smtClean="0"/>
              <a:t>，</a:t>
            </a:r>
            <a:r>
              <a:rPr lang="zh-CN" altLang="zh-CN" dirty="0" smtClean="0"/>
              <a:t>媒体</a:t>
            </a:r>
            <a:r>
              <a:rPr lang="zh-CN" altLang="zh-CN" dirty="0"/>
              <a:t>融合为新媒体产业模式提供创新空间。</a:t>
            </a:r>
          </a:p>
          <a:p>
            <a:endParaRPr lang="zh-CN" altLang="en-US" dirty="0"/>
          </a:p>
        </p:txBody>
      </p:sp>
    </p:spTree>
    <p:extLst>
      <p:ext uri="{BB962C8B-B14F-4D97-AF65-F5344CB8AC3E}">
        <p14:creationId xmlns:p14="http://schemas.microsoft.com/office/powerpoint/2010/main" val="2938180051"/>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24128" y="585216"/>
            <a:ext cx="9720072" cy="650460"/>
          </a:xfrm>
        </p:spPr>
        <p:txBody>
          <a:bodyPr>
            <a:normAutofit fontScale="90000"/>
          </a:bodyPr>
          <a:lstStyle/>
          <a:p>
            <a:endParaRPr lang="zh-CN" altLang="en-US" dirty="0"/>
          </a:p>
        </p:txBody>
      </p:sp>
      <p:sp>
        <p:nvSpPr>
          <p:cNvPr id="3" name="内容占位符 2"/>
          <p:cNvSpPr>
            <a:spLocks noGrp="1"/>
          </p:cNvSpPr>
          <p:nvPr>
            <p:ph idx="1"/>
          </p:nvPr>
        </p:nvSpPr>
        <p:spPr>
          <a:xfrm>
            <a:off x="1024128" y="1655805"/>
            <a:ext cx="9720073" cy="4653555"/>
          </a:xfrm>
        </p:spPr>
        <p:txBody>
          <a:bodyPr/>
          <a:lstStyle/>
          <a:p>
            <a:r>
              <a:rPr lang="zh-CN" altLang="zh-CN" b="1" dirty="0"/>
              <a:t>思考题：</a:t>
            </a:r>
            <a:endParaRPr lang="zh-CN" altLang="zh-CN" dirty="0"/>
          </a:p>
          <a:p>
            <a:r>
              <a:rPr lang="en-US" altLang="zh-CN" dirty="0"/>
              <a:t>1. </a:t>
            </a:r>
            <a:r>
              <a:rPr lang="zh-CN" altLang="zh-CN" dirty="0"/>
              <a:t>简述媒体融合特征。</a:t>
            </a:r>
          </a:p>
          <a:p>
            <a:r>
              <a:rPr lang="en-US" altLang="zh-CN" dirty="0"/>
              <a:t>2. </a:t>
            </a:r>
            <a:r>
              <a:rPr lang="zh-CN" altLang="zh-CN" dirty="0"/>
              <a:t>媒体融合条件是什么？</a:t>
            </a:r>
          </a:p>
          <a:p>
            <a:r>
              <a:rPr lang="en-US" altLang="zh-CN" dirty="0"/>
              <a:t>3. </a:t>
            </a:r>
            <a:r>
              <a:rPr lang="zh-CN" altLang="zh-CN" dirty="0"/>
              <a:t>媒体融合的变迁过程。</a:t>
            </a:r>
          </a:p>
          <a:p>
            <a:r>
              <a:rPr lang="en-US" altLang="zh-CN" dirty="0"/>
              <a:t>4. </a:t>
            </a:r>
            <a:r>
              <a:rPr lang="zh-CN" altLang="zh-CN" dirty="0"/>
              <a:t>媒体融合中存在哪些伦理问题？</a:t>
            </a:r>
          </a:p>
          <a:p>
            <a:endParaRPr lang="zh-CN" altLang="en-US" dirty="0"/>
          </a:p>
        </p:txBody>
      </p:sp>
    </p:spTree>
    <p:extLst>
      <p:ext uri="{BB962C8B-B14F-4D97-AF65-F5344CB8AC3E}">
        <p14:creationId xmlns:p14="http://schemas.microsoft.com/office/powerpoint/2010/main" val="2379031312"/>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24129" y="325724"/>
            <a:ext cx="9720072" cy="1499616"/>
          </a:xfrm>
        </p:spPr>
        <p:txBody>
          <a:bodyPr>
            <a:normAutofit fontScale="90000"/>
          </a:bodyPr>
          <a:lstStyle/>
          <a:p>
            <a:pPr>
              <a:lnSpc>
                <a:spcPct val="110000"/>
              </a:lnSpc>
            </a:pPr>
            <a:r>
              <a:rPr lang="zh-CN" altLang="zh-CN" b="1" dirty="0"/>
              <a:t>第</a:t>
            </a:r>
            <a:r>
              <a:rPr lang="en-US" altLang="zh-CN" b="1" dirty="0"/>
              <a:t>12</a:t>
            </a:r>
            <a:r>
              <a:rPr lang="zh-CN" altLang="zh-CN" b="1" dirty="0"/>
              <a:t>章</a:t>
            </a:r>
            <a:r>
              <a:rPr lang="en-US" altLang="zh-CN" b="1" dirty="0"/>
              <a:t>  </a:t>
            </a:r>
            <a:r>
              <a:rPr lang="zh-CN" altLang="zh-CN" b="1" dirty="0"/>
              <a:t>新媒体的受众</a:t>
            </a:r>
            <a:r>
              <a:rPr lang="zh-CN" altLang="zh-CN" dirty="0"/>
              <a:t/>
            </a:r>
            <a:br>
              <a:rPr lang="zh-CN" altLang="zh-CN" dirty="0"/>
            </a:br>
            <a:r>
              <a:rPr lang="zh-CN" altLang="zh-CN" sz="4400" dirty="0" smtClean="0"/>
              <a:t>第</a:t>
            </a:r>
            <a:r>
              <a:rPr lang="en-US" altLang="zh-CN" sz="4400" dirty="0"/>
              <a:t>1</a:t>
            </a:r>
            <a:r>
              <a:rPr lang="zh-CN" altLang="zh-CN" sz="4400" dirty="0"/>
              <a:t>节 新媒体受众的</a:t>
            </a:r>
            <a:r>
              <a:rPr lang="zh-CN" altLang="zh-CN" sz="4400" dirty="0" smtClean="0"/>
              <a:t>特点</a:t>
            </a:r>
            <a:endParaRPr lang="zh-CN" altLang="en-US" sz="4400" dirty="0"/>
          </a:p>
        </p:txBody>
      </p:sp>
      <p:sp>
        <p:nvSpPr>
          <p:cNvPr id="3" name="内容占位符 2"/>
          <p:cNvSpPr>
            <a:spLocks noGrp="1"/>
          </p:cNvSpPr>
          <p:nvPr>
            <p:ph idx="1"/>
          </p:nvPr>
        </p:nvSpPr>
        <p:spPr>
          <a:xfrm>
            <a:off x="852616" y="1952368"/>
            <a:ext cx="10441460" cy="4356992"/>
          </a:xfrm>
        </p:spPr>
        <p:txBody>
          <a:bodyPr>
            <a:normAutofit/>
          </a:bodyPr>
          <a:lstStyle/>
          <a:p>
            <a:r>
              <a:rPr lang="en-US" altLang="zh-CN" b="1" dirty="0"/>
              <a:t>1. </a:t>
            </a:r>
            <a:r>
              <a:rPr lang="zh-CN" altLang="zh-CN" b="1" dirty="0"/>
              <a:t>隐蔽性与公开性</a:t>
            </a:r>
            <a:endParaRPr lang="zh-CN" altLang="zh-CN" dirty="0"/>
          </a:p>
          <a:p>
            <a:r>
              <a:rPr lang="en-US" altLang="zh-CN" b="1" dirty="0"/>
              <a:t>2. </a:t>
            </a:r>
            <a:r>
              <a:rPr lang="zh-CN" altLang="zh-CN" b="1" dirty="0"/>
              <a:t>广泛性与窄众</a:t>
            </a:r>
            <a:r>
              <a:rPr lang="zh-CN" altLang="zh-CN" b="1" dirty="0" smtClean="0"/>
              <a:t>性</a:t>
            </a:r>
            <a:endParaRPr lang="en-US" altLang="zh-CN" b="1" dirty="0" smtClean="0"/>
          </a:p>
          <a:p>
            <a:r>
              <a:rPr lang="en-US" altLang="zh-CN" b="1" dirty="0"/>
              <a:t>3. </a:t>
            </a:r>
            <a:r>
              <a:rPr lang="zh-CN" altLang="zh-CN" b="1" dirty="0"/>
              <a:t>干扰性与</a:t>
            </a:r>
            <a:r>
              <a:rPr lang="zh-CN" altLang="zh-CN" b="1" dirty="0" smtClean="0"/>
              <a:t>严谨性</a:t>
            </a:r>
            <a:endParaRPr lang="en-US" altLang="zh-CN" b="1" dirty="0" smtClean="0"/>
          </a:p>
          <a:p>
            <a:r>
              <a:rPr lang="zh-CN" altLang="zh-CN" dirty="0"/>
              <a:t>首先，由于绝大多数新媒体用户认为自己的网络账号是随便注册的、隐匿的，因此对于自己的发言与传播行为缺乏责任感，可能会轻率地发布或散布一些不实甚至是虚假的消息。</a:t>
            </a:r>
          </a:p>
          <a:p>
            <a:r>
              <a:rPr lang="zh-CN" altLang="zh-CN" dirty="0"/>
              <a:t>其次，绝大多数新媒体用户对于信息的识别存在着较为严重的缺陷，易冲动，易轻信，易被利用，当接收到一条易引起共鸣的消息时，往往不会冷静思考并加以鉴别，而是迅速参与进去，成为这些未必是真实与正确的信息的共同传播者。</a:t>
            </a:r>
          </a:p>
          <a:p>
            <a:r>
              <a:rPr lang="zh-CN" altLang="zh-CN" dirty="0"/>
              <a:t>再次，新媒体对于信息的传播速度之广与快，成为了虚假错误信息危害极大的帮凶之一。</a:t>
            </a:r>
            <a:endParaRPr lang="zh-CN" altLang="en-US" dirty="0"/>
          </a:p>
        </p:txBody>
      </p:sp>
    </p:spTree>
    <p:extLst>
      <p:ext uri="{BB962C8B-B14F-4D97-AF65-F5344CB8AC3E}">
        <p14:creationId xmlns:p14="http://schemas.microsoft.com/office/powerpoint/2010/main" val="3761496313"/>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24128" y="325724"/>
            <a:ext cx="9720072" cy="823454"/>
          </a:xfrm>
        </p:spPr>
        <p:txBody>
          <a:bodyPr/>
          <a:lstStyle/>
          <a:p>
            <a:r>
              <a:rPr lang="zh-CN" altLang="zh-CN" dirty="0"/>
              <a:t>第</a:t>
            </a:r>
            <a:r>
              <a:rPr lang="en-US" altLang="zh-CN" dirty="0"/>
              <a:t>2</a:t>
            </a:r>
            <a:r>
              <a:rPr lang="zh-CN" altLang="zh-CN" dirty="0"/>
              <a:t>节 新媒体受众的</a:t>
            </a:r>
            <a:r>
              <a:rPr lang="zh-CN" altLang="zh-CN" dirty="0" smtClean="0"/>
              <a:t>变化</a:t>
            </a:r>
            <a:endParaRPr lang="zh-CN" altLang="en-US" dirty="0"/>
          </a:p>
        </p:txBody>
      </p:sp>
      <p:sp>
        <p:nvSpPr>
          <p:cNvPr id="3" name="内容占位符 2"/>
          <p:cNvSpPr>
            <a:spLocks noGrp="1"/>
          </p:cNvSpPr>
          <p:nvPr>
            <p:ph idx="1"/>
          </p:nvPr>
        </p:nvSpPr>
        <p:spPr>
          <a:xfrm>
            <a:off x="1024128" y="1334531"/>
            <a:ext cx="9720073" cy="5078626"/>
          </a:xfrm>
        </p:spPr>
        <p:txBody>
          <a:bodyPr>
            <a:normAutofit fontScale="92500" lnSpcReduction="10000"/>
          </a:bodyPr>
          <a:lstStyle/>
          <a:p>
            <a:r>
              <a:rPr lang="en-US" altLang="zh-CN" b="1" dirty="0"/>
              <a:t>1. </a:t>
            </a:r>
            <a:r>
              <a:rPr lang="zh-CN" altLang="zh-CN" b="1" dirty="0"/>
              <a:t>新媒体时代受众的身份变化</a:t>
            </a:r>
            <a:endParaRPr lang="zh-CN" altLang="zh-CN" dirty="0"/>
          </a:p>
          <a:p>
            <a:r>
              <a:rPr lang="en-US" altLang="zh-CN" dirty="0" smtClean="0"/>
              <a:t>1.1 </a:t>
            </a:r>
            <a:r>
              <a:rPr lang="zh-CN" altLang="zh-CN" dirty="0"/>
              <a:t>传者和受者的角色转化</a:t>
            </a:r>
          </a:p>
          <a:p>
            <a:r>
              <a:rPr lang="en-US" altLang="zh-CN" dirty="0" smtClean="0"/>
              <a:t>1.2</a:t>
            </a:r>
            <a:r>
              <a:rPr lang="zh-CN" altLang="zh-CN" dirty="0"/>
              <a:t>从读者、听众、观众到新媒体用户</a:t>
            </a:r>
          </a:p>
          <a:p>
            <a:r>
              <a:rPr lang="en-US" altLang="zh-CN" b="1" dirty="0" smtClean="0"/>
              <a:t>2</a:t>
            </a:r>
            <a:r>
              <a:rPr lang="en-US" altLang="zh-CN" b="1" dirty="0"/>
              <a:t>. </a:t>
            </a:r>
            <a:r>
              <a:rPr lang="zh-CN" altLang="zh-CN" b="1" dirty="0"/>
              <a:t>新媒体时代受众的心理变化</a:t>
            </a:r>
            <a:endParaRPr lang="zh-CN" altLang="zh-CN" dirty="0"/>
          </a:p>
          <a:p>
            <a:r>
              <a:rPr lang="zh-CN" altLang="zh-CN" dirty="0" smtClean="0"/>
              <a:t>第一</a:t>
            </a:r>
            <a:r>
              <a:rPr lang="zh-CN" altLang="zh-CN" dirty="0"/>
              <a:t>，参与性心理</a:t>
            </a:r>
            <a:r>
              <a:rPr lang="zh-CN" altLang="zh-CN" dirty="0" smtClean="0"/>
              <a:t>提高</a:t>
            </a:r>
            <a:endParaRPr lang="zh-CN" altLang="zh-CN" dirty="0"/>
          </a:p>
          <a:p>
            <a:r>
              <a:rPr lang="zh-CN" altLang="zh-CN" dirty="0"/>
              <a:t>第二，娱乐性心理</a:t>
            </a:r>
            <a:r>
              <a:rPr lang="zh-CN" altLang="zh-CN" dirty="0" smtClean="0"/>
              <a:t>提升</a:t>
            </a:r>
            <a:endParaRPr lang="en-US" altLang="zh-CN" dirty="0" smtClean="0"/>
          </a:p>
          <a:p>
            <a:r>
              <a:rPr lang="zh-CN" altLang="zh-CN" dirty="0" smtClean="0"/>
              <a:t>第三</a:t>
            </a:r>
            <a:r>
              <a:rPr lang="zh-CN" altLang="zh-CN" dirty="0"/>
              <a:t>，消费性心理</a:t>
            </a:r>
            <a:r>
              <a:rPr lang="zh-CN" altLang="zh-CN" dirty="0" smtClean="0"/>
              <a:t>突出</a:t>
            </a:r>
            <a:endParaRPr lang="en-US" altLang="zh-CN" dirty="0" smtClean="0"/>
          </a:p>
          <a:p>
            <a:r>
              <a:rPr lang="zh-CN" altLang="zh-CN" dirty="0" smtClean="0"/>
              <a:t>第四</a:t>
            </a:r>
            <a:r>
              <a:rPr lang="zh-CN" altLang="zh-CN" dirty="0"/>
              <a:t>，自主性心理</a:t>
            </a:r>
            <a:r>
              <a:rPr lang="zh-CN" altLang="zh-CN" dirty="0" smtClean="0"/>
              <a:t>增强</a:t>
            </a:r>
            <a:endParaRPr lang="en-US" altLang="zh-CN" dirty="0"/>
          </a:p>
          <a:p>
            <a:r>
              <a:rPr lang="en-US" altLang="zh-CN" b="1" dirty="0" smtClean="0"/>
              <a:t>3</a:t>
            </a:r>
            <a:r>
              <a:rPr lang="en-US" altLang="zh-CN" b="1" dirty="0"/>
              <a:t>. </a:t>
            </a:r>
            <a:r>
              <a:rPr lang="zh-CN" altLang="zh-CN" b="1" dirty="0"/>
              <a:t>新媒体时代受众的市场变化</a:t>
            </a:r>
            <a:endParaRPr lang="zh-CN" altLang="zh-CN" dirty="0"/>
          </a:p>
          <a:p>
            <a:r>
              <a:rPr lang="zh-CN" altLang="zh-CN" dirty="0"/>
              <a:t>（</a:t>
            </a:r>
            <a:r>
              <a:rPr lang="en-US" altLang="zh-CN" dirty="0"/>
              <a:t>1</a:t>
            </a:r>
            <a:r>
              <a:rPr lang="zh-CN" altLang="zh-CN" dirty="0"/>
              <a:t>）受众市场分化与融合</a:t>
            </a:r>
          </a:p>
          <a:p>
            <a:r>
              <a:rPr lang="zh-CN" altLang="zh-CN" dirty="0" smtClean="0"/>
              <a:t>（</a:t>
            </a:r>
            <a:r>
              <a:rPr lang="en-US" altLang="zh-CN" dirty="0"/>
              <a:t>2</a:t>
            </a:r>
            <a:r>
              <a:rPr lang="zh-CN" altLang="zh-CN" dirty="0"/>
              <a:t>）受众市场区分减弱</a:t>
            </a:r>
          </a:p>
          <a:p>
            <a:r>
              <a:rPr lang="zh-CN" altLang="zh-CN" dirty="0" smtClean="0"/>
              <a:t>（</a:t>
            </a:r>
            <a:r>
              <a:rPr lang="en-US" altLang="zh-CN" dirty="0"/>
              <a:t>3</a:t>
            </a:r>
            <a:r>
              <a:rPr lang="zh-CN" altLang="zh-CN" dirty="0"/>
              <a:t>）年轻受众是新媒体市场</a:t>
            </a:r>
            <a:r>
              <a:rPr lang="zh-CN" altLang="zh-CN" dirty="0" smtClean="0"/>
              <a:t>主力</a:t>
            </a:r>
            <a:endParaRPr lang="zh-CN" altLang="zh-CN" dirty="0"/>
          </a:p>
        </p:txBody>
      </p:sp>
    </p:spTree>
    <p:extLst>
      <p:ext uri="{BB962C8B-B14F-4D97-AF65-F5344CB8AC3E}">
        <p14:creationId xmlns:p14="http://schemas.microsoft.com/office/powerpoint/2010/main" val="3420520742"/>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24128" y="585217"/>
            <a:ext cx="9720072" cy="662816"/>
          </a:xfrm>
        </p:spPr>
        <p:txBody>
          <a:bodyPr>
            <a:normAutofit fontScale="90000"/>
          </a:bodyPr>
          <a:lstStyle/>
          <a:p>
            <a:r>
              <a:rPr lang="zh-CN" altLang="zh-CN" dirty="0"/>
              <a:t>第</a:t>
            </a:r>
            <a:r>
              <a:rPr lang="en-US" altLang="zh-CN" dirty="0"/>
              <a:t>3</a:t>
            </a:r>
            <a:r>
              <a:rPr lang="zh-CN" altLang="zh-CN" dirty="0"/>
              <a:t>节 新媒体受众与媒介的互动</a:t>
            </a:r>
            <a:r>
              <a:rPr lang="zh-CN" altLang="zh-CN" dirty="0" smtClean="0"/>
              <a:t>关系</a:t>
            </a:r>
            <a:endParaRPr lang="zh-CN" altLang="en-US" dirty="0"/>
          </a:p>
        </p:txBody>
      </p:sp>
      <p:sp>
        <p:nvSpPr>
          <p:cNvPr id="3" name="内容占位符 2"/>
          <p:cNvSpPr>
            <a:spLocks noGrp="1"/>
          </p:cNvSpPr>
          <p:nvPr>
            <p:ph idx="1"/>
          </p:nvPr>
        </p:nvSpPr>
        <p:spPr>
          <a:xfrm>
            <a:off x="1024128" y="1519881"/>
            <a:ext cx="9720073" cy="4789479"/>
          </a:xfrm>
        </p:spPr>
        <p:txBody>
          <a:bodyPr/>
          <a:lstStyle/>
          <a:p>
            <a:r>
              <a:rPr lang="en-US" altLang="zh-CN" b="1" dirty="0"/>
              <a:t>1</a:t>
            </a:r>
            <a:r>
              <a:rPr lang="zh-CN" altLang="zh-CN" b="1" dirty="0"/>
              <a:t>．媒介依赖理论概述</a:t>
            </a:r>
            <a:endParaRPr lang="zh-CN" altLang="zh-CN" dirty="0"/>
          </a:p>
          <a:p>
            <a:r>
              <a:rPr lang="zh-CN" altLang="zh-CN" dirty="0"/>
              <a:t>（</a:t>
            </a:r>
            <a:r>
              <a:rPr lang="en-US" altLang="zh-CN" dirty="0"/>
              <a:t>1</a:t>
            </a:r>
            <a:r>
              <a:rPr lang="zh-CN" altLang="zh-CN" dirty="0"/>
              <a:t>）对网络媒体的依赖</a:t>
            </a:r>
          </a:p>
          <a:p>
            <a:r>
              <a:rPr lang="zh-CN" altLang="zh-CN" dirty="0"/>
              <a:t>（</a:t>
            </a:r>
            <a:r>
              <a:rPr lang="en-US" altLang="zh-CN" dirty="0"/>
              <a:t>2</a:t>
            </a:r>
            <a:r>
              <a:rPr lang="zh-CN" altLang="zh-CN" dirty="0"/>
              <a:t>）对手机媒体的依赖</a:t>
            </a:r>
          </a:p>
          <a:p>
            <a:r>
              <a:rPr lang="en-US" altLang="zh-CN" b="1" dirty="0"/>
              <a:t>2</a:t>
            </a:r>
            <a:r>
              <a:rPr lang="zh-CN" altLang="zh-CN" b="1" dirty="0"/>
              <a:t>．受众与新媒体的互动</a:t>
            </a:r>
            <a:endParaRPr lang="zh-CN" altLang="zh-CN" dirty="0"/>
          </a:p>
          <a:p>
            <a:endParaRPr lang="zh-CN" altLang="en-US" dirty="0"/>
          </a:p>
        </p:txBody>
      </p:sp>
    </p:spTree>
    <p:extLst>
      <p:ext uri="{BB962C8B-B14F-4D97-AF65-F5344CB8AC3E}">
        <p14:creationId xmlns:p14="http://schemas.microsoft.com/office/powerpoint/2010/main" val="4154161276"/>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24128" y="585216"/>
            <a:ext cx="9720072" cy="1070589"/>
          </a:xfrm>
        </p:spPr>
        <p:txBody>
          <a:bodyPr>
            <a:normAutofit fontScale="90000"/>
          </a:bodyPr>
          <a:lstStyle/>
          <a:p>
            <a:pPr>
              <a:lnSpc>
                <a:spcPct val="110000"/>
              </a:lnSpc>
            </a:pPr>
            <a:r>
              <a:rPr lang="zh-CN" altLang="zh-CN" b="1" dirty="0"/>
              <a:t>第</a:t>
            </a:r>
            <a:r>
              <a:rPr lang="en-US" altLang="zh-CN" b="1" dirty="0"/>
              <a:t>13</a:t>
            </a:r>
            <a:r>
              <a:rPr lang="zh-CN" altLang="zh-CN" b="1" dirty="0"/>
              <a:t>章</a:t>
            </a:r>
            <a:r>
              <a:rPr lang="en-US" altLang="zh-CN" b="1" dirty="0"/>
              <a:t>  </a:t>
            </a:r>
            <a:r>
              <a:rPr lang="zh-CN" altLang="zh-CN" b="1" dirty="0"/>
              <a:t>新媒体的内容</a:t>
            </a:r>
            <a:r>
              <a:rPr lang="zh-CN" altLang="zh-CN" dirty="0"/>
              <a:t/>
            </a:r>
            <a:br>
              <a:rPr lang="zh-CN" altLang="zh-CN" dirty="0"/>
            </a:br>
            <a:r>
              <a:rPr lang="zh-CN" altLang="zh-CN" sz="4400" dirty="0" smtClean="0"/>
              <a:t>第</a:t>
            </a:r>
            <a:r>
              <a:rPr lang="en-US" altLang="zh-CN" sz="4400" dirty="0"/>
              <a:t>1</a:t>
            </a:r>
            <a:r>
              <a:rPr lang="zh-CN" altLang="zh-CN" sz="4400" dirty="0"/>
              <a:t>节</a:t>
            </a:r>
            <a:r>
              <a:rPr lang="en-US" altLang="zh-CN" sz="4400" dirty="0"/>
              <a:t>  </a:t>
            </a:r>
            <a:r>
              <a:rPr lang="zh-CN" altLang="zh-CN" sz="4400" dirty="0"/>
              <a:t>新媒体的主要内容</a:t>
            </a:r>
            <a:r>
              <a:rPr lang="zh-CN" altLang="zh-CN" sz="4400" dirty="0" smtClean="0"/>
              <a:t>构成</a:t>
            </a:r>
            <a:endParaRPr lang="zh-CN" altLang="en-US" sz="4400" dirty="0"/>
          </a:p>
        </p:txBody>
      </p:sp>
      <p:sp>
        <p:nvSpPr>
          <p:cNvPr id="3" name="内容占位符 2"/>
          <p:cNvSpPr>
            <a:spLocks noGrp="1"/>
          </p:cNvSpPr>
          <p:nvPr>
            <p:ph idx="1"/>
          </p:nvPr>
        </p:nvSpPr>
        <p:spPr>
          <a:xfrm>
            <a:off x="1024128" y="1977081"/>
            <a:ext cx="9720073" cy="4332279"/>
          </a:xfrm>
        </p:spPr>
        <p:txBody>
          <a:bodyPr>
            <a:normAutofit fontScale="92500"/>
          </a:bodyPr>
          <a:lstStyle/>
          <a:p>
            <a:r>
              <a:rPr lang="en-US" altLang="zh-CN" b="1" dirty="0"/>
              <a:t>1</a:t>
            </a:r>
            <a:r>
              <a:rPr lang="zh-CN" altLang="zh-CN" b="1" dirty="0"/>
              <a:t>．经济利益诉</a:t>
            </a:r>
            <a:r>
              <a:rPr lang="zh-CN" altLang="zh-CN" b="1" dirty="0" smtClean="0"/>
              <a:t>求</a:t>
            </a:r>
            <a:endParaRPr lang="en-US" altLang="zh-CN" b="1" dirty="0" smtClean="0"/>
          </a:p>
          <a:p>
            <a:r>
              <a:rPr lang="zh-CN" altLang="zh-CN" dirty="0" smtClean="0"/>
              <a:t>马克思认为</a:t>
            </a:r>
            <a:r>
              <a:rPr lang="zh-CN" altLang="zh-CN" dirty="0"/>
              <a:t>，</a:t>
            </a:r>
            <a:r>
              <a:rPr lang="zh-CN" altLang="zh-CN" dirty="0" smtClean="0"/>
              <a:t>追求利益</a:t>
            </a:r>
            <a:r>
              <a:rPr lang="zh-CN" altLang="zh-CN" dirty="0"/>
              <a:t>是人类社会实践的重要目标</a:t>
            </a:r>
            <a:r>
              <a:rPr lang="zh-CN" altLang="zh-CN" dirty="0" smtClean="0"/>
              <a:t>，是</a:t>
            </a:r>
            <a:r>
              <a:rPr lang="zh-CN" altLang="zh-CN" dirty="0"/>
              <a:t>人类一切社会活动的动因；无产阶级革命的目的之一，就是要从资产阶级手里夺回对于社会财富的控制权和支配权。</a:t>
            </a:r>
          </a:p>
          <a:p>
            <a:r>
              <a:rPr lang="en-US" altLang="zh-CN" b="1" dirty="0"/>
              <a:t>2</a:t>
            </a:r>
            <a:r>
              <a:rPr lang="zh-CN" altLang="zh-CN" b="1" dirty="0"/>
              <a:t>．社会保障诉求</a:t>
            </a:r>
            <a:endParaRPr lang="zh-CN" altLang="zh-CN" dirty="0"/>
          </a:p>
          <a:p>
            <a:r>
              <a:rPr lang="zh-CN" altLang="zh-CN" dirty="0" smtClean="0"/>
              <a:t>（</a:t>
            </a:r>
            <a:r>
              <a:rPr lang="en-US" altLang="zh-CN" dirty="0"/>
              <a:t>1</a:t>
            </a:r>
            <a:r>
              <a:rPr lang="zh-CN" altLang="zh-CN" dirty="0"/>
              <a:t>） 社会保险</a:t>
            </a:r>
            <a:r>
              <a:rPr lang="zh-CN" altLang="zh-CN" dirty="0" smtClean="0"/>
              <a:t>制度</a:t>
            </a:r>
            <a:endParaRPr lang="en-US" altLang="zh-CN" dirty="0" smtClean="0"/>
          </a:p>
          <a:p>
            <a:r>
              <a:rPr lang="zh-CN" altLang="zh-CN" dirty="0" smtClean="0"/>
              <a:t>（</a:t>
            </a:r>
            <a:r>
              <a:rPr lang="en-US" altLang="zh-CN" dirty="0"/>
              <a:t>2</a:t>
            </a:r>
            <a:r>
              <a:rPr lang="zh-CN" altLang="zh-CN" dirty="0"/>
              <a:t>）社会福利</a:t>
            </a:r>
            <a:r>
              <a:rPr lang="zh-CN" altLang="zh-CN" dirty="0" smtClean="0"/>
              <a:t>制度</a:t>
            </a:r>
            <a:endParaRPr lang="en-US" altLang="zh-CN" dirty="0" smtClean="0"/>
          </a:p>
          <a:p>
            <a:r>
              <a:rPr lang="zh-CN" altLang="zh-CN" dirty="0" smtClean="0"/>
              <a:t>（</a:t>
            </a:r>
            <a:r>
              <a:rPr lang="en-US" altLang="zh-CN" dirty="0"/>
              <a:t>3</a:t>
            </a:r>
            <a:r>
              <a:rPr lang="zh-CN" altLang="zh-CN" dirty="0"/>
              <a:t>） 社会救济</a:t>
            </a:r>
            <a:r>
              <a:rPr lang="zh-CN" altLang="zh-CN" dirty="0" smtClean="0"/>
              <a:t>制度</a:t>
            </a:r>
            <a:endParaRPr lang="en-US" altLang="zh-CN" dirty="0" smtClean="0"/>
          </a:p>
          <a:p>
            <a:r>
              <a:rPr lang="zh-CN" altLang="zh-CN" dirty="0" smtClean="0"/>
              <a:t>（</a:t>
            </a:r>
            <a:r>
              <a:rPr lang="en-US" altLang="zh-CN" dirty="0"/>
              <a:t>4</a:t>
            </a:r>
            <a:r>
              <a:rPr lang="zh-CN" altLang="zh-CN" dirty="0"/>
              <a:t>）社会优抚</a:t>
            </a:r>
            <a:r>
              <a:rPr lang="zh-CN" altLang="zh-CN" dirty="0" smtClean="0"/>
              <a:t>制度</a:t>
            </a:r>
            <a:endParaRPr lang="en-US" altLang="zh-CN" dirty="0" smtClean="0"/>
          </a:p>
          <a:p>
            <a:r>
              <a:rPr lang="zh-CN" altLang="zh-CN" dirty="0" smtClean="0"/>
              <a:t>（</a:t>
            </a:r>
            <a:r>
              <a:rPr lang="en-US" altLang="zh-CN" dirty="0"/>
              <a:t>5</a:t>
            </a:r>
            <a:r>
              <a:rPr lang="zh-CN" altLang="zh-CN" dirty="0"/>
              <a:t>）社会互助</a:t>
            </a:r>
            <a:r>
              <a:rPr lang="zh-CN" altLang="zh-CN" dirty="0" smtClean="0"/>
              <a:t>制度</a:t>
            </a:r>
            <a:endParaRPr lang="en-US" altLang="zh-CN" dirty="0" smtClean="0"/>
          </a:p>
          <a:p>
            <a:r>
              <a:rPr lang="zh-CN" altLang="zh-CN" dirty="0" smtClean="0"/>
              <a:t>（</a:t>
            </a:r>
            <a:r>
              <a:rPr lang="en-US" altLang="zh-CN" dirty="0"/>
              <a:t>6</a:t>
            </a:r>
            <a:r>
              <a:rPr lang="zh-CN" altLang="zh-CN" dirty="0"/>
              <a:t>）个人储蓄积累保障</a:t>
            </a:r>
            <a:endParaRPr lang="zh-CN" altLang="en-US" dirty="0"/>
          </a:p>
        </p:txBody>
      </p:sp>
    </p:spTree>
    <p:extLst>
      <p:ext uri="{BB962C8B-B14F-4D97-AF65-F5344CB8AC3E}">
        <p14:creationId xmlns:p14="http://schemas.microsoft.com/office/powerpoint/2010/main" val="1067981942"/>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24128" y="585216"/>
            <a:ext cx="9720072" cy="143833"/>
          </a:xfrm>
        </p:spPr>
        <p:txBody>
          <a:bodyPr>
            <a:normAutofit fontScale="90000"/>
          </a:bodyPr>
          <a:lstStyle/>
          <a:p>
            <a:endParaRPr lang="zh-CN" altLang="en-US" dirty="0"/>
          </a:p>
        </p:txBody>
      </p:sp>
      <p:sp>
        <p:nvSpPr>
          <p:cNvPr id="3" name="内容占位符 2"/>
          <p:cNvSpPr>
            <a:spLocks noGrp="1"/>
          </p:cNvSpPr>
          <p:nvPr>
            <p:ph idx="1"/>
          </p:nvPr>
        </p:nvSpPr>
        <p:spPr>
          <a:xfrm>
            <a:off x="1024129" y="815546"/>
            <a:ext cx="9590326" cy="5493814"/>
          </a:xfrm>
        </p:spPr>
        <p:txBody>
          <a:bodyPr/>
          <a:lstStyle/>
          <a:p>
            <a:pPr>
              <a:lnSpc>
                <a:spcPct val="114000"/>
              </a:lnSpc>
            </a:pPr>
            <a:r>
              <a:rPr lang="en-US" altLang="zh-CN" b="1" dirty="0"/>
              <a:t>3</a:t>
            </a:r>
            <a:r>
              <a:rPr lang="zh-CN" altLang="zh-CN" b="1" dirty="0"/>
              <a:t>．政治参与诉求</a:t>
            </a:r>
            <a:endParaRPr lang="zh-CN" altLang="zh-CN" dirty="0"/>
          </a:p>
          <a:p>
            <a:pPr>
              <a:lnSpc>
                <a:spcPct val="114000"/>
              </a:lnSpc>
            </a:pPr>
            <a:r>
              <a:rPr lang="zh-CN" altLang="zh-CN" dirty="0" smtClean="0"/>
              <a:t>网络</a:t>
            </a:r>
            <a:r>
              <a:rPr lang="zh-CN" altLang="zh-CN" dirty="0"/>
              <a:t>空间（</a:t>
            </a:r>
            <a:r>
              <a:rPr lang="en-US" altLang="zh-CN" dirty="0"/>
              <a:t>Cyberspace</a:t>
            </a:r>
            <a:r>
              <a:rPr lang="zh-CN" altLang="zh-CN" dirty="0"/>
              <a:t>，又称“赛博空间”）全方位介入了人们的日常生活，极大地改变着人们的思维方式、行为方式、生活方式和工作</a:t>
            </a:r>
            <a:r>
              <a:rPr lang="zh-CN" altLang="zh-CN" dirty="0" smtClean="0"/>
              <a:t>方式</a:t>
            </a:r>
            <a:r>
              <a:rPr lang="zh-CN" altLang="en-US" dirty="0" smtClean="0"/>
              <a:t>，</a:t>
            </a:r>
            <a:r>
              <a:rPr lang="zh-CN" altLang="zh-CN" dirty="0"/>
              <a:t>诞生了诸如网络论政、网络监督、网络评判、网络互动等新型公民政治参与方式，并开辟了扁平化、交互性、及时化的网络政治空间这一新型政治参与载体</a:t>
            </a:r>
            <a:r>
              <a:rPr lang="zh-CN" altLang="zh-CN" dirty="0" smtClean="0"/>
              <a:t>。</a:t>
            </a:r>
            <a:endParaRPr lang="en-US" altLang="zh-CN" dirty="0" smtClean="0"/>
          </a:p>
          <a:p>
            <a:pPr>
              <a:lnSpc>
                <a:spcPct val="114000"/>
              </a:lnSpc>
            </a:pPr>
            <a:r>
              <a:rPr lang="en-US" altLang="zh-CN" b="1" dirty="0"/>
              <a:t>4</a:t>
            </a:r>
            <a:r>
              <a:rPr lang="zh-CN" altLang="zh-CN" b="1" dirty="0"/>
              <a:t>．公平正义诉求</a:t>
            </a:r>
            <a:endParaRPr lang="zh-CN" altLang="zh-CN" dirty="0"/>
          </a:p>
          <a:p>
            <a:pPr>
              <a:lnSpc>
                <a:spcPct val="114000"/>
              </a:lnSpc>
            </a:pPr>
            <a:r>
              <a:rPr lang="zh-CN" altLang="zh-CN" dirty="0"/>
              <a:t>公平正义是社会主义和谐社会的一个基本特征，也是新媒体集中反映的的一个核心内容。</a:t>
            </a:r>
            <a:endParaRPr lang="zh-CN" altLang="en-US" dirty="0"/>
          </a:p>
        </p:txBody>
      </p:sp>
    </p:spTree>
    <p:extLst>
      <p:ext uri="{BB962C8B-B14F-4D97-AF65-F5344CB8AC3E}">
        <p14:creationId xmlns:p14="http://schemas.microsoft.com/office/powerpoint/2010/main" val="3657901098"/>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24128" y="585216"/>
            <a:ext cx="9720072" cy="835811"/>
          </a:xfrm>
        </p:spPr>
        <p:txBody>
          <a:bodyPr/>
          <a:lstStyle/>
          <a:p>
            <a:r>
              <a:rPr lang="zh-CN" altLang="zh-CN" dirty="0"/>
              <a:t>第</a:t>
            </a:r>
            <a:r>
              <a:rPr lang="en-US" altLang="zh-CN" dirty="0"/>
              <a:t>2</a:t>
            </a:r>
            <a:r>
              <a:rPr lang="zh-CN" altLang="zh-CN" dirty="0"/>
              <a:t>节</a:t>
            </a:r>
            <a:r>
              <a:rPr lang="en-US" altLang="zh-CN" dirty="0"/>
              <a:t>  </a:t>
            </a:r>
            <a:r>
              <a:rPr lang="zh-CN" altLang="zh-CN" dirty="0"/>
              <a:t>新媒体中的负面</a:t>
            </a:r>
            <a:r>
              <a:rPr lang="zh-CN" altLang="zh-CN" dirty="0" smtClean="0"/>
              <a:t>情绪</a:t>
            </a:r>
            <a:endParaRPr lang="zh-CN" altLang="en-US" dirty="0"/>
          </a:p>
        </p:txBody>
      </p:sp>
      <p:sp>
        <p:nvSpPr>
          <p:cNvPr id="3" name="内容占位符 2"/>
          <p:cNvSpPr>
            <a:spLocks noGrp="1"/>
          </p:cNvSpPr>
          <p:nvPr>
            <p:ph idx="1"/>
          </p:nvPr>
        </p:nvSpPr>
        <p:spPr>
          <a:xfrm>
            <a:off x="1024128" y="1767016"/>
            <a:ext cx="9720073" cy="4542344"/>
          </a:xfrm>
        </p:spPr>
        <p:txBody>
          <a:bodyPr/>
          <a:lstStyle/>
          <a:p>
            <a:r>
              <a:rPr lang="en-US" altLang="zh-CN" b="1" dirty="0"/>
              <a:t>1</a:t>
            </a:r>
            <a:r>
              <a:rPr lang="zh-CN" altLang="zh-CN" b="1" dirty="0"/>
              <a:t>．被剥夺感的自我放大</a:t>
            </a:r>
            <a:endParaRPr lang="zh-CN" altLang="zh-CN" dirty="0"/>
          </a:p>
          <a:p>
            <a:r>
              <a:rPr lang="en-US" altLang="zh-CN" b="1" dirty="0"/>
              <a:t>2</a:t>
            </a:r>
            <a:r>
              <a:rPr lang="zh-CN" altLang="zh-CN" b="1" dirty="0"/>
              <a:t>．公务腐败的惯性假设</a:t>
            </a:r>
            <a:endParaRPr lang="zh-CN" altLang="zh-CN" dirty="0"/>
          </a:p>
          <a:p>
            <a:r>
              <a:rPr lang="en-US" altLang="zh-CN" b="1" dirty="0"/>
              <a:t>3</a:t>
            </a:r>
            <a:r>
              <a:rPr lang="zh-CN" altLang="zh-CN" b="1" dirty="0"/>
              <a:t>．贫富鸿沟的主观归因</a:t>
            </a:r>
            <a:endParaRPr lang="zh-CN" altLang="zh-CN" dirty="0"/>
          </a:p>
          <a:p>
            <a:r>
              <a:rPr lang="en-US" altLang="zh-CN" b="1" dirty="0"/>
              <a:t>4</a:t>
            </a:r>
            <a:r>
              <a:rPr lang="zh-CN" altLang="zh-CN" b="1" dirty="0"/>
              <a:t>．仇富情绪的相互传染</a:t>
            </a:r>
            <a:endParaRPr lang="zh-CN" altLang="en-US" dirty="0"/>
          </a:p>
        </p:txBody>
      </p:sp>
    </p:spTree>
    <p:extLst>
      <p:ext uri="{BB962C8B-B14F-4D97-AF65-F5344CB8AC3E}">
        <p14:creationId xmlns:p14="http://schemas.microsoft.com/office/powerpoint/2010/main" val="3542042237"/>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a:t>
            </a:r>
            <a:r>
              <a:rPr lang="en-US" altLang="zh-CN" dirty="0"/>
              <a:t>3</a:t>
            </a:r>
            <a:r>
              <a:rPr lang="zh-CN" altLang="zh-CN" dirty="0"/>
              <a:t>节</a:t>
            </a:r>
            <a:r>
              <a:rPr lang="en-US" altLang="zh-CN" dirty="0"/>
              <a:t>  </a:t>
            </a:r>
            <a:r>
              <a:rPr lang="zh-CN" altLang="zh-CN" dirty="0"/>
              <a:t>新媒体舆情的主要</a:t>
            </a:r>
            <a:r>
              <a:rPr lang="zh-CN" altLang="zh-CN" dirty="0" smtClean="0"/>
              <a:t>特征</a:t>
            </a:r>
            <a:endParaRPr lang="zh-CN" altLang="en-US" dirty="0"/>
          </a:p>
        </p:txBody>
      </p:sp>
      <p:sp>
        <p:nvSpPr>
          <p:cNvPr id="3" name="内容占位符 2"/>
          <p:cNvSpPr>
            <a:spLocks noGrp="1"/>
          </p:cNvSpPr>
          <p:nvPr>
            <p:ph idx="1"/>
          </p:nvPr>
        </p:nvSpPr>
        <p:spPr/>
        <p:txBody>
          <a:bodyPr/>
          <a:lstStyle/>
          <a:p>
            <a:r>
              <a:rPr lang="en-US" altLang="zh-CN" b="1" dirty="0"/>
              <a:t>1</a:t>
            </a:r>
            <a:r>
              <a:rPr lang="zh-CN" altLang="zh-CN" b="1" dirty="0"/>
              <a:t>．事件真相的求证中心</a:t>
            </a:r>
            <a:endParaRPr lang="zh-CN" altLang="zh-CN" dirty="0"/>
          </a:p>
          <a:p>
            <a:r>
              <a:rPr lang="en-US" altLang="zh-CN" b="1" dirty="0"/>
              <a:t>2</a:t>
            </a:r>
            <a:r>
              <a:rPr lang="zh-CN" altLang="zh-CN" b="1" dirty="0"/>
              <a:t>．消极情绪的宣泄渠道</a:t>
            </a:r>
            <a:endParaRPr lang="zh-CN" altLang="zh-CN" dirty="0"/>
          </a:p>
          <a:p>
            <a:r>
              <a:rPr lang="en-US" altLang="zh-CN" b="1" dirty="0"/>
              <a:t>3</a:t>
            </a:r>
            <a:r>
              <a:rPr lang="zh-CN" altLang="zh-CN" b="1" dirty="0"/>
              <a:t>．攻击对手的武器甚至造谣中心</a:t>
            </a:r>
            <a:endParaRPr lang="zh-CN" altLang="zh-CN" dirty="0"/>
          </a:p>
          <a:p>
            <a:r>
              <a:rPr lang="en-US" altLang="zh-CN" b="1" dirty="0"/>
              <a:t>4</a:t>
            </a:r>
            <a:r>
              <a:rPr lang="zh-CN" altLang="zh-CN" b="1" dirty="0"/>
              <a:t>．臭味相投者串通的纽带</a:t>
            </a:r>
            <a:endParaRPr lang="zh-CN" altLang="zh-CN" dirty="0"/>
          </a:p>
          <a:p>
            <a:r>
              <a:rPr lang="en-US" altLang="zh-CN" b="1" dirty="0"/>
              <a:t>5</a:t>
            </a:r>
            <a:r>
              <a:rPr lang="zh-CN" altLang="zh-CN" b="1" dirty="0"/>
              <a:t>．无聊者围观起哄的场所</a:t>
            </a:r>
            <a:endParaRPr lang="zh-CN" altLang="zh-CN" dirty="0"/>
          </a:p>
          <a:p>
            <a:endParaRPr lang="zh-CN" altLang="en-US" dirty="0"/>
          </a:p>
        </p:txBody>
      </p:sp>
    </p:spTree>
    <p:extLst>
      <p:ext uri="{BB962C8B-B14F-4D97-AF65-F5344CB8AC3E}">
        <p14:creationId xmlns:p14="http://schemas.microsoft.com/office/powerpoint/2010/main" val="771213176"/>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24128" y="585216"/>
            <a:ext cx="9720072" cy="1107660"/>
          </a:xfrm>
        </p:spPr>
        <p:txBody>
          <a:bodyPr/>
          <a:lstStyle/>
          <a:p>
            <a:r>
              <a:rPr lang="zh-CN" altLang="zh-CN" dirty="0"/>
              <a:t>第</a:t>
            </a:r>
            <a:r>
              <a:rPr lang="en-US" altLang="zh-CN" dirty="0"/>
              <a:t>4</a:t>
            </a:r>
            <a:r>
              <a:rPr lang="zh-CN" altLang="zh-CN" dirty="0"/>
              <a:t>节</a:t>
            </a:r>
            <a:r>
              <a:rPr lang="en-US" altLang="zh-CN" dirty="0"/>
              <a:t>  </a:t>
            </a:r>
            <a:r>
              <a:rPr lang="zh-CN" altLang="zh-CN" dirty="0"/>
              <a:t>网络舆论风暴的负面</a:t>
            </a:r>
            <a:r>
              <a:rPr lang="zh-CN" altLang="zh-CN" dirty="0" smtClean="0"/>
              <a:t>价值</a:t>
            </a:r>
            <a:endParaRPr lang="zh-CN" altLang="en-US" dirty="0"/>
          </a:p>
        </p:txBody>
      </p:sp>
      <p:sp>
        <p:nvSpPr>
          <p:cNvPr id="3" name="内容占位符 2"/>
          <p:cNvSpPr>
            <a:spLocks noGrp="1"/>
          </p:cNvSpPr>
          <p:nvPr>
            <p:ph idx="1"/>
          </p:nvPr>
        </p:nvSpPr>
        <p:spPr>
          <a:xfrm>
            <a:off x="1024128" y="2026508"/>
            <a:ext cx="9720073" cy="4282852"/>
          </a:xfrm>
        </p:spPr>
        <p:txBody>
          <a:bodyPr/>
          <a:lstStyle/>
          <a:p>
            <a:r>
              <a:rPr lang="en-US" altLang="zh-CN" b="1" dirty="0"/>
              <a:t>1</a:t>
            </a:r>
            <a:r>
              <a:rPr lang="zh-CN" altLang="zh-CN" b="1" dirty="0"/>
              <a:t>．助长对抗心理</a:t>
            </a:r>
            <a:endParaRPr lang="zh-CN" altLang="zh-CN" dirty="0"/>
          </a:p>
          <a:p>
            <a:r>
              <a:rPr lang="en-US" altLang="zh-CN" b="1" dirty="0"/>
              <a:t>2</a:t>
            </a:r>
            <a:r>
              <a:rPr lang="zh-CN" altLang="zh-CN" b="1" dirty="0"/>
              <a:t>．混淆是非曲直</a:t>
            </a:r>
            <a:endParaRPr lang="zh-CN" altLang="zh-CN" dirty="0"/>
          </a:p>
          <a:p>
            <a:r>
              <a:rPr lang="en-US" altLang="zh-CN" b="1" dirty="0"/>
              <a:t>3</a:t>
            </a:r>
            <a:r>
              <a:rPr lang="zh-CN" altLang="zh-CN" b="1" dirty="0"/>
              <a:t>．消解管理权威</a:t>
            </a:r>
            <a:endParaRPr lang="zh-CN" altLang="zh-CN" dirty="0"/>
          </a:p>
          <a:p>
            <a:r>
              <a:rPr lang="en-US" altLang="zh-CN" b="1" dirty="0"/>
              <a:t>4</a:t>
            </a:r>
            <a:r>
              <a:rPr lang="zh-CN" altLang="zh-CN" b="1" dirty="0"/>
              <a:t>．引发社会事件</a:t>
            </a:r>
            <a:endParaRPr lang="zh-CN" altLang="zh-CN" dirty="0"/>
          </a:p>
          <a:p>
            <a:endParaRPr lang="zh-CN" altLang="en-US" dirty="0"/>
          </a:p>
        </p:txBody>
      </p:sp>
    </p:spTree>
    <p:extLst>
      <p:ext uri="{BB962C8B-B14F-4D97-AF65-F5344CB8AC3E}">
        <p14:creationId xmlns:p14="http://schemas.microsoft.com/office/powerpoint/2010/main" val="2354525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67361"/>
          </a:xfrm>
        </p:spPr>
        <p:txBody>
          <a:bodyPr>
            <a:normAutofit fontScale="90000"/>
          </a:bodyPr>
          <a:lstStyle/>
          <a:p>
            <a:endParaRPr lang="zh-CN" altLang="en-US" dirty="0"/>
          </a:p>
        </p:txBody>
      </p:sp>
      <p:sp>
        <p:nvSpPr>
          <p:cNvPr id="3" name="内容占位符 2"/>
          <p:cNvSpPr>
            <a:spLocks noGrp="1"/>
          </p:cNvSpPr>
          <p:nvPr>
            <p:ph idx="1"/>
          </p:nvPr>
        </p:nvSpPr>
        <p:spPr>
          <a:xfrm>
            <a:off x="838200" y="679622"/>
            <a:ext cx="10515600" cy="5497341"/>
          </a:xfrm>
        </p:spPr>
        <p:txBody>
          <a:bodyPr>
            <a:normAutofit/>
          </a:bodyPr>
          <a:lstStyle/>
          <a:p>
            <a:r>
              <a:rPr lang="zh-CN" altLang="zh-CN" b="1" dirty="0" smtClean="0"/>
              <a:t>第</a:t>
            </a:r>
            <a:r>
              <a:rPr lang="en-US" altLang="zh-CN" b="1" dirty="0" smtClean="0"/>
              <a:t>9</a:t>
            </a:r>
            <a:r>
              <a:rPr lang="zh-CN" altLang="zh-CN" b="1" dirty="0" smtClean="0"/>
              <a:t>章</a:t>
            </a:r>
            <a:r>
              <a:rPr lang="en-US" altLang="zh-CN" b="1" dirty="0" smtClean="0"/>
              <a:t>  </a:t>
            </a:r>
            <a:r>
              <a:rPr lang="zh-CN" altLang="zh-CN" b="1" dirty="0" smtClean="0"/>
              <a:t>维客</a:t>
            </a:r>
            <a:endParaRPr lang="zh-CN" altLang="zh-CN" dirty="0" smtClean="0"/>
          </a:p>
          <a:p>
            <a:r>
              <a:rPr lang="zh-CN" altLang="zh-CN" dirty="0" smtClean="0"/>
              <a:t>第</a:t>
            </a:r>
            <a:r>
              <a:rPr lang="en-US" altLang="zh-CN" dirty="0" smtClean="0"/>
              <a:t>1</a:t>
            </a:r>
            <a:r>
              <a:rPr lang="zh-CN" altLang="zh-CN" dirty="0" smtClean="0"/>
              <a:t>节</a:t>
            </a:r>
            <a:r>
              <a:rPr lang="en-US" altLang="zh-CN" dirty="0" smtClean="0"/>
              <a:t>  </a:t>
            </a:r>
            <a:r>
              <a:rPr lang="zh-CN" altLang="zh-CN" dirty="0" smtClean="0"/>
              <a:t>完全开放的网络知识互助写作</a:t>
            </a:r>
          </a:p>
          <a:p>
            <a:r>
              <a:rPr lang="zh-CN" altLang="zh-CN" dirty="0" smtClean="0"/>
              <a:t>第</a:t>
            </a:r>
            <a:r>
              <a:rPr lang="en-US" altLang="zh-CN" dirty="0" smtClean="0"/>
              <a:t>2</a:t>
            </a:r>
            <a:r>
              <a:rPr lang="zh-CN" altLang="zh-CN" dirty="0" smtClean="0"/>
              <a:t>节</a:t>
            </a:r>
            <a:r>
              <a:rPr lang="en-US" altLang="zh-CN" dirty="0" smtClean="0"/>
              <a:t>  </a:t>
            </a:r>
            <a:r>
              <a:rPr lang="zh-CN" altLang="zh-CN" dirty="0" smtClean="0"/>
              <a:t>维客的知识创作</a:t>
            </a:r>
          </a:p>
          <a:p>
            <a:r>
              <a:rPr lang="zh-CN" altLang="zh-CN" dirty="0" smtClean="0"/>
              <a:t>第</a:t>
            </a:r>
            <a:r>
              <a:rPr lang="en-US" altLang="zh-CN" dirty="0" smtClean="0"/>
              <a:t>3</a:t>
            </a:r>
            <a:r>
              <a:rPr lang="zh-CN" altLang="zh-CN" dirty="0" smtClean="0"/>
              <a:t>节</a:t>
            </a:r>
            <a:r>
              <a:rPr lang="en-US" altLang="zh-CN" dirty="0" smtClean="0"/>
              <a:t>  </a:t>
            </a:r>
            <a:r>
              <a:rPr lang="zh-CN" altLang="zh-CN" dirty="0" smtClean="0"/>
              <a:t>维客的多元应用</a:t>
            </a:r>
          </a:p>
          <a:p>
            <a:r>
              <a:rPr lang="zh-CN" altLang="zh-CN" b="1" dirty="0" smtClean="0"/>
              <a:t>第</a:t>
            </a:r>
            <a:r>
              <a:rPr lang="en-US" altLang="zh-CN" b="1" dirty="0" smtClean="0"/>
              <a:t>10</a:t>
            </a:r>
            <a:r>
              <a:rPr lang="zh-CN" altLang="zh-CN" b="1" dirty="0" smtClean="0"/>
              <a:t>章</a:t>
            </a:r>
            <a:r>
              <a:rPr lang="en-US" altLang="zh-CN" b="1" dirty="0" smtClean="0"/>
              <a:t>  </a:t>
            </a:r>
            <a:r>
              <a:rPr lang="zh-CN" altLang="zh-CN" b="1" dirty="0" smtClean="0"/>
              <a:t>社交媒体</a:t>
            </a:r>
            <a:endParaRPr lang="zh-CN" altLang="zh-CN" dirty="0" smtClean="0"/>
          </a:p>
          <a:p>
            <a:r>
              <a:rPr lang="zh-CN" altLang="zh-CN" dirty="0" smtClean="0"/>
              <a:t>第</a:t>
            </a:r>
            <a:r>
              <a:rPr lang="en-US" altLang="zh-CN" dirty="0" smtClean="0"/>
              <a:t>1</a:t>
            </a:r>
            <a:r>
              <a:rPr lang="zh-CN" altLang="zh-CN" dirty="0" smtClean="0"/>
              <a:t>节 社交媒体的概念及特点</a:t>
            </a:r>
          </a:p>
          <a:p>
            <a:r>
              <a:rPr lang="zh-CN" altLang="zh-CN" dirty="0" smtClean="0"/>
              <a:t>第</a:t>
            </a:r>
            <a:r>
              <a:rPr lang="en-US" altLang="zh-CN" dirty="0" smtClean="0"/>
              <a:t>2</a:t>
            </a:r>
            <a:r>
              <a:rPr lang="zh-CN" altLang="zh-CN" dirty="0" smtClean="0"/>
              <a:t>节 社交媒体的功能</a:t>
            </a:r>
          </a:p>
          <a:p>
            <a:r>
              <a:rPr lang="zh-CN" altLang="zh-CN" dirty="0" smtClean="0"/>
              <a:t>第</a:t>
            </a:r>
            <a:r>
              <a:rPr lang="en-US" altLang="zh-CN" dirty="0" smtClean="0"/>
              <a:t>3</a:t>
            </a:r>
            <a:r>
              <a:rPr lang="zh-CN" altLang="zh-CN" dirty="0" smtClean="0"/>
              <a:t>节</a:t>
            </a:r>
            <a:r>
              <a:rPr lang="en-US" altLang="zh-CN" dirty="0" smtClean="0"/>
              <a:t> SNS</a:t>
            </a:r>
            <a:r>
              <a:rPr lang="zh-CN" altLang="zh-CN" dirty="0" smtClean="0"/>
              <a:t>与国内知名社交媒体</a:t>
            </a:r>
            <a:endParaRPr lang="zh-CN" altLang="en-US" dirty="0" smtClean="0"/>
          </a:p>
          <a:p>
            <a:endParaRPr lang="zh-CN" altLang="en-US" dirty="0" smtClean="0"/>
          </a:p>
          <a:p>
            <a:endParaRPr lang="zh-CN" altLang="en-US" dirty="0" smtClean="0"/>
          </a:p>
          <a:p>
            <a:endParaRPr lang="zh-CN" altLang="en-US" dirty="0"/>
          </a:p>
        </p:txBody>
      </p:sp>
    </p:spTree>
    <p:extLst>
      <p:ext uri="{BB962C8B-B14F-4D97-AF65-F5344CB8AC3E}">
        <p14:creationId xmlns:p14="http://schemas.microsoft.com/office/powerpoint/2010/main" val="2445809448"/>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24128" y="585216"/>
            <a:ext cx="9720072" cy="526892"/>
          </a:xfrm>
        </p:spPr>
        <p:txBody>
          <a:bodyPr>
            <a:normAutofit fontScale="90000"/>
          </a:bodyPr>
          <a:lstStyle/>
          <a:p>
            <a:endParaRPr lang="zh-CN" altLang="en-US" dirty="0"/>
          </a:p>
        </p:txBody>
      </p:sp>
      <p:sp>
        <p:nvSpPr>
          <p:cNvPr id="3" name="内容占位符 2"/>
          <p:cNvSpPr>
            <a:spLocks noGrp="1"/>
          </p:cNvSpPr>
          <p:nvPr>
            <p:ph idx="1"/>
          </p:nvPr>
        </p:nvSpPr>
        <p:spPr>
          <a:xfrm>
            <a:off x="1024128" y="1705232"/>
            <a:ext cx="9720073" cy="4604128"/>
          </a:xfrm>
        </p:spPr>
        <p:txBody>
          <a:bodyPr/>
          <a:lstStyle/>
          <a:p>
            <a:r>
              <a:rPr lang="zh-CN" altLang="zh-CN" b="1" dirty="0"/>
              <a:t>思考题</a:t>
            </a:r>
            <a:endParaRPr lang="zh-CN" altLang="zh-CN" dirty="0"/>
          </a:p>
          <a:p>
            <a:r>
              <a:rPr lang="en-US" altLang="zh-CN" dirty="0"/>
              <a:t>1</a:t>
            </a:r>
            <a:r>
              <a:rPr lang="zh-CN" altLang="zh-CN" dirty="0"/>
              <a:t>．新媒体内容构成有哪些特点？</a:t>
            </a:r>
          </a:p>
          <a:p>
            <a:r>
              <a:rPr lang="en-US" altLang="zh-CN" dirty="0"/>
              <a:t>2</a:t>
            </a:r>
            <a:r>
              <a:rPr lang="zh-CN" altLang="zh-CN" dirty="0"/>
              <a:t>．为什么说网络舆论容易表现为负面情绪？</a:t>
            </a:r>
          </a:p>
          <a:p>
            <a:r>
              <a:rPr lang="en-US" altLang="zh-CN" dirty="0"/>
              <a:t>3</a:t>
            </a:r>
            <a:r>
              <a:rPr lang="zh-CN" altLang="zh-CN" dirty="0"/>
              <a:t>．网络舆情有哪些主要特征？</a:t>
            </a:r>
          </a:p>
          <a:p>
            <a:r>
              <a:rPr lang="en-US" altLang="zh-CN" dirty="0"/>
              <a:t>4</a:t>
            </a:r>
            <a:r>
              <a:rPr lang="zh-CN" altLang="zh-CN" dirty="0"/>
              <a:t>．如何评价网络舆论风暴的负面价值？</a:t>
            </a:r>
          </a:p>
          <a:p>
            <a:endParaRPr lang="zh-CN" altLang="en-US" dirty="0"/>
          </a:p>
        </p:txBody>
      </p:sp>
    </p:spTree>
    <p:extLst>
      <p:ext uri="{BB962C8B-B14F-4D97-AF65-F5344CB8AC3E}">
        <p14:creationId xmlns:p14="http://schemas.microsoft.com/office/powerpoint/2010/main" val="1980371508"/>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24129" y="313367"/>
            <a:ext cx="9720072" cy="1206514"/>
          </a:xfrm>
        </p:spPr>
        <p:txBody>
          <a:bodyPr>
            <a:normAutofit fontScale="90000"/>
          </a:bodyPr>
          <a:lstStyle/>
          <a:p>
            <a:pPr>
              <a:lnSpc>
                <a:spcPct val="110000"/>
              </a:lnSpc>
            </a:pPr>
            <a:r>
              <a:rPr lang="zh-CN" altLang="zh-CN" b="1" dirty="0"/>
              <a:t>第</a:t>
            </a:r>
            <a:r>
              <a:rPr lang="en-US" altLang="zh-CN" b="1" dirty="0"/>
              <a:t>14</a:t>
            </a:r>
            <a:r>
              <a:rPr lang="zh-CN" altLang="zh-CN" b="1" dirty="0"/>
              <a:t>章</a:t>
            </a:r>
            <a:r>
              <a:rPr lang="en-US" altLang="zh-CN" b="1" dirty="0"/>
              <a:t>  </a:t>
            </a:r>
            <a:r>
              <a:rPr lang="zh-CN" altLang="zh-CN" b="1" dirty="0"/>
              <a:t>新媒体的效果控制</a:t>
            </a:r>
            <a:r>
              <a:rPr lang="zh-CN" altLang="zh-CN" dirty="0"/>
              <a:t/>
            </a:r>
            <a:br>
              <a:rPr lang="zh-CN" altLang="zh-CN" dirty="0"/>
            </a:br>
            <a:r>
              <a:rPr lang="zh-CN" altLang="zh-CN" sz="4400" dirty="0" smtClean="0"/>
              <a:t>第</a:t>
            </a:r>
            <a:r>
              <a:rPr lang="en-US" altLang="zh-CN" sz="4400" dirty="0"/>
              <a:t>1</a:t>
            </a:r>
            <a:r>
              <a:rPr lang="zh-CN" altLang="zh-CN" sz="4400" dirty="0"/>
              <a:t>节</a:t>
            </a:r>
            <a:r>
              <a:rPr lang="en-US" altLang="zh-CN" sz="4400" dirty="0"/>
              <a:t>  </a:t>
            </a:r>
            <a:r>
              <a:rPr lang="zh-CN" altLang="zh-CN" sz="4400" dirty="0"/>
              <a:t>网络行动及其负面</a:t>
            </a:r>
            <a:r>
              <a:rPr lang="zh-CN" altLang="zh-CN" sz="4400" dirty="0" smtClean="0"/>
              <a:t>效果</a:t>
            </a:r>
            <a:endParaRPr lang="zh-CN" altLang="en-US" sz="4400" dirty="0"/>
          </a:p>
        </p:txBody>
      </p:sp>
      <p:sp>
        <p:nvSpPr>
          <p:cNvPr id="3" name="内容占位符 2"/>
          <p:cNvSpPr>
            <a:spLocks noGrp="1"/>
          </p:cNvSpPr>
          <p:nvPr>
            <p:ph idx="1"/>
          </p:nvPr>
        </p:nvSpPr>
        <p:spPr>
          <a:xfrm>
            <a:off x="1024128" y="1779373"/>
            <a:ext cx="9720073" cy="4529987"/>
          </a:xfrm>
        </p:spPr>
        <p:txBody>
          <a:bodyPr>
            <a:normAutofit lnSpcReduction="10000"/>
          </a:bodyPr>
          <a:lstStyle/>
          <a:p>
            <a:r>
              <a:rPr lang="en-US" altLang="zh-CN" b="1" dirty="0"/>
              <a:t>1</a:t>
            </a:r>
            <a:r>
              <a:rPr lang="zh-CN" altLang="zh-CN" b="1" dirty="0"/>
              <a:t>．人肉搜索</a:t>
            </a:r>
            <a:endParaRPr lang="zh-CN" altLang="zh-CN" dirty="0"/>
          </a:p>
          <a:p>
            <a:r>
              <a:rPr lang="en-US" altLang="zh-CN" b="1" dirty="0"/>
              <a:t>2</a:t>
            </a:r>
            <a:r>
              <a:rPr lang="zh-CN" altLang="zh-CN" b="1" dirty="0"/>
              <a:t>．泄露</a:t>
            </a:r>
            <a:r>
              <a:rPr lang="zh-CN" altLang="zh-CN" b="1" dirty="0" smtClean="0"/>
              <a:t>隐私</a:t>
            </a:r>
            <a:endParaRPr lang="en-US" altLang="zh-CN" b="1" dirty="0" smtClean="0"/>
          </a:p>
          <a:p>
            <a:r>
              <a:rPr lang="en-US" altLang="zh-CN" b="1" dirty="0"/>
              <a:t>3</a:t>
            </a:r>
            <a:r>
              <a:rPr lang="zh-CN" altLang="zh-CN" b="1" dirty="0"/>
              <a:t>．刻意恶搞</a:t>
            </a:r>
            <a:endParaRPr lang="zh-CN" altLang="zh-CN" dirty="0"/>
          </a:p>
          <a:p>
            <a:r>
              <a:rPr lang="en-US" altLang="zh-CN" b="1" dirty="0"/>
              <a:t>4</a:t>
            </a:r>
            <a:r>
              <a:rPr lang="zh-CN" altLang="zh-CN" b="1" dirty="0"/>
              <a:t>．网络暴力</a:t>
            </a:r>
            <a:endParaRPr lang="zh-CN" altLang="zh-CN" dirty="0"/>
          </a:p>
          <a:p>
            <a:r>
              <a:rPr lang="en-US" altLang="zh-CN" b="1" dirty="0"/>
              <a:t>5</a:t>
            </a:r>
            <a:r>
              <a:rPr lang="zh-CN" altLang="zh-CN" b="1" dirty="0"/>
              <a:t>．虚假事件</a:t>
            </a:r>
            <a:endParaRPr lang="zh-CN" altLang="zh-CN" dirty="0"/>
          </a:p>
          <a:p>
            <a:r>
              <a:rPr lang="en-US" altLang="zh-CN" b="1" dirty="0"/>
              <a:t>6</a:t>
            </a:r>
            <a:r>
              <a:rPr lang="zh-CN" altLang="zh-CN" b="1" dirty="0"/>
              <a:t>．垃圾短信</a:t>
            </a:r>
            <a:endParaRPr lang="zh-CN" altLang="zh-CN" dirty="0"/>
          </a:p>
          <a:p>
            <a:r>
              <a:rPr lang="en-US" altLang="zh-CN" b="1" dirty="0"/>
              <a:t>7</a:t>
            </a:r>
            <a:r>
              <a:rPr lang="zh-CN" altLang="zh-CN" b="1" dirty="0"/>
              <a:t>．病毒经济</a:t>
            </a:r>
            <a:endParaRPr lang="zh-CN" altLang="zh-CN" dirty="0"/>
          </a:p>
          <a:p>
            <a:r>
              <a:rPr lang="en-US" altLang="zh-CN" b="1" dirty="0"/>
              <a:t>8</a:t>
            </a:r>
            <a:r>
              <a:rPr lang="zh-CN" altLang="zh-CN" b="1" dirty="0"/>
              <a:t>．网络推手</a:t>
            </a:r>
            <a:endParaRPr lang="zh-CN" altLang="zh-CN" dirty="0"/>
          </a:p>
          <a:p>
            <a:r>
              <a:rPr lang="en-US" altLang="zh-CN" b="1" dirty="0"/>
              <a:t>9</a:t>
            </a:r>
            <a:r>
              <a:rPr lang="zh-CN" altLang="zh-CN" b="1" dirty="0"/>
              <a:t>．传统媒体的知识产权</a:t>
            </a:r>
            <a:r>
              <a:rPr lang="zh-CN" altLang="zh-CN" b="1" dirty="0" smtClean="0"/>
              <a:t>问题</a:t>
            </a:r>
            <a:endParaRPr lang="en-US" altLang="zh-CN" b="1" dirty="0" smtClean="0"/>
          </a:p>
          <a:p>
            <a:r>
              <a:rPr lang="en-US" altLang="zh-CN" b="1" dirty="0"/>
              <a:t>10</a:t>
            </a:r>
            <a:r>
              <a:rPr lang="zh-CN" altLang="zh-CN" b="1" dirty="0"/>
              <a:t>．新媒体空间中的</a:t>
            </a:r>
            <a:r>
              <a:rPr lang="zh-CN" altLang="zh-CN" b="1" dirty="0" smtClean="0"/>
              <a:t>著作权</a:t>
            </a:r>
            <a:endParaRPr lang="zh-CN" altLang="zh-CN" dirty="0"/>
          </a:p>
          <a:p>
            <a:endParaRPr lang="zh-CN" altLang="en-US" dirty="0"/>
          </a:p>
        </p:txBody>
      </p:sp>
    </p:spTree>
    <p:extLst>
      <p:ext uri="{BB962C8B-B14F-4D97-AF65-F5344CB8AC3E}">
        <p14:creationId xmlns:p14="http://schemas.microsoft.com/office/powerpoint/2010/main" val="3596774505"/>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24128" y="585216"/>
            <a:ext cx="9720072" cy="848168"/>
          </a:xfrm>
        </p:spPr>
        <p:txBody>
          <a:bodyPr/>
          <a:lstStyle/>
          <a:p>
            <a:r>
              <a:rPr lang="zh-CN" altLang="zh-CN" dirty="0"/>
              <a:t>第</a:t>
            </a:r>
            <a:r>
              <a:rPr lang="en-US" altLang="zh-CN" dirty="0"/>
              <a:t>2</a:t>
            </a:r>
            <a:r>
              <a:rPr lang="zh-CN" altLang="zh-CN" dirty="0"/>
              <a:t>节</a:t>
            </a:r>
            <a:r>
              <a:rPr lang="en-US" altLang="zh-CN" dirty="0"/>
              <a:t>  </a:t>
            </a:r>
            <a:r>
              <a:rPr lang="zh-CN" altLang="zh-CN" dirty="0"/>
              <a:t>网络新媒体舆论的</a:t>
            </a:r>
            <a:r>
              <a:rPr lang="zh-CN" altLang="zh-CN" dirty="0" smtClean="0"/>
              <a:t>两面性</a:t>
            </a:r>
            <a:endParaRPr lang="zh-CN" altLang="en-US" dirty="0"/>
          </a:p>
        </p:txBody>
      </p:sp>
      <p:sp>
        <p:nvSpPr>
          <p:cNvPr id="3" name="内容占位符 2"/>
          <p:cNvSpPr>
            <a:spLocks noGrp="1"/>
          </p:cNvSpPr>
          <p:nvPr>
            <p:ph idx="1"/>
          </p:nvPr>
        </p:nvSpPr>
        <p:spPr>
          <a:xfrm>
            <a:off x="1024128" y="1816442"/>
            <a:ext cx="9720073" cy="4492917"/>
          </a:xfrm>
        </p:spPr>
        <p:txBody>
          <a:bodyPr>
            <a:normAutofit/>
          </a:bodyPr>
          <a:lstStyle/>
          <a:p>
            <a:r>
              <a:rPr lang="en-US" altLang="zh-CN" b="1" dirty="0"/>
              <a:t>1</a:t>
            </a:r>
            <a:r>
              <a:rPr lang="zh-CN" altLang="zh-CN" b="1" dirty="0"/>
              <a:t>．网络新媒体舆论的主要特点</a:t>
            </a:r>
            <a:endParaRPr lang="zh-CN" altLang="zh-CN" dirty="0"/>
          </a:p>
          <a:p>
            <a:r>
              <a:rPr lang="en-US" altLang="zh-CN" dirty="0"/>
              <a:t>1.1</a:t>
            </a:r>
            <a:r>
              <a:rPr lang="zh-CN" altLang="zh-CN" dirty="0"/>
              <a:t>生成的自主性</a:t>
            </a:r>
          </a:p>
          <a:p>
            <a:r>
              <a:rPr lang="en-US" altLang="zh-CN" dirty="0"/>
              <a:t>1.2</a:t>
            </a:r>
            <a:r>
              <a:rPr lang="zh-CN" altLang="zh-CN" dirty="0"/>
              <a:t>舆论的扩散性</a:t>
            </a:r>
          </a:p>
          <a:p>
            <a:r>
              <a:rPr lang="en-US" altLang="zh-CN" dirty="0"/>
              <a:t>1.3</a:t>
            </a:r>
            <a:r>
              <a:rPr lang="zh-CN" altLang="zh-CN" dirty="0"/>
              <a:t>基调的负面性</a:t>
            </a:r>
          </a:p>
          <a:p>
            <a:r>
              <a:rPr lang="en-US" altLang="zh-CN" dirty="0"/>
              <a:t>1.4</a:t>
            </a:r>
            <a:r>
              <a:rPr lang="zh-CN" altLang="zh-CN" dirty="0"/>
              <a:t>本质的逆反性</a:t>
            </a:r>
          </a:p>
          <a:p>
            <a:pPr marL="0" indent="0">
              <a:buNone/>
            </a:pPr>
            <a:endParaRPr lang="zh-CN" altLang="en-US" dirty="0"/>
          </a:p>
        </p:txBody>
      </p:sp>
    </p:spTree>
    <p:extLst>
      <p:ext uri="{BB962C8B-B14F-4D97-AF65-F5344CB8AC3E}">
        <p14:creationId xmlns:p14="http://schemas.microsoft.com/office/powerpoint/2010/main" val="845211724"/>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24128" y="585216"/>
            <a:ext cx="9720072" cy="119119"/>
          </a:xfrm>
        </p:spPr>
        <p:txBody>
          <a:bodyPr>
            <a:normAutofit fontScale="90000"/>
          </a:bodyPr>
          <a:lstStyle/>
          <a:p>
            <a:endParaRPr lang="zh-CN" altLang="en-US" dirty="0"/>
          </a:p>
        </p:txBody>
      </p:sp>
      <p:sp>
        <p:nvSpPr>
          <p:cNvPr id="3" name="内容占位符 2"/>
          <p:cNvSpPr>
            <a:spLocks noGrp="1"/>
          </p:cNvSpPr>
          <p:nvPr>
            <p:ph idx="1"/>
          </p:nvPr>
        </p:nvSpPr>
        <p:spPr>
          <a:xfrm>
            <a:off x="1024128" y="1000897"/>
            <a:ext cx="9720073" cy="5308463"/>
          </a:xfrm>
        </p:spPr>
        <p:txBody>
          <a:bodyPr/>
          <a:lstStyle/>
          <a:p>
            <a:r>
              <a:rPr lang="en-US" altLang="zh-CN" b="1" dirty="0"/>
              <a:t>2</a:t>
            </a:r>
            <a:r>
              <a:rPr lang="zh-CN" altLang="zh-CN" b="1" dirty="0"/>
              <a:t>．网上舆论引导面临现实难题</a:t>
            </a:r>
            <a:endParaRPr lang="zh-CN" altLang="zh-CN" dirty="0"/>
          </a:p>
          <a:p>
            <a:r>
              <a:rPr lang="en-US" altLang="zh-CN" dirty="0"/>
              <a:t>2.1</a:t>
            </a:r>
            <a:r>
              <a:rPr lang="zh-CN" altLang="zh-CN" dirty="0"/>
              <a:t>民意表达负荷过重</a:t>
            </a:r>
          </a:p>
          <a:p>
            <a:r>
              <a:rPr lang="en-US" altLang="zh-CN" dirty="0"/>
              <a:t>2.2</a:t>
            </a:r>
            <a:r>
              <a:rPr lang="zh-CN" altLang="zh-CN" dirty="0"/>
              <a:t>政府公信力不足</a:t>
            </a:r>
          </a:p>
          <a:p>
            <a:r>
              <a:rPr lang="en-US" altLang="zh-CN" dirty="0"/>
              <a:t>2.3</a:t>
            </a:r>
            <a:r>
              <a:rPr lang="zh-CN" altLang="zh-CN" dirty="0"/>
              <a:t>新技术的快速发展</a:t>
            </a:r>
          </a:p>
          <a:p>
            <a:r>
              <a:rPr lang="en-US" altLang="zh-CN" dirty="0"/>
              <a:t>2.4</a:t>
            </a:r>
            <a:r>
              <a:rPr lang="zh-CN" altLang="zh-CN" dirty="0"/>
              <a:t>西方意识形态的渗透</a:t>
            </a:r>
          </a:p>
          <a:p>
            <a:r>
              <a:rPr lang="en-US" altLang="zh-CN" b="1" dirty="0" smtClean="0"/>
              <a:t>3</a:t>
            </a:r>
            <a:r>
              <a:rPr lang="zh-CN" altLang="zh-CN" b="1" dirty="0"/>
              <a:t>．职能机关应对网络舆论捉襟见肘</a:t>
            </a:r>
            <a:endParaRPr lang="zh-CN" altLang="zh-CN" dirty="0"/>
          </a:p>
          <a:p>
            <a:r>
              <a:rPr lang="en-US" altLang="zh-CN" dirty="0" smtClean="0"/>
              <a:t>3.1</a:t>
            </a:r>
            <a:r>
              <a:rPr lang="zh-CN" altLang="zh-CN" dirty="0"/>
              <a:t>领导干部认识有待</a:t>
            </a:r>
            <a:r>
              <a:rPr lang="zh-CN" altLang="zh-CN" dirty="0" smtClean="0"/>
              <a:t>提高</a:t>
            </a:r>
            <a:endParaRPr lang="en-US" altLang="zh-CN" dirty="0" smtClean="0"/>
          </a:p>
          <a:p>
            <a:r>
              <a:rPr lang="en-US" altLang="zh-CN" dirty="0"/>
              <a:t>3.2</a:t>
            </a:r>
            <a:r>
              <a:rPr lang="zh-CN" altLang="zh-CN" dirty="0"/>
              <a:t>监管力量有待增强</a:t>
            </a:r>
          </a:p>
          <a:p>
            <a:r>
              <a:rPr lang="en-US" altLang="zh-CN" dirty="0" smtClean="0"/>
              <a:t>3.3</a:t>
            </a:r>
            <a:r>
              <a:rPr lang="zh-CN" altLang="zh-CN" dirty="0"/>
              <a:t>阵地和队伍建设有待加强</a:t>
            </a:r>
          </a:p>
          <a:p>
            <a:r>
              <a:rPr lang="en-US" altLang="zh-CN" dirty="0"/>
              <a:t>3.4</a:t>
            </a:r>
            <a:r>
              <a:rPr lang="zh-CN" altLang="zh-CN" dirty="0"/>
              <a:t>引导机制有待健全完善</a:t>
            </a:r>
          </a:p>
          <a:p>
            <a:endParaRPr lang="zh-CN" altLang="zh-CN" dirty="0"/>
          </a:p>
          <a:p>
            <a:endParaRPr lang="zh-CN" altLang="en-US" dirty="0"/>
          </a:p>
        </p:txBody>
      </p:sp>
    </p:spTree>
    <p:extLst>
      <p:ext uri="{BB962C8B-B14F-4D97-AF65-F5344CB8AC3E}">
        <p14:creationId xmlns:p14="http://schemas.microsoft.com/office/powerpoint/2010/main" val="372282075"/>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24128" y="585216"/>
            <a:ext cx="9720072" cy="860525"/>
          </a:xfrm>
        </p:spPr>
        <p:txBody>
          <a:bodyPr/>
          <a:lstStyle/>
          <a:p>
            <a:r>
              <a:rPr lang="zh-CN" altLang="zh-CN" dirty="0"/>
              <a:t>第</a:t>
            </a:r>
            <a:r>
              <a:rPr lang="en-US" altLang="zh-CN" dirty="0"/>
              <a:t>3</a:t>
            </a:r>
            <a:r>
              <a:rPr lang="zh-CN" altLang="zh-CN" dirty="0"/>
              <a:t>节</a:t>
            </a:r>
            <a:r>
              <a:rPr lang="en-US" altLang="zh-CN" dirty="0"/>
              <a:t>  </a:t>
            </a:r>
            <a:r>
              <a:rPr lang="zh-CN" altLang="zh-CN" dirty="0"/>
              <a:t>网络舆论应对的</a:t>
            </a:r>
            <a:r>
              <a:rPr lang="zh-CN" altLang="zh-CN" dirty="0" smtClean="0"/>
              <a:t>国际惯例</a:t>
            </a:r>
            <a:endParaRPr lang="zh-CN" altLang="en-US" dirty="0"/>
          </a:p>
        </p:txBody>
      </p:sp>
      <p:sp>
        <p:nvSpPr>
          <p:cNvPr id="3" name="内容占位符 2"/>
          <p:cNvSpPr>
            <a:spLocks noGrp="1"/>
          </p:cNvSpPr>
          <p:nvPr>
            <p:ph idx="1"/>
          </p:nvPr>
        </p:nvSpPr>
        <p:spPr>
          <a:xfrm>
            <a:off x="1024128" y="1581665"/>
            <a:ext cx="9720073" cy="4727695"/>
          </a:xfrm>
        </p:spPr>
        <p:txBody>
          <a:bodyPr/>
          <a:lstStyle/>
          <a:p>
            <a:r>
              <a:rPr lang="en-US" altLang="zh-CN" b="1" dirty="0"/>
              <a:t>1</a:t>
            </a:r>
            <a:r>
              <a:rPr lang="zh-CN" altLang="zh-CN" b="1" dirty="0"/>
              <a:t>．当局与新媒体用户交流渐成常态</a:t>
            </a:r>
            <a:endParaRPr lang="zh-CN" altLang="zh-CN" dirty="0"/>
          </a:p>
          <a:p>
            <a:r>
              <a:rPr lang="en-US" altLang="zh-CN" b="1" dirty="0"/>
              <a:t>2</a:t>
            </a:r>
            <a:r>
              <a:rPr lang="zh-CN" altLang="zh-CN" b="1" dirty="0"/>
              <a:t>．网络成为世界范围内民意表达渠道</a:t>
            </a:r>
            <a:endParaRPr lang="zh-CN" altLang="zh-CN" dirty="0"/>
          </a:p>
          <a:p>
            <a:r>
              <a:rPr lang="en-US" altLang="zh-CN" b="1" dirty="0"/>
              <a:t>3</a:t>
            </a:r>
            <a:r>
              <a:rPr lang="zh-CN" altLang="zh-CN" b="1" dirty="0"/>
              <a:t>．网络问政成为全球政坛新景观</a:t>
            </a:r>
            <a:endParaRPr lang="zh-CN" altLang="zh-CN" dirty="0"/>
          </a:p>
          <a:p>
            <a:r>
              <a:rPr lang="en-US" altLang="zh-CN" b="1" dirty="0"/>
              <a:t>4</a:t>
            </a:r>
            <a:r>
              <a:rPr lang="zh-CN" altLang="zh-CN" b="1" dirty="0"/>
              <a:t>．国际化是党执政能力的内在要求</a:t>
            </a:r>
            <a:endParaRPr lang="zh-CN" altLang="zh-CN" dirty="0"/>
          </a:p>
          <a:p>
            <a:endParaRPr lang="zh-CN" altLang="en-US" dirty="0"/>
          </a:p>
        </p:txBody>
      </p:sp>
    </p:spTree>
    <p:extLst>
      <p:ext uri="{BB962C8B-B14F-4D97-AF65-F5344CB8AC3E}">
        <p14:creationId xmlns:p14="http://schemas.microsoft.com/office/powerpoint/2010/main" val="1796824090"/>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24128" y="585216"/>
            <a:ext cx="9720072" cy="823454"/>
          </a:xfrm>
        </p:spPr>
        <p:txBody>
          <a:bodyPr/>
          <a:lstStyle/>
          <a:p>
            <a:r>
              <a:rPr lang="zh-CN" altLang="zh-CN" dirty="0"/>
              <a:t>第</a:t>
            </a:r>
            <a:r>
              <a:rPr lang="en-US" altLang="zh-CN" dirty="0"/>
              <a:t>4</a:t>
            </a:r>
            <a:r>
              <a:rPr lang="zh-CN" altLang="zh-CN" dirty="0"/>
              <a:t>节</a:t>
            </a:r>
            <a:r>
              <a:rPr lang="en-US" altLang="zh-CN" dirty="0"/>
              <a:t>  </a:t>
            </a:r>
            <a:r>
              <a:rPr lang="zh-CN" altLang="zh-CN" dirty="0"/>
              <a:t>网络舆论的主动</a:t>
            </a:r>
            <a:r>
              <a:rPr lang="zh-CN" altLang="zh-CN" dirty="0" smtClean="0"/>
              <a:t>应对</a:t>
            </a:r>
            <a:endParaRPr lang="zh-CN" altLang="en-US" dirty="0"/>
          </a:p>
        </p:txBody>
      </p:sp>
      <p:sp>
        <p:nvSpPr>
          <p:cNvPr id="3" name="内容占位符 2"/>
          <p:cNvSpPr>
            <a:spLocks noGrp="1"/>
          </p:cNvSpPr>
          <p:nvPr>
            <p:ph idx="1"/>
          </p:nvPr>
        </p:nvSpPr>
        <p:spPr>
          <a:xfrm>
            <a:off x="1024128" y="1655805"/>
            <a:ext cx="9720073" cy="4653555"/>
          </a:xfrm>
        </p:spPr>
        <p:txBody>
          <a:bodyPr>
            <a:normAutofit/>
          </a:bodyPr>
          <a:lstStyle/>
          <a:p>
            <a:r>
              <a:rPr lang="en-US" altLang="zh-CN" b="1" dirty="0"/>
              <a:t>1</a:t>
            </a:r>
            <a:r>
              <a:rPr lang="zh-CN" altLang="zh-CN" b="1" dirty="0"/>
              <a:t>．探索中的我国新媒体管理</a:t>
            </a:r>
            <a:endParaRPr lang="zh-CN" altLang="zh-CN" dirty="0"/>
          </a:p>
          <a:p>
            <a:r>
              <a:rPr lang="en-US" altLang="zh-CN" b="1" dirty="0"/>
              <a:t>2</a:t>
            </a:r>
            <a:r>
              <a:rPr lang="zh-CN" altLang="zh-CN" b="1" dirty="0"/>
              <a:t>．管好网络舆论是关键</a:t>
            </a:r>
            <a:endParaRPr lang="zh-CN" altLang="zh-CN" dirty="0"/>
          </a:p>
          <a:p>
            <a:r>
              <a:rPr lang="en-US" altLang="zh-CN" b="1" dirty="0"/>
              <a:t>3</a:t>
            </a:r>
            <a:r>
              <a:rPr lang="zh-CN" altLang="zh-CN" b="1" dirty="0"/>
              <a:t>．网络新媒体舆论应对需主动</a:t>
            </a:r>
            <a:endParaRPr lang="zh-CN" altLang="zh-CN" dirty="0"/>
          </a:p>
          <a:p>
            <a:r>
              <a:rPr lang="en-US" altLang="zh-CN" b="1" dirty="0"/>
              <a:t>4</a:t>
            </a:r>
            <a:r>
              <a:rPr lang="zh-CN" altLang="zh-CN" b="1" dirty="0"/>
              <a:t>．网络舆论应对的现实困境</a:t>
            </a:r>
            <a:endParaRPr lang="zh-CN" altLang="zh-CN" dirty="0"/>
          </a:p>
          <a:p>
            <a:r>
              <a:rPr lang="zh-CN" altLang="zh-CN" dirty="0"/>
              <a:t>一是网络无限扩大了普通公民的表达通道，他们</a:t>
            </a:r>
            <a:r>
              <a:rPr lang="zh-CN" altLang="zh-CN" dirty="0" smtClean="0"/>
              <a:t>可以采取</a:t>
            </a:r>
            <a:r>
              <a:rPr lang="zh-CN" altLang="zh-CN" dirty="0"/>
              <a:t>越级上访和直接通天（即向中央谋求支持）的办法来表达诉求，促成问题的</a:t>
            </a:r>
            <a:r>
              <a:rPr lang="zh-CN" altLang="zh-CN" dirty="0" smtClean="0"/>
              <a:t>解决</a:t>
            </a:r>
            <a:r>
              <a:rPr lang="zh-CN" altLang="en-US" dirty="0" smtClean="0"/>
              <a:t>，增加了管理难度</a:t>
            </a:r>
            <a:r>
              <a:rPr lang="zh-CN" altLang="zh-CN" dirty="0" smtClean="0"/>
              <a:t>。</a:t>
            </a:r>
            <a:endParaRPr lang="zh-CN" altLang="zh-CN" dirty="0"/>
          </a:p>
          <a:p>
            <a:r>
              <a:rPr lang="zh-CN" altLang="zh-CN" dirty="0"/>
              <a:t>二是有关职能部门缺乏相应的处置网络新媒体事件的经验积累</a:t>
            </a:r>
            <a:r>
              <a:rPr lang="zh-CN" altLang="zh-CN" dirty="0" smtClean="0"/>
              <a:t>，习惯于借助行政</a:t>
            </a:r>
            <a:r>
              <a:rPr lang="zh-CN" altLang="zh-CN" dirty="0"/>
              <a:t>力量的权威甚至国家机器来平息舆论</a:t>
            </a:r>
            <a:r>
              <a:rPr lang="zh-CN" altLang="zh-CN" dirty="0" smtClean="0"/>
              <a:t>，威胁</a:t>
            </a:r>
            <a:r>
              <a:rPr lang="zh-CN" altLang="zh-CN" dirty="0"/>
              <a:t>、压制手段也往往成为首选，结果往往是压而不服，还可能会火上浇油，</a:t>
            </a:r>
            <a:r>
              <a:rPr lang="zh-CN" altLang="zh-CN" dirty="0" smtClean="0"/>
              <a:t>事与愿违。</a:t>
            </a:r>
            <a:endParaRPr lang="zh-CN" altLang="zh-CN" dirty="0"/>
          </a:p>
          <a:p>
            <a:r>
              <a:rPr lang="zh-CN" altLang="zh-CN" dirty="0"/>
              <a:t>第三，尚未形成系统的应对社会情绪网络扩散的理论体系和政策支持，这是有关职能部门应对新媒体舆论频频失误的深层原因。</a:t>
            </a:r>
            <a:endParaRPr lang="zh-CN" altLang="en-US" dirty="0"/>
          </a:p>
        </p:txBody>
      </p:sp>
    </p:spTree>
    <p:extLst>
      <p:ext uri="{BB962C8B-B14F-4D97-AF65-F5344CB8AC3E}">
        <p14:creationId xmlns:p14="http://schemas.microsoft.com/office/powerpoint/2010/main" val="893513566"/>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24128" y="585216"/>
            <a:ext cx="9720072" cy="514535"/>
          </a:xfrm>
        </p:spPr>
        <p:txBody>
          <a:bodyPr>
            <a:normAutofit fontScale="90000"/>
          </a:bodyPr>
          <a:lstStyle/>
          <a:p>
            <a:endParaRPr lang="zh-CN" altLang="en-US" dirty="0"/>
          </a:p>
        </p:txBody>
      </p:sp>
      <p:sp>
        <p:nvSpPr>
          <p:cNvPr id="3" name="内容占位符 2"/>
          <p:cNvSpPr>
            <a:spLocks noGrp="1"/>
          </p:cNvSpPr>
          <p:nvPr>
            <p:ph idx="1"/>
          </p:nvPr>
        </p:nvSpPr>
        <p:spPr>
          <a:xfrm>
            <a:off x="1024128" y="1408670"/>
            <a:ext cx="9720073" cy="4900690"/>
          </a:xfrm>
        </p:spPr>
        <p:txBody>
          <a:bodyPr/>
          <a:lstStyle/>
          <a:p>
            <a:r>
              <a:rPr lang="zh-CN" altLang="zh-CN" b="1" dirty="0"/>
              <a:t>思考题</a:t>
            </a:r>
            <a:endParaRPr lang="zh-CN" altLang="zh-CN" dirty="0"/>
          </a:p>
          <a:p>
            <a:r>
              <a:rPr lang="en-US" altLang="zh-CN" dirty="0"/>
              <a:t>1</a:t>
            </a:r>
            <a:r>
              <a:rPr lang="zh-CN" altLang="zh-CN" dirty="0"/>
              <a:t>．网络行动会产生哪些负面效果？</a:t>
            </a:r>
          </a:p>
          <a:p>
            <a:r>
              <a:rPr lang="en-US" altLang="zh-CN" dirty="0"/>
              <a:t>2</a:t>
            </a:r>
            <a:r>
              <a:rPr lang="zh-CN" altLang="zh-CN" dirty="0"/>
              <a:t>．为什么说网络舆论具有两面性？</a:t>
            </a:r>
          </a:p>
          <a:p>
            <a:r>
              <a:rPr lang="en-US" altLang="zh-CN" dirty="0"/>
              <a:t>3</a:t>
            </a:r>
            <a:r>
              <a:rPr lang="zh-CN" altLang="zh-CN" dirty="0"/>
              <a:t>．网络舆论应对有哪些国际惯例可资参考？</a:t>
            </a:r>
          </a:p>
          <a:p>
            <a:r>
              <a:rPr lang="en-US" altLang="zh-CN" dirty="0"/>
              <a:t>4</a:t>
            </a:r>
            <a:r>
              <a:rPr lang="zh-CN" altLang="zh-CN" dirty="0"/>
              <a:t>．为什么要提倡主动应对网络舆论？</a:t>
            </a:r>
          </a:p>
          <a:p>
            <a:endParaRPr lang="zh-CN" altLang="en-US" dirty="0"/>
          </a:p>
        </p:txBody>
      </p:sp>
    </p:spTree>
    <p:extLst>
      <p:ext uri="{BB962C8B-B14F-4D97-AF65-F5344CB8AC3E}">
        <p14:creationId xmlns:p14="http://schemas.microsoft.com/office/powerpoint/2010/main" val="537455778"/>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pPr>
              <a:lnSpc>
                <a:spcPct val="110000"/>
              </a:lnSpc>
            </a:pPr>
            <a:r>
              <a:rPr lang="zh-CN" altLang="zh-CN" b="1" dirty="0"/>
              <a:t>第</a:t>
            </a:r>
            <a:r>
              <a:rPr lang="en-US" altLang="zh-CN" b="1" dirty="0"/>
              <a:t>15</a:t>
            </a:r>
            <a:r>
              <a:rPr lang="zh-CN" altLang="zh-CN" b="1" dirty="0"/>
              <a:t>章</a:t>
            </a:r>
            <a:r>
              <a:rPr lang="en-US" altLang="zh-CN" b="1" dirty="0"/>
              <a:t>  </a:t>
            </a:r>
            <a:r>
              <a:rPr lang="zh-CN" altLang="zh-CN" b="1" dirty="0"/>
              <a:t>新媒体经营管理</a:t>
            </a:r>
            <a:r>
              <a:rPr lang="zh-CN" altLang="zh-CN" dirty="0"/>
              <a:t/>
            </a:r>
            <a:br>
              <a:rPr lang="zh-CN" altLang="zh-CN" dirty="0"/>
            </a:br>
            <a:r>
              <a:rPr lang="zh-CN" altLang="zh-CN" sz="4400" dirty="0" smtClean="0"/>
              <a:t>第</a:t>
            </a:r>
            <a:r>
              <a:rPr lang="en-US" altLang="zh-CN" sz="4400" dirty="0"/>
              <a:t>1</a:t>
            </a:r>
            <a:r>
              <a:rPr lang="zh-CN" altLang="zh-CN" sz="4400" dirty="0"/>
              <a:t>节 生命攸关的新媒体</a:t>
            </a:r>
            <a:r>
              <a:rPr lang="zh-CN" altLang="zh-CN" sz="4400" dirty="0" smtClean="0"/>
              <a:t>赢利</a:t>
            </a:r>
            <a:endParaRPr lang="zh-CN" altLang="en-US" sz="4400" dirty="0"/>
          </a:p>
        </p:txBody>
      </p:sp>
      <p:sp>
        <p:nvSpPr>
          <p:cNvPr id="3" name="内容占位符 2"/>
          <p:cNvSpPr>
            <a:spLocks noGrp="1"/>
          </p:cNvSpPr>
          <p:nvPr>
            <p:ph idx="1"/>
          </p:nvPr>
        </p:nvSpPr>
        <p:spPr/>
        <p:txBody>
          <a:bodyPr>
            <a:normAutofit/>
          </a:bodyPr>
          <a:lstStyle/>
          <a:p>
            <a:r>
              <a:rPr lang="en-US" altLang="zh-CN" b="1" dirty="0"/>
              <a:t>1</a:t>
            </a:r>
            <a:r>
              <a:rPr lang="zh-CN" altLang="zh-CN" b="1" dirty="0"/>
              <a:t>．影响新媒体盈利的因素</a:t>
            </a:r>
            <a:endParaRPr lang="zh-CN" altLang="zh-CN" dirty="0"/>
          </a:p>
          <a:p>
            <a:r>
              <a:rPr lang="zh-CN" altLang="zh-CN" dirty="0" smtClean="0"/>
              <a:t>信息</a:t>
            </a:r>
            <a:r>
              <a:rPr lang="zh-CN" altLang="zh-CN" dirty="0"/>
              <a:t>的</a:t>
            </a:r>
            <a:r>
              <a:rPr lang="zh-CN" altLang="zh-CN" dirty="0" smtClean="0"/>
              <a:t>针对性</a:t>
            </a:r>
            <a:endParaRPr lang="en-US" altLang="zh-CN" dirty="0" smtClean="0"/>
          </a:p>
          <a:p>
            <a:r>
              <a:rPr lang="zh-CN" altLang="zh-CN" dirty="0" smtClean="0"/>
              <a:t>内容</a:t>
            </a:r>
            <a:r>
              <a:rPr lang="zh-CN" altLang="zh-CN" dirty="0"/>
              <a:t>的精准</a:t>
            </a:r>
            <a:r>
              <a:rPr lang="zh-CN" altLang="zh-CN" dirty="0" smtClean="0"/>
              <a:t>度</a:t>
            </a:r>
            <a:endParaRPr lang="en-US" altLang="zh-CN" dirty="0" smtClean="0"/>
          </a:p>
          <a:p>
            <a:r>
              <a:rPr lang="zh-CN" altLang="zh-CN" dirty="0" smtClean="0"/>
              <a:t>媒体</a:t>
            </a:r>
            <a:r>
              <a:rPr lang="zh-CN" altLang="zh-CN" dirty="0"/>
              <a:t>的公信</a:t>
            </a:r>
            <a:r>
              <a:rPr lang="zh-CN" altLang="zh-CN" dirty="0" smtClean="0"/>
              <a:t>力</a:t>
            </a:r>
            <a:endParaRPr lang="en-US" altLang="zh-CN" dirty="0" smtClean="0"/>
          </a:p>
          <a:p>
            <a:r>
              <a:rPr lang="zh-CN" altLang="zh-CN" dirty="0" smtClean="0"/>
              <a:t>产品</a:t>
            </a:r>
            <a:r>
              <a:rPr lang="zh-CN" altLang="zh-CN" dirty="0"/>
              <a:t>的口碑</a:t>
            </a:r>
            <a:r>
              <a:rPr lang="zh-CN" altLang="zh-CN" dirty="0" smtClean="0"/>
              <a:t>效应</a:t>
            </a:r>
            <a:endParaRPr lang="en-US" altLang="zh-CN" dirty="0"/>
          </a:p>
          <a:p>
            <a:r>
              <a:rPr lang="zh-CN" altLang="zh-CN" dirty="0" smtClean="0"/>
              <a:t>与其</a:t>
            </a:r>
            <a:r>
              <a:rPr lang="zh-CN" altLang="zh-CN" dirty="0"/>
              <a:t>他媒体的合作</a:t>
            </a:r>
            <a:r>
              <a:rPr lang="zh-CN" altLang="zh-CN" dirty="0" smtClean="0"/>
              <a:t>能力</a:t>
            </a:r>
            <a:endParaRPr lang="en-US" altLang="zh-CN" dirty="0" smtClean="0"/>
          </a:p>
          <a:p>
            <a:r>
              <a:rPr lang="en-US" altLang="zh-CN" b="1" dirty="0"/>
              <a:t>2</a:t>
            </a:r>
            <a:r>
              <a:rPr lang="zh-CN" altLang="zh-CN" b="1" dirty="0"/>
              <a:t>．创新是新媒体赢利的利器</a:t>
            </a:r>
            <a:endParaRPr lang="zh-CN" altLang="zh-CN" dirty="0"/>
          </a:p>
          <a:p>
            <a:r>
              <a:rPr lang="en-US" altLang="zh-CN" b="1" dirty="0"/>
              <a:t>3</a:t>
            </a:r>
            <a:r>
              <a:rPr lang="zh-CN" altLang="zh-CN" b="1" dirty="0"/>
              <a:t>．中国传媒产业有广阔的提升空间</a:t>
            </a:r>
            <a:endParaRPr lang="zh-CN" altLang="zh-CN" dirty="0"/>
          </a:p>
          <a:p>
            <a:endParaRPr lang="zh-CN" altLang="en-US" dirty="0"/>
          </a:p>
        </p:txBody>
      </p:sp>
    </p:spTree>
    <p:extLst>
      <p:ext uri="{BB962C8B-B14F-4D97-AF65-F5344CB8AC3E}">
        <p14:creationId xmlns:p14="http://schemas.microsoft.com/office/powerpoint/2010/main" val="1835975616"/>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24128" y="585216"/>
            <a:ext cx="9720072" cy="675173"/>
          </a:xfrm>
        </p:spPr>
        <p:txBody>
          <a:bodyPr>
            <a:normAutofit fontScale="90000"/>
          </a:bodyPr>
          <a:lstStyle/>
          <a:p>
            <a:r>
              <a:rPr lang="zh-CN" altLang="zh-CN" dirty="0"/>
              <a:t>第</a:t>
            </a:r>
            <a:r>
              <a:rPr lang="en-US" altLang="zh-CN" dirty="0"/>
              <a:t>2</a:t>
            </a:r>
            <a:r>
              <a:rPr lang="zh-CN" altLang="zh-CN" dirty="0"/>
              <a:t>节 新媒体的盈利</a:t>
            </a:r>
            <a:r>
              <a:rPr lang="zh-CN" altLang="zh-CN" dirty="0" smtClean="0"/>
              <a:t>模式</a:t>
            </a:r>
            <a:endParaRPr lang="zh-CN" altLang="en-US" dirty="0"/>
          </a:p>
        </p:txBody>
      </p:sp>
      <p:sp>
        <p:nvSpPr>
          <p:cNvPr id="3" name="内容占位符 2"/>
          <p:cNvSpPr>
            <a:spLocks noGrp="1"/>
          </p:cNvSpPr>
          <p:nvPr>
            <p:ph idx="1"/>
          </p:nvPr>
        </p:nvSpPr>
        <p:spPr>
          <a:xfrm>
            <a:off x="1024128" y="1532238"/>
            <a:ext cx="9720073" cy="4777122"/>
          </a:xfrm>
        </p:spPr>
        <p:txBody>
          <a:bodyPr/>
          <a:lstStyle/>
          <a:p>
            <a:r>
              <a:rPr lang="en-US" altLang="zh-CN" b="1" dirty="0"/>
              <a:t>1</a:t>
            </a:r>
            <a:r>
              <a:rPr lang="zh-CN" altLang="zh-CN" b="1" dirty="0"/>
              <a:t>．广告盈利</a:t>
            </a:r>
            <a:endParaRPr lang="zh-CN" altLang="zh-CN" dirty="0"/>
          </a:p>
          <a:p>
            <a:r>
              <a:rPr lang="en-US" altLang="zh-CN" b="1" dirty="0"/>
              <a:t>2</a:t>
            </a:r>
            <a:r>
              <a:rPr lang="zh-CN" altLang="zh-CN" b="1" dirty="0"/>
              <a:t>．销售盈利</a:t>
            </a:r>
            <a:endParaRPr lang="zh-CN" altLang="zh-CN" dirty="0"/>
          </a:p>
          <a:p>
            <a:r>
              <a:rPr lang="en-US" altLang="zh-CN" b="1" dirty="0"/>
              <a:t>3</a:t>
            </a:r>
            <a:r>
              <a:rPr lang="zh-CN" altLang="zh-CN" b="1" dirty="0"/>
              <a:t>．渠道盈利</a:t>
            </a:r>
            <a:endParaRPr lang="zh-CN" altLang="zh-CN" dirty="0"/>
          </a:p>
          <a:p>
            <a:r>
              <a:rPr lang="en-US" altLang="zh-CN" b="1" dirty="0"/>
              <a:t>4</a:t>
            </a:r>
            <a:r>
              <a:rPr lang="zh-CN" altLang="zh-CN" b="1" dirty="0"/>
              <a:t>．增值服务盈利</a:t>
            </a:r>
            <a:endParaRPr lang="zh-CN" altLang="zh-CN" dirty="0"/>
          </a:p>
          <a:p>
            <a:endParaRPr lang="zh-CN" altLang="en-US" dirty="0"/>
          </a:p>
        </p:txBody>
      </p:sp>
    </p:spTree>
    <p:extLst>
      <p:ext uri="{BB962C8B-B14F-4D97-AF65-F5344CB8AC3E}">
        <p14:creationId xmlns:p14="http://schemas.microsoft.com/office/powerpoint/2010/main" val="3873333148"/>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24128" y="585216"/>
            <a:ext cx="9720072" cy="885238"/>
          </a:xfrm>
        </p:spPr>
        <p:txBody>
          <a:bodyPr/>
          <a:lstStyle/>
          <a:p>
            <a:r>
              <a:rPr lang="zh-CN" altLang="zh-CN" dirty="0"/>
              <a:t>第</a:t>
            </a:r>
            <a:r>
              <a:rPr lang="en-US" altLang="zh-CN" dirty="0"/>
              <a:t>3</a:t>
            </a:r>
            <a:r>
              <a:rPr lang="zh-CN" altLang="zh-CN" dirty="0"/>
              <a:t>节</a:t>
            </a:r>
            <a:r>
              <a:rPr lang="en-US" altLang="zh-CN" dirty="0"/>
              <a:t>  </a:t>
            </a:r>
            <a:r>
              <a:rPr lang="zh-CN" altLang="zh-CN" dirty="0"/>
              <a:t>破解画饼魔</a:t>
            </a:r>
            <a:r>
              <a:rPr lang="zh-CN" altLang="zh-CN" dirty="0" smtClean="0"/>
              <a:t>咒</a:t>
            </a:r>
            <a:endParaRPr lang="zh-CN" altLang="en-US" dirty="0"/>
          </a:p>
        </p:txBody>
      </p:sp>
      <p:sp>
        <p:nvSpPr>
          <p:cNvPr id="3" name="内容占位符 2"/>
          <p:cNvSpPr>
            <a:spLocks noGrp="1"/>
          </p:cNvSpPr>
          <p:nvPr>
            <p:ph idx="1"/>
          </p:nvPr>
        </p:nvSpPr>
        <p:spPr>
          <a:xfrm>
            <a:off x="1024128" y="1631092"/>
            <a:ext cx="9720073" cy="4678268"/>
          </a:xfrm>
        </p:spPr>
        <p:txBody>
          <a:bodyPr>
            <a:normAutofit/>
          </a:bodyPr>
          <a:lstStyle/>
          <a:p>
            <a:pPr>
              <a:lnSpc>
                <a:spcPct val="114000"/>
              </a:lnSpc>
            </a:pPr>
            <a:r>
              <a:rPr lang="zh-CN" altLang="zh-CN" dirty="0"/>
              <a:t>第一，互联网新媒体发展并没有像人们想象的那样快</a:t>
            </a:r>
            <a:r>
              <a:rPr lang="zh-CN" altLang="zh-CN" dirty="0" smtClean="0"/>
              <a:t>。</a:t>
            </a:r>
            <a:endParaRPr lang="en-US" altLang="zh-CN" dirty="0" smtClean="0"/>
          </a:p>
          <a:p>
            <a:pPr>
              <a:lnSpc>
                <a:spcPct val="114000"/>
              </a:lnSpc>
            </a:pPr>
            <a:r>
              <a:rPr lang="zh-CN" altLang="zh-CN" dirty="0" smtClean="0"/>
              <a:t>第二</a:t>
            </a:r>
            <a:r>
              <a:rPr lang="zh-CN" altLang="zh-CN" dirty="0"/>
              <a:t>，老牌计算机公司对互联网新公司的挑战</a:t>
            </a:r>
            <a:r>
              <a:rPr lang="zh-CN" altLang="zh-CN" dirty="0" smtClean="0"/>
              <a:t>。</a:t>
            </a:r>
            <a:endParaRPr lang="en-US" altLang="zh-CN" dirty="0" smtClean="0"/>
          </a:p>
          <a:p>
            <a:pPr>
              <a:lnSpc>
                <a:spcPct val="114000"/>
              </a:lnSpc>
            </a:pPr>
            <a:r>
              <a:rPr lang="zh-CN" altLang="zh-CN" dirty="0" smtClean="0"/>
              <a:t>第三</a:t>
            </a:r>
            <a:r>
              <a:rPr lang="zh-CN" altLang="zh-CN" dirty="0"/>
              <a:t>，互联网企业不能在短期内扭亏为盈的问题也开始暴露出来</a:t>
            </a:r>
            <a:r>
              <a:rPr lang="zh-CN" altLang="zh-CN" dirty="0" smtClean="0"/>
              <a:t>。</a:t>
            </a:r>
            <a:endParaRPr lang="en-US" altLang="zh-CN" dirty="0" smtClean="0"/>
          </a:p>
          <a:p>
            <a:pPr>
              <a:lnSpc>
                <a:spcPct val="114000"/>
              </a:lnSpc>
            </a:pPr>
            <a:r>
              <a:rPr lang="zh-CN" altLang="zh-CN" dirty="0" smtClean="0"/>
              <a:t>第四</a:t>
            </a:r>
            <a:r>
              <a:rPr lang="zh-CN" altLang="zh-CN" dirty="0"/>
              <a:t>，在互联网新媒体络股票一涌而起的热潮中，很多互联网新媒体股票价格被人为地推高了，造成企业的市场价格是企业年收入的几十倍甚至上百倍。这种市场价格与企业年收入不相匹的比率必然会影响投资者的神经，在股票市场风吹草动的时候引发大量抛售。</a:t>
            </a:r>
          </a:p>
          <a:p>
            <a:endParaRPr lang="zh-CN" altLang="en-US" dirty="0"/>
          </a:p>
        </p:txBody>
      </p:sp>
    </p:spTree>
    <p:extLst>
      <p:ext uri="{BB962C8B-B14F-4D97-AF65-F5344CB8AC3E}">
        <p14:creationId xmlns:p14="http://schemas.microsoft.com/office/powerpoint/2010/main" val="1131037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67361"/>
          </a:xfrm>
        </p:spPr>
        <p:txBody>
          <a:bodyPr>
            <a:normAutofit fontScale="90000"/>
          </a:bodyPr>
          <a:lstStyle/>
          <a:p>
            <a:endParaRPr lang="zh-CN" altLang="en-US" dirty="0"/>
          </a:p>
        </p:txBody>
      </p:sp>
      <p:sp>
        <p:nvSpPr>
          <p:cNvPr id="3" name="内容占位符 2"/>
          <p:cNvSpPr>
            <a:spLocks noGrp="1"/>
          </p:cNvSpPr>
          <p:nvPr>
            <p:ph idx="1"/>
          </p:nvPr>
        </p:nvSpPr>
        <p:spPr>
          <a:xfrm>
            <a:off x="838200" y="617838"/>
            <a:ext cx="10515600" cy="5559125"/>
          </a:xfrm>
        </p:spPr>
        <p:txBody>
          <a:bodyPr>
            <a:normAutofit/>
          </a:bodyPr>
          <a:lstStyle/>
          <a:p>
            <a:r>
              <a:rPr lang="zh-CN" altLang="zh-CN" b="1" dirty="0" smtClean="0"/>
              <a:t>第</a:t>
            </a:r>
            <a:r>
              <a:rPr lang="en-US" altLang="zh-CN" b="1" dirty="0" smtClean="0"/>
              <a:t>11</a:t>
            </a:r>
            <a:r>
              <a:rPr lang="zh-CN" altLang="zh-CN" b="1" dirty="0" smtClean="0"/>
              <a:t>章</a:t>
            </a:r>
            <a:r>
              <a:rPr lang="en-US" altLang="zh-CN" b="1" dirty="0" smtClean="0"/>
              <a:t>  </a:t>
            </a:r>
            <a:r>
              <a:rPr lang="zh-CN" altLang="zh-CN" b="1" dirty="0" smtClean="0"/>
              <a:t>媒体融合</a:t>
            </a:r>
            <a:endParaRPr lang="zh-CN" altLang="zh-CN" dirty="0" smtClean="0"/>
          </a:p>
          <a:p>
            <a:r>
              <a:rPr lang="zh-CN" altLang="zh-CN" dirty="0" smtClean="0"/>
              <a:t>第</a:t>
            </a:r>
            <a:r>
              <a:rPr lang="en-US" altLang="zh-CN" dirty="0" smtClean="0"/>
              <a:t>1</a:t>
            </a:r>
            <a:r>
              <a:rPr lang="zh-CN" altLang="zh-CN" dirty="0" smtClean="0"/>
              <a:t>节 媒体融合概述</a:t>
            </a:r>
          </a:p>
          <a:p>
            <a:r>
              <a:rPr lang="zh-CN" altLang="zh-CN" dirty="0" smtClean="0"/>
              <a:t>第</a:t>
            </a:r>
            <a:r>
              <a:rPr lang="en-US" altLang="zh-CN" dirty="0" smtClean="0"/>
              <a:t>2</a:t>
            </a:r>
            <a:r>
              <a:rPr lang="zh-CN" altLang="zh-CN" dirty="0" smtClean="0"/>
              <a:t>节 媒体融合的变迁</a:t>
            </a:r>
          </a:p>
          <a:p>
            <a:r>
              <a:rPr lang="zh-CN" altLang="zh-CN" dirty="0" smtClean="0"/>
              <a:t>第</a:t>
            </a:r>
            <a:r>
              <a:rPr lang="en-US" altLang="zh-CN" dirty="0" smtClean="0"/>
              <a:t>3</a:t>
            </a:r>
            <a:r>
              <a:rPr lang="zh-CN" altLang="zh-CN" dirty="0" smtClean="0"/>
              <a:t>节  新媒体与媒体融合</a:t>
            </a:r>
          </a:p>
          <a:p>
            <a:r>
              <a:rPr lang="zh-CN" altLang="zh-CN" b="1" dirty="0" smtClean="0"/>
              <a:t>第</a:t>
            </a:r>
            <a:r>
              <a:rPr lang="en-US" altLang="zh-CN" b="1" dirty="0" smtClean="0"/>
              <a:t>12</a:t>
            </a:r>
            <a:r>
              <a:rPr lang="zh-CN" altLang="zh-CN" b="1" dirty="0" smtClean="0"/>
              <a:t>章</a:t>
            </a:r>
            <a:r>
              <a:rPr lang="en-US" altLang="zh-CN" b="1" dirty="0" smtClean="0"/>
              <a:t>  </a:t>
            </a:r>
            <a:r>
              <a:rPr lang="zh-CN" altLang="zh-CN" b="1" dirty="0" smtClean="0"/>
              <a:t>新媒体的受众</a:t>
            </a:r>
            <a:endParaRPr lang="zh-CN" altLang="zh-CN" dirty="0" smtClean="0"/>
          </a:p>
          <a:p>
            <a:r>
              <a:rPr lang="zh-CN" altLang="zh-CN" dirty="0" smtClean="0"/>
              <a:t>第</a:t>
            </a:r>
            <a:r>
              <a:rPr lang="en-US" altLang="zh-CN" dirty="0" smtClean="0"/>
              <a:t>1</a:t>
            </a:r>
            <a:r>
              <a:rPr lang="zh-CN" altLang="zh-CN" dirty="0" smtClean="0"/>
              <a:t>节 新媒体受众的特点</a:t>
            </a:r>
          </a:p>
          <a:p>
            <a:r>
              <a:rPr lang="zh-CN" altLang="zh-CN" dirty="0" smtClean="0"/>
              <a:t>第</a:t>
            </a:r>
            <a:r>
              <a:rPr lang="en-US" altLang="zh-CN" dirty="0" smtClean="0"/>
              <a:t>2</a:t>
            </a:r>
            <a:r>
              <a:rPr lang="zh-CN" altLang="zh-CN" dirty="0" smtClean="0"/>
              <a:t>节 新媒体受众的变化</a:t>
            </a:r>
          </a:p>
          <a:p>
            <a:r>
              <a:rPr lang="zh-CN" altLang="zh-CN" dirty="0" smtClean="0"/>
              <a:t>第</a:t>
            </a:r>
            <a:r>
              <a:rPr lang="en-US" altLang="zh-CN" dirty="0" smtClean="0"/>
              <a:t>3</a:t>
            </a:r>
            <a:r>
              <a:rPr lang="zh-CN" altLang="zh-CN" dirty="0" smtClean="0"/>
              <a:t>节 新媒体受众与媒介的互动关系</a:t>
            </a:r>
          </a:p>
        </p:txBody>
      </p:sp>
    </p:spTree>
    <p:extLst>
      <p:ext uri="{BB962C8B-B14F-4D97-AF65-F5344CB8AC3E}">
        <p14:creationId xmlns:p14="http://schemas.microsoft.com/office/powerpoint/2010/main" val="2962546832"/>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24128" y="585216"/>
            <a:ext cx="9720072" cy="428038"/>
          </a:xfrm>
        </p:spPr>
        <p:txBody>
          <a:bodyPr>
            <a:normAutofit fontScale="90000"/>
          </a:bodyPr>
          <a:lstStyle/>
          <a:p>
            <a:endParaRPr lang="zh-CN" altLang="en-US" dirty="0"/>
          </a:p>
        </p:txBody>
      </p:sp>
      <p:sp>
        <p:nvSpPr>
          <p:cNvPr id="3" name="内容占位符 2"/>
          <p:cNvSpPr>
            <a:spLocks noGrp="1"/>
          </p:cNvSpPr>
          <p:nvPr>
            <p:ph idx="1"/>
          </p:nvPr>
        </p:nvSpPr>
        <p:spPr>
          <a:xfrm>
            <a:off x="1024128" y="1495168"/>
            <a:ext cx="9720073" cy="4814192"/>
          </a:xfrm>
        </p:spPr>
        <p:txBody>
          <a:bodyPr/>
          <a:lstStyle/>
          <a:p>
            <a:r>
              <a:rPr lang="zh-CN" altLang="zh-CN" b="1" dirty="0"/>
              <a:t>思考题</a:t>
            </a:r>
            <a:endParaRPr lang="zh-CN" altLang="zh-CN" dirty="0"/>
          </a:p>
          <a:p>
            <a:r>
              <a:rPr lang="en-US" altLang="zh-CN" dirty="0"/>
              <a:t>1</a:t>
            </a:r>
            <a:r>
              <a:rPr lang="zh-CN" altLang="zh-CN" dirty="0"/>
              <a:t>．为什么说赢利攸关新媒体的生命？</a:t>
            </a:r>
          </a:p>
          <a:p>
            <a:r>
              <a:rPr lang="en-US" altLang="zh-CN" dirty="0"/>
              <a:t>2</a:t>
            </a:r>
            <a:r>
              <a:rPr lang="zh-CN" altLang="zh-CN" dirty="0"/>
              <a:t>．新媒体有哪些盈利模式？</a:t>
            </a:r>
          </a:p>
          <a:p>
            <a:r>
              <a:rPr lang="en-US" altLang="zh-CN" dirty="0"/>
              <a:t>3</a:t>
            </a:r>
            <a:r>
              <a:rPr lang="zh-CN" altLang="zh-CN" dirty="0"/>
              <a:t>．如何破解新媒体盈利画饼魔咒？</a:t>
            </a:r>
          </a:p>
          <a:p>
            <a:endParaRPr lang="zh-CN" altLang="en-US" dirty="0"/>
          </a:p>
        </p:txBody>
      </p:sp>
    </p:spTree>
    <p:extLst>
      <p:ext uri="{BB962C8B-B14F-4D97-AF65-F5344CB8AC3E}">
        <p14:creationId xmlns:p14="http://schemas.microsoft.com/office/powerpoint/2010/main" val="3830767025"/>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24129" y="387508"/>
            <a:ext cx="9720072" cy="1218870"/>
          </a:xfrm>
        </p:spPr>
        <p:txBody>
          <a:bodyPr>
            <a:normAutofit fontScale="90000"/>
          </a:bodyPr>
          <a:lstStyle/>
          <a:p>
            <a:pPr>
              <a:lnSpc>
                <a:spcPct val="110000"/>
              </a:lnSpc>
            </a:pPr>
            <a:r>
              <a:rPr lang="zh-CN" altLang="zh-CN" b="1" dirty="0"/>
              <a:t>第</a:t>
            </a:r>
            <a:r>
              <a:rPr lang="en-US" altLang="zh-CN" b="1" dirty="0"/>
              <a:t>16</a:t>
            </a:r>
            <a:r>
              <a:rPr lang="zh-CN" altLang="zh-CN" b="1" dirty="0"/>
              <a:t>章</a:t>
            </a:r>
            <a:r>
              <a:rPr lang="en-US" altLang="zh-CN" b="1" dirty="0"/>
              <a:t>  </a:t>
            </a:r>
            <a:r>
              <a:rPr lang="zh-CN" altLang="zh-CN" b="1" dirty="0"/>
              <a:t>新媒体传播</a:t>
            </a:r>
            <a:r>
              <a:rPr lang="zh-CN" altLang="zh-CN" b="1" dirty="0" smtClean="0"/>
              <a:t>管理</a:t>
            </a:r>
            <a:r>
              <a:rPr lang="zh-CN" altLang="zh-CN" dirty="0"/>
              <a:t/>
            </a:r>
            <a:br>
              <a:rPr lang="zh-CN" altLang="zh-CN" dirty="0"/>
            </a:br>
            <a:r>
              <a:rPr lang="zh-CN" altLang="zh-CN" sz="4400" dirty="0"/>
              <a:t>第</a:t>
            </a:r>
            <a:r>
              <a:rPr lang="en-US" altLang="zh-CN" sz="4400" dirty="0"/>
              <a:t>1</a:t>
            </a:r>
            <a:r>
              <a:rPr lang="zh-CN" altLang="zh-CN" sz="4400" dirty="0"/>
              <a:t>节</a:t>
            </a:r>
            <a:r>
              <a:rPr lang="en-US" altLang="zh-CN" sz="4400" dirty="0"/>
              <a:t>  </a:t>
            </a:r>
            <a:r>
              <a:rPr lang="zh-CN" altLang="zh-CN" sz="4400" dirty="0"/>
              <a:t>网络舆情的传统</a:t>
            </a:r>
            <a:r>
              <a:rPr lang="zh-CN" altLang="zh-CN" sz="4400" dirty="0" smtClean="0"/>
              <a:t>管理</a:t>
            </a:r>
            <a:endParaRPr lang="zh-CN" altLang="en-US" sz="4400" dirty="0"/>
          </a:p>
        </p:txBody>
      </p:sp>
      <p:sp>
        <p:nvSpPr>
          <p:cNvPr id="3" name="内容占位符 2"/>
          <p:cNvSpPr>
            <a:spLocks noGrp="1"/>
          </p:cNvSpPr>
          <p:nvPr>
            <p:ph idx="1"/>
          </p:nvPr>
        </p:nvSpPr>
        <p:spPr>
          <a:xfrm>
            <a:off x="1024128" y="1989438"/>
            <a:ext cx="9720073" cy="4319922"/>
          </a:xfrm>
        </p:spPr>
        <p:txBody>
          <a:bodyPr>
            <a:normAutofit/>
          </a:bodyPr>
          <a:lstStyle/>
          <a:p>
            <a:r>
              <a:rPr lang="en-US" altLang="zh-CN" b="1" dirty="0"/>
              <a:t>1</a:t>
            </a:r>
            <a:r>
              <a:rPr lang="zh-CN" altLang="zh-CN" b="1" dirty="0"/>
              <a:t>．上网实行</a:t>
            </a:r>
            <a:r>
              <a:rPr lang="zh-CN" altLang="zh-CN" b="1" dirty="0" smtClean="0"/>
              <a:t>实名制</a:t>
            </a:r>
            <a:endParaRPr lang="en-US" altLang="zh-CN" b="1" dirty="0" smtClean="0"/>
          </a:p>
          <a:p>
            <a:r>
              <a:rPr lang="en-US" altLang="zh-CN" b="1" dirty="0"/>
              <a:t>2</a:t>
            </a:r>
            <a:r>
              <a:rPr lang="zh-CN" altLang="zh-CN" b="1" dirty="0"/>
              <a:t>．对内容进行事先审查</a:t>
            </a:r>
            <a:endParaRPr lang="zh-CN" altLang="zh-CN" dirty="0"/>
          </a:p>
          <a:p>
            <a:r>
              <a:rPr lang="zh-CN" altLang="zh-CN" dirty="0" smtClean="0"/>
              <a:t>（</a:t>
            </a:r>
            <a:r>
              <a:rPr lang="zh-CN" altLang="zh-CN" dirty="0"/>
              <a:t>一）涉及国家安全</a:t>
            </a:r>
            <a:r>
              <a:rPr lang="zh-CN" altLang="zh-CN" dirty="0" smtClean="0"/>
              <a:t>的；</a:t>
            </a:r>
            <a:endParaRPr lang="zh-CN" altLang="zh-CN" dirty="0"/>
          </a:p>
          <a:p>
            <a:r>
              <a:rPr lang="zh-CN" altLang="zh-CN" dirty="0"/>
              <a:t>（二）涉及尖端科学技术</a:t>
            </a:r>
            <a:r>
              <a:rPr lang="zh-CN" altLang="zh-CN" dirty="0" smtClean="0"/>
              <a:t>的；</a:t>
            </a:r>
            <a:endParaRPr lang="zh-CN" altLang="zh-CN" dirty="0"/>
          </a:p>
          <a:p>
            <a:r>
              <a:rPr lang="zh-CN" altLang="zh-CN" dirty="0"/>
              <a:t>（三）违反国家法律法令</a:t>
            </a:r>
            <a:r>
              <a:rPr lang="zh-CN" altLang="zh-CN" dirty="0" smtClean="0"/>
              <a:t>的；</a:t>
            </a:r>
            <a:endParaRPr lang="zh-CN" altLang="zh-CN" dirty="0"/>
          </a:p>
          <a:p>
            <a:r>
              <a:rPr lang="zh-CN" altLang="zh-CN" dirty="0"/>
              <a:t>（四）不遵守公共道德的</a:t>
            </a:r>
            <a:r>
              <a:rPr lang="zh-CN" altLang="zh-CN" dirty="0" smtClean="0"/>
              <a:t>。</a:t>
            </a:r>
            <a:endParaRPr lang="zh-CN" altLang="zh-CN" dirty="0"/>
          </a:p>
          <a:p>
            <a:r>
              <a:rPr lang="en-US" altLang="zh-CN" b="1" dirty="0"/>
              <a:t>3</a:t>
            </a:r>
            <a:r>
              <a:rPr lang="zh-CN" altLang="zh-CN" b="1" dirty="0"/>
              <a:t>．违规就要封杀</a:t>
            </a:r>
            <a:endParaRPr lang="zh-CN" altLang="zh-CN" dirty="0"/>
          </a:p>
          <a:p>
            <a:r>
              <a:rPr lang="en-US" altLang="zh-CN" b="1" dirty="0"/>
              <a:t>4</a:t>
            </a:r>
            <a:r>
              <a:rPr lang="zh-CN" altLang="zh-CN" b="1" dirty="0"/>
              <a:t>．别有用心要</a:t>
            </a:r>
            <a:r>
              <a:rPr lang="zh-CN" altLang="zh-CN" b="1" dirty="0" smtClean="0"/>
              <a:t>追查</a:t>
            </a:r>
            <a:endParaRPr lang="zh-CN" altLang="zh-CN" dirty="0"/>
          </a:p>
        </p:txBody>
      </p:sp>
    </p:spTree>
    <p:extLst>
      <p:ext uri="{BB962C8B-B14F-4D97-AF65-F5344CB8AC3E}">
        <p14:creationId xmlns:p14="http://schemas.microsoft.com/office/powerpoint/2010/main" val="3836681413"/>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24128" y="585216"/>
            <a:ext cx="9720072" cy="736957"/>
          </a:xfrm>
        </p:spPr>
        <p:txBody>
          <a:bodyPr/>
          <a:lstStyle/>
          <a:p>
            <a:r>
              <a:rPr lang="zh-CN" altLang="zh-CN" dirty="0"/>
              <a:t>第</a:t>
            </a:r>
            <a:r>
              <a:rPr lang="en-US" altLang="zh-CN" dirty="0"/>
              <a:t>2</a:t>
            </a:r>
            <a:r>
              <a:rPr lang="zh-CN" altLang="zh-CN" dirty="0"/>
              <a:t>节</a:t>
            </a:r>
            <a:r>
              <a:rPr lang="en-US" altLang="zh-CN" dirty="0"/>
              <a:t>  </a:t>
            </a:r>
            <a:r>
              <a:rPr lang="zh-CN" altLang="zh-CN" dirty="0"/>
              <a:t>影响舆论形成的宏观</a:t>
            </a:r>
            <a:r>
              <a:rPr lang="zh-CN" altLang="zh-CN" dirty="0" smtClean="0"/>
              <a:t>因素</a:t>
            </a:r>
            <a:endParaRPr lang="zh-CN" altLang="en-US" dirty="0"/>
          </a:p>
        </p:txBody>
      </p:sp>
      <p:sp>
        <p:nvSpPr>
          <p:cNvPr id="3" name="内容占位符 2"/>
          <p:cNvSpPr>
            <a:spLocks noGrp="1"/>
          </p:cNvSpPr>
          <p:nvPr>
            <p:ph idx="1"/>
          </p:nvPr>
        </p:nvSpPr>
        <p:spPr>
          <a:xfrm>
            <a:off x="1024128" y="1618735"/>
            <a:ext cx="9720073" cy="4690625"/>
          </a:xfrm>
        </p:spPr>
        <p:txBody>
          <a:bodyPr/>
          <a:lstStyle/>
          <a:p>
            <a:r>
              <a:rPr lang="en-US" altLang="zh-CN" b="1" dirty="0"/>
              <a:t>1</a:t>
            </a:r>
            <a:r>
              <a:rPr lang="zh-CN" altLang="zh-CN" b="1" dirty="0"/>
              <a:t>．公众总体</a:t>
            </a:r>
            <a:endParaRPr lang="zh-CN" altLang="zh-CN" dirty="0"/>
          </a:p>
          <a:p>
            <a:r>
              <a:rPr lang="en-US" altLang="zh-CN" b="1" dirty="0"/>
              <a:t>2</a:t>
            </a:r>
            <a:r>
              <a:rPr lang="zh-CN" altLang="zh-CN" b="1" dirty="0"/>
              <a:t>．公共事务</a:t>
            </a:r>
            <a:endParaRPr lang="zh-CN" altLang="zh-CN" dirty="0"/>
          </a:p>
          <a:p>
            <a:r>
              <a:rPr lang="en-US" altLang="zh-CN" b="1" dirty="0"/>
              <a:t>3</a:t>
            </a:r>
            <a:r>
              <a:rPr lang="zh-CN" altLang="zh-CN" b="1" dirty="0"/>
              <a:t>．公众的参与强度及意见的评价质量</a:t>
            </a:r>
            <a:endParaRPr lang="zh-CN" altLang="zh-CN" dirty="0"/>
          </a:p>
          <a:p>
            <a:r>
              <a:rPr lang="en-US" altLang="zh-CN" b="1" dirty="0"/>
              <a:t>4</a:t>
            </a:r>
            <a:r>
              <a:rPr lang="zh-CN" altLang="zh-CN" b="1" dirty="0"/>
              <a:t>．舆论环境</a:t>
            </a:r>
            <a:endParaRPr lang="zh-CN" altLang="zh-CN" dirty="0"/>
          </a:p>
          <a:p>
            <a:r>
              <a:rPr lang="en-US" altLang="zh-CN" dirty="0"/>
              <a:t>4.1</a:t>
            </a:r>
            <a:r>
              <a:rPr lang="zh-CN" altLang="zh-CN" dirty="0"/>
              <a:t>公共舆论的社会环境</a:t>
            </a:r>
          </a:p>
          <a:p>
            <a:r>
              <a:rPr lang="en-US" altLang="zh-CN" dirty="0"/>
              <a:t>4.2</a:t>
            </a:r>
            <a:r>
              <a:rPr lang="zh-CN" altLang="zh-CN" dirty="0"/>
              <a:t>公共舆论的舆论环境</a:t>
            </a:r>
          </a:p>
          <a:p>
            <a:r>
              <a:rPr lang="en-US" altLang="zh-CN" b="1" dirty="0"/>
              <a:t>5</a:t>
            </a:r>
            <a:r>
              <a:rPr lang="zh-CN" altLang="zh-CN" b="1" dirty="0"/>
              <a:t>．舆论场和舆论</a:t>
            </a:r>
            <a:r>
              <a:rPr lang="zh-CN" altLang="zh-CN" b="1" dirty="0" smtClean="0"/>
              <a:t>波</a:t>
            </a:r>
            <a:endParaRPr lang="zh-CN" altLang="zh-CN" dirty="0"/>
          </a:p>
        </p:txBody>
      </p:sp>
    </p:spTree>
    <p:extLst>
      <p:ext uri="{BB962C8B-B14F-4D97-AF65-F5344CB8AC3E}">
        <p14:creationId xmlns:p14="http://schemas.microsoft.com/office/powerpoint/2010/main" val="3804866125"/>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24128" y="585216"/>
            <a:ext cx="9720072" cy="1021162"/>
          </a:xfrm>
        </p:spPr>
        <p:txBody>
          <a:bodyPr/>
          <a:lstStyle/>
          <a:p>
            <a:r>
              <a:rPr lang="zh-CN" altLang="zh-CN" dirty="0"/>
              <a:t>第</a:t>
            </a:r>
            <a:r>
              <a:rPr lang="en-US" altLang="zh-CN" dirty="0"/>
              <a:t>3</a:t>
            </a:r>
            <a:r>
              <a:rPr lang="zh-CN" altLang="zh-CN" dirty="0"/>
              <a:t>节</a:t>
            </a:r>
            <a:r>
              <a:rPr lang="en-US" altLang="zh-CN" dirty="0"/>
              <a:t>  </a:t>
            </a:r>
            <a:r>
              <a:rPr lang="zh-CN" altLang="zh-CN" dirty="0"/>
              <a:t>更新观念，冷静</a:t>
            </a:r>
            <a:r>
              <a:rPr lang="zh-CN" altLang="zh-CN" dirty="0" smtClean="0"/>
              <a:t>应对</a:t>
            </a:r>
            <a:endParaRPr lang="zh-CN" altLang="en-US" dirty="0"/>
          </a:p>
        </p:txBody>
      </p:sp>
      <p:sp>
        <p:nvSpPr>
          <p:cNvPr id="3" name="内容占位符 2"/>
          <p:cNvSpPr>
            <a:spLocks noGrp="1"/>
          </p:cNvSpPr>
          <p:nvPr>
            <p:ph idx="1"/>
          </p:nvPr>
        </p:nvSpPr>
        <p:spPr>
          <a:xfrm>
            <a:off x="1024128" y="1729946"/>
            <a:ext cx="9720073" cy="4579414"/>
          </a:xfrm>
        </p:spPr>
        <p:txBody>
          <a:bodyPr/>
          <a:lstStyle/>
          <a:p>
            <a:r>
              <a:rPr lang="en-US" altLang="zh-CN" b="1" dirty="0"/>
              <a:t>1</a:t>
            </a:r>
            <a:r>
              <a:rPr lang="zh-CN" altLang="zh-CN" b="1" dirty="0"/>
              <a:t>．转变观念，大度包容，正确对待网络舆论</a:t>
            </a:r>
            <a:endParaRPr lang="zh-CN" altLang="zh-CN" dirty="0"/>
          </a:p>
          <a:p>
            <a:r>
              <a:rPr lang="en-US" altLang="zh-CN" dirty="0"/>
              <a:t>1.1 </a:t>
            </a:r>
            <a:r>
              <a:rPr lang="zh-CN" altLang="zh-CN" dirty="0"/>
              <a:t>强化宪法意识，自觉维护宪法尊严</a:t>
            </a:r>
          </a:p>
          <a:p>
            <a:r>
              <a:rPr lang="en-US" altLang="zh-CN" dirty="0"/>
              <a:t>1.2 </a:t>
            </a:r>
            <a:r>
              <a:rPr lang="zh-CN" altLang="zh-CN" dirty="0"/>
              <a:t>强化政治纪律意识，忠实执行党的决议</a:t>
            </a:r>
          </a:p>
          <a:p>
            <a:r>
              <a:rPr lang="en-US" altLang="zh-CN" dirty="0"/>
              <a:t>1.3 </a:t>
            </a:r>
            <a:r>
              <a:rPr lang="zh-CN" altLang="zh-CN" dirty="0"/>
              <a:t>强化现代管理意识，遵循规律调控网络新媒体舆论</a:t>
            </a:r>
          </a:p>
          <a:p>
            <a:r>
              <a:rPr lang="en-US" altLang="zh-CN" dirty="0"/>
              <a:t>1.4 </a:t>
            </a:r>
            <a:r>
              <a:rPr lang="zh-CN" altLang="zh-CN" dirty="0"/>
              <a:t>强化公仆意识，养成遇事和人民商量的习惯</a:t>
            </a:r>
          </a:p>
          <a:p>
            <a:r>
              <a:rPr lang="en-US" altLang="zh-CN" b="1" dirty="0"/>
              <a:t>2</a:t>
            </a:r>
            <a:r>
              <a:rPr lang="zh-CN" altLang="zh-CN" b="1" dirty="0"/>
              <a:t>．正视管理短板，重塑社会公信</a:t>
            </a:r>
            <a:endParaRPr lang="zh-CN" altLang="zh-CN" dirty="0"/>
          </a:p>
          <a:p>
            <a:r>
              <a:rPr lang="en-US" altLang="zh-CN" b="1" dirty="0"/>
              <a:t>3</a:t>
            </a:r>
            <a:r>
              <a:rPr lang="zh-CN" altLang="zh-CN" b="1" dirty="0"/>
              <a:t>．健全机制，打通渠道，提供足够的空间</a:t>
            </a:r>
            <a:endParaRPr lang="zh-CN" altLang="zh-CN" dirty="0"/>
          </a:p>
          <a:p>
            <a:endParaRPr lang="zh-CN" altLang="en-US" dirty="0"/>
          </a:p>
        </p:txBody>
      </p:sp>
    </p:spTree>
    <p:extLst>
      <p:ext uri="{BB962C8B-B14F-4D97-AF65-F5344CB8AC3E}">
        <p14:creationId xmlns:p14="http://schemas.microsoft.com/office/powerpoint/2010/main" val="1805863997"/>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24128" y="585216"/>
            <a:ext cx="9720072" cy="860525"/>
          </a:xfrm>
        </p:spPr>
        <p:txBody>
          <a:bodyPr/>
          <a:lstStyle/>
          <a:p>
            <a:r>
              <a:rPr lang="zh-CN" altLang="zh-CN" dirty="0"/>
              <a:t>第</a:t>
            </a:r>
            <a:r>
              <a:rPr lang="en-US" altLang="zh-CN" dirty="0"/>
              <a:t>4</a:t>
            </a:r>
            <a:r>
              <a:rPr lang="zh-CN" altLang="zh-CN" dirty="0"/>
              <a:t>节</a:t>
            </a:r>
            <a:r>
              <a:rPr lang="en-US" altLang="zh-CN" dirty="0"/>
              <a:t>  </a:t>
            </a:r>
            <a:r>
              <a:rPr lang="zh-CN" altLang="zh-CN" dirty="0"/>
              <a:t>宽容包容，</a:t>
            </a:r>
            <a:r>
              <a:rPr lang="zh-CN" altLang="zh-CN" dirty="0" smtClean="0"/>
              <a:t>因势利导</a:t>
            </a:r>
            <a:endParaRPr lang="zh-CN" altLang="en-US" dirty="0"/>
          </a:p>
        </p:txBody>
      </p:sp>
      <p:sp>
        <p:nvSpPr>
          <p:cNvPr id="3" name="内容占位符 2"/>
          <p:cNvSpPr>
            <a:spLocks noGrp="1"/>
          </p:cNvSpPr>
          <p:nvPr>
            <p:ph idx="1"/>
          </p:nvPr>
        </p:nvSpPr>
        <p:spPr>
          <a:xfrm>
            <a:off x="1024128" y="1618735"/>
            <a:ext cx="9720073" cy="4690625"/>
          </a:xfrm>
        </p:spPr>
        <p:txBody>
          <a:bodyPr/>
          <a:lstStyle/>
          <a:p>
            <a:r>
              <a:rPr lang="en-US" altLang="zh-CN" b="1" dirty="0"/>
              <a:t>1</a:t>
            </a:r>
            <a:r>
              <a:rPr lang="zh-CN" altLang="zh-CN" b="1" dirty="0"/>
              <a:t>．宽容包容是网络时代社会运行的</a:t>
            </a:r>
            <a:r>
              <a:rPr lang="zh-CN" altLang="zh-CN" b="1" dirty="0" smtClean="0"/>
              <a:t>必须</a:t>
            </a:r>
            <a:endParaRPr lang="en-US" altLang="zh-CN" b="1" dirty="0" smtClean="0"/>
          </a:p>
          <a:p>
            <a:r>
              <a:rPr lang="en-US" altLang="zh-CN" b="1" dirty="0"/>
              <a:t>2</a:t>
            </a:r>
            <a:r>
              <a:rPr lang="zh-CN" altLang="zh-CN" b="1" dirty="0"/>
              <a:t>．宽容包容需要三方形成合力</a:t>
            </a:r>
            <a:endParaRPr lang="zh-CN" altLang="zh-CN" dirty="0"/>
          </a:p>
          <a:p>
            <a:pPr>
              <a:lnSpc>
                <a:spcPct val="114000"/>
              </a:lnSpc>
            </a:pPr>
            <a:r>
              <a:rPr lang="zh-CN" altLang="zh-CN" dirty="0" smtClean="0"/>
              <a:t>第一</a:t>
            </a:r>
            <a:r>
              <a:rPr lang="zh-CN" altLang="en-US" dirty="0" smtClean="0"/>
              <a:t>是</a:t>
            </a:r>
            <a:r>
              <a:rPr lang="zh-CN" altLang="zh-CN" dirty="0" smtClean="0"/>
              <a:t>政府。不仅</a:t>
            </a:r>
            <a:r>
              <a:rPr lang="zh-CN" altLang="zh-CN" dirty="0"/>
              <a:t>包括对正确监督（即事实真实，方法得当，时机</a:t>
            </a:r>
            <a:r>
              <a:rPr lang="zh-CN" altLang="zh-CN" dirty="0" smtClean="0"/>
              <a:t>成熟</a:t>
            </a:r>
            <a:r>
              <a:rPr lang="zh-CN" altLang="zh-CN" dirty="0"/>
              <a:t>）的鼓励，而且包括对错误监督的容忍，包括对媒体监督的积极回应</a:t>
            </a:r>
            <a:r>
              <a:rPr lang="zh-CN" altLang="zh-CN" dirty="0" smtClean="0"/>
              <a:t>。</a:t>
            </a:r>
            <a:endParaRPr lang="en-US" altLang="zh-CN" dirty="0" smtClean="0"/>
          </a:p>
          <a:p>
            <a:pPr>
              <a:lnSpc>
                <a:spcPct val="114000"/>
              </a:lnSpc>
            </a:pPr>
            <a:r>
              <a:rPr lang="zh-CN" altLang="zh-CN" dirty="0"/>
              <a:t>第二是公民</a:t>
            </a:r>
            <a:r>
              <a:rPr lang="zh-CN" altLang="zh-CN" dirty="0" smtClean="0"/>
              <a:t>。不能</a:t>
            </a:r>
            <a:r>
              <a:rPr lang="zh-CN" altLang="zh-CN" dirty="0"/>
              <a:t>把舆论监督看作是媒介</a:t>
            </a:r>
            <a:r>
              <a:rPr lang="zh-CN" altLang="zh-CN" dirty="0" smtClean="0"/>
              <a:t>审判，</a:t>
            </a:r>
            <a:r>
              <a:rPr lang="zh-CN" altLang="zh-CN" dirty="0"/>
              <a:t>不要随意联想，无限上纲，</a:t>
            </a:r>
            <a:r>
              <a:rPr lang="zh-CN" altLang="zh-CN" dirty="0" smtClean="0"/>
              <a:t>以偏概全</a:t>
            </a:r>
            <a:r>
              <a:rPr lang="zh-CN" altLang="zh-CN" dirty="0"/>
              <a:t>，轻率结论</a:t>
            </a:r>
            <a:r>
              <a:rPr lang="zh-CN" altLang="zh-CN" dirty="0" smtClean="0"/>
              <a:t>。</a:t>
            </a:r>
            <a:endParaRPr lang="en-US" altLang="zh-CN" dirty="0" smtClean="0"/>
          </a:p>
          <a:p>
            <a:pPr>
              <a:lnSpc>
                <a:spcPct val="114000"/>
              </a:lnSpc>
            </a:pPr>
            <a:r>
              <a:rPr lang="zh-CN" altLang="zh-CN" dirty="0"/>
              <a:t>第三是新闻媒体</a:t>
            </a:r>
            <a:r>
              <a:rPr lang="zh-CN" altLang="zh-CN" dirty="0" smtClean="0"/>
              <a:t>。要</a:t>
            </a:r>
            <a:r>
              <a:rPr lang="zh-CN" altLang="zh-CN" dirty="0"/>
              <a:t>实事求是，立足建设性，出以公心，本着善意，以促使解决问题为</a:t>
            </a:r>
            <a:r>
              <a:rPr lang="zh-CN" altLang="zh-CN" dirty="0" smtClean="0"/>
              <a:t>出发点。</a:t>
            </a:r>
            <a:endParaRPr lang="zh-CN" altLang="zh-CN" dirty="0"/>
          </a:p>
          <a:p>
            <a:endParaRPr lang="zh-CN" altLang="en-US" dirty="0"/>
          </a:p>
        </p:txBody>
      </p:sp>
    </p:spTree>
    <p:extLst>
      <p:ext uri="{BB962C8B-B14F-4D97-AF65-F5344CB8AC3E}">
        <p14:creationId xmlns:p14="http://schemas.microsoft.com/office/powerpoint/2010/main" val="2673066994"/>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24128" y="585216"/>
            <a:ext cx="9720072" cy="1045876"/>
          </a:xfrm>
        </p:spPr>
        <p:txBody>
          <a:bodyPr/>
          <a:lstStyle/>
          <a:p>
            <a:r>
              <a:rPr lang="zh-CN" altLang="zh-CN" dirty="0"/>
              <a:t>第</a:t>
            </a:r>
            <a:r>
              <a:rPr lang="en-US" altLang="zh-CN" dirty="0"/>
              <a:t>5</a:t>
            </a:r>
            <a:r>
              <a:rPr lang="zh-CN" altLang="zh-CN" dirty="0"/>
              <a:t>节</a:t>
            </a:r>
            <a:r>
              <a:rPr lang="en-US" altLang="zh-CN" dirty="0"/>
              <a:t>  </a:t>
            </a:r>
            <a:r>
              <a:rPr lang="zh-CN" altLang="zh-CN" dirty="0"/>
              <a:t>提前介入，公开</a:t>
            </a:r>
            <a:r>
              <a:rPr lang="zh-CN" altLang="zh-CN" dirty="0" smtClean="0"/>
              <a:t>透明</a:t>
            </a:r>
            <a:endParaRPr lang="zh-CN" altLang="en-US" dirty="0"/>
          </a:p>
        </p:txBody>
      </p:sp>
      <p:sp>
        <p:nvSpPr>
          <p:cNvPr id="3" name="内容占位符 2"/>
          <p:cNvSpPr>
            <a:spLocks noGrp="1"/>
          </p:cNvSpPr>
          <p:nvPr>
            <p:ph idx="1"/>
          </p:nvPr>
        </p:nvSpPr>
        <p:spPr>
          <a:xfrm>
            <a:off x="1024128" y="2001794"/>
            <a:ext cx="9720073" cy="4307565"/>
          </a:xfrm>
        </p:spPr>
        <p:txBody>
          <a:bodyPr/>
          <a:lstStyle/>
          <a:p>
            <a:r>
              <a:rPr lang="en-US" altLang="zh-CN" b="1" dirty="0"/>
              <a:t>1</a:t>
            </a:r>
            <a:r>
              <a:rPr lang="zh-CN" altLang="zh-CN" b="1" dirty="0"/>
              <a:t>．加强舆情监测，把准民意风向</a:t>
            </a:r>
            <a:endParaRPr lang="zh-CN" altLang="zh-CN" dirty="0"/>
          </a:p>
          <a:p>
            <a:r>
              <a:rPr lang="en-US" altLang="zh-CN" b="1" dirty="0"/>
              <a:t>2</a:t>
            </a:r>
            <a:r>
              <a:rPr lang="zh-CN" altLang="zh-CN" b="1" dirty="0"/>
              <a:t>．主流媒体主动介入，及时澄清事实真相</a:t>
            </a:r>
            <a:endParaRPr lang="zh-CN" altLang="zh-CN" dirty="0"/>
          </a:p>
          <a:p>
            <a:endParaRPr lang="zh-CN" altLang="en-US" dirty="0"/>
          </a:p>
        </p:txBody>
      </p:sp>
    </p:spTree>
    <p:extLst>
      <p:ext uri="{BB962C8B-B14F-4D97-AF65-F5344CB8AC3E}">
        <p14:creationId xmlns:p14="http://schemas.microsoft.com/office/powerpoint/2010/main" val="3562448867"/>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a:t>
            </a:r>
            <a:r>
              <a:rPr lang="en-US" altLang="zh-CN" dirty="0"/>
              <a:t>6</a:t>
            </a:r>
            <a:r>
              <a:rPr lang="zh-CN" altLang="zh-CN" dirty="0"/>
              <a:t>节</a:t>
            </a:r>
            <a:r>
              <a:rPr lang="en-US" altLang="zh-CN" dirty="0"/>
              <a:t>  </a:t>
            </a:r>
            <a:r>
              <a:rPr lang="zh-CN" altLang="zh-CN" dirty="0"/>
              <a:t>知错必改，良性</a:t>
            </a:r>
            <a:r>
              <a:rPr lang="zh-CN" altLang="zh-CN" dirty="0" smtClean="0"/>
              <a:t>互动</a:t>
            </a:r>
            <a:endParaRPr lang="zh-CN" altLang="en-US" dirty="0"/>
          </a:p>
        </p:txBody>
      </p:sp>
      <p:sp>
        <p:nvSpPr>
          <p:cNvPr id="3" name="内容占位符 2"/>
          <p:cNvSpPr>
            <a:spLocks noGrp="1"/>
          </p:cNvSpPr>
          <p:nvPr>
            <p:ph idx="1"/>
          </p:nvPr>
        </p:nvSpPr>
        <p:spPr/>
        <p:txBody>
          <a:bodyPr/>
          <a:lstStyle/>
          <a:p>
            <a:r>
              <a:rPr lang="en-US" altLang="zh-CN" b="1" dirty="0"/>
              <a:t>1</a:t>
            </a:r>
            <a:r>
              <a:rPr lang="zh-CN" altLang="zh-CN" b="1" dirty="0"/>
              <a:t>．反对文过饰非、强词夺理</a:t>
            </a:r>
            <a:endParaRPr lang="zh-CN" altLang="zh-CN" dirty="0"/>
          </a:p>
          <a:p>
            <a:r>
              <a:rPr lang="en-US" altLang="zh-CN" b="1" dirty="0"/>
              <a:t>2</a:t>
            </a:r>
            <a:r>
              <a:rPr lang="zh-CN" altLang="zh-CN" b="1" dirty="0"/>
              <a:t>．倡导正视问题、闻过则喜</a:t>
            </a:r>
            <a:endParaRPr lang="zh-CN" altLang="zh-CN" dirty="0"/>
          </a:p>
          <a:p>
            <a:endParaRPr lang="zh-CN" altLang="en-US" dirty="0"/>
          </a:p>
        </p:txBody>
      </p:sp>
    </p:spTree>
    <p:extLst>
      <p:ext uri="{BB962C8B-B14F-4D97-AF65-F5344CB8AC3E}">
        <p14:creationId xmlns:p14="http://schemas.microsoft.com/office/powerpoint/2010/main" val="648165091"/>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a:t>
            </a:r>
            <a:r>
              <a:rPr lang="en-US" altLang="zh-CN" dirty="0"/>
              <a:t>7</a:t>
            </a:r>
            <a:r>
              <a:rPr lang="zh-CN" altLang="zh-CN" dirty="0"/>
              <a:t>节</a:t>
            </a:r>
            <a:r>
              <a:rPr lang="en-US" altLang="zh-CN" dirty="0"/>
              <a:t>  </a:t>
            </a:r>
            <a:r>
              <a:rPr lang="zh-CN" altLang="zh-CN" dirty="0"/>
              <a:t>立足化解，讲究</a:t>
            </a:r>
            <a:r>
              <a:rPr lang="zh-CN" altLang="zh-CN" dirty="0" smtClean="0"/>
              <a:t>策略</a:t>
            </a:r>
            <a:endParaRPr lang="zh-CN" altLang="en-US" dirty="0"/>
          </a:p>
        </p:txBody>
      </p:sp>
      <p:sp>
        <p:nvSpPr>
          <p:cNvPr id="3" name="内容占位符 2"/>
          <p:cNvSpPr>
            <a:spLocks noGrp="1"/>
          </p:cNvSpPr>
          <p:nvPr>
            <p:ph idx="1"/>
          </p:nvPr>
        </p:nvSpPr>
        <p:spPr/>
        <p:txBody>
          <a:bodyPr/>
          <a:lstStyle/>
          <a:p>
            <a:r>
              <a:rPr lang="en-US" altLang="zh-CN" b="1" dirty="0"/>
              <a:t>1</a:t>
            </a:r>
            <a:r>
              <a:rPr lang="zh-CN" altLang="zh-CN" b="1" dirty="0"/>
              <a:t>．加强建章立制，依法管理舆论</a:t>
            </a:r>
            <a:endParaRPr lang="zh-CN" altLang="zh-CN" dirty="0"/>
          </a:p>
          <a:p>
            <a:r>
              <a:rPr lang="en-US" altLang="zh-CN" b="1" dirty="0"/>
              <a:t>2</a:t>
            </a:r>
            <a:r>
              <a:rPr lang="zh-CN" altLang="zh-CN" b="1" dirty="0"/>
              <a:t>．第一时间回应，防止网络舆论恶性发酵</a:t>
            </a:r>
            <a:endParaRPr lang="zh-CN" altLang="zh-CN" dirty="0"/>
          </a:p>
          <a:p>
            <a:r>
              <a:rPr lang="en-US" altLang="zh-CN" b="1" dirty="0"/>
              <a:t>3</a:t>
            </a:r>
            <a:r>
              <a:rPr lang="zh-CN" altLang="zh-CN" b="1" dirty="0"/>
              <a:t>．培育和建构共同价值观</a:t>
            </a:r>
            <a:endParaRPr lang="zh-CN" altLang="zh-CN" dirty="0"/>
          </a:p>
          <a:p>
            <a:r>
              <a:rPr lang="en-US" altLang="zh-CN" b="1" dirty="0"/>
              <a:t>4</a:t>
            </a:r>
            <a:r>
              <a:rPr lang="zh-CN" altLang="zh-CN" b="1" dirty="0"/>
              <a:t>．转换话语体系</a:t>
            </a:r>
            <a:endParaRPr lang="zh-CN" altLang="en-US" dirty="0"/>
          </a:p>
        </p:txBody>
      </p:sp>
    </p:spTree>
    <p:extLst>
      <p:ext uri="{BB962C8B-B14F-4D97-AF65-F5344CB8AC3E}">
        <p14:creationId xmlns:p14="http://schemas.microsoft.com/office/powerpoint/2010/main" val="1720860399"/>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24128" y="585216"/>
            <a:ext cx="9720072" cy="712243"/>
          </a:xfrm>
        </p:spPr>
        <p:txBody>
          <a:bodyPr/>
          <a:lstStyle/>
          <a:p>
            <a:endParaRPr lang="zh-CN" altLang="en-US" dirty="0"/>
          </a:p>
        </p:txBody>
      </p:sp>
      <p:sp>
        <p:nvSpPr>
          <p:cNvPr id="3" name="内容占位符 2"/>
          <p:cNvSpPr>
            <a:spLocks noGrp="1"/>
          </p:cNvSpPr>
          <p:nvPr>
            <p:ph idx="1"/>
          </p:nvPr>
        </p:nvSpPr>
        <p:spPr>
          <a:xfrm>
            <a:off x="1024128" y="1668162"/>
            <a:ext cx="9720073" cy="4641198"/>
          </a:xfrm>
        </p:spPr>
        <p:txBody>
          <a:bodyPr/>
          <a:lstStyle/>
          <a:p>
            <a:r>
              <a:rPr lang="zh-CN" altLang="zh-CN" b="1" dirty="0"/>
              <a:t>思考题</a:t>
            </a:r>
            <a:endParaRPr lang="zh-CN" altLang="zh-CN" dirty="0"/>
          </a:p>
          <a:p>
            <a:r>
              <a:rPr lang="en-US" altLang="zh-CN" dirty="0"/>
              <a:t>1</a:t>
            </a:r>
            <a:r>
              <a:rPr lang="zh-CN" altLang="zh-CN" dirty="0"/>
              <a:t>．为什么说用传统方法管理舆情已不可取？</a:t>
            </a:r>
          </a:p>
          <a:p>
            <a:r>
              <a:rPr lang="en-US" altLang="zh-CN" dirty="0"/>
              <a:t>2</a:t>
            </a:r>
            <a:r>
              <a:rPr lang="zh-CN" altLang="zh-CN" dirty="0"/>
              <a:t>．影响舆论形成有哪些宏观因素？</a:t>
            </a:r>
          </a:p>
          <a:p>
            <a:r>
              <a:rPr lang="en-US" altLang="zh-CN" dirty="0"/>
              <a:t>3</a:t>
            </a:r>
            <a:r>
              <a:rPr lang="zh-CN" altLang="zh-CN" dirty="0"/>
              <a:t>．应对舆情应采取哪些可行的措施？</a:t>
            </a:r>
          </a:p>
          <a:p>
            <a:endParaRPr lang="zh-CN" altLang="en-US" dirty="0"/>
          </a:p>
        </p:txBody>
      </p:sp>
    </p:spTree>
    <p:extLst>
      <p:ext uri="{BB962C8B-B14F-4D97-AF65-F5344CB8AC3E}">
        <p14:creationId xmlns:p14="http://schemas.microsoft.com/office/powerpoint/2010/main" val="2612617997"/>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24128" y="585216"/>
            <a:ext cx="9720072" cy="1008806"/>
          </a:xfrm>
        </p:spPr>
        <p:txBody>
          <a:bodyPr/>
          <a:lstStyle/>
          <a:p>
            <a:endParaRPr lang="zh-CN" altLang="en-US" dirty="0"/>
          </a:p>
        </p:txBody>
      </p:sp>
      <p:sp>
        <p:nvSpPr>
          <p:cNvPr id="3" name="内容占位符 2"/>
          <p:cNvSpPr>
            <a:spLocks noGrp="1"/>
          </p:cNvSpPr>
          <p:nvPr>
            <p:ph idx="1"/>
          </p:nvPr>
        </p:nvSpPr>
        <p:spPr>
          <a:xfrm>
            <a:off x="1024128" y="1816443"/>
            <a:ext cx="9720073" cy="4492917"/>
          </a:xfrm>
        </p:spPr>
        <p:txBody>
          <a:bodyPr/>
          <a:lstStyle/>
          <a:p>
            <a:r>
              <a:rPr lang="zh-CN" altLang="zh-CN" b="1" dirty="0"/>
              <a:t>思考题：</a:t>
            </a:r>
            <a:endParaRPr lang="zh-CN" altLang="zh-CN" dirty="0"/>
          </a:p>
          <a:p>
            <a:r>
              <a:rPr lang="en-US" altLang="zh-CN" dirty="0"/>
              <a:t>1. </a:t>
            </a:r>
            <a:r>
              <a:rPr lang="zh-CN" altLang="zh-CN" dirty="0"/>
              <a:t>简述新媒体受众的特点。</a:t>
            </a:r>
          </a:p>
          <a:p>
            <a:r>
              <a:rPr lang="en-US" altLang="zh-CN" dirty="0"/>
              <a:t>2. </a:t>
            </a:r>
            <a:r>
              <a:rPr lang="zh-CN" altLang="zh-CN" dirty="0"/>
              <a:t>新媒体受众有哪些变化？</a:t>
            </a:r>
          </a:p>
          <a:p>
            <a:r>
              <a:rPr lang="en-US" altLang="zh-CN" dirty="0"/>
              <a:t>3. </a:t>
            </a:r>
            <a:r>
              <a:rPr lang="zh-CN" altLang="zh-CN" dirty="0"/>
              <a:t>新媒体受众与媒介关系如何？</a:t>
            </a:r>
          </a:p>
          <a:p>
            <a:endParaRPr lang="zh-CN" altLang="en-US" dirty="0"/>
          </a:p>
        </p:txBody>
      </p:sp>
    </p:spTree>
    <p:extLst>
      <p:ext uri="{BB962C8B-B14F-4D97-AF65-F5344CB8AC3E}">
        <p14:creationId xmlns:p14="http://schemas.microsoft.com/office/powerpoint/2010/main" val="140192769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积分">
  <a:themeElements>
    <a:clrScheme name="积分">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积分">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积分">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docProps/app.xml><?xml version="1.0" encoding="utf-8"?>
<Properties xmlns="http://schemas.openxmlformats.org/officeDocument/2006/extended-properties" xmlns:vt="http://schemas.openxmlformats.org/officeDocument/2006/docPropsVTypes">
  <Template>Integral</Template>
  <TotalTime>256</TotalTime>
  <Words>6605</Words>
  <Application>Microsoft Office PowerPoint</Application>
  <PresentationFormat>宽屏</PresentationFormat>
  <Paragraphs>708</Paragraphs>
  <Slides>100</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100</vt:i4>
      </vt:variant>
    </vt:vector>
  </HeadingPairs>
  <TitlesOfParts>
    <vt:vector size="107" baseType="lpstr">
      <vt:lpstr>华文仿宋</vt:lpstr>
      <vt:lpstr>宋体</vt:lpstr>
      <vt:lpstr>Times New Roman</vt:lpstr>
      <vt:lpstr>Tw Cen MT</vt:lpstr>
      <vt:lpstr>Tw Cen MT Condensed</vt:lpstr>
      <vt:lpstr>Wingdings 3</vt:lpstr>
      <vt:lpstr>积分</vt:lpstr>
      <vt:lpstr>新媒体教程  </vt:lpstr>
      <vt:lpstr>PowerPoint 演示文稿</vt:lpstr>
      <vt:lpstr>内用提要</vt:lpstr>
      <vt:lpstr>目      录</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第1章  信息社会与新媒体 第1节  媒体与社会</vt:lpstr>
      <vt:lpstr>PowerPoint 演示文稿</vt:lpstr>
      <vt:lpstr>第2节  国际互联网与信息社会</vt:lpstr>
      <vt:lpstr>第3节  新媒体</vt:lpstr>
      <vt:lpstr>PowerPoint 演示文稿</vt:lpstr>
      <vt:lpstr>PowerPoint 演示文稿</vt:lpstr>
      <vt:lpstr>PowerPoint 演示文稿</vt:lpstr>
      <vt:lpstr>第2章  新媒体的技术平台 第1节  数字语言和媒介形态变革</vt:lpstr>
      <vt:lpstr>第2节　数字新媒体技术</vt:lpstr>
      <vt:lpstr>第3节  新一代信息技术的发展</vt:lpstr>
      <vt:lpstr>PowerPoint 演示文稿</vt:lpstr>
      <vt:lpstr>第3章  新媒体的特征 第1节  新媒体的传播特征</vt:lpstr>
      <vt:lpstr>第2节  新媒体的产业特征</vt:lpstr>
      <vt:lpstr>第3节  新媒体的舆论特征</vt:lpstr>
      <vt:lpstr>第4节  新媒体的文化特征</vt:lpstr>
      <vt:lpstr>PowerPoint 演示文稿</vt:lpstr>
      <vt:lpstr>第4章  新媒体的分类 第1节  自媒体新媒体</vt:lpstr>
      <vt:lpstr>PowerPoint 演示文稿</vt:lpstr>
      <vt:lpstr>第2节  工具新媒体</vt:lpstr>
      <vt:lpstr>第3节  知识新媒体</vt:lpstr>
      <vt:lpstr>第4节  移动新媒体</vt:lpstr>
      <vt:lpstr>PowerPoint 演示文稿</vt:lpstr>
      <vt:lpstr>第5节  社交新媒体与互动新媒体</vt:lpstr>
      <vt:lpstr>第6节  社群新媒体与公共新媒体</vt:lpstr>
      <vt:lpstr>PowerPoint 演示文稿</vt:lpstr>
      <vt:lpstr>第5章  网络媒体 第1节  网络与网络媒体</vt:lpstr>
      <vt:lpstr>第2节  网络媒体的特点</vt:lpstr>
      <vt:lpstr>第3节  网络促成新的政民关系</vt:lpstr>
      <vt:lpstr>第4节  网络媒体对传统媒体的影响</vt:lpstr>
      <vt:lpstr>第5节  网络媒体的监管与自律</vt:lpstr>
      <vt:lpstr>PowerPoint 演示文稿</vt:lpstr>
      <vt:lpstr>第6章  移动媒体 第1节  手机报</vt:lpstr>
      <vt:lpstr>PowerPoint 演示文稿</vt:lpstr>
      <vt:lpstr>第2节  智能手机</vt:lpstr>
      <vt:lpstr>第3节  平板电脑</vt:lpstr>
      <vt:lpstr>第4节  数字化阅读工具</vt:lpstr>
      <vt:lpstr>第5节  车载广播和客户端</vt:lpstr>
      <vt:lpstr>PowerPoint 演示文稿</vt:lpstr>
      <vt:lpstr>第7章  博客、微博与微信 第1节  博客的兴起与发展</vt:lpstr>
      <vt:lpstr>第2节  博客的传播学意义</vt:lpstr>
      <vt:lpstr>第3节  博客对“沉默的螺旋”的颠覆</vt:lpstr>
      <vt:lpstr>第4节  存在的问题及对策</vt:lpstr>
      <vt:lpstr>第5节  微博与微信</vt:lpstr>
      <vt:lpstr>PowerPoint 演示文稿</vt:lpstr>
      <vt:lpstr>第8章  播客 第1节  播客及其传播方式</vt:lpstr>
      <vt:lpstr>第2节  播客的传播学意义</vt:lpstr>
      <vt:lpstr>第3节  播客的盈利模式</vt:lpstr>
      <vt:lpstr>PowerPoint 演示文稿</vt:lpstr>
      <vt:lpstr>第9章  维客 第1节  完全开放的网络知识互助写作</vt:lpstr>
      <vt:lpstr>第2节  维客的知识创作</vt:lpstr>
      <vt:lpstr>第3节  维客的多元应用</vt:lpstr>
      <vt:lpstr>PowerPoint 演示文稿</vt:lpstr>
      <vt:lpstr>第10章  社交媒体 第1节 社交媒体的概念及特点</vt:lpstr>
      <vt:lpstr>第2节 社交媒体的功能</vt:lpstr>
      <vt:lpstr>第3节 SNS与国内知名社交媒体</vt:lpstr>
      <vt:lpstr>PowerPoint 演示文稿</vt:lpstr>
      <vt:lpstr>第11章  媒体融合 第1节 媒体融合概述</vt:lpstr>
      <vt:lpstr>第2节 媒体融合的变迁</vt:lpstr>
      <vt:lpstr>第3节  新媒体与媒体融合</vt:lpstr>
      <vt:lpstr>PowerPoint 演示文稿</vt:lpstr>
      <vt:lpstr>第12章  新媒体的受众 第1节 新媒体受众的特点</vt:lpstr>
      <vt:lpstr>第2节 新媒体受众的变化</vt:lpstr>
      <vt:lpstr>第3节 新媒体受众与媒介的互动关系</vt:lpstr>
      <vt:lpstr>第13章  新媒体的内容 第1节  新媒体的主要内容构成</vt:lpstr>
      <vt:lpstr>PowerPoint 演示文稿</vt:lpstr>
      <vt:lpstr>第2节  新媒体中的负面情绪</vt:lpstr>
      <vt:lpstr>第3节  新媒体舆情的主要特征</vt:lpstr>
      <vt:lpstr>第4节  网络舆论风暴的负面价值</vt:lpstr>
      <vt:lpstr>PowerPoint 演示文稿</vt:lpstr>
      <vt:lpstr>第14章  新媒体的效果控制 第1节  网络行动及其负面效果</vt:lpstr>
      <vt:lpstr>第2节  网络新媒体舆论的两面性</vt:lpstr>
      <vt:lpstr>PowerPoint 演示文稿</vt:lpstr>
      <vt:lpstr>第3节  网络舆论应对的国际惯例</vt:lpstr>
      <vt:lpstr>第4节  网络舆论的主动应对</vt:lpstr>
      <vt:lpstr>PowerPoint 演示文稿</vt:lpstr>
      <vt:lpstr>第15章  新媒体经营管理 第1节 生命攸关的新媒体赢利</vt:lpstr>
      <vt:lpstr>第2节 新媒体的盈利模式</vt:lpstr>
      <vt:lpstr>第3节  破解画饼魔咒</vt:lpstr>
      <vt:lpstr>PowerPoint 演示文稿</vt:lpstr>
      <vt:lpstr>第16章  新媒体传播管理 第1节  网络舆情的传统管理</vt:lpstr>
      <vt:lpstr>第2节  影响舆论形成的宏观因素</vt:lpstr>
      <vt:lpstr>第3节  更新观念，冷静应对</vt:lpstr>
      <vt:lpstr>第4节  宽容包容，因势利导</vt:lpstr>
      <vt:lpstr>第5节  提前介入，公开透明</vt:lpstr>
      <vt:lpstr>第6节  知错必改，良性互动</vt:lpstr>
      <vt:lpstr>第7节  立足化解，讲究策略</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新媒体教程  </dc:title>
  <dc:creator>liuxf</dc:creator>
  <cp:lastModifiedBy>liuxf</cp:lastModifiedBy>
  <cp:revision>41</cp:revision>
  <dcterms:created xsi:type="dcterms:W3CDTF">2021-03-26T11:02:05Z</dcterms:created>
  <dcterms:modified xsi:type="dcterms:W3CDTF">2021-03-27T03:13:08Z</dcterms:modified>
</cp:coreProperties>
</file>