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57" r:id="rId5"/>
    <p:sldId id="271" r:id="rId6"/>
    <p:sldId id="258" r:id="rId7"/>
    <p:sldId id="267" r:id="rId8"/>
    <p:sldId id="261" r:id="rId9"/>
    <p:sldId id="273" r:id="rId10"/>
    <p:sldId id="260" r:id="rId11"/>
    <p:sldId id="355" r:id="rId12"/>
    <p:sldId id="618" r:id="rId13"/>
    <p:sldId id="279" r:id="rId14"/>
    <p:sldId id="280" r:id="rId15"/>
    <p:sldId id="619" r:id="rId16"/>
    <p:sldId id="281" r:id="rId17"/>
    <p:sldId id="282" r:id="rId18"/>
    <p:sldId id="285" r:id="rId19"/>
    <p:sldId id="356" r:id="rId20"/>
    <p:sldId id="287" r:id="rId21"/>
    <p:sldId id="288" r:id="rId22"/>
    <p:sldId id="289" r:id="rId23"/>
    <p:sldId id="292" r:id="rId24"/>
    <p:sldId id="357" r:id="rId25"/>
    <p:sldId id="620" r:id="rId26"/>
    <p:sldId id="296" r:id="rId27"/>
    <p:sldId id="298" r:id="rId28"/>
    <p:sldId id="293" r:id="rId29"/>
    <p:sldId id="358" r:id="rId30"/>
    <p:sldId id="621" r:id="rId31"/>
    <p:sldId id="305" r:id="rId32"/>
    <p:sldId id="306" r:id="rId33"/>
    <p:sldId id="622" r:id="rId34"/>
    <p:sldId id="307" r:id="rId35"/>
    <p:sldId id="308" r:id="rId36"/>
    <p:sldId id="367" r:id="rId37"/>
    <p:sldId id="302" r:id="rId38"/>
    <p:sldId id="359" r:id="rId39"/>
    <p:sldId id="311" r:id="rId40"/>
    <p:sldId id="312" r:id="rId41"/>
    <p:sldId id="313" r:id="rId42"/>
    <p:sldId id="314" r:id="rId43"/>
    <p:sldId id="309" r:id="rId44"/>
    <p:sldId id="360" r:id="rId45"/>
    <p:sldId id="316" r:id="rId46"/>
    <p:sldId id="317" r:id="rId47"/>
    <p:sldId id="675" r:id="rId48"/>
    <p:sldId id="319" r:id="rId49"/>
    <p:sldId id="320" r:id="rId50"/>
    <p:sldId id="321" r:id="rId51"/>
    <p:sldId id="318" r:id="rId52"/>
    <p:sldId id="361" r:id="rId53"/>
    <p:sldId id="324" r:id="rId54"/>
    <p:sldId id="325" r:id="rId55"/>
    <p:sldId id="326" r:id="rId56"/>
    <p:sldId id="676" r:id="rId57"/>
    <p:sldId id="327" r:id="rId58"/>
    <p:sldId id="677" r:id="rId59"/>
    <p:sldId id="322" r:id="rId60"/>
    <p:sldId id="362" r:id="rId61"/>
    <p:sldId id="678" r:id="rId62"/>
    <p:sldId id="679" r:id="rId63"/>
    <p:sldId id="332" r:id="rId64"/>
    <p:sldId id="333" r:id="rId65"/>
    <p:sldId id="334" r:id="rId66"/>
    <p:sldId id="335" r:id="rId67"/>
    <p:sldId id="329" r:id="rId68"/>
    <p:sldId id="680" r:id="rId69"/>
    <p:sldId id="682" r:id="rId70"/>
  </p:sldIdLst>
  <p:sldSz cx="12192000" cy="6858000"/>
  <p:notesSz cx="6858000" cy="9144000"/>
  <p:custDataLst>
    <p:tags r:id="rId74"/>
  </p:custDataLst>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等线" panose="02010600030101010101" charset="-122"/>
        <a:cs typeface="等线" panose="02010600030101010101" charset="-122"/>
      </a:defRPr>
    </a:lvl1pPr>
    <a:lvl2pPr marL="457200" algn="l" rtl="0" fontAlgn="base">
      <a:spcBef>
        <a:spcPct val="0"/>
      </a:spcBef>
      <a:spcAft>
        <a:spcPct val="0"/>
      </a:spcAft>
      <a:defRPr kern="1200">
        <a:solidFill>
          <a:schemeClr val="tx1"/>
        </a:solidFill>
        <a:latin typeface="Arial" panose="020B0604020202020204" pitchFamily="34" charset="0"/>
        <a:ea typeface="等线" panose="02010600030101010101" charset="-122"/>
        <a:cs typeface="等线" panose="02010600030101010101" charset="-122"/>
      </a:defRPr>
    </a:lvl2pPr>
    <a:lvl3pPr marL="914400" algn="l" rtl="0" fontAlgn="base">
      <a:spcBef>
        <a:spcPct val="0"/>
      </a:spcBef>
      <a:spcAft>
        <a:spcPct val="0"/>
      </a:spcAft>
      <a:defRPr kern="1200">
        <a:solidFill>
          <a:schemeClr val="tx1"/>
        </a:solidFill>
        <a:latin typeface="Arial" panose="020B0604020202020204" pitchFamily="34" charset="0"/>
        <a:ea typeface="等线" panose="02010600030101010101" charset="-122"/>
        <a:cs typeface="等线" panose="02010600030101010101" charset="-122"/>
      </a:defRPr>
    </a:lvl3pPr>
    <a:lvl4pPr marL="1371600" algn="l" rtl="0" fontAlgn="base">
      <a:spcBef>
        <a:spcPct val="0"/>
      </a:spcBef>
      <a:spcAft>
        <a:spcPct val="0"/>
      </a:spcAft>
      <a:defRPr kern="1200">
        <a:solidFill>
          <a:schemeClr val="tx1"/>
        </a:solidFill>
        <a:latin typeface="Arial" panose="020B0604020202020204" pitchFamily="34" charset="0"/>
        <a:ea typeface="等线" panose="02010600030101010101" charset="-122"/>
        <a:cs typeface="等线" panose="02010600030101010101" charset="-122"/>
      </a:defRPr>
    </a:lvl4pPr>
    <a:lvl5pPr marL="1828800" algn="l" rtl="0" fontAlgn="base">
      <a:spcBef>
        <a:spcPct val="0"/>
      </a:spcBef>
      <a:spcAft>
        <a:spcPct val="0"/>
      </a:spcAft>
      <a:defRPr kern="1200">
        <a:solidFill>
          <a:schemeClr val="tx1"/>
        </a:solidFill>
        <a:latin typeface="Arial" panose="020B0604020202020204" pitchFamily="34" charset="0"/>
        <a:ea typeface="等线" panose="02010600030101010101" charset="-122"/>
        <a:cs typeface="等线" panose="02010600030101010101" charset="-122"/>
      </a:defRPr>
    </a:lvl5pPr>
    <a:lvl6pPr marL="2286000" algn="l" defTabSz="914400" rtl="0" eaLnBrk="1" latinLnBrk="0" hangingPunct="1">
      <a:defRPr kern="1200">
        <a:solidFill>
          <a:schemeClr val="tx1"/>
        </a:solidFill>
        <a:latin typeface="Arial" panose="020B0604020202020204" pitchFamily="34" charset="0"/>
        <a:ea typeface="等线" panose="02010600030101010101" charset="-122"/>
        <a:cs typeface="等线" panose="02010600030101010101" charset="-122"/>
      </a:defRPr>
    </a:lvl6pPr>
    <a:lvl7pPr marL="2743200" algn="l" defTabSz="914400" rtl="0" eaLnBrk="1" latinLnBrk="0" hangingPunct="1">
      <a:defRPr kern="1200">
        <a:solidFill>
          <a:schemeClr val="tx1"/>
        </a:solidFill>
        <a:latin typeface="Arial" panose="020B0604020202020204" pitchFamily="34" charset="0"/>
        <a:ea typeface="等线" panose="02010600030101010101" charset="-122"/>
        <a:cs typeface="等线" panose="02010600030101010101" charset="-122"/>
      </a:defRPr>
    </a:lvl7pPr>
    <a:lvl8pPr marL="3200400" algn="l" defTabSz="914400" rtl="0" eaLnBrk="1" latinLnBrk="0" hangingPunct="1">
      <a:defRPr kern="1200">
        <a:solidFill>
          <a:schemeClr val="tx1"/>
        </a:solidFill>
        <a:latin typeface="Arial" panose="020B0604020202020204" pitchFamily="34" charset="0"/>
        <a:ea typeface="等线" panose="02010600030101010101" charset="-122"/>
        <a:cs typeface="等线" panose="02010600030101010101" charset="-122"/>
      </a:defRPr>
    </a:lvl8pPr>
    <a:lvl9pPr marL="3657600" algn="l" defTabSz="914400" rtl="0" eaLnBrk="1" latinLnBrk="0" hangingPunct="1">
      <a:defRPr kern="1200">
        <a:solidFill>
          <a:schemeClr val="tx1"/>
        </a:solidFill>
        <a:latin typeface="Arial" panose="020B0604020202020204" pitchFamily="34" charset="0"/>
        <a:ea typeface="等线" panose="02010600030101010101" charset="-122"/>
        <a:cs typeface="等线" panose="02010600030101010101"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F7FC7E"/>
    <a:srgbClr val="C23522"/>
    <a:srgbClr val="153553"/>
    <a:srgbClr val="E78679"/>
    <a:srgbClr val="861212"/>
    <a:srgbClr val="C63E1E"/>
    <a:srgbClr val="F3F3F3"/>
    <a:srgbClr val="E5706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4" autoAdjust="0"/>
    <p:restoredTop sz="94660"/>
  </p:normalViewPr>
  <p:slideViewPr>
    <p:cSldViewPr snapToGrid="0">
      <p:cViewPr varScale="1">
        <p:scale>
          <a:sx n="107" d="100"/>
          <a:sy n="107" d="100"/>
        </p:scale>
        <p:origin x="-78" y="-19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4" Type="http://schemas.openxmlformats.org/officeDocument/2006/relationships/tags" Target="tags/tag1.xml"/><Relationship Id="rId73" Type="http://schemas.openxmlformats.org/officeDocument/2006/relationships/tableStyles" Target="tableStyles.xml"/><Relationship Id="rId72" Type="http://schemas.openxmlformats.org/officeDocument/2006/relationships/viewProps" Target="viewProps.xml"/><Relationship Id="rId71" Type="http://schemas.openxmlformats.org/officeDocument/2006/relationships/presProps" Target="presProps.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9DC2045E-447E-4F60-BB67-AD42CBB0BBC4}" type="datetimeFigureOut">
              <a:rPr lang="zh-CN" altLang="en-US"/>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6F42A28A-F491-41CE-B1E0-E7995709043D}"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等线" panose="02010600030101010101" charset="-122"/>
      </a:defRPr>
    </a:lvl1pPr>
    <a:lvl2pPr marL="457200" algn="l" rtl="0" eaLnBrk="0" fontAlgn="base" hangingPunct="0">
      <a:spcBef>
        <a:spcPct val="30000"/>
      </a:spcBef>
      <a:spcAft>
        <a:spcPct val="0"/>
      </a:spcAft>
      <a:defRPr sz="1200" kern="1200">
        <a:solidFill>
          <a:schemeClr val="tx1"/>
        </a:solidFill>
        <a:latin typeface="+mn-lt"/>
        <a:ea typeface="+mn-ea"/>
        <a:cs typeface="等线" panose="02010600030101010101" charset="-122"/>
      </a:defRPr>
    </a:lvl2pPr>
    <a:lvl3pPr marL="914400" algn="l" rtl="0" eaLnBrk="0" fontAlgn="base" hangingPunct="0">
      <a:spcBef>
        <a:spcPct val="30000"/>
      </a:spcBef>
      <a:spcAft>
        <a:spcPct val="0"/>
      </a:spcAft>
      <a:defRPr sz="1200" kern="1200">
        <a:solidFill>
          <a:schemeClr val="tx1"/>
        </a:solidFill>
        <a:latin typeface="+mn-lt"/>
        <a:ea typeface="+mn-ea"/>
        <a:cs typeface="等线" panose="02010600030101010101" charset="-122"/>
      </a:defRPr>
    </a:lvl3pPr>
    <a:lvl4pPr marL="1371600" algn="l" rtl="0" eaLnBrk="0" fontAlgn="base" hangingPunct="0">
      <a:spcBef>
        <a:spcPct val="30000"/>
      </a:spcBef>
      <a:spcAft>
        <a:spcPct val="0"/>
      </a:spcAft>
      <a:defRPr sz="1200" kern="1200">
        <a:solidFill>
          <a:schemeClr val="tx1"/>
        </a:solidFill>
        <a:latin typeface="+mn-lt"/>
        <a:ea typeface="+mn-ea"/>
        <a:cs typeface="等线" panose="02010600030101010101" charset="-122"/>
      </a:defRPr>
    </a:lvl4pPr>
    <a:lvl5pPr marL="1828800" algn="l" rtl="0" eaLnBrk="0" fontAlgn="base" hangingPunct="0">
      <a:spcBef>
        <a:spcPct val="30000"/>
      </a:spcBef>
      <a:spcAft>
        <a:spcPct val="0"/>
      </a:spcAft>
      <a:defRPr sz="1200" kern="1200">
        <a:solidFill>
          <a:schemeClr val="tx1"/>
        </a:solidFill>
        <a:latin typeface="+mn-lt"/>
        <a:ea typeface="+mn-ea"/>
        <a:cs typeface="等线" panose="02010600030101010101"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幻灯片图像占位符 1"/>
          <p:cNvSpPr>
            <a:spLocks noGrp="1" noRot="1" noChangeAspect="1"/>
          </p:cNvSpPr>
          <p:nvPr>
            <p:ph type="sldImg"/>
          </p:nvPr>
        </p:nvSpPr>
        <p:spPr bwMode="auto">
          <a:noFill/>
          <a:ln>
            <a:solidFill>
              <a:srgbClr val="000000"/>
            </a:solidFill>
            <a:miter lim="800000"/>
          </a:ln>
        </p:spPr>
      </p:sp>
      <p:sp>
        <p:nvSpPr>
          <p:cNvPr id="153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3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DBCC997-6A17-4630-BB1D-C314323ACF35}"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幻灯片图像占位符 1"/>
          <p:cNvSpPr>
            <a:spLocks noGrp="1" noRot="1" noChangeAspect="1"/>
          </p:cNvSpPr>
          <p:nvPr>
            <p:ph type="sldImg"/>
          </p:nvPr>
        </p:nvSpPr>
        <p:spPr bwMode="auto">
          <a:noFill/>
          <a:ln>
            <a:solidFill>
              <a:srgbClr val="000000"/>
            </a:solidFill>
            <a:miter lim="800000"/>
          </a:ln>
        </p:spPr>
      </p:sp>
      <p:sp>
        <p:nvSpPr>
          <p:cNvPr id="3379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3789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7C70DE7-F41D-4B57-ABB5-18DB454A4585}"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幻灯片图像占位符 1"/>
          <p:cNvSpPr>
            <a:spLocks noGrp="1" noRot="1" noChangeAspect="1"/>
          </p:cNvSpPr>
          <p:nvPr>
            <p:ph type="sldImg"/>
          </p:nvPr>
        </p:nvSpPr>
        <p:spPr bwMode="auto">
          <a:noFill/>
          <a:ln>
            <a:solidFill>
              <a:srgbClr val="000000"/>
            </a:solidFill>
            <a:miter lim="800000"/>
          </a:ln>
        </p:spPr>
      </p:sp>
      <p:sp>
        <p:nvSpPr>
          <p:cNvPr id="3584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3993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9199F63-753E-4BDC-B71C-662E3C96EDE4}"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幻灯片图像占位符 1"/>
          <p:cNvSpPr>
            <a:spLocks noGrp="1" noRot="1" noChangeAspect="1"/>
          </p:cNvSpPr>
          <p:nvPr>
            <p:ph type="sldImg"/>
          </p:nvPr>
        </p:nvSpPr>
        <p:spPr bwMode="auto">
          <a:noFill/>
          <a:ln>
            <a:solidFill>
              <a:srgbClr val="000000"/>
            </a:solidFill>
            <a:miter lim="800000"/>
          </a:ln>
        </p:spPr>
      </p:sp>
      <p:sp>
        <p:nvSpPr>
          <p:cNvPr id="3789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4198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49D1F42-6D84-49B6-8628-3EB3942A76CD}"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幻灯片图像占位符 1"/>
          <p:cNvSpPr>
            <a:spLocks noGrp="1" noRot="1" noChangeAspect="1"/>
          </p:cNvSpPr>
          <p:nvPr>
            <p:ph type="sldImg"/>
          </p:nvPr>
        </p:nvSpPr>
        <p:spPr bwMode="auto">
          <a:noFill/>
          <a:ln>
            <a:solidFill>
              <a:srgbClr val="000000"/>
            </a:solidFill>
            <a:miter lim="800000"/>
          </a:ln>
        </p:spPr>
      </p:sp>
      <p:sp>
        <p:nvSpPr>
          <p:cNvPr id="399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440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397D01F-EEC8-4C10-8927-DA85A730BCA4}"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幻灯片图像占位符 1"/>
          <p:cNvSpPr>
            <a:spLocks noGrp="1" noRot="1" noChangeAspect="1"/>
          </p:cNvSpPr>
          <p:nvPr>
            <p:ph type="sldImg"/>
          </p:nvPr>
        </p:nvSpPr>
        <p:spPr bwMode="auto">
          <a:noFill/>
          <a:ln>
            <a:solidFill>
              <a:srgbClr val="000000"/>
            </a:solidFill>
            <a:miter lim="800000"/>
          </a:ln>
        </p:spPr>
      </p:sp>
      <p:sp>
        <p:nvSpPr>
          <p:cNvPr id="4198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4608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7B78A95-4C24-4F30-A601-196242235705}"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幻灯片图像占位符 1"/>
          <p:cNvSpPr>
            <a:spLocks noGrp="1" noRot="1" noChangeAspect="1"/>
          </p:cNvSpPr>
          <p:nvPr>
            <p:ph type="sldImg"/>
          </p:nvPr>
        </p:nvSpPr>
        <p:spPr bwMode="auto">
          <a:noFill/>
          <a:ln>
            <a:solidFill>
              <a:srgbClr val="000000"/>
            </a:solidFill>
            <a:miter lim="800000"/>
          </a:ln>
        </p:spPr>
      </p:sp>
      <p:sp>
        <p:nvSpPr>
          <p:cNvPr id="440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4813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7ECEBB6-BAAB-4024-BFE0-866390CC5337}"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幻灯片图像占位符 1"/>
          <p:cNvSpPr>
            <a:spLocks noGrp="1" noRot="1" noChangeAspect="1"/>
          </p:cNvSpPr>
          <p:nvPr>
            <p:ph type="sldImg"/>
          </p:nvPr>
        </p:nvSpPr>
        <p:spPr bwMode="auto">
          <a:noFill/>
          <a:ln>
            <a:solidFill>
              <a:srgbClr val="000000"/>
            </a:solidFill>
            <a:miter lim="800000"/>
          </a:ln>
        </p:spPr>
      </p:sp>
      <p:sp>
        <p:nvSpPr>
          <p:cNvPr id="460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5017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4423A59-036C-430D-A046-29A523657BFD}"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幻灯片图像占位符 1"/>
          <p:cNvSpPr>
            <a:spLocks noGrp="1" noRot="1" noChangeAspect="1"/>
          </p:cNvSpPr>
          <p:nvPr>
            <p:ph type="sldImg"/>
          </p:nvPr>
        </p:nvSpPr>
        <p:spPr bwMode="auto">
          <a:noFill/>
          <a:ln>
            <a:solidFill>
              <a:srgbClr val="000000"/>
            </a:solidFill>
            <a:miter lim="800000"/>
          </a:ln>
        </p:spPr>
      </p:sp>
      <p:sp>
        <p:nvSpPr>
          <p:cNvPr id="481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5222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5335473-8EF3-42F7-8F24-B19CBD14577D}"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幻灯片图像占位符 1"/>
          <p:cNvSpPr>
            <a:spLocks noGrp="1" noRot="1" noChangeAspect="1"/>
          </p:cNvSpPr>
          <p:nvPr>
            <p:ph type="sldImg"/>
          </p:nvPr>
        </p:nvSpPr>
        <p:spPr bwMode="auto">
          <a:noFill/>
          <a:ln>
            <a:solidFill>
              <a:srgbClr val="000000"/>
            </a:solidFill>
            <a:miter lim="800000"/>
          </a:ln>
        </p:spPr>
      </p:sp>
      <p:sp>
        <p:nvSpPr>
          <p:cNvPr id="5017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5427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2342DB4F-DBFD-4F84-BADF-0F327F5CEA40}"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幻灯片图像占位符 1"/>
          <p:cNvSpPr>
            <a:spLocks noGrp="1" noRot="1" noChangeAspect="1"/>
          </p:cNvSpPr>
          <p:nvPr>
            <p:ph type="sldImg"/>
          </p:nvPr>
        </p:nvSpPr>
        <p:spPr bwMode="auto">
          <a:noFill/>
          <a:ln>
            <a:solidFill>
              <a:srgbClr val="000000"/>
            </a:solidFill>
            <a:miter lim="800000"/>
          </a:ln>
        </p:spPr>
      </p:sp>
      <p:sp>
        <p:nvSpPr>
          <p:cNvPr id="5222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5632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3685D49-0681-406F-9809-AA52979C01E9}"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幻灯片图像占位符 1"/>
          <p:cNvSpPr>
            <a:spLocks noGrp="1" noRot="1" noChangeAspect="1"/>
          </p:cNvSpPr>
          <p:nvPr>
            <p:ph type="sldImg"/>
          </p:nvPr>
        </p:nvSpPr>
        <p:spPr bwMode="auto">
          <a:noFill/>
          <a:ln>
            <a:solidFill>
              <a:srgbClr val="000000"/>
            </a:solidFill>
            <a:miter lim="800000"/>
          </a:ln>
        </p:spPr>
      </p:sp>
      <p:sp>
        <p:nvSpPr>
          <p:cNvPr id="174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74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4C6950B3-BA97-4FBA-90F4-21B046987729}"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幻灯片图像占位符 1"/>
          <p:cNvSpPr>
            <a:spLocks noGrp="1" noRot="1" noChangeAspect="1"/>
          </p:cNvSpPr>
          <p:nvPr>
            <p:ph type="sldImg"/>
          </p:nvPr>
        </p:nvSpPr>
        <p:spPr bwMode="auto">
          <a:noFill/>
          <a:ln>
            <a:solidFill>
              <a:srgbClr val="000000"/>
            </a:solidFill>
            <a:miter lim="800000"/>
          </a:ln>
        </p:spPr>
      </p:sp>
      <p:sp>
        <p:nvSpPr>
          <p:cNvPr id="5427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5837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6F62140-7C8C-4116-A256-8926A137A932}"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幻灯片图像占位符 1"/>
          <p:cNvSpPr>
            <a:spLocks noGrp="1" noRot="1" noChangeAspect="1"/>
          </p:cNvSpPr>
          <p:nvPr>
            <p:ph type="sldImg"/>
          </p:nvPr>
        </p:nvSpPr>
        <p:spPr bwMode="auto">
          <a:noFill/>
          <a:ln>
            <a:solidFill>
              <a:srgbClr val="000000"/>
            </a:solidFill>
            <a:miter lim="800000"/>
          </a:ln>
        </p:spPr>
      </p:sp>
      <p:sp>
        <p:nvSpPr>
          <p:cNvPr id="5632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6041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DB588212-B443-4ACE-B8CC-447803084CB5}"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p:cNvSpPr>
          <p:nvPr>
            <p:ph type="sldImg"/>
          </p:nvPr>
        </p:nvSpPr>
        <p:spPr bwMode="auto">
          <a:noFill/>
          <a:ln>
            <a:solidFill>
              <a:srgbClr val="000000"/>
            </a:solidFill>
            <a:miter lim="800000"/>
          </a:ln>
        </p:spPr>
      </p:sp>
      <p:sp>
        <p:nvSpPr>
          <p:cNvPr id="5837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6246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8EB7CFF-A80F-4248-A710-628A5938DEAD}"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幻灯片图像占位符 1"/>
          <p:cNvSpPr>
            <a:spLocks noGrp="1" noRot="1" noChangeAspect="1"/>
          </p:cNvSpPr>
          <p:nvPr>
            <p:ph type="sldImg"/>
          </p:nvPr>
        </p:nvSpPr>
        <p:spPr bwMode="auto">
          <a:noFill/>
          <a:ln>
            <a:solidFill>
              <a:srgbClr val="000000"/>
            </a:solidFill>
            <a:miter lim="800000"/>
          </a:ln>
        </p:spPr>
      </p:sp>
      <p:sp>
        <p:nvSpPr>
          <p:cNvPr id="6041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6451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E01AC708-98B6-46B1-A23D-ED8F0A9EAD98}"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幻灯片图像占位符 1"/>
          <p:cNvSpPr>
            <a:spLocks noGrp="1" noRot="1" noChangeAspect="1"/>
          </p:cNvSpPr>
          <p:nvPr>
            <p:ph type="sldImg"/>
          </p:nvPr>
        </p:nvSpPr>
        <p:spPr bwMode="auto">
          <a:noFill/>
          <a:ln>
            <a:solidFill>
              <a:srgbClr val="000000"/>
            </a:solidFill>
            <a:miter lim="800000"/>
          </a:ln>
        </p:spPr>
      </p:sp>
      <p:sp>
        <p:nvSpPr>
          <p:cNvPr id="6246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665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101BB5A-894A-45B4-816B-0AE210F2CE38}"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幻灯片图像占位符 1"/>
          <p:cNvSpPr>
            <a:spLocks noGrp="1" noRot="1" noChangeAspect="1"/>
          </p:cNvSpPr>
          <p:nvPr>
            <p:ph type="sldImg"/>
          </p:nvPr>
        </p:nvSpPr>
        <p:spPr bwMode="auto">
          <a:noFill/>
          <a:ln>
            <a:solidFill>
              <a:srgbClr val="000000"/>
            </a:solidFill>
            <a:miter lim="800000"/>
          </a:ln>
        </p:spPr>
      </p:sp>
      <p:sp>
        <p:nvSpPr>
          <p:cNvPr id="6451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706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43FD3C6-576D-4C92-B2DD-F44B5F9AE604}"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幻灯片图像占位符 1"/>
          <p:cNvSpPr>
            <a:spLocks noGrp="1" noRot="1" noChangeAspect="1"/>
          </p:cNvSpPr>
          <p:nvPr>
            <p:ph type="sldImg"/>
          </p:nvPr>
        </p:nvSpPr>
        <p:spPr bwMode="auto">
          <a:noFill/>
          <a:ln>
            <a:solidFill>
              <a:srgbClr val="000000"/>
            </a:solidFill>
            <a:miter lim="800000"/>
          </a:ln>
        </p:spPr>
      </p:sp>
      <p:sp>
        <p:nvSpPr>
          <p:cNvPr id="665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727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E9CB49C-930D-4350-9E60-F494E740085E}"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p:cNvSpPr>
          <p:nvPr>
            <p:ph type="sldImg"/>
          </p:nvPr>
        </p:nvSpPr>
        <p:spPr bwMode="auto">
          <a:noFill/>
          <a:ln>
            <a:solidFill>
              <a:srgbClr val="000000"/>
            </a:solidFill>
            <a:miter lim="800000"/>
          </a:ln>
        </p:spPr>
      </p:sp>
      <p:sp>
        <p:nvSpPr>
          <p:cNvPr id="686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7475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D0C023B1-475D-423A-82DB-2BF7CC930302}"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幻灯片图像占位符 1"/>
          <p:cNvSpPr>
            <a:spLocks noGrp="1" noRot="1" noChangeAspect="1"/>
          </p:cNvSpPr>
          <p:nvPr>
            <p:ph type="sldImg"/>
          </p:nvPr>
        </p:nvSpPr>
        <p:spPr bwMode="auto">
          <a:noFill/>
          <a:ln>
            <a:solidFill>
              <a:srgbClr val="000000"/>
            </a:solidFill>
            <a:miter lim="800000"/>
          </a:ln>
        </p:spPr>
      </p:sp>
      <p:sp>
        <p:nvSpPr>
          <p:cNvPr id="706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768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AF45487-58EE-42DF-A183-460DB938A954}"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幻灯片图像占位符 1"/>
          <p:cNvSpPr>
            <a:spLocks noGrp="1" noRot="1" noChangeAspect="1"/>
          </p:cNvSpPr>
          <p:nvPr>
            <p:ph type="sldImg"/>
          </p:nvPr>
        </p:nvSpPr>
        <p:spPr bwMode="auto">
          <a:noFill/>
          <a:ln>
            <a:solidFill>
              <a:srgbClr val="000000"/>
            </a:solidFill>
            <a:miter lim="800000"/>
          </a:ln>
        </p:spPr>
      </p:sp>
      <p:sp>
        <p:nvSpPr>
          <p:cNvPr id="727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7885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7D9A55F-8F9A-4CCC-8771-35CBACCFD28D}"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幻灯片图像占位符 1"/>
          <p:cNvSpPr>
            <a:spLocks noGrp="1" noRot="1" noChangeAspect="1"/>
          </p:cNvSpPr>
          <p:nvPr>
            <p:ph type="sldImg"/>
          </p:nvPr>
        </p:nvSpPr>
        <p:spPr bwMode="auto">
          <a:noFill/>
          <a:ln>
            <a:solidFill>
              <a:srgbClr val="000000"/>
            </a:solidFill>
            <a:miter lim="800000"/>
          </a:ln>
        </p:spPr>
      </p:sp>
      <p:sp>
        <p:nvSpPr>
          <p:cNvPr id="194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94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10F548E-CCA6-440F-8563-543C6F029AFB}"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幻灯片图像占位符 1"/>
          <p:cNvSpPr>
            <a:spLocks noGrp="1" noRot="1" noChangeAspect="1"/>
          </p:cNvSpPr>
          <p:nvPr>
            <p:ph type="sldImg"/>
          </p:nvPr>
        </p:nvSpPr>
        <p:spPr bwMode="auto">
          <a:noFill/>
          <a:ln>
            <a:solidFill>
              <a:srgbClr val="000000"/>
            </a:solidFill>
            <a:miter lim="800000"/>
          </a:ln>
        </p:spPr>
      </p:sp>
      <p:sp>
        <p:nvSpPr>
          <p:cNvPr id="747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8089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5250F61-8DE4-4F4F-B17A-B1BE0835782D}"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幻灯片图像占位符 1"/>
          <p:cNvSpPr>
            <a:spLocks noGrp="1" noRot="1" noChangeAspect="1"/>
          </p:cNvSpPr>
          <p:nvPr>
            <p:ph type="sldImg"/>
          </p:nvPr>
        </p:nvSpPr>
        <p:spPr bwMode="auto">
          <a:noFill/>
          <a:ln>
            <a:solidFill>
              <a:srgbClr val="000000"/>
            </a:solidFill>
            <a:miter lim="800000"/>
          </a:ln>
        </p:spPr>
      </p:sp>
      <p:sp>
        <p:nvSpPr>
          <p:cNvPr id="768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829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394556D-7733-403B-B0A3-1CD6BC767D74}"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幻灯片图像占位符 1"/>
          <p:cNvSpPr>
            <a:spLocks noGrp="1" noRot="1" noChangeAspect="1"/>
          </p:cNvSpPr>
          <p:nvPr>
            <p:ph type="sldImg"/>
          </p:nvPr>
        </p:nvSpPr>
        <p:spPr bwMode="auto">
          <a:noFill/>
          <a:ln>
            <a:solidFill>
              <a:srgbClr val="000000"/>
            </a:solidFill>
            <a:miter lim="800000"/>
          </a:ln>
        </p:spPr>
      </p:sp>
      <p:sp>
        <p:nvSpPr>
          <p:cNvPr id="788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8499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911F950-ACAC-45A0-9334-B1C4CF06D033}"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幻灯片图像占位符 1"/>
          <p:cNvSpPr>
            <a:spLocks noGrp="1" noRot="1" noChangeAspect="1"/>
          </p:cNvSpPr>
          <p:nvPr>
            <p:ph type="sldImg"/>
          </p:nvPr>
        </p:nvSpPr>
        <p:spPr bwMode="auto">
          <a:noFill/>
          <a:ln>
            <a:solidFill>
              <a:srgbClr val="000000"/>
            </a:solidFill>
            <a:miter lim="800000"/>
          </a:ln>
        </p:spPr>
      </p:sp>
      <p:sp>
        <p:nvSpPr>
          <p:cNvPr id="8089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8704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EC6C016-EC67-4F2C-BE77-727DDF77FF67}"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幻灯片图像占位符 1"/>
          <p:cNvSpPr>
            <a:spLocks noGrp="1" noRot="1" noChangeAspect="1"/>
          </p:cNvSpPr>
          <p:nvPr>
            <p:ph type="sldImg"/>
          </p:nvPr>
        </p:nvSpPr>
        <p:spPr bwMode="auto">
          <a:noFill/>
          <a:ln>
            <a:solidFill>
              <a:srgbClr val="000000"/>
            </a:solidFill>
            <a:miter lim="800000"/>
          </a:ln>
        </p:spPr>
      </p:sp>
      <p:sp>
        <p:nvSpPr>
          <p:cNvPr id="829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8909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D484569-5BEC-4C7B-81F4-287119004A68}"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幻灯片图像占位符 1"/>
          <p:cNvSpPr>
            <a:spLocks noGrp="1" noRot="1" noChangeAspect="1"/>
          </p:cNvSpPr>
          <p:nvPr>
            <p:ph type="sldImg"/>
          </p:nvPr>
        </p:nvSpPr>
        <p:spPr bwMode="auto">
          <a:noFill/>
          <a:ln>
            <a:solidFill>
              <a:srgbClr val="000000"/>
            </a:solidFill>
            <a:miter lim="800000"/>
          </a:ln>
        </p:spPr>
      </p:sp>
      <p:sp>
        <p:nvSpPr>
          <p:cNvPr id="8499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9113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D5CBDA88-9260-4315-96F0-BBD22B2160AF}"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幻灯片图像占位符 1"/>
          <p:cNvSpPr>
            <a:spLocks noGrp="1" noRot="1" noChangeAspect="1"/>
          </p:cNvSpPr>
          <p:nvPr>
            <p:ph type="sldImg"/>
          </p:nvPr>
        </p:nvSpPr>
        <p:spPr bwMode="auto">
          <a:noFill/>
          <a:ln>
            <a:solidFill>
              <a:srgbClr val="000000"/>
            </a:solidFill>
            <a:miter lim="800000"/>
          </a:ln>
        </p:spPr>
      </p:sp>
      <p:sp>
        <p:nvSpPr>
          <p:cNvPr id="8704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9318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E2176751-588C-4213-A8E9-445ACB56F8C5}"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幻灯片图像占位符 1"/>
          <p:cNvSpPr>
            <a:spLocks noGrp="1" noRot="1" noChangeAspect="1"/>
          </p:cNvSpPr>
          <p:nvPr>
            <p:ph type="sldImg"/>
          </p:nvPr>
        </p:nvSpPr>
        <p:spPr bwMode="auto">
          <a:noFill/>
          <a:ln>
            <a:solidFill>
              <a:srgbClr val="000000"/>
            </a:solidFill>
            <a:miter lim="800000"/>
          </a:ln>
        </p:spPr>
      </p:sp>
      <p:sp>
        <p:nvSpPr>
          <p:cNvPr id="8909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952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22D4231-B9CD-4AF7-9E50-58D8A70E5C0F}"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幻灯片图像占位符 1"/>
          <p:cNvSpPr>
            <a:spLocks noGrp="1" noRot="1" noChangeAspect="1"/>
          </p:cNvSpPr>
          <p:nvPr>
            <p:ph type="sldImg"/>
          </p:nvPr>
        </p:nvSpPr>
        <p:spPr bwMode="auto">
          <a:noFill/>
          <a:ln>
            <a:solidFill>
              <a:srgbClr val="000000"/>
            </a:solidFill>
            <a:miter lim="800000"/>
          </a:ln>
        </p:spPr>
      </p:sp>
      <p:sp>
        <p:nvSpPr>
          <p:cNvPr id="911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9728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881E6A59-40AE-42AC-8D74-F133A24ABAB8}"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幻灯片图像占位符 1"/>
          <p:cNvSpPr>
            <a:spLocks noGrp="1" noRot="1" noChangeAspect="1"/>
          </p:cNvSpPr>
          <p:nvPr>
            <p:ph type="sldImg"/>
          </p:nvPr>
        </p:nvSpPr>
        <p:spPr bwMode="auto">
          <a:noFill/>
          <a:ln>
            <a:solidFill>
              <a:srgbClr val="000000"/>
            </a:solidFill>
            <a:miter lim="800000"/>
          </a:ln>
        </p:spPr>
      </p:sp>
      <p:sp>
        <p:nvSpPr>
          <p:cNvPr id="9318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9933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BBA1984-0E40-4E28-AFA0-5F224E1FB908}"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幻灯片图像占位符 1"/>
          <p:cNvSpPr>
            <a:spLocks noGrp="1" noRot="1" noChangeAspect="1"/>
          </p:cNvSpPr>
          <p:nvPr>
            <p:ph type="sldImg"/>
          </p:nvPr>
        </p:nvSpPr>
        <p:spPr bwMode="auto">
          <a:noFill/>
          <a:ln>
            <a:solidFill>
              <a:srgbClr val="000000"/>
            </a:solidFill>
            <a:miter lim="800000"/>
          </a:ln>
        </p:spPr>
      </p:sp>
      <p:sp>
        <p:nvSpPr>
          <p:cNvPr id="215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15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CEFFF51-6881-472B-AB48-14A9E7CB86E6}"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幻灯片图像占位符 1"/>
          <p:cNvSpPr>
            <a:spLocks noGrp="1" noRot="1" noChangeAspect="1"/>
          </p:cNvSpPr>
          <p:nvPr>
            <p:ph type="sldImg"/>
          </p:nvPr>
        </p:nvSpPr>
        <p:spPr bwMode="auto">
          <a:noFill/>
          <a:ln>
            <a:solidFill>
              <a:srgbClr val="000000"/>
            </a:solidFill>
            <a:miter lim="800000"/>
          </a:ln>
        </p:spPr>
      </p:sp>
      <p:sp>
        <p:nvSpPr>
          <p:cNvPr id="952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0137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FCD514A0-ED95-45B3-A22D-19BEFCD0B174}"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幻灯片图像占位符 1"/>
          <p:cNvSpPr>
            <a:spLocks noGrp="1" noRot="1" noChangeAspect="1"/>
          </p:cNvSpPr>
          <p:nvPr>
            <p:ph type="sldImg"/>
          </p:nvPr>
        </p:nvSpPr>
        <p:spPr bwMode="auto">
          <a:noFill/>
          <a:ln>
            <a:solidFill>
              <a:srgbClr val="000000"/>
            </a:solidFill>
            <a:miter lim="800000"/>
          </a:ln>
        </p:spPr>
      </p:sp>
      <p:sp>
        <p:nvSpPr>
          <p:cNvPr id="972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0342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C097867-98E5-4285-A526-4E76465AD5CA}"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幻灯片图像占位符 1"/>
          <p:cNvSpPr>
            <a:spLocks noGrp="1" noRot="1" noChangeAspect="1"/>
          </p:cNvSpPr>
          <p:nvPr>
            <p:ph type="sldImg"/>
          </p:nvPr>
        </p:nvSpPr>
        <p:spPr bwMode="auto">
          <a:noFill/>
          <a:ln>
            <a:solidFill>
              <a:srgbClr val="000000"/>
            </a:solidFill>
            <a:miter lim="800000"/>
          </a:ln>
        </p:spPr>
      </p:sp>
      <p:sp>
        <p:nvSpPr>
          <p:cNvPr id="9933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0547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D166074E-4023-4C83-9232-13048B6E7A4A}"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幻灯片图像占位符 1"/>
          <p:cNvSpPr>
            <a:spLocks noGrp="1" noRot="1" noChangeAspect="1"/>
          </p:cNvSpPr>
          <p:nvPr>
            <p:ph type="sldImg"/>
          </p:nvPr>
        </p:nvSpPr>
        <p:spPr bwMode="auto">
          <a:noFill/>
          <a:ln>
            <a:solidFill>
              <a:srgbClr val="000000"/>
            </a:solidFill>
            <a:miter lim="800000"/>
          </a:ln>
        </p:spPr>
      </p:sp>
      <p:sp>
        <p:nvSpPr>
          <p:cNvPr id="10137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0752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D995CDB-9C35-48F2-9E5D-5DC4972FCB91}"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幻灯片图像占位符 1"/>
          <p:cNvSpPr>
            <a:spLocks noGrp="1" noRot="1" noChangeAspect="1"/>
          </p:cNvSpPr>
          <p:nvPr>
            <p:ph type="sldImg"/>
          </p:nvPr>
        </p:nvSpPr>
        <p:spPr bwMode="auto">
          <a:noFill/>
          <a:ln>
            <a:solidFill>
              <a:srgbClr val="000000"/>
            </a:solidFill>
            <a:miter lim="800000"/>
          </a:ln>
        </p:spPr>
      </p:sp>
      <p:sp>
        <p:nvSpPr>
          <p:cNvPr id="10342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0957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1E076BB-14FF-474D-B097-67A50BFBF4A4}"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幻灯片图像占位符 1"/>
          <p:cNvSpPr>
            <a:spLocks noGrp="1" noRot="1" noChangeAspect="1"/>
          </p:cNvSpPr>
          <p:nvPr>
            <p:ph type="sldImg"/>
          </p:nvPr>
        </p:nvSpPr>
        <p:spPr bwMode="auto">
          <a:noFill/>
          <a:ln>
            <a:solidFill>
              <a:srgbClr val="000000"/>
            </a:solidFill>
            <a:miter lim="800000"/>
          </a:ln>
        </p:spPr>
      </p:sp>
      <p:sp>
        <p:nvSpPr>
          <p:cNvPr id="10547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1161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BC57238-920B-48E5-A0E7-0E14EA392D74}"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幻灯片图像占位符 1"/>
          <p:cNvSpPr>
            <a:spLocks noGrp="1" noRot="1" noChangeAspect="1"/>
          </p:cNvSpPr>
          <p:nvPr>
            <p:ph type="sldImg"/>
          </p:nvPr>
        </p:nvSpPr>
        <p:spPr bwMode="auto">
          <a:noFill/>
          <a:ln>
            <a:solidFill>
              <a:srgbClr val="000000"/>
            </a:solidFill>
            <a:miter lim="800000"/>
          </a:ln>
        </p:spPr>
      </p:sp>
      <p:sp>
        <p:nvSpPr>
          <p:cNvPr id="10752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1366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BD2A521-08C6-42E4-9A0B-EC92F33A6DC3}"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幻灯片图像占位符 1"/>
          <p:cNvSpPr>
            <a:spLocks noGrp="1" noRot="1" noChangeAspect="1"/>
          </p:cNvSpPr>
          <p:nvPr>
            <p:ph type="sldImg"/>
          </p:nvPr>
        </p:nvSpPr>
        <p:spPr bwMode="auto">
          <a:noFill/>
          <a:ln>
            <a:solidFill>
              <a:srgbClr val="000000"/>
            </a:solidFill>
            <a:miter lim="800000"/>
          </a:ln>
        </p:spPr>
      </p:sp>
      <p:sp>
        <p:nvSpPr>
          <p:cNvPr id="10957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1571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EEF80F94-3BA0-4A1C-8014-470A2AF9BE0D}"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幻灯片图像占位符 1"/>
          <p:cNvSpPr>
            <a:spLocks noGrp="1" noRot="1" noChangeAspect="1"/>
          </p:cNvSpPr>
          <p:nvPr>
            <p:ph type="sldImg"/>
          </p:nvPr>
        </p:nvSpPr>
        <p:spPr bwMode="auto">
          <a:noFill/>
          <a:ln>
            <a:solidFill>
              <a:srgbClr val="000000"/>
            </a:solidFill>
            <a:miter lim="800000"/>
          </a:ln>
        </p:spPr>
      </p:sp>
      <p:sp>
        <p:nvSpPr>
          <p:cNvPr id="11161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1776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295431E-212F-4CF0-A433-B23C73917209}"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幻灯片图像占位符 1"/>
          <p:cNvSpPr>
            <a:spLocks noGrp="1" noRot="1" noChangeAspect="1"/>
          </p:cNvSpPr>
          <p:nvPr>
            <p:ph type="sldImg"/>
          </p:nvPr>
        </p:nvSpPr>
        <p:spPr bwMode="auto">
          <a:noFill/>
          <a:ln>
            <a:solidFill>
              <a:srgbClr val="000000"/>
            </a:solidFill>
            <a:miter lim="800000"/>
          </a:ln>
        </p:spPr>
      </p:sp>
      <p:sp>
        <p:nvSpPr>
          <p:cNvPr id="11366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1981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314D98E-7C22-44A4-8019-562C9B00A8A6}"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幻灯片图像占位符 1"/>
          <p:cNvSpPr>
            <a:spLocks noGrp="1" noRot="1" noChangeAspect="1"/>
          </p:cNvSpPr>
          <p:nvPr>
            <p:ph type="sldImg"/>
          </p:nvPr>
        </p:nvSpPr>
        <p:spPr bwMode="auto">
          <a:noFill/>
          <a:ln>
            <a:solidFill>
              <a:srgbClr val="000000"/>
            </a:solidFill>
            <a:miter lim="800000"/>
          </a:ln>
        </p:spPr>
      </p:sp>
      <p:sp>
        <p:nvSpPr>
          <p:cNvPr id="235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355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70519008-1179-4B43-9C78-61926CFCAD20}"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幻灯片图像占位符 1"/>
          <p:cNvSpPr>
            <a:spLocks noGrp="1" noRot="1" noChangeAspect="1"/>
          </p:cNvSpPr>
          <p:nvPr>
            <p:ph type="sldImg"/>
          </p:nvPr>
        </p:nvSpPr>
        <p:spPr bwMode="auto">
          <a:noFill/>
          <a:ln>
            <a:solidFill>
              <a:srgbClr val="000000"/>
            </a:solidFill>
            <a:miter lim="800000"/>
          </a:ln>
        </p:spPr>
      </p:sp>
      <p:sp>
        <p:nvSpPr>
          <p:cNvPr id="11571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2185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5C185CA-905E-4A72-9DD6-AD3CE7DFACD2}"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幻灯片图像占位符 1"/>
          <p:cNvSpPr>
            <a:spLocks noGrp="1" noRot="1" noChangeAspect="1"/>
          </p:cNvSpPr>
          <p:nvPr>
            <p:ph type="sldImg"/>
          </p:nvPr>
        </p:nvSpPr>
        <p:spPr bwMode="auto">
          <a:noFill/>
          <a:ln>
            <a:solidFill>
              <a:srgbClr val="000000"/>
            </a:solidFill>
            <a:miter lim="800000"/>
          </a:ln>
        </p:spPr>
      </p:sp>
      <p:sp>
        <p:nvSpPr>
          <p:cNvPr id="11776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2390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0CE8339-B2F3-4E50-802B-E55D007DEAAF}"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幻灯片图像占位符 1"/>
          <p:cNvSpPr>
            <a:spLocks noGrp="1" noRot="1" noChangeAspect="1"/>
          </p:cNvSpPr>
          <p:nvPr>
            <p:ph type="sldImg"/>
          </p:nvPr>
        </p:nvSpPr>
        <p:spPr bwMode="auto">
          <a:noFill/>
          <a:ln>
            <a:solidFill>
              <a:srgbClr val="000000"/>
            </a:solidFill>
            <a:miter lim="800000"/>
          </a:ln>
        </p:spPr>
      </p:sp>
      <p:sp>
        <p:nvSpPr>
          <p:cNvPr id="11981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2595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99B4E45-A9C2-40EB-A414-772E4BDA30AE}"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幻灯片图像占位符 1"/>
          <p:cNvSpPr>
            <a:spLocks noGrp="1" noRot="1" noChangeAspect="1"/>
          </p:cNvSpPr>
          <p:nvPr>
            <p:ph type="sldImg"/>
          </p:nvPr>
        </p:nvSpPr>
        <p:spPr bwMode="auto">
          <a:noFill/>
          <a:ln>
            <a:solidFill>
              <a:srgbClr val="000000"/>
            </a:solidFill>
            <a:miter lim="800000"/>
          </a:ln>
        </p:spPr>
      </p:sp>
      <p:sp>
        <p:nvSpPr>
          <p:cNvPr id="12185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280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FAD2498-DE21-4A18-8F28-0405414F5DEC}"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幻灯片图像占位符 1"/>
          <p:cNvSpPr>
            <a:spLocks noGrp="1" noRot="1" noChangeAspect="1"/>
          </p:cNvSpPr>
          <p:nvPr>
            <p:ph type="sldImg"/>
          </p:nvPr>
        </p:nvSpPr>
        <p:spPr bwMode="auto">
          <a:noFill/>
          <a:ln>
            <a:solidFill>
              <a:srgbClr val="000000"/>
            </a:solidFill>
            <a:miter lim="800000"/>
          </a:ln>
        </p:spPr>
      </p:sp>
      <p:sp>
        <p:nvSpPr>
          <p:cNvPr id="12390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3005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2540CEB-D846-46EE-A55D-2E9780FFEC58}"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幻灯片图像占位符 1"/>
          <p:cNvSpPr>
            <a:spLocks noGrp="1" noRot="1" noChangeAspect="1"/>
          </p:cNvSpPr>
          <p:nvPr>
            <p:ph type="sldImg"/>
          </p:nvPr>
        </p:nvSpPr>
        <p:spPr bwMode="auto">
          <a:noFill/>
          <a:ln>
            <a:solidFill>
              <a:srgbClr val="000000"/>
            </a:solidFill>
            <a:miter lim="800000"/>
          </a:ln>
        </p:spPr>
      </p:sp>
      <p:sp>
        <p:nvSpPr>
          <p:cNvPr id="12595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3209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D4CDFFB4-7D33-40C6-B839-4A2330CEE003}"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幻灯片图像占位符 1"/>
          <p:cNvSpPr>
            <a:spLocks noGrp="1" noRot="1" noChangeAspect="1"/>
          </p:cNvSpPr>
          <p:nvPr>
            <p:ph type="sldImg"/>
          </p:nvPr>
        </p:nvSpPr>
        <p:spPr bwMode="auto">
          <a:noFill/>
          <a:ln>
            <a:solidFill>
              <a:srgbClr val="000000"/>
            </a:solidFill>
            <a:miter lim="800000"/>
          </a:ln>
        </p:spPr>
      </p:sp>
      <p:sp>
        <p:nvSpPr>
          <p:cNvPr id="1280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3414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8C35524-1068-4E46-B9AE-C65F8D971437}"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幻灯片图像占位符 1"/>
          <p:cNvSpPr>
            <a:spLocks noGrp="1" noRot="1" noChangeAspect="1"/>
          </p:cNvSpPr>
          <p:nvPr>
            <p:ph type="sldImg"/>
          </p:nvPr>
        </p:nvSpPr>
        <p:spPr bwMode="auto">
          <a:noFill/>
          <a:ln>
            <a:solidFill>
              <a:srgbClr val="000000"/>
            </a:solidFill>
            <a:miter lim="800000"/>
          </a:ln>
        </p:spPr>
      </p:sp>
      <p:sp>
        <p:nvSpPr>
          <p:cNvPr id="1300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3619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01EFC737-628E-4174-B614-7113352F2FEA}"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幻灯片图像占位符 1"/>
          <p:cNvSpPr>
            <a:spLocks noGrp="1" noRot="1" noChangeAspect="1"/>
          </p:cNvSpPr>
          <p:nvPr>
            <p:ph type="sldImg"/>
          </p:nvPr>
        </p:nvSpPr>
        <p:spPr bwMode="auto">
          <a:noFill/>
          <a:ln>
            <a:solidFill>
              <a:srgbClr val="000000"/>
            </a:solidFill>
            <a:miter lim="800000"/>
          </a:ln>
        </p:spPr>
      </p:sp>
      <p:sp>
        <p:nvSpPr>
          <p:cNvPr id="13209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3824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C30128D5-DEBC-45B7-B3A3-5A1CAB4471F7}"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幻灯片图像占位符 1"/>
          <p:cNvSpPr>
            <a:spLocks noGrp="1" noRot="1" noChangeAspect="1"/>
          </p:cNvSpPr>
          <p:nvPr>
            <p:ph type="sldImg"/>
          </p:nvPr>
        </p:nvSpPr>
        <p:spPr bwMode="auto">
          <a:noFill/>
          <a:ln>
            <a:solidFill>
              <a:srgbClr val="000000"/>
            </a:solidFill>
            <a:miter lim="800000"/>
          </a:ln>
        </p:spPr>
      </p:sp>
      <p:sp>
        <p:nvSpPr>
          <p:cNvPr id="1341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4029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667844F8-079D-477E-A985-0E86365656BF}"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p:cNvSpPr>
          <p:nvPr>
            <p:ph type="sldImg"/>
          </p:nvPr>
        </p:nvSpPr>
        <p:spPr bwMode="auto">
          <a:noFill/>
          <a:ln>
            <a:solidFill>
              <a:srgbClr val="000000"/>
            </a:solidFill>
            <a:miter lim="800000"/>
          </a:ln>
        </p:spPr>
      </p:sp>
      <p:sp>
        <p:nvSpPr>
          <p:cNvPr id="2560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560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52D6C7B-A934-4387-9B0F-56A76315B73C}"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幻灯片图像占位符 1"/>
          <p:cNvSpPr>
            <a:spLocks noGrp="1" noRot="1" noChangeAspect="1"/>
          </p:cNvSpPr>
          <p:nvPr>
            <p:ph type="sldImg"/>
          </p:nvPr>
        </p:nvSpPr>
        <p:spPr bwMode="auto">
          <a:noFill/>
          <a:ln>
            <a:solidFill>
              <a:srgbClr val="000000"/>
            </a:solidFill>
            <a:miter lim="800000"/>
          </a:ln>
        </p:spPr>
      </p:sp>
      <p:sp>
        <p:nvSpPr>
          <p:cNvPr id="13619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4233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855BB60-1256-4A6C-89A4-55E0481B7DA5}"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幻灯片图像占位符 1"/>
          <p:cNvSpPr>
            <a:spLocks noGrp="1" noRot="1" noChangeAspect="1"/>
          </p:cNvSpPr>
          <p:nvPr>
            <p:ph type="sldImg"/>
          </p:nvPr>
        </p:nvSpPr>
        <p:spPr bwMode="auto">
          <a:noFill/>
          <a:ln>
            <a:solidFill>
              <a:srgbClr val="000000"/>
            </a:solidFill>
            <a:miter lim="800000"/>
          </a:ln>
        </p:spPr>
      </p:sp>
      <p:sp>
        <p:nvSpPr>
          <p:cNvPr id="13824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4438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5578EEFE-04E4-4D29-B1F9-38CF2896CB82}"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幻灯片图像占位符 1"/>
          <p:cNvSpPr>
            <a:spLocks noGrp="1" noRot="1" noChangeAspect="1"/>
          </p:cNvSpPr>
          <p:nvPr>
            <p:ph type="sldImg"/>
          </p:nvPr>
        </p:nvSpPr>
        <p:spPr bwMode="auto">
          <a:noFill/>
          <a:ln>
            <a:solidFill>
              <a:srgbClr val="000000"/>
            </a:solidFill>
            <a:miter lim="800000"/>
          </a:ln>
        </p:spPr>
      </p:sp>
      <p:sp>
        <p:nvSpPr>
          <p:cNvPr id="14029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46435"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BD3E3098-B377-4EC6-AE09-944A2698D0B3}"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幻灯片图像占位符 1"/>
          <p:cNvSpPr>
            <a:spLocks noGrp="1" noRot="1" noChangeAspect="1"/>
          </p:cNvSpPr>
          <p:nvPr>
            <p:ph type="sldImg"/>
          </p:nvPr>
        </p:nvSpPr>
        <p:spPr bwMode="auto">
          <a:noFill/>
          <a:ln>
            <a:solidFill>
              <a:srgbClr val="000000"/>
            </a:solidFill>
            <a:miter lim="800000"/>
          </a:ln>
        </p:spPr>
      </p:sp>
      <p:sp>
        <p:nvSpPr>
          <p:cNvPr id="14233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4848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EBC1C966-58C6-41D4-8DD6-C9D1E8CA2822}"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幻灯片图像占位符 1"/>
          <p:cNvSpPr>
            <a:spLocks noGrp="1" noRot="1" noChangeAspect="1"/>
          </p:cNvSpPr>
          <p:nvPr>
            <p:ph type="sldImg"/>
          </p:nvPr>
        </p:nvSpPr>
        <p:spPr bwMode="auto">
          <a:noFill/>
          <a:ln>
            <a:solidFill>
              <a:srgbClr val="000000"/>
            </a:solidFill>
            <a:miter lim="800000"/>
          </a:ln>
        </p:spPr>
      </p:sp>
      <p:sp>
        <p:nvSpPr>
          <p:cNvPr id="14438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053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DA2B163C-359C-42DD-946E-4FECEB82E906}"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幻灯片图像占位符 1"/>
          <p:cNvSpPr>
            <a:spLocks noGrp="1" noRot="1" noChangeAspect="1"/>
          </p:cNvSpPr>
          <p:nvPr>
            <p:ph type="sldImg"/>
          </p:nvPr>
        </p:nvSpPr>
        <p:spPr bwMode="auto">
          <a:noFill/>
          <a:ln>
            <a:solidFill>
              <a:srgbClr val="000000"/>
            </a:solidFill>
            <a:miter lim="800000"/>
          </a:ln>
        </p:spPr>
      </p:sp>
      <p:sp>
        <p:nvSpPr>
          <p:cNvPr id="146434"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257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1F977225-B19F-4F22-A3E4-84118ADE87AE}"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幻灯片图像占位符 1"/>
          <p:cNvSpPr>
            <a:spLocks noGrp="1" noRot="1" noChangeAspect="1"/>
          </p:cNvSpPr>
          <p:nvPr>
            <p:ph type="sldImg"/>
          </p:nvPr>
        </p:nvSpPr>
        <p:spPr bwMode="auto">
          <a:noFill/>
          <a:ln>
            <a:solidFill>
              <a:srgbClr val="000000"/>
            </a:solidFill>
            <a:miter lim="800000"/>
          </a:ln>
        </p:spPr>
      </p:sp>
      <p:sp>
        <p:nvSpPr>
          <p:cNvPr id="148482"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4627"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A5FFCA03-43C0-47FE-8DB4-A70A48CB7A22}"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幻灯片图像占位符 1"/>
          <p:cNvSpPr>
            <a:spLocks noGrp="1" noRot="1" noChangeAspect="1" noTextEdit="1"/>
          </p:cNvSpPr>
          <p:nvPr>
            <p:ph type="sldImg"/>
          </p:nvPr>
        </p:nvSpPr>
        <p:spPr bwMode="auto">
          <a:noFill/>
          <a:ln>
            <a:solidFill>
              <a:srgbClr val="000000"/>
            </a:solidFill>
            <a:miter lim="800000"/>
          </a:ln>
        </p:spPr>
      </p:sp>
      <p:sp>
        <p:nvSpPr>
          <p:cNvPr id="151555"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15363" name="灯片编号占位符 3"/>
          <p:cNvSpPr txBox="1">
            <a:spLocks noGrp="1"/>
          </p:cNvSpPr>
          <p:nvPr/>
        </p:nvSpPr>
        <p:spPr bwMode="auto">
          <a:xfrm>
            <a:off x="3884613" y="8685213"/>
            <a:ext cx="2971800" cy="458787"/>
          </a:xfrm>
          <a:prstGeom prst="rect">
            <a:avLst/>
          </a:prstGeom>
          <a:noFill/>
          <a:ln>
            <a:miter lim="800000"/>
          </a:ln>
        </p:spPr>
        <p:txBody>
          <a:bodyPr anchor="b"/>
          <a:lstStyle/>
          <a:p>
            <a:pPr algn="r">
              <a:defRPr/>
            </a:pPr>
            <a:fld id="{B91404E8-6673-4BDC-A066-4ED802BF737F}" type="slidenum">
              <a:rPr lang="zh-CN" altLang="en-US" sz="1200">
                <a:latin typeface="+mn-lt"/>
                <a:ea typeface="+mn-ea"/>
              </a:rPr>
            </a:fld>
            <a:endParaRPr lang="en-US" altLang="zh-CN" sz="1200">
              <a:latin typeface="+mn-lt"/>
              <a:ea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幻灯片图像占位符 1"/>
          <p:cNvSpPr>
            <a:spLocks noGrp="1" noRot="1" noChangeAspect="1"/>
          </p:cNvSpPr>
          <p:nvPr>
            <p:ph type="sldImg"/>
          </p:nvPr>
        </p:nvSpPr>
        <p:spPr bwMode="auto">
          <a:noFill/>
          <a:ln>
            <a:solidFill>
              <a:srgbClr val="000000"/>
            </a:solidFill>
            <a:miter lim="800000"/>
          </a:ln>
        </p:spPr>
      </p:sp>
      <p:sp>
        <p:nvSpPr>
          <p:cNvPr id="27650"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7651"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9F553866-693F-4C6B-8E79-B8F2FB27CF7D}"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幻灯片图像占位符 1"/>
          <p:cNvSpPr>
            <a:spLocks noGrp="1" noRot="1" noChangeAspect="1"/>
          </p:cNvSpPr>
          <p:nvPr>
            <p:ph type="sldImg"/>
          </p:nvPr>
        </p:nvSpPr>
        <p:spPr bwMode="auto">
          <a:noFill/>
          <a:ln>
            <a:solidFill>
              <a:srgbClr val="000000"/>
            </a:solidFill>
            <a:miter lim="800000"/>
          </a:ln>
        </p:spPr>
      </p:sp>
      <p:sp>
        <p:nvSpPr>
          <p:cNvPr id="29698"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29699"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29B6799D-C712-4696-B98B-7E01D3ECDEF4}"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幻灯片图像占位符 1"/>
          <p:cNvSpPr>
            <a:spLocks noGrp="1" noRot="1" noChangeAspect="1"/>
          </p:cNvSpPr>
          <p:nvPr>
            <p:ph type="sldImg"/>
          </p:nvPr>
        </p:nvSpPr>
        <p:spPr bwMode="auto">
          <a:noFill/>
          <a:ln>
            <a:solidFill>
              <a:srgbClr val="000000"/>
            </a:solidFill>
            <a:miter lim="800000"/>
          </a:ln>
        </p:spPr>
      </p:sp>
      <p:sp>
        <p:nvSpPr>
          <p:cNvPr id="31746" name="备注占位符 2"/>
          <p:cNvSpPr>
            <a:spLocks noGrp="1"/>
          </p:cNvSpPr>
          <p:nvPr>
            <p:ph type="body" idx="1"/>
          </p:nvPr>
        </p:nvSpPr>
        <p:spPr bwMode="auto">
          <a:noFill/>
        </p:spPr>
        <p:txBody>
          <a:bodyPr wrap="square" numCol="1" anchor="t" anchorCtr="0" compatLnSpc="1"/>
          <a:lstStyle/>
          <a:p>
            <a:pPr eaLnBrk="1" hangingPunct="1">
              <a:spcBef>
                <a:spcPct val="0"/>
              </a:spcBef>
            </a:pPr>
            <a:endParaRPr lang="zh-CN" altLang="en-US" smtClean="0"/>
          </a:p>
        </p:txBody>
      </p:sp>
      <p:sp>
        <p:nvSpPr>
          <p:cNvPr id="35843" name="灯片编号占位符 3"/>
          <p:cNvSpPr>
            <a:spLocks noGrp="1"/>
          </p:cNvSpPr>
          <p:nvPr>
            <p:ph type="sldNum" sz="quarter" idx="5"/>
          </p:nvPr>
        </p:nvSpPr>
        <p:spPr bwMode="auto">
          <a:ln>
            <a:miter lim="800000"/>
          </a:ln>
        </p:spPr>
        <p:txBody>
          <a:bodyPr wrap="square" numCol="1" anchorCtr="0" compatLnSpc="1"/>
          <a:lstStyle/>
          <a:p>
            <a:pPr fontAlgn="base">
              <a:spcBef>
                <a:spcPct val="0"/>
              </a:spcBef>
              <a:spcAft>
                <a:spcPct val="0"/>
              </a:spcAft>
              <a:defRPr/>
            </a:pPr>
            <a:fld id="{3BF4C76E-9CF0-4D34-929E-574927A1C86B}" type="slidenum">
              <a:rPr lang="zh-CN" altLang="en-US">
                <a:cs typeface="等线" panose="02010600030101010101" charset="-122"/>
              </a:rPr>
            </a:fld>
            <a:endParaRPr lang="en-US" altLang="zh-CN">
              <a:cs typeface="等线" panose="02010600030101010101"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0E89353E-D50A-421A-9343-61B7A98399BD}" type="datetimeFigureOut">
              <a:rPr lang="zh-CN" altLang="en-US"/>
            </a:fld>
            <a:endParaRPr lang="zh-CN" altLang="en-US" dirty="0"/>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FD87E83-96DB-4FE8-8F6E-74F2A644A5EA}" type="slidenum">
              <a:rPr lang="zh-CN" altLang="en-US"/>
            </a:fld>
            <a:endParaRPr lang="zh-CN" alt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FFE6C64-6D54-4F78-AF54-21F7A562EC18}" type="datetimeFigureOut">
              <a:rPr lang="zh-CN" altLang="en-US"/>
            </a:fld>
            <a:endParaRPr lang="zh-CN" altLang="en-US" dirty="0"/>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808CCF8-9592-4CF7-826D-2C4B033B5272}" type="slidenum">
              <a:rPr lang="zh-CN" altLang="en-US"/>
            </a:fld>
            <a:endParaRPr lang="zh-CN" alt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E8DF588-7E01-47B2-9F48-C992EFC973CC}" type="datetimeFigureOut">
              <a:rPr lang="zh-CN" altLang="en-US"/>
            </a:fld>
            <a:endParaRPr lang="zh-CN" altLang="en-US" dirty="0"/>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38E2876-40C0-4FA7-9EDC-B5BA5F103038}" type="slidenum">
              <a:rPr lang="zh-CN" altLang="en-US"/>
            </a:fld>
            <a:endParaRPr lang="zh-CN" alt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DE2661C-791D-49C5-838F-E63DAB64473B}" type="datetimeFigureOut">
              <a:rPr lang="zh-CN" altLang="en-US"/>
            </a:fld>
            <a:endParaRPr lang="zh-CN" altLang="en-US" dirty="0"/>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40594958-5824-4F71-8D01-F718A43C959C}" type="slidenum">
              <a:rPr lang="zh-CN" altLang="en-US"/>
            </a:fld>
            <a:endParaRPr lang="zh-CN" alt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7D19D631-8838-4DEE-B844-8C13D788B208}" type="datetimeFigureOut">
              <a:rPr lang="zh-CN" altLang="en-US"/>
            </a:fld>
            <a:endParaRPr lang="zh-CN" altLang="en-US" dirty="0"/>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DF47EF2-791C-42F7-96BE-74FEE5EE32AF}" type="slidenum">
              <a:rPr lang="zh-CN" altLang="en-US"/>
            </a:fld>
            <a:endParaRPr lang="zh-CN" alt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C2241E32-63D1-4355-819D-BD9356F0839C}" type="datetimeFigureOut">
              <a:rPr lang="zh-CN" altLang="en-US"/>
            </a:fld>
            <a:endParaRPr lang="zh-CN" altLang="en-US" dirty="0"/>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770C1136-0FEE-443F-BE68-0C139274E181}" type="slidenum">
              <a:rPr lang="zh-CN" altLang="en-US"/>
            </a:fld>
            <a:endParaRPr lang="zh-CN" alt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DD62DEAE-6C78-4B74-BADF-F8B81F407C57}" type="datetimeFigureOut">
              <a:rPr lang="zh-CN" altLang="en-US"/>
            </a:fld>
            <a:endParaRPr lang="zh-CN" altLang="en-US" dirty="0"/>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F03D3A7-D0F8-4FA5-B356-096014EBA2BB}" type="slidenum">
              <a:rPr lang="zh-CN" altLang="en-US"/>
            </a:fld>
            <a:endParaRPr lang="zh-CN" alt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02FF610A-DF28-4D3F-A614-49B042126FDB}" type="datetimeFigureOut">
              <a:rPr lang="zh-CN" altLang="en-US"/>
            </a:fld>
            <a:endParaRPr lang="zh-CN" altLang="en-US" dirty="0"/>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1749BFF5-0230-4627-A2D8-71ED000291E0}" type="slidenum">
              <a:rPr lang="zh-CN" altLang="en-US"/>
            </a:fld>
            <a:endParaRPr lang="zh-CN" alt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4A9CF82-B268-49B7-8457-089AF1DA0D2D}" type="datetimeFigureOut">
              <a:rPr lang="zh-CN" altLang="en-US"/>
            </a:fld>
            <a:endParaRPr lang="zh-CN" altLang="en-US" dirty="0"/>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D60E71B6-CEE5-47D7-913F-557E61CF1C39}" type="slidenum">
              <a:rPr lang="zh-CN" altLang="en-US"/>
            </a:fld>
            <a:endParaRPr lang="zh-CN" altLang="en-US" dirty="0"/>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4BD495C7-FA27-499C-AB0C-51DF6D8265F8}" type="datetimeFigureOut">
              <a:rPr lang="zh-CN" altLang="en-US"/>
            </a:fld>
            <a:endParaRPr lang="zh-CN" altLang="en-US" dirty="0"/>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E3A62F26-ABDF-4498-8476-C558AA346F77}" type="slidenum">
              <a:rPr lang="zh-CN" altLang="en-US"/>
            </a:fld>
            <a:endParaRPr lang="zh-CN" alt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27B40A17-E6D5-40A8-A320-EDB83BA3E909}" type="datetimeFigureOut">
              <a:rPr lang="zh-CN" altLang="en-US"/>
            </a:fld>
            <a:endParaRPr lang="zh-CN" altLang="en-US" dirty="0"/>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0DFDE2CD-7857-4AA3-8C87-30E90E323356}" type="slidenum">
              <a:rPr lang="zh-CN" altLang="en-US"/>
            </a:fld>
            <a:endParaRPr lang="zh-CN" alt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Noto Sans CJK Thin" panose="020B0200000000000000" pitchFamily="34" charset="-122"/>
                <a:ea typeface="Noto Sans CJK Thin" panose="020B0200000000000000" pitchFamily="34" charset="-122"/>
                <a:cs typeface="+mn-cs"/>
              </a:defRPr>
            </a:lvl1pPr>
          </a:lstStyle>
          <a:p>
            <a:pPr>
              <a:defRPr/>
            </a:pPr>
            <a:fld id="{2A8016F9-218B-4D3D-9A64-D5CFF5DEE52C}" type="datetimeFigureOut">
              <a:rPr lang="zh-CN" altLang="en-US"/>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Noto Sans CJK Thin" panose="020B0200000000000000" pitchFamily="34" charset="-122"/>
                <a:ea typeface="Noto Sans CJK Thin" panose="020B0200000000000000" pitchFamily="34" charset="-122"/>
                <a:cs typeface="+mn-cs"/>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Noto Sans CJK Thin" panose="020B0200000000000000" pitchFamily="34" charset="-122"/>
                <a:ea typeface="Noto Sans CJK Thin" panose="020B0200000000000000" pitchFamily="34" charset="-122"/>
                <a:cs typeface="+mn-cs"/>
              </a:defRPr>
            </a:lvl1pPr>
          </a:lstStyle>
          <a:p>
            <a:pPr>
              <a:defRPr/>
            </a:pPr>
            <a:fld id="{03E52913-92D0-480E-BBCC-9054A3C52907}"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l" rtl="0" eaLnBrk="0" fontAlgn="base" hangingPunct="0">
        <a:lnSpc>
          <a:spcPct val="90000"/>
        </a:lnSpc>
        <a:spcBef>
          <a:spcPct val="0"/>
        </a:spcBef>
        <a:spcAft>
          <a:spcPct val="0"/>
        </a:spcAft>
        <a:defRPr sz="4400" kern="1200">
          <a:solidFill>
            <a:schemeClr val="tx1"/>
          </a:solidFill>
          <a:latin typeface="Noto Sans CJK Thin" panose="020B0200000000000000" pitchFamily="34" charset="-122"/>
          <a:ea typeface="Noto Sans CJK Thin" panose="020B0200000000000000" pitchFamily="34" charset="-122"/>
          <a:cs typeface="Noto Sans CJK Thin"/>
        </a:defRPr>
      </a:lvl1pPr>
      <a:lvl2pPr algn="l" rtl="0" eaLnBrk="0" fontAlgn="base" hangingPunct="0">
        <a:lnSpc>
          <a:spcPct val="90000"/>
        </a:lnSpc>
        <a:spcBef>
          <a:spcPct val="0"/>
        </a:spcBef>
        <a:spcAft>
          <a:spcPct val="0"/>
        </a:spcAft>
        <a:defRPr sz="4400">
          <a:solidFill>
            <a:schemeClr val="tx1"/>
          </a:solidFill>
          <a:latin typeface="Noto Sans CJK Thin"/>
          <a:ea typeface="Noto Sans CJK Thin"/>
          <a:cs typeface="Noto Sans CJK Thin"/>
        </a:defRPr>
      </a:lvl2pPr>
      <a:lvl3pPr algn="l" rtl="0" eaLnBrk="0" fontAlgn="base" hangingPunct="0">
        <a:lnSpc>
          <a:spcPct val="90000"/>
        </a:lnSpc>
        <a:spcBef>
          <a:spcPct val="0"/>
        </a:spcBef>
        <a:spcAft>
          <a:spcPct val="0"/>
        </a:spcAft>
        <a:defRPr sz="4400">
          <a:solidFill>
            <a:schemeClr val="tx1"/>
          </a:solidFill>
          <a:latin typeface="Noto Sans CJK Thin"/>
          <a:ea typeface="Noto Sans CJK Thin"/>
          <a:cs typeface="Noto Sans CJK Thin"/>
        </a:defRPr>
      </a:lvl3pPr>
      <a:lvl4pPr algn="l" rtl="0" eaLnBrk="0" fontAlgn="base" hangingPunct="0">
        <a:lnSpc>
          <a:spcPct val="90000"/>
        </a:lnSpc>
        <a:spcBef>
          <a:spcPct val="0"/>
        </a:spcBef>
        <a:spcAft>
          <a:spcPct val="0"/>
        </a:spcAft>
        <a:defRPr sz="4400">
          <a:solidFill>
            <a:schemeClr val="tx1"/>
          </a:solidFill>
          <a:latin typeface="Noto Sans CJK Thin"/>
          <a:ea typeface="Noto Sans CJK Thin"/>
          <a:cs typeface="Noto Sans CJK Thin"/>
        </a:defRPr>
      </a:lvl4pPr>
      <a:lvl5pPr algn="l" rtl="0" eaLnBrk="0" fontAlgn="base" hangingPunct="0">
        <a:lnSpc>
          <a:spcPct val="90000"/>
        </a:lnSpc>
        <a:spcBef>
          <a:spcPct val="0"/>
        </a:spcBef>
        <a:spcAft>
          <a:spcPct val="0"/>
        </a:spcAft>
        <a:defRPr sz="4400">
          <a:solidFill>
            <a:schemeClr val="tx1"/>
          </a:solidFill>
          <a:latin typeface="Noto Sans CJK Thin"/>
          <a:ea typeface="Noto Sans CJK Thin"/>
          <a:cs typeface="Noto Sans CJK Thin"/>
        </a:defRPr>
      </a:lvl5pPr>
      <a:lvl6pPr marL="457200" algn="l" rtl="0" fontAlgn="base">
        <a:lnSpc>
          <a:spcPct val="90000"/>
        </a:lnSpc>
        <a:spcBef>
          <a:spcPct val="0"/>
        </a:spcBef>
        <a:spcAft>
          <a:spcPct val="0"/>
        </a:spcAft>
        <a:defRPr sz="4400">
          <a:solidFill>
            <a:schemeClr val="tx1"/>
          </a:solidFill>
          <a:latin typeface="Noto Sans CJK Thin"/>
          <a:ea typeface="Noto Sans CJK Thin"/>
          <a:cs typeface="Noto Sans CJK Thin"/>
        </a:defRPr>
      </a:lvl6pPr>
      <a:lvl7pPr marL="914400" algn="l" rtl="0" fontAlgn="base">
        <a:lnSpc>
          <a:spcPct val="90000"/>
        </a:lnSpc>
        <a:spcBef>
          <a:spcPct val="0"/>
        </a:spcBef>
        <a:spcAft>
          <a:spcPct val="0"/>
        </a:spcAft>
        <a:defRPr sz="4400">
          <a:solidFill>
            <a:schemeClr val="tx1"/>
          </a:solidFill>
          <a:latin typeface="Noto Sans CJK Thin"/>
          <a:ea typeface="Noto Sans CJK Thin"/>
          <a:cs typeface="Noto Sans CJK Thin"/>
        </a:defRPr>
      </a:lvl7pPr>
      <a:lvl8pPr marL="1371600" algn="l" rtl="0" fontAlgn="base">
        <a:lnSpc>
          <a:spcPct val="90000"/>
        </a:lnSpc>
        <a:spcBef>
          <a:spcPct val="0"/>
        </a:spcBef>
        <a:spcAft>
          <a:spcPct val="0"/>
        </a:spcAft>
        <a:defRPr sz="4400">
          <a:solidFill>
            <a:schemeClr val="tx1"/>
          </a:solidFill>
          <a:latin typeface="Noto Sans CJK Thin"/>
          <a:ea typeface="Noto Sans CJK Thin"/>
          <a:cs typeface="Noto Sans CJK Thin"/>
        </a:defRPr>
      </a:lvl8pPr>
      <a:lvl9pPr marL="1828800" algn="l" rtl="0" fontAlgn="base">
        <a:lnSpc>
          <a:spcPct val="90000"/>
        </a:lnSpc>
        <a:spcBef>
          <a:spcPct val="0"/>
        </a:spcBef>
        <a:spcAft>
          <a:spcPct val="0"/>
        </a:spcAft>
        <a:defRPr sz="4400">
          <a:solidFill>
            <a:schemeClr val="tx1"/>
          </a:solidFill>
          <a:latin typeface="Noto Sans CJK Thin"/>
          <a:ea typeface="Noto Sans CJK Thin"/>
          <a:cs typeface="Noto Sans CJK Thin"/>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Noto Sans CJK Thin" panose="020B0200000000000000" pitchFamily="34" charset="-122"/>
          <a:ea typeface="Noto Sans CJK Thin" panose="020B0200000000000000" pitchFamily="34" charset="-122"/>
          <a:cs typeface="Noto Sans CJK Thin"/>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Noto Sans CJK Thin" panose="020B0200000000000000" pitchFamily="34" charset="-122"/>
          <a:ea typeface="Noto Sans CJK Thin" panose="020B0200000000000000" pitchFamily="34" charset="-122"/>
          <a:cs typeface="Noto Sans CJK Thin"/>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Noto Sans CJK Thin" panose="020B0200000000000000" pitchFamily="34" charset="-122"/>
          <a:ea typeface="Noto Sans CJK Thin" panose="020B0200000000000000" pitchFamily="34" charset="-122"/>
          <a:cs typeface="Noto Sans CJK Thin"/>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Noto Sans CJK Thin" panose="020B0200000000000000" pitchFamily="34" charset="-122"/>
          <a:ea typeface="Noto Sans CJK Thin" panose="020B0200000000000000" pitchFamily="34" charset="-122"/>
          <a:cs typeface="Noto Sans CJK Thin"/>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Noto Sans CJK Thin" panose="020B0200000000000000" pitchFamily="34" charset="-122"/>
          <a:ea typeface="Noto Sans CJK Thin" panose="020B0200000000000000" pitchFamily="34" charset="-122"/>
          <a:cs typeface="Noto Sans CJK Thin"/>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slide" Target="slide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slide" Target="slide1.xml"/><Relationship Id="rId1" Type="http://schemas.openxmlformats.org/officeDocument/2006/relationships/slide" Target="slide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slide" Target="slide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slide" Target="slide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slide" Target="slide1.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2.xml"/><Relationship Id="rId2" Type="http://schemas.openxmlformats.org/officeDocument/2006/relationships/themeOverride" Target="../theme/themeOverride1.xml"/><Relationship Id="rId1" Type="http://schemas.openxmlformats.org/officeDocument/2006/relationships/image" Target="../media/image1.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2.xml"/><Relationship Id="rId2" Type="http://schemas.openxmlformats.org/officeDocument/2006/relationships/themeOverride" Target="../theme/themeOverride2.xml"/><Relationship Id="rId1" Type="http://schemas.openxmlformats.org/officeDocument/2006/relationships/image" Target="../media/image1.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4" Type="http://schemas.openxmlformats.org/officeDocument/2006/relationships/notesSlide" Target="../notesSlides/notesSlide34.xml"/><Relationship Id="rId3" Type="http://schemas.openxmlformats.org/officeDocument/2006/relationships/slideLayout" Target="../slideLayouts/slideLayout2.xml"/><Relationship Id="rId2" Type="http://schemas.openxmlformats.org/officeDocument/2006/relationships/themeOverride" Target="../theme/themeOverride3.xml"/><Relationship Id="rId1" Type="http://schemas.openxmlformats.org/officeDocument/2006/relationships/image" Target="../media/image1.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slide" Target="slide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slide" Target="slide2.xml"/></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6.xml"/><Relationship Id="rId2" Type="http://schemas.openxmlformats.org/officeDocument/2006/relationships/themeOverride" Target="../theme/themeOverride4.xml"/><Relationship Id="rId1" Type="http://schemas.openxmlformats.org/officeDocument/2006/relationships/image" Target="../media/image1.jpe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2.xml"/><Relationship Id="rId2" Type="http://schemas.openxmlformats.org/officeDocument/2006/relationships/themeOverride" Target="../theme/themeOverride5.xml"/><Relationship Id="rId1" Type="http://schemas.openxmlformats.org/officeDocument/2006/relationships/image" Target="../media/image1.jpe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2.xml"/><Relationship Id="rId2" Type="http://schemas.openxmlformats.org/officeDocument/2006/relationships/themeOverride" Target="../theme/themeOverride6.xml"/><Relationship Id="rId1" Type="http://schemas.openxmlformats.org/officeDocument/2006/relationships/image" Target="../media/image1.jpe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slide" Target="slide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 name="椭圆 3"/>
          <p:cNvSpPr/>
          <p:nvPr/>
        </p:nvSpPr>
        <p:spPr>
          <a:xfrm rot="12600000">
            <a:off x="-428455" y="4591211"/>
            <a:ext cx="3456536" cy="3456536"/>
          </a:xfrm>
          <a:prstGeom prst="ellipse">
            <a:avLst/>
          </a:prstGeom>
          <a:noFill/>
          <a:ln>
            <a:gradFill>
              <a:gsLst>
                <a:gs pos="0">
                  <a:schemeClr val="accent2">
                    <a:lumMod val="75000"/>
                  </a:schemeClr>
                </a:gs>
                <a:gs pos="38000">
                  <a:schemeClr val="accent2">
                    <a:lumMod val="75000"/>
                  </a:schemeClr>
                </a:gs>
                <a:gs pos="100000">
                  <a:schemeClr val="accent2">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cxnSp>
        <p:nvCxnSpPr>
          <p:cNvPr id="6" name="直接连接符 5"/>
          <p:cNvCxnSpPr/>
          <p:nvPr/>
        </p:nvCxnSpPr>
        <p:spPr>
          <a:xfrm>
            <a:off x="0" y="3736975"/>
            <a:ext cx="7623313" cy="0"/>
          </a:xfrm>
          <a:prstGeom prst="line">
            <a:avLst/>
          </a:prstGeom>
          <a:ln w="28575">
            <a:gradFill flip="none" rotWithShape="1">
              <a:gsLst>
                <a:gs pos="53308">
                  <a:schemeClr val="accent6">
                    <a:lumMod val="20000"/>
                    <a:lumOff val="80000"/>
                  </a:schemeClr>
                </a:gs>
                <a:gs pos="0">
                  <a:schemeClr val="accent1">
                    <a:lumMod val="5000"/>
                    <a:lumOff val="95000"/>
                    <a:alpha val="30000"/>
                  </a:schemeClr>
                </a:gs>
                <a:gs pos="28000">
                  <a:schemeClr val="accent5">
                    <a:lumMod val="75000"/>
                  </a:schemeClr>
                </a:gs>
                <a:gs pos="79000">
                  <a:schemeClr val="accent5">
                    <a:lumMod val="75000"/>
                  </a:scheme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 name="矩形 7"/>
          <p:cNvSpPr>
            <a:spLocks noChangeArrowheads="1"/>
          </p:cNvSpPr>
          <p:nvPr/>
        </p:nvSpPr>
        <p:spPr bwMode="auto">
          <a:xfrm>
            <a:off x="1239838" y="2509838"/>
            <a:ext cx="6356350" cy="914400"/>
          </a:xfrm>
          <a:prstGeom prst="rect">
            <a:avLst/>
          </a:prstGeom>
          <a:noFill/>
          <a:ln w="9525">
            <a:noFill/>
            <a:miter lim="800000"/>
          </a:ln>
        </p:spPr>
        <p:txBody>
          <a:bodyPr wrap="none">
            <a:spAutoFit/>
          </a:bodyPr>
          <a:lstStyle/>
          <a:p>
            <a:pPr algn="ctr"/>
            <a:r>
              <a:rPr lang="zh-CN" altLang="en-US" sz="5400" b="1">
                <a:latin typeface="微软雅黑" panose="020B0503020204020204" pitchFamily="34" charset="-122"/>
                <a:ea typeface="微软雅黑" panose="020B0503020204020204" pitchFamily="34" charset="-122"/>
              </a:rPr>
              <a:t>新闻写作（第三版）</a:t>
            </a:r>
            <a:endParaRPr lang="zh-CN" altLang="en-US" sz="5400" b="1">
              <a:latin typeface="微软雅黑" panose="020B0503020204020204" pitchFamily="34" charset="-122"/>
              <a:ea typeface="微软雅黑" panose="020B0503020204020204" pitchFamily="34" charset="-122"/>
            </a:endParaRPr>
          </a:p>
        </p:txBody>
      </p:sp>
      <p:sp>
        <p:nvSpPr>
          <p:cNvPr id="9" name="椭圆 8"/>
          <p:cNvSpPr/>
          <p:nvPr/>
        </p:nvSpPr>
        <p:spPr>
          <a:xfrm>
            <a:off x="6918325" y="210661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0" name="椭圆 9"/>
          <p:cNvSpPr/>
          <p:nvPr/>
        </p:nvSpPr>
        <p:spPr>
          <a:xfrm>
            <a:off x="9047163" y="1731963"/>
            <a:ext cx="360362" cy="360362"/>
          </a:xfrm>
          <a:prstGeom prst="ellipse">
            <a:avLst/>
          </a:prstGeom>
          <a:solidFill>
            <a:schemeClr val="bg2">
              <a:lumMod val="90000"/>
            </a:schemeClr>
          </a:solidFill>
          <a:ln>
            <a:noFill/>
          </a:ln>
          <a:effectLst>
            <a:outerShdw blurRad="152400" dist="139700" dir="2940000" sx="87000" sy="87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1" name="椭圆 10"/>
          <p:cNvSpPr/>
          <p:nvPr/>
        </p:nvSpPr>
        <p:spPr>
          <a:xfrm>
            <a:off x="8468138" y="954156"/>
            <a:ext cx="1987827" cy="1987200"/>
          </a:xfrm>
          <a:prstGeom prst="ellipse">
            <a:avLst/>
          </a:prstGeom>
          <a:noFill/>
          <a:ln>
            <a:gradFill flip="none" rotWithShape="1">
              <a:gsLst>
                <a:gs pos="0">
                  <a:schemeClr val="accent5">
                    <a:lumMod val="75000"/>
                  </a:schemeClr>
                </a:gs>
                <a:gs pos="48000">
                  <a:schemeClr val="accent5">
                    <a:lumMod val="40000"/>
                    <a:lumOff val="60000"/>
                  </a:schemeClr>
                </a:gs>
                <a:gs pos="100000">
                  <a:schemeClr val="accent1">
                    <a:lumMod val="20000"/>
                    <a:lumOff val="8000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2" name="椭圆 11"/>
          <p:cNvSpPr/>
          <p:nvPr/>
        </p:nvSpPr>
        <p:spPr>
          <a:xfrm>
            <a:off x="8401878" y="490330"/>
            <a:ext cx="3600000" cy="3600000"/>
          </a:xfrm>
          <a:prstGeom prst="ellipse">
            <a:avLst/>
          </a:prstGeom>
          <a:noFill/>
          <a:ln>
            <a:gradFill flip="none" rotWithShape="1">
              <a:gsLst>
                <a:gs pos="0">
                  <a:schemeClr val="accent2">
                    <a:lumMod val="0"/>
                    <a:lumOff val="100000"/>
                  </a:schemeClr>
                </a:gs>
                <a:gs pos="71000">
                  <a:srgbClr val="E5706D"/>
                </a:gs>
                <a:gs pos="38000">
                  <a:srgbClr val="C00000"/>
                </a:gs>
                <a:gs pos="100000">
                  <a:schemeClr val="bg1"/>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3" name="椭圆 12"/>
          <p:cNvSpPr/>
          <p:nvPr/>
        </p:nvSpPr>
        <p:spPr>
          <a:xfrm>
            <a:off x="7603436" y="4363278"/>
            <a:ext cx="874643" cy="874800"/>
          </a:xfrm>
          <a:prstGeom prst="ellipse">
            <a:avLst/>
          </a:prstGeom>
          <a:noFill/>
          <a:ln w="28575">
            <a:gradFill flip="none" rotWithShape="1">
              <a:gsLst>
                <a:gs pos="0">
                  <a:schemeClr val="accent5">
                    <a:lumMod val="60000"/>
                    <a:lumOff val="40000"/>
                  </a:schemeClr>
                </a:gs>
                <a:gs pos="48000">
                  <a:schemeClr val="accent1">
                    <a:lumMod val="40000"/>
                    <a:lumOff val="60000"/>
                  </a:schemeClr>
                </a:gs>
                <a:gs pos="100000">
                  <a:schemeClr val="accent5">
                    <a:lumMod val="20000"/>
                    <a:lumOff val="8000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rot="6899075">
            <a:off x="-313901" y="-723346"/>
            <a:ext cx="2520000" cy="25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40000"/>
                    <a:lumOff val="60000"/>
                  </a:schemeClr>
                </a:gs>
                <a:gs pos="97000">
                  <a:schemeClr val="accent1">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4357" name="组合 25"/>
          <p:cNvGrpSpPr/>
          <p:nvPr/>
        </p:nvGrpSpPr>
        <p:grpSpPr bwMode="auto">
          <a:xfrm>
            <a:off x="5927725" y="795338"/>
            <a:ext cx="2073275" cy="1454150"/>
            <a:chOff x="1832114" y="3657600"/>
            <a:chExt cx="2073964" cy="1454424"/>
          </a:xfrm>
        </p:grpSpPr>
        <p:cxnSp>
          <p:nvCxnSpPr>
            <p:cNvPr id="16" name="直接连接符 15"/>
            <p:cNvCxnSpPr/>
            <p:nvPr/>
          </p:nvCxnSpPr>
          <p:spPr>
            <a:xfrm flipV="1">
              <a:off x="1832114" y="4522304"/>
              <a:ext cx="732181" cy="589720"/>
            </a:xfrm>
            <a:prstGeom prst="line">
              <a:avLst/>
            </a:prstGeom>
            <a:ln>
              <a:gradFill flip="none" rotWithShape="1">
                <a:gsLst>
                  <a:gs pos="53308">
                    <a:schemeClr val="accent5">
                      <a:lumMod val="75000"/>
                    </a:schemeClr>
                  </a:gs>
                  <a:gs pos="0">
                    <a:schemeClr val="accent1">
                      <a:lumMod val="5000"/>
                      <a:lumOff val="95000"/>
                      <a:alpha val="30000"/>
                    </a:schemeClr>
                  </a:gs>
                  <a:gs pos="28000">
                    <a:schemeClr val="accent1">
                      <a:lumMod val="60000"/>
                      <a:lumOff val="40000"/>
                    </a:schemeClr>
                  </a:gs>
                  <a:gs pos="79000">
                    <a:schemeClr val="accent1">
                      <a:lumMod val="60000"/>
                      <a:lumOff val="40000"/>
                    </a:scheme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213114" y="3657600"/>
              <a:ext cx="1692964" cy="1378225"/>
            </a:xfrm>
            <a:prstGeom prst="line">
              <a:avLst/>
            </a:prstGeom>
            <a:ln>
              <a:gradFill flip="none" rotWithShape="1">
                <a:gsLst>
                  <a:gs pos="53308">
                    <a:schemeClr val="accent5">
                      <a:lumMod val="75000"/>
                    </a:schemeClr>
                  </a:gs>
                  <a:gs pos="0">
                    <a:schemeClr val="accent1">
                      <a:lumMod val="5000"/>
                      <a:lumOff val="95000"/>
                      <a:alpha val="30000"/>
                    </a:schemeClr>
                  </a:gs>
                  <a:gs pos="28000">
                    <a:schemeClr val="accent1">
                      <a:lumMod val="60000"/>
                      <a:lumOff val="40000"/>
                    </a:schemeClr>
                  </a:gs>
                  <a:gs pos="79000">
                    <a:schemeClr val="accent1">
                      <a:lumMod val="60000"/>
                      <a:lumOff val="40000"/>
                    </a:scheme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grpSp>
        <p:nvGrpSpPr>
          <p:cNvPr id="14358" name="组合 24"/>
          <p:cNvGrpSpPr/>
          <p:nvPr/>
        </p:nvGrpSpPr>
        <p:grpSpPr bwMode="auto">
          <a:xfrm>
            <a:off x="10720388" y="6434138"/>
            <a:ext cx="982662" cy="179387"/>
            <a:chOff x="9796670" y="6324600"/>
            <a:chExt cx="981757" cy="180000"/>
          </a:xfrm>
        </p:grpSpPr>
        <p:sp>
          <p:nvSpPr>
            <p:cNvPr id="21" name="椭圆 20"/>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9205" y="6324600"/>
              <a:ext cx="179222" cy="180000"/>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4" name="矩形 23"/>
          <p:cNvSpPr/>
          <p:nvPr/>
        </p:nvSpPr>
        <p:spPr>
          <a:xfrm flipH="1">
            <a:off x="2665413" y="3968750"/>
            <a:ext cx="3063875" cy="457200"/>
          </a:xfrm>
          <a:prstGeom prst="rect">
            <a:avLst/>
          </a:prstGeom>
        </p:spPr>
        <p:txBody>
          <a:bodyPr>
            <a:spAutoFit/>
          </a:bodyPr>
          <a:lstStyle/>
          <a:p>
            <a:r>
              <a:rPr lang="zh-CN" altLang="en-US" sz="2400" b="1">
                <a:latin typeface="微软雅黑" panose="020B0503020204020204" pitchFamily="34" charset="-122"/>
                <a:ea typeface="微软雅黑" panose="020B0503020204020204" pitchFamily="34" charset="-122"/>
              </a:rPr>
              <a:t>郭光华   著</a:t>
            </a:r>
            <a:endParaRPr lang="zh-CN" altLang="en-US" sz="2400" b="1">
              <a:latin typeface="微软雅黑" panose="020B0503020204020204" pitchFamily="34" charset="-122"/>
              <a:ea typeface="微软雅黑" panose="020B0503020204020204" pitchFamily="34" charset="-122"/>
            </a:endParaRPr>
          </a:p>
        </p:txBody>
      </p:sp>
      <p:pic>
        <p:nvPicPr>
          <p:cNvPr id="14360" name="图片 27"/>
          <p:cNvPicPr>
            <a:picLocks noChangeAspect="1"/>
          </p:cNvPicPr>
          <p:nvPr/>
        </p:nvPicPr>
        <p:blipFill>
          <a:blip r:embed="rId1"/>
          <a:srcRect/>
          <a:stretch>
            <a:fillRect/>
          </a:stretch>
        </p:blipFill>
        <p:spPr bwMode="auto">
          <a:xfrm>
            <a:off x="1598613" y="5014913"/>
            <a:ext cx="4127500" cy="1447800"/>
          </a:xfrm>
          <a:prstGeom prst="rect">
            <a:avLst/>
          </a:prstGeom>
          <a:noFill/>
          <a:ln w="9525">
            <a:noFill/>
            <a:miter lim="800000"/>
            <a:headEnd/>
            <a:tailEnd/>
          </a:ln>
        </p:spPr>
      </p:pic>
      <p:sp>
        <p:nvSpPr>
          <p:cNvPr id="7" name="文本框 6"/>
          <p:cNvSpPr txBox="1"/>
          <p:nvPr/>
        </p:nvSpPr>
        <p:spPr>
          <a:xfrm>
            <a:off x="1631950" y="1895475"/>
            <a:ext cx="5027613" cy="368300"/>
          </a:xfrm>
          <a:prstGeom prst="rect">
            <a:avLst/>
          </a:prstGeom>
          <a:solidFill>
            <a:schemeClr val="accent5">
              <a:lumMod val="75000"/>
            </a:schemeClr>
          </a:solidFill>
        </p:spPr>
        <p:txBody>
          <a:bodyPr>
            <a:spAutoFit/>
          </a:bodyPr>
          <a:lstStyle/>
          <a:p>
            <a:pPr algn="ctr" fontAlgn="auto">
              <a:spcBef>
                <a:spcPts val="0"/>
              </a:spcBef>
              <a:spcAft>
                <a:spcPts val="0"/>
              </a:spcAft>
              <a:defRPr/>
            </a:pPr>
            <a:endParaRPr lang="zh-CN" altLang="en-US" b="1" dirty="0">
              <a:solidFill>
                <a:schemeClr val="bg1"/>
              </a:solidFill>
              <a:latin typeface="+mn-lt"/>
              <a:ea typeface="+mn-ea"/>
              <a:cs typeface="+mn-cs"/>
            </a:endParaRPr>
          </a:p>
        </p:txBody>
      </p:sp>
      <p:sp>
        <p:nvSpPr>
          <p:cNvPr id="14" name="文本框 13"/>
          <p:cNvSpPr txBox="1"/>
          <p:nvPr/>
        </p:nvSpPr>
        <p:spPr>
          <a:xfrm>
            <a:off x="3046413" y="3321050"/>
            <a:ext cx="2376487" cy="306388"/>
          </a:xfrm>
          <a:prstGeom prst="rect">
            <a:avLst/>
          </a:prstGeom>
          <a:noFill/>
        </p:spPr>
        <p:txBody>
          <a:bodyPr>
            <a:spAutoFit/>
          </a:bodyPr>
          <a:lstStyle/>
          <a:p>
            <a:pPr fontAlgn="auto">
              <a:spcBef>
                <a:spcPts val="0"/>
              </a:spcBef>
              <a:spcAft>
                <a:spcPts val="0"/>
              </a:spcAft>
              <a:defRPr/>
            </a:pPr>
            <a:r>
              <a:rPr lang="en-US" altLang="zh-CN" sz="1400" b="1" spc="600" dirty="0">
                <a:solidFill>
                  <a:srgbClr val="C23522"/>
                </a:solidFill>
                <a:latin typeface="微软雅黑" panose="020B0503020204020204" pitchFamily="34" charset="-122"/>
                <a:ea typeface="微软雅黑" panose="020B0503020204020204" pitchFamily="34" charset="-122"/>
                <a:cs typeface="+mn-cs"/>
              </a:rPr>
              <a:t>News Writing</a:t>
            </a:r>
            <a:endParaRPr lang="en-US" altLang="zh-CN" sz="1400" b="1" spc="600" dirty="0">
              <a:solidFill>
                <a:srgbClr val="C23522"/>
              </a:solidFill>
              <a:latin typeface="微软雅黑" panose="020B0503020204020204" pitchFamily="34" charset="-122"/>
              <a:ea typeface="微软雅黑" panose="020B0503020204020204" pitchFamily="34" charset="-122"/>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28663" y="4337050"/>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527300" y="3789363"/>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32773"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32774"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3" name="Textfeld 27"/>
          <p:cNvSpPr txBox="1">
            <a:spLocks noChangeArrowheads="1"/>
          </p:cNvSpPr>
          <p:nvPr/>
        </p:nvSpPr>
        <p:spPr bwMode="auto">
          <a:xfrm>
            <a:off x="2824163" y="822325"/>
            <a:ext cx="8737600" cy="5035550"/>
          </a:xfrm>
          <a:prstGeom prst="rect">
            <a:avLst/>
          </a:prstGeom>
          <a:noFill/>
          <a:ln w="9525">
            <a:noFill/>
            <a:miter lim="800000"/>
          </a:ln>
        </p:spPr>
        <p:txBody>
          <a:bodyPr>
            <a:spAutoFit/>
          </a:bodyPr>
          <a:lstStyle/>
          <a:p>
            <a:pPr defTabSz="228600">
              <a:lnSpc>
                <a:spcPct val="200000"/>
              </a:lnSpc>
            </a:pP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r>
              <a:rPr lang="zh-CN" altLang="en-US" b="1">
                <a:latin typeface="微软雅黑" panose="020B0503020204020204" pitchFamily="34" charset="-122"/>
                <a:ea typeface="微软雅黑" panose="020B0503020204020204" pitchFamily="34" charset="-122"/>
              </a:rPr>
              <a:t>1. 新闻报道的核心是信息，表现为事实信息与附着信息两大类。</a:t>
            </a: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r>
              <a:rPr lang="zh-CN" altLang="en-US" b="1">
                <a:latin typeface="微软雅黑" panose="020B0503020204020204" pitchFamily="34" charset="-122"/>
                <a:ea typeface="微软雅黑" panose="020B0503020204020204" pitchFamily="34" charset="-122"/>
              </a:rPr>
              <a:t>2. 新闻报道中应强化主要信息，通常有两种方法：前置法和重写法。</a:t>
            </a: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r>
              <a:rPr lang="zh-CN" altLang="en-US" b="1">
                <a:latin typeface="微软雅黑" panose="020B0503020204020204" pitchFamily="34" charset="-122"/>
                <a:ea typeface="微软雅黑" panose="020B0503020204020204" pitchFamily="34" charset="-122"/>
              </a:rPr>
              <a:t>3. 必要信息与冗余信息在新闻报道中虽有不同的作用，但终极目的是提高传播效果。</a:t>
            </a: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r>
              <a:rPr lang="zh-CN" altLang="en-US" b="1">
                <a:latin typeface="微软雅黑" panose="020B0503020204020204" pitchFamily="34" charset="-122"/>
                <a:ea typeface="微软雅黑" panose="020B0503020204020204" pitchFamily="34" charset="-122"/>
              </a:rPr>
              <a:t>4. 报道角度与信息选择是新闻报道写作的重要策略，决定一篇报道的质量，体现了作者的业务水平。</a:t>
            </a:r>
            <a:endParaRPr lang="zh-CN" altLang="en-US" b="1">
              <a:latin typeface="微软雅黑" panose="020B0503020204020204" pitchFamily="34" charset="-122"/>
              <a:ea typeface="微软雅黑" panose="020B0503020204020204" pitchFamily="34" charset="-122"/>
            </a:endParaRPr>
          </a:p>
        </p:txBody>
      </p:sp>
      <p:sp>
        <p:nvSpPr>
          <p:cNvPr id="32777" name="文本框 1"/>
          <p:cNvSpPr txBox="1">
            <a:spLocks noChangeArrowheads="1"/>
          </p:cNvSpPr>
          <p:nvPr/>
        </p:nvSpPr>
        <p:spPr bwMode="auto">
          <a:xfrm>
            <a:off x="1238250" y="679450"/>
            <a:ext cx="1809750" cy="582613"/>
          </a:xfrm>
          <a:prstGeom prst="rect">
            <a:avLst/>
          </a:prstGeom>
          <a:noFill/>
          <a:ln w="9525">
            <a:noFill/>
            <a:miter lim="800000"/>
          </a:ln>
        </p:spPr>
        <p:txBody>
          <a:bodyPr wrap="none">
            <a:spAutoFit/>
          </a:bodyPr>
          <a:lstStyle/>
          <a:p>
            <a:r>
              <a:rPr lang="zh-CN" altLang="en-US" sz="3200" b="1">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481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7221538" cy="952500"/>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a:t>
            </a:r>
            <a:r>
              <a:rPr lang="zh-CN" altLang="en-US" sz="2800">
                <a:latin typeface="微软雅黑" panose="020B0503020204020204" pitchFamily="34" charset="-122"/>
                <a:ea typeface="微软雅黑" panose="020B0503020204020204" pitchFamily="34" charset="-122"/>
                <a:sym typeface="+mn-ea"/>
              </a:rPr>
              <a:t>信息是新闻报道的核心</a:t>
            </a:r>
            <a:endParaRPr lang="zh-CN" altLang="en-US" sz="2800">
              <a:latin typeface="微软雅黑" panose="020B0503020204020204" pitchFamily="34" charset="-122"/>
              <a:ea typeface="微软雅黑" panose="020B0503020204020204" pitchFamily="34" charset="-122"/>
              <a:sym typeface="+mn-ea"/>
            </a:endParaRPr>
          </a:p>
          <a:p>
            <a:endParaRPr lang="zh-CN" altLang="en-US" sz="2800">
              <a:latin typeface="微软雅黑" panose="020B0503020204020204" pitchFamily="34" charset="-122"/>
              <a:ea typeface="微软雅黑" panose="020B0503020204020204" pitchFamily="34" charset="-122"/>
            </a:endParaRPr>
          </a:p>
        </p:txBody>
      </p:sp>
      <p:grpSp>
        <p:nvGrpSpPr>
          <p:cNvPr id="34820"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34821" name="文本框 1"/>
          <p:cNvSpPr txBox="1">
            <a:spLocks noChangeArrowheads="1"/>
          </p:cNvSpPr>
          <p:nvPr/>
        </p:nvSpPr>
        <p:spPr bwMode="auto">
          <a:xfrm>
            <a:off x="1536700" y="1122363"/>
            <a:ext cx="9364663" cy="3940175"/>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一、信息的内涵</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新闻报道的核心是什么？从新闻报道的最根本的功能来说，这个核心应当是“信息”。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广义地说，信息是物质的普遍属性，是一种客观存在的物质运动形式，一切体现事物的内部或外部互动关系的东西都是信息。根据信息系统和作用机制的不同，我们可以将其分为物理信息、生物信息和社会信息。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新闻信息属于社会信息中的一类。</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二、事实信息与附着信息</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新闻报道中的信息分为两大类：一是关于事实状态的信息；二是传播过程中传播者和接受者在报道或接受事实信息时附着的信息。</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6865"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25450"/>
            <a:ext cx="7370763"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sym typeface="+mn-ea"/>
              </a:rPr>
              <a:t>第二节   新闻写作中不同信息的选择</a:t>
            </a:r>
            <a:endParaRPr lang="zh-CN" altLang="en-US" sz="2800">
              <a:latin typeface="微软雅黑" panose="020B0503020204020204" pitchFamily="34" charset="-122"/>
              <a:ea typeface="微软雅黑" panose="020B0503020204020204" pitchFamily="34" charset="-122"/>
              <a:sym typeface="+mn-ea"/>
            </a:endParaRPr>
          </a:p>
        </p:txBody>
      </p:sp>
      <p:grpSp>
        <p:nvGrpSpPr>
          <p:cNvPr id="36868"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36869" name="文本框 1"/>
          <p:cNvSpPr txBox="1">
            <a:spLocks noChangeArrowheads="1"/>
          </p:cNvSpPr>
          <p:nvPr/>
        </p:nvSpPr>
        <p:spPr bwMode="auto">
          <a:xfrm>
            <a:off x="1536700" y="1042988"/>
            <a:ext cx="9364663" cy="4949825"/>
          </a:xfrm>
          <a:prstGeom prst="rect">
            <a:avLst/>
          </a:prstGeom>
          <a:noFill/>
          <a:ln w="9525">
            <a:noFill/>
            <a:miter lim="800000"/>
          </a:ln>
        </p:spPr>
        <p:txBody>
          <a:bodyPr>
            <a:spAutoFit/>
          </a:bodyPr>
          <a:lstStyle/>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sym typeface="+mn-ea"/>
              </a:rPr>
              <a:t>一、主要信息与次要信息</a:t>
            </a:r>
            <a:endParaRPr lang="zh-CN" altLang="en-US" sz="2000">
              <a:solidFill>
                <a:srgbClr val="C23522"/>
              </a:solidFill>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mn-ea"/>
              </a:rPr>
              <a:t>       主要信息：一篇新闻报道中处于主要地位的、需要新闻报道者重点传播的信息。</a:t>
            </a:r>
            <a:endParaRPr lang="zh-CN" altLang="en-US" sz="1600">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mn-ea"/>
              </a:rPr>
              <a:t>       次要信息：一篇新闻报道中处于次要地位的、在传播主要信息时粘连着或附带出的信息，对主要信息起辅助性作用。</a:t>
            </a:r>
            <a:endParaRPr lang="zh-CN" altLang="en-US" sz="1600">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mn-ea"/>
              </a:rPr>
              <a:t>       对于要报道的主要信息，记者总是千方百计地加以强调和突出，令受众加深印象；对于次要信息，在不影响主要信息传播的前提下，记者可以尽量弱化处理，不让其喧宾夺主。</a:t>
            </a:r>
            <a:endParaRPr lang="zh-CN" altLang="en-US" sz="1600">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（一）强化主要信息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在新闻报道中，强化主要信息的策略主要有两法：一是前置法，二是重写法。这两种手法，在不同的文体中有不同的表现。</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（二）弱化次要信息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次要信息在新闻报道中可分为两种情况：一种是在消息中起辅助作用的，如消息中的背景材料；一种是在生活中与主要信息存在联系，但在报道中对主要信息无辅助作用的内容。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913"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25450"/>
            <a:ext cx="7370763" cy="52228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sym typeface="+mn-ea"/>
              </a:rPr>
              <a:t>第二节 新闻写作中不同信息的选择</a:t>
            </a:r>
            <a:endParaRPr lang="zh-CN" altLang="en-US" sz="2800">
              <a:latin typeface="微软雅黑" panose="020B0503020204020204" pitchFamily="34" charset="-122"/>
              <a:ea typeface="微软雅黑" panose="020B0503020204020204" pitchFamily="34" charset="-122"/>
              <a:sym typeface="+mn-ea"/>
            </a:endParaRPr>
          </a:p>
        </p:txBody>
      </p:sp>
      <p:grpSp>
        <p:nvGrpSpPr>
          <p:cNvPr id="38916"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38917" name="文本框 1"/>
          <p:cNvSpPr txBox="1">
            <a:spLocks noChangeArrowheads="1"/>
          </p:cNvSpPr>
          <p:nvPr/>
        </p:nvSpPr>
        <p:spPr bwMode="auto">
          <a:xfrm>
            <a:off x="1536700" y="1042988"/>
            <a:ext cx="9364663" cy="4216400"/>
          </a:xfrm>
          <a:prstGeom prst="rect">
            <a:avLst/>
          </a:prstGeom>
          <a:noFill/>
          <a:ln w="9525">
            <a:noFill/>
            <a:miter lim="800000"/>
          </a:ln>
        </p:spPr>
        <p:txBody>
          <a:bodyPr>
            <a:spAutoFit/>
          </a:bodyPr>
          <a:lstStyle/>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二、必要信息与冗余信息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（一）交代必要信息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必要信息，就是指能消除主要信息的不确定因素，与主要信息密切相关的其他信息。它能使新闻传播的信息成为有效信息，真正为受众所掌握。</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（二）控制冗余信息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r>
              <a:rPr lang="zh-CN" altLang="en-US" sz="1600">
                <a:latin typeface="微软雅黑" panose="020B0503020204020204" pitchFamily="34" charset="-122"/>
                <a:ea typeface="微软雅黑" panose="020B0503020204020204" pitchFamily="34" charset="-122"/>
              </a:rPr>
              <a:t>冗余信息又称多余信息。这一概念是信息论创始人香农（Shannon）首次提出来的，指在信息中根据使用规则所必需的，而传播者又不能自由选择的部分。</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r>
              <a:rPr lang="zh-CN" altLang="en-US" sz="1600">
                <a:latin typeface="微软雅黑" panose="020B0503020204020204" pitchFamily="34" charset="-122"/>
                <a:ea typeface="微软雅黑" panose="020B0503020204020204" pitchFamily="34" charset="-122"/>
              </a:rPr>
              <a:t>语言冗余信息的容忍度可分为三种情况：</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a:t>
            </a:r>
            <a:r>
              <a:rPr lang="en-US" altLang="zh-CN" sz="1600">
                <a:latin typeface="微软雅黑" panose="020B0503020204020204" pitchFamily="34" charset="-122"/>
                <a:ea typeface="微软雅黑" panose="020B0503020204020204" pitchFamily="34" charset="-122"/>
              </a:rPr>
              <a:t>1</a:t>
            </a:r>
            <a:r>
              <a:rPr lang="zh-CN" altLang="en-US" sz="1600">
                <a:latin typeface="微软雅黑" panose="020B0503020204020204" pitchFamily="34" charset="-122"/>
                <a:ea typeface="微软雅黑" panose="020B0503020204020204" pitchFamily="34" charset="-122"/>
              </a:rPr>
              <a:t>）容忍度为零，力求简明扼要，彻底删除多余信息。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a:t>
            </a:r>
            <a:r>
              <a:rPr lang="en-US" altLang="zh-CN" sz="1600">
                <a:latin typeface="微软雅黑" panose="020B0503020204020204" pitchFamily="34" charset="-122"/>
                <a:ea typeface="微软雅黑" panose="020B0503020204020204" pitchFamily="34" charset="-122"/>
              </a:rPr>
              <a:t>2</a:t>
            </a:r>
            <a:r>
              <a:rPr lang="zh-CN" altLang="en-US" sz="1600">
                <a:latin typeface="微软雅黑" panose="020B0503020204020204" pitchFamily="34" charset="-122"/>
                <a:ea typeface="微软雅黑" panose="020B0503020204020204" pitchFamily="34" charset="-122"/>
              </a:rPr>
              <a:t>）容忍度很大，对语言冗余信息采取纵容态度。</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a:t>
            </a:r>
            <a:r>
              <a:rPr lang="en-US" altLang="zh-CN" sz="1600">
                <a:latin typeface="微软雅黑" panose="020B0503020204020204" pitchFamily="34" charset="-122"/>
                <a:ea typeface="微软雅黑" panose="020B0503020204020204" pitchFamily="34" charset="-122"/>
              </a:rPr>
              <a:t>3</a:t>
            </a:r>
            <a:r>
              <a:rPr lang="zh-CN" altLang="en-US" sz="1600">
                <a:latin typeface="微软雅黑" panose="020B0503020204020204" pitchFamily="34" charset="-122"/>
                <a:ea typeface="微软雅黑" panose="020B0503020204020204" pitchFamily="34" charset="-122"/>
              </a:rPr>
              <a:t>）较小容忍度。新闻报道中一般采取这种情况。</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0961"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112838" y="409575"/>
            <a:ext cx="8648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第三节   信息净化与信息组块</a:t>
            </a:r>
            <a:endParaRPr lang="zh-CN" altLang="en-US" sz="2800">
              <a:latin typeface="微软雅黑" panose="020B0503020204020204" pitchFamily="34" charset="-122"/>
              <a:ea typeface="微软雅黑" panose="020B0503020204020204" pitchFamily="34" charset="-122"/>
            </a:endParaRPr>
          </a:p>
        </p:txBody>
      </p:sp>
      <p:grpSp>
        <p:nvGrpSpPr>
          <p:cNvPr id="40964"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40965" name="文本框 1"/>
          <p:cNvSpPr txBox="1">
            <a:spLocks noChangeArrowheads="1"/>
          </p:cNvSpPr>
          <p:nvPr/>
        </p:nvSpPr>
        <p:spPr bwMode="auto">
          <a:xfrm>
            <a:off x="1536700" y="1122363"/>
            <a:ext cx="9363075" cy="4352925"/>
          </a:xfrm>
          <a:prstGeom prst="rect">
            <a:avLst/>
          </a:prstGeom>
          <a:noFill/>
          <a:ln w="9525">
            <a:noFill/>
            <a:miter lim="800000"/>
          </a:ln>
        </p:spPr>
        <p:txBody>
          <a:bodyPr>
            <a:spAutoFit/>
          </a:bodyPr>
          <a:lstStyle/>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一、信息净化</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a:ea typeface="宋体" panose="02010600030101010101" pitchFamily="2" charset="-122"/>
              </a:rPr>
              <a:t>      </a:t>
            </a:r>
            <a:r>
              <a:rPr lang="zh-CN" altLang="en-US" sz="1600">
                <a:latin typeface="微软雅黑" panose="020B0503020204020204" pitchFamily="34" charset="-122"/>
                <a:ea typeface="微软雅黑" panose="020B0503020204020204" pitchFamily="34" charset="-122"/>
              </a:rPr>
              <a:t>对信息做净化处理，有利于突出主要信息。为了让传播的信息准确清楚，对夹杂在信息中的杂音、噪音进行净化是十分必要的。</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新闻报道中的杂音、噪音可分为三种情况：一是有损主要信息的负信息；二是湮没了主要信息的乱信息；三是没有实质性内容的空信息。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二、信息组块</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信息组块是指报道中由几个单位信息构成的一个信息组织。它通过信息与信息之间不同的组织方式，构成一个新的信息系统，传达出新的意义。它是新闻报道中基本信息单位的升级，可以增大信息的容量，丰富信息的含义。</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按照信息组块的结构方式，信息组块可以分为同类合并式和相关黏合式两种。</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3009"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43011" name="组合 31"/>
          <p:cNvGrpSpPr/>
          <p:nvPr/>
        </p:nvGrpSpPr>
        <p:grpSpPr bwMode="auto">
          <a:xfrm>
            <a:off x="10737850" y="6391275"/>
            <a:ext cx="981075" cy="179388"/>
            <a:chOff x="9796670" y="6324600"/>
            <a:chExt cx="981757" cy="180000"/>
          </a:xfrm>
        </p:grpSpPr>
        <p:sp>
          <p:nvSpPr>
            <p:cNvPr id="33" name="椭圆 32"/>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43012" name="文本框 1"/>
          <p:cNvSpPr txBox="1">
            <a:spLocks noChangeArrowheads="1"/>
          </p:cNvSpPr>
          <p:nvPr/>
        </p:nvSpPr>
        <p:spPr bwMode="auto">
          <a:xfrm>
            <a:off x="1562100" y="946150"/>
            <a:ext cx="9364663" cy="5773738"/>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sym typeface="+mn-ea"/>
              </a:rPr>
              <a:t>一、报道角度的内涵</a:t>
            </a:r>
            <a:endParaRPr lang="zh-CN" altLang="en-US" sz="2000">
              <a:solidFill>
                <a:srgbClr val="C23522"/>
              </a:solidFill>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报道角度是指新闻工作者在采写报道时的观察点与侧重点。新闻工作者选择什么样的报道角度，直接关系到报道中的信息处理。一篇报道强化什么信息，弱化什么信息，突出什么信息，隐藏什么信息，都受制于报道角度。</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二、报道角度的选择</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（一）观照宏观世界的角度</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1</a:t>
            </a:r>
            <a:r>
              <a:rPr lang="en-US" altLang="zh-CN" sz="1600">
                <a:latin typeface="微软雅黑" panose="020B0503020204020204" pitchFamily="34" charset="-122"/>
                <a:ea typeface="微软雅黑" panose="020B0503020204020204" pitchFamily="34" charset="-122"/>
              </a:rPr>
              <a:t>.</a:t>
            </a:r>
            <a:r>
              <a:rPr lang="zh-CN" altLang="en-US" sz="1600">
                <a:latin typeface="微软雅黑" panose="020B0503020204020204" pitchFamily="34" charset="-122"/>
                <a:ea typeface="微软雅黑" panose="020B0503020204020204" pitchFamily="34" charset="-122"/>
              </a:rPr>
              <a:t>选标志点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2.</a:t>
            </a:r>
            <a:r>
              <a:rPr lang="zh-CN" altLang="en-US" sz="1600">
                <a:latin typeface="微软雅黑" panose="020B0503020204020204" pitchFamily="34" charset="-122"/>
                <a:ea typeface="微软雅黑" panose="020B0503020204020204" pitchFamily="34" charset="-122"/>
              </a:rPr>
              <a:t>选切入点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3.</a:t>
            </a:r>
            <a:r>
              <a:rPr lang="zh-CN" altLang="en-US" sz="1600">
                <a:latin typeface="微软雅黑" panose="020B0503020204020204" pitchFamily="34" charset="-122"/>
                <a:ea typeface="微软雅黑" panose="020B0503020204020204" pitchFamily="34" charset="-122"/>
              </a:rPr>
              <a:t>选相关点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a:t>
            </a:r>
            <a:r>
              <a:rPr lang="en-US" altLang="zh-CN" sz="1600">
                <a:latin typeface="微软雅黑" panose="020B0503020204020204" pitchFamily="34" charset="-122"/>
                <a:ea typeface="微软雅黑" panose="020B0503020204020204" pitchFamily="34" charset="-122"/>
              </a:rPr>
              <a:t>( </a:t>
            </a:r>
            <a:r>
              <a:rPr lang="zh-CN" altLang="en-US" sz="1600">
                <a:latin typeface="微软雅黑" panose="020B0503020204020204" pitchFamily="34" charset="-122"/>
                <a:ea typeface="微软雅黑" panose="020B0503020204020204" pitchFamily="34" charset="-122"/>
              </a:rPr>
              <a:t>二）观照微观世界的角度</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1.</a:t>
            </a:r>
            <a:r>
              <a:rPr lang="zh-CN" altLang="en-US" sz="1600">
                <a:latin typeface="微软雅黑" panose="020B0503020204020204" pitchFamily="34" charset="-122"/>
                <a:ea typeface="微软雅黑" panose="020B0503020204020204" pitchFamily="34" charset="-122"/>
              </a:rPr>
              <a:t>选择与社会语境最和谐的点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2.</a:t>
            </a:r>
            <a:r>
              <a:rPr lang="zh-CN" altLang="en-US" sz="1600">
                <a:latin typeface="微软雅黑" panose="020B0503020204020204" pitchFamily="34" charset="-122"/>
                <a:ea typeface="微软雅黑" panose="020B0503020204020204" pitchFamily="34" charset="-122"/>
              </a:rPr>
              <a:t>选择最能体现事实价值的点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3.</a:t>
            </a:r>
            <a:r>
              <a:rPr lang="zh-CN" altLang="en-US" sz="1600">
                <a:latin typeface="微软雅黑" panose="020B0503020204020204" pitchFamily="34" charset="-122"/>
                <a:ea typeface="微软雅黑" panose="020B0503020204020204" pitchFamily="34" charset="-122"/>
              </a:rPr>
              <a:t>选择最接近受众利益的点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4.</a:t>
            </a:r>
            <a:r>
              <a:rPr lang="zh-CN" altLang="en-US" sz="1600">
                <a:latin typeface="微软雅黑" panose="020B0503020204020204" pitchFamily="34" charset="-122"/>
                <a:ea typeface="微软雅黑" panose="020B0503020204020204" pitchFamily="34" charset="-122"/>
              </a:rPr>
              <a:t>选择人无我有的最新颖之点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p:txBody>
      </p:sp>
      <p:sp>
        <p:nvSpPr>
          <p:cNvPr id="3" name="文本框 2"/>
          <p:cNvSpPr txBox="1">
            <a:spLocks noChangeArrowheads="1"/>
          </p:cNvSpPr>
          <p:nvPr/>
        </p:nvSpPr>
        <p:spPr bwMode="auto">
          <a:xfrm>
            <a:off x="1193800" y="488950"/>
            <a:ext cx="8650288"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第四节   报道角度与信息选择</a:t>
            </a:r>
            <a:endParaRPr lang="zh-CN" altLang="en-US" sz="28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505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p:nvPr/>
        </p:nvSpPr>
        <p:spPr>
          <a:xfrm>
            <a:off x="1431925" y="522288"/>
            <a:ext cx="3527425" cy="1076325"/>
          </a:xfrm>
          <a:prstGeom prst="rect">
            <a:avLst/>
          </a:prstGeom>
          <a:noFill/>
        </p:spPr>
        <p:txBody>
          <a:bodyPr>
            <a:spAutoFit/>
          </a:bodyPr>
          <a:lstStyle/>
          <a:p>
            <a:pPr fontAlgn="auto">
              <a:spcBef>
                <a:spcPts val="0"/>
              </a:spcBef>
              <a:spcAft>
                <a:spcPts val="0"/>
              </a:spcAft>
              <a:defRPr/>
            </a:pPr>
            <a:r>
              <a:rPr sz="3200" dirty="0">
                <a:solidFill>
                  <a:schemeClr val="bg1">
                    <a:lumMod val="25000"/>
                  </a:schemeClr>
                </a:solidFill>
                <a:latin typeface="微软雅黑" panose="020B0503020204020204" pitchFamily="34" charset="-122"/>
                <a:ea typeface="微软雅黑" panose="020B0503020204020204" pitchFamily="34" charset="-122"/>
                <a:cs typeface="+mn-cs"/>
                <a:sym typeface="+mn-ea"/>
              </a:rPr>
              <a:t>思考题</a:t>
            </a:r>
            <a:endParaRPr lang="zh-CN" altLang="en-US" sz="3200" dirty="0">
              <a:latin typeface="微软雅黑" panose="020B0503020204020204" pitchFamily="34" charset="-122"/>
              <a:ea typeface="微软雅黑" panose="020B0503020204020204" pitchFamily="34" charset="-122"/>
              <a:cs typeface="+mn-cs"/>
            </a:endParaRPr>
          </a:p>
          <a:p>
            <a:pPr fontAlgn="auto">
              <a:spcBef>
                <a:spcPts val="0"/>
              </a:spcBef>
              <a:spcAft>
                <a:spcPts val="0"/>
              </a:spcAft>
              <a:defRPr/>
            </a:pPr>
            <a:endParaRPr lang="zh-CN" altLang="en-US" sz="3200" dirty="0">
              <a:latin typeface="微软雅黑" panose="020B0503020204020204" pitchFamily="34" charset="-122"/>
              <a:ea typeface="微软雅黑" panose="020B0503020204020204" pitchFamily="34" charset="-122"/>
              <a:cs typeface="+mn-cs"/>
            </a:endParaRPr>
          </a:p>
        </p:txBody>
      </p:sp>
      <p:sp>
        <p:nvSpPr>
          <p:cNvPr id="45060" name="Textfeld 27"/>
          <p:cNvSpPr txBox="1">
            <a:spLocks noChangeArrowheads="1"/>
          </p:cNvSpPr>
          <p:nvPr/>
        </p:nvSpPr>
        <p:spPr bwMode="auto">
          <a:xfrm>
            <a:off x="2271713" y="1290638"/>
            <a:ext cx="8154987" cy="3749675"/>
          </a:xfrm>
          <a:prstGeom prst="rect">
            <a:avLst/>
          </a:prstGeom>
          <a:noFill/>
          <a:ln w="9525">
            <a:noFill/>
            <a:miter lim="800000"/>
          </a:ln>
        </p:spPr>
        <p:txBody>
          <a:bodyPr>
            <a:spAutoFit/>
          </a:bodyPr>
          <a:lstStyle/>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1. </a:t>
            </a:r>
            <a:r>
              <a:rPr lang="zh-CN" altLang="en-US" sz="2000">
                <a:solidFill>
                  <a:srgbClr val="404040"/>
                </a:solidFill>
                <a:latin typeface="微软雅黑" panose="020B0503020204020204" pitchFamily="34" charset="-122"/>
                <a:ea typeface="微软雅黑" panose="020B0503020204020204" pitchFamily="34" charset="-122"/>
              </a:rPr>
              <a:t>怎样理解新闻报道中的事实信息与附着信息？</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2. </a:t>
            </a:r>
            <a:r>
              <a:rPr lang="zh-CN" altLang="en-US" sz="2000">
                <a:solidFill>
                  <a:srgbClr val="404040"/>
                </a:solidFill>
                <a:latin typeface="微软雅黑" panose="020B0503020204020204" pitchFamily="34" charset="-122"/>
                <a:ea typeface="微软雅黑" panose="020B0503020204020204" pitchFamily="34" charset="-122"/>
              </a:rPr>
              <a:t>什么是新闻中的主要信息和次要信息？</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3. </a:t>
            </a:r>
            <a:r>
              <a:rPr lang="zh-CN" altLang="en-US" sz="2000">
                <a:solidFill>
                  <a:srgbClr val="404040"/>
                </a:solidFill>
                <a:latin typeface="微软雅黑" panose="020B0503020204020204" pitchFamily="34" charset="-122"/>
                <a:ea typeface="微软雅黑" panose="020B0503020204020204" pitchFamily="34" charset="-122"/>
              </a:rPr>
              <a:t>什么是新闻报道中的必要信息与冗余信息？它们对于新闻报道的意义分别是什么？</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4. </a:t>
            </a:r>
            <a:r>
              <a:rPr lang="zh-CN" altLang="en-US" sz="2000">
                <a:solidFill>
                  <a:srgbClr val="404040"/>
                </a:solidFill>
                <a:latin typeface="微软雅黑" panose="020B0503020204020204" pitchFamily="34" charset="-122"/>
                <a:ea typeface="微软雅黑" panose="020B0503020204020204" pitchFamily="34" charset="-122"/>
              </a:rPr>
              <a:t>一个事实包含的意义可能有多个，报道者如何对事实中所含的诸信息作出选择？</a:t>
            </a:r>
            <a:endParaRPr lang="zh-CN" altLang="en-US" sz="2000">
              <a:solidFill>
                <a:srgbClr val="404040"/>
              </a:solidFill>
              <a:latin typeface="微软雅黑" panose="020B0503020204020204" pitchFamily="34" charset="-122"/>
              <a:ea typeface="微软雅黑" panose="020B0503020204020204" pitchFamily="34" charset="-122"/>
            </a:endParaRPr>
          </a:p>
        </p:txBody>
      </p:sp>
      <p:grpSp>
        <p:nvGrpSpPr>
          <p:cNvPr id="45061"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8" name="椭圆 17"/>
          <p:cNvSpPr/>
          <p:nvPr/>
        </p:nvSpPr>
        <p:spPr>
          <a:xfrm rot="6899075">
            <a:off x="-631954" y="4345607"/>
            <a:ext cx="2520000" cy="2520000"/>
          </a:xfrm>
          <a:prstGeom prst="ellipse">
            <a:avLst/>
          </a:prstGeom>
          <a:noFill/>
          <a:ln>
            <a:gradFill>
              <a:gsLst>
                <a:gs pos="0">
                  <a:schemeClr val="accent1">
                    <a:lumMod val="60000"/>
                    <a:lumOff val="40000"/>
                    <a:alpha val="54000"/>
                  </a:schemeClr>
                </a:gs>
                <a:gs pos="32000">
                  <a:schemeClr val="accent1">
                    <a:lumMod val="75000"/>
                    <a:alpha val="28000"/>
                  </a:schemeClr>
                </a:gs>
                <a:gs pos="65000">
                  <a:schemeClr val="accent1">
                    <a:lumMod val="50000"/>
                    <a:alpha val="37000"/>
                  </a:schemeClr>
                </a:gs>
                <a:gs pos="100000">
                  <a:srgbClr val="153553">
                    <a:alpha val="2300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4692650" y="2568575"/>
            <a:ext cx="2209800" cy="1568450"/>
          </a:xfrm>
          <a:prstGeom prst="rect">
            <a:avLst/>
          </a:prstGeom>
          <a:noFill/>
          <a:ln w="9525">
            <a:noFill/>
            <a:miter lim="800000"/>
          </a:ln>
        </p:spPr>
        <p:txBody>
          <a:bodyPr>
            <a:spAutoFit/>
          </a:bodyPr>
          <a:lstStyle/>
          <a:p>
            <a:r>
              <a:rPr lang="en-US" altLang="zh-CN" sz="9600">
                <a:latin typeface="微软雅黑" panose="020B0503020204020204" pitchFamily="34" charset="-122"/>
                <a:ea typeface="微软雅黑" panose="020B0503020204020204" pitchFamily="34" charset="-122"/>
              </a:rPr>
              <a:t>03</a:t>
            </a:r>
            <a:endParaRPr lang="zh-CN" altLang="en-US" sz="9600">
              <a:latin typeface="微软雅黑" panose="020B0503020204020204" pitchFamily="34" charset="-122"/>
              <a:ea typeface="微软雅黑" panose="020B0503020204020204" pitchFamily="34" charset="-122"/>
            </a:endParaRPr>
          </a:p>
        </p:txBody>
      </p:sp>
      <p:sp>
        <p:nvSpPr>
          <p:cNvPr id="11" name="弧形 10"/>
          <p:cNvSpPr/>
          <p:nvPr/>
        </p:nvSpPr>
        <p:spPr>
          <a:xfrm>
            <a:off x="1130300" y="-801688"/>
            <a:ext cx="6297613" cy="8178801"/>
          </a:xfrm>
          <a:prstGeom prst="arc">
            <a:avLst>
              <a:gd name="adj1" fmla="val 17898523"/>
              <a:gd name="adj2" fmla="val 4328162"/>
            </a:avLst>
          </a:prstGeom>
          <a:ln w="0">
            <a:solidFill>
              <a:schemeClr val="accent6">
                <a:lumMod val="75000"/>
                <a:alpha val="28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 name="椭圆 3"/>
          <p:cNvSpPr/>
          <p:nvPr/>
        </p:nvSpPr>
        <p:spPr>
          <a:xfrm rot="2150169">
            <a:off x="-10658" y="-6723"/>
            <a:ext cx="4320000" cy="43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5">
                    <a:lumMod val="75000"/>
                  </a:schemeClr>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5" name="椭圆 4"/>
          <p:cNvSpPr/>
          <p:nvPr/>
        </p:nvSpPr>
        <p:spPr>
          <a:xfrm rot="6899075">
            <a:off x="2011855" y="3043582"/>
            <a:ext cx="2520000" cy="2520000"/>
          </a:xfrm>
          <a:prstGeom prst="ellipse">
            <a:avLst/>
          </a:prstGeom>
          <a:noFill/>
          <a:ln>
            <a:gradFill>
              <a:gsLst>
                <a:gs pos="95000">
                  <a:schemeClr val="accent6">
                    <a:lumMod val="60000"/>
                    <a:lumOff val="40000"/>
                  </a:schemeClr>
                </a:gs>
                <a:gs pos="0">
                  <a:schemeClr val="accent6">
                    <a:lumMod val="20000"/>
                    <a:lumOff val="80000"/>
                  </a:schemeClr>
                </a:gs>
                <a:gs pos="21000">
                  <a:schemeClr val="accent6">
                    <a:lumMod val="40000"/>
                    <a:lumOff val="60000"/>
                  </a:schemeClr>
                </a:gs>
                <a:gs pos="55000">
                  <a:schemeClr val="accent6">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6" name="椭圆 5"/>
          <p:cNvSpPr/>
          <p:nvPr/>
        </p:nvSpPr>
        <p:spPr>
          <a:xfrm>
            <a:off x="3408363" y="4403725"/>
            <a:ext cx="217487"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椭圆 7"/>
          <p:cNvSpPr/>
          <p:nvPr/>
        </p:nvSpPr>
        <p:spPr>
          <a:xfrm>
            <a:off x="3989388" y="4973638"/>
            <a:ext cx="384175" cy="373062"/>
          </a:xfrm>
          <a:prstGeom prst="ellipse">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 name="椭圆 8">
            <a:hlinkClick r:id="rId1" action="ppaction://hlinksldjump"/>
          </p:cNvPr>
          <p:cNvSpPr/>
          <p:nvPr/>
        </p:nvSpPr>
        <p:spPr>
          <a:xfrm>
            <a:off x="3352800" y="2816225"/>
            <a:ext cx="1103313"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4" name="椭圆 13"/>
          <p:cNvSpPr/>
          <p:nvPr/>
        </p:nvSpPr>
        <p:spPr>
          <a:xfrm>
            <a:off x="2392363" y="5618163"/>
            <a:ext cx="179387" cy="180975"/>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a:off x="4624388" y="2517775"/>
            <a:ext cx="180975" cy="179388"/>
          </a:xfrm>
          <a:prstGeom prst="ellipse">
            <a:avLst/>
          </a:prstGeom>
          <a:solidFill>
            <a:srgbClr val="1535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47118" name="组合 19"/>
          <p:cNvGrpSpPr/>
          <p:nvPr/>
        </p:nvGrpSpPr>
        <p:grpSpPr bwMode="auto">
          <a:xfrm>
            <a:off x="10737850" y="6434138"/>
            <a:ext cx="981075" cy="179387"/>
            <a:chOff x="9796670" y="6324600"/>
            <a:chExt cx="981757" cy="180000"/>
          </a:xfrm>
        </p:grpSpPr>
        <p:sp>
          <p:nvSpPr>
            <p:cNvPr id="21" name="椭圆 20"/>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47119" name="文本框 1"/>
          <p:cNvSpPr txBox="1">
            <a:spLocks noChangeArrowheads="1"/>
          </p:cNvSpPr>
          <p:nvPr/>
        </p:nvSpPr>
        <p:spPr bwMode="auto">
          <a:xfrm>
            <a:off x="6370638" y="3243263"/>
            <a:ext cx="5151437" cy="644525"/>
          </a:xfrm>
          <a:prstGeom prst="rect">
            <a:avLst/>
          </a:prstGeom>
          <a:noFill/>
          <a:ln w="9525">
            <a:noFill/>
            <a:miter lim="800000"/>
          </a:ln>
        </p:spPr>
        <p:txBody>
          <a:bodyPr>
            <a:spAutoFit/>
          </a:bodyPr>
          <a:lstStyle/>
          <a:p>
            <a:r>
              <a:rPr lang="zh-CN" altLang="en-US" sz="3600" b="1">
                <a:latin typeface="微软雅黑" panose="020B0503020204020204" pitchFamily="34" charset="-122"/>
                <a:ea typeface="微软雅黑" panose="020B0503020204020204" pitchFamily="34" charset="-122"/>
              </a:rPr>
              <a:t>新闻语言</a:t>
            </a:r>
            <a:endParaRPr lang="zh-CN" altLang="en-US" sz="3600" b="1">
              <a:latin typeface="微软雅黑" panose="020B0503020204020204" pitchFamily="34" charset="-122"/>
              <a:ea typeface="微软雅黑" panose="020B0503020204020204" pitchFamily="34" charset="-122"/>
            </a:endParaRPr>
          </a:p>
        </p:txBody>
      </p:sp>
      <p:sp>
        <p:nvSpPr>
          <p:cNvPr id="47120" name="矩形 2"/>
          <p:cNvSpPr>
            <a:spLocks noChangeArrowheads="1"/>
          </p:cNvSpPr>
          <p:nvPr/>
        </p:nvSpPr>
        <p:spPr bwMode="auto">
          <a:xfrm>
            <a:off x="6486525" y="3940175"/>
            <a:ext cx="3292475" cy="917575"/>
          </a:xfrm>
          <a:prstGeom prst="rect">
            <a:avLst/>
          </a:prstGeom>
          <a:noFill/>
          <a:ln w="9525">
            <a:noFill/>
            <a:miter lim="800000"/>
          </a:ln>
        </p:spPr>
        <p:txBody>
          <a:bodyPr wrap="none">
            <a:spAutoFit/>
          </a:bodyPr>
          <a:lstStyle/>
          <a:p>
            <a:pPr>
              <a:lnSpc>
                <a:spcPct val="150000"/>
              </a:lnSpc>
            </a:pPr>
            <a:r>
              <a:rPr lang="zh-CN" altLang="en-US">
                <a:latin typeface="微软雅黑" panose="020B0503020204020204" pitchFamily="34" charset="-122"/>
                <a:ea typeface="微软雅黑" panose="020B0503020204020204" pitchFamily="34" charset="-122"/>
              </a:rPr>
              <a:t>第一节  新闻语言的含义和特点</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第二节  新闻语言的基本要求</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28663" y="4337050"/>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527300" y="3789363"/>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49157"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49158"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3" name="Textfeld 27"/>
          <p:cNvSpPr txBox="1">
            <a:spLocks noChangeArrowheads="1"/>
          </p:cNvSpPr>
          <p:nvPr/>
        </p:nvSpPr>
        <p:spPr bwMode="auto">
          <a:xfrm>
            <a:off x="3063875" y="1784350"/>
            <a:ext cx="8027988" cy="2289175"/>
          </a:xfrm>
          <a:prstGeom prst="rect">
            <a:avLst/>
          </a:prstGeom>
          <a:noFill/>
          <a:ln w="9525">
            <a:noFill/>
            <a:miter lim="800000"/>
          </a:ln>
        </p:spPr>
        <p:txBody>
          <a:bodyPr>
            <a:spAutoFit/>
          </a:bodyPr>
          <a:lstStyle/>
          <a:p>
            <a:pPr defTabSz="228600">
              <a:lnSpc>
                <a:spcPct val="200000"/>
              </a:lnSpc>
            </a:pP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1. 新闻语言是新闻报道的载体，它与文学语言的价值取向有很大区别。</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2. 新闻语言的特点体现在三组矛盾之中。</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3. 准确、具体、简明、易读、生动是新闻语言受读者欢迎的重要品格。</a:t>
            </a:r>
            <a:endParaRPr lang="zh-CN" altLang="en-US" b="1">
              <a:latin typeface="微软雅黑" panose="020B0503020204020204" pitchFamily="34" charset="-122"/>
              <a:ea typeface="微软雅黑" panose="020B0503020204020204" pitchFamily="34" charset="-122"/>
            </a:endParaRPr>
          </a:p>
        </p:txBody>
      </p:sp>
      <p:sp>
        <p:nvSpPr>
          <p:cNvPr id="49161" name="文本框 1"/>
          <p:cNvSpPr txBox="1">
            <a:spLocks noChangeArrowheads="1"/>
          </p:cNvSpPr>
          <p:nvPr/>
        </p:nvSpPr>
        <p:spPr bwMode="auto">
          <a:xfrm>
            <a:off x="1254125" y="615950"/>
            <a:ext cx="1924050" cy="582613"/>
          </a:xfrm>
          <a:prstGeom prst="rect">
            <a:avLst/>
          </a:prstGeom>
          <a:noFill/>
          <a:ln w="9525">
            <a:noFill/>
            <a:miter lim="800000"/>
          </a:ln>
        </p:spPr>
        <p:txBody>
          <a:bodyPr>
            <a:spAutoFit/>
          </a:bodyPr>
          <a:lstStyle/>
          <a:p>
            <a:r>
              <a:rPr lang="zh-CN" altLang="en-US" sz="3200" b="1">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1201"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558925" y="425450"/>
            <a:ext cx="7778750" cy="52228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新闻语言的含义和特点</a:t>
            </a:r>
            <a:endParaRPr lang="zh-CN" altLang="en-US" sz="2800">
              <a:latin typeface="微软雅黑" panose="020B0503020204020204" pitchFamily="34" charset="-122"/>
              <a:ea typeface="微软雅黑" panose="020B0503020204020204" pitchFamily="34" charset="-122"/>
            </a:endParaRPr>
          </a:p>
        </p:txBody>
      </p:sp>
      <p:grpSp>
        <p:nvGrpSpPr>
          <p:cNvPr id="51204"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51205" name="文本框 1"/>
          <p:cNvSpPr txBox="1">
            <a:spLocks noChangeArrowheads="1"/>
          </p:cNvSpPr>
          <p:nvPr/>
        </p:nvSpPr>
        <p:spPr bwMode="auto">
          <a:xfrm>
            <a:off x="1536700" y="1630363"/>
            <a:ext cx="9364663" cy="3940175"/>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一、正确理解新闻语言</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r>
              <a:rPr lang="zh-CN" altLang="en-US" sz="1600">
                <a:latin typeface="微软雅黑" panose="020B0503020204020204" pitchFamily="34" charset="-122"/>
                <a:ea typeface="微软雅黑" panose="020B0503020204020204" pitchFamily="34" charset="-122"/>
              </a:rPr>
              <a:t>新闻语言即新闻作品的语言。从传播学的角度来讲，新闻传播是传者与受众之间的双向互动，这种互动媒介就是信息符码（code）的编码与解码过程。通过什么样的文字语言把有价值的信息传达出来，从而让受众理解和接受，是新闻语言的艺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二、新闻语言的特点</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新闻语言的特点，体现在三组两难困境的矛盾之中，这几组矛盾具体表现为：</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第一，报道对象的专业性和报道传播的广泛性的矛盾。 </a:t>
            </a:r>
            <a:endParaRPr lang="zh-CN" altLang="en-US" sz="1600">
              <a:latin typeface="微软雅黑" panose="020B0503020204020204" pitchFamily="34" charset="-122"/>
              <a:ea typeface="微软雅黑" panose="020B0503020204020204" pitchFamily="34" charset="-122"/>
            </a:endParaRPr>
          </a:p>
          <a:p>
            <a:pPr algn="just">
              <a:lnSpc>
                <a:spcPct val="150000"/>
              </a:lnSpc>
            </a:pPr>
            <a:r>
              <a:rPr lang="zh-CN" altLang="en-US" sz="1600">
                <a:latin typeface="微软雅黑" panose="020B0503020204020204" pitchFamily="34" charset="-122"/>
                <a:ea typeface="微软雅黑" panose="020B0503020204020204" pitchFamily="34" charset="-122"/>
              </a:rPr>
              <a:t>第二，内容的准确性与语言的生动性的矛盾。</a:t>
            </a:r>
            <a:endParaRPr lang="zh-CN" altLang="en-US" sz="1600">
              <a:latin typeface="微软雅黑" panose="020B0503020204020204" pitchFamily="34" charset="-122"/>
              <a:ea typeface="微软雅黑" panose="020B0503020204020204" pitchFamily="34" charset="-122"/>
            </a:endParaRPr>
          </a:p>
          <a:p>
            <a:pPr algn="just">
              <a:lnSpc>
                <a:spcPct val="150000"/>
              </a:lnSpc>
            </a:pPr>
            <a:r>
              <a:rPr lang="zh-CN" altLang="en-US" sz="1600">
                <a:latin typeface="微软雅黑" panose="020B0503020204020204" pitchFamily="34" charset="-122"/>
                <a:ea typeface="微软雅黑" panose="020B0503020204020204" pitchFamily="34" charset="-122"/>
              </a:rPr>
              <a:t>第三，报道的时效性与表达的精练性的矛盾。</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 name="椭圆 89"/>
          <p:cNvSpPr/>
          <p:nvPr/>
        </p:nvSpPr>
        <p:spPr>
          <a:xfrm>
            <a:off x="4202170" y="1307369"/>
            <a:ext cx="718332" cy="718461"/>
          </a:xfrm>
          <a:prstGeom prst="ellipse">
            <a:avLst/>
          </a:prstGeom>
          <a:noFill/>
          <a:ln w="28575">
            <a:gradFill flip="none" rotWithShape="1">
              <a:gsLst>
                <a:gs pos="0">
                  <a:schemeClr val="accent6">
                    <a:lumMod val="0"/>
                    <a:lumOff val="100000"/>
                  </a:schemeClr>
                </a:gs>
                <a:gs pos="35000">
                  <a:schemeClr val="accent6">
                    <a:lumMod val="0"/>
                    <a:lumOff val="100000"/>
                  </a:schemeClr>
                </a:gs>
                <a:gs pos="100000">
                  <a:schemeClr val="accent5">
                    <a:lumMod val="75000"/>
                  </a:schemeClr>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dirty="0">
                <a:solidFill>
                  <a:schemeClr val="bg1">
                    <a:lumMod val="50000"/>
                  </a:schemeClr>
                </a:solidFill>
                <a:latin typeface="微软雅黑" panose="020B0503020204020204" pitchFamily="34" charset="-122"/>
                <a:ea typeface="微软雅黑" panose="020B0503020204020204" pitchFamily="34" charset="-122"/>
              </a:rPr>
              <a:t>01</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388" name="文本框 57"/>
          <p:cNvSpPr txBox="1">
            <a:spLocks noChangeArrowheads="1"/>
          </p:cNvSpPr>
          <p:nvPr/>
        </p:nvSpPr>
        <p:spPr bwMode="auto">
          <a:xfrm>
            <a:off x="1284288" y="2246313"/>
            <a:ext cx="862012" cy="2166937"/>
          </a:xfrm>
          <a:prstGeom prst="rect">
            <a:avLst/>
          </a:prstGeom>
          <a:noFill/>
          <a:ln w="9525">
            <a:noFill/>
            <a:miter lim="800000"/>
          </a:ln>
        </p:spPr>
        <p:txBody>
          <a:bodyPr vert="eaVert">
            <a:spAutoFit/>
          </a:bodyPr>
          <a:lstStyle/>
          <a:p>
            <a:pPr algn="dist"/>
            <a:r>
              <a:rPr lang="zh-CN" altLang="en-US" sz="4400" b="1">
                <a:latin typeface="微软雅黑" panose="020B0503020204020204" pitchFamily="34" charset="-122"/>
                <a:ea typeface="微软雅黑" panose="020B0503020204020204" pitchFamily="34" charset="-122"/>
              </a:rPr>
              <a:t>目录</a:t>
            </a:r>
            <a:endParaRPr lang="zh-CN" altLang="en-US" sz="4400" b="1">
              <a:latin typeface="微软雅黑" panose="020B0503020204020204" pitchFamily="34" charset="-122"/>
              <a:ea typeface="微软雅黑" panose="020B0503020204020204" pitchFamily="34" charset="-122"/>
            </a:endParaRPr>
          </a:p>
        </p:txBody>
      </p:sp>
      <p:grpSp>
        <p:nvGrpSpPr>
          <p:cNvPr id="16389" name="组合 67"/>
          <p:cNvGrpSpPr/>
          <p:nvPr/>
        </p:nvGrpSpPr>
        <p:grpSpPr bwMode="auto">
          <a:xfrm>
            <a:off x="1463675" y="3759200"/>
            <a:ext cx="1071563" cy="1069975"/>
            <a:chOff x="1553819" y="3768587"/>
            <a:chExt cx="1070112" cy="1070112"/>
          </a:xfrm>
        </p:grpSpPr>
        <p:cxnSp>
          <p:nvCxnSpPr>
            <p:cNvPr id="65" name="直接连接符 64"/>
            <p:cNvCxnSpPr/>
            <p:nvPr/>
          </p:nvCxnSpPr>
          <p:spPr>
            <a:xfrm flipV="1">
              <a:off x="1553819" y="4522305"/>
              <a:ext cx="1070112" cy="1325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5400000" flipV="1">
              <a:off x="1765854" y="4297018"/>
              <a:ext cx="1070112" cy="1325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grpSp>
        <p:nvGrpSpPr>
          <p:cNvPr id="16390" name="组合 68"/>
          <p:cNvGrpSpPr/>
          <p:nvPr/>
        </p:nvGrpSpPr>
        <p:grpSpPr bwMode="auto">
          <a:xfrm rot="16200000" flipV="1">
            <a:off x="862013" y="1774825"/>
            <a:ext cx="1069975" cy="1069975"/>
            <a:chOff x="1553819" y="3768587"/>
            <a:chExt cx="1070112" cy="1070112"/>
          </a:xfrm>
        </p:grpSpPr>
        <p:cxnSp>
          <p:nvCxnSpPr>
            <p:cNvPr id="70" name="直接连接符 69"/>
            <p:cNvCxnSpPr/>
            <p:nvPr/>
          </p:nvCxnSpPr>
          <p:spPr>
            <a:xfrm flipV="1">
              <a:off x="1553819" y="4522305"/>
              <a:ext cx="1070112" cy="1325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5400000" flipV="1">
              <a:off x="1765854" y="4297018"/>
              <a:ext cx="1070112" cy="1325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2" name="椭圆 71"/>
          <p:cNvSpPr/>
          <p:nvPr/>
        </p:nvSpPr>
        <p:spPr>
          <a:xfrm>
            <a:off x="1789113" y="4556125"/>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6" name="文本框 85">
            <a:hlinkClick r:id="rId1" action="ppaction://hlinksldjump"/>
          </p:cNvPr>
          <p:cNvSpPr txBox="1">
            <a:spLocks noChangeArrowheads="1"/>
          </p:cNvSpPr>
          <p:nvPr/>
        </p:nvSpPr>
        <p:spPr bwMode="auto">
          <a:xfrm>
            <a:off x="5241925" y="1436688"/>
            <a:ext cx="5172075" cy="522287"/>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新闻报道的叙事形态与写作要求 </a:t>
            </a:r>
            <a:endParaRPr lang="zh-CN" altLang="en-US" sz="2800">
              <a:latin typeface="微软雅黑" panose="020B0503020204020204" pitchFamily="34" charset="-122"/>
              <a:ea typeface="微软雅黑" panose="020B0503020204020204" pitchFamily="34" charset="-122"/>
            </a:endParaRPr>
          </a:p>
        </p:txBody>
      </p:sp>
      <p:sp>
        <p:nvSpPr>
          <p:cNvPr id="87" name="文本框 86">
            <a:hlinkClick r:id="rId2" action="ppaction://hlinksldjump"/>
          </p:cNvPr>
          <p:cNvSpPr txBox="1">
            <a:spLocks noChangeArrowheads="1"/>
          </p:cNvSpPr>
          <p:nvPr/>
        </p:nvSpPr>
        <p:spPr bwMode="auto">
          <a:xfrm>
            <a:off x="5241925" y="2389188"/>
            <a:ext cx="4446588" cy="522287"/>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新闻报道中的信息选择 </a:t>
            </a:r>
            <a:endParaRPr lang="zh-CN" altLang="en-US" sz="2800">
              <a:latin typeface="微软雅黑" panose="020B0503020204020204" pitchFamily="34" charset="-122"/>
              <a:ea typeface="微软雅黑" panose="020B0503020204020204" pitchFamily="34" charset="-122"/>
            </a:endParaRPr>
          </a:p>
        </p:txBody>
      </p:sp>
      <p:sp>
        <p:nvSpPr>
          <p:cNvPr id="88" name="文本框 87">
            <a:hlinkClick r:id="rId2" action="ppaction://hlinksldjump"/>
          </p:cNvPr>
          <p:cNvSpPr txBox="1">
            <a:spLocks noChangeArrowheads="1"/>
          </p:cNvSpPr>
          <p:nvPr/>
        </p:nvSpPr>
        <p:spPr bwMode="auto">
          <a:xfrm>
            <a:off x="5241925" y="3341688"/>
            <a:ext cx="3529013" cy="522287"/>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新闻语言</a:t>
            </a:r>
            <a:endParaRPr lang="zh-CN" altLang="en-US" sz="2800">
              <a:latin typeface="微软雅黑" panose="020B0503020204020204" pitchFamily="34" charset="-122"/>
              <a:ea typeface="微软雅黑" panose="020B0503020204020204" pitchFamily="34" charset="-122"/>
            </a:endParaRPr>
          </a:p>
        </p:txBody>
      </p:sp>
      <p:sp>
        <p:nvSpPr>
          <p:cNvPr id="89" name="文本框 88">
            <a:hlinkClick r:id="rId2" action="ppaction://hlinksldjump"/>
          </p:cNvPr>
          <p:cNvSpPr txBox="1">
            <a:spLocks noChangeArrowheads="1"/>
          </p:cNvSpPr>
          <p:nvPr/>
        </p:nvSpPr>
        <p:spPr bwMode="auto">
          <a:xfrm>
            <a:off x="5241925" y="4292600"/>
            <a:ext cx="3775075" cy="52228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新闻报道文体</a:t>
            </a:r>
            <a:endParaRPr lang="zh-CN" altLang="en-US" sz="2800">
              <a:latin typeface="微软雅黑" panose="020B0503020204020204" pitchFamily="34" charset="-122"/>
              <a:ea typeface="微软雅黑" panose="020B0503020204020204" pitchFamily="34" charset="-122"/>
            </a:endParaRPr>
          </a:p>
        </p:txBody>
      </p:sp>
      <p:sp>
        <p:nvSpPr>
          <p:cNvPr id="91" name="椭圆 90"/>
          <p:cNvSpPr/>
          <p:nvPr/>
        </p:nvSpPr>
        <p:spPr>
          <a:xfrm>
            <a:off x="4202170" y="2259547"/>
            <a:ext cx="718332" cy="718461"/>
          </a:xfrm>
          <a:prstGeom prst="ellipse">
            <a:avLst/>
          </a:prstGeom>
          <a:noFill/>
          <a:ln w="28575">
            <a:gradFill flip="none" rotWithShape="1">
              <a:gsLst>
                <a:gs pos="0">
                  <a:schemeClr val="accent6">
                    <a:lumMod val="0"/>
                    <a:lumOff val="100000"/>
                  </a:schemeClr>
                </a:gs>
                <a:gs pos="35000">
                  <a:schemeClr val="accent6">
                    <a:lumMod val="0"/>
                    <a:lumOff val="100000"/>
                  </a:schemeClr>
                </a:gs>
                <a:gs pos="100000">
                  <a:schemeClr val="accent5">
                    <a:lumMod val="75000"/>
                  </a:schemeClr>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dirty="0">
                <a:solidFill>
                  <a:schemeClr val="bg1">
                    <a:lumMod val="50000"/>
                  </a:schemeClr>
                </a:solidFill>
                <a:latin typeface="微软雅黑" panose="020B0503020204020204" pitchFamily="34" charset="-122"/>
                <a:ea typeface="微软雅黑" panose="020B0503020204020204" pitchFamily="34" charset="-122"/>
              </a:rPr>
              <a:t>02</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2" name="椭圆 91"/>
          <p:cNvSpPr/>
          <p:nvPr/>
        </p:nvSpPr>
        <p:spPr>
          <a:xfrm>
            <a:off x="4202170" y="3211725"/>
            <a:ext cx="718332" cy="718461"/>
          </a:xfrm>
          <a:prstGeom prst="ellipse">
            <a:avLst/>
          </a:prstGeom>
          <a:noFill/>
          <a:ln w="28575">
            <a:gradFill flip="none" rotWithShape="1">
              <a:gsLst>
                <a:gs pos="0">
                  <a:schemeClr val="accent6">
                    <a:lumMod val="0"/>
                    <a:lumOff val="100000"/>
                  </a:schemeClr>
                </a:gs>
                <a:gs pos="35000">
                  <a:schemeClr val="accent6">
                    <a:lumMod val="0"/>
                    <a:lumOff val="100000"/>
                  </a:schemeClr>
                </a:gs>
                <a:gs pos="100000">
                  <a:schemeClr val="accent5">
                    <a:lumMod val="75000"/>
                  </a:schemeClr>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dirty="0">
                <a:solidFill>
                  <a:schemeClr val="bg1">
                    <a:lumMod val="50000"/>
                  </a:schemeClr>
                </a:solidFill>
                <a:latin typeface="微软雅黑" panose="020B0503020204020204" pitchFamily="34" charset="-122"/>
                <a:ea typeface="微软雅黑" panose="020B0503020204020204" pitchFamily="34" charset="-122"/>
              </a:rPr>
              <a:t>03</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3" name="椭圆 92"/>
          <p:cNvSpPr/>
          <p:nvPr/>
        </p:nvSpPr>
        <p:spPr>
          <a:xfrm>
            <a:off x="4202170" y="4163903"/>
            <a:ext cx="718332" cy="718461"/>
          </a:xfrm>
          <a:prstGeom prst="ellipse">
            <a:avLst/>
          </a:prstGeom>
          <a:noFill/>
          <a:ln w="28575">
            <a:gradFill flip="none" rotWithShape="1">
              <a:gsLst>
                <a:gs pos="0">
                  <a:schemeClr val="accent6">
                    <a:lumMod val="0"/>
                    <a:lumOff val="100000"/>
                  </a:schemeClr>
                </a:gs>
                <a:gs pos="35000">
                  <a:schemeClr val="accent6">
                    <a:lumMod val="0"/>
                    <a:lumOff val="100000"/>
                  </a:schemeClr>
                </a:gs>
                <a:gs pos="100000">
                  <a:schemeClr val="accent5">
                    <a:lumMod val="75000"/>
                  </a:schemeClr>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dirty="0">
                <a:solidFill>
                  <a:schemeClr val="bg1">
                    <a:lumMod val="50000"/>
                  </a:schemeClr>
                </a:solidFill>
                <a:latin typeface="微软雅黑" panose="020B0503020204020204" pitchFamily="34" charset="-122"/>
                <a:ea typeface="微软雅黑" panose="020B0503020204020204" pitchFamily="34" charset="-122"/>
              </a:rPr>
              <a:t>04</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4" name="椭圆 93"/>
          <p:cNvSpPr/>
          <p:nvPr/>
        </p:nvSpPr>
        <p:spPr>
          <a:xfrm rot="2150169">
            <a:off x="9350375" y="-762000"/>
            <a:ext cx="4107815" cy="409829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1">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5" name="椭圆 94"/>
          <p:cNvSpPr/>
          <p:nvPr/>
        </p:nvSpPr>
        <p:spPr>
          <a:xfrm rot="6899075">
            <a:off x="9090025" y="2834640"/>
            <a:ext cx="2451100" cy="2481580"/>
          </a:xfrm>
          <a:prstGeom prst="ellipse">
            <a:avLst/>
          </a:prstGeom>
          <a:noFill/>
          <a:ln>
            <a:gradFill>
              <a:gsLst>
                <a:gs pos="0">
                  <a:schemeClr val="accent1">
                    <a:lumMod val="20000"/>
                    <a:lumOff val="80000"/>
                  </a:schemeClr>
                </a:gs>
                <a:gs pos="32000">
                  <a:schemeClr val="accent5">
                    <a:lumMod val="75000"/>
                  </a:schemeClr>
                </a:gs>
                <a:gs pos="65000">
                  <a:schemeClr val="accent1">
                    <a:lumMod val="75000"/>
                  </a:schemeClr>
                </a:gs>
                <a:gs pos="100000">
                  <a:schemeClr val="accent5">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6411" name="组合 95"/>
          <p:cNvGrpSpPr/>
          <p:nvPr/>
        </p:nvGrpSpPr>
        <p:grpSpPr bwMode="auto">
          <a:xfrm>
            <a:off x="10720388" y="6403975"/>
            <a:ext cx="982662" cy="180975"/>
            <a:chOff x="9796670" y="6324600"/>
            <a:chExt cx="981757" cy="180000"/>
          </a:xfrm>
        </p:grpSpPr>
        <p:sp>
          <p:nvSpPr>
            <p:cNvPr id="97" name="椭圆 96"/>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8" name="椭圆 97"/>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9" name="椭圆 98"/>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4" name="文本框 23">
            <a:hlinkClick r:id="rId2" action="ppaction://hlinksldjump"/>
          </p:cNvPr>
          <p:cNvSpPr txBox="1">
            <a:spLocks noChangeArrowheads="1"/>
          </p:cNvSpPr>
          <p:nvPr/>
        </p:nvSpPr>
        <p:spPr bwMode="auto">
          <a:xfrm>
            <a:off x="5241925" y="5245100"/>
            <a:ext cx="3529013" cy="52228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消息的结构</a:t>
            </a:r>
            <a:endParaRPr lang="zh-CN" altLang="en-US" sz="2800">
              <a:latin typeface="微软雅黑" panose="020B0503020204020204" pitchFamily="34" charset="-122"/>
              <a:ea typeface="微软雅黑" panose="020B0503020204020204" pitchFamily="34" charset="-122"/>
            </a:endParaRPr>
          </a:p>
        </p:txBody>
      </p:sp>
      <p:sp>
        <p:nvSpPr>
          <p:cNvPr id="26" name="椭圆 25"/>
          <p:cNvSpPr/>
          <p:nvPr/>
        </p:nvSpPr>
        <p:spPr>
          <a:xfrm>
            <a:off x="4202170" y="5116081"/>
            <a:ext cx="718332" cy="718461"/>
          </a:xfrm>
          <a:prstGeom prst="ellipse">
            <a:avLst/>
          </a:prstGeom>
          <a:noFill/>
          <a:ln w="28575">
            <a:gradFill flip="none" rotWithShape="1">
              <a:gsLst>
                <a:gs pos="0">
                  <a:schemeClr val="accent6">
                    <a:lumMod val="0"/>
                    <a:lumOff val="100000"/>
                  </a:schemeClr>
                </a:gs>
                <a:gs pos="35000">
                  <a:schemeClr val="accent6">
                    <a:lumMod val="0"/>
                    <a:lumOff val="100000"/>
                  </a:schemeClr>
                </a:gs>
                <a:gs pos="100000">
                  <a:schemeClr val="accent5">
                    <a:lumMod val="75000"/>
                  </a:schemeClr>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dirty="0">
                <a:solidFill>
                  <a:schemeClr val="bg1">
                    <a:lumMod val="50000"/>
                  </a:schemeClr>
                </a:solidFill>
                <a:latin typeface="微软雅黑" panose="020B0503020204020204" pitchFamily="34" charset="-122"/>
                <a:ea typeface="微软雅黑" panose="020B0503020204020204" pitchFamily="34" charset="-122"/>
              </a:rPr>
              <a:t>05</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500"/>
                                        <p:tgtEl>
                                          <p:spTgt spid="8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fade">
                                      <p:cBhvr>
                                        <p:cTn id="15" dur="500"/>
                                        <p:tgtEl>
                                          <p:spTgt spid="8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fade">
                                      <p:cBhvr>
                                        <p:cTn id="19" dur="500"/>
                                        <p:tgtEl>
                                          <p:spTgt spid="8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3249"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53251"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53252" name="文本框 1"/>
          <p:cNvSpPr txBox="1">
            <a:spLocks noChangeArrowheads="1"/>
          </p:cNvSpPr>
          <p:nvPr/>
        </p:nvSpPr>
        <p:spPr bwMode="auto">
          <a:xfrm>
            <a:off x="1058863" y="1285875"/>
            <a:ext cx="10745787" cy="4945063"/>
          </a:xfrm>
          <a:prstGeom prst="rect">
            <a:avLst/>
          </a:prstGeom>
          <a:noFill/>
          <a:ln w="9525">
            <a:noFill/>
            <a:miter lim="800000"/>
          </a:ln>
        </p:spPr>
        <p:txBody>
          <a:bodyPr>
            <a:spAutoFit/>
          </a:bodyPr>
          <a:lstStyle/>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新闻语言的基本要求，是由新闻报道的特点所决定的。为满足新闻报道的这些基本特点，新闻语言的基本要求可以归纳为五个方面，即准确、具体、简明、易读、生动。</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一、准确</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语言准确，指新闻作品必须用准确的语言表达事实，既不能添枝加叶，也不允许措辞不当的现象存在。</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二、具体</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具体，就是原原本本地描述出事物的情况。新闻语言要做到具体，就必须克服概念化的毛病。</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三、简明</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简明即简洁明了。新闻语言的简明要求，体现了新闻简短性的原则。</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四、易读</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新闻报道要让人们容易阅读，这是新闻语言与生俱来的一大特点。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五、生动</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不同于文学语言的生动，新闻语言通常是以朴实无华的语言去表现事实本身所包含的生动活泼的因素。</a:t>
            </a:r>
            <a:endParaRPr lang="zh-CN" altLang="en-US" sz="1600">
              <a:latin typeface="微软雅黑" panose="020B0503020204020204" pitchFamily="34" charset="-122"/>
              <a:ea typeface="微软雅黑" panose="020B0503020204020204" pitchFamily="34" charset="-122"/>
            </a:endParaRPr>
          </a:p>
        </p:txBody>
      </p:sp>
      <p:sp>
        <p:nvSpPr>
          <p:cNvPr id="9" name="文本框 8"/>
          <p:cNvSpPr txBox="1">
            <a:spLocks noChangeArrowheads="1"/>
          </p:cNvSpPr>
          <p:nvPr/>
        </p:nvSpPr>
        <p:spPr bwMode="auto">
          <a:xfrm>
            <a:off x="1558925" y="571500"/>
            <a:ext cx="777875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新闻语言的基本要求</a:t>
            </a:r>
            <a:endParaRPr lang="zh-CN" altLang="en-US" sz="28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529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p:nvPr/>
        </p:nvSpPr>
        <p:spPr>
          <a:xfrm>
            <a:off x="1384300" y="887413"/>
            <a:ext cx="3529013" cy="579437"/>
          </a:xfrm>
          <a:prstGeom prst="rect">
            <a:avLst/>
          </a:prstGeom>
          <a:noFill/>
        </p:spPr>
        <p:txBody>
          <a:bodyPr>
            <a:spAutoFit/>
          </a:bodyPr>
          <a:lstStyle/>
          <a:p>
            <a:pPr fontAlgn="auto">
              <a:spcBef>
                <a:spcPts val="0"/>
              </a:spcBef>
              <a:spcAft>
                <a:spcPts val="0"/>
              </a:spcAft>
              <a:defRPr/>
            </a:pPr>
            <a:r>
              <a:rPr sz="3200" dirty="0">
                <a:solidFill>
                  <a:schemeClr val="bg1">
                    <a:lumMod val="25000"/>
                  </a:schemeClr>
                </a:solidFill>
                <a:latin typeface="微软雅黑" panose="020B0503020204020204" pitchFamily="34" charset="-122"/>
                <a:ea typeface="微软雅黑" panose="020B0503020204020204" pitchFamily="34" charset="-122"/>
                <a:cs typeface="+mn-cs"/>
                <a:sym typeface="+mn-ea"/>
              </a:rPr>
              <a:t>思考题</a:t>
            </a:r>
            <a:endParaRPr lang="zh-CN" altLang="en-US" sz="3200" dirty="0">
              <a:latin typeface="微软雅黑" panose="020B0503020204020204" pitchFamily="34" charset="-122"/>
              <a:ea typeface="微软雅黑" panose="020B0503020204020204" pitchFamily="34" charset="-122"/>
              <a:cs typeface="+mn-cs"/>
            </a:endParaRPr>
          </a:p>
        </p:txBody>
      </p:sp>
      <p:sp>
        <p:nvSpPr>
          <p:cNvPr id="55300" name="Textfeld 27"/>
          <p:cNvSpPr txBox="1">
            <a:spLocks noChangeArrowheads="1"/>
          </p:cNvSpPr>
          <p:nvPr/>
        </p:nvSpPr>
        <p:spPr bwMode="auto">
          <a:xfrm>
            <a:off x="2927350" y="1389063"/>
            <a:ext cx="7507288" cy="3140075"/>
          </a:xfrm>
          <a:prstGeom prst="rect">
            <a:avLst/>
          </a:prstGeom>
          <a:noFill/>
          <a:ln w="9525">
            <a:noFill/>
            <a:miter lim="800000"/>
          </a:ln>
        </p:spPr>
        <p:txBody>
          <a:bodyPr>
            <a:spAutoFit/>
          </a:bodyPr>
          <a:lstStyle/>
          <a:p>
            <a:pPr defTabSz="228600">
              <a:lnSpc>
                <a:spcPct val="200000"/>
              </a:lnSpc>
            </a:pP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1. </a:t>
            </a:r>
            <a:r>
              <a:rPr lang="zh-CN" altLang="en-US" sz="2000">
                <a:solidFill>
                  <a:srgbClr val="404040"/>
                </a:solidFill>
                <a:latin typeface="微软雅黑" panose="020B0503020204020204" pitchFamily="34" charset="-122"/>
                <a:ea typeface="微软雅黑" panose="020B0503020204020204" pitchFamily="34" charset="-122"/>
              </a:rPr>
              <a:t>如何理解新闻语言的特点？</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2. </a:t>
            </a:r>
            <a:r>
              <a:rPr lang="zh-CN" altLang="en-US" sz="2000">
                <a:solidFill>
                  <a:srgbClr val="404040"/>
                </a:solidFill>
                <a:latin typeface="微软雅黑" panose="020B0503020204020204" pitchFamily="34" charset="-122"/>
                <a:ea typeface="微软雅黑" panose="020B0503020204020204" pitchFamily="34" charset="-122"/>
              </a:rPr>
              <a:t>新闻语言的基本要求有哪些？</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3. </a:t>
            </a:r>
            <a:r>
              <a:rPr lang="zh-CN" altLang="en-US" sz="2000">
                <a:solidFill>
                  <a:srgbClr val="404040"/>
                </a:solidFill>
                <a:latin typeface="微软雅黑" panose="020B0503020204020204" pitchFamily="34" charset="-122"/>
                <a:ea typeface="微软雅黑" panose="020B0503020204020204" pitchFamily="34" charset="-122"/>
              </a:rPr>
              <a:t>怎样才能使新闻语言准确？</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4. </a:t>
            </a:r>
            <a:r>
              <a:rPr lang="zh-CN" altLang="en-US" sz="2000">
                <a:solidFill>
                  <a:srgbClr val="404040"/>
                </a:solidFill>
                <a:latin typeface="微软雅黑" panose="020B0503020204020204" pitchFamily="34" charset="-122"/>
                <a:ea typeface="微软雅黑" panose="020B0503020204020204" pitchFamily="34" charset="-122"/>
              </a:rPr>
              <a:t>怎样使新闻语言具体、生动？</a:t>
            </a:r>
            <a:endParaRPr lang="zh-CN" altLang="en-US" sz="2000">
              <a:solidFill>
                <a:srgbClr val="404040"/>
              </a:solidFill>
              <a:latin typeface="微软雅黑" panose="020B0503020204020204" pitchFamily="34" charset="-122"/>
              <a:ea typeface="微软雅黑" panose="020B0503020204020204" pitchFamily="34" charset="-122"/>
            </a:endParaRPr>
          </a:p>
        </p:txBody>
      </p:sp>
      <p:grpSp>
        <p:nvGrpSpPr>
          <p:cNvPr id="55301"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6">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8" name="椭圆 17"/>
          <p:cNvSpPr/>
          <p:nvPr/>
        </p:nvSpPr>
        <p:spPr>
          <a:xfrm rot="6899075">
            <a:off x="-631954" y="4345607"/>
            <a:ext cx="2520000" cy="2520000"/>
          </a:xfrm>
          <a:prstGeom prst="ellipse">
            <a:avLst/>
          </a:prstGeom>
          <a:noFill/>
          <a:ln>
            <a:gradFill>
              <a:gsLst>
                <a:gs pos="0">
                  <a:schemeClr val="accent1">
                    <a:lumMod val="60000"/>
                    <a:lumOff val="40000"/>
                    <a:alpha val="54000"/>
                  </a:schemeClr>
                </a:gs>
                <a:gs pos="32000">
                  <a:schemeClr val="accent1">
                    <a:lumMod val="75000"/>
                    <a:alpha val="28000"/>
                  </a:schemeClr>
                </a:gs>
                <a:gs pos="65000">
                  <a:schemeClr val="accent1">
                    <a:lumMod val="50000"/>
                    <a:alpha val="37000"/>
                  </a:schemeClr>
                </a:gs>
                <a:gs pos="100000">
                  <a:srgbClr val="153553">
                    <a:alpha val="2300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4692650" y="2568575"/>
            <a:ext cx="2209800" cy="1568450"/>
          </a:xfrm>
          <a:prstGeom prst="rect">
            <a:avLst/>
          </a:prstGeom>
          <a:noFill/>
          <a:ln w="9525">
            <a:noFill/>
            <a:miter lim="800000"/>
          </a:ln>
        </p:spPr>
        <p:txBody>
          <a:bodyPr>
            <a:spAutoFit/>
          </a:bodyPr>
          <a:lstStyle/>
          <a:p>
            <a:r>
              <a:rPr lang="en-US" altLang="zh-CN" sz="9600">
                <a:latin typeface="微软雅黑" panose="020B0503020204020204" pitchFamily="34" charset="-122"/>
                <a:ea typeface="微软雅黑" panose="020B0503020204020204" pitchFamily="34" charset="-122"/>
              </a:rPr>
              <a:t>04</a:t>
            </a:r>
            <a:endParaRPr lang="zh-CN" altLang="en-US" sz="9600">
              <a:latin typeface="微软雅黑" panose="020B0503020204020204" pitchFamily="34" charset="-122"/>
              <a:ea typeface="微软雅黑" panose="020B0503020204020204" pitchFamily="34" charset="-122"/>
            </a:endParaRPr>
          </a:p>
        </p:txBody>
      </p:sp>
      <p:sp>
        <p:nvSpPr>
          <p:cNvPr id="11" name="弧形 10"/>
          <p:cNvSpPr/>
          <p:nvPr/>
        </p:nvSpPr>
        <p:spPr>
          <a:xfrm>
            <a:off x="1130300" y="-801688"/>
            <a:ext cx="6297613" cy="8178801"/>
          </a:xfrm>
          <a:prstGeom prst="arc">
            <a:avLst>
              <a:gd name="adj1" fmla="val 17898523"/>
              <a:gd name="adj2" fmla="val 4328162"/>
            </a:avLst>
          </a:prstGeom>
          <a:ln w="0">
            <a:solidFill>
              <a:schemeClr val="accent6">
                <a:lumMod val="75000"/>
                <a:alpha val="28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 name="椭圆 3"/>
          <p:cNvSpPr/>
          <p:nvPr/>
        </p:nvSpPr>
        <p:spPr>
          <a:xfrm rot="2150169">
            <a:off x="-10658" y="-6723"/>
            <a:ext cx="4320000" cy="43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5">
                    <a:lumMod val="75000"/>
                  </a:schemeClr>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5" name="椭圆 4"/>
          <p:cNvSpPr/>
          <p:nvPr/>
        </p:nvSpPr>
        <p:spPr>
          <a:xfrm rot="6899075">
            <a:off x="2011855" y="3043582"/>
            <a:ext cx="2520000" cy="2520000"/>
          </a:xfrm>
          <a:prstGeom prst="ellipse">
            <a:avLst/>
          </a:prstGeom>
          <a:noFill/>
          <a:ln>
            <a:gradFill>
              <a:gsLst>
                <a:gs pos="95000">
                  <a:schemeClr val="accent6">
                    <a:lumMod val="60000"/>
                    <a:lumOff val="40000"/>
                  </a:schemeClr>
                </a:gs>
                <a:gs pos="0">
                  <a:schemeClr val="accent6">
                    <a:lumMod val="20000"/>
                    <a:lumOff val="80000"/>
                  </a:schemeClr>
                </a:gs>
                <a:gs pos="21000">
                  <a:schemeClr val="accent6">
                    <a:lumMod val="40000"/>
                    <a:lumOff val="60000"/>
                  </a:schemeClr>
                </a:gs>
                <a:gs pos="55000">
                  <a:schemeClr val="accent6">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6" name="椭圆 5"/>
          <p:cNvSpPr/>
          <p:nvPr/>
        </p:nvSpPr>
        <p:spPr>
          <a:xfrm>
            <a:off x="3408363" y="4403725"/>
            <a:ext cx="217487"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椭圆 7"/>
          <p:cNvSpPr/>
          <p:nvPr/>
        </p:nvSpPr>
        <p:spPr>
          <a:xfrm>
            <a:off x="3989388" y="4973638"/>
            <a:ext cx="384175" cy="373062"/>
          </a:xfrm>
          <a:prstGeom prst="ellipse">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 name="椭圆 8">
            <a:hlinkClick r:id="rId1" action="ppaction://hlinksldjump"/>
          </p:cNvPr>
          <p:cNvSpPr/>
          <p:nvPr/>
        </p:nvSpPr>
        <p:spPr>
          <a:xfrm>
            <a:off x="3352800" y="2816225"/>
            <a:ext cx="1103313"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4" name="椭圆 13"/>
          <p:cNvSpPr/>
          <p:nvPr/>
        </p:nvSpPr>
        <p:spPr>
          <a:xfrm>
            <a:off x="2392363" y="5618163"/>
            <a:ext cx="179387" cy="180975"/>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a:off x="4624388" y="2517775"/>
            <a:ext cx="180975" cy="179388"/>
          </a:xfrm>
          <a:prstGeom prst="ellipse">
            <a:avLst/>
          </a:prstGeom>
          <a:solidFill>
            <a:srgbClr val="1535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57358" name="组合 19"/>
          <p:cNvGrpSpPr/>
          <p:nvPr/>
        </p:nvGrpSpPr>
        <p:grpSpPr bwMode="auto">
          <a:xfrm>
            <a:off x="10737850" y="6434138"/>
            <a:ext cx="981075" cy="179387"/>
            <a:chOff x="9796670" y="6324600"/>
            <a:chExt cx="981757" cy="180000"/>
          </a:xfrm>
        </p:grpSpPr>
        <p:sp>
          <p:nvSpPr>
            <p:cNvPr id="21" name="椭圆 20"/>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57359" name="文本框 1"/>
          <p:cNvSpPr txBox="1">
            <a:spLocks noChangeArrowheads="1"/>
          </p:cNvSpPr>
          <p:nvPr/>
        </p:nvSpPr>
        <p:spPr bwMode="auto">
          <a:xfrm>
            <a:off x="6370638" y="3243263"/>
            <a:ext cx="5151437" cy="644525"/>
          </a:xfrm>
          <a:prstGeom prst="rect">
            <a:avLst/>
          </a:prstGeom>
          <a:noFill/>
          <a:ln w="9525">
            <a:noFill/>
            <a:miter lim="800000"/>
          </a:ln>
        </p:spPr>
        <p:txBody>
          <a:bodyPr>
            <a:spAutoFit/>
          </a:bodyPr>
          <a:lstStyle/>
          <a:p>
            <a:r>
              <a:rPr lang="zh-CN" altLang="en-US" sz="3600" b="1">
                <a:latin typeface="微软雅黑" panose="020B0503020204020204" pitchFamily="34" charset="-122"/>
                <a:ea typeface="微软雅黑" panose="020B0503020204020204" pitchFamily="34" charset="-122"/>
              </a:rPr>
              <a:t>新闻报道文体 </a:t>
            </a:r>
            <a:endParaRPr lang="zh-CN" altLang="en-US" sz="3600" b="1">
              <a:latin typeface="微软雅黑" panose="020B0503020204020204" pitchFamily="34" charset="-122"/>
              <a:ea typeface="微软雅黑" panose="020B0503020204020204" pitchFamily="34" charset="-122"/>
            </a:endParaRPr>
          </a:p>
        </p:txBody>
      </p:sp>
      <p:sp>
        <p:nvSpPr>
          <p:cNvPr id="57360" name="矩形 2"/>
          <p:cNvSpPr>
            <a:spLocks noChangeArrowheads="1"/>
          </p:cNvSpPr>
          <p:nvPr/>
        </p:nvSpPr>
        <p:spPr bwMode="auto">
          <a:xfrm>
            <a:off x="6486525" y="3940175"/>
            <a:ext cx="3749675" cy="917575"/>
          </a:xfrm>
          <a:prstGeom prst="rect">
            <a:avLst/>
          </a:prstGeom>
          <a:noFill/>
          <a:ln w="9525">
            <a:noFill/>
            <a:miter lim="800000"/>
          </a:ln>
        </p:spPr>
        <p:txBody>
          <a:bodyPr wrap="none">
            <a:spAutoFit/>
          </a:bodyPr>
          <a:lstStyle/>
          <a:p>
            <a:pPr>
              <a:lnSpc>
                <a:spcPct val="150000"/>
              </a:lnSpc>
            </a:pPr>
            <a:r>
              <a:rPr lang="zh-CN" altLang="en-US">
                <a:latin typeface="微软雅黑" panose="020B0503020204020204" pitchFamily="34" charset="-122"/>
                <a:ea typeface="微软雅黑" panose="020B0503020204020204" pitchFamily="34" charset="-122"/>
              </a:rPr>
              <a:t>第一节  新闻报道文体的内在规定性</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第二节  新闻报道文体类型</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28663" y="4337050"/>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527300" y="3789363"/>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59397"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59398"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3" name="Textfeld 27"/>
          <p:cNvSpPr txBox="1">
            <a:spLocks noChangeArrowheads="1"/>
          </p:cNvSpPr>
          <p:nvPr/>
        </p:nvSpPr>
        <p:spPr bwMode="auto">
          <a:xfrm>
            <a:off x="3046413" y="1384300"/>
            <a:ext cx="8027987" cy="2289175"/>
          </a:xfrm>
          <a:prstGeom prst="rect">
            <a:avLst/>
          </a:prstGeom>
          <a:noFill/>
          <a:ln w="9525">
            <a:noFill/>
            <a:miter lim="800000"/>
          </a:ln>
        </p:spPr>
        <p:txBody>
          <a:bodyPr>
            <a:spAutoFit/>
          </a:bodyPr>
          <a:lstStyle/>
          <a:p>
            <a:pPr defTabSz="228600">
              <a:lnSpc>
                <a:spcPct val="200000"/>
              </a:lnSpc>
            </a:pP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1.  新闻六要素可分为标识要素与中心要素两类。前者包括何时、何地、何人；后者包括何事、如何、为何。</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2.  新闻报道文体的划分分别对应三个中心要素。</a:t>
            </a:r>
            <a:endParaRPr lang="zh-CN" altLang="en-US" b="1">
              <a:latin typeface="微软雅黑" panose="020B0503020204020204" pitchFamily="34" charset="-122"/>
              <a:ea typeface="微软雅黑" panose="020B0503020204020204" pitchFamily="34" charset="-122"/>
            </a:endParaRPr>
          </a:p>
        </p:txBody>
      </p:sp>
      <p:sp>
        <p:nvSpPr>
          <p:cNvPr id="59401" name="文本框 1"/>
          <p:cNvSpPr txBox="1">
            <a:spLocks noChangeArrowheads="1"/>
          </p:cNvSpPr>
          <p:nvPr/>
        </p:nvSpPr>
        <p:spPr bwMode="auto">
          <a:xfrm>
            <a:off x="1254125" y="615950"/>
            <a:ext cx="1924050" cy="582613"/>
          </a:xfrm>
          <a:prstGeom prst="rect">
            <a:avLst/>
          </a:prstGeom>
          <a:noFill/>
          <a:ln w="9525">
            <a:noFill/>
            <a:miter lim="800000"/>
          </a:ln>
        </p:spPr>
        <p:txBody>
          <a:bodyPr>
            <a:spAutoFit/>
          </a:bodyPr>
          <a:lstStyle/>
          <a:p>
            <a:r>
              <a:rPr lang="zh-CN" altLang="en-US" sz="3200" b="1">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1441"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668655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新闻报道文体的内在规定性</a:t>
            </a:r>
            <a:endParaRPr lang="zh-CN" altLang="en-US" sz="2800">
              <a:latin typeface="微软雅黑" panose="020B0503020204020204" pitchFamily="34" charset="-122"/>
              <a:ea typeface="微软雅黑" panose="020B0503020204020204" pitchFamily="34" charset="-122"/>
            </a:endParaRPr>
          </a:p>
        </p:txBody>
      </p:sp>
      <p:grpSp>
        <p:nvGrpSpPr>
          <p:cNvPr id="61444"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61445" name="文本框 1"/>
          <p:cNvSpPr txBox="1">
            <a:spLocks noChangeArrowheads="1"/>
          </p:cNvSpPr>
          <p:nvPr/>
        </p:nvSpPr>
        <p:spPr bwMode="auto">
          <a:xfrm>
            <a:off x="1536700" y="1122363"/>
            <a:ext cx="9364663" cy="3940175"/>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一、从“新闻六要素”谈起</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新闻六要素：何时（When）、何地（Where）、何人（Who）、何事（What）、为何（Why）、如何（How），即 “五个W”和“一个H”。</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二、中心要素与报道文体</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何事、如何、为何三个中心要素，总是分别在不同的报道中扮演中心角色。</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“何事”与何人、何时、何地要素是属于第一层次的。它们确定了一事物的基本特征，规定了一事物在时间、空间上的具体存在。</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“如何”是认识的第二个层次，叙述事物的运动轨迹和状态。</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“为何”是认识的第三个层次，探寻的是事物之间的本质联系。</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3489"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63491"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63492" name="文本框 1"/>
          <p:cNvSpPr txBox="1">
            <a:spLocks noChangeArrowheads="1"/>
          </p:cNvSpPr>
          <p:nvPr/>
        </p:nvSpPr>
        <p:spPr bwMode="auto">
          <a:xfrm>
            <a:off x="1536700" y="1122363"/>
            <a:ext cx="9364663" cy="4764087"/>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一、消息的类型</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对消息类型的划分，一般有三种方式。</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按报道分工的范围来划分有：经济新闻、科技新闻、军事新闻、文艺新闻、体育新闻、会议新闻等。</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按篇幅长短来划分有：一句话新闻、简讯、短消息、长消息等。</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按报道的内容来划分有：人物新闻、社会新闻、经验新闻等。</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二、通讯的类型</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通讯，在划分上比消息要简单一些，一般按报道对象来划分，主要有人物通讯、事件通讯、风貌通讯及工作通讯。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三、深度报道的类型</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深度报道的文体类型主要包括解释性报道、分析性报道、调查性报道等。</a:t>
            </a:r>
            <a:endParaRPr lang="zh-CN" altLang="en-US" sz="1600">
              <a:latin typeface="微软雅黑" panose="020B0503020204020204" pitchFamily="34" charset="-122"/>
              <a:ea typeface="微软雅黑" panose="020B0503020204020204" pitchFamily="34" charset="-122"/>
            </a:endParaRPr>
          </a:p>
        </p:txBody>
      </p:sp>
      <p:sp>
        <p:nvSpPr>
          <p:cNvPr id="3" name="文本框 2"/>
          <p:cNvSpPr txBox="1">
            <a:spLocks noChangeArrowheads="1"/>
          </p:cNvSpPr>
          <p:nvPr/>
        </p:nvSpPr>
        <p:spPr bwMode="auto">
          <a:xfrm>
            <a:off x="1536700" y="401638"/>
            <a:ext cx="6924675" cy="519112"/>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新闻报道文体类型</a:t>
            </a:r>
            <a:endParaRPr lang="zh-CN" altLang="en-US" sz="28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553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p:nvPr/>
        </p:nvSpPr>
        <p:spPr>
          <a:xfrm>
            <a:off x="1384300" y="457200"/>
            <a:ext cx="3529013" cy="584200"/>
          </a:xfrm>
          <a:prstGeom prst="rect">
            <a:avLst/>
          </a:prstGeom>
          <a:noFill/>
        </p:spPr>
        <p:txBody>
          <a:bodyPr>
            <a:spAutoFit/>
          </a:bodyPr>
          <a:lstStyle/>
          <a:p>
            <a:pPr fontAlgn="auto">
              <a:spcBef>
                <a:spcPts val="0"/>
              </a:spcBef>
              <a:spcAft>
                <a:spcPts val="0"/>
              </a:spcAft>
              <a:defRPr/>
            </a:pPr>
            <a:r>
              <a:rPr sz="3200" dirty="0">
                <a:solidFill>
                  <a:schemeClr val="bg1">
                    <a:lumMod val="25000"/>
                  </a:schemeClr>
                </a:solidFill>
                <a:latin typeface="微软雅黑" panose="020B0503020204020204" pitchFamily="34" charset="-122"/>
                <a:ea typeface="微软雅黑" panose="020B0503020204020204" pitchFamily="34" charset="-122"/>
                <a:cs typeface="+mn-cs"/>
                <a:sym typeface="+mn-ea"/>
              </a:rPr>
              <a:t>思考题</a:t>
            </a:r>
            <a:endParaRPr sz="3200" dirty="0">
              <a:solidFill>
                <a:schemeClr val="bg1">
                  <a:lumMod val="25000"/>
                </a:schemeClr>
              </a:solidFill>
              <a:latin typeface="微软雅黑" panose="020B0503020204020204" pitchFamily="34" charset="-122"/>
              <a:ea typeface="微软雅黑" panose="020B0503020204020204" pitchFamily="34" charset="-122"/>
              <a:cs typeface="+mn-cs"/>
              <a:sym typeface="+mn-ea"/>
            </a:endParaRPr>
          </a:p>
        </p:txBody>
      </p:sp>
      <p:sp>
        <p:nvSpPr>
          <p:cNvPr id="65540" name="Textfeld 27"/>
          <p:cNvSpPr txBox="1">
            <a:spLocks noChangeArrowheads="1"/>
          </p:cNvSpPr>
          <p:nvPr/>
        </p:nvSpPr>
        <p:spPr bwMode="auto">
          <a:xfrm>
            <a:off x="2557463" y="1597025"/>
            <a:ext cx="7894637" cy="1920875"/>
          </a:xfrm>
          <a:prstGeom prst="rect">
            <a:avLst/>
          </a:prstGeom>
          <a:noFill/>
          <a:ln w="9525">
            <a:noFill/>
            <a:miter lim="800000"/>
          </a:ln>
        </p:spPr>
        <p:txBody>
          <a:bodyPr>
            <a:spAutoFit/>
          </a:bodyPr>
          <a:lstStyle/>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1. </a:t>
            </a:r>
            <a:r>
              <a:rPr lang="zh-CN" altLang="en-US" sz="2000">
                <a:solidFill>
                  <a:srgbClr val="404040"/>
                </a:solidFill>
                <a:latin typeface="微软雅黑" panose="020B0503020204020204" pitchFamily="34" charset="-122"/>
                <a:ea typeface="微软雅黑" panose="020B0503020204020204" pitchFamily="34" charset="-122"/>
              </a:rPr>
              <a:t>新闻报道文体的划分与新闻六要素有何内在联系？</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2. </a:t>
            </a:r>
            <a:r>
              <a:rPr lang="zh-CN" altLang="en-US" sz="2000">
                <a:solidFill>
                  <a:srgbClr val="404040"/>
                </a:solidFill>
                <a:latin typeface="微软雅黑" panose="020B0503020204020204" pitchFamily="34" charset="-122"/>
                <a:ea typeface="微软雅黑" panose="020B0503020204020204" pitchFamily="34" charset="-122"/>
              </a:rPr>
              <a:t>简述消息、通讯的文体分类情况。</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3. </a:t>
            </a:r>
            <a:r>
              <a:rPr lang="zh-CN" altLang="en-US" sz="2000">
                <a:solidFill>
                  <a:srgbClr val="404040"/>
                </a:solidFill>
                <a:latin typeface="微软雅黑" panose="020B0503020204020204" pitchFamily="34" charset="-122"/>
                <a:ea typeface="微软雅黑" panose="020B0503020204020204" pitchFamily="34" charset="-122"/>
              </a:rPr>
              <a:t>深度报道的文体类型分为哪几类？各有何特点？</a:t>
            </a:r>
            <a:endParaRPr lang="zh-CN" altLang="en-US" sz="2000">
              <a:solidFill>
                <a:srgbClr val="404040"/>
              </a:solidFill>
              <a:latin typeface="微软雅黑" panose="020B0503020204020204" pitchFamily="34" charset="-122"/>
              <a:ea typeface="微软雅黑" panose="020B0503020204020204" pitchFamily="34" charset="-122"/>
            </a:endParaRPr>
          </a:p>
        </p:txBody>
      </p:sp>
      <p:grpSp>
        <p:nvGrpSpPr>
          <p:cNvPr id="65541"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8" name="椭圆 17"/>
          <p:cNvSpPr/>
          <p:nvPr/>
        </p:nvSpPr>
        <p:spPr>
          <a:xfrm rot="6899075">
            <a:off x="-631954" y="4345607"/>
            <a:ext cx="2520000" cy="2520000"/>
          </a:xfrm>
          <a:prstGeom prst="ellipse">
            <a:avLst/>
          </a:prstGeom>
          <a:noFill/>
          <a:ln>
            <a:gradFill>
              <a:gsLst>
                <a:gs pos="0">
                  <a:schemeClr val="accent1">
                    <a:lumMod val="60000"/>
                    <a:lumOff val="40000"/>
                    <a:alpha val="54000"/>
                  </a:schemeClr>
                </a:gs>
                <a:gs pos="32000">
                  <a:schemeClr val="accent1">
                    <a:lumMod val="75000"/>
                    <a:alpha val="28000"/>
                  </a:schemeClr>
                </a:gs>
                <a:gs pos="65000">
                  <a:schemeClr val="accent1">
                    <a:lumMod val="50000"/>
                    <a:alpha val="37000"/>
                  </a:schemeClr>
                </a:gs>
                <a:gs pos="100000">
                  <a:srgbClr val="153553">
                    <a:alpha val="2300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4692650" y="2568575"/>
            <a:ext cx="2209800" cy="1568450"/>
          </a:xfrm>
          <a:prstGeom prst="rect">
            <a:avLst/>
          </a:prstGeom>
          <a:noFill/>
          <a:ln w="9525">
            <a:noFill/>
            <a:miter lim="800000"/>
          </a:ln>
        </p:spPr>
        <p:txBody>
          <a:bodyPr>
            <a:spAutoFit/>
          </a:bodyPr>
          <a:lstStyle/>
          <a:p>
            <a:r>
              <a:rPr lang="en-US" altLang="zh-CN" sz="9600">
                <a:latin typeface="微软雅黑" panose="020B0503020204020204" pitchFamily="34" charset="-122"/>
                <a:ea typeface="微软雅黑" panose="020B0503020204020204" pitchFamily="34" charset="-122"/>
              </a:rPr>
              <a:t>05</a:t>
            </a:r>
            <a:endParaRPr lang="zh-CN" altLang="en-US" sz="9600">
              <a:latin typeface="微软雅黑" panose="020B0503020204020204" pitchFamily="34" charset="-122"/>
              <a:ea typeface="微软雅黑" panose="020B0503020204020204" pitchFamily="34" charset="-122"/>
            </a:endParaRPr>
          </a:p>
        </p:txBody>
      </p:sp>
      <p:sp>
        <p:nvSpPr>
          <p:cNvPr id="11" name="弧形 10"/>
          <p:cNvSpPr/>
          <p:nvPr/>
        </p:nvSpPr>
        <p:spPr>
          <a:xfrm>
            <a:off x="1130300" y="-801688"/>
            <a:ext cx="6297613" cy="8178801"/>
          </a:xfrm>
          <a:prstGeom prst="arc">
            <a:avLst>
              <a:gd name="adj1" fmla="val 17898523"/>
              <a:gd name="adj2" fmla="val 4328162"/>
            </a:avLst>
          </a:prstGeom>
          <a:ln w="0">
            <a:solidFill>
              <a:schemeClr val="accent6">
                <a:lumMod val="75000"/>
                <a:alpha val="28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 name="椭圆 3"/>
          <p:cNvSpPr/>
          <p:nvPr/>
        </p:nvSpPr>
        <p:spPr>
          <a:xfrm rot="2150169">
            <a:off x="-10658" y="-6723"/>
            <a:ext cx="4320000" cy="43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5">
                    <a:lumMod val="75000"/>
                  </a:schemeClr>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5" name="椭圆 4"/>
          <p:cNvSpPr/>
          <p:nvPr/>
        </p:nvSpPr>
        <p:spPr>
          <a:xfrm rot="6899075">
            <a:off x="2011855" y="3043582"/>
            <a:ext cx="2520000" cy="2520000"/>
          </a:xfrm>
          <a:prstGeom prst="ellipse">
            <a:avLst/>
          </a:prstGeom>
          <a:noFill/>
          <a:ln>
            <a:gradFill>
              <a:gsLst>
                <a:gs pos="95000">
                  <a:schemeClr val="accent6">
                    <a:lumMod val="60000"/>
                    <a:lumOff val="40000"/>
                  </a:schemeClr>
                </a:gs>
                <a:gs pos="0">
                  <a:schemeClr val="accent6">
                    <a:lumMod val="20000"/>
                    <a:lumOff val="80000"/>
                  </a:schemeClr>
                </a:gs>
                <a:gs pos="21000">
                  <a:schemeClr val="accent6">
                    <a:lumMod val="40000"/>
                    <a:lumOff val="60000"/>
                  </a:schemeClr>
                </a:gs>
                <a:gs pos="55000">
                  <a:schemeClr val="accent6">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6" name="椭圆 5"/>
          <p:cNvSpPr/>
          <p:nvPr/>
        </p:nvSpPr>
        <p:spPr>
          <a:xfrm>
            <a:off x="3408363" y="4403725"/>
            <a:ext cx="217487"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椭圆 7"/>
          <p:cNvSpPr/>
          <p:nvPr/>
        </p:nvSpPr>
        <p:spPr>
          <a:xfrm>
            <a:off x="3989388" y="4973638"/>
            <a:ext cx="384175" cy="373062"/>
          </a:xfrm>
          <a:prstGeom prst="ellipse">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 name="椭圆 8">
            <a:hlinkClick r:id="rId1" action="ppaction://hlinksldjump"/>
          </p:cNvPr>
          <p:cNvSpPr/>
          <p:nvPr/>
        </p:nvSpPr>
        <p:spPr>
          <a:xfrm>
            <a:off x="3352800" y="2816225"/>
            <a:ext cx="1103313"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4" name="椭圆 13"/>
          <p:cNvSpPr/>
          <p:nvPr/>
        </p:nvSpPr>
        <p:spPr>
          <a:xfrm>
            <a:off x="2392363" y="5618163"/>
            <a:ext cx="179387" cy="180975"/>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a:off x="4624388" y="2517775"/>
            <a:ext cx="180975" cy="179388"/>
          </a:xfrm>
          <a:prstGeom prst="ellipse">
            <a:avLst/>
          </a:prstGeom>
          <a:solidFill>
            <a:srgbClr val="1535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67598" name="组合 19"/>
          <p:cNvGrpSpPr/>
          <p:nvPr/>
        </p:nvGrpSpPr>
        <p:grpSpPr bwMode="auto">
          <a:xfrm>
            <a:off x="10737850" y="6434138"/>
            <a:ext cx="981075" cy="179387"/>
            <a:chOff x="9796670" y="6324600"/>
            <a:chExt cx="981757" cy="180000"/>
          </a:xfrm>
        </p:grpSpPr>
        <p:sp>
          <p:nvSpPr>
            <p:cNvPr id="21" name="椭圆 20"/>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67599" name="文本框 1"/>
          <p:cNvSpPr txBox="1">
            <a:spLocks noChangeArrowheads="1"/>
          </p:cNvSpPr>
          <p:nvPr/>
        </p:nvSpPr>
        <p:spPr bwMode="auto">
          <a:xfrm>
            <a:off x="6370638" y="3243263"/>
            <a:ext cx="5151437" cy="644525"/>
          </a:xfrm>
          <a:prstGeom prst="rect">
            <a:avLst/>
          </a:prstGeom>
          <a:noFill/>
          <a:ln w="9525">
            <a:noFill/>
            <a:miter lim="800000"/>
          </a:ln>
        </p:spPr>
        <p:txBody>
          <a:bodyPr>
            <a:spAutoFit/>
          </a:bodyPr>
          <a:lstStyle/>
          <a:p>
            <a:r>
              <a:rPr lang="zh-CN" altLang="en-US" sz="3600" b="1">
                <a:latin typeface="微软雅黑" panose="020B0503020204020204" pitchFamily="34" charset="-122"/>
                <a:ea typeface="微软雅黑" panose="020B0503020204020204" pitchFamily="34" charset="-122"/>
              </a:rPr>
              <a:t>消息的结构 </a:t>
            </a:r>
            <a:endParaRPr lang="zh-CN" altLang="en-US" sz="3600" b="1">
              <a:latin typeface="微软雅黑" panose="020B0503020204020204" pitchFamily="34" charset="-122"/>
              <a:ea typeface="微软雅黑" panose="020B0503020204020204" pitchFamily="34" charset="-122"/>
            </a:endParaRPr>
          </a:p>
        </p:txBody>
      </p:sp>
      <p:sp>
        <p:nvSpPr>
          <p:cNvPr id="67600" name="矩形 2"/>
          <p:cNvSpPr>
            <a:spLocks noChangeArrowheads="1"/>
          </p:cNvSpPr>
          <p:nvPr/>
        </p:nvSpPr>
        <p:spPr bwMode="auto">
          <a:xfrm>
            <a:off x="6486525" y="3940175"/>
            <a:ext cx="2606675" cy="2155825"/>
          </a:xfrm>
          <a:prstGeom prst="rect">
            <a:avLst/>
          </a:prstGeom>
          <a:noFill/>
          <a:ln w="9525">
            <a:noFill/>
            <a:miter lim="800000"/>
          </a:ln>
        </p:spPr>
        <p:txBody>
          <a:bodyPr wrap="none">
            <a:spAutoFit/>
          </a:bodyPr>
          <a:lstStyle/>
          <a:p>
            <a:pPr>
              <a:lnSpc>
                <a:spcPct val="150000"/>
              </a:lnSpc>
            </a:pPr>
            <a:r>
              <a:rPr lang="zh-CN" altLang="en-US">
                <a:latin typeface="微软雅黑" panose="020B0503020204020204" pitchFamily="34" charset="-122"/>
                <a:ea typeface="微软雅黑" panose="020B0503020204020204" pitchFamily="34" charset="-122"/>
              </a:rPr>
              <a:t>第一节  消息标题</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第二节  消息导语</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第三节  消息主体与结尾</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第四节  新闻背景</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第五节  消息的结构形式</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28663" y="4337050"/>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527300" y="3789363"/>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69637"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69638"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3" name="Textfeld 27"/>
          <p:cNvSpPr txBox="1">
            <a:spLocks noChangeArrowheads="1"/>
          </p:cNvSpPr>
          <p:nvPr/>
        </p:nvSpPr>
        <p:spPr bwMode="auto">
          <a:xfrm>
            <a:off x="3019425" y="1393825"/>
            <a:ext cx="8027988" cy="3937000"/>
          </a:xfrm>
          <a:prstGeom prst="rect">
            <a:avLst/>
          </a:prstGeom>
          <a:noFill/>
          <a:ln w="9525">
            <a:noFill/>
            <a:miter lim="800000"/>
          </a:ln>
        </p:spPr>
        <p:txBody>
          <a:bodyPr>
            <a:spAutoFit/>
          </a:bodyPr>
          <a:lstStyle/>
          <a:p>
            <a:pPr defTabSz="228600">
              <a:lnSpc>
                <a:spcPct val="200000"/>
              </a:lnSpc>
            </a:pPr>
            <a:r>
              <a:rPr lang="zh-CN" altLang="en-US" b="1">
                <a:latin typeface="微软雅黑" panose="020B0503020204020204" pitchFamily="34" charset="-122"/>
                <a:ea typeface="微软雅黑" panose="020B0503020204020204" pitchFamily="34" charset="-122"/>
              </a:rPr>
              <a:t>1. 消息标题从形式上可分为单一型与复合型两类，从内容上可分为实标题与虚标题两类。</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2. 消息导语写作要解决两个最核心的问题：如何吸引读者，如何找好新闻由头。</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3. 掌握好硬导语与软导语的不同用法，对于消息写作非常重要。</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4. 写好消息主体与结尾，对于丰富消息内容意义非凡。</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5. 倒金字塔结构是消息写作的主流结构形式，但不是唯一的结构形式。不同的消息应采用不同的结构形式。</a:t>
            </a:r>
            <a:endParaRPr lang="zh-CN" altLang="en-US" b="1">
              <a:latin typeface="微软雅黑" panose="020B0503020204020204" pitchFamily="34" charset="-122"/>
              <a:ea typeface="微软雅黑" panose="020B0503020204020204" pitchFamily="34" charset="-122"/>
            </a:endParaRPr>
          </a:p>
        </p:txBody>
      </p:sp>
      <p:sp>
        <p:nvSpPr>
          <p:cNvPr id="69641" name="文本框 1"/>
          <p:cNvSpPr txBox="1">
            <a:spLocks noChangeArrowheads="1"/>
          </p:cNvSpPr>
          <p:nvPr/>
        </p:nvSpPr>
        <p:spPr bwMode="auto">
          <a:xfrm>
            <a:off x="1254125" y="615950"/>
            <a:ext cx="1924050" cy="582613"/>
          </a:xfrm>
          <a:prstGeom prst="rect">
            <a:avLst/>
          </a:prstGeom>
          <a:noFill/>
          <a:ln w="9525">
            <a:noFill/>
            <a:miter lim="800000"/>
          </a:ln>
        </p:spPr>
        <p:txBody>
          <a:bodyPr>
            <a:spAutoFit/>
          </a:bodyPr>
          <a:lstStyle/>
          <a:p>
            <a:r>
              <a:rPr lang="zh-CN" altLang="en-US" sz="3200" b="1">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1681"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7958138"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消息标题</a:t>
            </a:r>
            <a:endParaRPr lang="zh-CN" altLang="en-US" sz="2800">
              <a:latin typeface="微软雅黑" panose="020B0503020204020204" pitchFamily="34" charset="-122"/>
              <a:ea typeface="微软雅黑" panose="020B0503020204020204" pitchFamily="34" charset="-122"/>
            </a:endParaRPr>
          </a:p>
        </p:txBody>
      </p:sp>
      <p:grpSp>
        <p:nvGrpSpPr>
          <p:cNvPr id="71684"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71685" name="文本框 1"/>
          <p:cNvSpPr txBox="1">
            <a:spLocks noChangeArrowheads="1"/>
          </p:cNvSpPr>
          <p:nvPr/>
        </p:nvSpPr>
        <p:spPr bwMode="auto">
          <a:xfrm>
            <a:off x="1536700" y="998538"/>
            <a:ext cx="9364663" cy="4810125"/>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一、消息标题的特殊性</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a:ea typeface="宋体" panose="02010600030101010101" pitchFamily="2" charset="-122"/>
              </a:rPr>
              <a:t>       </a:t>
            </a:r>
            <a:r>
              <a:rPr lang="zh-CN" altLang="en-US" sz="1600">
                <a:latin typeface="微软雅黑" panose="020B0503020204020204" pitchFamily="34" charset="-122"/>
                <a:ea typeface="微软雅黑" panose="020B0503020204020204" pitchFamily="34" charset="-122"/>
              </a:rPr>
              <a:t>消息标题揭示消息的内容，并以醒目的形式刊出。读者接触新闻，首先是读标题，通过读标题来选择想读的新闻。所以，标题就成了新闻吸引读者、引导读者的重要手段。制作好标题，不仅是编辑的事，而且应引起记者的高度重视。</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r>
              <a:rPr lang="zh-CN" altLang="en-US" sz="2000">
                <a:solidFill>
                  <a:srgbClr val="C23522"/>
                </a:solidFill>
                <a:latin typeface="微软雅黑" panose="020B0503020204020204" pitchFamily="34" charset="-122"/>
                <a:ea typeface="微软雅黑" panose="020B0503020204020204" pitchFamily="34" charset="-122"/>
              </a:rPr>
              <a:t>二、消息标题的构成</a:t>
            </a:r>
            <a:endParaRPr lang="zh-CN" altLang="en-US" sz="2000">
              <a:solidFill>
                <a:srgbClr val="C23522"/>
              </a:solidFill>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消息标题按结构可分为单一型和复合型两类。</a:t>
            </a:r>
            <a:endParaRPr lang="zh-CN" altLang="en-US" sz="1600">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单一型标题一般为单行标题，也有作两行的；复合型标题为多行标题。前者只有主题，后者则包括了主题与辅题两部分。</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en-US" altLang="zh-CN"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三、消息标题写作要求</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（一）生动传神      （二）简洁工整      （三）新颖别致，不拘一格</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 name="椭圆 89"/>
          <p:cNvSpPr/>
          <p:nvPr/>
        </p:nvSpPr>
        <p:spPr>
          <a:xfrm>
            <a:off x="4202170" y="2343689"/>
            <a:ext cx="718332" cy="718461"/>
          </a:xfrm>
          <a:prstGeom prst="ellipse">
            <a:avLst/>
          </a:prstGeom>
          <a:noFill/>
          <a:ln w="28575">
            <a:gradFill flip="none" rotWithShape="1">
              <a:gsLst>
                <a:gs pos="0">
                  <a:schemeClr val="accent6">
                    <a:lumMod val="0"/>
                    <a:lumOff val="100000"/>
                  </a:schemeClr>
                </a:gs>
                <a:gs pos="35000">
                  <a:schemeClr val="accent6">
                    <a:lumMod val="0"/>
                    <a:lumOff val="100000"/>
                  </a:schemeClr>
                </a:gs>
                <a:gs pos="100000">
                  <a:schemeClr val="accent5">
                    <a:lumMod val="75000"/>
                  </a:schemeClr>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dirty="0">
                <a:solidFill>
                  <a:schemeClr val="bg1">
                    <a:lumMod val="50000"/>
                  </a:schemeClr>
                </a:solidFill>
                <a:latin typeface="微软雅黑" panose="020B0503020204020204" pitchFamily="34" charset="-122"/>
                <a:ea typeface="微软雅黑" panose="020B0503020204020204" pitchFamily="34" charset="-122"/>
              </a:rPr>
              <a:t>07</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436" name="文本框 57"/>
          <p:cNvSpPr txBox="1">
            <a:spLocks noChangeArrowheads="1"/>
          </p:cNvSpPr>
          <p:nvPr/>
        </p:nvSpPr>
        <p:spPr bwMode="auto">
          <a:xfrm>
            <a:off x="1284288" y="2246313"/>
            <a:ext cx="862012" cy="2166937"/>
          </a:xfrm>
          <a:prstGeom prst="rect">
            <a:avLst/>
          </a:prstGeom>
          <a:noFill/>
          <a:ln w="9525">
            <a:noFill/>
            <a:miter lim="800000"/>
          </a:ln>
        </p:spPr>
        <p:txBody>
          <a:bodyPr vert="eaVert">
            <a:spAutoFit/>
          </a:bodyPr>
          <a:lstStyle/>
          <a:p>
            <a:pPr algn="dist"/>
            <a:r>
              <a:rPr lang="zh-CN" altLang="en-US" sz="4400" b="1">
                <a:latin typeface="微软雅黑" panose="020B0503020204020204" pitchFamily="34" charset="-122"/>
                <a:ea typeface="微软雅黑" panose="020B0503020204020204" pitchFamily="34" charset="-122"/>
              </a:rPr>
              <a:t>目录</a:t>
            </a:r>
            <a:endParaRPr lang="zh-CN" altLang="en-US" sz="4400" b="1">
              <a:latin typeface="微软雅黑" panose="020B0503020204020204" pitchFamily="34" charset="-122"/>
              <a:ea typeface="微软雅黑" panose="020B0503020204020204" pitchFamily="34" charset="-122"/>
            </a:endParaRPr>
          </a:p>
        </p:txBody>
      </p:sp>
      <p:grpSp>
        <p:nvGrpSpPr>
          <p:cNvPr id="18437" name="组合 67"/>
          <p:cNvGrpSpPr/>
          <p:nvPr/>
        </p:nvGrpSpPr>
        <p:grpSpPr bwMode="auto">
          <a:xfrm>
            <a:off x="1463675" y="3759200"/>
            <a:ext cx="1071563" cy="1069975"/>
            <a:chOff x="1553819" y="3768587"/>
            <a:chExt cx="1070112" cy="1070112"/>
          </a:xfrm>
        </p:grpSpPr>
        <p:cxnSp>
          <p:nvCxnSpPr>
            <p:cNvPr id="65" name="直接连接符 64"/>
            <p:cNvCxnSpPr/>
            <p:nvPr/>
          </p:nvCxnSpPr>
          <p:spPr>
            <a:xfrm flipV="1">
              <a:off x="1553819" y="4522305"/>
              <a:ext cx="1070112" cy="1325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5400000" flipV="1">
              <a:off x="1765854" y="4297018"/>
              <a:ext cx="1070112" cy="1325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grpSp>
        <p:nvGrpSpPr>
          <p:cNvPr id="18438" name="组合 68"/>
          <p:cNvGrpSpPr/>
          <p:nvPr/>
        </p:nvGrpSpPr>
        <p:grpSpPr bwMode="auto">
          <a:xfrm rot="16200000" flipV="1">
            <a:off x="862013" y="1774825"/>
            <a:ext cx="1069975" cy="1069975"/>
            <a:chOff x="1553819" y="3768587"/>
            <a:chExt cx="1070112" cy="1070112"/>
          </a:xfrm>
        </p:grpSpPr>
        <p:cxnSp>
          <p:nvCxnSpPr>
            <p:cNvPr id="70" name="直接连接符 69"/>
            <p:cNvCxnSpPr/>
            <p:nvPr/>
          </p:nvCxnSpPr>
          <p:spPr>
            <a:xfrm flipV="1">
              <a:off x="1553819" y="4522305"/>
              <a:ext cx="1070112" cy="1325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5400000" flipV="1">
              <a:off x="1765854" y="4297018"/>
              <a:ext cx="1070112" cy="1325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2" name="椭圆 71"/>
          <p:cNvSpPr/>
          <p:nvPr/>
        </p:nvSpPr>
        <p:spPr>
          <a:xfrm>
            <a:off x="1789113" y="4587875"/>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6" name="文本框 85">
            <a:hlinkClick r:id="rId1" action="ppaction://hlinksldjump"/>
          </p:cNvPr>
          <p:cNvSpPr txBox="1">
            <a:spLocks noChangeArrowheads="1"/>
          </p:cNvSpPr>
          <p:nvPr/>
        </p:nvSpPr>
        <p:spPr bwMode="auto">
          <a:xfrm>
            <a:off x="5241925" y="2473325"/>
            <a:ext cx="5172075" cy="52228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通讯写作</a:t>
            </a:r>
            <a:endParaRPr lang="zh-CN" altLang="en-US" sz="2800">
              <a:latin typeface="微软雅黑" panose="020B0503020204020204" pitchFamily="34" charset="-122"/>
              <a:ea typeface="微软雅黑" panose="020B0503020204020204" pitchFamily="34" charset="-122"/>
            </a:endParaRPr>
          </a:p>
        </p:txBody>
      </p:sp>
      <p:sp>
        <p:nvSpPr>
          <p:cNvPr id="87" name="文本框 86">
            <a:hlinkClick r:id="rId1" action="ppaction://hlinksldjump"/>
          </p:cNvPr>
          <p:cNvSpPr txBox="1">
            <a:spLocks noChangeArrowheads="1"/>
          </p:cNvSpPr>
          <p:nvPr/>
        </p:nvSpPr>
        <p:spPr bwMode="auto">
          <a:xfrm>
            <a:off x="5241925" y="3425825"/>
            <a:ext cx="4446588" cy="52228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深度报道写作</a:t>
            </a:r>
            <a:endParaRPr lang="zh-CN" altLang="en-US" sz="2800">
              <a:latin typeface="微软雅黑" panose="020B0503020204020204" pitchFamily="34" charset="-122"/>
              <a:ea typeface="微软雅黑" panose="020B0503020204020204" pitchFamily="34" charset="-122"/>
            </a:endParaRPr>
          </a:p>
        </p:txBody>
      </p:sp>
      <p:sp>
        <p:nvSpPr>
          <p:cNvPr id="88" name="文本框 87">
            <a:hlinkClick r:id="rId1" action="ppaction://hlinksldjump"/>
          </p:cNvPr>
          <p:cNvSpPr txBox="1">
            <a:spLocks noChangeArrowheads="1"/>
          </p:cNvSpPr>
          <p:nvPr/>
        </p:nvSpPr>
        <p:spPr bwMode="auto">
          <a:xfrm>
            <a:off x="5241925" y="4378325"/>
            <a:ext cx="4048125" cy="520700"/>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融合新闻写作</a:t>
            </a:r>
            <a:endParaRPr lang="zh-CN" altLang="en-US" sz="2800">
              <a:latin typeface="微软雅黑" panose="020B0503020204020204" pitchFamily="34" charset="-122"/>
              <a:ea typeface="微软雅黑" panose="020B0503020204020204" pitchFamily="34" charset="-122"/>
            </a:endParaRPr>
          </a:p>
        </p:txBody>
      </p:sp>
      <p:sp>
        <p:nvSpPr>
          <p:cNvPr id="91" name="椭圆 90"/>
          <p:cNvSpPr/>
          <p:nvPr/>
        </p:nvSpPr>
        <p:spPr>
          <a:xfrm>
            <a:off x="4202170" y="3295867"/>
            <a:ext cx="718332" cy="718461"/>
          </a:xfrm>
          <a:prstGeom prst="ellipse">
            <a:avLst/>
          </a:prstGeom>
          <a:noFill/>
          <a:ln w="28575">
            <a:gradFill flip="none" rotWithShape="1">
              <a:gsLst>
                <a:gs pos="0">
                  <a:schemeClr val="accent6">
                    <a:lumMod val="0"/>
                    <a:lumOff val="100000"/>
                  </a:schemeClr>
                </a:gs>
                <a:gs pos="35000">
                  <a:schemeClr val="accent6">
                    <a:lumMod val="0"/>
                    <a:lumOff val="100000"/>
                  </a:schemeClr>
                </a:gs>
                <a:gs pos="100000">
                  <a:schemeClr val="accent5">
                    <a:lumMod val="75000"/>
                  </a:schemeClr>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dirty="0">
                <a:solidFill>
                  <a:schemeClr val="bg1">
                    <a:lumMod val="50000"/>
                  </a:schemeClr>
                </a:solidFill>
                <a:latin typeface="微软雅黑" panose="020B0503020204020204" pitchFamily="34" charset="-122"/>
                <a:ea typeface="微软雅黑" panose="020B0503020204020204" pitchFamily="34" charset="-122"/>
              </a:rPr>
              <a:t>08</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2" name="椭圆 91"/>
          <p:cNvSpPr/>
          <p:nvPr/>
        </p:nvSpPr>
        <p:spPr>
          <a:xfrm>
            <a:off x="4202170" y="4248045"/>
            <a:ext cx="718332" cy="718461"/>
          </a:xfrm>
          <a:prstGeom prst="ellipse">
            <a:avLst/>
          </a:prstGeom>
          <a:noFill/>
          <a:ln w="28575">
            <a:gradFill flip="none" rotWithShape="1">
              <a:gsLst>
                <a:gs pos="0">
                  <a:schemeClr val="accent6">
                    <a:lumMod val="0"/>
                    <a:lumOff val="100000"/>
                  </a:schemeClr>
                </a:gs>
                <a:gs pos="35000">
                  <a:schemeClr val="accent6">
                    <a:lumMod val="0"/>
                    <a:lumOff val="100000"/>
                  </a:schemeClr>
                </a:gs>
                <a:gs pos="100000">
                  <a:schemeClr val="accent5">
                    <a:lumMod val="75000"/>
                  </a:schemeClr>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dirty="0">
                <a:solidFill>
                  <a:schemeClr val="bg1">
                    <a:lumMod val="50000"/>
                  </a:schemeClr>
                </a:solidFill>
                <a:latin typeface="微软雅黑" panose="020B0503020204020204" pitchFamily="34" charset="-122"/>
                <a:ea typeface="微软雅黑" panose="020B0503020204020204" pitchFamily="34" charset="-122"/>
              </a:rPr>
              <a:t>09</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4" name="椭圆 93"/>
          <p:cNvSpPr/>
          <p:nvPr/>
        </p:nvSpPr>
        <p:spPr>
          <a:xfrm rot="2150169">
            <a:off x="9153221" y="-801854"/>
            <a:ext cx="4320000" cy="4320000"/>
          </a:xfrm>
          <a:prstGeom prst="ellipse">
            <a:avLst/>
          </a:prstGeom>
          <a:noFill/>
          <a:ln>
            <a:gradFill>
              <a:gsLst>
                <a:gs pos="0">
                  <a:srgbClr val="E78679"/>
                </a:gs>
                <a:gs pos="32000">
                  <a:srgbClr val="C63E1E"/>
                </a:gs>
                <a:gs pos="65000">
                  <a:srgbClr val="861212"/>
                </a:gs>
                <a:gs pos="100000">
                  <a:srgbClr val="F3F3F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5" name="椭圆 94"/>
          <p:cNvSpPr/>
          <p:nvPr/>
        </p:nvSpPr>
        <p:spPr>
          <a:xfrm rot="9599071">
            <a:off x="9407949" y="2426114"/>
            <a:ext cx="2520000" cy="2520000"/>
          </a:xfrm>
          <a:prstGeom prst="ellipse">
            <a:avLst/>
          </a:prstGeom>
          <a:noFill/>
          <a:ln>
            <a:gradFill>
              <a:gsLst>
                <a:gs pos="6000">
                  <a:schemeClr val="accent2">
                    <a:lumMod val="20000"/>
                    <a:lumOff val="80000"/>
                  </a:schemeClr>
                </a:gs>
                <a:gs pos="52000">
                  <a:schemeClr val="accent2">
                    <a:lumMod val="60000"/>
                    <a:lumOff val="40000"/>
                  </a:schemeClr>
                </a:gs>
                <a:gs pos="67000">
                  <a:schemeClr val="accent2">
                    <a:lumMod val="75000"/>
                  </a:schemeClr>
                </a:gs>
                <a:gs pos="100000">
                  <a:srgbClr val="861212"/>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8455" name="组合 95"/>
          <p:cNvGrpSpPr/>
          <p:nvPr/>
        </p:nvGrpSpPr>
        <p:grpSpPr bwMode="auto">
          <a:xfrm>
            <a:off x="10720388" y="6403975"/>
            <a:ext cx="982662" cy="180975"/>
            <a:chOff x="9796670" y="6324600"/>
            <a:chExt cx="981757" cy="180000"/>
          </a:xfrm>
        </p:grpSpPr>
        <p:sp>
          <p:nvSpPr>
            <p:cNvPr id="97" name="椭圆 96"/>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8" name="椭圆 97"/>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9" name="椭圆 98"/>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 name="文本框 1">
            <a:hlinkClick r:id="rId1" action="ppaction://hlinksldjump"/>
          </p:cNvPr>
          <p:cNvSpPr txBox="1">
            <a:spLocks noChangeArrowheads="1"/>
          </p:cNvSpPr>
          <p:nvPr/>
        </p:nvSpPr>
        <p:spPr bwMode="auto">
          <a:xfrm>
            <a:off x="5241925" y="1489075"/>
            <a:ext cx="4048125" cy="52228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消息写作</a:t>
            </a:r>
            <a:endParaRPr lang="zh-CN" altLang="en-US" sz="2800">
              <a:latin typeface="微软雅黑" panose="020B0503020204020204" pitchFamily="34" charset="-122"/>
              <a:ea typeface="微软雅黑" panose="020B0503020204020204" pitchFamily="34" charset="-122"/>
            </a:endParaRPr>
          </a:p>
        </p:txBody>
      </p:sp>
      <p:sp>
        <p:nvSpPr>
          <p:cNvPr id="3" name="椭圆 2"/>
          <p:cNvSpPr/>
          <p:nvPr/>
        </p:nvSpPr>
        <p:spPr>
          <a:xfrm>
            <a:off x="4202170" y="1359098"/>
            <a:ext cx="718332" cy="718461"/>
          </a:xfrm>
          <a:prstGeom prst="ellipse">
            <a:avLst/>
          </a:prstGeom>
          <a:noFill/>
          <a:ln w="28575">
            <a:gradFill flip="none" rotWithShape="1">
              <a:gsLst>
                <a:gs pos="0">
                  <a:schemeClr val="accent6">
                    <a:lumMod val="0"/>
                    <a:lumOff val="100000"/>
                  </a:schemeClr>
                </a:gs>
                <a:gs pos="35000">
                  <a:schemeClr val="accent6">
                    <a:lumMod val="0"/>
                    <a:lumOff val="100000"/>
                  </a:schemeClr>
                </a:gs>
                <a:gs pos="100000">
                  <a:schemeClr val="accent5">
                    <a:lumMod val="75000"/>
                  </a:schemeClr>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dirty="0">
                <a:solidFill>
                  <a:schemeClr val="bg1">
                    <a:lumMod val="50000"/>
                  </a:schemeClr>
                </a:solidFill>
                <a:latin typeface="微软雅黑" panose="020B0503020204020204" pitchFamily="34" charset="-122"/>
                <a:ea typeface="微软雅黑" panose="020B0503020204020204" pitchFamily="34" charset="-122"/>
              </a:rPr>
              <a:t>06</a:t>
            </a: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500"/>
                                        <p:tgtEl>
                                          <p:spTgt spid="8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fade">
                                      <p:cBhvr>
                                        <p:cTn id="11" dur="500"/>
                                        <p:tgtEl>
                                          <p:spTgt spid="8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fade">
                                      <p:cBhvr>
                                        <p:cTn id="15" dur="500"/>
                                        <p:tgtEl>
                                          <p:spTgt spid="8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1"/>
          <a:srcRect/>
          <a:stretch>
            <a:fillRect/>
          </a:stretch>
        </a:blipFill>
        <a:effectLst/>
      </p:bgPr>
    </p:bg>
    <p:spTree>
      <p:nvGrpSpPr>
        <p:cNvPr id="1" name=""/>
        <p:cNvGrpSpPr/>
        <p:nvPr/>
      </p:nvGrpSpPr>
      <p:grpSpPr>
        <a:xfrm>
          <a:off x="0" y="0"/>
          <a:ext cx="0" cy="0"/>
          <a:chOff x="0" y="0"/>
          <a:chExt cx="0" cy="0"/>
        </a:xfrm>
      </p:grpSpPr>
      <p:grpSp>
        <p:nvGrpSpPr>
          <p:cNvPr id="73730"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7434263"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消息导语</a:t>
            </a:r>
            <a:endParaRPr lang="zh-CN" altLang="en-US" sz="2800">
              <a:latin typeface="微软雅黑" panose="020B0503020204020204" pitchFamily="34" charset="-122"/>
              <a:ea typeface="微软雅黑" panose="020B0503020204020204" pitchFamily="34" charset="-122"/>
            </a:endParaRPr>
          </a:p>
        </p:txBody>
      </p:sp>
      <p:grpSp>
        <p:nvGrpSpPr>
          <p:cNvPr id="73733"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73734" name="文本框 1"/>
          <p:cNvSpPr txBox="1">
            <a:spLocks noChangeArrowheads="1"/>
          </p:cNvSpPr>
          <p:nvPr/>
        </p:nvSpPr>
        <p:spPr bwMode="auto">
          <a:xfrm>
            <a:off x="1536700" y="1122363"/>
            <a:ext cx="9364663" cy="4030662"/>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一、消息导语概述</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r>
              <a:rPr lang="zh-CN" altLang="en-US" sz="1600">
                <a:latin typeface="微软雅黑" panose="020B0503020204020204" pitchFamily="34" charset="-122"/>
                <a:ea typeface="微软雅黑" panose="020B0503020204020204" pitchFamily="34" charset="-122"/>
              </a:rPr>
              <a:t>消息导语，即消息的开头部分。一般指开头部分的头一句或几句话，或第一个自然段。消息导语是消息这一新闻体裁特有的概念，是消息与其他文体区别的重要特征。</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二、导语的产生与演变</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第一代导语→第二代导语→第三代导语</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三、导语的功能和写作要求</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（一）开启全篇、吸引读者</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（二）解决报道的新闻由头</a:t>
            </a:r>
            <a:endParaRPr lang="zh-CN" altLang="en-US" sz="160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grpSp>
        <p:nvGrpSpPr>
          <p:cNvPr id="75778"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7434263"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消息导语</a:t>
            </a:r>
            <a:endParaRPr lang="zh-CN" altLang="en-US" sz="2800">
              <a:latin typeface="微软雅黑" panose="020B0503020204020204" pitchFamily="34" charset="-122"/>
              <a:ea typeface="微软雅黑" panose="020B0503020204020204" pitchFamily="34" charset="-122"/>
            </a:endParaRPr>
          </a:p>
        </p:txBody>
      </p:sp>
      <p:grpSp>
        <p:nvGrpSpPr>
          <p:cNvPr id="75781"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75782" name="文本框 1"/>
          <p:cNvSpPr txBox="1">
            <a:spLocks noChangeArrowheads="1"/>
          </p:cNvSpPr>
          <p:nvPr/>
        </p:nvSpPr>
        <p:spPr bwMode="auto">
          <a:xfrm>
            <a:off x="1536700" y="1122363"/>
            <a:ext cx="9364663" cy="5041900"/>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四、导语的类型和写作要点</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（一）叙述型导语</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1. </a:t>
            </a:r>
            <a:r>
              <a:rPr lang="zh-CN" altLang="en-US" sz="1600">
                <a:latin typeface="微软雅黑" panose="020B0503020204020204" pitchFamily="34" charset="-122"/>
                <a:ea typeface="微软雅黑" panose="020B0503020204020204" pitchFamily="34" charset="-122"/>
              </a:rPr>
              <a:t>直叙式导语   </a:t>
            </a:r>
            <a:r>
              <a:rPr lang="en-US" altLang="zh-CN" sz="1600">
                <a:latin typeface="微软雅黑" panose="020B0503020204020204" pitchFamily="34" charset="-122"/>
                <a:ea typeface="微软雅黑" panose="020B0503020204020204" pitchFamily="34" charset="-122"/>
              </a:rPr>
              <a:t>2. </a:t>
            </a:r>
            <a:r>
              <a:rPr lang="zh-CN" altLang="en-US" sz="1600">
                <a:latin typeface="微软雅黑" panose="020B0503020204020204" pitchFamily="34" charset="-122"/>
                <a:ea typeface="微软雅黑" panose="020B0503020204020204" pitchFamily="34" charset="-122"/>
              </a:rPr>
              <a:t>概括式导语   </a:t>
            </a:r>
            <a:r>
              <a:rPr lang="en-US" altLang="zh-CN" sz="1600">
                <a:latin typeface="微软雅黑" panose="020B0503020204020204" pitchFamily="34" charset="-122"/>
                <a:ea typeface="微软雅黑" panose="020B0503020204020204" pitchFamily="34" charset="-122"/>
              </a:rPr>
              <a:t>3. </a:t>
            </a:r>
            <a:r>
              <a:rPr lang="zh-CN" altLang="en-US" sz="1600">
                <a:latin typeface="微软雅黑" panose="020B0503020204020204" pitchFamily="34" charset="-122"/>
                <a:ea typeface="微软雅黑" panose="020B0503020204020204" pitchFamily="34" charset="-122"/>
              </a:rPr>
              <a:t>对比式导语</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（二）描写型导语</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1. </a:t>
            </a:r>
            <a:r>
              <a:rPr lang="zh-CN" altLang="en-US" sz="1600">
                <a:latin typeface="微软雅黑" panose="020B0503020204020204" pitchFamily="34" charset="-122"/>
                <a:ea typeface="微软雅黑" panose="020B0503020204020204" pitchFamily="34" charset="-122"/>
              </a:rPr>
              <a:t>见闻式导语  </a:t>
            </a:r>
            <a:r>
              <a:rPr lang="en-US" altLang="zh-CN" sz="1600">
                <a:latin typeface="微软雅黑" panose="020B0503020204020204" pitchFamily="34" charset="-122"/>
                <a:ea typeface="微软雅黑" panose="020B0503020204020204" pitchFamily="34" charset="-122"/>
              </a:rPr>
              <a:t>2. </a:t>
            </a:r>
            <a:r>
              <a:rPr lang="zh-CN" altLang="en-US" sz="1600">
                <a:latin typeface="微软雅黑" panose="020B0503020204020204" pitchFamily="34" charset="-122"/>
                <a:ea typeface="微软雅黑" panose="020B0503020204020204" pitchFamily="34" charset="-122"/>
              </a:rPr>
              <a:t>特写式导语</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（三）议论型导语</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1. </a:t>
            </a:r>
            <a:r>
              <a:rPr lang="zh-CN" altLang="en-US" sz="1600">
                <a:latin typeface="微软雅黑" panose="020B0503020204020204" pitchFamily="34" charset="-122"/>
                <a:ea typeface="微软雅黑" panose="020B0503020204020204" pitchFamily="34" charset="-122"/>
              </a:rPr>
              <a:t>评论式导语  </a:t>
            </a:r>
            <a:r>
              <a:rPr lang="en-US" altLang="zh-CN" sz="1600">
                <a:latin typeface="微软雅黑" panose="020B0503020204020204" pitchFamily="34" charset="-122"/>
                <a:ea typeface="微软雅黑" panose="020B0503020204020204" pitchFamily="34" charset="-122"/>
              </a:rPr>
              <a:t>2. </a:t>
            </a:r>
            <a:r>
              <a:rPr lang="zh-CN" altLang="en-US" sz="1600">
                <a:latin typeface="微软雅黑" panose="020B0503020204020204" pitchFamily="34" charset="-122"/>
                <a:ea typeface="微软雅黑" panose="020B0503020204020204" pitchFamily="34" charset="-122"/>
              </a:rPr>
              <a:t>设问式导语   </a:t>
            </a:r>
            <a:r>
              <a:rPr lang="en-US" altLang="zh-CN" sz="1600">
                <a:latin typeface="微软雅黑" panose="020B0503020204020204" pitchFamily="34" charset="-122"/>
                <a:ea typeface="微软雅黑" panose="020B0503020204020204" pitchFamily="34" charset="-122"/>
              </a:rPr>
              <a:t>3. </a:t>
            </a:r>
            <a:r>
              <a:rPr lang="zh-CN" altLang="en-US" sz="1600">
                <a:latin typeface="微软雅黑" panose="020B0503020204020204" pitchFamily="34" charset="-122"/>
                <a:ea typeface="微软雅黑" panose="020B0503020204020204" pitchFamily="34" charset="-122"/>
              </a:rPr>
              <a:t>引语式导语</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五、硬导语和软导语的选择</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（一）不同的题材影响导语选择</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（二）不同的媒体对导语的选择不同</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（三）个人因素影响导语的选择</a:t>
            </a:r>
            <a:endParaRPr lang="zh-CN" altLang="en-US" sz="160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7825"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6970713"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第三节  消息的主体与结尾</a:t>
            </a:r>
            <a:endParaRPr lang="zh-CN" altLang="en-US" sz="2800">
              <a:latin typeface="微软雅黑" panose="020B0503020204020204" pitchFamily="34" charset="-122"/>
              <a:ea typeface="微软雅黑" panose="020B0503020204020204" pitchFamily="34" charset="-122"/>
            </a:endParaRPr>
          </a:p>
        </p:txBody>
      </p:sp>
      <p:grpSp>
        <p:nvGrpSpPr>
          <p:cNvPr id="77828"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77829" name="文本框 1"/>
          <p:cNvSpPr txBox="1">
            <a:spLocks noChangeArrowheads="1"/>
          </p:cNvSpPr>
          <p:nvPr/>
        </p:nvSpPr>
        <p:spPr bwMode="auto">
          <a:xfrm>
            <a:off x="1544638" y="927100"/>
            <a:ext cx="9364662" cy="5591175"/>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一、消息主体</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消息主体是消息的主干部分，也是消息的展开部分。</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（一）消息主体的作用</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一是解释和深化导语，二是对导语的内容加以补充。</a:t>
            </a:r>
            <a:endParaRPr lang="zh-CN" altLang="en-US"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（二）消息主体的写作要求</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1. 注意变换角度，不要重复导语</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2. 要注意扣紧主要信息，与导语保持密切联系</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3. 内容要充实，防止空洞无物</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4. 要波澜起伏，防止罗列事实</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二、消息结尾</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（一）消息结尾的作用</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消息结尾不是无关紧要的，好的结尾能拓展新闻的内涵，升华新闻的主题，给读者留下深刻的印象。</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（二）消息结尾的写法</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1. 自然收束法    2. 卒章见义法   3. 别开生面法   4.展示预告法   5. 拾遗补阙法</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9873"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7704138" cy="946150"/>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sym typeface="+mn-ea"/>
              </a:rPr>
              <a:t>第四节  新闻背景</a:t>
            </a:r>
            <a:endParaRPr lang="zh-CN" altLang="en-US" sz="2800">
              <a:latin typeface="微软雅黑" panose="020B0503020204020204" pitchFamily="34" charset="-122"/>
              <a:ea typeface="微软雅黑" panose="020B0503020204020204" pitchFamily="34" charset="-122"/>
              <a:sym typeface="+mn-ea"/>
            </a:endParaRPr>
          </a:p>
          <a:p>
            <a:r>
              <a:rPr lang="zh-CN" altLang="en-US" sz="2800">
                <a:latin typeface="微软雅黑" panose="020B0503020204020204" pitchFamily="34" charset="-122"/>
                <a:ea typeface="微软雅黑" panose="020B0503020204020204" pitchFamily="34" charset="-122"/>
              </a:rPr>
              <a:t> </a:t>
            </a:r>
            <a:endParaRPr lang="zh-CN" altLang="en-US" sz="2800">
              <a:latin typeface="微软雅黑" panose="020B0503020204020204" pitchFamily="34" charset="-122"/>
              <a:ea typeface="微软雅黑" panose="020B0503020204020204" pitchFamily="34" charset="-122"/>
            </a:endParaRPr>
          </a:p>
        </p:txBody>
      </p:sp>
      <p:grpSp>
        <p:nvGrpSpPr>
          <p:cNvPr id="79876"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79877" name="文本框 1"/>
          <p:cNvSpPr txBox="1">
            <a:spLocks noChangeArrowheads="1"/>
          </p:cNvSpPr>
          <p:nvPr/>
        </p:nvSpPr>
        <p:spPr bwMode="auto">
          <a:xfrm>
            <a:off x="1536700" y="1122363"/>
            <a:ext cx="9364663" cy="4903787"/>
          </a:xfrm>
          <a:prstGeom prst="rect">
            <a:avLst/>
          </a:prstGeom>
          <a:noFill/>
          <a:ln w="9525">
            <a:noFill/>
            <a:miter lim="800000"/>
          </a:ln>
        </p:spPr>
        <p:txBody>
          <a:bodyPr>
            <a:spAutoFit/>
          </a:bodyPr>
          <a:lstStyle/>
          <a:p>
            <a:pPr>
              <a:lnSpc>
                <a:spcPct val="150000"/>
              </a:lnSpc>
            </a:pPr>
            <a:r>
              <a:rPr lang="zh-CN" altLang="en-US">
                <a:ea typeface="宋体" panose="02010600030101010101" pitchFamily="2" charset="-122"/>
                <a:sym typeface="+mn-ea"/>
              </a:rPr>
              <a:t>       </a:t>
            </a:r>
            <a:r>
              <a:rPr lang="zh-CN" altLang="en-US" sz="1600">
                <a:latin typeface="微软雅黑" panose="020B0503020204020204" pitchFamily="34" charset="-122"/>
                <a:ea typeface="微软雅黑" panose="020B0503020204020204" pitchFamily="34" charset="-122"/>
                <a:sym typeface="+mn-ea"/>
              </a:rPr>
              <a:t>什么叫新闻背景？具体来说，它是指新闻报道中同新闻的主要事实有密切关系的历史情况、社会环境、政治局势、自然情况、人物简历、知识资料和基本数字等。新闻背景相对新闻事实而言，是报道中的辅助材料，但其作用不可低估。</a:t>
            </a:r>
            <a:endParaRPr lang="zh-CN" altLang="en-US" sz="1600">
              <a:latin typeface="微软雅黑" panose="020B0503020204020204" pitchFamily="34" charset="-122"/>
              <a:ea typeface="微软雅黑" panose="020B0503020204020204" pitchFamily="34" charset="-122"/>
              <a:sym typeface="+mn-ea"/>
            </a:endParaRPr>
          </a:p>
          <a:p>
            <a:pPr>
              <a:lnSpc>
                <a:spcPct val="150000"/>
              </a:lnSpc>
            </a:pPr>
            <a:endParaRPr lang="zh-CN" altLang="en-US" sz="800">
              <a:latin typeface="微软雅黑" panose="020B0503020204020204" pitchFamily="34" charset="-122"/>
              <a:ea typeface="微软雅黑" panose="020B0503020204020204" pitchFamily="34" charset="-122"/>
              <a:sym typeface="+mn-ea"/>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sym typeface="+mn-ea"/>
              </a:rPr>
              <a:t>一、新闻背景的意义</a:t>
            </a:r>
            <a:endParaRPr lang="zh-CN" altLang="en-US" sz="2000">
              <a:solidFill>
                <a:srgbClr val="C23522"/>
              </a:solidFill>
              <a:latin typeface="微软雅黑" panose="020B0503020204020204" pitchFamily="34" charset="-122"/>
              <a:ea typeface="微软雅黑" panose="020B0503020204020204" pitchFamily="34" charset="-122"/>
              <a:sym typeface="+mn-ea"/>
            </a:endParaRPr>
          </a:p>
          <a:p>
            <a:pPr>
              <a:lnSpc>
                <a:spcPct val="150000"/>
              </a:lnSpc>
            </a:pPr>
            <a:r>
              <a:rPr lang="zh-CN" altLang="en-US" sz="1600">
                <a:latin typeface="微软雅黑" panose="020B0503020204020204" pitchFamily="34" charset="-122"/>
                <a:ea typeface="微软雅黑" panose="020B0503020204020204" pitchFamily="34" charset="-122"/>
              </a:rPr>
              <a:t>（一）新闻背景对于读者的意义</a:t>
            </a:r>
            <a:endParaRPr lang="zh-CN" altLang="en-US" sz="1600">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报道的内容总是生活中不断涌现出的新情况、新问题、新事物、新气象等，有不少往往是读者不太熟悉的内容。记者报道时，就要添加一些具有注释功能的背景材料，让读者了解这些新的内容。（二）新闻背景对于作者的意义</a:t>
            </a:r>
            <a:endParaRPr lang="zh-CN" altLang="en-US" sz="1600">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新闻背景对于作者的意义在于帮助作者表达他的立场、观点、思想倾向，是作者巧借事实说话的一个重要手段。</a:t>
            </a:r>
            <a:endParaRPr lang="zh-CN" altLang="en-US" sz="1600">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二、新闻背景的种类和作用</a:t>
            </a:r>
            <a:endParaRPr lang="zh-CN" altLang="en-US" sz="2000">
              <a:solidFill>
                <a:srgbClr val="C23522"/>
              </a:solidFill>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说明性背景材料、注释性背景材料、对比性背景材料、提示性背景材料</a:t>
            </a:r>
            <a:endParaRPr lang="en-US" altLang="zh-CN"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grpSp>
        <p:nvGrpSpPr>
          <p:cNvPr id="81922"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6970713"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第五节  消息的结构</a:t>
            </a:r>
            <a:endParaRPr lang="zh-CN" altLang="en-US" sz="2800">
              <a:latin typeface="微软雅黑" panose="020B0503020204020204" pitchFamily="34" charset="-122"/>
              <a:ea typeface="微软雅黑" panose="020B0503020204020204" pitchFamily="34" charset="-122"/>
            </a:endParaRPr>
          </a:p>
        </p:txBody>
      </p:sp>
      <p:grpSp>
        <p:nvGrpSpPr>
          <p:cNvPr id="81925"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81926" name="文本框 1"/>
          <p:cNvSpPr txBox="1">
            <a:spLocks noChangeArrowheads="1"/>
          </p:cNvSpPr>
          <p:nvPr/>
        </p:nvSpPr>
        <p:spPr bwMode="auto">
          <a:xfrm>
            <a:off x="1519238" y="927100"/>
            <a:ext cx="9364662" cy="5678488"/>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一、倒金字塔结构</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倒金字塔结构是最常见的消息结构，特点是：头重脚轻地安排组织材料，把新闻高潮或结论，把最重要、最精彩、最为广大读者所关注的事实摆在前面，按事实重要程度递减的顺序来安排材料。</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二、时间顺序式结构</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这种结构与倒金字塔式结构相反，作者完全按照事件发生的顺序来写，事件的开头就是新闻的导语。它也称金字塔式结构。</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三、沙漏式结构</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沙漏式结构实际上是将倒金字塔结构和时间顺序式结构相结合的一种结构，它吸取了二者的长处以弥补二者的短处。</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四、积累兴趣式结构</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在积累兴趣式结构的报道中，事实通常是一点点逐渐展开的。这种逐渐展开的效果，就是要让读者逐渐增加对事件的兴趣，在兴趣的积累中完成对新闻事实的了解。</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五、并列式结构</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并列式结构是指由一条概括式导语领起，主体部分的几个自然段呈并列结构。</a:t>
            </a:r>
            <a:endParaRPr lang="zh-CN" altLang="en-US" sz="160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83969"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3529013" cy="584200"/>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rPr>
              <a:t>思考题</a:t>
            </a:r>
            <a:endParaRPr lang="zh-CN" altLang="en-US" sz="3200">
              <a:latin typeface="微软雅黑" panose="020B0503020204020204" pitchFamily="34" charset="-122"/>
              <a:ea typeface="微软雅黑" panose="020B0503020204020204" pitchFamily="34" charset="-122"/>
            </a:endParaRPr>
          </a:p>
        </p:txBody>
      </p:sp>
      <p:sp>
        <p:nvSpPr>
          <p:cNvPr id="83972" name="Textfeld 27"/>
          <p:cNvSpPr txBox="1">
            <a:spLocks noChangeArrowheads="1"/>
          </p:cNvSpPr>
          <p:nvPr/>
        </p:nvSpPr>
        <p:spPr bwMode="auto">
          <a:xfrm>
            <a:off x="2071688" y="1068388"/>
            <a:ext cx="9572625" cy="4003675"/>
          </a:xfrm>
          <a:prstGeom prst="rect">
            <a:avLst/>
          </a:prstGeom>
          <a:noFill/>
          <a:ln w="9525">
            <a:noFill/>
            <a:miter lim="800000"/>
          </a:ln>
        </p:spPr>
        <p:txBody>
          <a:bodyPr>
            <a:spAutoFit/>
          </a:bodyPr>
          <a:lstStyle/>
          <a:p>
            <a:pPr defTabSz="228600">
              <a:lnSpc>
                <a:spcPct val="200000"/>
              </a:lnSpc>
            </a:pPr>
            <a:r>
              <a:rPr lang="en-US" altLang="zh-CN" sz="1600">
                <a:latin typeface="微软雅黑" panose="020B0503020204020204" pitchFamily="34" charset="-122"/>
                <a:ea typeface="微软雅黑" panose="020B0503020204020204" pitchFamily="34" charset="-122"/>
              </a:rPr>
              <a:t>1. </a:t>
            </a:r>
            <a:r>
              <a:rPr lang="zh-CN" altLang="en-US" sz="1600">
                <a:latin typeface="微软雅黑" panose="020B0503020204020204" pitchFamily="34" charset="-122"/>
                <a:ea typeface="微软雅黑" panose="020B0503020204020204" pitchFamily="34" charset="-122"/>
              </a:rPr>
              <a:t>消息标题的内在构成是怎样的？</a:t>
            </a:r>
            <a:endParaRPr lang="zh-CN" altLang="en-US" sz="1600">
              <a:latin typeface="微软雅黑" panose="020B0503020204020204" pitchFamily="34" charset="-122"/>
              <a:ea typeface="微软雅黑" panose="020B0503020204020204" pitchFamily="34" charset="-122"/>
            </a:endParaRPr>
          </a:p>
          <a:p>
            <a:pPr defTabSz="228600">
              <a:lnSpc>
                <a:spcPct val="200000"/>
              </a:lnSpc>
            </a:pPr>
            <a:r>
              <a:rPr lang="en-US" altLang="zh-CN" sz="1600">
                <a:latin typeface="微软雅黑" panose="020B0503020204020204" pitchFamily="34" charset="-122"/>
                <a:ea typeface="微软雅黑" panose="020B0503020204020204" pitchFamily="34" charset="-122"/>
              </a:rPr>
              <a:t>2. </a:t>
            </a:r>
            <a:r>
              <a:rPr lang="zh-CN" altLang="en-US" sz="1600">
                <a:latin typeface="微软雅黑" panose="020B0503020204020204" pitchFamily="34" charset="-122"/>
                <a:ea typeface="微软雅黑" panose="020B0503020204020204" pitchFamily="34" charset="-122"/>
              </a:rPr>
              <a:t>消息标题如何处理好虚与实的关系？</a:t>
            </a:r>
            <a:endParaRPr lang="zh-CN" altLang="en-US" sz="1600">
              <a:latin typeface="微软雅黑" panose="020B0503020204020204" pitchFamily="34" charset="-122"/>
              <a:ea typeface="微软雅黑" panose="020B0503020204020204" pitchFamily="34" charset="-122"/>
            </a:endParaRPr>
          </a:p>
          <a:p>
            <a:pPr defTabSz="228600">
              <a:lnSpc>
                <a:spcPct val="200000"/>
              </a:lnSpc>
            </a:pPr>
            <a:r>
              <a:rPr lang="en-US" altLang="zh-CN" sz="1600">
                <a:latin typeface="微软雅黑" panose="020B0503020204020204" pitchFamily="34" charset="-122"/>
                <a:ea typeface="微软雅黑" panose="020B0503020204020204" pitchFamily="34" charset="-122"/>
              </a:rPr>
              <a:t>3. </a:t>
            </a:r>
            <a:r>
              <a:rPr lang="zh-CN" altLang="en-US" sz="1600">
                <a:latin typeface="微软雅黑" panose="020B0503020204020204" pitchFamily="34" charset="-122"/>
                <a:ea typeface="微软雅黑" panose="020B0503020204020204" pitchFamily="34" charset="-122"/>
              </a:rPr>
              <a:t>新闻由头与导语写作有何关联？如何处理好这一关联？</a:t>
            </a:r>
            <a:endParaRPr lang="zh-CN" altLang="en-US" sz="1600">
              <a:latin typeface="微软雅黑" panose="020B0503020204020204" pitchFamily="34" charset="-122"/>
              <a:ea typeface="微软雅黑" panose="020B0503020204020204" pitchFamily="34" charset="-122"/>
            </a:endParaRPr>
          </a:p>
          <a:p>
            <a:pPr defTabSz="228600">
              <a:lnSpc>
                <a:spcPct val="200000"/>
              </a:lnSpc>
            </a:pPr>
            <a:r>
              <a:rPr lang="en-US" altLang="zh-CN" sz="1600">
                <a:latin typeface="微软雅黑" panose="020B0503020204020204" pitchFamily="34" charset="-122"/>
                <a:ea typeface="微软雅黑" panose="020B0503020204020204" pitchFamily="34" charset="-122"/>
              </a:rPr>
              <a:t>4. </a:t>
            </a:r>
            <a:r>
              <a:rPr lang="zh-CN" altLang="en-US" sz="1600">
                <a:latin typeface="微软雅黑" panose="020B0503020204020204" pitchFamily="34" charset="-122"/>
                <a:ea typeface="微软雅黑" panose="020B0503020204020204" pitchFamily="34" charset="-122"/>
              </a:rPr>
              <a:t>如何根据具体情况写好软导语和硬导语？</a:t>
            </a:r>
            <a:endParaRPr lang="zh-CN" altLang="en-US" sz="1600">
              <a:latin typeface="微软雅黑" panose="020B0503020204020204" pitchFamily="34" charset="-122"/>
              <a:ea typeface="微软雅黑" panose="020B0503020204020204" pitchFamily="34" charset="-122"/>
            </a:endParaRPr>
          </a:p>
          <a:p>
            <a:pPr defTabSz="228600">
              <a:lnSpc>
                <a:spcPct val="200000"/>
              </a:lnSpc>
            </a:pPr>
            <a:r>
              <a:rPr lang="en-US" altLang="zh-CN" sz="1600">
                <a:latin typeface="微软雅黑" panose="020B0503020204020204" pitchFamily="34" charset="-122"/>
                <a:ea typeface="微软雅黑" panose="020B0503020204020204" pitchFamily="34" charset="-122"/>
              </a:rPr>
              <a:t>5. </a:t>
            </a:r>
            <a:r>
              <a:rPr lang="zh-CN" altLang="en-US" sz="1600">
                <a:latin typeface="微软雅黑" panose="020B0503020204020204" pitchFamily="34" charset="-122"/>
                <a:ea typeface="微软雅黑" panose="020B0503020204020204" pitchFamily="34" charset="-122"/>
              </a:rPr>
              <a:t>导语与主体的关系如何？如何处理好二者的关系？</a:t>
            </a:r>
            <a:endParaRPr lang="zh-CN" altLang="en-US" sz="1600">
              <a:latin typeface="微软雅黑" panose="020B0503020204020204" pitchFamily="34" charset="-122"/>
              <a:ea typeface="微软雅黑" panose="020B0503020204020204" pitchFamily="34" charset="-122"/>
            </a:endParaRPr>
          </a:p>
          <a:p>
            <a:pPr defTabSz="228600">
              <a:lnSpc>
                <a:spcPct val="200000"/>
              </a:lnSpc>
            </a:pPr>
            <a:r>
              <a:rPr lang="en-US" altLang="zh-CN" sz="1600">
                <a:latin typeface="微软雅黑" panose="020B0503020204020204" pitchFamily="34" charset="-122"/>
                <a:ea typeface="微软雅黑" panose="020B0503020204020204" pitchFamily="34" charset="-122"/>
              </a:rPr>
              <a:t>6. </a:t>
            </a:r>
            <a:r>
              <a:rPr lang="zh-CN" altLang="en-US" sz="1600">
                <a:latin typeface="微软雅黑" panose="020B0503020204020204" pitchFamily="34" charset="-122"/>
                <a:ea typeface="微软雅黑" panose="020B0503020204020204" pitchFamily="34" charset="-122"/>
              </a:rPr>
              <a:t>消息结尾的意义何在？怎样才能写好消息结尾？</a:t>
            </a:r>
            <a:endParaRPr lang="zh-CN" altLang="en-US" sz="1600">
              <a:latin typeface="微软雅黑" panose="020B0503020204020204" pitchFamily="34" charset="-122"/>
              <a:ea typeface="微软雅黑" panose="020B0503020204020204" pitchFamily="34" charset="-122"/>
            </a:endParaRPr>
          </a:p>
          <a:p>
            <a:pPr defTabSz="228600">
              <a:lnSpc>
                <a:spcPct val="200000"/>
              </a:lnSpc>
            </a:pPr>
            <a:r>
              <a:rPr lang="en-US" altLang="zh-CN" sz="1600">
                <a:latin typeface="微软雅黑" panose="020B0503020204020204" pitchFamily="34" charset="-122"/>
                <a:ea typeface="微软雅黑" panose="020B0503020204020204" pitchFamily="34" charset="-122"/>
              </a:rPr>
              <a:t>7. </a:t>
            </a:r>
            <a:r>
              <a:rPr lang="zh-CN" altLang="en-US" sz="1600">
                <a:latin typeface="微软雅黑" panose="020B0503020204020204" pitchFamily="34" charset="-122"/>
                <a:ea typeface="微软雅黑" panose="020B0503020204020204" pitchFamily="34" charset="-122"/>
              </a:rPr>
              <a:t>常见的消息结构有哪些？它们在写法上各自有何特点？</a:t>
            </a:r>
            <a:endParaRPr lang="zh-CN" altLang="en-US" sz="1600">
              <a:latin typeface="微软雅黑" panose="020B0503020204020204" pitchFamily="34" charset="-122"/>
              <a:ea typeface="微软雅黑" panose="020B0503020204020204" pitchFamily="34" charset="-122"/>
            </a:endParaRPr>
          </a:p>
          <a:p>
            <a:pPr defTabSz="228600">
              <a:lnSpc>
                <a:spcPct val="200000"/>
              </a:lnSpc>
            </a:pPr>
            <a:r>
              <a:rPr lang="en-US" altLang="zh-CN" sz="1600">
                <a:latin typeface="微软雅黑" panose="020B0503020204020204" pitchFamily="34" charset="-122"/>
                <a:ea typeface="微软雅黑" panose="020B0503020204020204" pitchFamily="34" charset="-122"/>
              </a:rPr>
              <a:t>8. </a:t>
            </a:r>
            <a:r>
              <a:rPr lang="zh-CN" altLang="en-US" sz="1600">
                <a:latin typeface="微软雅黑" panose="020B0503020204020204" pitchFamily="34" charset="-122"/>
                <a:ea typeface="微软雅黑" panose="020B0503020204020204" pitchFamily="34" charset="-122"/>
              </a:rPr>
              <a:t>新闻背景在消息中的意义何在？比较以下三家报道，分析背景材料的使用情况。（材料见书第</a:t>
            </a:r>
            <a:r>
              <a:rPr lang="en-US" altLang="zh-CN" sz="1600">
                <a:latin typeface="微软雅黑" panose="020B0503020204020204" pitchFamily="34" charset="-122"/>
                <a:ea typeface="微软雅黑" panose="020B0503020204020204" pitchFamily="34" charset="-122"/>
              </a:rPr>
              <a:t>126</a:t>
            </a:r>
            <a:r>
              <a:rPr lang="zh-CN" altLang="en-US" sz="1600">
                <a:latin typeface="微软雅黑" panose="020B0503020204020204" pitchFamily="34" charset="-122"/>
                <a:ea typeface="微软雅黑" panose="020B0503020204020204" pitchFamily="34" charset="-122"/>
              </a:rPr>
              <a:t>页）</a:t>
            </a:r>
            <a:endParaRPr lang="zh-CN" altLang="en-US" sz="1600">
              <a:latin typeface="微软雅黑" panose="020B0503020204020204" pitchFamily="34" charset="-122"/>
              <a:ea typeface="微软雅黑" panose="020B0503020204020204" pitchFamily="34" charset="-122"/>
            </a:endParaRPr>
          </a:p>
        </p:txBody>
      </p:sp>
      <p:grpSp>
        <p:nvGrpSpPr>
          <p:cNvPr id="83973"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8" name="椭圆 17"/>
          <p:cNvSpPr/>
          <p:nvPr/>
        </p:nvSpPr>
        <p:spPr>
          <a:xfrm rot="6899075">
            <a:off x="-631954" y="4345607"/>
            <a:ext cx="2520000" cy="2520000"/>
          </a:xfrm>
          <a:prstGeom prst="ellipse">
            <a:avLst/>
          </a:prstGeom>
          <a:noFill/>
          <a:ln>
            <a:gradFill>
              <a:gsLst>
                <a:gs pos="0">
                  <a:schemeClr val="accent1">
                    <a:lumMod val="60000"/>
                    <a:lumOff val="40000"/>
                    <a:alpha val="54000"/>
                  </a:schemeClr>
                </a:gs>
                <a:gs pos="32000">
                  <a:schemeClr val="accent1">
                    <a:lumMod val="75000"/>
                    <a:alpha val="28000"/>
                  </a:schemeClr>
                </a:gs>
                <a:gs pos="65000">
                  <a:schemeClr val="accent1">
                    <a:lumMod val="50000"/>
                    <a:alpha val="37000"/>
                  </a:schemeClr>
                </a:gs>
                <a:gs pos="100000">
                  <a:srgbClr val="153553">
                    <a:alpha val="2300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4692650" y="2568575"/>
            <a:ext cx="2209800" cy="1568450"/>
          </a:xfrm>
          <a:prstGeom prst="rect">
            <a:avLst/>
          </a:prstGeom>
          <a:noFill/>
          <a:ln w="9525">
            <a:noFill/>
            <a:miter lim="800000"/>
          </a:ln>
        </p:spPr>
        <p:txBody>
          <a:bodyPr>
            <a:spAutoFit/>
          </a:bodyPr>
          <a:lstStyle/>
          <a:p>
            <a:r>
              <a:rPr lang="en-US" altLang="zh-CN" sz="9600">
                <a:latin typeface="微软雅黑" panose="020B0503020204020204" pitchFamily="34" charset="-122"/>
                <a:ea typeface="微软雅黑" panose="020B0503020204020204" pitchFamily="34" charset="-122"/>
              </a:rPr>
              <a:t>06</a:t>
            </a:r>
            <a:endParaRPr lang="zh-CN" altLang="en-US" sz="9600">
              <a:latin typeface="微软雅黑" panose="020B0503020204020204" pitchFamily="34" charset="-122"/>
              <a:ea typeface="微软雅黑" panose="020B0503020204020204" pitchFamily="34" charset="-122"/>
            </a:endParaRPr>
          </a:p>
        </p:txBody>
      </p:sp>
      <p:sp>
        <p:nvSpPr>
          <p:cNvPr id="11" name="弧形 10"/>
          <p:cNvSpPr/>
          <p:nvPr/>
        </p:nvSpPr>
        <p:spPr>
          <a:xfrm>
            <a:off x="1130300" y="-801688"/>
            <a:ext cx="6297613" cy="8178801"/>
          </a:xfrm>
          <a:prstGeom prst="arc">
            <a:avLst>
              <a:gd name="adj1" fmla="val 17898523"/>
              <a:gd name="adj2" fmla="val 4328162"/>
            </a:avLst>
          </a:prstGeom>
          <a:ln w="0">
            <a:solidFill>
              <a:schemeClr val="accent6">
                <a:lumMod val="75000"/>
                <a:alpha val="28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 name="椭圆 3"/>
          <p:cNvSpPr/>
          <p:nvPr/>
        </p:nvSpPr>
        <p:spPr>
          <a:xfrm rot="2150169">
            <a:off x="-10658" y="-6723"/>
            <a:ext cx="4320000" cy="43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5">
                    <a:lumMod val="75000"/>
                  </a:schemeClr>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5" name="椭圆 4"/>
          <p:cNvSpPr/>
          <p:nvPr/>
        </p:nvSpPr>
        <p:spPr>
          <a:xfrm rot="6899075">
            <a:off x="2011855" y="3043582"/>
            <a:ext cx="2520000" cy="2520000"/>
          </a:xfrm>
          <a:prstGeom prst="ellipse">
            <a:avLst/>
          </a:prstGeom>
          <a:noFill/>
          <a:ln>
            <a:gradFill>
              <a:gsLst>
                <a:gs pos="95000">
                  <a:schemeClr val="accent6">
                    <a:lumMod val="60000"/>
                    <a:lumOff val="40000"/>
                  </a:schemeClr>
                </a:gs>
                <a:gs pos="0">
                  <a:schemeClr val="accent6">
                    <a:lumMod val="20000"/>
                    <a:lumOff val="80000"/>
                  </a:schemeClr>
                </a:gs>
                <a:gs pos="21000">
                  <a:schemeClr val="accent6">
                    <a:lumMod val="40000"/>
                    <a:lumOff val="60000"/>
                  </a:schemeClr>
                </a:gs>
                <a:gs pos="55000">
                  <a:schemeClr val="accent6">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6" name="椭圆 5"/>
          <p:cNvSpPr/>
          <p:nvPr/>
        </p:nvSpPr>
        <p:spPr>
          <a:xfrm>
            <a:off x="3408363" y="4403725"/>
            <a:ext cx="217487"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椭圆 7"/>
          <p:cNvSpPr/>
          <p:nvPr/>
        </p:nvSpPr>
        <p:spPr>
          <a:xfrm>
            <a:off x="3989388" y="4973638"/>
            <a:ext cx="384175" cy="373062"/>
          </a:xfrm>
          <a:prstGeom prst="ellipse">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 name="椭圆 8">
            <a:hlinkClick r:id="rId1" action="ppaction://hlinksldjump"/>
          </p:cNvPr>
          <p:cNvSpPr/>
          <p:nvPr/>
        </p:nvSpPr>
        <p:spPr>
          <a:xfrm>
            <a:off x="3352800" y="2816225"/>
            <a:ext cx="1103313"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4" name="椭圆 13"/>
          <p:cNvSpPr/>
          <p:nvPr/>
        </p:nvSpPr>
        <p:spPr>
          <a:xfrm>
            <a:off x="2392363" y="5618163"/>
            <a:ext cx="179387" cy="180975"/>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a:off x="4624388" y="2517775"/>
            <a:ext cx="180975" cy="179388"/>
          </a:xfrm>
          <a:prstGeom prst="ellipse">
            <a:avLst/>
          </a:prstGeom>
          <a:solidFill>
            <a:srgbClr val="1535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86030" name="组合 19"/>
          <p:cNvGrpSpPr/>
          <p:nvPr/>
        </p:nvGrpSpPr>
        <p:grpSpPr bwMode="auto">
          <a:xfrm>
            <a:off x="10737850" y="6434138"/>
            <a:ext cx="981075" cy="179387"/>
            <a:chOff x="9796670" y="6324600"/>
            <a:chExt cx="981757" cy="180000"/>
          </a:xfrm>
        </p:grpSpPr>
        <p:sp>
          <p:nvSpPr>
            <p:cNvPr id="21" name="椭圆 20"/>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86031" name="文本框 1"/>
          <p:cNvSpPr txBox="1">
            <a:spLocks noChangeArrowheads="1"/>
          </p:cNvSpPr>
          <p:nvPr/>
        </p:nvSpPr>
        <p:spPr bwMode="auto">
          <a:xfrm>
            <a:off x="6370638" y="3243263"/>
            <a:ext cx="5151437" cy="644525"/>
          </a:xfrm>
          <a:prstGeom prst="rect">
            <a:avLst/>
          </a:prstGeom>
          <a:noFill/>
          <a:ln w="9525">
            <a:noFill/>
            <a:miter lim="800000"/>
          </a:ln>
        </p:spPr>
        <p:txBody>
          <a:bodyPr>
            <a:spAutoFit/>
          </a:bodyPr>
          <a:lstStyle/>
          <a:p>
            <a:r>
              <a:rPr lang="zh-CN" altLang="en-US" sz="3600" b="1">
                <a:latin typeface="微软雅黑" panose="020B0503020204020204" pitchFamily="34" charset="-122"/>
                <a:ea typeface="微软雅黑" panose="020B0503020204020204" pitchFamily="34" charset="-122"/>
              </a:rPr>
              <a:t>消息写作 </a:t>
            </a:r>
            <a:endParaRPr lang="zh-CN" altLang="en-US" sz="3600" b="1">
              <a:latin typeface="微软雅黑" panose="020B0503020204020204" pitchFamily="34" charset="-122"/>
              <a:ea typeface="微软雅黑" panose="020B0503020204020204" pitchFamily="34" charset="-122"/>
            </a:endParaRPr>
          </a:p>
        </p:txBody>
      </p:sp>
      <p:sp>
        <p:nvSpPr>
          <p:cNvPr id="86032" name="矩形 2"/>
          <p:cNvSpPr>
            <a:spLocks noChangeArrowheads="1"/>
          </p:cNvSpPr>
          <p:nvPr/>
        </p:nvSpPr>
        <p:spPr bwMode="auto">
          <a:xfrm>
            <a:off x="6486525" y="3940175"/>
            <a:ext cx="3749675" cy="1330325"/>
          </a:xfrm>
          <a:prstGeom prst="rect">
            <a:avLst/>
          </a:prstGeom>
          <a:noFill/>
          <a:ln w="9525">
            <a:noFill/>
            <a:miter lim="800000"/>
          </a:ln>
        </p:spPr>
        <p:txBody>
          <a:bodyPr wrap="none">
            <a:spAutoFit/>
          </a:bodyPr>
          <a:lstStyle/>
          <a:p>
            <a:pPr>
              <a:lnSpc>
                <a:spcPct val="150000"/>
              </a:lnSpc>
            </a:pPr>
            <a:r>
              <a:rPr lang="zh-CN" altLang="en-US">
                <a:latin typeface="微软雅黑" panose="020B0503020204020204" pitchFamily="34" charset="-122"/>
                <a:ea typeface="微软雅黑" panose="020B0503020204020204" pitchFamily="34" charset="-122"/>
              </a:rPr>
              <a:t>第一节  事件性新闻与非事件性新闻</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第二节  事件性新闻写作</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第三节  非事件性新闻写作</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12788" y="4383088"/>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527300" y="3789363"/>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88069"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88070"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2" name="文本框 41"/>
          <p:cNvSpPr txBox="1">
            <a:spLocks noChangeArrowheads="1"/>
          </p:cNvSpPr>
          <p:nvPr/>
        </p:nvSpPr>
        <p:spPr bwMode="auto">
          <a:xfrm>
            <a:off x="1384300" y="457200"/>
            <a:ext cx="3529013" cy="584200"/>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sym typeface="+mn-ea"/>
            </a:endParaRPr>
          </a:p>
        </p:txBody>
      </p:sp>
      <p:sp>
        <p:nvSpPr>
          <p:cNvPr id="43" name="Textfeld 27"/>
          <p:cNvSpPr txBox="1">
            <a:spLocks noChangeArrowheads="1"/>
          </p:cNvSpPr>
          <p:nvPr/>
        </p:nvSpPr>
        <p:spPr bwMode="auto">
          <a:xfrm>
            <a:off x="3106738" y="1647825"/>
            <a:ext cx="7986712" cy="2289175"/>
          </a:xfrm>
          <a:prstGeom prst="rect">
            <a:avLst/>
          </a:prstGeom>
          <a:noFill/>
          <a:ln w="9525">
            <a:noFill/>
            <a:miter lim="800000"/>
          </a:ln>
        </p:spPr>
        <p:txBody>
          <a:bodyPr>
            <a:spAutoFit/>
          </a:bodyPr>
          <a:lstStyle/>
          <a:p>
            <a:pPr defTabSz="228600">
              <a:lnSpc>
                <a:spcPct val="200000"/>
              </a:lnSpc>
            </a:pPr>
            <a:r>
              <a:rPr lang="zh-CN" altLang="en-US" b="1">
                <a:latin typeface="微软雅黑" panose="020B0503020204020204" pitchFamily="34" charset="-122"/>
                <a:ea typeface="微软雅黑" panose="020B0503020204020204" pitchFamily="34" charset="-122"/>
              </a:rPr>
              <a:t>1. 按新闻报道中事实的性质，新闻报道可分为事件性新闻与非事件性新闻两大类。二者有着本质的区别。</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2. 事件性新闻的报道形式是一事一报或一事多报，非事件性新闻的报道形式是多事一报或多事多报。</a:t>
            </a:r>
            <a:endParaRPr lang="zh-CN" altLang="en-US" b="1">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0113"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2228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事件性新闻与非事件性新闻</a:t>
            </a:r>
            <a:endParaRPr lang="zh-CN" altLang="en-US" sz="2800">
              <a:latin typeface="微软雅黑" panose="020B0503020204020204" pitchFamily="34" charset="-122"/>
              <a:ea typeface="微软雅黑" panose="020B0503020204020204" pitchFamily="34" charset="-122"/>
            </a:endParaRPr>
          </a:p>
        </p:txBody>
      </p:sp>
      <p:grpSp>
        <p:nvGrpSpPr>
          <p:cNvPr id="90116"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90117" name="文本框 1"/>
          <p:cNvSpPr txBox="1">
            <a:spLocks noChangeArrowheads="1"/>
          </p:cNvSpPr>
          <p:nvPr/>
        </p:nvSpPr>
        <p:spPr bwMode="auto">
          <a:xfrm>
            <a:off x="1536700" y="1122363"/>
            <a:ext cx="9363075" cy="4306887"/>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一、两类新闻的含义</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事件性新闻包括大量的动态消息和现场特写性新闻等。它要求记者有高度的新闻敏感，闻风而动，尽快准确地把握事件的个性特征和本质，迅速简明地加以报道。必要时可用连续报道。</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非事件性新闻为对一段时间内或若干空间里发生的诸多事实、情况、事件的综合反映，揭示带有分析性、启发性的总体情况、倾向或经验等。</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二、二者的一般性区别</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区别之一：点与面</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区别之二：速变与渐变</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区别之三：发生与发现</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区别之四：实与虚</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2161"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290638" y="409575"/>
            <a:ext cx="9609137" cy="607853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事件性新闻写作</a:t>
            </a:r>
            <a:endParaRPr lang="zh-CN" altLang="en-US" sz="2800">
              <a:latin typeface="微软雅黑" panose="020B0503020204020204" pitchFamily="34" charset="-122"/>
              <a:ea typeface="微软雅黑" panose="020B0503020204020204" pitchFamily="34" charset="-122"/>
            </a:endParaRPr>
          </a:p>
          <a:p>
            <a:endParaRPr lang="zh-CN" altLang="en-US" sz="2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一、一事一报式报道的写作</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（一）确定报道中心，增强“何事”意识</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（二）精选报道角度，充分挖掘事实的价值</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（三）巧选背景材料，组织选择其他信息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二、一事多报式报道的写作</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（一）分段报道</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分段报道往往是事情来得非常突然，事实又非常重要，如果消息迟发了，其新闻价值会大受影响。在这种情况下，往往是就所掌握的部分情况先发出快讯或简讯，以后再就新闻事实，新闻事件的背景、起因、发展情况、影响范围及各界的反应等其他情况作补充交代。</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（二）连续报道</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连续报道是指在一段时间内，对某一新闻事实的有关情况，或以某一新闻事件的发生、发展、高潮、结局为线索的持续报道。</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p:txBody>
      </p:sp>
      <p:grpSp>
        <p:nvGrpSpPr>
          <p:cNvPr id="92164"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4692650" y="2568575"/>
            <a:ext cx="2209800" cy="1568450"/>
          </a:xfrm>
          <a:prstGeom prst="rect">
            <a:avLst/>
          </a:prstGeom>
          <a:noFill/>
          <a:ln w="9525">
            <a:noFill/>
            <a:miter lim="800000"/>
          </a:ln>
        </p:spPr>
        <p:txBody>
          <a:bodyPr>
            <a:spAutoFit/>
          </a:bodyPr>
          <a:lstStyle/>
          <a:p>
            <a:r>
              <a:rPr lang="en-US" altLang="zh-CN" sz="9600">
                <a:latin typeface="微软雅黑" panose="020B0503020204020204" pitchFamily="34" charset="-122"/>
                <a:ea typeface="微软雅黑" panose="020B0503020204020204" pitchFamily="34" charset="-122"/>
              </a:rPr>
              <a:t>01</a:t>
            </a:r>
            <a:endParaRPr lang="zh-CN" altLang="en-US" sz="9600">
              <a:latin typeface="微软雅黑" panose="020B0503020204020204" pitchFamily="34" charset="-122"/>
              <a:ea typeface="微软雅黑" panose="020B0503020204020204" pitchFamily="34" charset="-122"/>
            </a:endParaRPr>
          </a:p>
        </p:txBody>
      </p:sp>
      <p:sp>
        <p:nvSpPr>
          <p:cNvPr id="11" name="弧形 10"/>
          <p:cNvSpPr/>
          <p:nvPr/>
        </p:nvSpPr>
        <p:spPr>
          <a:xfrm>
            <a:off x="1130300" y="-801688"/>
            <a:ext cx="6297613" cy="8178801"/>
          </a:xfrm>
          <a:prstGeom prst="arc">
            <a:avLst>
              <a:gd name="adj1" fmla="val 17898523"/>
              <a:gd name="adj2" fmla="val 4328162"/>
            </a:avLst>
          </a:prstGeom>
          <a:ln w="0">
            <a:solidFill>
              <a:schemeClr val="accent6">
                <a:lumMod val="75000"/>
                <a:alpha val="28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 name="椭圆 3"/>
          <p:cNvSpPr/>
          <p:nvPr/>
        </p:nvSpPr>
        <p:spPr>
          <a:xfrm rot="2150169">
            <a:off x="-10658" y="-6723"/>
            <a:ext cx="4320000" cy="43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5">
                    <a:lumMod val="75000"/>
                  </a:schemeClr>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5" name="椭圆 4"/>
          <p:cNvSpPr/>
          <p:nvPr/>
        </p:nvSpPr>
        <p:spPr>
          <a:xfrm rot="6899075">
            <a:off x="2011855" y="3043582"/>
            <a:ext cx="2520000" cy="2520000"/>
          </a:xfrm>
          <a:prstGeom prst="ellipse">
            <a:avLst/>
          </a:prstGeom>
          <a:noFill/>
          <a:ln>
            <a:gradFill>
              <a:gsLst>
                <a:gs pos="95000">
                  <a:schemeClr val="accent6">
                    <a:lumMod val="60000"/>
                    <a:lumOff val="40000"/>
                  </a:schemeClr>
                </a:gs>
                <a:gs pos="0">
                  <a:schemeClr val="accent6">
                    <a:lumMod val="20000"/>
                    <a:lumOff val="80000"/>
                  </a:schemeClr>
                </a:gs>
                <a:gs pos="21000">
                  <a:schemeClr val="accent6">
                    <a:lumMod val="40000"/>
                    <a:lumOff val="60000"/>
                  </a:schemeClr>
                </a:gs>
                <a:gs pos="55000">
                  <a:schemeClr val="accent6">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6" name="椭圆 5"/>
          <p:cNvSpPr/>
          <p:nvPr/>
        </p:nvSpPr>
        <p:spPr>
          <a:xfrm>
            <a:off x="3408363" y="4403725"/>
            <a:ext cx="217487"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椭圆 7"/>
          <p:cNvSpPr/>
          <p:nvPr/>
        </p:nvSpPr>
        <p:spPr>
          <a:xfrm>
            <a:off x="3989388" y="4973638"/>
            <a:ext cx="384175" cy="373062"/>
          </a:xfrm>
          <a:prstGeom prst="ellipse">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 name="椭圆 8">
            <a:hlinkClick r:id="rId1" action="ppaction://hlinksldjump"/>
          </p:cNvPr>
          <p:cNvSpPr/>
          <p:nvPr/>
        </p:nvSpPr>
        <p:spPr>
          <a:xfrm>
            <a:off x="3352800" y="2816225"/>
            <a:ext cx="1103313"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4" name="椭圆 13"/>
          <p:cNvSpPr/>
          <p:nvPr/>
        </p:nvSpPr>
        <p:spPr>
          <a:xfrm>
            <a:off x="2392363" y="5618163"/>
            <a:ext cx="179387" cy="180975"/>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a:off x="4624388" y="2517775"/>
            <a:ext cx="180975" cy="179388"/>
          </a:xfrm>
          <a:prstGeom prst="ellipse">
            <a:avLst/>
          </a:prstGeom>
          <a:solidFill>
            <a:srgbClr val="1535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20494" name="组合 19"/>
          <p:cNvGrpSpPr/>
          <p:nvPr/>
        </p:nvGrpSpPr>
        <p:grpSpPr bwMode="auto">
          <a:xfrm>
            <a:off x="10737850" y="6434138"/>
            <a:ext cx="981075" cy="179387"/>
            <a:chOff x="9796670" y="6324600"/>
            <a:chExt cx="981757" cy="180000"/>
          </a:xfrm>
        </p:grpSpPr>
        <p:sp>
          <p:nvSpPr>
            <p:cNvPr id="21" name="椭圆 20"/>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0495" name="文本框 1"/>
          <p:cNvSpPr txBox="1">
            <a:spLocks noChangeArrowheads="1"/>
          </p:cNvSpPr>
          <p:nvPr/>
        </p:nvSpPr>
        <p:spPr bwMode="auto">
          <a:xfrm>
            <a:off x="6370638" y="2770188"/>
            <a:ext cx="5073650" cy="2306637"/>
          </a:xfrm>
          <a:prstGeom prst="rect">
            <a:avLst/>
          </a:prstGeom>
          <a:noFill/>
          <a:ln w="9525">
            <a:noFill/>
            <a:miter lim="800000"/>
          </a:ln>
        </p:spPr>
        <p:txBody>
          <a:bodyPr>
            <a:spAutoFit/>
          </a:bodyPr>
          <a:lstStyle/>
          <a:p>
            <a:r>
              <a:rPr lang="zh-CN" altLang="en-US" sz="3600">
                <a:latin typeface="微软雅黑" panose="020B0503020204020204" pitchFamily="34" charset="-122"/>
                <a:ea typeface="微软雅黑" panose="020B0503020204020204" pitchFamily="34" charset="-122"/>
                <a:sym typeface="+mn-ea"/>
              </a:rPr>
              <a:t>新闻报道的叙事形态与写作要求 </a:t>
            </a:r>
            <a:endParaRPr lang="zh-CN" altLang="en-US" sz="3600">
              <a:latin typeface="微软雅黑" panose="020B0503020204020204" pitchFamily="34" charset="-122"/>
              <a:ea typeface="微软雅黑" panose="020B0503020204020204" pitchFamily="34" charset="-122"/>
              <a:sym typeface="+mn-ea"/>
            </a:endParaRPr>
          </a:p>
          <a:p>
            <a:endParaRPr lang="zh-CN" altLang="en-US" sz="3600">
              <a:latin typeface="微软雅黑" panose="020B0503020204020204" pitchFamily="34" charset="-122"/>
              <a:ea typeface="微软雅黑" panose="020B0503020204020204" pitchFamily="34" charset="-122"/>
            </a:endParaRPr>
          </a:p>
          <a:p>
            <a:endParaRPr lang="zh-CN" altLang="en-US" sz="3600" b="1">
              <a:latin typeface="微软雅黑" panose="020B0503020204020204" pitchFamily="34" charset="-122"/>
              <a:ea typeface="微软雅黑" panose="020B0503020204020204" pitchFamily="34" charset="-122"/>
            </a:endParaRPr>
          </a:p>
        </p:txBody>
      </p:sp>
      <p:sp>
        <p:nvSpPr>
          <p:cNvPr id="20496" name="矩形 2"/>
          <p:cNvSpPr>
            <a:spLocks noChangeArrowheads="1"/>
          </p:cNvSpPr>
          <p:nvPr/>
        </p:nvSpPr>
        <p:spPr bwMode="auto">
          <a:xfrm>
            <a:off x="6486525" y="3940175"/>
            <a:ext cx="4291013" cy="917575"/>
          </a:xfrm>
          <a:prstGeom prst="rect">
            <a:avLst/>
          </a:prstGeom>
          <a:noFill/>
          <a:ln w="9525">
            <a:noFill/>
            <a:miter lim="800000"/>
          </a:ln>
        </p:spPr>
        <p:txBody>
          <a:bodyPr>
            <a:spAutoFit/>
          </a:bodyPr>
          <a:lstStyle/>
          <a:p>
            <a:pPr>
              <a:lnSpc>
                <a:spcPct val="150000"/>
              </a:lnSpc>
            </a:pPr>
            <a:r>
              <a:rPr lang="zh-CN" altLang="en-US">
                <a:latin typeface="微软雅黑" panose="020B0503020204020204" pitchFamily="34" charset="-122"/>
                <a:ea typeface="微软雅黑" panose="020B0503020204020204" pitchFamily="34" charset="-122"/>
              </a:rPr>
              <a:t>第一节   新闻报道的叙事形态</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第二节   新闻报道的写作要求</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4209"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22288"/>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第三节 非事件性新闻写作</a:t>
            </a:r>
            <a:endParaRPr lang="zh-CN" altLang="en-US" sz="2800">
              <a:latin typeface="微软雅黑" panose="020B0503020204020204" pitchFamily="34" charset="-122"/>
              <a:ea typeface="微软雅黑" panose="020B0503020204020204" pitchFamily="34" charset="-122"/>
            </a:endParaRPr>
          </a:p>
        </p:txBody>
      </p:sp>
      <p:grpSp>
        <p:nvGrpSpPr>
          <p:cNvPr id="94212"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94213" name="文本框 1"/>
          <p:cNvSpPr txBox="1">
            <a:spLocks noChangeArrowheads="1"/>
          </p:cNvSpPr>
          <p:nvPr/>
        </p:nvSpPr>
        <p:spPr bwMode="auto">
          <a:xfrm>
            <a:off x="1536700" y="1122363"/>
            <a:ext cx="9364663" cy="4306887"/>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一、多事一报式报道的写作</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（一）寻找一个新的时间由头</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（二）“借着一个适当的题目来写”</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（三）选取一个特殊的视角</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（四）直接展示面上的材料</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（五）从概说到分说的“总分式”</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二、多事多报式报道的写作</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（一）系列报道：用涵盖性很强的主题来综合组织全部报道内容；多侧面、多层次地表现主题；各篇报道在形式上应具有一致性</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（二）组合报道：主题集合法、主次搭配法、言论串联法</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9625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3529013" cy="584200"/>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rPr>
              <a:t>思考题</a:t>
            </a:r>
            <a:endParaRPr lang="zh-CN" altLang="en-US" sz="3200">
              <a:latin typeface="微软雅黑" panose="020B0503020204020204" pitchFamily="34" charset="-122"/>
              <a:ea typeface="微软雅黑" panose="020B0503020204020204" pitchFamily="34" charset="-122"/>
            </a:endParaRPr>
          </a:p>
        </p:txBody>
      </p:sp>
      <p:sp>
        <p:nvSpPr>
          <p:cNvPr id="96260" name="Textfeld 27"/>
          <p:cNvSpPr txBox="1">
            <a:spLocks noChangeArrowheads="1"/>
          </p:cNvSpPr>
          <p:nvPr/>
        </p:nvSpPr>
        <p:spPr bwMode="auto">
          <a:xfrm>
            <a:off x="2546350" y="1355725"/>
            <a:ext cx="8474075" cy="3387725"/>
          </a:xfrm>
          <a:prstGeom prst="rect">
            <a:avLst/>
          </a:prstGeom>
          <a:noFill/>
          <a:ln w="9525">
            <a:noFill/>
            <a:miter lim="800000"/>
          </a:ln>
        </p:spPr>
        <p:txBody>
          <a:bodyPr>
            <a:spAutoFit/>
          </a:bodyPr>
          <a:lstStyle/>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1. </a:t>
            </a:r>
            <a:r>
              <a:rPr lang="zh-CN" altLang="en-US">
                <a:solidFill>
                  <a:srgbClr val="404040"/>
                </a:solidFill>
                <a:latin typeface="微软雅黑" panose="020B0503020204020204" pitchFamily="34" charset="-122"/>
                <a:ea typeface="微软雅黑" panose="020B0503020204020204" pitchFamily="34" charset="-122"/>
              </a:rPr>
              <a:t>什么叫事件性新闻？什么叫非事件性新闻？二者的区别是什么？</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2. </a:t>
            </a:r>
            <a:r>
              <a:rPr lang="zh-CN" altLang="en-US">
                <a:solidFill>
                  <a:srgbClr val="404040"/>
                </a:solidFill>
                <a:latin typeface="微软雅黑" panose="020B0503020204020204" pitchFamily="34" charset="-122"/>
                <a:ea typeface="微软雅黑" panose="020B0503020204020204" pitchFamily="34" charset="-122"/>
              </a:rPr>
              <a:t>事件性新闻在写法上有什么特点？</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3. </a:t>
            </a:r>
            <a:r>
              <a:rPr lang="zh-CN" altLang="en-US">
                <a:solidFill>
                  <a:srgbClr val="404040"/>
                </a:solidFill>
                <a:latin typeface="微软雅黑" panose="020B0503020204020204" pitchFamily="34" charset="-122"/>
                <a:ea typeface="微软雅黑" panose="020B0503020204020204" pitchFamily="34" charset="-122"/>
              </a:rPr>
              <a:t>根据教师提供的素材，反复练习事件性新闻写作。</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4. </a:t>
            </a:r>
            <a:r>
              <a:rPr lang="zh-CN" altLang="en-US">
                <a:solidFill>
                  <a:srgbClr val="404040"/>
                </a:solidFill>
                <a:latin typeface="微软雅黑" panose="020B0503020204020204" pitchFamily="34" charset="-122"/>
                <a:ea typeface="微软雅黑" panose="020B0503020204020204" pitchFamily="34" charset="-122"/>
              </a:rPr>
              <a:t>非事件性新闻分为哪些写作形式？</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5. </a:t>
            </a:r>
            <a:r>
              <a:rPr lang="zh-CN" altLang="en-US">
                <a:solidFill>
                  <a:srgbClr val="404040"/>
                </a:solidFill>
                <a:latin typeface="微软雅黑" panose="020B0503020204020204" pitchFamily="34" charset="-122"/>
                <a:ea typeface="微软雅黑" panose="020B0503020204020204" pitchFamily="34" charset="-122"/>
              </a:rPr>
              <a:t>连续报道与系列报道有何区别？</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endParaRPr lang="zh-CN" altLang="en-US">
              <a:solidFill>
                <a:srgbClr val="404040"/>
              </a:solidFill>
              <a:latin typeface="微软雅黑" panose="020B0503020204020204" pitchFamily="34" charset="-122"/>
              <a:ea typeface="微软雅黑" panose="020B0503020204020204" pitchFamily="34" charset="-122"/>
            </a:endParaRPr>
          </a:p>
        </p:txBody>
      </p:sp>
      <p:grpSp>
        <p:nvGrpSpPr>
          <p:cNvPr id="96261"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8" name="椭圆 17"/>
          <p:cNvSpPr/>
          <p:nvPr/>
        </p:nvSpPr>
        <p:spPr>
          <a:xfrm rot="6899075">
            <a:off x="-631954" y="4345607"/>
            <a:ext cx="2520000" cy="2520000"/>
          </a:xfrm>
          <a:prstGeom prst="ellipse">
            <a:avLst/>
          </a:prstGeom>
          <a:noFill/>
          <a:ln>
            <a:gradFill>
              <a:gsLst>
                <a:gs pos="0">
                  <a:schemeClr val="accent1">
                    <a:lumMod val="60000"/>
                    <a:lumOff val="40000"/>
                    <a:alpha val="54000"/>
                  </a:schemeClr>
                </a:gs>
                <a:gs pos="32000">
                  <a:schemeClr val="accent1">
                    <a:lumMod val="75000"/>
                    <a:alpha val="28000"/>
                  </a:schemeClr>
                </a:gs>
                <a:gs pos="65000">
                  <a:schemeClr val="accent1">
                    <a:lumMod val="50000"/>
                    <a:alpha val="37000"/>
                  </a:schemeClr>
                </a:gs>
                <a:gs pos="100000">
                  <a:srgbClr val="153553">
                    <a:alpha val="2300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4692650" y="2568575"/>
            <a:ext cx="2209800" cy="1568450"/>
          </a:xfrm>
          <a:prstGeom prst="rect">
            <a:avLst/>
          </a:prstGeom>
          <a:noFill/>
          <a:ln w="9525">
            <a:noFill/>
            <a:miter lim="800000"/>
          </a:ln>
        </p:spPr>
        <p:txBody>
          <a:bodyPr>
            <a:spAutoFit/>
          </a:bodyPr>
          <a:lstStyle/>
          <a:p>
            <a:r>
              <a:rPr lang="en-US" altLang="zh-CN" sz="9600">
                <a:latin typeface="微软雅黑" panose="020B0503020204020204" pitchFamily="34" charset="-122"/>
                <a:ea typeface="微软雅黑" panose="020B0503020204020204" pitchFamily="34" charset="-122"/>
              </a:rPr>
              <a:t>07</a:t>
            </a:r>
            <a:endParaRPr lang="zh-CN" altLang="en-US" sz="9600">
              <a:latin typeface="微软雅黑" panose="020B0503020204020204" pitchFamily="34" charset="-122"/>
              <a:ea typeface="微软雅黑" panose="020B0503020204020204" pitchFamily="34" charset="-122"/>
            </a:endParaRPr>
          </a:p>
        </p:txBody>
      </p:sp>
      <p:sp>
        <p:nvSpPr>
          <p:cNvPr id="11" name="弧形 10"/>
          <p:cNvSpPr/>
          <p:nvPr/>
        </p:nvSpPr>
        <p:spPr>
          <a:xfrm>
            <a:off x="1130300" y="-801688"/>
            <a:ext cx="6297613" cy="8178801"/>
          </a:xfrm>
          <a:prstGeom prst="arc">
            <a:avLst>
              <a:gd name="adj1" fmla="val 17898523"/>
              <a:gd name="adj2" fmla="val 4328162"/>
            </a:avLst>
          </a:prstGeom>
          <a:ln w="0">
            <a:solidFill>
              <a:schemeClr val="accent6">
                <a:lumMod val="75000"/>
                <a:alpha val="28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 name="椭圆 3"/>
          <p:cNvSpPr/>
          <p:nvPr/>
        </p:nvSpPr>
        <p:spPr>
          <a:xfrm rot="2150169">
            <a:off x="-10658" y="-6723"/>
            <a:ext cx="4320000" cy="43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5">
                    <a:lumMod val="75000"/>
                  </a:schemeClr>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5" name="椭圆 4"/>
          <p:cNvSpPr/>
          <p:nvPr/>
        </p:nvSpPr>
        <p:spPr>
          <a:xfrm rot="6899075">
            <a:off x="2011855" y="3043582"/>
            <a:ext cx="2520000" cy="2520000"/>
          </a:xfrm>
          <a:prstGeom prst="ellipse">
            <a:avLst/>
          </a:prstGeom>
          <a:noFill/>
          <a:ln>
            <a:gradFill>
              <a:gsLst>
                <a:gs pos="95000">
                  <a:schemeClr val="accent6">
                    <a:lumMod val="60000"/>
                    <a:lumOff val="40000"/>
                  </a:schemeClr>
                </a:gs>
                <a:gs pos="0">
                  <a:schemeClr val="accent6">
                    <a:lumMod val="20000"/>
                    <a:lumOff val="80000"/>
                  </a:schemeClr>
                </a:gs>
                <a:gs pos="21000">
                  <a:schemeClr val="accent6">
                    <a:lumMod val="40000"/>
                    <a:lumOff val="60000"/>
                  </a:schemeClr>
                </a:gs>
                <a:gs pos="55000">
                  <a:schemeClr val="accent6">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6" name="椭圆 5"/>
          <p:cNvSpPr/>
          <p:nvPr/>
        </p:nvSpPr>
        <p:spPr>
          <a:xfrm>
            <a:off x="3408363" y="4403725"/>
            <a:ext cx="217487"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椭圆 7"/>
          <p:cNvSpPr/>
          <p:nvPr/>
        </p:nvSpPr>
        <p:spPr>
          <a:xfrm>
            <a:off x="3989388" y="4973638"/>
            <a:ext cx="384175" cy="373062"/>
          </a:xfrm>
          <a:prstGeom prst="ellipse">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 name="椭圆 8">
            <a:hlinkClick r:id="rId1" action="ppaction://hlinksldjump"/>
          </p:cNvPr>
          <p:cNvSpPr/>
          <p:nvPr/>
        </p:nvSpPr>
        <p:spPr>
          <a:xfrm>
            <a:off x="3352800" y="2816225"/>
            <a:ext cx="1103313"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4" name="椭圆 13"/>
          <p:cNvSpPr/>
          <p:nvPr/>
        </p:nvSpPr>
        <p:spPr>
          <a:xfrm>
            <a:off x="2392363" y="5618163"/>
            <a:ext cx="179387" cy="180975"/>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a:off x="4624388" y="2517775"/>
            <a:ext cx="180975" cy="179388"/>
          </a:xfrm>
          <a:prstGeom prst="ellipse">
            <a:avLst/>
          </a:prstGeom>
          <a:solidFill>
            <a:srgbClr val="1535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98318" name="组合 19"/>
          <p:cNvGrpSpPr/>
          <p:nvPr/>
        </p:nvGrpSpPr>
        <p:grpSpPr bwMode="auto">
          <a:xfrm>
            <a:off x="10737850" y="6434138"/>
            <a:ext cx="981075" cy="179387"/>
            <a:chOff x="9796670" y="6324600"/>
            <a:chExt cx="981757" cy="180000"/>
          </a:xfrm>
        </p:grpSpPr>
        <p:sp>
          <p:nvSpPr>
            <p:cNvPr id="21" name="椭圆 20"/>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98319" name="文本框 1"/>
          <p:cNvSpPr txBox="1">
            <a:spLocks noChangeArrowheads="1"/>
          </p:cNvSpPr>
          <p:nvPr/>
        </p:nvSpPr>
        <p:spPr bwMode="auto">
          <a:xfrm>
            <a:off x="6370638" y="3243263"/>
            <a:ext cx="5151437" cy="644525"/>
          </a:xfrm>
          <a:prstGeom prst="rect">
            <a:avLst/>
          </a:prstGeom>
          <a:noFill/>
          <a:ln w="9525">
            <a:noFill/>
            <a:miter lim="800000"/>
          </a:ln>
        </p:spPr>
        <p:txBody>
          <a:bodyPr>
            <a:spAutoFit/>
          </a:bodyPr>
          <a:lstStyle/>
          <a:p>
            <a:r>
              <a:rPr lang="zh-CN" altLang="en-US" sz="3600" b="1">
                <a:latin typeface="微软雅黑" panose="020B0503020204020204" pitchFamily="34" charset="-122"/>
                <a:ea typeface="微软雅黑" panose="020B0503020204020204" pitchFamily="34" charset="-122"/>
              </a:rPr>
              <a:t>通讯写作 </a:t>
            </a:r>
            <a:endParaRPr lang="zh-CN" altLang="en-US" sz="3600" b="1">
              <a:latin typeface="微软雅黑" panose="020B0503020204020204" pitchFamily="34" charset="-122"/>
              <a:ea typeface="微软雅黑" panose="020B0503020204020204" pitchFamily="34" charset="-122"/>
            </a:endParaRPr>
          </a:p>
        </p:txBody>
      </p:sp>
      <p:sp>
        <p:nvSpPr>
          <p:cNvPr id="98320" name="矩形 2"/>
          <p:cNvSpPr>
            <a:spLocks noChangeArrowheads="1"/>
          </p:cNvSpPr>
          <p:nvPr/>
        </p:nvSpPr>
        <p:spPr bwMode="auto">
          <a:xfrm>
            <a:off x="6486525" y="3940175"/>
            <a:ext cx="2776538" cy="1743075"/>
          </a:xfrm>
          <a:prstGeom prst="rect">
            <a:avLst/>
          </a:prstGeom>
          <a:noFill/>
          <a:ln w="9525">
            <a:noFill/>
            <a:miter lim="800000"/>
          </a:ln>
        </p:spPr>
        <p:txBody>
          <a:bodyPr>
            <a:spAutoFit/>
          </a:bodyPr>
          <a:lstStyle/>
          <a:p>
            <a:pPr>
              <a:lnSpc>
                <a:spcPct val="150000"/>
              </a:lnSpc>
            </a:pPr>
            <a:r>
              <a:rPr lang="zh-CN" altLang="en-US">
                <a:latin typeface="微软雅黑" panose="020B0503020204020204" pitchFamily="34" charset="-122"/>
                <a:ea typeface="微软雅黑" panose="020B0503020204020204" pitchFamily="34" charset="-122"/>
              </a:rPr>
              <a:t>第一节  通讯概说</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第二节  人物通讯</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第三节  事件通讯</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第四节  风貌通讯</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28663" y="4337050"/>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438400" y="4562475"/>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00358"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100359"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2" name="文本框 41"/>
          <p:cNvSpPr txBox="1">
            <a:spLocks noChangeArrowheads="1"/>
          </p:cNvSpPr>
          <p:nvPr/>
        </p:nvSpPr>
        <p:spPr bwMode="auto">
          <a:xfrm>
            <a:off x="1384300" y="457200"/>
            <a:ext cx="3529013" cy="584200"/>
          </a:xfrm>
          <a:prstGeom prst="rect">
            <a:avLst/>
          </a:prstGeom>
          <a:noFill/>
          <a:ln w="9525">
            <a:noFill/>
            <a:miter lim="800000"/>
          </a:ln>
        </p:spPr>
        <p:txBody>
          <a:bodyPr>
            <a:spAutoFit/>
          </a:bodyPr>
          <a:lstStyle/>
          <a:p>
            <a:r>
              <a:rPr lang="zh-CN" altLang="en-US" sz="3200" b="1">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endParaRPr>
          </a:p>
        </p:txBody>
      </p:sp>
      <p:sp>
        <p:nvSpPr>
          <p:cNvPr id="106506" name="Textfeld 27"/>
          <p:cNvSpPr txBox="1">
            <a:spLocks noChangeArrowheads="1"/>
          </p:cNvSpPr>
          <p:nvPr/>
        </p:nvSpPr>
        <p:spPr bwMode="auto">
          <a:xfrm>
            <a:off x="2417763" y="1360488"/>
            <a:ext cx="8347075" cy="2289175"/>
          </a:xfrm>
          <a:prstGeom prst="rect">
            <a:avLst/>
          </a:prstGeom>
          <a:noFill/>
          <a:ln w="9525">
            <a:noFill/>
            <a:miter lim="800000"/>
          </a:ln>
        </p:spPr>
        <p:txBody>
          <a:bodyPr>
            <a:spAutoFit/>
          </a:bodyPr>
          <a:lstStyle/>
          <a:p>
            <a:pPr defTabSz="228600">
              <a:lnSpc>
                <a:spcPct val="200000"/>
              </a:lnSpc>
            </a:pP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1. 通讯写作以展示事物发展过程为主旨，重在写“如何”。</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2. 对于通讯而言，细节的特殊意义在于：辨识度高、包孕性强。</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3. 通讯一般分为人物通讯、事件通讯、风貌通讯，报道重心分别是人、事、景。</a:t>
            </a:r>
            <a:endParaRPr lang="zh-CN" altLang="en-US" b="1">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6506"/>
                                        </p:tgtEl>
                                        <p:attrNameLst>
                                          <p:attrName>style.visibility</p:attrName>
                                        </p:attrNameLst>
                                      </p:cBhvr>
                                      <p:to>
                                        <p:strVal val="visible"/>
                                      </p:to>
                                    </p:set>
                                    <p:animEffect transition="in" filter="fade">
                                      <p:cBhvr>
                                        <p:cTn id="11" dur="500"/>
                                        <p:tgtEl>
                                          <p:spTgt spid="106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06506" grpId="0"/>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1"/>
          <a:srcRect/>
          <a:stretch>
            <a:fillRect/>
          </a:stretch>
        </a:blipFill>
        <a:effectLst/>
      </p:bgPr>
    </p:bg>
    <p:spTree>
      <p:nvGrpSpPr>
        <p:cNvPr id="1" name=""/>
        <p:cNvGrpSpPr/>
        <p:nvPr/>
      </p:nvGrpSpPr>
      <p:grpSpPr>
        <a:xfrm>
          <a:off x="0" y="0"/>
          <a:ext cx="0" cy="0"/>
          <a:chOff x="0" y="0"/>
          <a:chExt cx="0" cy="0"/>
        </a:xfrm>
      </p:grpSpPr>
      <p:grpSp>
        <p:nvGrpSpPr>
          <p:cNvPr id="102402"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通讯概说</a:t>
            </a:r>
            <a:endParaRPr lang="zh-CN" altLang="en-US" sz="2800">
              <a:latin typeface="微软雅黑" panose="020B0503020204020204" pitchFamily="34" charset="-122"/>
              <a:ea typeface="微软雅黑" panose="020B0503020204020204" pitchFamily="34" charset="-122"/>
            </a:endParaRPr>
          </a:p>
        </p:txBody>
      </p:sp>
      <p:grpSp>
        <p:nvGrpSpPr>
          <p:cNvPr id="102405"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02406" name="文本框 1"/>
          <p:cNvSpPr txBox="1">
            <a:spLocks noChangeArrowheads="1"/>
          </p:cNvSpPr>
          <p:nvPr/>
        </p:nvSpPr>
        <p:spPr bwMode="auto">
          <a:xfrm>
            <a:off x="1536700" y="1122363"/>
            <a:ext cx="9363075" cy="5681662"/>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一、通讯的含义</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通讯是一种运用多种表现方法，生动而详细地报道新闻人物、重要事件及社会情况等的新闻体裁。通讯同其他新闻体裁一样，都讲究真实性、新闻性、时效性，都要迅速及时地报道和评述具有新闻价值的人和事。</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en-US" altLang="zh-CN"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二、通讯所独有的信息价值</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通讯以展示事物变化过程为旨趣。事物变化过程方面的信息，有其独特的价值。</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事物变化过程之所以具有认识价值与报道价值，是因为它提供的信息具有个性化、典型性特质。</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200">
              <a:latin typeface="微软雅黑" panose="020B0503020204020204" pitchFamily="34" charset="-122"/>
              <a:ea typeface="微软雅黑" panose="020B0503020204020204" pitchFamily="34" charset="-122"/>
            </a:endParaRPr>
          </a:p>
          <a:p>
            <a:r>
              <a:rPr lang="zh-CN" altLang="en-US" sz="2000">
                <a:solidFill>
                  <a:srgbClr val="C23522"/>
                </a:solidFill>
                <a:latin typeface="微软雅黑" panose="020B0503020204020204" pitchFamily="34" charset="-122"/>
                <a:ea typeface="微软雅黑" panose="020B0503020204020204" pitchFamily="34" charset="-122"/>
              </a:rPr>
              <a:t>三、细节是通讯中不可或缺的</a:t>
            </a:r>
            <a:endParaRPr lang="zh-CN" altLang="en-US" sz="2000">
              <a:solidFill>
                <a:srgbClr val="C23522"/>
              </a:solidFill>
              <a:latin typeface="微软雅黑" panose="020B0503020204020204" pitchFamily="34" charset="-122"/>
              <a:ea typeface="微软雅黑" panose="020B0503020204020204" pitchFamily="34" charset="-122"/>
            </a:endParaRPr>
          </a:p>
          <a:p>
            <a:endParaRPr lang="zh-CN" altLang="en-US" sz="800">
              <a:solidFill>
                <a:srgbClr val="C23522"/>
              </a:solidFill>
              <a:latin typeface="微软雅黑" panose="020B0503020204020204" pitchFamily="34" charset="-122"/>
              <a:ea typeface="微软雅黑" panose="020B0503020204020204" pitchFamily="34" charset="-122"/>
            </a:endParaRPr>
          </a:p>
          <a:p>
            <a:r>
              <a:rPr lang="zh-CN" altLang="en-US" sz="1600">
                <a:latin typeface="微软雅黑" panose="020B0503020204020204" pitchFamily="34" charset="-122"/>
                <a:ea typeface="微软雅黑" panose="020B0503020204020204" pitchFamily="34" charset="-122"/>
              </a:rPr>
              <a:t>       细节是指作品中细腻地描绘人物、事物与环境的情节或环节。</a:t>
            </a:r>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r>
              <a:rPr lang="zh-CN" altLang="en-US" sz="1600">
                <a:latin typeface="微软雅黑" panose="020B0503020204020204" pitchFamily="34" charset="-122"/>
                <a:ea typeface="微软雅黑" panose="020B0503020204020204" pitchFamily="34" charset="-122"/>
              </a:rPr>
              <a:t>     （一）细节具有极高的辨识率</a:t>
            </a:r>
            <a:endParaRPr lang="zh-CN" altLang="en-US" sz="1600">
              <a:latin typeface="微软雅黑" panose="020B0503020204020204" pitchFamily="34" charset="-122"/>
              <a:ea typeface="微软雅黑" panose="020B0503020204020204" pitchFamily="34" charset="-122"/>
            </a:endParaRPr>
          </a:p>
          <a:p>
            <a:endParaRPr lang="zh-CN" altLang="en-US" sz="1600">
              <a:latin typeface="微软雅黑" panose="020B0503020204020204" pitchFamily="34" charset="-122"/>
              <a:ea typeface="微软雅黑" panose="020B0503020204020204" pitchFamily="34" charset="-122"/>
            </a:endParaRPr>
          </a:p>
          <a:p>
            <a:r>
              <a:rPr lang="zh-CN" altLang="en-US" sz="1600">
                <a:latin typeface="微软雅黑" panose="020B0503020204020204" pitchFamily="34" charset="-122"/>
                <a:ea typeface="微软雅黑" panose="020B0503020204020204" pitchFamily="34" charset="-122"/>
              </a:rPr>
              <a:t>     （二）细节具有很强的包孕性</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en-US" altLang="zh-CN" sz="160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grpSp>
        <p:nvGrpSpPr>
          <p:cNvPr id="104450"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通讯概说</a:t>
            </a:r>
            <a:endParaRPr lang="zh-CN" altLang="en-US" sz="2800">
              <a:latin typeface="微软雅黑" panose="020B0503020204020204" pitchFamily="34" charset="-122"/>
              <a:ea typeface="微软雅黑" panose="020B0503020204020204" pitchFamily="34" charset="-122"/>
            </a:endParaRPr>
          </a:p>
        </p:txBody>
      </p:sp>
      <p:grpSp>
        <p:nvGrpSpPr>
          <p:cNvPr id="104453"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04454" name="文本框 1"/>
          <p:cNvSpPr txBox="1">
            <a:spLocks noChangeArrowheads="1"/>
          </p:cNvSpPr>
          <p:nvPr/>
        </p:nvSpPr>
        <p:spPr bwMode="auto">
          <a:xfrm>
            <a:off x="1536700" y="1122363"/>
            <a:ext cx="9363075" cy="4403725"/>
          </a:xfrm>
          <a:prstGeom prst="rect">
            <a:avLst/>
          </a:prstGeom>
          <a:noFill/>
          <a:ln w="9525">
            <a:noFill/>
            <a:miter lim="800000"/>
          </a:ln>
        </p:spPr>
        <p:txBody>
          <a:bodyPr>
            <a:spAutoFit/>
          </a:bodyPr>
          <a:lstStyle/>
          <a:p>
            <a:pPr>
              <a:lnSpc>
                <a:spcPct val="150000"/>
              </a:lnSpc>
            </a:pP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四、通讯的基本结构形态</a:t>
            </a:r>
            <a:endParaRPr lang="zh-CN" altLang="en-US" sz="2000">
              <a:solidFill>
                <a:srgbClr val="C23522"/>
              </a:solidFill>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比起消息来，通讯的结构形态显得千姿百态，多种多样。但在通讯写作实践中，也出现了一些相对固定的基本结构形态。</a:t>
            </a:r>
            <a:endParaRPr lang="zh-CN" altLang="en-US" sz="1600">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（一）以时间的推移来划分、安排层次</a:t>
            </a:r>
            <a:endParaRPr lang="zh-CN" altLang="en-US" sz="1600">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（二）以空间的变换来划分、安排层次</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（三）以时空交叉式的结构形态来划分、安排层次</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（四）依据材料的性质来划分、安排层次</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（五）依据作者对事物认识变化的顺序来划分、安排层次</a:t>
            </a:r>
            <a:endParaRPr lang="zh-CN" altLang="en-US" sz="1600">
              <a:latin typeface="微软雅黑" panose="020B0503020204020204" pitchFamily="34" charset="-122"/>
              <a:ea typeface="微软雅黑" panose="020B0503020204020204" pitchFamily="34" charset="-122"/>
            </a:endParaRP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649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人物通讯</a:t>
            </a:r>
            <a:endParaRPr lang="zh-CN" altLang="en-US" sz="2800">
              <a:latin typeface="微软雅黑" panose="020B0503020204020204" pitchFamily="34" charset="-122"/>
              <a:ea typeface="微软雅黑" panose="020B0503020204020204" pitchFamily="34" charset="-122"/>
            </a:endParaRPr>
          </a:p>
        </p:txBody>
      </p:sp>
      <p:grpSp>
        <p:nvGrpSpPr>
          <p:cNvPr id="106500"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06501" name="文本框 1"/>
          <p:cNvSpPr txBox="1">
            <a:spLocks noChangeArrowheads="1"/>
          </p:cNvSpPr>
          <p:nvPr/>
        </p:nvSpPr>
        <p:spPr bwMode="auto">
          <a:xfrm>
            <a:off x="1536700" y="1122363"/>
            <a:ext cx="9364663" cy="4765675"/>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一、人物通讯的两种形式</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人物通讯以人物为报道对象，重心在于展示人物的精神面貌和性格特征。</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人物通讯分为两种形式：类型人物通讯和典型人物通讯。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en-US" altLang="zh-CN" sz="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二、类型人物通讯写作</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不要贪大求全，在一篇新闻中最好只写一人一事一个侧面；抓住人物的主要事迹，其余仅作简略的背景交代，这样可以在有限的篇幅里把人物写活。</a:t>
            </a:r>
            <a:endParaRPr lang="zh-CN" altLang="en-US" sz="1600">
              <a:latin typeface="微软雅黑" panose="020B0503020204020204" pitchFamily="34" charset="-122"/>
              <a:ea typeface="微软雅黑" panose="020B0503020204020204" pitchFamily="34" charset="-122"/>
            </a:endParaRPr>
          </a:p>
          <a:p>
            <a:pPr>
              <a:lnSpc>
                <a:spcPct val="150000"/>
              </a:lnSpc>
            </a:pPr>
            <a:endParaRPr lang="zh-CN" altLang="en-US" sz="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三、典型人物通讯写作</a:t>
            </a:r>
            <a:endParaRPr lang="en-US" altLang="zh-CN"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（一）抓住人物特点</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（二）从“多样性”上做文章</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（三）善于捕捉细节</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（四）将人物精神面貌与性格特点同时代特征联系起来，努力挖掘人物的典型意义</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8545"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第三节  事件通讯</a:t>
            </a:r>
            <a:endParaRPr lang="zh-CN" altLang="en-US" sz="2800">
              <a:latin typeface="微软雅黑" panose="020B0503020204020204" pitchFamily="34" charset="-122"/>
              <a:ea typeface="微软雅黑" panose="020B0503020204020204" pitchFamily="34" charset="-122"/>
            </a:endParaRPr>
          </a:p>
        </p:txBody>
      </p:sp>
      <p:grpSp>
        <p:nvGrpSpPr>
          <p:cNvPr id="108548" name="组合 31"/>
          <p:cNvGrpSpPr/>
          <p:nvPr/>
        </p:nvGrpSpPr>
        <p:grpSpPr bwMode="auto">
          <a:xfrm>
            <a:off x="10736263"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08549" name="文本框 1"/>
          <p:cNvSpPr txBox="1">
            <a:spLocks noChangeArrowheads="1"/>
          </p:cNvSpPr>
          <p:nvPr/>
        </p:nvSpPr>
        <p:spPr bwMode="auto">
          <a:xfrm>
            <a:off x="1536700" y="1122363"/>
            <a:ext cx="9364663" cy="5130800"/>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一、事件通讯的两种形式 </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故事型事件通讯、纪实型事件通讯</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二、故事型事件通讯的写作</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（一）叙事要清楚</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（二）叙事要生动形象</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（三）选取好角度，充分挖掘事件的新闻价值</a:t>
            </a:r>
            <a:endParaRPr lang="zh-CN" altLang="en-US" sz="1600">
              <a:latin typeface="微软雅黑" panose="020B0503020204020204" pitchFamily="34" charset="-122"/>
              <a:ea typeface="微软雅黑" panose="020B0503020204020204" pitchFamily="34" charset="-122"/>
            </a:endParaRPr>
          </a:p>
          <a:p>
            <a:pPr>
              <a:lnSpc>
                <a:spcPct val="150000"/>
              </a:lnSpc>
            </a:pPr>
            <a:endParaRPr lang="en-US" altLang="zh-CN"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三、纪实型事件通讯的写作</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（一）增大纪实的自由度，在电视镜头不及之处抓画面</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（二）借鉴电视的纪实手法，作“可视”的努力</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（三）文字纪实追求形神兼备的“实”，而不是只求形似的“实”</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（四）纪实应作有所取舍，有详有略</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0593"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第四节  风貌通讯</a:t>
            </a:r>
            <a:endParaRPr lang="zh-CN" altLang="en-US" sz="2800">
              <a:latin typeface="微软雅黑" panose="020B0503020204020204" pitchFamily="34" charset="-122"/>
              <a:ea typeface="微软雅黑" panose="020B0503020204020204" pitchFamily="34" charset="-122"/>
            </a:endParaRPr>
          </a:p>
        </p:txBody>
      </p:sp>
      <p:grpSp>
        <p:nvGrpSpPr>
          <p:cNvPr id="110596" name="组合 31"/>
          <p:cNvGrpSpPr/>
          <p:nvPr/>
        </p:nvGrpSpPr>
        <p:grpSpPr bwMode="auto">
          <a:xfrm>
            <a:off x="10720388" y="6383338"/>
            <a:ext cx="982662" cy="180975"/>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10597" name="文本框 1"/>
          <p:cNvSpPr txBox="1">
            <a:spLocks noChangeArrowheads="1"/>
          </p:cNvSpPr>
          <p:nvPr/>
        </p:nvSpPr>
        <p:spPr bwMode="auto">
          <a:xfrm>
            <a:off x="1536700" y="1122363"/>
            <a:ext cx="9364663" cy="4765675"/>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 一、风貌通讯的两种形式</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按表现对象划分，风貌通讯可分为概貌式风貌通讯与速写式风貌通讯两种。概貌式风貌通讯涉及面广，综合性强，重点是反映社会的变迁、时代的新貌，社会内涵极为丰富；速写式风貌通讯涉及面要窄些，场景具体，既可以社会性信息为主，也可以自然风貌这类社会性不强的信息为主。</a:t>
            </a:r>
            <a:endParaRPr lang="zh-CN" altLang="en-US" sz="1600">
              <a:latin typeface="微软雅黑" panose="020B0503020204020204" pitchFamily="34" charset="-122"/>
              <a:ea typeface="微软雅黑" panose="020B0503020204020204" pitchFamily="34" charset="-122"/>
            </a:endParaRPr>
          </a:p>
          <a:p>
            <a:pPr>
              <a:lnSpc>
                <a:spcPct val="150000"/>
              </a:lnSpc>
            </a:pPr>
            <a:endParaRPr lang="zh-CN" altLang="en-US" sz="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二、概貌式风貌通讯的写作</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a:t>
            </a:r>
            <a:r>
              <a:rPr lang="zh-CN" altLang="en-US" sz="1600">
                <a:latin typeface="微软雅黑" panose="020B0503020204020204" pitchFamily="34" charset="-122"/>
                <a:ea typeface="微软雅黑" panose="020B0503020204020204" pitchFamily="34" charset="-122"/>
              </a:rPr>
              <a:t>（一）要处理好点与面的结合，写出事物的全貌</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（二）通过对比展示事物的变化过程，重点放在“新”上</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en-US" altLang="zh-CN"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三、速写式风貌通讯的写作</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（一）情与景的交织</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（二）人、事、景的交织</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en-US" altLang="zh-CN"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2641"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3529013" cy="584200"/>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rPr>
              <a:t>思考题</a:t>
            </a:r>
            <a:endParaRPr lang="zh-CN" altLang="en-US" sz="3200">
              <a:latin typeface="微软雅黑" panose="020B0503020204020204" pitchFamily="34" charset="-122"/>
              <a:ea typeface="微软雅黑" panose="020B0503020204020204" pitchFamily="34" charset="-122"/>
            </a:endParaRPr>
          </a:p>
        </p:txBody>
      </p:sp>
      <p:sp>
        <p:nvSpPr>
          <p:cNvPr id="13" name="Textfeld 27"/>
          <p:cNvSpPr txBox="1"/>
          <p:nvPr/>
        </p:nvSpPr>
        <p:spPr>
          <a:xfrm>
            <a:off x="2301875" y="1198563"/>
            <a:ext cx="8556625" cy="3937000"/>
          </a:xfrm>
          <a:prstGeom prst="rect">
            <a:avLst/>
          </a:prstGeom>
          <a:noFill/>
        </p:spPr>
        <p:txBody>
          <a:bodyPr>
            <a:spAutoFit/>
          </a:bodyPr>
          <a:lstStyle/>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1.</a:t>
            </a:r>
            <a:r>
              <a:rPr lang="zh-CN" altLang="en-US">
                <a:solidFill>
                  <a:srgbClr val="404040"/>
                </a:solidFill>
                <a:latin typeface="微软雅黑" panose="020B0503020204020204" pitchFamily="34" charset="-122"/>
                <a:ea typeface="微软雅黑" panose="020B0503020204020204" pitchFamily="34" charset="-122"/>
              </a:rPr>
              <a:t>通讯与消息有何不同？</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2.</a:t>
            </a:r>
            <a:r>
              <a:rPr lang="zh-CN" altLang="en-US">
                <a:solidFill>
                  <a:srgbClr val="404040"/>
                </a:solidFill>
                <a:latin typeface="微软雅黑" panose="020B0503020204020204" pitchFamily="34" charset="-122"/>
                <a:ea typeface="微软雅黑" panose="020B0503020204020204" pitchFamily="34" charset="-122"/>
              </a:rPr>
              <a:t>事物的变化过程有何独特的认识意义？</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3.</a:t>
            </a:r>
            <a:r>
              <a:rPr lang="zh-CN" altLang="en-US">
                <a:solidFill>
                  <a:srgbClr val="404040"/>
                </a:solidFill>
                <a:latin typeface="微软雅黑" panose="020B0503020204020204" pitchFamily="34" charset="-122"/>
                <a:ea typeface="微软雅黑" panose="020B0503020204020204" pitchFamily="34" charset="-122"/>
              </a:rPr>
              <a:t>为什么说对于通讯而言，细节具有特殊的意义？</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4.</a:t>
            </a:r>
            <a:r>
              <a:rPr lang="zh-CN" altLang="en-US">
                <a:solidFill>
                  <a:srgbClr val="404040"/>
                </a:solidFill>
                <a:latin typeface="微软雅黑" panose="020B0503020204020204" pitchFamily="34" charset="-122"/>
                <a:ea typeface="微软雅黑" panose="020B0503020204020204" pitchFamily="34" charset="-122"/>
              </a:rPr>
              <a:t>常见的通讯结构方式有哪些？</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5.</a:t>
            </a:r>
            <a:r>
              <a:rPr lang="zh-CN" altLang="en-US">
                <a:solidFill>
                  <a:srgbClr val="404040"/>
                </a:solidFill>
                <a:latin typeface="微软雅黑" panose="020B0503020204020204" pitchFamily="34" charset="-122"/>
                <a:ea typeface="微软雅黑" panose="020B0503020204020204" pitchFamily="34" charset="-122"/>
              </a:rPr>
              <a:t>两类人物通讯在写法上有何区别？</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6.</a:t>
            </a:r>
            <a:r>
              <a:rPr lang="zh-CN" altLang="en-US">
                <a:solidFill>
                  <a:srgbClr val="404040"/>
                </a:solidFill>
                <a:latin typeface="微软雅黑" panose="020B0503020204020204" pitchFamily="34" charset="-122"/>
                <a:ea typeface="微软雅黑" panose="020B0503020204020204" pitchFamily="34" charset="-122"/>
              </a:rPr>
              <a:t>如何才能写好事件通讯？</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7.</a:t>
            </a:r>
            <a:r>
              <a:rPr lang="zh-CN" altLang="en-US">
                <a:solidFill>
                  <a:srgbClr val="404040"/>
                </a:solidFill>
                <a:latin typeface="微软雅黑" panose="020B0503020204020204" pitchFamily="34" charset="-122"/>
                <a:ea typeface="微软雅黑" panose="020B0503020204020204" pitchFamily="34" charset="-122"/>
              </a:rPr>
              <a:t>如何才能写好风貌通讯？</a:t>
            </a:r>
            <a:endParaRPr lang="zh-CN" altLang="en-US">
              <a:solidFill>
                <a:srgbClr val="404040"/>
              </a:solidFill>
              <a:latin typeface="微软雅黑" panose="020B0503020204020204" pitchFamily="34" charset="-122"/>
              <a:ea typeface="微软雅黑" panose="020B0503020204020204" pitchFamily="34" charset="-122"/>
            </a:endParaRPr>
          </a:p>
        </p:txBody>
      </p:sp>
      <p:grpSp>
        <p:nvGrpSpPr>
          <p:cNvPr id="112645"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8" name="椭圆 17"/>
          <p:cNvSpPr/>
          <p:nvPr/>
        </p:nvSpPr>
        <p:spPr>
          <a:xfrm rot="6899075">
            <a:off x="-631954" y="4345607"/>
            <a:ext cx="2520000" cy="2520000"/>
          </a:xfrm>
          <a:prstGeom prst="ellipse">
            <a:avLst/>
          </a:prstGeom>
          <a:noFill/>
          <a:ln>
            <a:gradFill>
              <a:gsLst>
                <a:gs pos="0">
                  <a:schemeClr val="accent1">
                    <a:lumMod val="60000"/>
                    <a:lumOff val="40000"/>
                    <a:alpha val="54000"/>
                  </a:schemeClr>
                </a:gs>
                <a:gs pos="32000">
                  <a:schemeClr val="accent1">
                    <a:lumMod val="75000"/>
                    <a:alpha val="28000"/>
                  </a:schemeClr>
                </a:gs>
                <a:gs pos="65000">
                  <a:schemeClr val="accent1">
                    <a:lumMod val="50000"/>
                    <a:alpha val="37000"/>
                  </a:schemeClr>
                </a:gs>
                <a:gs pos="100000">
                  <a:srgbClr val="153553">
                    <a:alpha val="2300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28663" y="4337050"/>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527300" y="3789363"/>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22533"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22534"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536" name="Textfeld 27"/>
          <p:cNvSpPr txBox="1">
            <a:spLocks noChangeArrowheads="1"/>
          </p:cNvSpPr>
          <p:nvPr/>
        </p:nvSpPr>
        <p:spPr bwMode="auto">
          <a:xfrm>
            <a:off x="3013075" y="747713"/>
            <a:ext cx="8621713" cy="4486275"/>
          </a:xfrm>
          <a:prstGeom prst="rect">
            <a:avLst/>
          </a:prstGeom>
          <a:noFill/>
          <a:ln w="9525">
            <a:noFill/>
            <a:miter lim="800000"/>
          </a:ln>
        </p:spPr>
        <p:txBody>
          <a:bodyPr>
            <a:spAutoFit/>
          </a:bodyPr>
          <a:lstStyle/>
          <a:p>
            <a:pPr defTabSz="228600">
              <a:lnSpc>
                <a:spcPct val="200000"/>
              </a:lnSpc>
            </a:pP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r>
              <a:rPr lang="zh-CN" altLang="en-US" b="1">
                <a:latin typeface="微软雅黑" panose="020B0503020204020204" pitchFamily="34" charset="-122"/>
                <a:ea typeface="微软雅黑" panose="020B0503020204020204" pitchFamily="34" charset="-122"/>
              </a:rPr>
              <a:t>1. 终结式叙事与再现式叙事是新闻报道的两种基本叙事形态。一般来说，消息类报道主要采用终结式叙事形态，通讯特写类报道主要采用再现式叙事形态。</a:t>
            </a: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r>
              <a:rPr lang="zh-CN" altLang="en-US" b="1">
                <a:latin typeface="微软雅黑" panose="020B0503020204020204" pitchFamily="34" charset="-122"/>
                <a:ea typeface="微软雅黑" panose="020B0503020204020204" pitchFamily="34" charset="-122"/>
              </a:rPr>
              <a:t>2.  新闻报道行为的价值取向不外乎两种：速度、深度。</a:t>
            </a: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endParaRPr lang="zh-CN" altLang="en-US" b="1">
              <a:latin typeface="微软雅黑" panose="020B0503020204020204" pitchFamily="34" charset="-122"/>
              <a:ea typeface="微软雅黑" panose="020B0503020204020204" pitchFamily="34" charset="-122"/>
            </a:endParaRPr>
          </a:p>
          <a:p>
            <a:pPr algn="just" defTabSz="228600">
              <a:lnSpc>
                <a:spcPct val="200000"/>
              </a:lnSpc>
            </a:pPr>
            <a:r>
              <a:rPr lang="zh-CN" altLang="en-US" b="1">
                <a:latin typeface="微软雅黑" panose="020B0503020204020204" pitchFamily="34" charset="-122"/>
                <a:ea typeface="微软雅黑" panose="020B0503020204020204" pitchFamily="34" charset="-122"/>
              </a:rPr>
              <a:t>3. 记住新闻写作三个最基本的要求：把事实叙述清楚，把价值凸显出来，把观点隐藏起来。</a:t>
            </a:r>
            <a:endParaRPr lang="zh-CN" altLang="en-US" b="1">
              <a:latin typeface="微软雅黑" panose="020B0503020204020204" pitchFamily="34" charset="-122"/>
              <a:ea typeface="微软雅黑" panose="020B0503020204020204" pitchFamily="34" charset="-122"/>
            </a:endParaRPr>
          </a:p>
        </p:txBody>
      </p:sp>
      <p:sp>
        <p:nvSpPr>
          <p:cNvPr id="22537" name="文本框 1"/>
          <p:cNvSpPr txBox="1">
            <a:spLocks noChangeArrowheads="1"/>
          </p:cNvSpPr>
          <p:nvPr/>
        </p:nvSpPr>
        <p:spPr bwMode="auto">
          <a:xfrm>
            <a:off x="1238250" y="679450"/>
            <a:ext cx="1809750" cy="582613"/>
          </a:xfrm>
          <a:prstGeom prst="rect">
            <a:avLst/>
          </a:prstGeom>
          <a:noFill/>
          <a:ln w="9525">
            <a:noFill/>
            <a:miter lim="800000"/>
          </a:ln>
        </p:spPr>
        <p:txBody>
          <a:bodyPr wrap="none">
            <a:spAutoFit/>
          </a:bodyPr>
          <a:lstStyle/>
          <a:p>
            <a:r>
              <a:rPr lang="zh-CN" altLang="en-US" sz="3200" b="1">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536"/>
                                        </p:tgtEl>
                                        <p:attrNameLst>
                                          <p:attrName>style.visibility</p:attrName>
                                        </p:attrNameLst>
                                      </p:cBhvr>
                                      <p:to>
                                        <p:strVal val="visible"/>
                                      </p:to>
                                    </p:set>
                                    <p:animEffect transition="in" filter="fade">
                                      <p:cBhvr>
                                        <p:cTn id="7" dur="500"/>
                                        <p:tgtEl>
                                          <p:spTgt spid="225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6"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4692650" y="2568575"/>
            <a:ext cx="2209800" cy="1568450"/>
          </a:xfrm>
          <a:prstGeom prst="rect">
            <a:avLst/>
          </a:prstGeom>
          <a:noFill/>
          <a:ln w="9525">
            <a:noFill/>
            <a:miter lim="800000"/>
          </a:ln>
        </p:spPr>
        <p:txBody>
          <a:bodyPr>
            <a:spAutoFit/>
          </a:bodyPr>
          <a:lstStyle/>
          <a:p>
            <a:r>
              <a:rPr lang="en-US" altLang="zh-CN" sz="9600">
                <a:latin typeface="微软雅黑" panose="020B0503020204020204" pitchFamily="34" charset="-122"/>
                <a:ea typeface="微软雅黑" panose="020B0503020204020204" pitchFamily="34" charset="-122"/>
              </a:rPr>
              <a:t>08</a:t>
            </a:r>
            <a:endParaRPr lang="zh-CN" altLang="en-US" sz="9600">
              <a:latin typeface="微软雅黑" panose="020B0503020204020204" pitchFamily="34" charset="-122"/>
              <a:ea typeface="微软雅黑" panose="020B0503020204020204" pitchFamily="34" charset="-122"/>
            </a:endParaRPr>
          </a:p>
        </p:txBody>
      </p:sp>
      <p:sp>
        <p:nvSpPr>
          <p:cNvPr id="11" name="弧形 10"/>
          <p:cNvSpPr/>
          <p:nvPr/>
        </p:nvSpPr>
        <p:spPr>
          <a:xfrm>
            <a:off x="1130300" y="-801688"/>
            <a:ext cx="6297613" cy="8178801"/>
          </a:xfrm>
          <a:prstGeom prst="arc">
            <a:avLst>
              <a:gd name="adj1" fmla="val 17898523"/>
              <a:gd name="adj2" fmla="val 4328162"/>
            </a:avLst>
          </a:prstGeom>
          <a:ln w="0">
            <a:solidFill>
              <a:schemeClr val="accent6">
                <a:lumMod val="75000"/>
                <a:alpha val="28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 name="椭圆 3"/>
          <p:cNvSpPr/>
          <p:nvPr/>
        </p:nvSpPr>
        <p:spPr>
          <a:xfrm rot="2150169">
            <a:off x="-10658" y="-6723"/>
            <a:ext cx="4320000" cy="43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5">
                    <a:lumMod val="75000"/>
                  </a:schemeClr>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5" name="椭圆 4"/>
          <p:cNvSpPr/>
          <p:nvPr/>
        </p:nvSpPr>
        <p:spPr>
          <a:xfrm rot="6899075">
            <a:off x="2011855" y="3043582"/>
            <a:ext cx="2520000" cy="2520000"/>
          </a:xfrm>
          <a:prstGeom prst="ellipse">
            <a:avLst/>
          </a:prstGeom>
          <a:noFill/>
          <a:ln>
            <a:gradFill>
              <a:gsLst>
                <a:gs pos="95000">
                  <a:schemeClr val="accent6">
                    <a:lumMod val="60000"/>
                    <a:lumOff val="40000"/>
                  </a:schemeClr>
                </a:gs>
                <a:gs pos="0">
                  <a:schemeClr val="accent6">
                    <a:lumMod val="20000"/>
                    <a:lumOff val="80000"/>
                  </a:schemeClr>
                </a:gs>
                <a:gs pos="21000">
                  <a:schemeClr val="accent6">
                    <a:lumMod val="40000"/>
                    <a:lumOff val="60000"/>
                  </a:schemeClr>
                </a:gs>
                <a:gs pos="55000">
                  <a:schemeClr val="accent6">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6" name="椭圆 5"/>
          <p:cNvSpPr/>
          <p:nvPr/>
        </p:nvSpPr>
        <p:spPr>
          <a:xfrm>
            <a:off x="3408363" y="4403725"/>
            <a:ext cx="217487"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椭圆 7"/>
          <p:cNvSpPr/>
          <p:nvPr/>
        </p:nvSpPr>
        <p:spPr>
          <a:xfrm>
            <a:off x="3989388" y="4973638"/>
            <a:ext cx="384175" cy="373062"/>
          </a:xfrm>
          <a:prstGeom prst="ellipse">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 name="椭圆 8">
            <a:hlinkClick r:id="rId1" action="ppaction://hlinksldjump"/>
          </p:cNvPr>
          <p:cNvSpPr/>
          <p:nvPr/>
        </p:nvSpPr>
        <p:spPr>
          <a:xfrm>
            <a:off x="3352800" y="2816225"/>
            <a:ext cx="1103313"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4" name="椭圆 13"/>
          <p:cNvSpPr/>
          <p:nvPr/>
        </p:nvSpPr>
        <p:spPr>
          <a:xfrm>
            <a:off x="2392363" y="5618163"/>
            <a:ext cx="179387" cy="180975"/>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a:off x="4624388" y="2517775"/>
            <a:ext cx="180975" cy="179388"/>
          </a:xfrm>
          <a:prstGeom prst="ellipse">
            <a:avLst/>
          </a:prstGeom>
          <a:solidFill>
            <a:srgbClr val="1535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14702" name="组合 19"/>
          <p:cNvGrpSpPr/>
          <p:nvPr/>
        </p:nvGrpSpPr>
        <p:grpSpPr bwMode="auto">
          <a:xfrm>
            <a:off x="10737850" y="6434138"/>
            <a:ext cx="981075" cy="179387"/>
            <a:chOff x="9796670" y="6324600"/>
            <a:chExt cx="981757" cy="180000"/>
          </a:xfrm>
        </p:grpSpPr>
        <p:sp>
          <p:nvSpPr>
            <p:cNvPr id="21" name="椭圆 20"/>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14703" name="文本框 1"/>
          <p:cNvSpPr txBox="1">
            <a:spLocks noChangeArrowheads="1"/>
          </p:cNvSpPr>
          <p:nvPr/>
        </p:nvSpPr>
        <p:spPr bwMode="auto">
          <a:xfrm>
            <a:off x="6370638" y="3243263"/>
            <a:ext cx="5151437" cy="644525"/>
          </a:xfrm>
          <a:prstGeom prst="rect">
            <a:avLst/>
          </a:prstGeom>
          <a:noFill/>
          <a:ln w="9525">
            <a:noFill/>
            <a:miter lim="800000"/>
          </a:ln>
        </p:spPr>
        <p:txBody>
          <a:bodyPr>
            <a:spAutoFit/>
          </a:bodyPr>
          <a:lstStyle/>
          <a:p>
            <a:r>
              <a:rPr lang="zh-CN" altLang="en-US" sz="3600" b="1">
                <a:latin typeface="微软雅黑" panose="020B0503020204020204" pitchFamily="34" charset="-122"/>
                <a:ea typeface="微软雅黑" panose="020B0503020204020204" pitchFamily="34" charset="-122"/>
              </a:rPr>
              <a:t>深度报道写作</a:t>
            </a:r>
            <a:endParaRPr lang="zh-CN" altLang="en-US" sz="3600" b="1">
              <a:latin typeface="微软雅黑" panose="020B0503020204020204" pitchFamily="34" charset="-122"/>
              <a:ea typeface="微软雅黑" panose="020B0503020204020204" pitchFamily="34" charset="-122"/>
            </a:endParaRPr>
          </a:p>
        </p:txBody>
      </p:sp>
      <p:sp>
        <p:nvSpPr>
          <p:cNvPr id="114704" name="矩形 2"/>
          <p:cNvSpPr>
            <a:spLocks noChangeArrowheads="1"/>
          </p:cNvSpPr>
          <p:nvPr/>
        </p:nvSpPr>
        <p:spPr bwMode="auto">
          <a:xfrm>
            <a:off x="6486525" y="3940175"/>
            <a:ext cx="2378075" cy="1743075"/>
          </a:xfrm>
          <a:prstGeom prst="rect">
            <a:avLst/>
          </a:prstGeom>
          <a:noFill/>
          <a:ln w="9525">
            <a:noFill/>
            <a:miter lim="800000"/>
          </a:ln>
        </p:spPr>
        <p:txBody>
          <a:bodyPr wrap="none">
            <a:spAutoFit/>
          </a:bodyPr>
          <a:lstStyle/>
          <a:p>
            <a:pPr>
              <a:lnSpc>
                <a:spcPct val="150000"/>
              </a:lnSpc>
            </a:pPr>
            <a:r>
              <a:rPr lang="zh-CN" altLang="en-US">
                <a:latin typeface="微软雅黑" panose="020B0503020204020204" pitchFamily="34" charset="-122"/>
                <a:ea typeface="微软雅黑" panose="020B0503020204020204" pitchFamily="34" charset="-122"/>
              </a:rPr>
              <a:t>第一节  深度报道概说</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第二节  解释性报道</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第三节  分析性报道</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第四节  调查性报道</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28663" y="4337050"/>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527300" y="3789363"/>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16741"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116742"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2" name="文本框 41"/>
          <p:cNvSpPr txBox="1">
            <a:spLocks noChangeArrowheads="1"/>
          </p:cNvSpPr>
          <p:nvPr/>
        </p:nvSpPr>
        <p:spPr bwMode="auto">
          <a:xfrm>
            <a:off x="1504950" y="884238"/>
            <a:ext cx="3529013" cy="579437"/>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sym typeface="+mn-ea"/>
            </a:endParaRPr>
          </a:p>
        </p:txBody>
      </p:sp>
      <p:sp>
        <p:nvSpPr>
          <p:cNvPr id="43" name="Textfeld 27"/>
          <p:cNvSpPr txBox="1">
            <a:spLocks noChangeArrowheads="1"/>
          </p:cNvSpPr>
          <p:nvPr/>
        </p:nvSpPr>
        <p:spPr bwMode="auto">
          <a:xfrm>
            <a:off x="3130550" y="1635125"/>
            <a:ext cx="7961313" cy="2862263"/>
          </a:xfrm>
          <a:prstGeom prst="rect">
            <a:avLst/>
          </a:prstGeom>
          <a:noFill/>
          <a:ln w="9525">
            <a:noFill/>
            <a:miter lim="800000"/>
          </a:ln>
        </p:spPr>
        <p:txBody>
          <a:bodyPr>
            <a:spAutoFit/>
          </a:bodyPr>
          <a:lstStyle/>
          <a:p>
            <a:pPr defTabSz="228600">
              <a:lnSpc>
                <a:spcPct val="200000"/>
              </a:lnSpc>
            </a:pP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1.深度报道重在挖掘事实的前因后果与内在联系，重在写“为何”。</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2.解释性报道重在解释事实形成的原因，主要指向“前因”。</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3.分析性报道重在分析事实的走向，主要指向“后果”。</a:t>
            </a: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4.调查性报道以调查研究为手段，重在揭露。西方称为“揭丑报道”。</a:t>
            </a:r>
            <a:endParaRPr lang="zh-CN" altLang="en-US" b="1">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18785"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深度报道概说</a:t>
            </a:r>
            <a:endParaRPr lang="zh-CN" altLang="en-US" sz="2800">
              <a:latin typeface="微软雅黑" panose="020B0503020204020204" pitchFamily="34" charset="-122"/>
              <a:ea typeface="微软雅黑" panose="020B0503020204020204" pitchFamily="34" charset="-122"/>
            </a:endParaRPr>
          </a:p>
        </p:txBody>
      </p:sp>
      <p:grpSp>
        <p:nvGrpSpPr>
          <p:cNvPr id="118788"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 name="文本框 1"/>
          <p:cNvSpPr txBox="1"/>
          <p:nvPr/>
        </p:nvSpPr>
        <p:spPr>
          <a:xfrm>
            <a:off x="1536700" y="1122363"/>
            <a:ext cx="9364663" cy="5130800"/>
          </a:xfrm>
          <a:prstGeom prst="rect">
            <a:avLst/>
          </a:prstGeom>
          <a:noFill/>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一、深度报道的内涵</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深度报道之“深”体现在它要“以今日的事态核对昨日的背景，从而说出明日的意义来”。也就是说，它不停留在事件的表层，而是要透过客观事实的肌理，通过调查分析去梳理和剖析其脉络，从而解释其内涵和意义，挖掘“新闻背后的新闻”，揭示其本质。</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实际上，深度报道有广义和狭义之分。广义的深度报道包括所有追踪事件的来龙去脉、刨根究底地回答“</a:t>
            </a:r>
            <a:r>
              <a:rPr lang="en-US" altLang="zh-CN" sz="1600">
                <a:latin typeface="微软雅黑" panose="020B0503020204020204" pitchFamily="34" charset="-122"/>
                <a:ea typeface="微软雅黑" panose="020B0503020204020204" pitchFamily="34" charset="-122"/>
              </a:rPr>
              <a:t>How”</a:t>
            </a:r>
            <a:r>
              <a:rPr lang="zh-CN" altLang="en-US" sz="1600">
                <a:latin typeface="微软雅黑" panose="020B0503020204020204" pitchFamily="34" charset="-122"/>
                <a:ea typeface="微软雅黑" panose="020B0503020204020204" pitchFamily="34" charset="-122"/>
              </a:rPr>
              <a:t>和“</a:t>
            </a:r>
            <a:r>
              <a:rPr lang="en-US" altLang="zh-CN" sz="1600">
                <a:latin typeface="微软雅黑" panose="020B0503020204020204" pitchFamily="34" charset="-122"/>
                <a:ea typeface="微软雅黑" panose="020B0503020204020204" pitchFamily="34" charset="-122"/>
              </a:rPr>
              <a:t>Why”</a:t>
            </a:r>
            <a:r>
              <a:rPr lang="zh-CN" altLang="en-US" sz="1600">
                <a:latin typeface="微软雅黑" panose="020B0503020204020204" pitchFamily="34" charset="-122"/>
                <a:ea typeface="微软雅黑" panose="020B0503020204020204" pitchFamily="34" charset="-122"/>
              </a:rPr>
              <a:t>的新闻报道；而狭义的深度报道以“</a:t>
            </a:r>
            <a:r>
              <a:rPr lang="en-US" altLang="zh-CN" sz="1600">
                <a:latin typeface="微软雅黑" panose="020B0503020204020204" pitchFamily="34" charset="-122"/>
                <a:ea typeface="微软雅黑" panose="020B0503020204020204" pitchFamily="34" charset="-122"/>
              </a:rPr>
              <a:t>Why”</a:t>
            </a:r>
            <a:r>
              <a:rPr lang="zh-CN" altLang="en-US" sz="1600">
                <a:latin typeface="微软雅黑" panose="020B0503020204020204" pitchFamily="34" charset="-122"/>
                <a:ea typeface="微软雅黑" panose="020B0503020204020204" pitchFamily="34" charset="-122"/>
              </a:rPr>
              <a:t>为中心，即主要以解释“为何”为旨趣，以解释性新闻、分析性新闻、调查性新闻为代表</a:t>
            </a:r>
            <a:r>
              <a:rPr lang="en-US" altLang="zh-CN" sz="1600">
                <a:latin typeface="微软雅黑" panose="020B0503020204020204" pitchFamily="34" charset="-122"/>
                <a:ea typeface="微软雅黑" panose="020B0503020204020204" pitchFamily="34" charset="-122"/>
              </a:rPr>
              <a:t>。</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en-US" altLang="zh-CN"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二、深度报道的特征</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（一）它是报纸新闻同广播、电视、网络新闻相抗衡的主要报道形式</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（二）它满足了读者对新闻信息多层次的需求，拓宽了新闻报道的功能</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（三）它将事与理有机地结合起来，深入挖掘新闻事实的意义</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zh-CN" altLang="en-US" sz="2000">
              <a:solidFill>
                <a:srgbClr val="C23522"/>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0833"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解释性报道</a:t>
            </a:r>
            <a:endParaRPr lang="zh-CN" altLang="en-US" sz="2800">
              <a:latin typeface="微软雅黑" panose="020B0503020204020204" pitchFamily="34" charset="-122"/>
              <a:ea typeface="微软雅黑" panose="020B0503020204020204" pitchFamily="34" charset="-122"/>
            </a:endParaRPr>
          </a:p>
        </p:txBody>
      </p:sp>
      <p:grpSp>
        <p:nvGrpSpPr>
          <p:cNvPr id="120836"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20837" name="文本框 1"/>
          <p:cNvSpPr txBox="1">
            <a:spLocks noChangeArrowheads="1"/>
          </p:cNvSpPr>
          <p:nvPr/>
        </p:nvSpPr>
        <p:spPr bwMode="auto">
          <a:xfrm>
            <a:off x="1536700" y="1122363"/>
            <a:ext cx="9364663" cy="5133975"/>
          </a:xfrm>
          <a:prstGeom prst="rect">
            <a:avLst/>
          </a:prstGeom>
          <a:noFill/>
          <a:ln w="9525">
            <a:noFill/>
            <a:miter lim="800000"/>
          </a:ln>
        </p:spPr>
        <p:txBody>
          <a:bodyPr>
            <a:spAutoFit/>
          </a:bodyPr>
          <a:lstStyle/>
          <a:p>
            <a:pPr>
              <a:lnSpc>
                <a:spcPct val="150000"/>
              </a:lnSpc>
            </a:pPr>
            <a:r>
              <a:rPr lang="zh-CN" altLang="en-US" sz="1600">
                <a:latin typeface="微软雅黑" panose="020B0503020204020204" pitchFamily="34" charset="-122"/>
                <a:ea typeface="微软雅黑" panose="020B0503020204020204" pitchFamily="34" charset="-122"/>
              </a:rPr>
              <a:t>解释性报道大致分为</a:t>
            </a:r>
            <a:r>
              <a:rPr lang="zh-CN" altLang="en-US" sz="1600">
                <a:solidFill>
                  <a:schemeClr val="accent1"/>
                </a:solidFill>
                <a:latin typeface="微软雅黑" panose="020B0503020204020204" pitchFamily="34" charset="-122"/>
                <a:ea typeface="微软雅黑" panose="020B0503020204020204" pitchFamily="34" charset="-122"/>
              </a:rPr>
              <a:t>背景式解释报道</a:t>
            </a:r>
            <a:r>
              <a:rPr lang="zh-CN" altLang="en-US" sz="1600">
                <a:latin typeface="微软雅黑" panose="020B0503020204020204" pitchFamily="34" charset="-122"/>
                <a:ea typeface="微软雅黑" panose="020B0503020204020204" pitchFamily="34" charset="-122"/>
              </a:rPr>
              <a:t>和</a:t>
            </a:r>
            <a:r>
              <a:rPr lang="zh-CN" altLang="en-US" sz="1600">
                <a:solidFill>
                  <a:schemeClr val="accent1"/>
                </a:solidFill>
                <a:latin typeface="微软雅黑" panose="020B0503020204020204" pitchFamily="34" charset="-122"/>
                <a:ea typeface="微软雅黑" panose="020B0503020204020204" pitchFamily="34" charset="-122"/>
              </a:rPr>
              <a:t>述评式解释报道</a:t>
            </a:r>
            <a:endParaRPr lang="zh-CN" altLang="en-US" sz="1600">
              <a:solidFill>
                <a:schemeClr val="accent1"/>
              </a:solidFill>
              <a:latin typeface="微软雅黑" panose="020B0503020204020204" pitchFamily="34" charset="-122"/>
              <a:ea typeface="微软雅黑" panose="020B0503020204020204" pitchFamily="34" charset="-122"/>
            </a:endParaRPr>
          </a:p>
          <a:p>
            <a:pPr>
              <a:lnSpc>
                <a:spcPct val="150000"/>
              </a:lnSpc>
            </a:pPr>
            <a:endParaRPr lang="zh-CN" altLang="en-US" sz="160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一、背景式解释报道</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（一）特  点</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1. 对新闻事实以解释为目的，而不是以报道为目的</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2. 在新闻六要素的处理上，它侧重于“为何”这一要素</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3. 大量地使用背景材料来完成“解释”的任务</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en-US" altLang="zh-CN" sz="8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（二）写  作</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1. </a:t>
            </a:r>
            <a:r>
              <a:rPr lang="zh-CN" altLang="en-US" sz="1600">
                <a:latin typeface="微软雅黑" panose="020B0503020204020204" pitchFamily="34" charset="-122"/>
                <a:ea typeface="微软雅黑" panose="020B0503020204020204" pitchFamily="34" charset="-122"/>
              </a:rPr>
              <a:t>遵循新闻报道“用事实说话”的原则，用背景材料来解释新闻事实</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2. 扩大视野，从广泛的背景下解释新闻</a:t>
            </a:r>
            <a:r>
              <a:rPr lang="zh-CN" altLang="en-US" sz="1600">
                <a:latin typeface="微软雅黑" panose="020B0503020204020204" pitchFamily="34" charset="-122"/>
                <a:ea typeface="微软雅黑" panose="020B0503020204020204" pitchFamily="34" charset="-122"/>
              </a:rPr>
              <a:t>发生的原因</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3. 引用专家权威的见解，增强解释的说服力</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4. 把握好解释的尺度，既要注意解惑答疑，又要考虑到读者的接受能力，力避</a:t>
            </a:r>
            <a:r>
              <a:rPr lang="zh-CN" altLang="en-US" sz="1600">
                <a:latin typeface="微软雅黑" panose="020B0503020204020204" pitchFamily="34" charset="-122"/>
                <a:ea typeface="微软雅黑" panose="020B0503020204020204" pitchFamily="34" charset="-122"/>
              </a:rPr>
              <a:t>烦琐唠叨</a:t>
            </a:r>
            <a:endParaRPr lang="zh-CN" altLang="en-US" sz="1600">
              <a:latin typeface="微软雅黑" panose="020B0503020204020204" pitchFamily="34" charset="-122"/>
              <a:ea typeface="微软雅黑" panose="020B0503020204020204" pitchFamily="34" charset="-122"/>
            </a:endParaRPr>
          </a:p>
          <a:p>
            <a:pPr>
              <a:lnSpc>
                <a:spcPct val="150000"/>
              </a:lnSpc>
            </a:pP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81"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611188"/>
            <a:ext cx="8013700" cy="519112"/>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解释性报道</a:t>
            </a:r>
            <a:endParaRPr lang="zh-CN" altLang="en-US" sz="2800">
              <a:latin typeface="微软雅黑" panose="020B0503020204020204" pitchFamily="34" charset="-122"/>
              <a:ea typeface="微软雅黑" panose="020B0503020204020204" pitchFamily="34" charset="-122"/>
            </a:endParaRPr>
          </a:p>
        </p:txBody>
      </p:sp>
      <p:grpSp>
        <p:nvGrpSpPr>
          <p:cNvPr id="122884"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 name="文本框 1"/>
          <p:cNvSpPr txBox="1"/>
          <p:nvPr/>
        </p:nvSpPr>
        <p:spPr>
          <a:xfrm>
            <a:off x="1357313" y="1814513"/>
            <a:ext cx="9364662" cy="4033837"/>
          </a:xfrm>
          <a:prstGeom prst="rect">
            <a:avLst/>
          </a:prstGeom>
          <a:noFill/>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 二、述评式解释报道</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（一）特  点</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1. </a:t>
            </a:r>
            <a:r>
              <a:rPr lang="zh-CN" altLang="en-US" sz="1600">
                <a:latin typeface="微软雅黑" panose="020B0503020204020204" pitchFamily="34" charset="-122"/>
                <a:ea typeface="微软雅黑" panose="020B0503020204020204" pitchFamily="34" charset="-122"/>
              </a:rPr>
              <a:t>从内容上看，述评式解释报道以议论见长，思辨色彩较浓</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2. </a:t>
            </a:r>
            <a:r>
              <a:rPr lang="zh-CN" altLang="en-US" sz="1600">
                <a:latin typeface="微软雅黑" panose="020B0503020204020204" pitchFamily="34" charset="-122"/>
                <a:ea typeface="微软雅黑" panose="020B0503020204020204" pitchFamily="34" charset="-122"/>
              </a:rPr>
              <a:t>从题材上看，述评式解释报道喜欢关注热点话题，评述视野开阔</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3. </a:t>
            </a:r>
            <a:r>
              <a:rPr lang="zh-CN" altLang="en-US" sz="1600">
                <a:latin typeface="微软雅黑" panose="020B0503020204020204" pitchFamily="34" charset="-122"/>
                <a:ea typeface="微软雅黑" panose="020B0503020204020204" pitchFamily="34" charset="-122"/>
              </a:rPr>
              <a:t>从表述上来看，述评式解释报道中常常闪烁着作者理性的火花，流淌着真切的情感</a:t>
            </a:r>
            <a:endParaRPr lang="zh-CN" altLang="en-US" sz="1600">
              <a:latin typeface="微软雅黑" panose="020B0503020204020204" pitchFamily="34" charset="-122"/>
              <a:ea typeface="微软雅黑" panose="020B0503020204020204" pitchFamily="34" charset="-122"/>
            </a:endParaRPr>
          </a:p>
          <a:p>
            <a:pPr>
              <a:lnSpc>
                <a:spcPct val="150000"/>
              </a:lnSpc>
            </a:pPr>
            <a:endParaRPr lang="zh-CN" altLang="en-US" sz="8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（二）写  作</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1. </a:t>
            </a:r>
            <a:r>
              <a:rPr lang="zh-CN" altLang="en-US" sz="1600">
                <a:latin typeface="微软雅黑" panose="020B0503020204020204" pitchFamily="34" charset="-122"/>
                <a:ea typeface="微软雅黑" panose="020B0503020204020204" pitchFamily="34" charset="-122"/>
              </a:rPr>
              <a:t>述评式解释报道兼报道与评论二者于一身</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2.“</a:t>
            </a:r>
            <a:r>
              <a:rPr lang="zh-CN" altLang="en-US" sz="1600">
                <a:latin typeface="微软雅黑" panose="020B0503020204020204" pitchFamily="34" charset="-122"/>
                <a:ea typeface="微软雅黑" panose="020B0503020204020204" pitchFamily="34" charset="-122"/>
              </a:rPr>
              <a:t>解释”主要靠议论完成，但议论必须建立在事实的基础上</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3. </a:t>
            </a:r>
            <a:r>
              <a:rPr lang="zh-CN" altLang="en-US" sz="1600">
                <a:latin typeface="微软雅黑" panose="020B0503020204020204" pitchFamily="34" charset="-122"/>
                <a:ea typeface="微软雅黑" panose="020B0503020204020204" pitchFamily="34" charset="-122"/>
              </a:rPr>
              <a:t>评论要多用权威意见，减少记者的主观色彩</a:t>
            </a:r>
            <a:endParaRPr lang="zh-CN" altLang="en-US" sz="1600">
              <a:latin typeface="微软雅黑" panose="020B0503020204020204" pitchFamily="34" charset="-122"/>
              <a:ea typeface="微软雅黑" panose="020B0503020204020204" pitchFamily="34" charset="-122"/>
            </a:endParaRPr>
          </a:p>
          <a:p>
            <a:pPr>
              <a:lnSpc>
                <a:spcPct val="150000"/>
              </a:lnSpc>
            </a:pP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4929"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285875" y="36195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第三节  分析性报道</a:t>
            </a:r>
            <a:endParaRPr lang="zh-CN" altLang="en-US" sz="2800">
              <a:latin typeface="微软雅黑" panose="020B0503020204020204" pitchFamily="34" charset="-122"/>
              <a:ea typeface="微软雅黑" panose="020B0503020204020204" pitchFamily="34" charset="-122"/>
            </a:endParaRPr>
          </a:p>
        </p:txBody>
      </p:sp>
      <p:grpSp>
        <p:nvGrpSpPr>
          <p:cNvPr id="124932"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24933" name="文本框 1"/>
          <p:cNvSpPr txBox="1">
            <a:spLocks noChangeArrowheads="1"/>
          </p:cNvSpPr>
          <p:nvPr/>
        </p:nvSpPr>
        <p:spPr bwMode="auto">
          <a:xfrm>
            <a:off x="1536700" y="884238"/>
            <a:ext cx="9364663" cy="5773737"/>
          </a:xfrm>
          <a:prstGeom prst="rect">
            <a:avLst/>
          </a:prstGeom>
          <a:noFill/>
          <a:ln w="9525">
            <a:noFill/>
            <a:miter lim="800000"/>
          </a:ln>
        </p:spPr>
        <p:txBody>
          <a:bodyPr>
            <a:spAutoFit/>
          </a:bodyPr>
          <a:lstStyle/>
          <a:p>
            <a:pPr>
              <a:lnSpc>
                <a:spcPct val="150000"/>
              </a:lnSpc>
            </a:pPr>
            <a:r>
              <a:rPr lang="zh-CN" altLang="en-US" sz="1600">
                <a:latin typeface="微软雅黑" panose="020B0503020204020204" pitchFamily="34" charset="-122"/>
                <a:ea typeface="微软雅黑" panose="020B0503020204020204" pitchFamily="34" charset="-122"/>
              </a:rPr>
              <a:t>分析性报道一般可分为</a:t>
            </a:r>
            <a:r>
              <a:rPr lang="zh-CN" altLang="en-US" sz="1600">
                <a:solidFill>
                  <a:schemeClr val="accent1"/>
                </a:solidFill>
                <a:latin typeface="微软雅黑" panose="020B0503020204020204" pitchFamily="34" charset="-122"/>
                <a:ea typeface="微软雅黑" panose="020B0503020204020204" pitchFamily="34" charset="-122"/>
              </a:rPr>
              <a:t>预测结果式报道</a:t>
            </a:r>
            <a:r>
              <a:rPr lang="zh-CN" altLang="en-US" sz="1600">
                <a:latin typeface="微软雅黑" panose="020B0503020204020204" pitchFamily="34" charset="-122"/>
                <a:ea typeface="微软雅黑" panose="020B0503020204020204" pitchFamily="34" charset="-122"/>
              </a:rPr>
              <a:t>和</a:t>
            </a:r>
            <a:r>
              <a:rPr lang="zh-CN" altLang="en-US" sz="1600">
                <a:solidFill>
                  <a:schemeClr val="accent1"/>
                </a:solidFill>
                <a:latin typeface="微软雅黑" panose="020B0503020204020204" pitchFamily="34" charset="-122"/>
                <a:ea typeface="微软雅黑" panose="020B0503020204020204" pitchFamily="34" charset="-122"/>
              </a:rPr>
              <a:t>分析走向式报道</a:t>
            </a:r>
            <a:endParaRPr lang="zh-CN" altLang="en-US" sz="800">
              <a:solidFill>
                <a:schemeClr val="accent1"/>
              </a:solidFill>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一、预测结果式报道</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（一）特  点    </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1. </a:t>
            </a:r>
            <a:r>
              <a:rPr lang="zh-CN" altLang="en-US" sz="1600">
                <a:latin typeface="微软雅黑" panose="020B0503020204020204" pitchFamily="34" charset="-122"/>
                <a:ea typeface="微软雅黑" panose="020B0503020204020204" pitchFamily="34" charset="-122"/>
              </a:rPr>
              <a:t>超前性   </a:t>
            </a:r>
            <a:r>
              <a:rPr lang="en-US" altLang="zh-CN" sz="1600">
                <a:latin typeface="微软雅黑" panose="020B0503020204020204" pitchFamily="34" charset="-122"/>
                <a:ea typeface="微软雅黑" panose="020B0503020204020204" pitchFamily="34" charset="-122"/>
              </a:rPr>
              <a:t>2. </a:t>
            </a:r>
            <a:r>
              <a:rPr lang="zh-CN" altLang="en-US" sz="1600">
                <a:latin typeface="微软雅黑" panose="020B0503020204020204" pitchFamily="34" charset="-122"/>
                <a:ea typeface="微软雅黑" panose="020B0503020204020204" pitchFamily="34" charset="-122"/>
              </a:rPr>
              <a:t>引导性   </a:t>
            </a:r>
            <a:r>
              <a:rPr lang="en-US" altLang="zh-CN" sz="1600">
                <a:latin typeface="微软雅黑" panose="020B0503020204020204" pitchFamily="34" charset="-122"/>
                <a:ea typeface="微软雅黑" panose="020B0503020204020204" pitchFamily="34" charset="-122"/>
              </a:rPr>
              <a:t>3. </a:t>
            </a:r>
            <a:r>
              <a:rPr lang="zh-CN" altLang="en-US" sz="1600">
                <a:latin typeface="微软雅黑" panose="020B0503020204020204" pitchFamily="34" charset="-122"/>
                <a:ea typeface="微软雅黑" panose="020B0503020204020204" pitchFamily="34" charset="-122"/>
              </a:rPr>
              <a:t>探索性</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（二）写  作</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1. 以事实为依托展开分析，努力表明预测的依据</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2. 见微知著，透过现象把握事物的本质和发展趋势</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3. 努力表明预测的权威性，增强报道的说服力</a:t>
            </a:r>
            <a:endParaRPr lang="en-US" altLang="zh-CN" sz="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二、分析走向式报道</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（一）特  点       </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1. </a:t>
            </a:r>
            <a:r>
              <a:rPr lang="zh-CN" altLang="en-US" sz="1600">
                <a:latin typeface="微软雅黑" panose="020B0503020204020204" pitchFamily="34" charset="-122"/>
                <a:ea typeface="微软雅黑" panose="020B0503020204020204" pitchFamily="34" charset="-122"/>
              </a:rPr>
              <a:t>分析事物发展的内因求深度    </a:t>
            </a:r>
            <a:r>
              <a:rPr lang="en-US" altLang="zh-CN" sz="1600">
                <a:latin typeface="微软雅黑" panose="020B0503020204020204" pitchFamily="34" charset="-122"/>
                <a:ea typeface="微软雅黑" panose="020B0503020204020204" pitchFamily="34" charset="-122"/>
              </a:rPr>
              <a:t>2. </a:t>
            </a:r>
            <a:r>
              <a:rPr lang="zh-CN" altLang="en-US" sz="1600">
                <a:latin typeface="微软雅黑" panose="020B0503020204020204" pitchFamily="34" charset="-122"/>
                <a:ea typeface="微软雅黑" panose="020B0503020204020204" pitchFamily="34" charset="-122"/>
              </a:rPr>
              <a:t>观照事物形成的外因求广度</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（二）写  作</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1. </a:t>
            </a:r>
            <a:r>
              <a:rPr lang="zh-CN" altLang="en-US" sz="1600">
                <a:latin typeface="微软雅黑" panose="020B0503020204020204" pitchFamily="34" charset="-122"/>
                <a:ea typeface="微软雅黑" panose="020B0503020204020204" pitchFamily="34" charset="-122"/>
              </a:rPr>
              <a:t>一定要以对已然的事实作充分分析，在此基础上得出事物发展的走向</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2. </a:t>
            </a:r>
            <a:r>
              <a:rPr lang="zh-CN" altLang="en-US" sz="1600">
                <a:latin typeface="微软雅黑" panose="020B0503020204020204" pitchFamily="34" charset="-122"/>
                <a:ea typeface="微软雅黑" panose="020B0503020204020204" pitchFamily="34" charset="-122"/>
              </a:rPr>
              <a:t>依托事实，借助权威话语，综合把握事物发展的规律</a:t>
            </a:r>
            <a:endParaRPr lang="zh-CN" altLang="en-US" sz="1600">
              <a:latin typeface="微软雅黑" panose="020B0503020204020204" pitchFamily="34" charset="-122"/>
              <a:ea typeface="微软雅黑" panose="020B0503020204020204" pitchFamily="34" charset="-122"/>
            </a:endParaRPr>
          </a:p>
          <a:p>
            <a:pPr>
              <a:lnSpc>
                <a:spcPct val="150000"/>
              </a:lnSpc>
            </a:pPr>
            <a:r>
              <a:rPr lang="en-US" altLang="zh-CN" sz="1600">
                <a:latin typeface="微软雅黑" panose="020B0503020204020204" pitchFamily="34" charset="-122"/>
                <a:ea typeface="微软雅黑" panose="020B0503020204020204" pitchFamily="34" charset="-122"/>
              </a:rPr>
              <a:t>         3. </a:t>
            </a:r>
            <a:r>
              <a:rPr lang="zh-CN" altLang="en-US" sz="1600">
                <a:latin typeface="微软雅黑" panose="020B0503020204020204" pitchFamily="34" charset="-122"/>
                <a:ea typeface="微软雅黑" panose="020B0503020204020204" pitchFamily="34" charset="-122"/>
              </a:rPr>
              <a:t>把握用语分寸，注意表述的准确性</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697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285875" y="36195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第四节  调查性报道</a:t>
            </a:r>
            <a:endParaRPr lang="zh-CN" altLang="en-US" sz="2800">
              <a:latin typeface="微软雅黑" panose="020B0503020204020204" pitchFamily="34" charset="-122"/>
              <a:ea typeface="微软雅黑" panose="020B0503020204020204" pitchFamily="34" charset="-122"/>
            </a:endParaRPr>
          </a:p>
        </p:txBody>
      </p:sp>
      <p:grpSp>
        <p:nvGrpSpPr>
          <p:cNvPr id="126980"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26981" name="文本框 1"/>
          <p:cNvSpPr txBox="1">
            <a:spLocks noChangeArrowheads="1"/>
          </p:cNvSpPr>
          <p:nvPr/>
        </p:nvSpPr>
        <p:spPr bwMode="auto">
          <a:xfrm>
            <a:off x="1536700" y="884238"/>
            <a:ext cx="9364663" cy="5591175"/>
          </a:xfrm>
          <a:prstGeom prst="rect">
            <a:avLst/>
          </a:prstGeom>
          <a:noFill/>
          <a:ln w="9525">
            <a:noFill/>
            <a:miter lim="800000"/>
          </a:ln>
        </p:spPr>
        <p:txBody>
          <a:bodyPr>
            <a:spAutoFit/>
          </a:bodyPr>
          <a:lstStyle/>
          <a:p>
            <a:pPr marL="85725" indent="273050" defTabSz="897255">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一、事件型调查报道</a:t>
            </a:r>
            <a:endParaRPr lang="zh-CN" altLang="en-US" sz="2000">
              <a:solidFill>
                <a:srgbClr val="C23522"/>
              </a:solidFill>
              <a:latin typeface="微软雅黑" panose="020B0503020204020204" pitchFamily="34" charset="-122"/>
              <a:ea typeface="微软雅黑" panose="020B0503020204020204" pitchFamily="34" charset="-122"/>
            </a:endParaRPr>
          </a:p>
          <a:p>
            <a:pPr marL="85725" indent="273050" defTabSz="897255">
              <a:lnSpc>
                <a:spcPct val="150000"/>
              </a:lnSpc>
            </a:pPr>
            <a:r>
              <a:rPr lang="zh-CN" altLang="en-US" sz="1600">
                <a:latin typeface="微软雅黑" panose="020B0503020204020204" pitchFamily="34" charset="-122"/>
                <a:ea typeface="微软雅黑" panose="020B0503020204020204" pitchFamily="34" charset="-122"/>
              </a:rPr>
              <a:t>        （一）特  点</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en-US" altLang="zh-CN" sz="1600">
                <a:latin typeface="微软雅黑" panose="020B0503020204020204" pitchFamily="34" charset="-122"/>
                <a:ea typeface="微软雅黑" panose="020B0503020204020204" pitchFamily="34" charset="-122"/>
              </a:rPr>
              <a:t>        1. </a:t>
            </a:r>
            <a:r>
              <a:rPr lang="zh-CN" altLang="en-US" sz="1600">
                <a:latin typeface="微软雅黑" panose="020B0503020204020204" pitchFamily="34" charset="-122"/>
                <a:ea typeface="微软雅黑" panose="020B0503020204020204" pitchFamily="34" charset="-122"/>
              </a:rPr>
              <a:t>从题材的性质来看，事件型调查报道属于批评揭露一类</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en-US" altLang="zh-CN" sz="1600">
                <a:latin typeface="微软雅黑" panose="020B0503020204020204" pitchFamily="34" charset="-122"/>
                <a:ea typeface="微软雅黑" panose="020B0503020204020204" pitchFamily="34" charset="-122"/>
              </a:rPr>
              <a:t>        2. </a:t>
            </a:r>
            <a:r>
              <a:rPr lang="zh-CN" altLang="en-US" sz="1600">
                <a:latin typeface="微软雅黑" panose="020B0503020204020204" pitchFamily="34" charset="-122"/>
                <a:ea typeface="微软雅黑" panose="020B0503020204020204" pitchFamily="34" charset="-122"/>
              </a:rPr>
              <a:t>从题材的获取来看，事件型调查报道的题材需要经过记者艰难的采访才能得到</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en-US" altLang="zh-CN" sz="1600">
                <a:latin typeface="微软雅黑" panose="020B0503020204020204" pitchFamily="34" charset="-122"/>
                <a:ea typeface="微软雅黑" panose="020B0503020204020204" pitchFamily="34" charset="-122"/>
              </a:rPr>
              <a:t>        3. </a:t>
            </a:r>
            <a:r>
              <a:rPr lang="zh-CN" altLang="en-US" sz="1600">
                <a:latin typeface="微软雅黑" panose="020B0503020204020204" pitchFamily="34" charset="-122"/>
                <a:ea typeface="微软雅黑" panose="020B0503020204020204" pitchFamily="34" charset="-122"/>
              </a:rPr>
              <a:t>事件型调查报道与其他报道相比，要求有更强的实证性</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zh-CN" altLang="en-US" sz="1600">
                <a:latin typeface="微软雅黑" panose="020B0503020204020204" pitchFamily="34" charset="-122"/>
                <a:ea typeface="微软雅黑" panose="020B0503020204020204" pitchFamily="34" charset="-122"/>
              </a:rPr>
              <a:t>       （二）写  作</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en-US" altLang="zh-CN" sz="1600">
                <a:latin typeface="微软雅黑" panose="020B0503020204020204" pitchFamily="34" charset="-122"/>
                <a:ea typeface="微软雅黑" panose="020B0503020204020204" pitchFamily="34" charset="-122"/>
              </a:rPr>
              <a:t>        1. </a:t>
            </a:r>
            <a:r>
              <a:rPr lang="zh-CN" altLang="en-US" sz="1600">
                <a:latin typeface="微软雅黑" panose="020B0503020204020204" pitchFamily="34" charset="-122"/>
                <a:ea typeface="微软雅黑" panose="020B0503020204020204" pitchFamily="34" charset="-122"/>
              </a:rPr>
              <a:t>展现调查过程，直接记叙记者的所见所闻</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en-US" altLang="zh-CN" sz="1600">
                <a:latin typeface="微软雅黑" panose="020B0503020204020204" pitchFamily="34" charset="-122"/>
                <a:ea typeface="微软雅黑" panose="020B0503020204020204" pitchFamily="34" charset="-122"/>
              </a:rPr>
              <a:t>        2. </a:t>
            </a:r>
            <a:r>
              <a:rPr lang="zh-CN" altLang="en-US" sz="1600">
                <a:latin typeface="微软雅黑" panose="020B0503020204020204" pitchFamily="34" charset="-122"/>
                <a:ea typeface="微软雅黑" panose="020B0503020204020204" pitchFamily="34" charset="-122"/>
              </a:rPr>
              <a:t>突出调查中具有实证性意义的细节</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en-US" altLang="zh-CN" sz="1600">
                <a:latin typeface="微软雅黑" panose="020B0503020204020204" pitchFamily="34" charset="-122"/>
                <a:ea typeface="微软雅黑" panose="020B0503020204020204" pitchFamily="34" charset="-122"/>
              </a:rPr>
              <a:t>        3. </a:t>
            </a:r>
            <a:r>
              <a:rPr lang="zh-CN" altLang="en-US" sz="1600">
                <a:latin typeface="微软雅黑" panose="020B0503020204020204" pitchFamily="34" charset="-122"/>
                <a:ea typeface="微软雅黑" panose="020B0503020204020204" pitchFamily="34" charset="-122"/>
              </a:rPr>
              <a:t>在比较与鉴别中探寻事实真相</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endParaRPr lang="zh-CN" altLang="en-US" sz="800">
              <a:latin typeface="微软雅黑" panose="020B0503020204020204" pitchFamily="34" charset="-122"/>
              <a:ea typeface="微软雅黑" panose="020B0503020204020204" pitchFamily="34" charset="-122"/>
            </a:endParaRPr>
          </a:p>
          <a:p>
            <a:pPr marL="85725" indent="273050" defTabSz="897255">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二、问题型调查报道</a:t>
            </a:r>
            <a:endParaRPr lang="zh-CN" altLang="en-US" sz="2000">
              <a:solidFill>
                <a:srgbClr val="C23522"/>
              </a:solidFill>
              <a:latin typeface="微软雅黑" panose="020B0503020204020204" pitchFamily="34" charset="-122"/>
              <a:ea typeface="微软雅黑" panose="020B0503020204020204" pitchFamily="34" charset="-122"/>
            </a:endParaRPr>
          </a:p>
          <a:p>
            <a:pPr marL="85725" indent="273050" defTabSz="897255">
              <a:lnSpc>
                <a:spcPct val="150000"/>
              </a:lnSpc>
            </a:pPr>
            <a:r>
              <a:rPr lang="zh-CN" altLang="en-US" sz="1600">
                <a:latin typeface="微软雅黑" panose="020B0503020204020204" pitchFamily="34" charset="-122"/>
                <a:ea typeface="微软雅黑" panose="020B0503020204020204" pitchFamily="34" charset="-122"/>
              </a:rPr>
              <a:t>       （一）特  点</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en-US" altLang="zh-CN" sz="1600">
                <a:latin typeface="微软雅黑" panose="020B0503020204020204" pitchFamily="34" charset="-122"/>
                <a:ea typeface="微软雅黑" panose="020B0503020204020204" pitchFamily="34" charset="-122"/>
              </a:rPr>
              <a:t>        1. </a:t>
            </a:r>
            <a:r>
              <a:rPr lang="zh-CN" altLang="en-US" sz="1600">
                <a:latin typeface="微软雅黑" panose="020B0503020204020204" pitchFamily="34" charset="-122"/>
                <a:ea typeface="微软雅黑" panose="020B0503020204020204" pitchFamily="34" charset="-122"/>
              </a:rPr>
              <a:t>题材具有非事件性     </a:t>
            </a:r>
            <a:r>
              <a:rPr lang="en-US" altLang="zh-CN" sz="1600">
                <a:latin typeface="微软雅黑" panose="020B0503020204020204" pitchFamily="34" charset="-122"/>
                <a:ea typeface="微软雅黑" panose="020B0503020204020204" pitchFamily="34" charset="-122"/>
              </a:rPr>
              <a:t>2. </a:t>
            </a:r>
            <a:r>
              <a:rPr lang="zh-CN" altLang="en-US" sz="1600">
                <a:latin typeface="微软雅黑" panose="020B0503020204020204" pitchFamily="34" charset="-122"/>
                <a:ea typeface="微软雅黑" panose="020B0503020204020204" pitchFamily="34" charset="-122"/>
              </a:rPr>
              <a:t>采写目的具有明确性     </a:t>
            </a:r>
            <a:r>
              <a:rPr lang="en-US" altLang="zh-CN" sz="1600">
                <a:latin typeface="微软雅黑" panose="020B0503020204020204" pitchFamily="34" charset="-122"/>
                <a:ea typeface="微软雅黑" panose="020B0503020204020204" pitchFamily="34" charset="-122"/>
              </a:rPr>
              <a:t>3. </a:t>
            </a:r>
            <a:r>
              <a:rPr lang="zh-CN" altLang="en-US" sz="1600">
                <a:latin typeface="微软雅黑" panose="020B0503020204020204" pitchFamily="34" charset="-122"/>
                <a:ea typeface="微软雅黑" panose="020B0503020204020204" pitchFamily="34" charset="-122"/>
              </a:rPr>
              <a:t>报道内容具有调研性</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zh-CN" altLang="en-US" sz="1600">
                <a:latin typeface="微软雅黑" panose="020B0503020204020204" pitchFamily="34" charset="-122"/>
                <a:ea typeface="微软雅黑" panose="020B0503020204020204" pitchFamily="34" charset="-122"/>
              </a:rPr>
              <a:t>       （二）写  作</a:t>
            </a:r>
            <a:endParaRPr lang="zh-CN" altLang="en-US" sz="1600">
              <a:latin typeface="微软雅黑" panose="020B0503020204020204" pitchFamily="34" charset="-122"/>
              <a:ea typeface="微软雅黑" panose="020B0503020204020204" pitchFamily="34" charset="-122"/>
            </a:endParaRPr>
          </a:p>
          <a:p>
            <a:pPr marL="85725" indent="273050" defTabSz="897255">
              <a:lnSpc>
                <a:spcPct val="150000"/>
              </a:lnSpc>
            </a:pPr>
            <a:r>
              <a:rPr lang="zh-CN" altLang="en-US" sz="1600">
                <a:latin typeface="微软雅黑" panose="020B0503020204020204" pitchFamily="34" charset="-122"/>
                <a:ea typeface="微软雅黑" panose="020B0503020204020204" pitchFamily="34" charset="-122"/>
              </a:rPr>
              <a:t>        </a:t>
            </a:r>
            <a:r>
              <a:rPr lang="en-US" altLang="zh-CN" sz="1600">
                <a:latin typeface="微软雅黑" panose="020B0503020204020204" pitchFamily="34" charset="-122"/>
                <a:ea typeface="微软雅黑" panose="020B0503020204020204" pitchFamily="34" charset="-122"/>
              </a:rPr>
              <a:t>1. </a:t>
            </a:r>
            <a:r>
              <a:rPr lang="zh-CN" altLang="en-US" sz="1600">
                <a:latin typeface="微软雅黑" panose="020B0503020204020204" pitchFamily="34" charset="-122"/>
                <a:ea typeface="微软雅黑" panose="020B0503020204020204" pitchFamily="34" charset="-122"/>
              </a:rPr>
              <a:t>解剖麻雀法     </a:t>
            </a:r>
            <a:r>
              <a:rPr lang="en-US" altLang="zh-CN" sz="1600">
                <a:latin typeface="微软雅黑" panose="020B0503020204020204" pitchFamily="34" charset="-122"/>
                <a:ea typeface="微软雅黑" panose="020B0503020204020204" pitchFamily="34" charset="-122"/>
              </a:rPr>
              <a:t>2. </a:t>
            </a:r>
            <a:r>
              <a:rPr lang="zh-CN" altLang="en-US" sz="1600">
                <a:latin typeface="微软雅黑" panose="020B0503020204020204" pitchFamily="34" charset="-122"/>
                <a:ea typeface="微软雅黑" panose="020B0503020204020204" pitchFamily="34" charset="-122"/>
              </a:rPr>
              <a:t>顺藤摸瓜法    </a:t>
            </a:r>
            <a:r>
              <a:rPr lang="en-US" altLang="zh-CN" sz="1600">
                <a:latin typeface="微软雅黑" panose="020B0503020204020204" pitchFamily="34" charset="-122"/>
                <a:ea typeface="微软雅黑" panose="020B0503020204020204" pitchFamily="34" charset="-122"/>
              </a:rPr>
              <a:t>3. </a:t>
            </a:r>
            <a:r>
              <a:rPr lang="zh-CN" altLang="en-US" sz="1600">
                <a:latin typeface="微软雅黑" panose="020B0503020204020204" pitchFamily="34" charset="-122"/>
                <a:ea typeface="微软雅黑" panose="020B0503020204020204" pitchFamily="34" charset="-122"/>
              </a:rPr>
              <a:t>扇面铺开法</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9025"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3529013" cy="584200"/>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rPr>
              <a:t>思考题</a:t>
            </a:r>
            <a:endParaRPr lang="zh-CN" altLang="en-US" sz="3200">
              <a:latin typeface="微软雅黑" panose="020B0503020204020204" pitchFamily="34" charset="-122"/>
              <a:ea typeface="微软雅黑" panose="020B0503020204020204" pitchFamily="34" charset="-122"/>
            </a:endParaRPr>
          </a:p>
        </p:txBody>
      </p:sp>
      <p:sp>
        <p:nvSpPr>
          <p:cNvPr id="13" name="Textfeld 27"/>
          <p:cNvSpPr txBox="1"/>
          <p:nvPr/>
        </p:nvSpPr>
        <p:spPr>
          <a:xfrm>
            <a:off x="2305050" y="2152650"/>
            <a:ext cx="8540750" cy="3140075"/>
          </a:xfrm>
          <a:prstGeom prst="rect">
            <a:avLst/>
          </a:prstGeom>
          <a:noFill/>
        </p:spPr>
        <p:txBody>
          <a:bodyPr>
            <a:spAutoFit/>
          </a:bodyPr>
          <a:lstStyle/>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1. </a:t>
            </a:r>
            <a:r>
              <a:rPr lang="zh-CN" altLang="en-US" sz="2000">
                <a:solidFill>
                  <a:srgbClr val="404040"/>
                </a:solidFill>
                <a:latin typeface="微软雅黑" panose="020B0503020204020204" pitchFamily="34" charset="-122"/>
                <a:ea typeface="微软雅黑" panose="020B0503020204020204" pitchFamily="34" charset="-122"/>
              </a:rPr>
              <a:t>深度报道在新闻报道中有何特殊意义？</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2. </a:t>
            </a:r>
            <a:r>
              <a:rPr lang="zh-CN" altLang="en-US" sz="2000">
                <a:solidFill>
                  <a:srgbClr val="404040"/>
                </a:solidFill>
                <a:latin typeface="微软雅黑" panose="020B0503020204020204" pitchFamily="34" charset="-122"/>
                <a:ea typeface="微软雅黑" panose="020B0503020204020204" pitchFamily="34" charset="-122"/>
              </a:rPr>
              <a:t>背景式解释报道与述评式报道各有何特点？</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3. </a:t>
            </a:r>
            <a:r>
              <a:rPr lang="zh-CN" altLang="en-US" sz="2000">
                <a:solidFill>
                  <a:srgbClr val="404040"/>
                </a:solidFill>
                <a:latin typeface="微软雅黑" panose="020B0503020204020204" pitchFamily="34" charset="-122"/>
                <a:ea typeface="微软雅黑" panose="020B0503020204020204" pitchFamily="34" charset="-122"/>
              </a:rPr>
              <a:t>如何写好解释性报道？</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4. </a:t>
            </a:r>
            <a:r>
              <a:rPr lang="zh-CN" altLang="en-US" sz="2000">
                <a:solidFill>
                  <a:srgbClr val="404040"/>
                </a:solidFill>
                <a:latin typeface="微软雅黑" panose="020B0503020204020204" pitchFamily="34" charset="-122"/>
                <a:ea typeface="微软雅黑" panose="020B0503020204020204" pitchFamily="34" charset="-122"/>
              </a:rPr>
              <a:t>分析性报道分为哪几种？如何写好分析性报道？</a:t>
            </a:r>
            <a:endParaRPr lang="zh-CN" altLang="en-US" sz="2000">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sz="2000">
                <a:solidFill>
                  <a:srgbClr val="404040"/>
                </a:solidFill>
                <a:latin typeface="微软雅黑" panose="020B0503020204020204" pitchFamily="34" charset="-122"/>
                <a:ea typeface="微软雅黑" panose="020B0503020204020204" pitchFamily="34" charset="-122"/>
              </a:rPr>
              <a:t>5. </a:t>
            </a:r>
            <a:r>
              <a:rPr lang="zh-CN" altLang="en-US" sz="2000">
                <a:solidFill>
                  <a:srgbClr val="404040"/>
                </a:solidFill>
                <a:latin typeface="微软雅黑" panose="020B0503020204020204" pitchFamily="34" charset="-122"/>
                <a:ea typeface="微软雅黑" panose="020B0503020204020204" pitchFamily="34" charset="-122"/>
              </a:rPr>
              <a:t>调查性报道分为哪几种？如何写好调查性报道？</a:t>
            </a:r>
            <a:endParaRPr lang="zh-CN" altLang="en-US" sz="2000">
              <a:solidFill>
                <a:srgbClr val="404040"/>
              </a:solidFill>
              <a:latin typeface="微软雅黑" panose="020B0503020204020204" pitchFamily="34" charset="-122"/>
              <a:ea typeface="微软雅黑" panose="020B0503020204020204" pitchFamily="34" charset="-122"/>
            </a:endParaRPr>
          </a:p>
        </p:txBody>
      </p:sp>
      <p:grpSp>
        <p:nvGrpSpPr>
          <p:cNvPr id="129029"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8" name="椭圆 17"/>
          <p:cNvSpPr/>
          <p:nvPr/>
        </p:nvSpPr>
        <p:spPr>
          <a:xfrm rot="6899075">
            <a:off x="-631954" y="4345607"/>
            <a:ext cx="2520000" cy="2520000"/>
          </a:xfrm>
          <a:prstGeom prst="ellipse">
            <a:avLst/>
          </a:prstGeom>
          <a:noFill/>
          <a:ln>
            <a:gradFill>
              <a:gsLst>
                <a:gs pos="0">
                  <a:schemeClr val="accent1">
                    <a:lumMod val="60000"/>
                    <a:lumOff val="40000"/>
                    <a:alpha val="54000"/>
                  </a:schemeClr>
                </a:gs>
                <a:gs pos="32000">
                  <a:schemeClr val="accent1">
                    <a:lumMod val="75000"/>
                    <a:alpha val="28000"/>
                  </a:schemeClr>
                </a:gs>
                <a:gs pos="65000">
                  <a:schemeClr val="accent1">
                    <a:lumMod val="50000"/>
                    <a:alpha val="37000"/>
                  </a:schemeClr>
                </a:gs>
                <a:gs pos="100000">
                  <a:srgbClr val="153553">
                    <a:alpha val="2300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4692650" y="2568575"/>
            <a:ext cx="2209800" cy="1568450"/>
          </a:xfrm>
          <a:prstGeom prst="rect">
            <a:avLst/>
          </a:prstGeom>
          <a:noFill/>
          <a:ln w="9525">
            <a:noFill/>
            <a:miter lim="800000"/>
          </a:ln>
        </p:spPr>
        <p:txBody>
          <a:bodyPr>
            <a:spAutoFit/>
          </a:bodyPr>
          <a:lstStyle/>
          <a:p>
            <a:r>
              <a:rPr lang="en-US" altLang="zh-CN" sz="9600">
                <a:latin typeface="微软雅黑" panose="020B0503020204020204" pitchFamily="34" charset="-122"/>
                <a:ea typeface="微软雅黑" panose="020B0503020204020204" pitchFamily="34" charset="-122"/>
              </a:rPr>
              <a:t>09</a:t>
            </a:r>
            <a:endParaRPr lang="zh-CN" altLang="en-US" sz="9600">
              <a:latin typeface="微软雅黑" panose="020B0503020204020204" pitchFamily="34" charset="-122"/>
              <a:ea typeface="微软雅黑" panose="020B0503020204020204" pitchFamily="34" charset="-122"/>
            </a:endParaRPr>
          </a:p>
        </p:txBody>
      </p:sp>
      <p:sp>
        <p:nvSpPr>
          <p:cNvPr id="11" name="弧形 10"/>
          <p:cNvSpPr/>
          <p:nvPr/>
        </p:nvSpPr>
        <p:spPr>
          <a:xfrm>
            <a:off x="1130300" y="-801688"/>
            <a:ext cx="6297613" cy="8178801"/>
          </a:xfrm>
          <a:prstGeom prst="arc">
            <a:avLst>
              <a:gd name="adj1" fmla="val 17898523"/>
              <a:gd name="adj2" fmla="val 4328162"/>
            </a:avLst>
          </a:prstGeom>
          <a:ln w="0">
            <a:solidFill>
              <a:schemeClr val="accent6">
                <a:lumMod val="75000"/>
                <a:alpha val="28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 name="椭圆 3"/>
          <p:cNvSpPr/>
          <p:nvPr/>
        </p:nvSpPr>
        <p:spPr>
          <a:xfrm rot="2150169">
            <a:off x="-10658" y="-6723"/>
            <a:ext cx="4320000" cy="43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5">
                    <a:lumMod val="75000"/>
                  </a:schemeClr>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5" name="椭圆 4"/>
          <p:cNvSpPr/>
          <p:nvPr/>
        </p:nvSpPr>
        <p:spPr>
          <a:xfrm rot="6899075">
            <a:off x="2011855" y="3043582"/>
            <a:ext cx="2520000" cy="2520000"/>
          </a:xfrm>
          <a:prstGeom prst="ellipse">
            <a:avLst/>
          </a:prstGeom>
          <a:noFill/>
          <a:ln>
            <a:gradFill>
              <a:gsLst>
                <a:gs pos="95000">
                  <a:schemeClr val="accent6">
                    <a:lumMod val="60000"/>
                    <a:lumOff val="40000"/>
                  </a:schemeClr>
                </a:gs>
                <a:gs pos="0">
                  <a:schemeClr val="accent6">
                    <a:lumMod val="20000"/>
                    <a:lumOff val="80000"/>
                  </a:schemeClr>
                </a:gs>
                <a:gs pos="21000">
                  <a:schemeClr val="accent6">
                    <a:lumMod val="40000"/>
                    <a:lumOff val="60000"/>
                  </a:schemeClr>
                </a:gs>
                <a:gs pos="55000">
                  <a:schemeClr val="accent6">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6" name="椭圆 5"/>
          <p:cNvSpPr/>
          <p:nvPr/>
        </p:nvSpPr>
        <p:spPr>
          <a:xfrm>
            <a:off x="3408363" y="4403725"/>
            <a:ext cx="217487"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椭圆 7"/>
          <p:cNvSpPr/>
          <p:nvPr/>
        </p:nvSpPr>
        <p:spPr>
          <a:xfrm>
            <a:off x="3989388" y="4973638"/>
            <a:ext cx="384175" cy="373062"/>
          </a:xfrm>
          <a:prstGeom prst="ellipse">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 name="椭圆 8">
            <a:hlinkClick r:id="rId1" action="ppaction://hlinksldjump"/>
          </p:cNvPr>
          <p:cNvSpPr/>
          <p:nvPr/>
        </p:nvSpPr>
        <p:spPr>
          <a:xfrm>
            <a:off x="3352800" y="2816225"/>
            <a:ext cx="1103313"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4" name="椭圆 13"/>
          <p:cNvSpPr/>
          <p:nvPr/>
        </p:nvSpPr>
        <p:spPr>
          <a:xfrm>
            <a:off x="2392363" y="5618163"/>
            <a:ext cx="179387" cy="180975"/>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a:off x="4624388" y="2517775"/>
            <a:ext cx="180975" cy="179388"/>
          </a:xfrm>
          <a:prstGeom prst="ellipse">
            <a:avLst/>
          </a:prstGeom>
          <a:solidFill>
            <a:srgbClr val="1535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31086" name="组合 19"/>
          <p:cNvGrpSpPr/>
          <p:nvPr/>
        </p:nvGrpSpPr>
        <p:grpSpPr bwMode="auto">
          <a:xfrm>
            <a:off x="10737850" y="6434138"/>
            <a:ext cx="981075" cy="179387"/>
            <a:chOff x="9796670" y="6324600"/>
            <a:chExt cx="981757" cy="180000"/>
          </a:xfrm>
        </p:grpSpPr>
        <p:sp>
          <p:nvSpPr>
            <p:cNvPr id="21" name="椭圆 20"/>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31087" name="文本框 1"/>
          <p:cNvSpPr txBox="1">
            <a:spLocks noChangeArrowheads="1"/>
          </p:cNvSpPr>
          <p:nvPr/>
        </p:nvSpPr>
        <p:spPr bwMode="auto">
          <a:xfrm>
            <a:off x="6370638" y="3243263"/>
            <a:ext cx="5638800" cy="644525"/>
          </a:xfrm>
          <a:prstGeom prst="rect">
            <a:avLst/>
          </a:prstGeom>
          <a:noFill/>
          <a:ln w="9525">
            <a:noFill/>
            <a:miter lim="800000"/>
          </a:ln>
        </p:spPr>
        <p:txBody>
          <a:bodyPr>
            <a:spAutoFit/>
          </a:bodyPr>
          <a:lstStyle/>
          <a:p>
            <a:r>
              <a:rPr lang="zh-CN" altLang="en-US" sz="3600" b="1">
                <a:latin typeface="微软雅黑" panose="020B0503020204020204" pitchFamily="34" charset="-122"/>
                <a:ea typeface="微软雅黑" panose="020B0503020204020204" pitchFamily="34" charset="-122"/>
              </a:rPr>
              <a:t>融合新闻写作</a:t>
            </a:r>
            <a:endParaRPr lang="zh-CN" altLang="en-US" sz="3600" b="1">
              <a:latin typeface="微软雅黑" panose="020B0503020204020204" pitchFamily="34" charset="-122"/>
              <a:ea typeface="微软雅黑" panose="020B0503020204020204" pitchFamily="34" charset="-122"/>
            </a:endParaRPr>
          </a:p>
        </p:txBody>
      </p:sp>
      <p:sp>
        <p:nvSpPr>
          <p:cNvPr id="131088" name="矩形 2"/>
          <p:cNvSpPr>
            <a:spLocks noChangeArrowheads="1"/>
          </p:cNvSpPr>
          <p:nvPr/>
        </p:nvSpPr>
        <p:spPr bwMode="auto">
          <a:xfrm>
            <a:off x="6486525" y="3940175"/>
            <a:ext cx="4206875" cy="1743075"/>
          </a:xfrm>
          <a:prstGeom prst="rect">
            <a:avLst/>
          </a:prstGeom>
          <a:noFill/>
          <a:ln w="9525">
            <a:noFill/>
            <a:miter lim="800000"/>
          </a:ln>
        </p:spPr>
        <p:txBody>
          <a:bodyPr wrap="none">
            <a:spAutoFit/>
          </a:bodyPr>
          <a:lstStyle/>
          <a:p>
            <a:pPr>
              <a:lnSpc>
                <a:spcPct val="150000"/>
              </a:lnSpc>
            </a:pPr>
            <a:r>
              <a:rPr lang="zh-CN" altLang="en-US">
                <a:latin typeface="微软雅黑" panose="020B0503020204020204" pitchFamily="34" charset="-122"/>
                <a:ea typeface="微软雅黑" panose="020B0503020204020204" pitchFamily="34" charset="-122"/>
              </a:rPr>
              <a:t>第一节  融合新闻的产生和发展</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第二节  融合新闻的叙事元素与文本构成</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第三节  融合新闻的写作</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第四节  融合新闻的创新与局限</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28663" y="4337050"/>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527300" y="3789363"/>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33125"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133126"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2" name="文本框 41"/>
          <p:cNvSpPr txBox="1">
            <a:spLocks noChangeArrowheads="1"/>
          </p:cNvSpPr>
          <p:nvPr/>
        </p:nvSpPr>
        <p:spPr bwMode="auto">
          <a:xfrm>
            <a:off x="1384300" y="457200"/>
            <a:ext cx="3529013" cy="584200"/>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sym typeface="+mn-ea"/>
            </a:endParaRPr>
          </a:p>
        </p:txBody>
      </p:sp>
      <p:sp>
        <p:nvSpPr>
          <p:cNvPr id="43" name="Textfeld 27"/>
          <p:cNvSpPr txBox="1">
            <a:spLocks noChangeArrowheads="1"/>
          </p:cNvSpPr>
          <p:nvPr/>
        </p:nvSpPr>
        <p:spPr bwMode="auto">
          <a:xfrm>
            <a:off x="2867025" y="1108075"/>
            <a:ext cx="7961313" cy="4975225"/>
          </a:xfrm>
          <a:prstGeom prst="rect">
            <a:avLst/>
          </a:prstGeom>
          <a:noFill/>
          <a:ln w="9525">
            <a:noFill/>
            <a:miter lim="800000"/>
          </a:ln>
        </p:spPr>
        <p:txBody>
          <a:bodyPr>
            <a:spAutoFit/>
          </a:bodyPr>
          <a:lstStyle/>
          <a:p>
            <a:pPr marL="342900" indent="-342900" defTabSz="228600">
              <a:lnSpc>
                <a:spcPct val="200000"/>
              </a:lnSpc>
            </a:pPr>
            <a:endParaRPr lang="zh-CN" altLang="en-US" b="1">
              <a:latin typeface="微软雅黑" panose="020B0503020204020204" pitchFamily="34" charset="-122"/>
              <a:ea typeface="微软雅黑" panose="020B0503020204020204" pitchFamily="34" charset="-122"/>
            </a:endParaRPr>
          </a:p>
          <a:p>
            <a:pPr marL="342900" indent="-342900" defTabSz="228600">
              <a:lnSpc>
                <a:spcPct val="200000"/>
              </a:lnSpc>
              <a:buFontTx/>
              <a:buAutoNum type="arabicPeriod"/>
            </a:pPr>
            <a:r>
              <a:rPr lang="zh-CN" altLang="en-US" b="1">
                <a:latin typeface="微软雅黑" panose="020B0503020204020204" pitchFamily="34" charset="-122"/>
                <a:ea typeface="微软雅黑" panose="020B0503020204020204" pitchFamily="34" charset="-122"/>
              </a:rPr>
              <a:t>融合新闻即将不同媒介的叙事优势融合为一体的新闻报道文体形式。这种融合包括信息采集融合、信息呈现融合两个方面。</a:t>
            </a:r>
            <a:endParaRPr lang="zh-CN" altLang="en-US" b="1">
              <a:latin typeface="微软雅黑" panose="020B0503020204020204" pitchFamily="34" charset="-122"/>
              <a:ea typeface="微软雅黑" panose="020B0503020204020204" pitchFamily="34" charset="-122"/>
            </a:endParaRPr>
          </a:p>
          <a:p>
            <a:pPr marL="342900" indent="-342900" defTabSz="228600">
              <a:lnSpc>
                <a:spcPct val="200000"/>
              </a:lnSpc>
              <a:buFontTx/>
              <a:buAutoNum type="arabicPeriod"/>
            </a:pPr>
            <a:endParaRPr lang="zh-CN" altLang="en-US" sz="800" b="1">
              <a:latin typeface="微软雅黑" panose="020B0503020204020204" pitchFamily="34" charset="-122"/>
              <a:ea typeface="微软雅黑" panose="020B0503020204020204" pitchFamily="34" charset="-122"/>
            </a:endParaRPr>
          </a:p>
          <a:p>
            <a:pPr marL="342900" indent="-342900" defTabSz="228600">
              <a:lnSpc>
                <a:spcPct val="200000"/>
              </a:lnSpc>
            </a:pPr>
            <a:r>
              <a:rPr lang="zh-CN" altLang="en-US" b="1">
                <a:latin typeface="微软雅黑" panose="020B0503020204020204" pitchFamily="34" charset="-122"/>
                <a:ea typeface="微软雅黑" panose="020B0503020204020204" pitchFamily="34" charset="-122"/>
              </a:rPr>
              <a:t>2. 融合新闻的叙事元素较传统的新闻报道来说更为多样，主要包括文字与图片、音频与视频、图表等。</a:t>
            </a:r>
            <a:endParaRPr lang="zh-CN" altLang="en-US" b="1">
              <a:latin typeface="微软雅黑" panose="020B0503020204020204" pitchFamily="34" charset="-122"/>
              <a:ea typeface="微软雅黑" panose="020B0503020204020204" pitchFamily="34" charset="-122"/>
            </a:endParaRPr>
          </a:p>
          <a:p>
            <a:pPr marL="342900" indent="-342900" defTabSz="228600">
              <a:lnSpc>
                <a:spcPct val="200000"/>
              </a:lnSpc>
            </a:pPr>
            <a:endParaRPr lang="zh-CN" altLang="en-US" sz="800" b="1">
              <a:latin typeface="微软雅黑" panose="020B0503020204020204" pitchFamily="34" charset="-122"/>
              <a:ea typeface="微软雅黑" panose="020B0503020204020204" pitchFamily="34" charset="-122"/>
            </a:endParaRPr>
          </a:p>
          <a:p>
            <a:pPr marL="342900" indent="-342900" defTabSz="228600">
              <a:lnSpc>
                <a:spcPct val="200000"/>
              </a:lnSpc>
            </a:pPr>
            <a:r>
              <a:rPr lang="zh-CN" altLang="en-US" b="1">
                <a:latin typeface="微软雅黑" panose="020B0503020204020204" pitchFamily="34" charset="-122"/>
                <a:ea typeface="微软雅黑" panose="020B0503020204020204" pitchFamily="34" charset="-122"/>
              </a:rPr>
              <a:t>3. 融合新闻的文本呈开放式。主要包括超链接、数据库、社交平台等。它们既丰富了报道文本的内容，也让报道内容的走向出现更多的可能。</a:t>
            </a:r>
            <a:endParaRPr lang="zh-CN" altLang="en-US" b="1">
              <a:latin typeface="微软雅黑" panose="020B0503020204020204" pitchFamily="34" charset="-122"/>
              <a:ea typeface="微软雅黑" panose="020B0503020204020204" pitchFamily="34" charset="-122"/>
            </a:endParaRPr>
          </a:p>
          <a:p>
            <a:pPr marL="342900" indent="-342900" defTabSz="228600">
              <a:lnSpc>
                <a:spcPct val="200000"/>
              </a:lnSpc>
            </a:pPr>
            <a:endParaRPr lang="zh-CN" altLang="en-US" b="1">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457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5221288"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新闻报道的叙事形态</a:t>
            </a:r>
            <a:endParaRPr lang="zh-CN" altLang="en-US" sz="2800">
              <a:latin typeface="微软雅黑" panose="020B0503020204020204" pitchFamily="34" charset="-122"/>
              <a:ea typeface="微软雅黑" panose="020B0503020204020204" pitchFamily="34" charset="-122"/>
            </a:endParaRPr>
          </a:p>
        </p:txBody>
      </p:sp>
      <p:grpSp>
        <p:nvGrpSpPr>
          <p:cNvPr id="24580"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4581" name="文本框 1"/>
          <p:cNvSpPr txBox="1">
            <a:spLocks noChangeArrowheads="1"/>
          </p:cNvSpPr>
          <p:nvPr/>
        </p:nvSpPr>
        <p:spPr bwMode="auto">
          <a:xfrm>
            <a:off x="1536700" y="1122363"/>
            <a:ext cx="9364663" cy="3940175"/>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一、叙事形态：终结式与再现式</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终结式叙事，就是偏重于结果的叙述。在新闻报道中，消息类文体常用终结式叙事，通讯特写类文体则常用再现式叙事。</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一篇报道，究竟采用哪种叙事形态，主要取决于它报道新闻事实时的内容取向。</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二、功能取向：速度与深度</a:t>
            </a:r>
            <a:endParaRPr lang="zh-CN" altLang="en-US" sz="2000">
              <a:solidFill>
                <a:srgbClr val="C23522"/>
              </a:solidFill>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粗略地说，新闻报道的基本功能取向可分为两种：一种是速度，另一种是深度。速度取向以快速报道事实的最新变化为功能；而深度取向则以深入揭示事物变化的来龙去脉、发掘影响事物发展的内外因素为功能。</a:t>
            </a:r>
            <a:endParaRPr lang="en-US" altLang="zh-CN" sz="1600">
              <a:latin typeface="微软雅黑" panose="020B0503020204020204" pitchFamily="34" charset="-122"/>
              <a:ea typeface="微软雅黑" panose="020B0503020204020204" pitchFamily="34" charset="-122"/>
            </a:endParaRPr>
          </a:p>
          <a:p>
            <a:pPr algn="just">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新闻报道的功能取向，是由新闻事实所含信息的质与量决定的。</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17513" y="4383088"/>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1" name="椭圆 30"/>
          <p:cNvSpPr/>
          <p:nvPr/>
        </p:nvSpPr>
        <p:spPr>
          <a:xfrm>
            <a:off x="1951038" y="6196013"/>
            <a:ext cx="384175" cy="373062"/>
          </a:xfrm>
          <a:prstGeom prst="ellipse">
            <a:avLst/>
          </a:prstGeom>
          <a:solidFill>
            <a:srgbClr val="C23522"/>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2" name="椭圆 31"/>
          <p:cNvSpPr/>
          <p:nvPr/>
        </p:nvSpPr>
        <p:spPr>
          <a:xfrm>
            <a:off x="728663" y="4337050"/>
            <a:ext cx="1103312"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3" name="椭圆 32"/>
          <p:cNvSpPr/>
          <p:nvPr/>
        </p:nvSpPr>
        <p:spPr>
          <a:xfrm>
            <a:off x="2527300" y="3789363"/>
            <a:ext cx="180975" cy="180975"/>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35173" name="组合 33"/>
          <p:cNvGrpSpPr/>
          <p:nvPr/>
        </p:nvGrpSpPr>
        <p:grpSpPr bwMode="auto">
          <a:xfrm>
            <a:off x="10691813" y="6434138"/>
            <a:ext cx="981075" cy="179387"/>
            <a:chOff x="9796670" y="6324600"/>
            <a:chExt cx="981757" cy="180000"/>
          </a:xfrm>
        </p:grpSpPr>
        <p:sp>
          <p:nvSpPr>
            <p:cNvPr id="35" name="椭圆 34"/>
            <p:cNvSpPr/>
            <p:nvPr/>
          </p:nvSpPr>
          <p:spPr>
            <a:xfrm>
              <a:off x="9796670" y="6324600"/>
              <a:ext cx="17951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6" name="椭圆 35"/>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7" name="椭圆 36"/>
            <p:cNvSpPr/>
            <p:nvPr/>
          </p:nvSpPr>
          <p:spPr>
            <a:xfrm>
              <a:off x="10598914" y="6324600"/>
              <a:ext cx="179513"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135174" name="组合 37"/>
          <p:cNvGrpSpPr/>
          <p:nvPr/>
        </p:nvGrpSpPr>
        <p:grpSpPr bwMode="auto">
          <a:xfrm>
            <a:off x="0" y="-100013"/>
            <a:ext cx="2073275" cy="1455738"/>
            <a:chOff x="1832114" y="3657600"/>
            <a:chExt cx="2073964" cy="1454424"/>
          </a:xfrm>
        </p:grpSpPr>
        <p:cxnSp>
          <p:nvCxnSpPr>
            <p:cNvPr id="39" name="直接连接符 38"/>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41" name="椭圆 40"/>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2" name="文本框 41"/>
          <p:cNvSpPr txBox="1">
            <a:spLocks noChangeArrowheads="1"/>
          </p:cNvSpPr>
          <p:nvPr/>
        </p:nvSpPr>
        <p:spPr bwMode="auto">
          <a:xfrm>
            <a:off x="1384300" y="457200"/>
            <a:ext cx="3529013" cy="584200"/>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sym typeface="+mn-ea"/>
              </a:rPr>
              <a:t>本章要点</a:t>
            </a:r>
            <a:endParaRPr lang="zh-CN" altLang="en-US" sz="3200">
              <a:latin typeface="微软雅黑" panose="020B0503020204020204" pitchFamily="34" charset="-122"/>
              <a:ea typeface="微软雅黑" panose="020B0503020204020204" pitchFamily="34" charset="-122"/>
              <a:sym typeface="+mn-ea"/>
            </a:endParaRPr>
          </a:p>
        </p:txBody>
      </p:sp>
      <p:sp>
        <p:nvSpPr>
          <p:cNvPr id="43" name="Textfeld 27"/>
          <p:cNvSpPr txBox="1">
            <a:spLocks noChangeArrowheads="1"/>
          </p:cNvSpPr>
          <p:nvPr/>
        </p:nvSpPr>
        <p:spPr bwMode="auto">
          <a:xfrm>
            <a:off x="2908300" y="1041400"/>
            <a:ext cx="8183563" cy="3632200"/>
          </a:xfrm>
          <a:prstGeom prst="rect">
            <a:avLst/>
          </a:prstGeom>
          <a:noFill/>
          <a:ln w="9525">
            <a:noFill/>
            <a:miter lim="800000"/>
          </a:ln>
        </p:spPr>
        <p:txBody>
          <a:bodyPr>
            <a:spAutoFit/>
          </a:bodyPr>
          <a:lstStyle/>
          <a:p>
            <a:pPr defTabSz="228600">
              <a:lnSpc>
                <a:spcPct val="200000"/>
              </a:lnSpc>
            </a:pPr>
            <a:endParaRPr lang="zh-CN" altLang="en-US"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4. 融合新闻写作要领：利用多空间场景进行融合报道；让受访者的声音以各种形式出现在报道中；合理安排融合新闻报道的内部节奏；有技巧地使用图片、音频、视频塑造沉浸式的叙事语境；利用社交平台，加强受众互动。</a:t>
            </a:r>
            <a:endParaRPr lang="zh-CN" altLang="en-US" b="1">
              <a:latin typeface="微软雅黑" panose="020B0503020204020204" pitchFamily="34" charset="-122"/>
              <a:ea typeface="微软雅黑" panose="020B0503020204020204" pitchFamily="34" charset="-122"/>
            </a:endParaRPr>
          </a:p>
          <a:p>
            <a:pPr defTabSz="228600">
              <a:lnSpc>
                <a:spcPct val="200000"/>
              </a:lnSpc>
            </a:pPr>
            <a:endParaRPr lang="zh-CN" altLang="en-US" sz="800" b="1">
              <a:latin typeface="微软雅黑" panose="020B0503020204020204" pitchFamily="34" charset="-122"/>
              <a:ea typeface="微软雅黑" panose="020B0503020204020204" pitchFamily="34" charset="-122"/>
            </a:endParaRPr>
          </a:p>
          <a:p>
            <a:pPr defTabSz="228600">
              <a:lnSpc>
                <a:spcPct val="200000"/>
              </a:lnSpc>
            </a:pPr>
            <a:r>
              <a:rPr lang="zh-CN" altLang="en-US" b="1">
                <a:latin typeface="微软雅黑" panose="020B0503020204020204" pitchFamily="34" charset="-122"/>
                <a:ea typeface="微软雅黑" panose="020B0503020204020204" pitchFamily="34" charset="-122"/>
              </a:rPr>
              <a:t>5. 相对于传统媒体的新闻报道而言，融合新闻也有其局限性。主要表现为：题材选择的有限性、新闻真实的不确切性、内容导向的不可把控性。</a:t>
            </a:r>
            <a:endParaRPr lang="zh-CN" altLang="en-US" b="1">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fade">
                                      <p:cBhvr>
                                        <p:cTn id="11"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3721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第一节  融合新闻的产生和发展</a:t>
            </a:r>
            <a:endParaRPr lang="zh-CN" altLang="en-US" sz="2800">
              <a:latin typeface="微软雅黑" panose="020B0503020204020204" pitchFamily="34" charset="-122"/>
              <a:ea typeface="微软雅黑" panose="020B0503020204020204" pitchFamily="34" charset="-122"/>
            </a:endParaRPr>
          </a:p>
        </p:txBody>
      </p:sp>
      <p:grpSp>
        <p:nvGrpSpPr>
          <p:cNvPr id="137220"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37221" name="文本框 1"/>
          <p:cNvSpPr txBox="1">
            <a:spLocks noChangeArrowheads="1"/>
          </p:cNvSpPr>
          <p:nvPr/>
        </p:nvSpPr>
        <p:spPr bwMode="auto">
          <a:xfrm>
            <a:off x="1536700" y="1617663"/>
            <a:ext cx="9363075" cy="4306887"/>
          </a:xfrm>
          <a:prstGeom prst="rect">
            <a:avLst/>
          </a:prstGeom>
          <a:noFill/>
          <a:ln w="9525">
            <a:noFill/>
            <a:miter lim="800000"/>
          </a:ln>
        </p:spPr>
        <p:txBody>
          <a:bodyPr>
            <a:spAutoFit/>
          </a:bodyPr>
          <a:lstStyle/>
          <a:p>
            <a:pPr>
              <a:lnSpc>
                <a:spcPct val="150000"/>
              </a:lnSpc>
              <a:buFont typeface="Wingdings" panose="05000000000000000000" pitchFamily="2" charset="2"/>
              <a:buNone/>
            </a:pPr>
            <a:r>
              <a:rPr lang="zh-CN" altLang="en-US" sz="2000">
                <a:solidFill>
                  <a:srgbClr val="C23522"/>
                </a:solidFill>
                <a:latin typeface="微软雅黑" panose="020B0503020204020204" pitchFamily="34" charset="-122"/>
                <a:ea typeface="微软雅黑" panose="020B0503020204020204" pitchFamily="34" charset="-122"/>
              </a:rPr>
              <a:t>一、如何理解融合新闻</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融合新闻即将不同媒介的叙事优势融合为一体的新闻报道文体形式。</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从新闻生产实践的角度考察，融合新闻包括了信息采集融合、信息呈现融合两个方面。</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rPr>
              <a:t>二、融合新闻的发展</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首先，技术的互联是融合新闻存在的最重要前提。</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其次，融合新闻的发展得益于受众的转变。</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目前，各类新闻客户端A</a:t>
            </a:r>
            <a:r>
              <a:rPr lang="en-US" altLang="zh-CN" sz="1600">
                <a:latin typeface="微软雅黑" panose="020B0503020204020204" pitchFamily="34" charset="-122"/>
                <a:ea typeface="微软雅黑" panose="020B0503020204020204" pitchFamily="34" charset="-122"/>
              </a:rPr>
              <a:t>pp</a:t>
            </a:r>
            <a:r>
              <a:rPr lang="zh-CN" altLang="en-US" sz="1600">
                <a:latin typeface="微软雅黑" panose="020B0503020204020204" pitchFamily="34" charset="-122"/>
                <a:ea typeface="微软雅黑" panose="020B0503020204020204" pitchFamily="34" charset="-122"/>
              </a:rPr>
              <a:t>慢慢成为新闻发布的主要阵地，而微信、微博依然是国内用户传播新      闻的主要平台。不可忽视的是，短视频平台也加入新闻传播的大军，官方新闻类账号进驻各类短视频平  台，视频类自媒体也成为信息传播的重要部分。一个新闻事件的报道呈现出越来越开放的形态，融合新闻的普及是未来的发展趋势。</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39265"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融合新闻的叙事元素与文本构成</a:t>
            </a:r>
            <a:endParaRPr lang="zh-CN" altLang="en-US" sz="2800">
              <a:latin typeface="微软雅黑" panose="020B0503020204020204" pitchFamily="34" charset="-122"/>
              <a:ea typeface="微软雅黑" panose="020B0503020204020204" pitchFamily="34" charset="-122"/>
            </a:endParaRPr>
          </a:p>
        </p:txBody>
      </p:sp>
      <p:grpSp>
        <p:nvGrpSpPr>
          <p:cNvPr id="139268"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 name="文本框 1"/>
          <p:cNvSpPr txBox="1"/>
          <p:nvPr/>
        </p:nvSpPr>
        <p:spPr>
          <a:xfrm>
            <a:off x="1536700" y="1122363"/>
            <a:ext cx="9364663" cy="4851400"/>
          </a:xfrm>
          <a:prstGeom prst="rect">
            <a:avLst/>
          </a:prstGeom>
          <a:noFill/>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一、丰富的叙事元素</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（一）文字与图片</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融合新闻中，文字与图片继承了传统新闻叙事的特点，是事件的主要叙事元素。</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（二）音频与视频</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音频在融合新闻中以三种形式出现：一是单独出现在页面当中，如</a:t>
            </a:r>
            <a:r>
              <a:rPr lang="en-US" altLang="zh-CN" sz="1600">
                <a:latin typeface="微软雅黑" panose="020B0503020204020204" pitchFamily="34" charset="-122"/>
                <a:ea typeface="微软雅黑" panose="020B0503020204020204" pitchFamily="34" charset="-122"/>
              </a:rPr>
              <a:t>2011</a:t>
            </a:r>
            <a:r>
              <a:rPr lang="zh-CN" altLang="en-US" sz="1600">
                <a:latin typeface="微软雅黑" panose="020B0503020204020204" pitchFamily="34" charset="-122"/>
                <a:ea typeface="微软雅黑" panose="020B0503020204020204" pitchFamily="34" charset="-122"/>
              </a:rPr>
              <a:t>年</a:t>
            </a:r>
            <a:r>
              <a:rPr lang="en-US" altLang="zh-CN" sz="1600">
                <a:latin typeface="微软雅黑" panose="020B0503020204020204" pitchFamily="34" charset="-122"/>
                <a:ea typeface="微软雅黑" panose="020B0503020204020204" pitchFamily="34" charset="-122"/>
              </a:rPr>
              <a:t>《</a:t>
            </a:r>
            <a:r>
              <a:rPr lang="zh-CN" altLang="en-US" sz="1600">
                <a:latin typeface="微软雅黑" panose="020B0503020204020204" pitchFamily="34" charset="-122"/>
                <a:ea typeface="微软雅黑" panose="020B0503020204020204" pitchFamily="34" charset="-122"/>
              </a:rPr>
              <a:t>华盛顿邮报</a:t>
            </a:r>
            <a:r>
              <a:rPr lang="en-US" altLang="zh-CN" sz="1600">
                <a:latin typeface="微软雅黑" panose="020B0503020204020204" pitchFamily="34" charset="-122"/>
                <a:ea typeface="微软雅黑" panose="020B0503020204020204" pitchFamily="34" charset="-122"/>
              </a:rPr>
              <a:t>》</a:t>
            </a:r>
            <a:r>
              <a:rPr lang="zh-CN" altLang="en-US" sz="1600">
                <a:latin typeface="微软雅黑" panose="020B0503020204020204" pitchFamily="34" charset="-122"/>
                <a:ea typeface="微软雅黑" panose="020B0503020204020204" pitchFamily="34" charset="-122"/>
              </a:rPr>
              <a:t>关于白宫枪击案的报道，交互页面中就有大量的以现场音为主要内容的音频；二是与文字相结合，对文字信息起着还原、补充、强化作用；三是剪辑到视频中，音频与文字、图片、视频结合成视频故事，起到强化现场语境的作用。</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（三）图表</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图表与多媒体技术的结合实现了新闻的可视化叙事。</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en-US" altLang="zh-CN" sz="1600">
              <a:latin typeface="微软雅黑" panose="020B0503020204020204" pitchFamily="34" charset="-122"/>
              <a:ea typeface="微软雅黑" panose="020B0503020204020204" pitchFamily="34" charset="-122"/>
            </a:endParaRPr>
          </a:p>
          <a:p>
            <a:pPr>
              <a:lnSpc>
                <a:spcPts val="2500"/>
              </a:lnSpc>
            </a:pPr>
            <a:r>
              <a:rPr lang="zh-CN" altLang="en-US" sz="2000">
                <a:solidFill>
                  <a:srgbClr val="C23522"/>
                </a:solidFill>
                <a:latin typeface="微软雅黑" panose="020B0503020204020204" pitchFamily="34" charset="-122"/>
                <a:ea typeface="微软雅黑" panose="020B0503020204020204" pitchFamily="34" charset="-122"/>
              </a:rPr>
              <a:t>二、开放的文本构成</a:t>
            </a:r>
            <a:endParaRPr lang="zh-CN" altLang="en-US" sz="2000">
              <a:solidFill>
                <a:srgbClr val="C23522"/>
              </a:solidFill>
              <a:latin typeface="微软雅黑" panose="020B0503020204020204" pitchFamily="34" charset="-122"/>
              <a:ea typeface="微软雅黑" panose="020B0503020204020204" pitchFamily="34" charset="-122"/>
            </a:endParaRPr>
          </a:p>
          <a:p>
            <a:pPr>
              <a:lnSpc>
                <a:spcPts val="2500"/>
              </a:lnSpc>
            </a:pPr>
            <a:r>
              <a:rPr lang="zh-CN" altLang="en-US" sz="1600">
                <a:latin typeface="微软雅黑" panose="020B0503020204020204" pitchFamily="34" charset="-122"/>
                <a:ea typeface="微软雅黑" panose="020B0503020204020204" pitchFamily="34" charset="-122"/>
              </a:rPr>
              <a:t>       （一）超链接      （二）数据分析和融入文本的数据库      （三）社交平台</a:t>
            </a: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1313"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第三节  融合新闻报道写作</a:t>
            </a:r>
            <a:endParaRPr lang="zh-CN" altLang="en-US" sz="2800">
              <a:latin typeface="微软雅黑" panose="020B0503020204020204" pitchFamily="34" charset="-122"/>
              <a:ea typeface="微软雅黑" panose="020B0503020204020204" pitchFamily="34" charset="-122"/>
            </a:endParaRPr>
          </a:p>
        </p:txBody>
      </p:sp>
      <p:grpSp>
        <p:nvGrpSpPr>
          <p:cNvPr id="141316"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 name="文本框 1"/>
          <p:cNvSpPr txBox="1"/>
          <p:nvPr/>
        </p:nvSpPr>
        <p:spPr>
          <a:xfrm>
            <a:off x="1485900" y="1046163"/>
            <a:ext cx="9363075" cy="5588000"/>
          </a:xfrm>
          <a:prstGeom prst="rect">
            <a:avLst/>
          </a:prstGeom>
          <a:noFill/>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一、利用多空间场景进行融合报道</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传统的新闻叙事中，对于空间场景的构建多依靠详尽的细节描写和气氛渲染，但在融合新闻中，技术的使用给予了叙述者还原空间的能力。</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二、让受访者的声音以各种形式出现在报道中</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融合新闻中，可以为文本中直接引语的来源加上超链接，以解释该人物的背景信息，同时不影响整个文本的叙事节奏。</a:t>
            </a:r>
            <a:endParaRPr lang="zh-CN" altLang="en-US" sz="1600">
              <a:latin typeface="微软雅黑" panose="020B0503020204020204" pitchFamily="34" charset="-122"/>
              <a:ea typeface="微软雅黑" panose="020B0503020204020204" pitchFamily="34" charset="-122"/>
            </a:endParaRPr>
          </a:p>
          <a:p>
            <a:pPr>
              <a:lnSpc>
                <a:spcPct val="150000"/>
              </a:lnSpc>
            </a:pPr>
            <a:endParaRPr lang="zh-CN" altLang="en-US" sz="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三、合理安排融合新闻报道的内部节奏</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在传统新闻叙事中，记者常用细腻而冷静的笔触对新闻事件发生的场景进行勾勒，而在融合新闻道里，叙事语境的营造更多地被视频、音频以及可视化的视觉符号语言所取代。</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8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四、有技巧地使用图片、音频、视频塑造沉浸式的叙事语境</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五、利用社交平台，加强受众互动</a:t>
            </a:r>
            <a:endParaRPr lang="zh-CN" altLang="en-US" sz="2000">
              <a:solidFill>
                <a:srgbClr val="C23522"/>
              </a:solidFill>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3361"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8013700"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第四节  融合新闻的创新与局限</a:t>
            </a:r>
            <a:endParaRPr lang="zh-CN" altLang="en-US" sz="2800">
              <a:latin typeface="微软雅黑" panose="020B0503020204020204" pitchFamily="34" charset="-122"/>
              <a:ea typeface="微软雅黑" panose="020B0503020204020204" pitchFamily="34" charset="-122"/>
            </a:endParaRPr>
          </a:p>
        </p:txBody>
      </p:sp>
      <p:grpSp>
        <p:nvGrpSpPr>
          <p:cNvPr id="143364"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43365" name="文本框 1"/>
          <p:cNvSpPr txBox="1">
            <a:spLocks noChangeArrowheads="1"/>
          </p:cNvSpPr>
          <p:nvPr/>
        </p:nvSpPr>
        <p:spPr bwMode="auto">
          <a:xfrm>
            <a:off x="1536700" y="1122363"/>
            <a:ext cx="9364663" cy="4306887"/>
          </a:xfrm>
          <a:prstGeom prst="rect">
            <a:avLst/>
          </a:prstGeom>
          <a:noFill/>
          <a:ln w="9525">
            <a:noFill/>
            <a:miter lim="800000"/>
          </a:ln>
        </p:spPr>
        <p:txBody>
          <a:bodyPr>
            <a:spAutoFit/>
          </a:bodyPr>
          <a:lstStyle/>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一、融合新闻的创新</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1600">
                <a:latin typeface="微软雅黑" panose="020B0503020204020204" pitchFamily="34" charset="-122"/>
                <a:ea typeface="微软雅黑" panose="020B0503020204020204" pitchFamily="34" charset="-122"/>
              </a:rPr>
              <a:t>        融合新闻的创新不是无源之水，它是新媒体背景下新闻报道手段的丰富与发展。它的创新主要表现在以下两点：</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（一）基于技术发展上的叙事创新</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（二）基于传统新闻的叙事继承与发展</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2000">
                <a:solidFill>
                  <a:srgbClr val="C23522"/>
                </a:solidFill>
                <a:latin typeface="微软雅黑" panose="020B0503020204020204" pitchFamily="34" charset="-122"/>
                <a:ea typeface="微软雅黑" panose="020B0503020204020204" pitchFamily="34" charset="-122"/>
              </a:rPr>
              <a:t>二、融合新闻的局限</a:t>
            </a:r>
            <a:endParaRPr lang="zh-CN" altLang="en-US" sz="2000">
              <a:solidFill>
                <a:srgbClr val="C23522"/>
              </a:solidFill>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（一）题材选择的有限性</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（二）新闻真实的不确切性</a:t>
            </a:r>
            <a:endParaRPr lang="zh-CN" altLang="en-US" sz="1600">
              <a:latin typeface="微软雅黑" panose="020B0503020204020204" pitchFamily="34" charset="-122"/>
              <a:ea typeface="微软雅黑" panose="020B0503020204020204" pitchFamily="34" charset="-122"/>
            </a:endParaRPr>
          </a:p>
          <a:p>
            <a:pPr>
              <a:lnSpc>
                <a:spcPct val="150000"/>
              </a:lnSpc>
            </a:pPr>
            <a:r>
              <a:rPr lang="zh-CN" altLang="en-US" sz="1600">
                <a:latin typeface="微软雅黑" panose="020B0503020204020204" pitchFamily="34" charset="-122"/>
                <a:ea typeface="微软雅黑" panose="020B0503020204020204" pitchFamily="34" charset="-122"/>
              </a:rPr>
              <a:t>      （三）内容导向的不可把控性</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Char char="•"/>
            </a:pPr>
            <a:endParaRPr lang="zh-CN" altLang="en-US" sz="1600">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45409"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533525" y="180975"/>
            <a:ext cx="3527425" cy="584200"/>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rPr>
              <a:t>思考题</a:t>
            </a:r>
            <a:endParaRPr lang="zh-CN" altLang="en-US" sz="3200">
              <a:latin typeface="微软雅黑" panose="020B0503020204020204" pitchFamily="34" charset="-122"/>
              <a:ea typeface="微软雅黑" panose="020B0503020204020204" pitchFamily="34" charset="-122"/>
            </a:endParaRPr>
          </a:p>
        </p:txBody>
      </p:sp>
      <p:sp>
        <p:nvSpPr>
          <p:cNvPr id="13" name="Textfeld 27"/>
          <p:cNvSpPr txBox="1"/>
          <p:nvPr/>
        </p:nvSpPr>
        <p:spPr>
          <a:xfrm>
            <a:off x="1019175" y="765175"/>
            <a:ext cx="11010900" cy="5584825"/>
          </a:xfrm>
          <a:prstGeom prst="rect">
            <a:avLst/>
          </a:prstGeom>
          <a:noFill/>
        </p:spPr>
        <p:txBody>
          <a:bodyPr>
            <a:spAutoFit/>
          </a:bodyPr>
          <a:lstStyle/>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1. </a:t>
            </a:r>
            <a:r>
              <a:rPr lang="zh-CN" altLang="en-US">
                <a:solidFill>
                  <a:srgbClr val="404040"/>
                </a:solidFill>
                <a:latin typeface="微软雅黑" panose="020B0503020204020204" pitchFamily="34" charset="-122"/>
                <a:ea typeface="微软雅黑" panose="020B0503020204020204" pitchFamily="34" charset="-122"/>
              </a:rPr>
              <a:t>什么是融合新闻？如何理解“融合”的含义？</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2. </a:t>
            </a:r>
            <a:r>
              <a:rPr lang="zh-CN" altLang="en-US">
                <a:solidFill>
                  <a:srgbClr val="404040"/>
                </a:solidFill>
                <a:latin typeface="微软雅黑" panose="020B0503020204020204" pitchFamily="34" charset="-122"/>
                <a:ea typeface="微软雅黑" panose="020B0503020204020204" pitchFamily="34" charset="-122"/>
              </a:rPr>
              <a:t>融合新闻报道的叙事元素包括哪些？它们在报道中分别有什么功能？请阅读以下两篇融合新闻作品，理解不同的叙事元素在报道中所起的作用。</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zh-CN" altLang="en-US">
                <a:solidFill>
                  <a:srgbClr val="404040"/>
                </a:solidFill>
                <a:latin typeface="楷体" panose="02010609060101010101" pitchFamily="49" charset="-122"/>
                <a:ea typeface="楷体" panose="02010609060101010101" pitchFamily="49" charset="-122"/>
              </a:rPr>
              <a:t>作品</a:t>
            </a:r>
            <a:r>
              <a:rPr lang="en-US" altLang="zh-CN">
                <a:solidFill>
                  <a:srgbClr val="404040"/>
                </a:solidFill>
                <a:latin typeface="楷体" panose="02010609060101010101" pitchFamily="49" charset="-122"/>
                <a:ea typeface="楷体" panose="02010609060101010101" pitchFamily="49" charset="-122"/>
              </a:rPr>
              <a:t>1</a:t>
            </a:r>
            <a:r>
              <a:rPr lang="zh-CN" altLang="en-US">
                <a:solidFill>
                  <a:srgbClr val="404040"/>
                </a:solidFill>
                <a:latin typeface="楷体" panose="02010609060101010101" pitchFamily="49" charset="-122"/>
                <a:ea typeface="楷体" panose="02010609060101010101" pitchFamily="49" charset="-122"/>
              </a:rPr>
              <a:t>：美联社对东南亚“血汗海鲜”的报道</a:t>
            </a:r>
            <a:r>
              <a:rPr lang="en-US" altLang="zh-CN">
                <a:solidFill>
                  <a:srgbClr val="404040"/>
                </a:solidFill>
                <a:latin typeface="楷体" panose="02010609060101010101" pitchFamily="49" charset="-122"/>
                <a:ea typeface="楷体" panose="02010609060101010101" pitchFamily="49" charset="-122"/>
              </a:rPr>
              <a:t>《22</a:t>
            </a:r>
            <a:r>
              <a:rPr lang="zh-CN" altLang="en-US">
                <a:solidFill>
                  <a:srgbClr val="404040"/>
                </a:solidFill>
                <a:latin typeface="楷体" panose="02010609060101010101" pitchFamily="49" charset="-122"/>
                <a:ea typeface="楷体" panose="02010609060101010101" pitchFamily="49" charset="-122"/>
              </a:rPr>
              <a:t>年为奴</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 </a:t>
            </a:r>
            <a:r>
              <a:rPr lang="en-US" altLang="zh-CN">
                <a:solidFill>
                  <a:srgbClr val="404040"/>
                </a:solidFill>
                <a:latin typeface="楷体" panose="02010609060101010101" pitchFamily="49" charset="-122"/>
                <a:ea typeface="楷体" panose="02010609060101010101" pitchFamily="49" charset="-122"/>
              </a:rPr>
              <a:t>2016</a:t>
            </a:r>
            <a:r>
              <a:rPr lang="zh-CN" altLang="en-US">
                <a:solidFill>
                  <a:srgbClr val="404040"/>
                </a:solidFill>
                <a:latin typeface="楷体" panose="02010609060101010101" pitchFamily="49" charset="-122"/>
                <a:ea typeface="楷体" panose="02010609060101010101" pitchFamily="49" charset="-122"/>
              </a:rPr>
              <a:t>年普利策公共服务奖）</a:t>
            </a:r>
            <a:endParaRPr lang="zh-CN" altLang="en-US">
              <a:solidFill>
                <a:srgbClr val="404040"/>
              </a:solidFill>
              <a:latin typeface="楷体" panose="02010609060101010101" pitchFamily="49" charset="-122"/>
              <a:ea typeface="楷体" panose="02010609060101010101" pitchFamily="49" charset="-122"/>
            </a:endParaRPr>
          </a:p>
          <a:p>
            <a:pPr defTabSz="228600">
              <a:lnSpc>
                <a:spcPct val="200000"/>
              </a:lnSpc>
            </a:pPr>
            <a:r>
              <a:rPr lang="zh-CN" altLang="en-US">
                <a:solidFill>
                  <a:srgbClr val="404040"/>
                </a:solidFill>
                <a:latin typeface="楷体" panose="02010609060101010101" pitchFamily="49" charset="-122"/>
                <a:ea typeface="楷体" panose="02010609060101010101" pitchFamily="49" charset="-122"/>
              </a:rPr>
              <a:t>网址：</a:t>
            </a:r>
            <a:r>
              <a:rPr lang="en-US" altLang="zh-CN">
                <a:solidFill>
                  <a:srgbClr val="404040"/>
                </a:solidFill>
                <a:latin typeface="楷体" panose="02010609060101010101" pitchFamily="49" charset="-122"/>
                <a:ea typeface="楷体" panose="02010609060101010101" pitchFamily="49" charset="-122"/>
              </a:rPr>
              <a:t>https://www.pulitzer.org/winners/associated-press</a:t>
            </a:r>
            <a:endParaRPr lang="en-US" altLang="zh-CN">
              <a:solidFill>
                <a:srgbClr val="404040"/>
              </a:solidFill>
              <a:latin typeface="楷体" panose="02010609060101010101" pitchFamily="49" charset="-122"/>
              <a:ea typeface="楷体" panose="02010609060101010101" pitchFamily="49" charset="-122"/>
            </a:endParaRPr>
          </a:p>
          <a:p>
            <a:pPr defTabSz="228600">
              <a:lnSpc>
                <a:spcPct val="200000"/>
              </a:lnSpc>
            </a:pPr>
            <a:r>
              <a:rPr lang="zh-CN" altLang="en-US">
                <a:solidFill>
                  <a:srgbClr val="404040"/>
                </a:solidFill>
                <a:latin typeface="楷体" panose="02010609060101010101" pitchFamily="49" charset="-122"/>
                <a:ea typeface="楷体" panose="02010609060101010101" pitchFamily="49" charset="-122"/>
              </a:rPr>
              <a:t>作品</a:t>
            </a:r>
            <a:r>
              <a:rPr lang="en-US" altLang="zh-CN">
                <a:solidFill>
                  <a:srgbClr val="404040"/>
                </a:solidFill>
                <a:latin typeface="楷体" panose="02010609060101010101" pitchFamily="49" charset="-122"/>
                <a:ea typeface="楷体" panose="02010609060101010101" pitchFamily="49" charset="-122"/>
              </a:rPr>
              <a:t>2</a:t>
            </a:r>
            <a:r>
              <a:rPr lang="zh-CN" altLang="en-US">
                <a:solidFill>
                  <a:srgbClr val="404040"/>
                </a:solidFill>
                <a:latin typeface="楷体" panose="02010609060101010101" pitchFamily="49" charset="-122"/>
                <a:ea typeface="楷体" panose="02010609060101010101" pitchFamily="49" charset="-122"/>
              </a:rPr>
              <a:t>：澎湃新闻</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寻路胡焕庸线上的中国</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专题报道</a:t>
            </a:r>
            <a:endParaRPr lang="zh-CN" altLang="en-US">
              <a:solidFill>
                <a:srgbClr val="404040"/>
              </a:solidFill>
              <a:latin typeface="楷体" panose="02010609060101010101" pitchFamily="49" charset="-122"/>
              <a:ea typeface="楷体" panose="02010609060101010101" pitchFamily="49" charset="-122"/>
            </a:endParaRPr>
          </a:p>
          <a:p>
            <a:pPr defTabSz="228600">
              <a:lnSpc>
                <a:spcPct val="200000"/>
              </a:lnSpc>
            </a:pPr>
            <a:r>
              <a:rPr lang="zh-CN" altLang="en-US">
                <a:solidFill>
                  <a:srgbClr val="404040"/>
                </a:solidFill>
                <a:latin typeface="楷体" panose="02010609060101010101" pitchFamily="49" charset="-122"/>
                <a:ea typeface="楷体" panose="02010609060101010101" pitchFamily="49" charset="-122"/>
              </a:rPr>
              <a:t>网址：</a:t>
            </a:r>
            <a:r>
              <a:rPr lang="en-US" altLang="zh-CN">
                <a:solidFill>
                  <a:srgbClr val="404040"/>
                </a:solidFill>
                <a:latin typeface="楷体" panose="02010609060101010101" pitchFamily="49" charset="-122"/>
                <a:ea typeface="楷体" panose="02010609060101010101" pitchFamily="49" charset="-122"/>
              </a:rPr>
              <a:t>https://m.thepaper.cn/newsDetail_forward_27329</a:t>
            </a:r>
            <a:endParaRPr lang="en-US" altLang="zh-CN">
              <a:solidFill>
                <a:srgbClr val="404040"/>
              </a:solidFill>
              <a:latin typeface="楷体" panose="02010609060101010101" pitchFamily="49" charset="-122"/>
              <a:ea typeface="楷体" panose="02010609060101010101" pitchFamily="49"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sym typeface="+mn-ea"/>
              </a:rPr>
              <a:t>3. </a:t>
            </a:r>
            <a:r>
              <a:rPr lang="zh-CN" altLang="en-US">
                <a:solidFill>
                  <a:srgbClr val="404040"/>
                </a:solidFill>
                <a:latin typeface="微软雅黑" panose="020B0503020204020204" pitchFamily="34" charset="-122"/>
                <a:ea typeface="微软雅黑" panose="020B0503020204020204" pitchFamily="34" charset="-122"/>
                <a:sym typeface="+mn-ea"/>
              </a:rPr>
              <a:t>为什么说融合新闻的文本是开放式的？它的开放式主要表现在哪些方面？它们在报道中起了什么样的作用？请阅读以下两篇融合新闻报道作品，理解开放式文本的叙事效果。</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endParaRPr lang="zh-CN" altLang="en-US">
              <a:solidFill>
                <a:srgbClr val="404040"/>
              </a:solidFill>
              <a:latin typeface="微软雅黑" panose="020B0503020204020204" pitchFamily="34" charset="-122"/>
              <a:ea typeface="微软雅黑" panose="020B0503020204020204" pitchFamily="34" charset="-122"/>
            </a:endParaRPr>
          </a:p>
        </p:txBody>
      </p:sp>
      <p:grpSp>
        <p:nvGrpSpPr>
          <p:cNvPr id="145413"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8" name="椭圆 17"/>
          <p:cNvSpPr/>
          <p:nvPr/>
        </p:nvSpPr>
        <p:spPr>
          <a:xfrm rot="6899075">
            <a:off x="-631954" y="4345607"/>
            <a:ext cx="2520000" cy="2520000"/>
          </a:xfrm>
          <a:prstGeom prst="ellipse">
            <a:avLst/>
          </a:prstGeom>
          <a:noFill/>
          <a:ln>
            <a:gradFill>
              <a:gsLst>
                <a:gs pos="0">
                  <a:schemeClr val="accent1">
                    <a:lumMod val="60000"/>
                    <a:lumOff val="40000"/>
                    <a:alpha val="54000"/>
                  </a:schemeClr>
                </a:gs>
                <a:gs pos="32000">
                  <a:schemeClr val="accent1">
                    <a:lumMod val="75000"/>
                    <a:alpha val="28000"/>
                  </a:schemeClr>
                </a:gs>
                <a:gs pos="65000">
                  <a:schemeClr val="accent1">
                    <a:lumMod val="50000"/>
                    <a:alpha val="37000"/>
                  </a:schemeClr>
                </a:gs>
                <a:gs pos="100000">
                  <a:srgbClr val="153553">
                    <a:alpha val="2300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7457"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3529013" cy="584200"/>
          </a:xfrm>
          <a:prstGeom prst="rect">
            <a:avLst/>
          </a:prstGeom>
          <a:noFill/>
          <a:ln w="9525">
            <a:noFill/>
            <a:miter lim="800000"/>
          </a:ln>
        </p:spPr>
        <p:txBody>
          <a:bodyPr>
            <a:spAutoFit/>
          </a:bodyPr>
          <a:lstStyle/>
          <a:p>
            <a:r>
              <a:rPr lang="zh-CN" altLang="en-US" sz="3200">
                <a:latin typeface="微软雅黑" panose="020B0503020204020204" pitchFamily="34" charset="-122"/>
                <a:ea typeface="微软雅黑" panose="020B0503020204020204" pitchFamily="34" charset="-122"/>
              </a:rPr>
              <a:t>思考题</a:t>
            </a:r>
            <a:endParaRPr lang="zh-CN" altLang="en-US" sz="3200">
              <a:latin typeface="微软雅黑" panose="020B0503020204020204" pitchFamily="34" charset="-122"/>
              <a:ea typeface="微软雅黑" panose="020B0503020204020204" pitchFamily="34" charset="-122"/>
            </a:endParaRPr>
          </a:p>
        </p:txBody>
      </p:sp>
      <p:sp>
        <p:nvSpPr>
          <p:cNvPr id="13" name="Textfeld 27"/>
          <p:cNvSpPr txBox="1"/>
          <p:nvPr/>
        </p:nvSpPr>
        <p:spPr>
          <a:xfrm>
            <a:off x="1338263" y="947738"/>
            <a:ext cx="10666412" cy="5035550"/>
          </a:xfrm>
          <a:prstGeom prst="rect">
            <a:avLst/>
          </a:prstGeom>
          <a:noFill/>
        </p:spPr>
        <p:txBody>
          <a:bodyPr>
            <a:spAutoFit/>
          </a:bodyPr>
          <a:lstStyle/>
          <a:p>
            <a:pPr defTabSz="228600">
              <a:lnSpc>
                <a:spcPct val="200000"/>
              </a:lnSpc>
            </a:pPr>
            <a:r>
              <a:rPr lang="zh-CN" altLang="en-US">
                <a:solidFill>
                  <a:srgbClr val="404040"/>
                </a:solidFill>
                <a:latin typeface="楷体" panose="02010609060101010101" pitchFamily="49" charset="-122"/>
                <a:ea typeface="楷体" panose="02010609060101010101" pitchFamily="49" charset="-122"/>
              </a:rPr>
              <a:t>作品</a:t>
            </a:r>
            <a:r>
              <a:rPr lang="en-US" altLang="zh-CN">
                <a:solidFill>
                  <a:srgbClr val="404040"/>
                </a:solidFill>
                <a:latin typeface="楷体" panose="02010609060101010101" pitchFamily="49" charset="-122"/>
                <a:ea typeface="楷体" panose="02010609060101010101" pitchFamily="49" charset="-122"/>
              </a:rPr>
              <a:t>1</a:t>
            </a:r>
            <a:r>
              <a:rPr lang="zh-CN" altLang="en-US">
                <a:solidFill>
                  <a:srgbClr val="404040"/>
                </a:solidFill>
                <a:latin typeface="楷体" panose="02010609060101010101" pitchFamily="49" charset="-122"/>
                <a:ea typeface="楷体" panose="02010609060101010101" pitchFamily="49" charset="-122"/>
              </a:rPr>
              <a:t>：</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纽约时报</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关于在美国卡斯卡德山遭遇惨剧的</a:t>
            </a:r>
            <a:r>
              <a:rPr lang="en-US" altLang="zh-CN">
                <a:solidFill>
                  <a:srgbClr val="404040"/>
                </a:solidFill>
                <a:latin typeface="楷体" panose="02010609060101010101" pitchFamily="49" charset="-122"/>
                <a:ea typeface="楷体" panose="02010609060101010101" pitchFamily="49" charset="-122"/>
              </a:rPr>
              <a:t>16</a:t>
            </a:r>
            <a:r>
              <a:rPr lang="zh-CN" altLang="en-US">
                <a:solidFill>
                  <a:srgbClr val="404040"/>
                </a:solidFill>
                <a:latin typeface="楷体" panose="02010609060101010101" pitchFamily="49" charset="-122"/>
                <a:ea typeface="楷体" panose="02010609060101010101" pitchFamily="49" charset="-122"/>
              </a:rPr>
              <a:t>位滑雪者的报道</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雪崩</a:t>
            </a:r>
            <a:r>
              <a:rPr lang="en-US" altLang="zh-CN">
                <a:solidFill>
                  <a:srgbClr val="404040"/>
                </a:solidFill>
                <a:latin typeface="楷体" panose="02010609060101010101" pitchFamily="49" charset="-122"/>
                <a:ea typeface="楷体" panose="02010609060101010101" pitchFamily="49" charset="-122"/>
              </a:rPr>
              <a:t>》 </a:t>
            </a:r>
            <a:r>
              <a:rPr lang="zh-CN" altLang="en-US">
                <a:solidFill>
                  <a:srgbClr val="404040"/>
                </a:solidFill>
                <a:latin typeface="楷体" panose="02010609060101010101" pitchFamily="49" charset="-122"/>
                <a:ea typeface="楷体" panose="02010609060101010101" pitchFamily="49" charset="-122"/>
              </a:rPr>
              <a:t>（</a:t>
            </a:r>
            <a:r>
              <a:rPr lang="en-US" altLang="zh-CN">
                <a:solidFill>
                  <a:srgbClr val="404040"/>
                </a:solidFill>
                <a:latin typeface="楷体" panose="02010609060101010101" pitchFamily="49" charset="-122"/>
                <a:ea typeface="楷体" panose="02010609060101010101" pitchFamily="49" charset="-122"/>
              </a:rPr>
              <a:t>2013</a:t>
            </a:r>
            <a:r>
              <a:rPr lang="zh-CN" altLang="en-US">
                <a:solidFill>
                  <a:srgbClr val="404040"/>
                </a:solidFill>
                <a:latin typeface="楷体" panose="02010609060101010101" pitchFamily="49" charset="-122"/>
                <a:ea typeface="楷体" panose="02010609060101010101" pitchFamily="49" charset="-122"/>
              </a:rPr>
              <a:t>年普利策特稿写作奖”）</a:t>
            </a:r>
            <a:endParaRPr lang="zh-CN" altLang="en-US">
              <a:solidFill>
                <a:srgbClr val="404040"/>
              </a:solidFill>
              <a:latin typeface="楷体" panose="02010609060101010101" pitchFamily="49" charset="-122"/>
              <a:ea typeface="楷体" panose="02010609060101010101" pitchFamily="49" charset="-122"/>
            </a:endParaRPr>
          </a:p>
          <a:p>
            <a:pPr defTabSz="228600">
              <a:lnSpc>
                <a:spcPct val="200000"/>
              </a:lnSpc>
            </a:pPr>
            <a:r>
              <a:rPr lang="zh-CN" altLang="en-US">
                <a:solidFill>
                  <a:srgbClr val="404040"/>
                </a:solidFill>
                <a:latin typeface="楷体" panose="02010609060101010101" pitchFamily="49" charset="-122"/>
                <a:ea typeface="楷体" panose="02010609060101010101" pitchFamily="49" charset="-122"/>
              </a:rPr>
              <a:t>网址：</a:t>
            </a:r>
            <a:r>
              <a:rPr lang="en-US" altLang="zh-CN">
                <a:solidFill>
                  <a:srgbClr val="404040"/>
                </a:solidFill>
                <a:latin typeface="楷体" panose="02010609060101010101" pitchFamily="49" charset="-122"/>
                <a:ea typeface="楷体" panose="02010609060101010101" pitchFamily="49" charset="-122"/>
              </a:rPr>
              <a:t>http://www.nytimes.com/projects/2012/snow-fall/#/?part=tunnel-creek</a:t>
            </a:r>
            <a:endParaRPr lang="en-US" altLang="zh-CN">
              <a:solidFill>
                <a:srgbClr val="404040"/>
              </a:solidFill>
              <a:latin typeface="楷体" panose="02010609060101010101" pitchFamily="49" charset="-122"/>
              <a:ea typeface="楷体" panose="02010609060101010101" pitchFamily="49" charset="-122"/>
            </a:endParaRPr>
          </a:p>
          <a:p>
            <a:pPr defTabSz="228600">
              <a:lnSpc>
                <a:spcPct val="200000"/>
              </a:lnSpc>
            </a:pPr>
            <a:r>
              <a:rPr lang="zh-CN" altLang="en-US">
                <a:solidFill>
                  <a:srgbClr val="404040"/>
                </a:solidFill>
                <a:latin typeface="楷体" panose="02010609060101010101" pitchFamily="49" charset="-122"/>
                <a:ea typeface="楷体" panose="02010609060101010101" pitchFamily="49" charset="-122"/>
              </a:rPr>
              <a:t>作品</a:t>
            </a:r>
            <a:r>
              <a:rPr lang="en-US" altLang="zh-CN">
                <a:solidFill>
                  <a:srgbClr val="404040"/>
                </a:solidFill>
                <a:latin typeface="楷体" panose="02010609060101010101" pitchFamily="49" charset="-122"/>
                <a:ea typeface="楷体" panose="02010609060101010101" pitchFamily="49" charset="-122"/>
              </a:rPr>
              <a:t>2</a:t>
            </a:r>
            <a:r>
              <a:rPr lang="zh-CN" altLang="en-US">
                <a:solidFill>
                  <a:srgbClr val="404040"/>
                </a:solidFill>
                <a:latin typeface="楷体" panose="02010609060101010101" pitchFamily="49" charset="-122"/>
                <a:ea typeface="楷体" panose="02010609060101010101" pitchFamily="49" charset="-122"/>
              </a:rPr>
              <a:t>：</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信使邮报</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对美国南卡罗来纳州女性遭伴侣暴力伤害致死的现象报道</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直到死亡将我们分开</a:t>
            </a:r>
            <a:r>
              <a:rPr lang="en-US" altLang="zh-CN">
                <a:solidFill>
                  <a:srgbClr val="404040"/>
                </a:solidFill>
                <a:latin typeface="楷体" panose="02010609060101010101" pitchFamily="49" charset="-122"/>
                <a:ea typeface="楷体" panose="02010609060101010101" pitchFamily="49" charset="-122"/>
              </a:rPr>
              <a:t>》</a:t>
            </a:r>
            <a:r>
              <a:rPr lang="zh-CN" altLang="en-US">
                <a:solidFill>
                  <a:srgbClr val="404040"/>
                </a:solidFill>
                <a:latin typeface="楷体" panose="02010609060101010101" pitchFamily="49" charset="-122"/>
                <a:ea typeface="楷体" panose="02010609060101010101" pitchFamily="49" charset="-122"/>
              </a:rPr>
              <a:t>（</a:t>
            </a:r>
            <a:r>
              <a:rPr lang="en-US" altLang="zh-CN">
                <a:solidFill>
                  <a:srgbClr val="404040"/>
                </a:solidFill>
                <a:latin typeface="楷体" panose="02010609060101010101" pitchFamily="49" charset="-122"/>
                <a:ea typeface="楷体" panose="02010609060101010101" pitchFamily="49" charset="-122"/>
              </a:rPr>
              <a:t>2015</a:t>
            </a:r>
            <a:r>
              <a:rPr lang="zh-CN" altLang="en-US">
                <a:solidFill>
                  <a:srgbClr val="404040"/>
                </a:solidFill>
                <a:latin typeface="楷体" panose="02010609060101010101" pitchFamily="49" charset="-122"/>
                <a:ea typeface="楷体" panose="02010609060101010101" pitchFamily="49" charset="-122"/>
              </a:rPr>
              <a:t>年普利策公共服务奖）</a:t>
            </a:r>
            <a:endParaRPr lang="zh-CN" altLang="en-US">
              <a:solidFill>
                <a:srgbClr val="404040"/>
              </a:solidFill>
              <a:latin typeface="楷体" panose="02010609060101010101" pitchFamily="49" charset="-122"/>
              <a:ea typeface="楷体" panose="02010609060101010101" pitchFamily="49" charset="-122"/>
            </a:endParaRPr>
          </a:p>
          <a:p>
            <a:pPr defTabSz="228600">
              <a:lnSpc>
                <a:spcPct val="200000"/>
              </a:lnSpc>
            </a:pPr>
            <a:r>
              <a:rPr lang="zh-CN" altLang="en-US">
                <a:solidFill>
                  <a:srgbClr val="404040"/>
                </a:solidFill>
                <a:latin typeface="楷体" panose="02010609060101010101" pitchFamily="49" charset="-122"/>
                <a:ea typeface="楷体" panose="02010609060101010101" pitchFamily="49" charset="-122"/>
              </a:rPr>
              <a:t>网址：</a:t>
            </a:r>
            <a:r>
              <a:rPr lang="en-US" altLang="zh-CN">
                <a:solidFill>
                  <a:srgbClr val="404040"/>
                </a:solidFill>
                <a:latin typeface="楷体" panose="02010609060101010101" pitchFamily="49" charset="-122"/>
                <a:ea typeface="楷体" panose="02010609060101010101" pitchFamily="49" charset="-122"/>
              </a:rPr>
              <a:t>https://www.postandcourier.com/tilldeath/title.html</a:t>
            </a:r>
            <a:endParaRPr lang="en-US" altLang="zh-CN">
              <a:solidFill>
                <a:srgbClr val="404040"/>
              </a:solidFill>
              <a:latin typeface="楷体" panose="02010609060101010101" pitchFamily="49" charset="-122"/>
              <a:ea typeface="楷体" panose="02010609060101010101" pitchFamily="49"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4. </a:t>
            </a:r>
            <a:r>
              <a:rPr lang="zh-CN" altLang="en-US">
                <a:solidFill>
                  <a:srgbClr val="404040"/>
                </a:solidFill>
                <a:latin typeface="微软雅黑" panose="020B0503020204020204" pitchFamily="34" charset="-122"/>
                <a:ea typeface="微软雅黑" panose="020B0503020204020204" pitchFamily="34" charset="-122"/>
              </a:rPr>
              <a:t>融合新闻的局限性主要表现在哪些方面？这种局限性是由什么原因造成的？</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en-US" altLang="zh-CN">
                <a:solidFill>
                  <a:srgbClr val="404040"/>
                </a:solidFill>
                <a:latin typeface="微软雅黑" panose="020B0503020204020204" pitchFamily="34" charset="-122"/>
                <a:ea typeface="微软雅黑" panose="020B0503020204020204" pitchFamily="34" charset="-122"/>
              </a:rPr>
              <a:t>5. </a:t>
            </a:r>
            <a:r>
              <a:rPr lang="zh-CN" altLang="en-US">
                <a:solidFill>
                  <a:srgbClr val="404040"/>
                </a:solidFill>
                <a:latin typeface="微软雅黑" panose="020B0503020204020204" pitchFamily="34" charset="-122"/>
                <a:ea typeface="微软雅黑" panose="020B0503020204020204" pitchFamily="34" charset="-122"/>
              </a:rPr>
              <a:t>阅读腾讯新闻</a:t>
            </a:r>
            <a:r>
              <a:rPr lang="en-US" altLang="zh-CN">
                <a:solidFill>
                  <a:srgbClr val="404040"/>
                </a:solidFill>
                <a:latin typeface="微软雅黑" panose="020B0503020204020204" pitchFamily="34" charset="-122"/>
                <a:ea typeface="微软雅黑" panose="020B0503020204020204" pitchFamily="34" charset="-122"/>
              </a:rPr>
              <a:t>《</a:t>
            </a:r>
            <a:r>
              <a:rPr lang="zh-CN" altLang="en-US">
                <a:solidFill>
                  <a:srgbClr val="404040"/>
                </a:solidFill>
                <a:latin typeface="微软雅黑" panose="020B0503020204020204" pitchFamily="34" charset="-122"/>
                <a:ea typeface="微软雅黑" panose="020B0503020204020204" pitchFamily="34" charset="-122"/>
              </a:rPr>
              <a:t>逃出罗布泊</a:t>
            </a:r>
            <a:r>
              <a:rPr lang="en-US" altLang="zh-CN">
                <a:solidFill>
                  <a:srgbClr val="404040"/>
                </a:solidFill>
                <a:latin typeface="微软雅黑" panose="020B0503020204020204" pitchFamily="34" charset="-122"/>
                <a:ea typeface="微软雅黑" panose="020B0503020204020204" pitchFamily="34" charset="-122"/>
              </a:rPr>
              <a:t>》</a:t>
            </a:r>
            <a:r>
              <a:rPr lang="zh-CN" altLang="en-US">
                <a:solidFill>
                  <a:srgbClr val="404040"/>
                </a:solidFill>
                <a:latin typeface="微软雅黑" panose="020B0503020204020204" pitchFamily="34" charset="-122"/>
                <a:ea typeface="微软雅黑" panose="020B0503020204020204" pitchFamily="34" charset="-122"/>
              </a:rPr>
              <a:t>专题报道，学习其中的写作技巧。</a:t>
            </a:r>
            <a:endParaRPr lang="zh-CN" altLang="en-US">
              <a:solidFill>
                <a:srgbClr val="404040"/>
              </a:solidFill>
              <a:latin typeface="微软雅黑" panose="020B0503020204020204" pitchFamily="34" charset="-122"/>
              <a:ea typeface="微软雅黑" panose="020B0503020204020204" pitchFamily="34" charset="-122"/>
            </a:endParaRPr>
          </a:p>
          <a:p>
            <a:pPr defTabSz="228600">
              <a:lnSpc>
                <a:spcPct val="200000"/>
              </a:lnSpc>
            </a:pPr>
            <a:r>
              <a:rPr lang="zh-CN" altLang="en-US">
                <a:solidFill>
                  <a:srgbClr val="404040"/>
                </a:solidFill>
                <a:latin typeface="楷体" panose="02010609060101010101" pitchFamily="49" charset="-122"/>
                <a:ea typeface="楷体" panose="02010609060101010101" pitchFamily="49" charset="-122"/>
              </a:rPr>
              <a:t>网址：</a:t>
            </a:r>
            <a:r>
              <a:rPr lang="en-US" altLang="zh-CN">
                <a:solidFill>
                  <a:srgbClr val="404040"/>
                </a:solidFill>
                <a:latin typeface="楷体" panose="02010609060101010101" pitchFamily="49" charset="-122"/>
                <a:ea typeface="楷体" panose="02010609060101010101" pitchFamily="49" charset="-122"/>
              </a:rPr>
              <a:t>http://mp.weixin.qq.com/s/hP-F8KDu3BAoIDq_Jng5Sw</a:t>
            </a:r>
            <a:endParaRPr lang="zh-CN" altLang="en-US">
              <a:solidFill>
                <a:srgbClr val="404040"/>
              </a:solidFill>
              <a:latin typeface="楷体" panose="02010609060101010101" pitchFamily="49" charset="-122"/>
              <a:ea typeface="楷体" panose="02010609060101010101" pitchFamily="49" charset="-122"/>
            </a:endParaRPr>
          </a:p>
        </p:txBody>
      </p:sp>
      <p:grpSp>
        <p:nvGrpSpPr>
          <p:cNvPr id="147461"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grpSp>
        <p:nvGrpSpPr>
          <p:cNvPr id="18" name="椭圆 17"/>
          <p:cNvGrpSpPr/>
          <p:nvPr/>
        </p:nvGrpSpPr>
        <p:grpSpPr bwMode="auto">
          <a:xfrm>
            <a:off x="0" y="4570413"/>
            <a:ext cx="625475" cy="355600"/>
            <a:chOff x="-407" y="2730"/>
            <a:chExt cx="1605" cy="1602"/>
          </a:xfrm>
        </p:grpSpPr>
        <p:pic>
          <p:nvPicPr>
            <p:cNvPr id="147462" name="椭圆 17"/>
            <p:cNvPicPr>
              <a:picLocks noChangeArrowheads="1"/>
            </p:cNvPicPr>
            <p:nvPr/>
          </p:nvPicPr>
          <p:blipFill>
            <a:blip r:embed="rId1"/>
            <a:srcRect/>
            <a:stretch>
              <a:fillRect/>
            </a:stretch>
          </p:blipFill>
          <p:spPr bwMode="auto">
            <a:xfrm>
              <a:off x="-407" y="2730"/>
              <a:ext cx="1605" cy="1602"/>
            </a:xfrm>
            <a:prstGeom prst="rect">
              <a:avLst/>
            </a:prstGeom>
            <a:noFill/>
          </p:spPr>
        </p:pic>
        <p:sp>
          <p:nvSpPr>
            <p:cNvPr id="147463" name="Text Box 7"/>
            <p:cNvSpPr txBox="1">
              <a:spLocks noChangeArrowheads="1"/>
            </p:cNvSpPr>
            <p:nvPr/>
          </p:nvSpPr>
          <p:spPr bwMode="auto">
            <a:xfrm rot="6899074">
              <a:off x="-166" y="2970"/>
              <a:ext cx="1123" cy="1122"/>
            </a:xfrm>
            <a:prstGeom prst="rect">
              <a:avLst/>
            </a:prstGeom>
            <a:noFill/>
            <a:ln w="9525">
              <a:noFill/>
              <a:miter lim="800000"/>
            </a:ln>
          </p:spPr>
          <p:txBody>
            <a:bodyPr rot="10800000" vert="eaVert" anchor="ctr"/>
            <a:lstStyle/>
            <a:p>
              <a:pPr algn="ctr"/>
              <a:endParaRPr lang="zh-CN" altLang="en-US">
                <a:solidFill>
                  <a:srgbClr val="FFFFFF"/>
                </a:solidFill>
                <a:latin typeface="Noto Sans CJK Thin"/>
                <a:ea typeface="Noto Sans CJK Thin"/>
                <a:cs typeface="Noto Sans CJK Thin"/>
              </a:endParaRPr>
            </a:p>
          </p:txBody>
        </p:sp>
      </p:gr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直接连接符 5"/>
          <p:cNvCxnSpPr/>
          <p:nvPr/>
        </p:nvCxnSpPr>
        <p:spPr>
          <a:xfrm>
            <a:off x="0" y="3736975"/>
            <a:ext cx="7623313" cy="0"/>
          </a:xfrm>
          <a:prstGeom prst="line">
            <a:avLst/>
          </a:prstGeom>
          <a:ln w="28575">
            <a:gradFill flip="none" rotWithShape="1">
              <a:gsLst>
                <a:gs pos="53308">
                  <a:schemeClr val="accent6">
                    <a:lumMod val="20000"/>
                    <a:lumOff val="80000"/>
                  </a:schemeClr>
                </a:gs>
                <a:gs pos="0">
                  <a:schemeClr val="accent1">
                    <a:lumMod val="5000"/>
                    <a:lumOff val="95000"/>
                    <a:alpha val="30000"/>
                  </a:schemeClr>
                </a:gs>
                <a:gs pos="28000">
                  <a:schemeClr val="accent5">
                    <a:lumMod val="75000"/>
                  </a:schemeClr>
                </a:gs>
                <a:gs pos="79000">
                  <a:schemeClr val="accent5">
                    <a:lumMod val="75000"/>
                  </a:scheme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8" name="矩形 7"/>
          <p:cNvSpPr>
            <a:spLocks noChangeArrowheads="1"/>
          </p:cNvSpPr>
          <p:nvPr/>
        </p:nvSpPr>
        <p:spPr bwMode="auto">
          <a:xfrm>
            <a:off x="1239838" y="2509838"/>
            <a:ext cx="6356350" cy="914400"/>
          </a:xfrm>
          <a:prstGeom prst="rect">
            <a:avLst/>
          </a:prstGeom>
          <a:noFill/>
          <a:ln w="9525">
            <a:noFill/>
            <a:miter lim="800000"/>
          </a:ln>
        </p:spPr>
        <p:txBody>
          <a:bodyPr wrap="none">
            <a:spAutoFit/>
          </a:bodyPr>
          <a:lstStyle/>
          <a:p>
            <a:pPr algn="ctr"/>
            <a:r>
              <a:rPr lang="zh-CN" altLang="en-US" sz="5400" b="1">
                <a:latin typeface="微软雅黑" panose="020B0503020204020204" pitchFamily="34" charset="-122"/>
                <a:ea typeface="微软雅黑" panose="020B0503020204020204" pitchFamily="34" charset="-122"/>
              </a:rPr>
              <a:t>新闻写作（第三版）</a:t>
            </a:r>
            <a:endParaRPr lang="zh-CN" altLang="en-US" sz="5400" b="1">
              <a:latin typeface="微软雅黑" panose="020B0503020204020204" pitchFamily="34" charset="-122"/>
              <a:ea typeface="微软雅黑" panose="020B0503020204020204" pitchFamily="34" charset="-122"/>
            </a:endParaRPr>
          </a:p>
        </p:txBody>
      </p:sp>
      <p:sp>
        <p:nvSpPr>
          <p:cNvPr id="9" name="椭圆 8"/>
          <p:cNvSpPr/>
          <p:nvPr/>
        </p:nvSpPr>
        <p:spPr>
          <a:xfrm>
            <a:off x="6918325" y="210661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0" name="椭圆 9"/>
          <p:cNvSpPr/>
          <p:nvPr/>
        </p:nvSpPr>
        <p:spPr>
          <a:xfrm>
            <a:off x="9047163" y="1731963"/>
            <a:ext cx="360362" cy="360362"/>
          </a:xfrm>
          <a:prstGeom prst="ellipse">
            <a:avLst/>
          </a:prstGeom>
          <a:solidFill>
            <a:schemeClr val="bg2">
              <a:lumMod val="90000"/>
            </a:schemeClr>
          </a:solidFill>
          <a:ln>
            <a:noFill/>
          </a:ln>
          <a:effectLst>
            <a:outerShdw blurRad="152400" dist="139700" dir="2940000" sx="87000" sy="87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1" name="椭圆 10"/>
          <p:cNvSpPr/>
          <p:nvPr/>
        </p:nvSpPr>
        <p:spPr>
          <a:xfrm>
            <a:off x="8468138" y="954156"/>
            <a:ext cx="1987827" cy="1987200"/>
          </a:xfrm>
          <a:prstGeom prst="ellipse">
            <a:avLst/>
          </a:prstGeom>
          <a:noFill/>
          <a:ln>
            <a:gradFill flip="none" rotWithShape="1">
              <a:gsLst>
                <a:gs pos="0">
                  <a:schemeClr val="accent5">
                    <a:lumMod val="75000"/>
                  </a:schemeClr>
                </a:gs>
                <a:gs pos="48000">
                  <a:schemeClr val="accent5">
                    <a:lumMod val="40000"/>
                    <a:lumOff val="60000"/>
                  </a:schemeClr>
                </a:gs>
                <a:gs pos="100000">
                  <a:schemeClr val="accent1">
                    <a:lumMod val="20000"/>
                    <a:lumOff val="8000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2" name="椭圆 11"/>
          <p:cNvSpPr/>
          <p:nvPr/>
        </p:nvSpPr>
        <p:spPr>
          <a:xfrm>
            <a:off x="8401878" y="490330"/>
            <a:ext cx="3600000" cy="3600000"/>
          </a:xfrm>
          <a:prstGeom prst="ellipse">
            <a:avLst/>
          </a:prstGeom>
          <a:noFill/>
          <a:ln>
            <a:gradFill flip="none" rotWithShape="1">
              <a:gsLst>
                <a:gs pos="0">
                  <a:schemeClr val="accent2">
                    <a:lumMod val="0"/>
                    <a:lumOff val="100000"/>
                  </a:schemeClr>
                </a:gs>
                <a:gs pos="71000">
                  <a:srgbClr val="E5706D"/>
                </a:gs>
                <a:gs pos="38000">
                  <a:srgbClr val="C00000"/>
                </a:gs>
                <a:gs pos="100000">
                  <a:schemeClr val="bg1"/>
                </a:gs>
              </a:gsLst>
              <a:path path="circle">
                <a:fillToRect l="50000" t="-80000" r="50000" b="180000"/>
              </a:path>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3" name="椭圆 12"/>
          <p:cNvSpPr/>
          <p:nvPr/>
        </p:nvSpPr>
        <p:spPr>
          <a:xfrm>
            <a:off x="7603436" y="4363278"/>
            <a:ext cx="874643" cy="874800"/>
          </a:xfrm>
          <a:prstGeom prst="ellipse">
            <a:avLst/>
          </a:prstGeom>
          <a:noFill/>
          <a:ln w="28575">
            <a:gradFill flip="none" rotWithShape="1">
              <a:gsLst>
                <a:gs pos="0">
                  <a:schemeClr val="accent5">
                    <a:lumMod val="60000"/>
                    <a:lumOff val="40000"/>
                  </a:schemeClr>
                </a:gs>
                <a:gs pos="48000">
                  <a:schemeClr val="accent1">
                    <a:lumMod val="40000"/>
                    <a:lumOff val="60000"/>
                  </a:schemeClr>
                </a:gs>
                <a:gs pos="100000">
                  <a:schemeClr val="accent5">
                    <a:lumMod val="20000"/>
                    <a:lumOff val="80000"/>
                  </a:schemeClr>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rot="6899075">
            <a:off x="-313901" y="-723346"/>
            <a:ext cx="2520000" cy="25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40000"/>
                    <a:lumOff val="60000"/>
                  </a:schemeClr>
                </a:gs>
                <a:gs pos="97000">
                  <a:schemeClr val="accent1">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150549" name="组合 25"/>
          <p:cNvGrpSpPr/>
          <p:nvPr/>
        </p:nvGrpSpPr>
        <p:grpSpPr bwMode="auto">
          <a:xfrm>
            <a:off x="5927725" y="795338"/>
            <a:ext cx="2073275" cy="1454150"/>
            <a:chOff x="1832114" y="3657600"/>
            <a:chExt cx="2073964" cy="1454424"/>
          </a:xfrm>
        </p:grpSpPr>
        <p:cxnSp>
          <p:nvCxnSpPr>
            <p:cNvPr id="16" name="直接连接符 15"/>
            <p:cNvCxnSpPr/>
            <p:nvPr/>
          </p:nvCxnSpPr>
          <p:spPr>
            <a:xfrm flipV="1">
              <a:off x="1832114" y="4522304"/>
              <a:ext cx="732181" cy="589720"/>
            </a:xfrm>
            <a:prstGeom prst="line">
              <a:avLst/>
            </a:prstGeom>
            <a:ln>
              <a:gradFill flip="none" rotWithShape="1">
                <a:gsLst>
                  <a:gs pos="53308">
                    <a:schemeClr val="accent5">
                      <a:lumMod val="75000"/>
                    </a:schemeClr>
                  </a:gs>
                  <a:gs pos="0">
                    <a:schemeClr val="accent1">
                      <a:lumMod val="5000"/>
                      <a:lumOff val="95000"/>
                      <a:alpha val="30000"/>
                    </a:schemeClr>
                  </a:gs>
                  <a:gs pos="28000">
                    <a:schemeClr val="accent1">
                      <a:lumMod val="60000"/>
                      <a:lumOff val="40000"/>
                    </a:schemeClr>
                  </a:gs>
                  <a:gs pos="79000">
                    <a:schemeClr val="accent1">
                      <a:lumMod val="60000"/>
                      <a:lumOff val="40000"/>
                    </a:scheme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213114" y="3657600"/>
              <a:ext cx="1692964" cy="1378225"/>
            </a:xfrm>
            <a:prstGeom prst="line">
              <a:avLst/>
            </a:prstGeom>
            <a:ln>
              <a:gradFill flip="none" rotWithShape="1">
                <a:gsLst>
                  <a:gs pos="53308">
                    <a:schemeClr val="accent5">
                      <a:lumMod val="75000"/>
                    </a:schemeClr>
                  </a:gs>
                  <a:gs pos="0">
                    <a:schemeClr val="accent1">
                      <a:lumMod val="5000"/>
                      <a:lumOff val="95000"/>
                      <a:alpha val="30000"/>
                    </a:schemeClr>
                  </a:gs>
                  <a:gs pos="28000">
                    <a:schemeClr val="accent1">
                      <a:lumMod val="60000"/>
                      <a:lumOff val="40000"/>
                    </a:schemeClr>
                  </a:gs>
                  <a:gs pos="79000">
                    <a:schemeClr val="accent1">
                      <a:lumMod val="60000"/>
                      <a:lumOff val="40000"/>
                    </a:scheme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grpSp>
        <p:nvGrpSpPr>
          <p:cNvPr id="150552" name="组合 24"/>
          <p:cNvGrpSpPr/>
          <p:nvPr/>
        </p:nvGrpSpPr>
        <p:grpSpPr bwMode="auto">
          <a:xfrm>
            <a:off x="10720388" y="6434138"/>
            <a:ext cx="982662" cy="179387"/>
            <a:chOff x="9796670" y="6324600"/>
            <a:chExt cx="981757" cy="180000"/>
          </a:xfrm>
        </p:grpSpPr>
        <p:sp>
          <p:nvSpPr>
            <p:cNvPr id="21" name="椭圆 20"/>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9205" y="6324600"/>
              <a:ext cx="179222" cy="180000"/>
            </a:xfrm>
            <a:prstGeom prst="ellipse">
              <a:avLst/>
            </a:prstGeom>
            <a:solidFill>
              <a:schemeClr val="bg1">
                <a:lumMod val="6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4" name="矩形 23"/>
          <p:cNvSpPr/>
          <p:nvPr/>
        </p:nvSpPr>
        <p:spPr>
          <a:xfrm flipH="1">
            <a:off x="2665413" y="3968750"/>
            <a:ext cx="3063875" cy="457200"/>
          </a:xfrm>
          <a:prstGeom prst="rect">
            <a:avLst/>
          </a:prstGeom>
        </p:spPr>
        <p:txBody>
          <a:bodyPr>
            <a:spAutoFit/>
          </a:bodyPr>
          <a:lstStyle/>
          <a:p>
            <a:r>
              <a:rPr lang="zh-CN" altLang="en-US" sz="2400" b="1">
                <a:latin typeface="微软雅黑" panose="020B0503020204020204" pitchFamily="34" charset="-122"/>
                <a:ea typeface="微软雅黑" panose="020B0503020204020204" pitchFamily="34" charset="-122"/>
              </a:rPr>
              <a:t>郭光华   著</a:t>
            </a:r>
            <a:endParaRPr lang="zh-CN" altLang="en-US" sz="2400" b="1">
              <a:latin typeface="微软雅黑" panose="020B0503020204020204" pitchFamily="34" charset="-122"/>
              <a:ea typeface="微软雅黑" panose="020B0503020204020204" pitchFamily="34" charset="-122"/>
            </a:endParaRPr>
          </a:p>
        </p:txBody>
      </p:sp>
      <p:sp>
        <p:nvSpPr>
          <p:cNvPr id="14" name="文本框 13"/>
          <p:cNvSpPr txBox="1"/>
          <p:nvPr/>
        </p:nvSpPr>
        <p:spPr>
          <a:xfrm>
            <a:off x="3046413" y="3321050"/>
            <a:ext cx="2376487" cy="306388"/>
          </a:xfrm>
          <a:prstGeom prst="rect">
            <a:avLst/>
          </a:prstGeom>
          <a:noFill/>
        </p:spPr>
        <p:txBody>
          <a:bodyPr>
            <a:spAutoFit/>
          </a:bodyPr>
          <a:lstStyle/>
          <a:p>
            <a:pPr fontAlgn="auto">
              <a:spcBef>
                <a:spcPts val="0"/>
              </a:spcBef>
              <a:spcAft>
                <a:spcPts val="0"/>
              </a:spcAft>
              <a:defRPr/>
            </a:pPr>
            <a:r>
              <a:rPr lang="en-US" altLang="zh-CN" sz="1400" b="1" spc="600" dirty="0">
                <a:solidFill>
                  <a:srgbClr val="C23522"/>
                </a:solidFill>
                <a:latin typeface="微软雅黑" panose="020B0503020204020204" pitchFamily="34" charset="-122"/>
                <a:ea typeface="微软雅黑" panose="020B0503020204020204" pitchFamily="34" charset="-122"/>
                <a:cs typeface="+mn-cs"/>
              </a:rPr>
              <a:t>News Writing</a:t>
            </a:r>
            <a:endParaRPr lang="en-US" altLang="zh-CN" sz="1400" b="1" spc="600" dirty="0">
              <a:solidFill>
                <a:srgbClr val="C23522"/>
              </a:solidFill>
              <a:latin typeface="微软雅黑" panose="020B0503020204020204" pitchFamily="34" charset="-122"/>
              <a:ea typeface="微软雅黑" panose="020B0503020204020204" pitchFamily="34" charset="-122"/>
              <a:cs typeface="+mn-cs"/>
            </a:endParaRPr>
          </a:p>
        </p:txBody>
      </p:sp>
      <p:sp>
        <p:nvSpPr>
          <p:cNvPr id="150560" name="Text Box 32"/>
          <p:cNvSpPr txBox="1">
            <a:spLocks noChangeArrowheads="1"/>
          </p:cNvSpPr>
          <p:nvPr/>
        </p:nvSpPr>
        <p:spPr bwMode="auto">
          <a:xfrm>
            <a:off x="1677988" y="5032375"/>
            <a:ext cx="4678362" cy="457200"/>
          </a:xfrm>
          <a:prstGeom prst="rect">
            <a:avLst/>
          </a:prstGeom>
          <a:noFill/>
          <a:ln w="9525">
            <a:noFill/>
            <a:miter lim="800000"/>
          </a:ln>
          <a:effectLst/>
        </p:spPr>
        <p:txBody>
          <a:bodyPr>
            <a:spAutoFit/>
          </a:bodyPr>
          <a:lstStyle/>
          <a:p>
            <a:pPr>
              <a:spcBef>
                <a:spcPct val="50000"/>
              </a:spcBef>
            </a:pPr>
            <a:r>
              <a:rPr lang="zh-CN" altLang="en-US" sz="2400">
                <a:ea typeface="黑体" panose="02010609060101010101" pitchFamily="49" charset="-122"/>
              </a:rPr>
              <a:t>         恭喜学习结束！</a:t>
            </a:r>
            <a:endParaRPr lang="zh-CN" altLang="en-US" sz="2400">
              <a:ea typeface="黑体" panose="02010609060101010101" pitchFamily="49"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6625"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a:spLocks noChangeArrowheads="1"/>
          </p:cNvSpPr>
          <p:nvPr/>
        </p:nvSpPr>
        <p:spPr bwMode="auto">
          <a:xfrm>
            <a:off x="1384300" y="457200"/>
            <a:ext cx="5221288" cy="519113"/>
          </a:xfrm>
          <a:prstGeom prst="rect">
            <a:avLst/>
          </a:prstGeom>
          <a:noFill/>
          <a:ln w="9525">
            <a:noFill/>
            <a:miter lim="800000"/>
          </a:ln>
        </p:spPr>
        <p:txBody>
          <a:bodyPr>
            <a:spAutoFit/>
          </a:bodyPr>
          <a:lstStyle/>
          <a:p>
            <a:r>
              <a:rPr lang="zh-CN" altLang="en-US" sz="2800">
                <a:latin typeface="微软雅黑" panose="020B0503020204020204" pitchFamily="34" charset="-122"/>
                <a:ea typeface="微软雅黑" panose="020B0503020204020204" pitchFamily="34" charset="-122"/>
              </a:rPr>
              <a:t>第二节   新闻报道的写作要求</a:t>
            </a:r>
            <a:endParaRPr lang="zh-CN" altLang="en-US" sz="2800">
              <a:latin typeface="微软雅黑" panose="020B0503020204020204" pitchFamily="34" charset="-122"/>
              <a:ea typeface="微软雅黑" panose="020B0503020204020204" pitchFamily="34" charset="-122"/>
            </a:endParaRPr>
          </a:p>
        </p:txBody>
      </p:sp>
      <p:grpSp>
        <p:nvGrpSpPr>
          <p:cNvPr id="26628" name="组合 31"/>
          <p:cNvGrpSpPr/>
          <p:nvPr/>
        </p:nvGrpSpPr>
        <p:grpSpPr bwMode="auto">
          <a:xfrm>
            <a:off x="10720388" y="6434138"/>
            <a:ext cx="982662" cy="179387"/>
            <a:chOff x="9796670" y="6324600"/>
            <a:chExt cx="981757" cy="180000"/>
          </a:xfrm>
        </p:grpSpPr>
        <p:sp>
          <p:nvSpPr>
            <p:cNvPr id="33" name="椭圆 32"/>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4" name="椭圆 33"/>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35" name="椭圆 34"/>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26629" name="文本框 1"/>
          <p:cNvSpPr txBox="1">
            <a:spLocks noChangeArrowheads="1"/>
          </p:cNvSpPr>
          <p:nvPr/>
        </p:nvSpPr>
        <p:spPr bwMode="auto">
          <a:xfrm>
            <a:off x="1536700" y="1120775"/>
            <a:ext cx="9585325" cy="5130800"/>
          </a:xfrm>
          <a:prstGeom prst="rect">
            <a:avLst/>
          </a:prstGeom>
          <a:noFill/>
          <a:ln w="9525">
            <a:noFill/>
            <a:miter lim="800000"/>
          </a:ln>
        </p:spPr>
        <p:txBody>
          <a:bodyPr>
            <a:spAutoFit/>
          </a:bodyPr>
          <a:lstStyle/>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sym typeface="+mn-ea"/>
              </a:rPr>
              <a:t>一、准确清楚叙事</a:t>
            </a:r>
            <a:endParaRPr lang="zh-CN" altLang="en-US" sz="2000">
              <a:solidFill>
                <a:srgbClr val="C23522"/>
              </a:solidFill>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新闻写作的第一要求，就是将事实叙述得准确清楚。新闻叙事与文学叙事不同，它叙述的是真人真事，必须准确清楚地将事实的现状与真相表述出来。叙事准确清楚，也是由新闻真实性要求所决定的。</a:t>
            </a:r>
            <a:endParaRPr lang="en-US" altLang="zh-CN"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（一）将新闻的主要要素准确写出</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（二）对令人生疑的事实，叙述中要特别注意采用具有实证性的材料</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rPr>
              <a:t>      （三）用准确的词语，恰如其分地描述事物的状态</a:t>
            </a:r>
            <a:endParaRPr lang="zh-CN" altLang="en-US" sz="160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sym typeface="+mn-ea"/>
              </a:rPr>
              <a:t>二、凸显新闻价值</a:t>
            </a:r>
            <a:endParaRPr lang="zh-CN" altLang="en-US" sz="2000">
              <a:solidFill>
                <a:srgbClr val="C23522"/>
              </a:solidFill>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mn-ea"/>
              </a:rPr>
              <a:t>     （一）从多方面努力让事实的新闻价值最大化</a:t>
            </a:r>
            <a:endParaRPr lang="zh-CN" altLang="en-US" sz="1600">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mn-ea"/>
              </a:rPr>
              <a:t>     （二）借助背景材料说明事实的新闻价值</a:t>
            </a:r>
            <a:endParaRPr lang="zh-CN" altLang="en-US" sz="1600">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2000">
                <a:solidFill>
                  <a:srgbClr val="C23522"/>
                </a:solidFill>
                <a:latin typeface="微软雅黑" panose="020B0503020204020204" pitchFamily="34" charset="-122"/>
                <a:ea typeface="微软雅黑" panose="020B0503020204020204" pitchFamily="34" charset="-122"/>
                <a:sym typeface="+mn-ea"/>
              </a:rPr>
              <a:t>三、巧妙表述观点</a:t>
            </a:r>
            <a:endParaRPr lang="en-US" altLang="zh-CN" sz="1600">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mn-ea"/>
              </a:rPr>
              <a:t>     （一）用事实来“说话”</a:t>
            </a:r>
            <a:endParaRPr lang="zh-CN" altLang="en-US" sz="1600">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mn-ea"/>
              </a:rPr>
              <a:t>     （二）用组合材料来“说话”</a:t>
            </a:r>
            <a:endParaRPr lang="zh-CN" altLang="en-US" sz="1600">
              <a:latin typeface="微软雅黑" panose="020B0503020204020204" pitchFamily="34" charset="-122"/>
              <a:ea typeface="微软雅黑" panose="020B0503020204020204" pitchFamily="34" charset="-122"/>
              <a:sym typeface="+mn-ea"/>
            </a:endParaRPr>
          </a:p>
          <a:p>
            <a:pPr>
              <a:lnSpc>
                <a:spcPct val="150000"/>
              </a:lnSpc>
              <a:buFont typeface="Arial" panose="020B0604020202020204" pitchFamily="34" charset="0"/>
              <a:buNone/>
            </a:pPr>
            <a:r>
              <a:rPr lang="zh-CN" altLang="en-US" sz="1600">
                <a:latin typeface="微软雅黑" panose="020B0503020204020204" pitchFamily="34" charset="-122"/>
                <a:ea typeface="微软雅黑" panose="020B0503020204020204" pitchFamily="34" charset="-122"/>
                <a:sym typeface="+mn-ea"/>
              </a:rPr>
              <a:t>     （三）借权威人士之口来“说话”</a:t>
            </a:r>
            <a:endParaRPr lang="zh-CN" altLang="en-US" sz="1600">
              <a:latin typeface="微软雅黑" panose="020B0503020204020204" pitchFamily="34" charset="-122"/>
              <a:ea typeface="微软雅黑" panose="020B0503020204020204" pitchFamily="34" charset="-122"/>
              <a:sym typeface="+mn-ea"/>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8673" name="组合 3"/>
          <p:cNvGrpSpPr/>
          <p:nvPr/>
        </p:nvGrpSpPr>
        <p:grpSpPr bwMode="auto">
          <a:xfrm>
            <a:off x="0" y="-100013"/>
            <a:ext cx="2073275" cy="1455738"/>
            <a:chOff x="1832114" y="3657600"/>
            <a:chExt cx="2073964" cy="1454424"/>
          </a:xfrm>
        </p:grpSpPr>
        <p:cxnSp>
          <p:nvCxnSpPr>
            <p:cNvPr id="5" name="直接连接符 4"/>
            <p:cNvCxnSpPr/>
            <p:nvPr/>
          </p:nvCxnSpPr>
          <p:spPr>
            <a:xfrm flipV="1">
              <a:off x="1832114" y="4522304"/>
              <a:ext cx="732181" cy="589720"/>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213114" y="3657600"/>
              <a:ext cx="1692964" cy="1378225"/>
            </a:xfrm>
            <a:prstGeom prst="line">
              <a:avLst/>
            </a:prstGeom>
            <a:ln>
              <a:gradFill flip="none" rotWithShape="1">
                <a:gsLst>
                  <a:gs pos="53308">
                    <a:srgbClr val="153553"/>
                  </a:gs>
                  <a:gs pos="0">
                    <a:schemeClr val="accent1">
                      <a:lumMod val="5000"/>
                      <a:lumOff val="95000"/>
                      <a:alpha val="30000"/>
                    </a:schemeClr>
                  </a:gs>
                  <a:gs pos="28000">
                    <a:srgbClr val="153553">
                      <a:alpha val="50000"/>
                    </a:srgbClr>
                  </a:gs>
                  <a:gs pos="79000">
                    <a:srgbClr val="153553">
                      <a:alpha val="47000"/>
                    </a:srgbClr>
                  </a:gs>
                  <a:gs pos="100000">
                    <a:schemeClr val="bg1">
                      <a:alpha val="13000"/>
                    </a:schemeClr>
                  </a:gs>
                </a:gsLst>
                <a:lin ang="0" scaled="1"/>
                <a:tileRect/>
              </a:gradFill>
            </a:ln>
          </p:spPr>
          <p:style>
            <a:lnRef idx="1">
              <a:schemeClr val="accent1"/>
            </a:lnRef>
            <a:fillRef idx="0">
              <a:schemeClr val="accent1"/>
            </a:fillRef>
            <a:effectRef idx="0">
              <a:schemeClr val="accent1"/>
            </a:effectRef>
            <a:fontRef idx="minor">
              <a:schemeClr val="tx1"/>
            </a:fontRef>
          </p:style>
        </p:cxnSp>
      </p:grpSp>
      <p:sp>
        <p:nvSpPr>
          <p:cNvPr id="7" name="椭圆 6"/>
          <p:cNvSpPr/>
          <p:nvPr/>
        </p:nvSpPr>
        <p:spPr>
          <a:xfrm>
            <a:off x="496888" y="715963"/>
            <a:ext cx="215900"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文本框 7"/>
          <p:cNvSpPr txBox="1"/>
          <p:nvPr/>
        </p:nvSpPr>
        <p:spPr>
          <a:xfrm>
            <a:off x="1384300" y="457200"/>
            <a:ext cx="3529013" cy="584200"/>
          </a:xfrm>
          <a:prstGeom prst="rect">
            <a:avLst/>
          </a:prstGeom>
          <a:noFill/>
        </p:spPr>
        <p:txBody>
          <a:bodyPr>
            <a:spAutoFit/>
          </a:bodyPr>
          <a:lstStyle/>
          <a:p>
            <a:pPr fontAlgn="auto">
              <a:spcBef>
                <a:spcPts val="0"/>
              </a:spcBef>
              <a:spcAft>
                <a:spcPts val="0"/>
              </a:spcAft>
              <a:defRPr/>
            </a:pPr>
            <a:r>
              <a:rPr sz="3200" dirty="0">
                <a:solidFill>
                  <a:schemeClr val="bg1">
                    <a:lumMod val="25000"/>
                  </a:schemeClr>
                </a:solidFill>
                <a:latin typeface="微软雅黑" panose="020B0503020204020204" pitchFamily="34" charset="-122"/>
                <a:ea typeface="微软雅黑" panose="020B0503020204020204" pitchFamily="34" charset="-122"/>
                <a:cs typeface="+mn-cs"/>
                <a:sym typeface="+mn-ea"/>
              </a:rPr>
              <a:t>思考题</a:t>
            </a:r>
            <a:endParaRPr sz="3200" dirty="0">
              <a:solidFill>
                <a:schemeClr val="bg1">
                  <a:lumMod val="25000"/>
                </a:schemeClr>
              </a:solidFill>
              <a:latin typeface="微软雅黑" panose="020B0503020204020204" pitchFamily="34" charset="-122"/>
              <a:ea typeface="微软雅黑" panose="020B0503020204020204" pitchFamily="34" charset="-122"/>
              <a:cs typeface="+mn-cs"/>
              <a:sym typeface="+mn-ea"/>
            </a:endParaRPr>
          </a:p>
        </p:txBody>
      </p:sp>
      <p:sp>
        <p:nvSpPr>
          <p:cNvPr id="28676" name="Textfeld 27"/>
          <p:cNvSpPr txBox="1">
            <a:spLocks noChangeArrowheads="1"/>
          </p:cNvSpPr>
          <p:nvPr/>
        </p:nvSpPr>
        <p:spPr bwMode="auto">
          <a:xfrm>
            <a:off x="1430338" y="1143000"/>
            <a:ext cx="10271125" cy="3387725"/>
          </a:xfrm>
          <a:prstGeom prst="rect">
            <a:avLst/>
          </a:prstGeom>
          <a:noFill/>
          <a:ln w="9525">
            <a:noFill/>
            <a:miter lim="800000"/>
          </a:ln>
        </p:spPr>
        <p:txBody>
          <a:bodyPr>
            <a:spAutoFit/>
          </a:bodyPr>
          <a:lstStyle/>
          <a:p>
            <a:pPr defTabSz="228600"/>
            <a:r>
              <a:rPr lang="en-US" altLang="zh-CN">
                <a:solidFill>
                  <a:srgbClr val="404040"/>
                </a:solidFill>
                <a:latin typeface="微软雅黑" panose="020B0503020204020204" pitchFamily="34" charset="-122"/>
                <a:ea typeface="微软雅黑" panose="020B0503020204020204" pitchFamily="34" charset="-122"/>
                <a:sym typeface="+mn-ea"/>
              </a:rPr>
              <a:t>1. </a:t>
            </a:r>
            <a:r>
              <a:rPr lang="zh-CN" altLang="en-US">
                <a:solidFill>
                  <a:srgbClr val="404040"/>
                </a:solidFill>
                <a:latin typeface="微软雅黑" panose="020B0503020204020204" pitchFamily="34" charset="-122"/>
                <a:ea typeface="微软雅黑" panose="020B0503020204020204" pitchFamily="34" charset="-122"/>
                <a:sym typeface="+mn-ea"/>
              </a:rPr>
              <a:t>为什么说把事实叙述清楚是新闻写作的首要要求？将事实叙述清楚要注意哪些方面？</a:t>
            </a:r>
            <a:endParaRPr lang="zh-CN" altLang="en-US">
              <a:solidFill>
                <a:srgbClr val="404040"/>
              </a:solidFill>
              <a:latin typeface="微软雅黑" panose="020B0503020204020204" pitchFamily="34" charset="-122"/>
              <a:ea typeface="微软雅黑" panose="020B0503020204020204" pitchFamily="34" charset="-122"/>
              <a:sym typeface="+mn-ea"/>
            </a:endParaRPr>
          </a:p>
          <a:p>
            <a:pPr defTabSz="228600"/>
            <a:endParaRPr lang="zh-CN" altLang="en-US">
              <a:solidFill>
                <a:srgbClr val="404040"/>
              </a:solidFill>
              <a:latin typeface="微软雅黑" panose="020B0503020204020204" pitchFamily="34" charset="-122"/>
              <a:ea typeface="微软雅黑" panose="020B0503020204020204" pitchFamily="34" charset="-122"/>
              <a:sym typeface="+mn-ea"/>
            </a:endParaRPr>
          </a:p>
          <a:p>
            <a:pPr defTabSz="228600"/>
            <a:r>
              <a:rPr lang="en-US" altLang="zh-CN">
                <a:solidFill>
                  <a:srgbClr val="404040"/>
                </a:solidFill>
                <a:latin typeface="微软雅黑" panose="020B0503020204020204" pitchFamily="34" charset="-122"/>
                <a:ea typeface="微软雅黑" panose="020B0503020204020204" pitchFamily="34" charset="-122"/>
                <a:sym typeface="+mn-ea"/>
              </a:rPr>
              <a:t>2. </a:t>
            </a:r>
            <a:r>
              <a:rPr lang="zh-CN" altLang="en-US">
                <a:solidFill>
                  <a:srgbClr val="404040"/>
                </a:solidFill>
                <a:latin typeface="微软雅黑" panose="020B0503020204020204" pitchFamily="34" charset="-122"/>
                <a:ea typeface="微软雅黑" panose="020B0503020204020204" pitchFamily="34" charset="-122"/>
                <a:sym typeface="+mn-ea"/>
              </a:rPr>
              <a:t>新闻写作如何凸显事实的新闻价值？</a:t>
            </a:r>
            <a:endParaRPr lang="zh-CN" altLang="en-US">
              <a:solidFill>
                <a:srgbClr val="404040"/>
              </a:solidFill>
              <a:latin typeface="微软雅黑" panose="020B0503020204020204" pitchFamily="34" charset="-122"/>
              <a:ea typeface="微软雅黑" panose="020B0503020204020204" pitchFamily="34" charset="-122"/>
              <a:sym typeface="+mn-ea"/>
            </a:endParaRPr>
          </a:p>
          <a:p>
            <a:pPr defTabSz="228600"/>
            <a:endParaRPr lang="zh-CN" altLang="en-US">
              <a:solidFill>
                <a:srgbClr val="404040"/>
              </a:solidFill>
              <a:latin typeface="微软雅黑" panose="020B0503020204020204" pitchFamily="34" charset="-122"/>
              <a:ea typeface="微软雅黑" panose="020B0503020204020204" pitchFamily="34" charset="-122"/>
              <a:sym typeface="+mn-ea"/>
            </a:endParaRPr>
          </a:p>
          <a:p>
            <a:pPr defTabSz="228600"/>
            <a:r>
              <a:rPr lang="en-US" altLang="zh-CN">
                <a:solidFill>
                  <a:srgbClr val="404040"/>
                </a:solidFill>
                <a:latin typeface="微软雅黑" panose="020B0503020204020204" pitchFamily="34" charset="-122"/>
                <a:ea typeface="微软雅黑" panose="020B0503020204020204" pitchFamily="34" charset="-122"/>
                <a:sym typeface="+mn-ea"/>
              </a:rPr>
              <a:t>3. </a:t>
            </a:r>
            <a:r>
              <a:rPr lang="zh-CN" altLang="en-US">
                <a:solidFill>
                  <a:srgbClr val="404040"/>
                </a:solidFill>
                <a:latin typeface="微软雅黑" panose="020B0503020204020204" pitchFamily="34" charset="-122"/>
                <a:ea typeface="微软雅黑" panose="020B0503020204020204" pitchFamily="34" charset="-122"/>
                <a:sym typeface="+mn-ea"/>
              </a:rPr>
              <a:t>新闻报道中为什么要把观点藏起来？如何在事实的叙述中巧妙地包含作者的观点？</a:t>
            </a:r>
            <a:endParaRPr lang="zh-CN" altLang="en-US">
              <a:solidFill>
                <a:srgbClr val="404040"/>
              </a:solidFill>
              <a:latin typeface="微软雅黑" panose="020B0503020204020204" pitchFamily="34" charset="-122"/>
              <a:ea typeface="微软雅黑" panose="020B0503020204020204" pitchFamily="34" charset="-122"/>
              <a:sym typeface="+mn-ea"/>
            </a:endParaRPr>
          </a:p>
          <a:p>
            <a:pPr defTabSz="228600"/>
            <a:endParaRPr lang="zh-CN" altLang="en-US">
              <a:solidFill>
                <a:srgbClr val="404040"/>
              </a:solidFill>
              <a:latin typeface="微软雅黑" panose="020B0503020204020204" pitchFamily="34" charset="-122"/>
              <a:ea typeface="微软雅黑" panose="020B0503020204020204" pitchFamily="34" charset="-122"/>
              <a:sym typeface="+mn-ea"/>
            </a:endParaRPr>
          </a:p>
          <a:p>
            <a:pPr defTabSz="228600"/>
            <a:r>
              <a:rPr lang="en-US" altLang="zh-CN">
                <a:solidFill>
                  <a:srgbClr val="404040"/>
                </a:solidFill>
                <a:latin typeface="微软雅黑" panose="020B0503020204020204" pitchFamily="34" charset="-122"/>
                <a:ea typeface="微软雅黑" panose="020B0503020204020204" pitchFamily="34" charset="-122"/>
                <a:sym typeface="+mn-ea"/>
              </a:rPr>
              <a:t>4. </a:t>
            </a:r>
            <a:r>
              <a:rPr lang="zh-CN" altLang="en-US">
                <a:solidFill>
                  <a:srgbClr val="404040"/>
                </a:solidFill>
                <a:latin typeface="微软雅黑" panose="020B0503020204020204" pitchFamily="34" charset="-122"/>
                <a:ea typeface="微软雅黑" panose="020B0503020204020204" pitchFamily="34" charset="-122"/>
                <a:sym typeface="+mn-ea"/>
              </a:rPr>
              <a:t>终结式叙事与再现式叙事分别适合哪种情况？下面这条报道在叙事上有何问题？在文字上有何欠妥之处？如何修改？（材料见本书第</a:t>
            </a:r>
            <a:r>
              <a:rPr lang="en-US" altLang="zh-CN">
                <a:solidFill>
                  <a:srgbClr val="404040"/>
                </a:solidFill>
                <a:latin typeface="微软雅黑" panose="020B0503020204020204" pitchFamily="34" charset="-122"/>
                <a:ea typeface="微软雅黑" panose="020B0503020204020204" pitchFamily="34" charset="-122"/>
                <a:sym typeface="+mn-ea"/>
              </a:rPr>
              <a:t>14</a:t>
            </a:r>
            <a:r>
              <a:rPr lang="zh-CN" altLang="en-US">
                <a:solidFill>
                  <a:srgbClr val="404040"/>
                </a:solidFill>
                <a:latin typeface="微软雅黑" panose="020B0503020204020204" pitchFamily="34" charset="-122"/>
                <a:ea typeface="微软雅黑" panose="020B0503020204020204" pitchFamily="34" charset="-122"/>
                <a:sym typeface="+mn-ea"/>
              </a:rPr>
              <a:t>页）</a:t>
            </a:r>
            <a:endParaRPr lang="zh-CN" altLang="en-US">
              <a:solidFill>
                <a:srgbClr val="404040"/>
              </a:solidFill>
              <a:latin typeface="微软雅黑" panose="020B0503020204020204" pitchFamily="34" charset="-122"/>
              <a:ea typeface="微软雅黑" panose="020B0503020204020204" pitchFamily="34" charset="-122"/>
              <a:sym typeface="+mn-ea"/>
            </a:endParaRPr>
          </a:p>
          <a:p>
            <a:pPr defTabSz="228600"/>
            <a:endParaRPr lang="zh-CN" altLang="en-US">
              <a:solidFill>
                <a:srgbClr val="404040"/>
              </a:solidFill>
              <a:latin typeface="微软雅黑" panose="020B0503020204020204" pitchFamily="34" charset="-122"/>
              <a:ea typeface="微软雅黑" panose="020B0503020204020204" pitchFamily="34" charset="-122"/>
              <a:sym typeface="+mn-ea"/>
            </a:endParaRPr>
          </a:p>
          <a:p>
            <a:pPr defTabSz="228600"/>
            <a:r>
              <a:rPr lang="en-US" altLang="zh-CN">
                <a:solidFill>
                  <a:srgbClr val="404040"/>
                </a:solidFill>
                <a:latin typeface="微软雅黑" panose="020B0503020204020204" pitchFamily="34" charset="-122"/>
                <a:ea typeface="微软雅黑" panose="020B0503020204020204" pitchFamily="34" charset="-122"/>
                <a:sym typeface="+mn-ea"/>
              </a:rPr>
              <a:t>5. </a:t>
            </a:r>
            <a:r>
              <a:rPr lang="zh-CN" altLang="en-US">
                <a:solidFill>
                  <a:srgbClr val="404040"/>
                </a:solidFill>
                <a:latin typeface="微软雅黑" panose="020B0503020204020204" pitchFamily="34" charset="-122"/>
                <a:ea typeface="微软雅黑" panose="020B0503020204020204" pitchFamily="34" charset="-122"/>
                <a:sym typeface="+mn-ea"/>
              </a:rPr>
              <a:t>从新闻的写作实证性要求的角度比较下面两篇同题报道。（材料见本书第</a:t>
            </a:r>
            <a:r>
              <a:rPr lang="en-US" altLang="zh-CN">
                <a:solidFill>
                  <a:srgbClr val="404040"/>
                </a:solidFill>
                <a:latin typeface="微软雅黑" panose="020B0503020204020204" pitchFamily="34" charset="-122"/>
                <a:ea typeface="微软雅黑" panose="020B0503020204020204" pitchFamily="34" charset="-122"/>
                <a:sym typeface="+mn-ea"/>
              </a:rPr>
              <a:t>15</a:t>
            </a:r>
            <a:r>
              <a:rPr lang="zh-CN" altLang="en-US">
                <a:solidFill>
                  <a:srgbClr val="404040"/>
                </a:solidFill>
                <a:latin typeface="微软雅黑" panose="020B0503020204020204" pitchFamily="34" charset="-122"/>
                <a:ea typeface="微软雅黑" panose="020B0503020204020204" pitchFamily="34" charset="-122"/>
                <a:sym typeface="+mn-ea"/>
              </a:rPr>
              <a:t>页）</a:t>
            </a:r>
            <a:endParaRPr lang="zh-CN" altLang="en-US">
              <a:solidFill>
                <a:srgbClr val="404040"/>
              </a:solidFill>
              <a:latin typeface="微软雅黑" panose="020B0503020204020204" pitchFamily="34" charset="-122"/>
              <a:ea typeface="微软雅黑" panose="020B0503020204020204" pitchFamily="34" charset="-122"/>
            </a:endParaRPr>
          </a:p>
          <a:p>
            <a:pPr defTabSz="228600"/>
            <a:endParaRPr lang="en-US" altLang="zh-CN">
              <a:solidFill>
                <a:srgbClr val="404040"/>
              </a:solidFill>
              <a:latin typeface="微软雅黑" panose="020B0503020204020204" pitchFamily="34" charset="-122"/>
              <a:ea typeface="微软雅黑" panose="020B0503020204020204" pitchFamily="34" charset="-122"/>
              <a:sym typeface="+mn-ea"/>
            </a:endParaRPr>
          </a:p>
          <a:p>
            <a:pPr defTabSz="228600"/>
            <a:endParaRPr lang="zh-CN" altLang="en-US">
              <a:solidFill>
                <a:srgbClr val="404040"/>
              </a:solidFill>
              <a:latin typeface="微软雅黑" panose="020B0503020204020204" pitchFamily="34" charset="-122"/>
              <a:ea typeface="微软雅黑" panose="020B0503020204020204" pitchFamily="34" charset="-122"/>
              <a:sym typeface="+mn-ea"/>
            </a:endParaRPr>
          </a:p>
        </p:txBody>
      </p:sp>
      <p:grpSp>
        <p:nvGrpSpPr>
          <p:cNvPr id="28677" name="组合 13"/>
          <p:cNvGrpSpPr/>
          <p:nvPr/>
        </p:nvGrpSpPr>
        <p:grpSpPr bwMode="auto">
          <a:xfrm>
            <a:off x="10720388" y="6434138"/>
            <a:ext cx="982662" cy="179387"/>
            <a:chOff x="9796670" y="6324600"/>
            <a:chExt cx="981757" cy="180000"/>
          </a:xfrm>
        </p:grpSpPr>
        <p:sp>
          <p:nvSpPr>
            <p:cNvPr id="15" name="椭圆 14"/>
            <p:cNvSpPr/>
            <p:nvPr/>
          </p:nvSpPr>
          <p:spPr>
            <a:xfrm>
              <a:off x="9796670" y="6324600"/>
              <a:ext cx="179222"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6" name="椭圆 15"/>
            <p:cNvSpPr/>
            <p:nvPr/>
          </p:nvSpPr>
          <p:spPr>
            <a:xfrm>
              <a:off x="10197937" y="6324600"/>
              <a:ext cx="179223"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7" name="椭圆 16"/>
            <p:cNvSpPr/>
            <p:nvPr/>
          </p:nvSpPr>
          <p:spPr>
            <a:xfrm>
              <a:off x="10599205" y="6324600"/>
              <a:ext cx="17922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18" name="椭圆 17"/>
          <p:cNvSpPr/>
          <p:nvPr/>
        </p:nvSpPr>
        <p:spPr>
          <a:xfrm rot="6899075">
            <a:off x="-631954" y="4345607"/>
            <a:ext cx="2520000" cy="2520000"/>
          </a:xfrm>
          <a:prstGeom prst="ellipse">
            <a:avLst/>
          </a:prstGeom>
          <a:noFill/>
          <a:ln>
            <a:gradFill>
              <a:gsLst>
                <a:gs pos="0">
                  <a:schemeClr val="accent1">
                    <a:lumMod val="60000"/>
                    <a:lumOff val="40000"/>
                    <a:alpha val="54000"/>
                  </a:schemeClr>
                </a:gs>
                <a:gs pos="32000">
                  <a:schemeClr val="accent1">
                    <a:lumMod val="75000"/>
                    <a:alpha val="28000"/>
                  </a:schemeClr>
                </a:gs>
                <a:gs pos="65000">
                  <a:schemeClr val="accent1">
                    <a:lumMod val="50000"/>
                    <a:alpha val="37000"/>
                  </a:schemeClr>
                </a:gs>
                <a:gs pos="100000">
                  <a:srgbClr val="153553">
                    <a:alpha val="23000"/>
                  </a:srgb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9" name="椭圆 18"/>
          <p:cNvSpPr/>
          <p:nvPr/>
        </p:nvSpPr>
        <p:spPr>
          <a:xfrm>
            <a:off x="1431236" y="5854147"/>
            <a:ext cx="874643" cy="874800"/>
          </a:xfrm>
          <a:prstGeom prst="ellipse">
            <a:avLst/>
          </a:prstGeom>
          <a:noFill/>
          <a:ln w="28575">
            <a:gradFill>
              <a:gsLst>
                <a:gs pos="0">
                  <a:srgbClr val="FFCC00">
                    <a:alpha val="71000"/>
                  </a:srgbClr>
                </a:gs>
                <a:gs pos="41000">
                  <a:srgbClr val="FFCC00"/>
                </a:gs>
                <a:gs pos="71000">
                  <a:srgbClr val="D5A819"/>
                </a:gs>
                <a:gs pos="100000">
                  <a:srgbClr val="D5A819"/>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18"/>
          <p:cNvSpPr txBox="1">
            <a:spLocks noChangeArrowheads="1"/>
          </p:cNvSpPr>
          <p:nvPr/>
        </p:nvSpPr>
        <p:spPr bwMode="auto">
          <a:xfrm>
            <a:off x="4692650" y="2568575"/>
            <a:ext cx="2209800" cy="1568450"/>
          </a:xfrm>
          <a:prstGeom prst="rect">
            <a:avLst/>
          </a:prstGeom>
          <a:noFill/>
          <a:ln w="9525">
            <a:noFill/>
            <a:miter lim="800000"/>
          </a:ln>
        </p:spPr>
        <p:txBody>
          <a:bodyPr>
            <a:spAutoFit/>
          </a:bodyPr>
          <a:lstStyle/>
          <a:p>
            <a:r>
              <a:rPr lang="en-US" altLang="zh-CN" sz="9600">
                <a:latin typeface="微软雅黑" panose="020B0503020204020204" pitchFamily="34" charset="-122"/>
                <a:ea typeface="微软雅黑" panose="020B0503020204020204" pitchFamily="34" charset="-122"/>
              </a:rPr>
              <a:t>02</a:t>
            </a:r>
            <a:endParaRPr lang="zh-CN" altLang="en-US" sz="9600">
              <a:latin typeface="微软雅黑" panose="020B0503020204020204" pitchFamily="34" charset="-122"/>
              <a:ea typeface="微软雅黑" panose="020B0503020204020204" pitchFamily="34" charset="-122"/>
            </a:endParaRPr>
          </a:p>
        </p:txBody>
      </p:sp>
      <p:sp>
        <p:nvSpPr>
          <p:cNvPr id="11" name="弧形 10"/>
          <p:cNvSpPr/>
          <p:nvPr/>
        </p:nvSpPr>
        <p:spPr>
          <a:xfrm>
            <a:off x="1130300" y="-801688"/>
            <a:ext cx="6297613" cy="8178801"/>
          </a:xfrm>
          <a:prstGeom prst="arc">
            <a:avLst>
              <a:gd name="adj1" fmla="val 17898523"/>
              <a:gd name="adj2" fmla="val 4328162"/>
            </a:avLst>
          </a:prstGeom>
          <a:ln w="0">
            <a:solidFill>
              <a:schemeClr val="accent6">
                <a:lumMod val="75000"/>
                <a:alpha val="28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4" name="椭圆 3"/>
          <p:cNvSpPr/>
          <p:nvPr/>
        </p:nvSpPr>
        <p:spPr>
          <a:xfrm rot="2150169">
            <a:off x="-10658" y="-6723"/>
            <a:ext cx="4320000" cy="4320000"/>
          </a:xfrm>
          <a:prstGeom prst="ellipse">
            <a:avLst/>
          </a:prstGeom>
          <a:noFill/>
          <a:ln>
            <a:gradFill>
              <a:gsLst>
                <a:gs pos="0">
                  <a:schemeClr val="accent1">
                    <a:lumMod val="20000"/>
                    <a:lumOff val="80000"/>
                  </a:schemeClr>
                </a:gs>
                <a:gs pos="32000">
                  <a:schemeClr val="accent5">
                    <a:lumMod val="60000"/>
                    <a:lumOff val="40000"/>
                  </a:schemeClr>
                </a:gs>
                <a:gs pos="65000">
                  <a:schemeClr val="accent5">
                    <a:lumMod val="75000"/>
                  </a:schemeClr>
                </a:gs>
                <a:gs pos="100000">
                  <a:schemeClr val="accent5">
                    <a:lumMod val="75000"/>
                  </a:schemeClr>
                </a:gs>
              </a:gsLst>
              <a:lin ang="516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5" name="椭圆 4"/>
          <p:cNvSpPr/>
          <p:nvPr/>
        </p:nvSpPr>
        <p:spPr>
          <a:xfrm rot="6899075">
            <a:off x="2011855" y="3043582"/>
            <a:ext cx="2520000" cy="2520000"/>
          </a:xfrm>
          <a:prstGeom prst="ellipse">
            <a:avLst/>
          </a:prstGeom>
          <a:noFill/>
          <a:ln>
            <a:gradFill>
              <a:gsLst>
                <a:gs pos="95000">
                  <a:schemeClr val="accent6">
                    <a:lumMod val="60000"/>
                    <a:lumOff val="40000"/>
                  </a:schemeClr>
                </a:gs>
                <a:gs pos="0">
                  <a:schemeClr val="accent6">
                    <a:lumMod val="20000"/>
                    <a:lumOff val="80000"/>
                  </a:schemeClr>
                </a:gs>
                <a:gs pos="21000">
                  <a:schemeClr val="accent6">
                    <a:lumMod val="40000"/>
                    <a:lumOff val="60000"/>
                  </a:schemeClr>
                </a:gs>
                <a:gs pos="55000">
                  <a:schemeClr val="accent6">
                    <a:lumMod val="60000"/>
                    <a:lumOff val="4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6" name="椭圆 5"/>
          <p:cNvSpPr/>
          <p:nvPr/>
        </p:nvSpPr>
        <p:spPr>
          <a:xfrm>
            <a:off x="3408363" y="4403725"/>
            <a:ext cx="217487" cy="215900"/>
          </a:xfrm>
          <a:prstGeom prst="ellipse">
            <a:avLst/>
          </a:prstGeom>
          <a:noFill/>
          <a:ln>
            <a:solidFill>
              <a:srgbClr val="99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8" name="椭圆 7"/>
          <p:cNvSpPr/>
          <p:nvPr/>
        </p:nvSpPr>
        <p:spPr>
          <a:xfrm>
            <a:off x="3989388" y="4973638"/>
            <a:ext cx="384175" cy="373062"/>
          </a:xfrm>
          <a:prstGeom prst="ellipse">
            <a:avLst/>
          </a:prstGeom>
          <a:solidFill>
            <a:schemeClr val="bg1">
              <a:lumMod val="5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9" name="椭圆 8">
            <a:hlinkClick r:id="rId1" action="ppaction://hlinksldjump"/>
          </p:cNvPr>
          <p:cNvSpPr/>
          <p:nvPr/>
        </p:nvSpPr>
        <p:spPr>
          <a:xfrm>
            <a:off x="3352800" y="2816225"/>
            <a:ext cx="1103313" cy="1073150"/>
          </a:xfrm>
          <a:prstGeom prst="ellipse">
            <a:avLst/>
          </a:prstGeom>
          <a:solidFill>
            <a:schemeClr val="accent5">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4" name="椭圆 13"/>
          <p:cNvSpPr/>
          <p:nvPr/>
        </p:nvSpPr>
        <p:spPr>
          <a:xfrm>
            <a:off x="2392363" y="5618163"/>
            <a:ext cx="179387" cy="180975"/>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15" name="椭圆 14"/>
          <p:cNvSpPr/>
          <p:nvPr/>
        </p:nvSpPr>
        <p:spPr>
          <a:xfrm>
            <a:off x="4624388" y="2517775"/>
            <a:ext cx="180975" cy="179388"/>
          </a:xfrm>
          <a:prstGeom prst="ellipse">
            <a:avLst/>
          </a:prstGeom>
          <a:solidFill>
            <a:srgbClr val="15355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nvGrpSpPr>
          <p:cNvPr id="30734" name="组合 19"/>
          <p:cNvGrpSpPr/>
          <p:nvPr/>
        </p:nvGrpSpPr>
        <p:grpSpPr bwMode="auto">
          <a:xfrm>
            <a:off x="10737850" y="6434138"/>
            <a:ext cx="981075" cy="179387"/>
            <a:chOff x="9796670" y="6324600"/>
            <a:chExt cx="981757" cy="180000"/>
          </a:xfrm>
        </p:grpSpPr>
        <p:sp>
          <p:nvSpPr>
            <p:cNvPr id="21" name="椭圆 20"/>
            <p:cNvSpPr/>
            <p:nvPr/>
          </p:nvSpPr>
          <p:spPr>
            <a:xfrm>
              <a:off x="9796670" y="6324600"/>
              <a:ext cx="179513" cy="180000"/>
            </a:xfrm>
            <a:prstGeom prst="ellipse">
              <a:avLst/>
            </a:prstGeom>
            <a:solidFill>
              <a:srgbClr val="99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2" name="椭圆 21"/>
            <p:cNvSpPr/>
            <p:nvPr/>
          </p:nvSpPr>
          <p:spPr>
            <a:xfrm>
              <a:off x="10196998" y="6324600"/>
              <a:ext cx="181101" cy="180000"/>
            </a:xfrm>
            <a:prstGeom prst="ellipse">
              <a:avLst/>
            </a:prstGeom>
            <a:solidFill>
              <a:schemeClr val="accent5">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sp>
          <p:nvSpPr>
            <p:cNvPr id="23" name="椭圆 22"/>
            <p:cNvSpPr/>
            <p:nvPr/>
          </p:nvSpPr>
          <p:spPr>
            <a:xfrm>
              <a:off x="10598915" y="6324600"/>
              <a:ext cx="179512" cy="180000"/>
            </a:xfrm>
            <a:prstGeom prst="ellipse">
              <a:avLst/>
            </a:prstGeom>
            <a:solidFill>
              <a:schemeClr val="bg1">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latin typeface="Noto Sans CJK Thin" panose="020B0200000000000000" pitchFamily="34" charset="-122"/>
                <a:ea typeface="Noto Sans CJK Thin" panose="020B0200000000000000" pitchFamily="34" charset="-122"/>
              </a:endParaRPr>
            </a:p>
          </p:txBody>
        </p:sp>
      </p:grpSp>
      <p:sp>
        <p:nvSpPr>
          <p:cNvPr id="30735" name="文本框 1"/>
          <p:cNvSpPr txBox="1">
            <a:spLocks noChangeArrowheads="1"/>
          </p:cNvSpPr>
          <p:nvPr/>
        </p:nvSpPr>
        <p:spPr bwMode="auto">
          <a:xfrm>
            <a:off x="6370638" y="3243263"/>
            <a:ext cx="5348287" cy="644525"/>
          </a:xfrm>
          <a:prstGeom prst="rect">
            <a:avLst/>
          </a:prstGeom>
          <a:noFill/>
          <a:ln w="9525">
            <a:noFill/>
            <a:miter lim="800000"/>
          </a:ln>
        </p:spPr>
        <p:txBody>
          <a:bodyPr>
            <a:spAutoFit/>
          </a:bodyPr>
          <a:lstStyle/>
          <a:p>
            <a:r>
              <a:rPr lang="zh-CN" altLang="en-US" sz="3600" b="1">
                <a:latin typeface="微软雅黑" panose="020B0503020204020204" pitchFamily="34" charset="-122"/>
                <a:ea typeface="微软雅黑" panose="020B0503020204020204" pitchFamily="34" charset="-122"/>
              </a:rPr>
              <a:t>新闻报道中的信息选择 </a:t>
            </a:r>
            <a:endParaRPr lang="zh-CN" altLang="en-US" sz="3600" b="1">
              <a:latin typeface="微软雅黑" panose="020B0503020204020204" pitchFamily="34" charset="-122"/>
              <a:ea typeface="微软雅黑" panose="020B0503020204020204" pitchFamily="34" charset="-122"/>
            </a:endParaRPr>
          </a:p>
        </p:txBody>
      </p:sp>
      <p:sp>
        <p:nvSpPr>
          <p:cNvPr id="30736" name="矩形 2"/>
          <p:cNvSpPr>
            <a:spLocks noChangeArrowheads="1"/>
          </p:cNvSpPr>
          <p:nvPr/>
        </p:nvSpPr>
        <p:spPr bwMode="auto">
          <a:xfrm>
            <a:off x="6486525" y="3940175"/>
            <a:ext cx="3817938" cy="1743075"/>
          </a:xfrm>
          <a:prstGeom prst="rect">
            <a:avLst/>
          </a:prstGeom>
          <a:noFill/>
          <a:ln w="9525">
            <a:noFill/>
            <a:miter lim="800000"/>
          </a:ln>
        </p:spPr>
        <p:txBody>
          <a:bodyPr wrap="none">
            <a:spAutoFit/>
          </a:bodyPr>
          <a:lstStyle/>
          <a:p>
            <a:pPr>
              <a:lnSpc>
                <a:spcPct val="150000"/>
              </a:lnSpc>
            </a:pPr>
            <a:r>
              <a:rPr lang="zh-CN" altLang="en-US">
                <a:latin typeface="微软雅黑" panose="020B0503020204020204" pitchFamily="34" charset="-122"/>
                <a:ea typeface="微软雅黑" panose="020B0503020204020204" pitchFamily="34" charset="-122"/>
              </a:rPr>
              <a:t>第一节   信息是新闻报道的核心</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第二节   新闻写作中不同信息的选择</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第三节   信息净化与信息组块</a:t>
            </a:r>
            <a:endParaRPr lang="zh-CN" altLang="en-US">
              <a:latin typeface="微软雅黑" panose="020B0503020204020204" pitchFamily="34" charset="-122"/>
              <a:ea typeface="微软雅黑" panose="020B0503020204020204" pitchFamily="34" charset="-122"/>
            </a:endParaRPr>
          </a:p>
          <a:p>
            <a:pPr>
              <a:lnSpc>
                <a:spcPct val="150000"/>
              </a:lnSpc>
            </a:pPr>
            <a:r>
              <a:rPr lang="zh-CN" altLang="en-US">
                <a:latin typeface="微软雅黑" panose="020B0503020204020204" pitchFamily="34" charset="-122"/>
                <a:ea typeface="微软雅黑" panose="020B0503020204020204" pitchFamily="34" charset="-122"/>
              </a:rPr>
              <a:t>第四节   报道角度与信息选择</a:t>
            </a: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tags/tag1.xml><?xml version="1.0" encoding="utf-8"?>
<p:tagLst xmlns:p="http://schemas.openxmlformats.org/presentationml/2006/main">
  <p:tag name="ISPRING_PRESENTATION_TITLE" val="简约工作"/>
  <p:tag name="ISPRING_FIRST_PUBLISH"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13428</Words>
  <Application>WPS 演示</Application>
  <PresentationFormat>自定义</PresentationFormat>
  <Paragraphs>764</Paragraphs>
  <Slides>67</Slides>
  <Notes>67</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67</vt:i4>
      </vt:variant>
    </vt:vector>
  </HeadingPairs>
  <TitlesOfParts>
    <vt:vector size="79" baseType="lpstr">
      <vt:lpstr>Arial</vt:lpstr>
      <vt:lpstr>宋体</vt:lpstr>
      <vt:lpstr>Wingdings</vt:lpstr>
      <vt:lpstr>等线</vt:lpstr>
      <vt:lpstr>Noto Sans CJK Thin</vt:lpstr>
      <vt:lpstr>Noto Sans CJK Thin</vt:lpstr>
      <vt:lpstr>Segoe Print</vt:lpstr>
      <vt:lpstr>微软雅黑</vt:lpstr>
      <vt:lpstr>Arial Unicode MS</vt:lpstr>
      <vt:lpstr>楷体</vt:lpstr>
      <vt:lpstr>黑体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简约工作</dc:title>
  <dc:creator>李萍</dc:creator>
  <cp:lastModifiedBy>20862</cp:lastModifiedBy>
  <cp:revision>177</cp:revision>
  <dcterms:created xsi:type="dcterms:W3CDTF">2019-05-06T09:27:00Z</dcterms:created>
  <dcterms:modified xsi:type="dcterms:W3CDTF">2021-07-13T01:40:31Z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2052-11.1.0.10578</vt:lpwstr>
  </property>
  <property fmtid="{D5CDD505-2E9C-101B-9397-08002B2CF9AE}" pid="3" name="ICV">
    <vt:lpwstr>3A4396E8B8DD47B5A8EEB1F0904BB25A</vt:lpwstr>
  </property>
</Properties>
</file>