
<file path=[Content_Types].xml><?xml version="1.0" encoding="utf-8"?>
<Types xmlns="http://schemas.openxmlformats.org/package/2006/content-types">
  <Default Extension="mp3" ContentType="audio/unknown"/>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5"/>
  </p:notesMasterIdLst>
  <p:sldIdLst>
    <p:sldId id="256" r:id="rId2"/>
    <p:sldId id="260" r:id="rId3"/>
    <p:sldId id="288" r:id="rId4"/>
    <p:sldId id="261" r:id="rId5"/>
    <p:sldId id="269" r:id="rId6"/>
    <p:sldId id="266" r:id="rId7"/>
    <p:sldId id="267" r:id="rId8"/>
    <p:sldId id="289" r:id="rId9"/>
    <p:sldId id="290" r:id="rId10"/>
    <p:sldId id="291" r:id="rId11"/>
    <p:sldId id="264" r:id="rId12"/>
    <p:sldId id="276" r:id="rId13"/>
    <p:sldId id="292" r:id="rId14"/>
    <p:sldId id="278" r:id="rId15"/>
    <p:sldId id="277" r:id="rId16"/>
    <p:sldId id="293" r:id="rId17"/>
    <p:sldId id="294" r:id="rId18"/>
    <p:sldId id="295" r:id="rId19"/>
    <p:sldId id="258" r:id="rId20"/>
    <p:sldId id="296" r:id="rId21"/>
    <p:sldId id="297" r:id="rId22"/>
    <p:sldId id="284" r:id="rId23"/>
    <p:sldId id="298" r:id="rId24"/>
    <p:sldId id="281" r:id="rId25"/>
    <p:sldId id="299" r:id="rId26"/>
    <p:sldId id="265" r:id="rId27"/>
    <p:sldId id="300" r:id="rId28"/>
    <p:sldId id="301" r:id="rId29"/>
    <p:sldId id="302" r:id="rId30"/>
    <p:sldId id="303" r:id="rId31"/>
    <p:sldId id="304" r:id="rId32"/>
    <p:sldId id="305" r:id="rId33"/>
    <p:sldId id="306" r:id="rId34"/>
    <p:sldId id="307" r:id="rId35"/>
    <p:sldId id="308" r:id="rId36"/>
    <p:sldId id="309" r:id="rId37"/>
    <p:sldId id="310" r:id="rId38"/>
    <p:sldId id="311" r:id="rId39"/>
    <p:sldId id="312" r:id="rId40"/>
    <p:sldId id="313" r:id="rId41"/>
    <p:sldId id="314" r:id="rId42"/>
    <p:sldId id="315" r:id="rId43"/>
    <p:sldId id="316" r:id="rId44"/>
    <p:sldId id="317" r:id="rId45"/>
    <p:sldId id="364" r:id="rId46"/>
    <p:sldId id="365" r:id="rId47"/>
    <p:sldId id="366" r:id="rId48"/>
    <p:sldId id="368" r:id="rId49"/>
    <p:sldId id="369" r:id="rId50"/>
    <p:sldId id="318" r:id="rId51"/>
    <p:sldId id="371" r:id="rId52"/>
    <p:sldId id="370" r:id="rId53"/>
    <p:sldId id="367" r:id="rId54"/>
    <p:sldId id="372" r:id="rId55"/>
    <p:sldId id="373" r:id="rId56"/>
    <p:sldId id="374" r:id="rId57"/>
    <p:sldId id="319" r:id="rId58"/>
    <p:sldId id="375" r:id="rId59"/>
    <p:sldId id="376" r:id="rId60"/>
    <p:sldId id="377" r:id="rId61"/>
    <p:sldId id="322" r:id="rId62"/>
    <p:sldId id="325" r:id="rId63"/>
    <p:sldId id="326" r:id="rId64"/>
    <p:sldId id="381" r:id="rId65"/>
    <p:sldId id="382" r:id="rId66"/>
    <p:sldId id="383" r:id="rId67"/>
    <p:sldId id="384" r:id="rId68"/>
    <p:sldId id="385" r:id="rId69"/>
    <p:sldId id="327" r:id="rId70"/>
    <p:sldId id="386" r:id="rId71"/>
    <p:sldId id="387" r:id="rId72"/>
    <p:sldId id="388" r:id="rId73"/>
    <p:sldId id="389" r:id="rId74"/>
    <p:sldId id="390" r:id="rId75"/>
    <p:sldId id="391" r:id="rId76"/>
    <p:sldId id="392" r:id="rId77"/>
    <p:sldId id="393" r:id="rId78"/>
    <p:sldId id="394" r:id="rId79"/>
    <p:sldId id="395" r:id="rId80"/>
    <p:sldId id="396" r:id="rId81"/>
    <p:sldId id="398" r:id="rId82"/>
    <p:sldId id="399" r:id="rId83"/>
    <p:sldId id="400" r:id="rId84"/>
    <p:sldId id="401" r:id="rId85"/>
    <p:sldId id="402" r:id="rId86"/>
    <p:sldId id="332" r:id="rId87"/>
    <p:sldId id="335" r:id="rId88"/>
    <p:sldId id="407" r:id="rId89"/>
    <p:sldId id="337" r:id="rId90"/>
    <p:sldId id="336" r:id="rId91"/>
    <p:sldId id="408" r:id="rId92"/>
    <p:sldId id="338" r:id="rId93"/>
    <p:sldId id="409" r:id="rId94"/>
    <p:sldId id="339" r:id="rId95"/>
    <p:sldId id="340" r:id="rId96"/>
    <p:sldId id="410" r:id="rId97"/>
    <p:sldId id="411" r:id="rId98"/>
    <p:sldId id="341" r:id="rId99"/>
    <p:sldId id="345" r:id="rId100"/>
    <p:sldId id="350" r:id="rId101"/>
    <p:sldId id="347" r:id="rId102"/>
    <p:sldId id="412" r:id="rId103"/>
    <p:sldId id="348" r:id="rId104"/>
    <p:sldId id="413" r:id="rId105"/>
    <p:sldId id="414" r:id="rId106"/>
    <p:sldId id="415" r:id="rId107"/>
    <p:sldId id="416" r:id="rId108"/>
    <p:sldId id="417" r:id="rId109"/>
    <p:sldId id="418" r:id="rId110"/>
    <p:sldId id="419" r:id="rId111"/>
    <p:sldId id="420" r:id="rId112"/>
    <p:sldId id="421" r:id="rId113"/>
    <p:sldId id="361" r:id="rId114"/>
  </p:sldIdLst>
  <p:sldSz cx="12192000" cy="6858000"/>
  <p:notesSz cx="6858000" cy="9144000"/>
  <p:custDataLst>
    <p:tags r:id="rId11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D71"/>
    <a:srgbClr val="71865C"/>
    <a:srgbClr val="68813F"/>
    <a:srgbClr val="EDE5FA"/>
    <a:srgbClr val="C3CAD8"/>
    <a:srgbClr val="CBBFD3"/>
    <a:srgbClr val="9EA9BA"/>
    <a:srgbClr val="A9A6AA"/>
    <a:srgbClr val="787481"/>
    <a:srgbClr val="B6B1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12" autoAdjust="0"/>
    <p:restoredTop sz="96233" autoAdjust="0"/>
  </p:normalViewPr>
  <p:slideViewPr>
    <p:cSldViewPr snapToGrid="0">
      <p:cViewPr>
        <p:scale>
          <a:sx n="70" d="100"/>
          <a:sy n="70" d="100"/>
        </p:scale>
        <p:origin x="-492" y="-4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5EDD5E-6509-4D09-AC96-7FDE125DB65A}" type="datetimeFigureOut">
              <a:rPr lang="zh-CN" altLang="en-US" smtClean="0"/>
              <a:t>2021/3/5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9C727A-B2B2-4D08-AD9A-FA974B92E359}" type="slidenum">
              <a:rPr lang="zh-CN" altLang="en-US" smtClean="0"/>
              <a:t>‹#›</a:t>
            </a:fld>
            <a:endParaRPr lang="zh-CN" altLang="en-US"/>
          </a:p>
        </p:txBody>
      </p:sp>
    </p:spTree>
    <p:extLst>
      <p:ext uri="{BB962C8B-B14F-4D97-AF65-F5344CB8AC3E}">
        <p14:creationId xmlns:p14="http://schemas.microsoft.com/office/powerpoint/2010/main" val="3152021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a:t>
            </a:fld>
            <a:endParaRPr lang="zh-CN" altLang="en-US"/>
          </a:p>
        </p:txBody>
      </p:sp>
    </p:spTree>
    <p:extLst>
      <p:ext uri="{BB962C8B-B14F-4D97-AF65-F5344CB8AC3E}">
        <p14:creationId xmlns:p14="http://schemas.microsoft.com/office/powerpoint/2010/main" val="3134916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10</a:t>
            </a:fld>
            <a:endParaRPr lang="zh-CN" altLang="en-US"/>
          </a:p>
        </p:txBody>
      </p:sp>
    </p:spTree>
    <p:extLst>
      <p:ext uri="{BB962C8B-B14F-4D97-AF65-F5344CB8AC3E}">
        <p14:creationId xmlns:p14="http://schemas.microsoft.com/office/powerpoint/2010/main" val="258360454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103</a:t>
            </a:fld>
            <a:endParaRPr lang="zh-CN" altLang="en-US"/>
          </a:p>
        </p:txBody>
      </p:sp>
    </p:spTree>
    <p:extLst>
      <p:ext uri="{BB962C8B-B14F-4D97-AF65-F5344CB8AC3E}">
        <p14:creationId xmlns:p14="http://schemas.microsoft.com/office/powerpoint/2010/main" val="988039147"/>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104</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105</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106</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107</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108</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109</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110</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111</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112</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11</a:t>
            </a:fld>
            <a:endParaRPr lang="zh-CN" altLang="en-US"/>
          </a:p>
        </p:txBody>
      </p:sp>
    </p:spTree>
    <p:extLst>
      <p:ext uri="{BB962C8B-B14F-4D97-AF65-F5344CB8AC3E}">
        <p14:creationId xmlns:p14="http://schemas.microsoft.com/office/powerpoint/2010/main" val="3316709649"/>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113</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12</a:t>
            </a:fld>
            <a:endParaRPr lang="zh-CN" altLang="en-US"/>
          </a:p>
        </p:txBody>
      </p:sp>
    </p:spTree>
    <p:extLst>
      <p:ext uri="{BB962C8B-B14F-4D97-AF65-F5344CB8AC3E}">
        <p14:creationId xmlns:p14="http://schemas.microsoft.com/office/powerpoint/2010/main" val="191414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13</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14</a:t>
            </a:fld>
            <a:endParaRPr lang="zh-CN" altLang="en-US"/>
          </a:p>
        </p:txBody>
      </p:sp>
    </p:spTree>
    <p:extLst>
      <p:ext uri="{BB962C8B-B14F-4D97-AF65-F5344CB8AC3E}">
        <p14:creationId xmlns:p14="http://schemas.microsoft.com/office/powerpoint/2010/main" val="1050797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15</a:t>
            </a:fld>
            <a:endParaRPr lang="zh-CN" altLang="en-US"/>
          </a:p>
        </p:txBody>
      </p:sp>
    </p:spTree>
    <p:extLst>
      <p:ext uri="{BB962C8B-B14F-4D97-AF65-F5344CB8AC3E}">
        <p14:creationId xmlns:p14="http://schemas.microsoft.com/office/powerpoint/2010/main" val="24442598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16</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17</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18</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19</a:t>
            </a:fld>
            <a:endParaRPr lang="zh-CN" altLang="en-US"/>
          </a:p>
        </p:txBody>
      </p:sp>
    </p:spTree>
    <p:extLst>
      <p:ext uri="{BB962C8B-B14F-4D97-AF65-F5344CB8AC3E}">
        <p14:creationId xmlns:p14="http://schemas.microsoft.com/office/powerpoint/2010/main" val="3978116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9C727A-B2B2-4D08-AD9A-FA974B92E359}" type="slidenum">
              <a:rPr lang="zh-CN" altLang="en-US" smtClean="0"/>
              <a:t>2</a:t>
            </a:fld>
            <a:endParaRPr lang="zh-CN" altLang="en-US"/>
          </a:p>
        </p:txBody>
      </p:sp>
    </p:spTree>
    <p:extLst>
      <p:ext uri="{BB962C8B-B14F-4D97-AF65-F5344CB8AC3E}">
        <p14:creationId xmlns:p14="http://schemas.microsoft.com/office/powerpoint/2010/main" val="20953048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20</a:t>
            </a:fld>
            <a:endParaRPr lang="zh-CN" altLang="en-US"/>
          </a:p>
        </p:txBody>
      </p:sp>
    </p:spTree>
    <p:extLst>
      <p:ext uri="{BB962C8B-B14F-4D97-AF65-F5344CB8AC3E}">
        <p14:creationId xmlns:p14="http://schemas.microsoft.com/office/powerpoint/2010/main" val="2393642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21</a:t>
            </a:fld>
            <a:endParaRPr lang="zh-CN" altLang="en-US"/>
          </a:p>
        </p:txBody>
      </p:sp>
    </p:spTree>
    <p:extLst>
      <p:ext uri="{BB962C8B-B14F-4D97-AF65-F5344CB8AC3E}">
        <p14:creationId xmlns:p14="http://schemas.microsoft.com/office/powerpoint/2010/main" val="36312391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22</a:t>
            </a:fld>
            <a:endParaRPr lang="zh-CN" altLang="en-US"/>
          </a:p>
        </p:txBody>
      </p:sp>
    </p:spTree>
    <p:extLst>
      <p:ext uri="{BB962C8B-B14F-4D97-AF65-F5344CB8AC3E}">
        <p14:creationId xmlns:p14="http://schemas.microsoft.com/office/powerpoint/2010/main" val="3607714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23</a:t>
            </a:fld>
            <a:endParaRPr lang="zh-CN" altLang="en-US"/>
          </a:p>
        </p:txBody>
      </p:sp>
    </p:spTree>
    <p:extLst>
      <p:ext uri="{BB962C8B-B14F-4D97-AF65-F5344CB8AC3E}">
        <p14:creationId xmlns:p14="http://schemas.microsoft.com/office/powerpoint/2010/main" val="2393642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24</a:t>
            </a:fld>
            <a:endParaRPr lang="zh-CN" altLang="en-US"/>
          </a:p>
        </p:txBody>
      </p:sp>
    </p:spTree>
    <p:extLst>
      <p:ext uri="{BB962C8B-B14F-4D97-AF65-F5344CB8AC3E}">
        <p14:creationId xmlns:p14="http://schemas.microsoft.com/office/powerpoint/2010/main" val="11903180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25</a:t>
            </a:fld>
            <a:endParaRPr lang="zh-CN" altLang="en-US"/>
          </a:p>
        </p:txBody>
      </p:sp>
    </p:spTree>
    <p:extLst>
      <p:ext uri="{BB962C8B-B14F-4D97-AF65-F5344CB8AC3E}">
        <p14:creationId xmlns:p14="http://schemas.microsoft.com/office/powerpoint/2010/main" val="2393642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26</a:t>
            </a:fld>
            <a:endParaRPr lang="zh-CN" altLang="en-US"/>
          </a:p>
        </p:txBody>
      </p:sp>
    </p:spTree>
    <p:extLst>
      <p:ext uri="{BB962C8B-B14F-4D97-AF65-F5344CB8AC3E}">
        <p14:creationId xmlns:p14="http://schemas.microsoft.com/office/powerpoint/2010/main" val="20203278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27</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28</a:t>
            </a:fld>
            <a:endParaRPr lang="zh-CN" altLang="en-US"/>
          </a:p>
        </p:txBody>
      </p:sp>
    </p:spTree>
    <p:extLst>
      <p:ext uri="{BB962C8B-B14F-4D97-AF65-F5344CB8AC3E}">
        <p14:creationId xmlns:p14="http://schemas.microsoft.com/office/powerpoint/2010/main" val="9880391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29</a:t>
            </a:fld>
            <a:endParaRPr lang="zh-CN" altLang="en-US"/>
          </a:p>
        </p:txBody>
      </p:sp>
    </p:spTree>
    <p:extLst>
      <p:ext uri="{BB962C8B-B14F-4D97-AF65-F5344CB8AC3E}">
        <p14:creationId xmlns:p14="http://schemas.microsoft.com/office/powerpoint/2010/main" val="988039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9C727A-B2B2-4D08-AD9A-FA974B92E359}" type="slidenum">
              <a:rPr lang="zh-CN" altLang="en-US" smtClean="0"/>
              <a:t>3</a:t>
            </a:fld>
            <a:endParaRPr lang="zh-CN" altLang="en-US"/>
          </a:p>
        </p:txBody>
      </p:sp>
    </p:spTree>
    <p:extLst>
      <p:ext uri="{BB962C8B-B14F-4D97-AF65-F5344CB8AC3E}">
        <p14:creationId xmlns:p14="http://schemas.microsoft.com/office/powerpoint/2010/main" val="20953048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30</a:t>
            </a:fld>
            <a:endParaRPr lang="zh-CN" altLang="en-US"/>
          </a:p>
        </p:txBody>
      </p:sp>
    </p:spTree>
    <p:extLst>
      <p:ext uri="{BB962C8B-B14F-4D97-AF65-F5344CB8AC3E}">
        <p14:creationId xmlns:p14="http://schemas.microsoft.com/office/powerpoint/2010/main" val="9880391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31</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32</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33</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34</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35</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36</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37</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38</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39</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4</a:t>
            </a:fld>
            <a:endParaRPr lang="zh-CN" altLang="en-US"/>
          </a:p>
        </p:txBody>
      </p:sp>
    </p:spTree>
    <p:extLst>
      <p:ext uri="{BB962C8B-B14F-4D97-AF65-F5344CB8AC3E}">
        <p14:creationId xmlns:p14="http://schemas.microsoft.com/office/powerpoint/2010/main" val="34657830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40</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41</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42</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43</a:t>
            </a:fld>
            <a:endParaRPr lang="zh-CN" altLang="en-US"/>
          </a:p>
        </p:txBody>
      </p:sp>
    </p:spTree>
    <p:extLst>
      <p:ext uri="{BB962C8B-B14F-4D97-AF65-F5344CB8AC3E}">
        <p14:creationId xmlns:p14="http://schemas.microsoft.com/office/powerpoint/2010/main" val="346578303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44</a:t>
            </a:fld>
            <a:endParaRPr lang="zh-CN" altLang="en-US"/>
          </a:p>
        </p:txBody>
      </p:sp>
    </p:spTree>
    <p:extLst>
      <p:ext uri="{BB962C8B-B14F-4D97-AF65-F5344CB8AC3E}">
        <p14:creationId xmlns:p14="http://schemas.microsoft.com/office/powerpoint/2010/main" val="291985557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45</a:t>
            </a:fld>
            <a:endParaRPr lang="zh-CN" altLang="en-US"/>
          </a:p>
        </p:txBody>
      </p:sp>
    </p:spTree>
    <p:extLst>
      <p:ext uri="{BB962C8B-B14F-4D97-AF65-F5344CB8AC3E}">
        <p14:creationId xmlns:p14="http://schemas.microsoft.com/office/powerpoint/2010/main" val="29198555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46</a:t>
            </a:fld>
            <a:endParaRPr lang="zh-CN" altLang="en-US"/>
          </a:p>
        </p:txBody>
      </p:sp>
    </p:spTree>
    <p:extLst>
      <p:ext uri="{BB962C8B-B14F-4D97-AF65-F5344CB8AC3E}">
        <p14:creationId xmlns:p14="http://schemas.microsoft.com/office/powerpoint/2010/main" val="29198555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47</a:t>
            </a:fld>
            <a:endParaRPr lang="zh-CN" altLang="en-US"/>
          </a:p>
        </p:txBody>
      </p:sp>
    </p:spTree>
    <p:extLst>
      <p:ext uri="{BB962C8B-B14F-4D97-AF65-F5344CB8AC3E}">
        <p14:creationId xmlns:p14="http://schemas.microsoft.com/office/powerpoint/2010/main" val="18785526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48</a:t>
            </a:fld>
            <a:endParaRPr lang="zh-CN" altLang="en-US"/>
          </a:p>
        </p:txBody>
      </p:sp>
    </p:spTree>
    <p:extLst>
      <p:ext uri="{BB962C8B-B14F-4D97-AF65-F5344CB8AC3E}">
        <p14:creationId xmlns:p14="http://schemas.microsoft.com/office/powerpoint/2010/main" val="187855261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49</a:t>
            </a:fld>
            <a:endParaRPr lang="zh-CN" altLang="en-US"/>
          </a:p>
        </p:txBody>
      </p:sp>
    </p:spTree>
    <p:extLst>
      <p:ext uri="{BB962C8B-B14F-4D97-AF65-F5344CB8AC3E}">
        <p14:creationId xmlns:p14="http://schemas.microsoft.com/office/powerpoint/2010/main" val="1878552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5</a:t>
            </a:fld>
            <a:endParaRPr lang="zh-CN" altLang="en-US"/>
          </a:p>
        </p:txBody>
      </p:sp>
    </p:spTree>
    <p:extLst>
      <p:ext uri="{BB962C8B-B14F-4D97-AF65-F5344CB8AC3E}">
        <p14:creationId xmlns:p14="http://schemas.microsoft.com/office/powerpoint/2010/main" val="291985557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50</a:t>
            </a:fld>
            <a:endParaRPr lang="zh-CN" altLang="en-US"/>
          </a:p>
        </p:txBody>
      </p:sp>
    </p:spTree>
    <p:extLst>
      <p:ext uri="{BB962C8B-B14F-4D97-AF65-F5344CB8AC3E}">
        <p14:creationId xmlns:p14="http://schemas.microsoft.com/office/powerpoint/2010/main" val="24994999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51</a:t>
            </a:fld>
            <a:endParaRPr lang="zh-CN" altLang="en-US"/>
          </a:p>
        </p:txBody>
      </p:sp>
    </p:spTree>
    <p:extLst>
      <p:ext uri="{BB962C8B-B14F-4D97-AF65-F5344CB8AC3E}">
        <p14:creationId xmlns:p14="http://schemas.microsoft.com/office/powerpoint/2010/main" val="258360454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53</a:t>
            </a:fld>
            <a:endParaRPr lang="zh-CN" altLang="en-US"/>
          </a:p>
        </p:txBody>
      </p:sp>
    </p:spTree>
    <p:extLst>
      <p:ext uri="{BB962C8B-B14F-4D97-AF65-F5344CB8AC3E}">
        <p14:creationId xmlns:p14="http://schemas.microsoft.com/office/powerpoint/2010/main" val="187855261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56</a:t>
            </a:fld>
            <a:endParaRPr lang="zh-CN" altLang="en-US"/>
          </a:p>
        </p:txBody>
      </p:sp>
    </p:spTree>
    <p:extLst>
      <p:ext uri="{BB962C8B-B14F-4D97-AF65-F5344CB8AC3E}">
        <p14:creationId xmlns:p14="http://schemas.microsoft.com/office/powerpoint/2010/main" val="258360454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57</a:t>
            </a:fld>
            <a:endParaRPr lang="zh-CN" altLang="en-US"/>
          </a:p>
        </p:txBody>
      </p:sp>
    </p:spTree>
    <p:extLst>
      <p:ext uri="{BB962C8B-B14F-4D97-AF65-F5344CB8AC3E}">
        <p14:creationId xmlns:p14="http://schemas.microsoft.com/office/powerpoint/2010/main" val="258360454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58</a:t>
            </a:fld>
            <a:endParaRPr lang="zh-CN" altLang="en-US"/>
          </a:p>
        </p:txBody>
      </p:sp>
    </p:spTree>
    <p:extLst>
      <p:ext uri="{BB962C8B-B14F-4D97-AF65-F5344CB8AC3E}">
        <p14:creationId xmlns:p14="http://schemas.microsoft.com/office/powerpoint/2010/main" val="258360454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59</a:t>
            </a:fld>
            <a:endParaRPr lang="zh-CN" altLang="en-US"/>
          </a:p>
        </p:txBody>
      </p:sp>
    </p:spTree>
    <p:extLst>
      <p:ext uri="{BB962C8B-B14F-4D97-AF65-F5344CB8AC3E}">
        <p14:creationId xmlns:p14="http://schemas.microsoft.com/office/powerpoint/2010/main" val="258360454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60</a:t>
            </a:fld>
            <a:endParaRPr lang="zh-CN" altLang="en-US"/>
          </a:p>
        </p:txBody>
      </p:sp>
    </p:spTree>
    <p:extLst>
      <p:ext uri="{BB962C8B-B14F-4D97-AF65-F5344CB8AC3E}">
        <p14:creationId xmlns:p14="http://schemas.microsoft.com/office/powerpoint/2010/main" val="258360454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61</a:t>
            </a:fld>
            <a:endParaRPr lang="zh-CN" altLang="en-US"/>
          </a:p>
        </p:txBody>
      </p:sp>
    </p:spTree>
    <p:extLst>
      <p:ext uri="{BB962C8B-B14F-4D97-AF65-F5344CB8AC3E}">
        <p14:creationId xmlns:p14="http://schemas.microsoft.com/office/powerpoint/2010/main" val="258360454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62</a:t>
            </a:fld>
            <a:endParaRPr lang="zh-CN" altLang="en-US"/>
          </a:p>
        </p:txBody>
      </p:sp>
    </p:spTree>
    <p:extLst>
      <p:ext uri="{BB962C8B-B14F-4D97-AF65-F5344CB8AC3E}">
        <p14:creationId xmlns:p14="http://schemas.microsoft.com/office/powerpoint/2010/main" val="3316709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6</a:t>
            </a:fld>
            <a:endParaRPr lang="zh-CN" altLang="en-US"/>
          </a:p>
        </p:txBody>
      </p:sp>
    </p:spTree>
    <p:extLst>
      <p:ext uri="{BB962C8B-B14F-4D97-AF65-F5344CB8AC3E}">
        <p14:creationId xmlns:p14="http://schemas.microsoft.com/office/powerpoint/2010/main" val="249949990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63</a:t>
            </a:fld>
            <a:endParaRPr lang="zh-CN" altLang="en-US"/>
          </a:p>
        </p:txBody>
      </p:sp>
    </p:spTree>
    <p:extLst>
      <p:ext uri="{BB962C8B-B14F-4D97-AF65-F5344CB8AC3E}">
        <p14:creationId xmlns:p14="http://schemas.microsoft.com/office/powerpoint/2010/main" val="191414922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64</a:t>
            </a:fld>
            <a:endParaRPr lang="zh-CN" altLang="en-US"/>
          </a:p>
        </p:txBody>
      </p:sp>
    </p:spTree>
    <p:extLst>
      <p:ext uri="{BB962C8B-B14F-4D97-AF65-F5344CB8AC3E}">
        <p14:creationId xmlns:p14="http://schemas.microsoft.com/office/powerpoint/2010/main" val="191414922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65</a:t>
            </a:fld>
            <a:endParaRPr lang="zh-CN" altLang="en-US"/>
          </a:p>
        </p:txBody>
      </p:sp>
    </p:spTree>
    <p:extLst>
      <p:ext uri="{BB962C8B-B14F-4D97-AF65-F5344CB8AC3E}">
        <p14:creationId xmlns:p14="http://schemas.microsoft.com/office/powerpoint/2010/main" val="191414922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66</a:t>
            </a:fld>
            <a:endParaRPr lang="zh-CN" altLang="en-US"/>
          </a:p>
        </p:txBody>
      </p:sp>
    </p:spTree>
    <p:extLst>
      <p:ext uri="{BB962C8B-B14F-4D97-AF65-F5344CB8AC3E}">
        <p14:creationId xmlns:p14="http://schemas.microsoft.com/office/powerpoint/2010/main" val="191414922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67</a:t>
            </a:fld>
            <a:endParaRPr lang="zh-CN" altLang="en-US"/>
          </a:p>
        </p:txBody>
      </p:sp>
    </p:spTree>
    <p:extLst>
      <p:ext uri="{BB962C8B-B14F-4D97-AF65-F5344CB8AC3E}">
        <p14:creationId xmlns:p14="http://schemas.microsoft.com/office/powerpoint/2010/main" val="191414922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68</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69</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70</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71</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72</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7</a:t>
            </a:fld>
            <a:endParaRPr lang="zh-CN" altLang="en-US"/>
          </a:p>
        </p:txBody>
      </p:sp>
    </p:spTree>
    <p:extLst>
      <p:ext uri="{BB962C8B-B14F-4D97-AF65-F5344CB8AC3E}">
        <p14:creationId xmlns:p14="http://schemas.microsoft.com/office/powerpoint/2010/main" val="258360454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73</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74</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75</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76</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77</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78</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79</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80</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81</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82</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8</a:t>
            </a:fld>
            <a:endParaRPr lang="zh-CN" altLang="en-US"/>
          </a:p>
        </p:txBody>
      </p:sp>
    </p:spTree>
    <p:extLst>
      <p:ext uri="{BB962C8B-B14F-4D97-AF65-F5344CB8AC3E}">
        <p14:creationId xmlns:p14="http://schemas.microsoft.com/office/powerpoint/2010/main" val="291985557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83</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84</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85</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86</a:t>
            </a:fld>
            <a:endParaRPr lang="zh-CN" altLang="en-US"/>
          </a:p>
        </p:txBody>
      </p:sp>
    </p:spTree>
    <p:extLst>
      <p:ext uri="{BB962C8B-B14F-4D97-AF65-F5344CB8AC3E}">
        <p14:creationId xmlns:p14="http://schemas.microsoft.com/office/powerpoint/2010/main" val="39013157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87</a:t>
            </a:fld>
            <a:endParaRPr lang="zh-CN" altLang="en-US"/>
          </a:p>
        </p:txBody>
      </p:sp>
    </p:spTree>
    <p:extLst>
      <p:ext uri="{BB962C8B-B14F-4D97-AF65-F5344CB8AC3E}">
        <p14:creationId xmlns:p14="http://schemas.microsoft.com/office/powerpoint/2010/main" val="397811693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88</a:t>
            </a:fld>
            <a:endParaRPr lang="zh-CN" altLang="en-US"/>
          </a:p>
        </p:txBody>
      </p:sp>
    </p:spTree>
    <p:extLst>
      <p:ext uri="{BB962C8B-B14F-4D97-AF65-F5344CB8AC3E}">
        <p14:creationId xmlns:p14="http://schemas.microsoft.com/office/powerpoint/2010/main" val="239364219"/>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89</a:t>
            </a:fld>
            <a:endParaRPr lang="zh-CN" altLang="en-US"/>
          </a:p>
        </p:txBody>
      </p:sp>
    </p:spTree>
    <p:extLst>
      <p:ext uri="{BB962C8B-B14F-4D97-AF65-F5344CB8AC3E}">
        <p14:creationId xmlns:p14="http://schemas.microsoft.com/office/powerpoint/2010/main" val="363123913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90</a:t>
            </a:fld>
            <a:endParaRPr lang="zh-CN" altLang="en-US"/>
          </a:p>
        </p:txBody>
      </p:sp>
    </p:spTree>
    <p:extLst>
      <p:ext uri="{BB962C8B-B14F-4D97-AF65-F5344CB8AC3E}">
        <p14:creationId xmlns:p14="http://schemas.microsoft.com/office/powerpoint/2010/main" val="23936421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91</a:t>
            </a:fld>
            <a:endParaRPr lang="zh-CN" altLang="en-US"/>
          </a:p>
        </p:txBody>
      </p:sp>
    </p:spTree>
    <p:extLst>
      <p:ext uri="{BB962C8B-B14F-4D97-AF65-F5344CB8AC3E}">
        <p14:creationId xmlns:p14="http://schemas.microsoft.com/office/powerpoint/2010/main" val="23936421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92</a:t>
            </a:fld>
            <a:endParaRPr lang="zh-CN" altLang="en-US"/>
          </a:p>
        </p:txBody>
      </p:sp>
    </p:spTree>
    <p:extLst>
      <p:ext uri="{BB962C8B-B14F-4D97-AF65-F5344CB8AC3E}">
        <p14:creationId xmlns:p14="http://schemas.microsoft.com/office/powerpoint/2010/main" val="360771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9</a:t>
            </a:fld>
            <a:endParaRPr lang="zh-CN" altLang="en-US"/>
          </a:p>
        </p:txBody>
      </p:sp>
    </p:spTree>
    <p:extLst>
      <p:ext uri="{BB962C8B-B14F-4D97-AF65-F5344CB8AC3E}">
        <p14:creationId xmlns:p14="http://schemas.microsoft.com/office/powerpoint/2010/main" val="258360454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93</a:t>
            </a:fld>
            <a:endParaRPr lang="zh-CN" altLang="en-US"/>
          </a:p>
        </p:txBody>
      </p:sp>
    </p:spTree>
    <p:extLst>
      <p:ext uri="{BB962C8B-B14F-4D97-AF65-F5344CB8AC3E}">
        <p14:creationId xmlns:p14="http://schemas.microsoft.com/office/powerpoint/2010/main" val="119031803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94</a:t>
            </a:fld>
            <a:endParaRPr lang="zh-CN" altLang="en-US"/>
          </a:p>
        </p:txBody>
      </p:sp>
    </p:spTree>
    <p:extLst>
      <p:ext uri="{BB962C8B-B14F-4D97-AF65-F5344CB8AC3E}">
        <p14:creationId xmlns:p14="http://schemas.microsoft.com/office/powerpoint/2010/main" val="23936421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95</a:t>
            </a:fld>
            <a:endParaRPr lang="zh-CN" altLang="en-US"/>
          </a:p>
        </p:txBody>
      </p:sp>
    </p:spTree>
    <p:extLst>
      <p:ext uri="{BB962C8B-B14F-4D97-AF65-F5344CB8AC3E}">
        <p14:creationId xmlns:p14="http://schemas.microsoft.com/office/powerpoint/2010/main" val="119031803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96</a:t>
            </a:fld>
            <a:endParaRPr lang="zh-CN" altLang="en-US"/>
          </a:p>
        </p:txBody>
      </p:sp>
    </p:spTree>
    <p:extLst>
      <p:ext uri="{BB962C8B-B14F-4D97-AF65-F5344CB8AC3E}">
        <p14:creationId xmlns:p14="http://schemas.microsoft.com/office/powerpoint/2010/main" val="23936421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97</a:t>
            </a:fld>
            <a:endParaRPr lang="zh-CN" altLang="en-US"/>
          </a:p>
        </p:txBody>
      </p:sp>
    </p:spTree>
    <p:extLst>
      <p:ext uri="{BB962C8B-B14F-4D97-AF65-F5344CB8AC3E}">
        <p14:creationId xmlns:p14="http://schemas.microsoft.com/office/powerpoint/2010/main" val="3631239135"/>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98</a:t>
            </a:fld>
            <a:endParaRPr lang="zh-CN" altLang="en-US"/>
          </a:p>
        </p:txBody>
      </p:sp>
    </p:spTree>
    <p:extLst>
      <p:ext uri="{BB962C8B-B14F-4D97-AF65-F5344CB8AC3E}">
        <p14:creationId xmlns:p14="http://schemas.microsoft.com/office/powerpoint/2010/main" val="23936421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99</a:t>
            </a:fld>
            <a:endParaRPr lang="zh-CN" altLang="en-US"/>
          </a:p>
        </p:txBody>
      </p:sp>
    </p:spTree>
    <p:extLst>
      <p:ext uri="{BB962C8B-B14F-4D97-AF65-F5344CB8AC3E}">
        <p14:creationId xmlns:p14="http://schemas.microsoft.com/office/powerpoint/2010/main" val="2020327863"/>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100</a:t>
            </a:fld>
            <a:endParaRPr lang="zh-CN" altLang="en-US"/>
          </a:p>
        </p:txBody>
      </p:sp>
    </p:spTree>
    <p:extLst>
      <p:ext uri="{BB962C8B-B14F-4D97-AF65-F5344CB8AC3E}">
        <p14:creationId xmlns:p14="http://schemas.microsoft.com/office/powerpoint/2010/main" val="1265443694"/>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101</a:t>
            </a:fld>
            <a:endParaRPr lang="zh-CN" altLang="en-US"/>
          </a:p>
        </p:txBody>
      </p:sp>
    </p:spTree>
    <p:extLst>
      <p:ext uri="{BB962C8B-B14F-4D97-AF65-F5344CB8AC3E}">
        <p14:creationId xmlns:p14="http://schemas.microsoft.com/office/powerpoint/2010/main" val="988039147"/>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C727A-B2B2-4D08-AD9A-FA974B92E359}" type="slidenum">
              <a:rPr lang="zh-CN" altLang="en-US" smtClean="0"/>
              <a:t>102</a:t>
            </a:fld>
            <a:endParaRPr lang="zh-CN" altLang="en-US"/>
          </a:p>
        </p:txBody>
      </p:sp>
    </p:spTree>
    <p:extLst>
      <p:ext uri="{BB962C8B-B14F-4D97-AF65-F5344CB8AC3E}">
        <p14:creationId xmlns:p14="http://schemas.microsoft.com/office/powerpoint/2010/main" val="988039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矩形 7"/>
          <p:cNvSpPr/>
          <p:nvPr userDrawn="1"/>
        </p:nvSpPr>
        <p:spPr>
          <a:xfrm>
            <a:off x="-1" y="0"/>
            <a:ext cx="2989944" cy="6858000"/>
          </a:xfrm>
          <a:prstGeom prst="rect">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nvSpPr>
        <p:spPr>
          <a:xfrm>
            <a:off x="3067351" y="0"/>
            <a:ext cx="2989944" cy="6858000"/>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nvSpPr>
        <p:spPr>
          <a:xfrm>
            <a:off x="6134703" y="0"/>
            <a:ext cx="2989944" cy="6858000"/>
          </a:xfrm>
          <a:prstGeom prst="rect">
            <a:avLst/>
          </a:prstGeom>
          <a:solidFill>
            <a:srgbClr val="B7C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9202056" y="0"/>
            <a:ext cx="2989944" cy="6858000"/>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5182762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2021/3/5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2021/3/5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2021/3/5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2021/3/5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2021/3/5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2021/3/5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2021/3/5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2021/3/5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8" name="矩形 7"/>
          <p:cNvSpPr/>
          <p:nvPr userDrawn="1"/>
        </p:nvSpPr>
        <p:spPr>
          <a:xfrm>
            <a:off x="-1" y="0"/>
            <a:ext cx="2989944" cy="6858000"/>
          </a:xfrm>
          <a:prstGeom prst="rect">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nvSpPr>
        <p:spPr>
          <a:xfrm>
            <a:off x="3067351" y="0"/>
            <a:ext cx="2989944" cy="6858000"/>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nvSpPr>
        <p:spPr>
          <a:xfrm>
            <a:off x="6134703" y="0"/>
            <a:ext cx="2989944" cy="6858000"/>
          </a:xfrm>
          <a:prstGeom prst="rect">
            <a:avLst/>
          </a:prstGeom>
          <a:solidFill>
            <a:srgbClr val="B7C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9202056" y="0"/>
            <a:ext cx="2989944" cy="6858000"/>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314526" y="312036"/>
            <a:ext cx="11562948" cy="6233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5632844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1" y="0"/>
            <a:ext cx="2989944" cy="6858000"/>
          </a:xfrm>
          <a:prstGeom prst="rect">
            <a:avLst/>
          </a:prstGeom>
          <a:solidFill>
            <a:srgbClr val="9EA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3067351" y="0"/>
            <a:ext cx="2989944" cy="6858000"/>
          </a:xfrm>
          <a:prstGeom prst="rect">
            <a:avLst/>
          </a:prstGeom>
          <a:solidFill>
            <a:srgbClr val="9EA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6134703" y="0"/>
            <a:ext cx="2989944" cy="6858000"/>
          </a:xfrm>
          <a:prstGeom prst="rect">
            <a:avLst/>
          </a:prstGeom>
          <a:solidFill>
            <a:srgbClr val="B0B0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9202056" y="0"/>
            <a:ext cx="2989944" cy="6858000"/>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98653943"/>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矩形 6"/>
          <p:cNvSpPr/>
          <p:nvPr userDrawn="1"/>
        </p:nvSpPr>
        <p:spPr>
          <a:xfrm>
            <a:off x="-1" y="0"/>
            <a:ext cx="2989944" cy="6858000"/>
          </a:xfrm>
          <a:prstGeom prst="rect">
            <a:avLst/>
          </a:prstGeom>
          <a:solidFill>
            <a:srgbClr val="9EA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3067351" y="0"/>
            <a:ext cx="2989944" cy="6858000"/>
          </a:xfrm>
          <a:prstGeom prst="rect">
            <a:avLst/>
          </a:prstGeom>
          <a:solidFill>
            <a:srgbClr val="9EA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6134703" y="0"/>
            <a:ext cx="2989944" cy="6858000"/>
          </a:xfrm>
          <a:prstGeom prst="rect">
            <a:avLst/>
          </a:prstGeom>
          <a:solidFill>
            <a:srgbClr val="B0B0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9202056" y="0"/>
            <a:ext cx="2989944" cy="6858000"/>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314526" y="312036"/>
            <a:ext cx="11562948" cy="6233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59048481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8" name="矩形 7"/>
          <p:cNvSpPr/>
          <p:nvPr userDrawn="1"/>
        </p:nvSpPr>
        <p:spPr>
          <a:xfrm>
            <a:off x="-1" y="0"/>
            <a:ext cx="2989944" cy="6858000"/>
          </a:xfrm>
          <a:prstGeom prst="rect">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3067351" y="0"/>
            <a:ext cx="2989944" cy="6858000"/>
          </a:xfrm>
          <a:prstGeom prst="rect">
            <a:avLst/>
          </a:prstGeom>
          <a:solidFill>
            <a:srgbClr val="B6B1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6134703" y="0"/>
            <a:ext cx="2989944" cy="6858000"/>
          </a:xfrm>
          <a:prstGeom prst="rect">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9202056" y="0"/>
            <a:ext cx="2989944" cy="6858000"/>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1218415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sp>
        <p:nvSpPr>
          <p:cNvPr id="8" name="矩形 7"/>
          <p:cNvSpPr/>
          <p:nvPr userDrawn="1"/>
        </p:nvSpPr>
        <p:spPr>
          <a:xfrm>
            <a:off x="-1" y="0"/>
            <a:ext cx="2989944" cy="6858000"/>
          </a:xfrm>
          <a:prstGeom prst="rect">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3067351" y="0"/>
            <a:ext cx="2989944" cy="6858000"/>
          </a:xfrm>
          <a:prstGeom prst="rect">
            <a:avLst/>
          </a:prstGeom>
          <a:solidFill>
            <a:srgbClr val="B6B1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6134703" y="0"/>
            <a:ext cx="2989944" cy="6858000"/>
          </a:xfrm>
          <a:prstGeom prst="rect">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9202056" y="0"/>
            <a:ext cx="2989944" cy="6858000"/>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314526" y="312036"/>
            <a:ext cx="11562948" cy="6233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55714135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sp>
        <p:nvSpPr>
          <p:cNvPr id="8" name="矩形 7"/>
          <p:cNvSpPr/>
          <p:nvPr userDrawn="1"/>
        </p:nvSpPr>
        <p:spPr>
          <a:xfrm>
            <a:off x="-1" y="0"/>
            <a:ext cx="2989944" cy="6858000"/>
          </a:xfrm>
          <a:prstGeom prst="rect">
            <a:avLst/>
          </a:prstGeom>
          <a:solidFill>
            <a:srgbClr val="7874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3067351" y="0"/>
            <a:ext cx="2989944" cy="6858000"/>
          </a:xfrm>
          <a:prstGeom prst="rect">
            <a:avLst/>
          </a:prstGeom>
          <a:solidFill>
            <a:srgbClr val="A9A6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6134703" y="0"/>
            <a:ext cx="2989944" cy="6858000"/>
          </a:xfrm>
          <a:prstGeom prst="rect">
            <a:avLst/>
          </a:prstGeom>
          <a:solidFill>
            <a:srgbClr val="CBBF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9202056" y="0"/>
            <a:ext cx="2989944" cy="6858000"/>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6337452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节标题">
    <p:spTree>
      <p:nvGrpSpPr>
        <p:cNvPr id="1" name=""/>
        <p:cNvGrpSpPr/>
        <p:nvPr/>
      </p:nvGrpSpPr>
      <p:grpSpPr>
        <a:xfrm>
          <a:off x="0" y="0"/>
          <a:ext cx="0" cy="0"/>
          <a:chOff x="0" y="0"/>
          <a:chExt cx="0" cy="0"/>
        </a:xfrm>
      </p:grpSpPr>
      <p:sp>
        <p:nvSpPr>
          <p:cNvPr id="8" name="矩形 7"/>
          <p:cNvSpPr/>
          <p:nvPr userDrawn="1"/>
        </p:nvSpPr>
        <p:spPr>
          <a:xfrm>
            <a:off x="-1" y="0"/>
            <a:ext cx="2989944" cy="6858000"/>
          </a:xfrm>
          <a:prstGeom prst="rect">
            <a:avLst/>
          </a:prstGeom>
          <a:solidFill>
            <a:srgbClr val="7874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3067351" y="0"/>
            <a:ext cx="2989944" cy="6858000"/>
          </a:xfrm>
          <a:prstGeom prst="rect">
            <a:avLst/>
          </a:prstGeom>
          <a:solidFill>
            <a:srgbClr val="A9A6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6134703" y="0"/>
            <a:ext cx="2989944" cy="6858000"/>
          </a:xfrm>
          <a:prstGeom prst="rect">
            <a:avLst/>
          </a:prstGeom>
          <a:solidFill>
            <a:srgbClr val="CBBF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9202056" y="0"/>
            <a:ext cx="2989944" cy="6858000"/>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314526" y="312036"/>
            <a:ext cx="11562948" cy="6233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39673675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a:xfrm>
            <a:off x="-1" y="0"/>
            <a:ext cx="2989944" cy="6858000"/>
          </a:xfrm>
          <a:prstGeom prst="rect">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3067351" y="0"/>
            <a:ext cx="2989944" cy="6858000"/>
          </a:xfrm>
          <a:prstGeom prst="rect">
            <a:avLst/>
          </a:prstGeom>
          <a:solidFill>
            <a:srgbClr val="9EA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6134703" y="0"/>
            <a:ext cx="2989944" cy="6858000"/>
          </a:xfrm>
          <a:prstGeom prst="rect">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9202056" y="0"/>
            <a:ext cx="2989944" cy="6858000"/>
          </a:xfrm>
          <a:prstGeom prst="rect">
            <a:avLst/>
          </a:prstGeom>
          <a:solidFill>
            <a:srgbClr val="7874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0844168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2021/3/5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61" r:id="rId4"/>
    <p:sldLayoutId id="2147483651" r:id="rId5"/>
    <p:sldLayoutId id="2147483662" r:id="rId6"/>
    <p:sldLayoutId id="2147483664" r:id="rId7"/>
    <p:sldLayoutId id="2147483665" r:id="rId8"/>
    <p:sldLayoutId id="2147483666" r:id="rId9"/>
    <p:sldLayoutId id="2147483652" r:id="rId10"/>
    <p:sldLayoutId id="2147483653" r:id="rId11"/>
    <p:sldLayoutId id="2147483654" r:id="rId12"/>
    <p:sldLayoutId id="2147483655" r:id="rId13"/>
    <p:sldLayoutId id="2147483656" r:id="rId14"/>
    <p:sldLayoutId id="2147483657" r:id="rId15"/>
    <p:sldLayoutId id="2147483658" r:id="rId16"/>
    <p:sldLayoutId id="2147483659" r:id="rId17"/>
  </p:sldLayoutIdLst>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8.xml"/></Relationships>
</file>

<file path=ppt/slides/_rels/slide10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8.xml"/><Relationship Id="rId1" Type="http://schemas.openxmlformats.org/officeDocument/2006/relationships/slideLayout" Target="../slideLayouts/slideLayout8.xml"/></Relationships>
</file>

<file path=ppt/slides/_rels/slide10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9.xml"/><Relationship Id="rId1" Type="http://schemas.openxmlformats.org/officeDocument/2006/relationships/slideLayout" Target="../slideLayouts/slideLayout8.xml"/></Relationships>
</file>

<file path=ppt/slides/_rels/slide10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0.xml"/><Relationship Id="rId1" Type="http://schemas.openxmlformats.org/officeDocument/2006/relationships/slideLayout" Target="../slideLayouts/slideLayout8.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8.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8.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8.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8.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8.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8.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8.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8.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1.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5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9.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8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0.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8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1.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7.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0.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2.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92627" y="743878"/>
            <a:ext cx="10406743" cy="538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文本框 6"/>
          <p:cNvSpPr txBox="1"/>
          <p:nvPr/>
        </p:nvSpPr>
        <p:spPr>
          <a:xfrm>
            <a:off x="3123027" y="1918115"/>
            <a:ext cx="6063175" cy="2308324"/>
          </a:xfrm>
          <a:prstGeom prst="rect">
            <a:avLst/>
          </a:prstGeom>
          <a:noFill/>
        </p:spPr>
        <p:txBody>
          <a:bodyPr wrap="square" rtlCol="0">
            <a:spAutoFit/>
          </a:bodyPr>
          <a:lstStyle/>
          <a:p>
            <a:pPr algn="ctr"/>
            <a:r>
              <a:rPr lang="zh-CN" altLang="en-US" sz="7200" b="1" dirty="0" smtClean="0">
                <a:solidFill>
                  <a:srgbClr val="66626D"/>
                </a:solidFill>
                <a:latin typeface="黑体" pitchFamily="49" charset="-122"/>
                <a:ea typeface="黑体" pitchFamily="49" charset="-122"/>
              </a:rPr>
              <a:t>广告媒体策划与应用</a:t>
            </a:r>
            <a:endParaRPr lang="zh-CN" altLang="en-US" sz="7200" b="1" dirty="0">
              <a:solidFill>
                <a:srgbClr val="66626D"/>
              </a:solidFill>
              <a:latin typeface="黑体" pitchFamily="49" charset="-122"/>
              <a:ea typeface="黑体" pitchFamily="49" charset="-122"/>
            </a:endParaRPr>
          </a:p>
        </p:txBody>
      </p:sp>
      <p:sp>
        <p:nvSpPr>
          <p:cNvPr id="10" name="文本框 9"/>
          <p:cNvSpPr txBox="1"/>
          <p:nvPr/>
        </p:nvSpPr>
        <p:spPr>
          <a:xfrm>
            <a:off x="4248150" y="4784212"/>
            <a:ext cx="3695700" cy="338554"/>
          </a:xfrm>
          <a:prstGeom prst="rect">
            <a:avLst/>
          </a:prstGeom>
          <a:solidFill>
            <a:srgbClr val="66626D"/>
          </a:solidFill>
        </p:spPr>
        <p:txBody>
          <a:bodyPr wrap="square" rtlCol="0">
            <a:spAutoFit/>
          </a:bodyPr>
          <a:lstStyle/>
          <a:p>
            <a:pPr algn="ctr"/>
            <a:r>
              <a:rPr lang="zh-CN" altLang="en-US" sz="1600" dirty="0" smtClean="0">
                <a:solidFill>
                  <a:schemeClr val="bg1"/>
                </a:solidFill>
                <a:latin typeface="+mn-ea"/>
              </a:rPr>
              <a:t>第三版</a:t>
            </a:r>
            <a:endParaRPr lang="zh-CN" altLang="en-US" sz="1600" dirty="0">
              <a:solidFill>
                <a:schemeClr val="bg1"/>
              </a:solidFill>
              <a:latin typeface="+mn-ea"/>
            </a:endParaRPr>
          </a:p>
        </p:txBody>
      </p:sp>
      <p:pic>
        <p:nvPicPr>
          <p:cNvPr id="17" name="春风里">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955800" y="-1460500"/>
            <a:ext cx="609600" cy="609600"/>
          </a:xfrm>
          <a:prstGeom prst="rect">
            <a:avLst/>
          </a:prstGeom>
        </p:spPr>
      </p:pic>
    </p:spTree>
    <p:extLst>
      <p:ext uri="{BB962C8B-B14F-4D97-AF65-F5344CB8AC3E}">
        <p14:creationId xmlns:p14="http://schemas.microsoft.com/office/powerpoint/2010/main" val="406117384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5" repeatCount="indefinite" fill="hold" display="0">
                  <p:stCondLst>
                    <p:cond delay="indefinite"/>
                  </p:stCondLst>
                  <p:endCondLst>
                    <p:cond evt="onStopAudio" delay="0">
                      <p:tgtEl>
                        <p:sldTgt/>
                      </p:tgtEl>
                    </p:cond>
                  </p:endCondLst>
                </p:cTn>
                <p:tgtEl>
                  <p:spTgt spid="17"/>
                </p:tgtEl>
              </p:cMediaNode>
            </p:audio>
          </p:childTnLst>
        </p:cTn>
      </p:par>
    </p:tnLst>
    <p:bldLst>
      <p:bldP spid="7" grpId="0"/>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03812"/>
            <a:ext cx="6050541" cy="655115"/>
            <a:chOff x="314525" y="660084"/>
            <a:chExt cx="6050541" cy="655115"/>
          </a:xfrm>
        </p:grpSpPr>
        <p:sp>
          <p:nvSpPr>
            <p:cNvPr id="3" name="矩形 2"/>
            <p:cNvSpPr/>
            <p:nvPr/>
          </p:nvSpPr>
          <p:spPr>
            <a:xfrm>
              <a:off x="314525" y="660084"/>
              <a:ext cx="367646" cy="537527"/>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30424"/>
              <a:ext cx="5682895" cy="584775"/>
            </a:xfrm>
            <a:prstGeom prst="rect">
              <a:avLst/>
            </a:prstGeom>
            <a:noFill/>
          </p:spPr>
          <p:txBody>
            <a:bodyPr wrap="square" rtlCol="0">
              <a:spAutoFit/>
            </a:bodyPr>
            <a:lstStyle/>
            <a:p>
              <a:r>
                <a:rPr lang="zh-CN" altLang="en-US" sz="3200" dirty="0">
                  <a:solidFill>
                    <a:srgbClr val="7C8B71"/>
                  </a:solidFill>
                  <a:latin typeface="思源黑体 CN Heavy" panose="020B0A00000000000000" pitchFamily="34" charset="-122"/>
                  <a:ea typeface="思源黑体 CN Heavy" panose="020B0A00000000000000" pitchFamily="34" charset="-122"/>
                </a:rPr>
                <a:t>本章复习思考题</a:t>
              </a:r>
            </a:p>
          </p:txBody>
        </p:sp>
      </p:grpSp>
      <p:sp>
        <p:nvSpPr>
          <p:cNvPr id="5" name="矩形 4"/>
          <p:cNvSpPr/>
          <p:nvPr/>
        </p:nvSpPr>
        <p:spPr>
          <a:xfrm>
            <a:off x="1281648" y="1502154"/>
            <a:ext cx="9069622" cy="4037428"/>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文本框 7"/>
          <p:cNvSpPr txBox="1"/>
          <p:nvPr/>
        </p:nvSpPr>
        <p:spPr>
          <a:xfrm>
            <a:off x="1505927" y="1732266"/>
            <a:ext cx="8733607" cy="3323987"/>
          </a:xfrm>
          <a:prstGeom prst="rect">
            <a:avLst/>
          </a:prstGeom>
          <a:noFill/>
        </p:spPr>
        <p:txBody>
          <a:bodyPr wrap="square" rtlCol="0">
            <a:spAutoFit/>
          </a:bodyPr>
          <a:lstStyle/>
          <a:p>
            <a:pPr>
              <a:lnSpc>
                <a:spcPct val="150000"/>
              </a:lnSpc>
            </a:pPr>
            <a:r>
              <a:rPr lang="zh-CN" altLang="en-US" sz="2000" dirty="0">
                <a:solidFill>
                  <a:schemeClr val="bg1"/>
                </a:solidFill>
                <a:latin typeface="+mj-ea"/>
                <a:ea typeface="+mj-ea"/>
              </a:rPr>
              <a:t>１． 电视媒体的传播特点是什么</a:t>
            </a:r>
            <a:r>
              <a:rPr lang="en-US" altLang="zh-CN" sz="2000" dirty="0">
                <a:solidFill>
                  <a:schemeClr val="bg1"/>
                </a:solidFill>
                <a:latin typeface="+mj-ea"/>
                <a:ea typeface="+mj-ea"/>
              </a:rPr>
              <a:t>?</a:t>
            </a:r>
          </a:p>
          <a:p>
            <a:pPr>
              <a:lnSpc>
                <a:spcPct val="150000"/>
              </a:lnSpc>
            </a:pPr>
            <a:r>
              <a:rPr lang="zh-CN" altLang="en-US" sz="2000" dirty="0">
                <a:solidFill>
                  <a:schemeClr val="bg1"/>
                </a:solidFill>
                <a:latin typeface="+mj-ea"/>
                <a:ea typeface="+mj-ea"/>
              </a:rPr>
              <a:t>２． 从电视媒体的发明至其在广告上的运用</a:t>
            </a:r>
            <a:r>
              <a:rPr lang="en-US" altLang="zh-CN" sz="2000" dirty="0">
                <a:solidFill>
                  <a:schemeClr val="bg1"/>
                </a:solidFill>
                <a:latin typeface="+mj-ea"/>
                <a:ea typeface="+mj-ea"/>
              </a:rPr>
              <a:t>,</a:t>
            </a:r>
            <a:r>
              <a:rPr lang="zh-CN" altLang="en-US" sz="2000" dirty="0">
                <a:solidFill>
                  <a:schemeClr val="bg1"/>
                </a:solidFill>
                <a:latin typeface="+mj-ea"/>
                <a:ea typeface="+mj-ea"/>
              </a:rPr>
              <a:t>其间隔时间在四大主流</a:t>
            </a:r>
            <a:r>
              <a:rPr lang="zh-CN" altLang="en-US" sz="2000" dirty="0" smtClean="0">
                <a:solidFill>
                  <a:schemeClr val="bg1"/>
                </a:solidFill>
                <a:latin typeface="+mj-ea"/>
                <a:ea typeface="+mj-ea"/>
              </a:rPr>
              <a:t>媒体中是最</a:t>
            </a:r>
            <a:r>
              <a:rPr lang="zh-CN" altLang="en-US" sz="2000" dirty="0">
                <a:solidFill>
                  <a:schemeClr val="bg1"/>
                </a:solidFill>
                <a:latin typeface="+mj-ea"/>
                <a:ea typeface="+mj-ea"/>
              </a:rPr>
              <a:t>短的</a:t>
            </a:r>
            <a:r>
              <a:rPr lang="en-US" altLang="zh-CN" sz="2000" dirty="0">
                <a:solidFill>
                  <a:schemeClr val="bg1"/>
                </a:solidFill>
                <a:latin typeface="+mj-ea"/>
                <a:ea typeface="+mj-ea"/>
              </a:rPr>
              <a:t>,</a:t>
            </a:r>
            <a:r>
              <a:rPr lang="zh-CN" altLang="en-US" sz="2000" dirty="0">
                <a:solidFill>
                  <a:schemeClr val="bg1"/>
                </a:solidFill>
                <a:latin typeface="+mj-ea"/>
                <a:ea typeface="+mj-ea"/>
              </a:rPr>
              <a:t>但是其传播效果却是最好的</a:t>
            </a:r>
            <a:r>
              <a:rPr lang="en-US" altLang="zh-CN" sz="2000" dirty="0">
                <a:solidFill>
                  <a:schemeClr val="bg1"/>
                </a:solidFill>
                <a:latin typeface="+mj-ea"/>
                <a:ea typeface="+mj-ea"/>
              </a:rPr>
              <a:t>,</a:t>
            </a:r>
            <a:r>
              <a:rPr lang="zh-CN" altLang="en-US" sz="2000" dirty="0">
                <a:solidFill>
                  <a:schemeClr val="bg1"/>
                </a:solidFill>
                <a:latin typeface="+mj-ea"/>
                <a:ea typeface="+mj-ea"/>
              </a:rPr>
              <a:t>主要原因是什么</a:t>
            </a:r>
            <a:r>
              <a:rPr lang="en-US" altLang="zh-CN" sz="2000" dirty="0">
                <a:solidFill>
                  <a:schemeClr val="bg1"/>
                </a:solidFill>
                <a:latin typeface="+mj-ea"/>
                <a:ea typeface="+mj-ea"/>
              </a:rPr>
              <a:t>?</a:t>
            </a:r>
          </a:p>
          <a:p>
            <a:pPr>
              <a:lnSpc>
                <a:spcPct val="150000"/>
              </a:lnSpc>
            </a:pPr>
            <a:r>
              <a:rPr lang="zh-CN" altLang="en-US" sz="2000" dirty="0">
                <a:solidFill>
                  <a:schemeClr val="bg1"/>
                </a:solidFill>
                <a:latin typeface="+mj-ea"/>
                <a:ea typeface="+mj-ea"/>
              </a:rPr>
              <a:t>３． 电视媒体的广告收费为什么会远远高于其他媒体</a:t>
            </a:r>
            <a:r>
              <a:rPr lang="en-US" altLang="zh-CN" sz="2000" dirty="0">
                <a:solidFill>
                  <a:schemeClr val="bg1"/>
                </a:solidFill>
                <a:latin typeface="+mj-ea"/>
                <a:ea typeface="+mj-ea"/>
              </a:rPr>
              <a:t>?</a:t>
            </a:r>
          </a:p>
          <a:p>
            <a:pPr>
              <a:lnSpc>
                <a:spcPct val="150000"/>
              </a:lnSpc>
            </a:pPr>
            <a:r>
              <a:rPr lang="zh-CN" altLang="en-US" sz="2000" dirty="0">
                <a:solidFill>
                  <a:schemeClr val="bg1"/>
                </a:solidFill>
                <a:latin typeface="+mj-ea"/>
                <a:ea typeface="+mj-ea"/>
              </a:rPr>
              <a:t>４． 你如何看待中央电视台黄金时间段位的划分</a:t>
            </a:r>
            <a:r>
              <a:rPr lang="en-US" altLang="zh-CN" sz="2000" dirty="0">
                <a:solidFill>
                  <a:schemeClr val="bg1"/>
                </a:solidFill>
                <a:latin typeface="+mj-ea"/>
                <a:ea typeface="+mj-ea"/>
              </a:rPr>
              <a:t>?</a:t>
            </a:r>
          </a:p>
          <a:p>
            <a:pPr>
              <a:lnSpc>
                <a:spcPct val="150000"/>
              </a:lnSpc>
            </a:pPr>
            <a:r>
              <a:rPr lang="zh-CN" altLang="en-US" sz="2000" dirty="0">
                <a:solidFill>
                  <a:schemeClr val="bg1"/>
                </a:solidFill>
                <a:latin typeface="+mj-ea"/>
                <a:ea typeface="+mj-ea"/>
              </a:rPr>
              <a:t>５． 是不是一定要选择中央电视台发布电视广告才能取得一定的广告</a:t>
            </a:r>
            <a:r>
              <a:rPr lang="zh-CN" altLang="en-US" sz="2000" dirty="0" smtClean="0">
                <a:solidFill>
                  <a:schemeClr val="bg1"/>
                </a:solidFill>
                <a:latin typeface="+mj-ea"/>
                <a:ea typeface="+mj-ea"/>
              </a:rPr>
              <a:t>效果</a:t>
            </a:r>
            <a:r>
              <a:rPr lang="zh-CN" altLang="en-US" sz="2000" dirty="0">
                <a:solidFill>
                  <a:schemeClr val="bg1"/>
                </a:solidFill>
                <a:latin typeface="+mj-ea"/>
                <a:ea typeface="+mj-ea"/>
              </a:rPr>
              <a:t>？</a:t>
            </a:r>
            <a:r>
              <a:rPr lang="zh-CN" altLang="en-US" sz="2000" dirty="0" smtClean="0">
                <a:solidFill>
                  <a:schemeClr val="bg1"/>
                </a:solidFill>
                <a:latin typeface="+mj-ea"/>
                <a:ea typeface="+mj-ea"/>
              </a:rPr>
              <a:t>请</a:t>
            </a:r>
            <a:r>
              <a:rPr lang="zh-CN" altLang="en-US" sz="2000" dirty="0">
                <a:solidFill>
                  <a:schemeClr val="bg1"/>
                </a:solidFill>
                <a:latin typeface="+mj-ea"/>
                <a:ea typeface="+mj-ea"/>
              </a:rPr>
              <a:t>谈谈你的观点</a:t>
            </a:r>
            <a:r>
              <a:rPr lang="en-US" altLang="zh-CN" sz="2000" dirty="0">
                <a:solidFill>
                  <a:schemeClr val="bg1"/>
                </a:solidFill>
                <a:latin typeface="+mj-ea"/>
                <a:ea typeface="+mj-ea"/>
              </a:rPr>
              <a:t>.</a:t>
            </a:r>
            <a:endParaRPr lang="en-US" altLang="zh-CN" sz="2000" dirty="0">
              <a:solidFill>
                <a:srgbClr val="7C8B71"/>
              </a:solidFill>
              <a:latin typeface="+mj-ea"/>
              <a:ea typeface="+mj-ea"/>
            </a:endParaRPr>
          </a:p>
        </p:txBody>
      </p:sp>
      <p:sp>
        <p:nvSpPr>
          <p:cNvPr id="16" name="矩形 15"/>
          <p:cNvSpPr/>
          <p:nvPr/>
        </p:nvSpPr>
        <p:spPr>
          <a:xfrm>
            <a:off x="310977"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237853215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6699598" y="2639628"/>
            <a:ext cx="3962400" cy="0"/>
          </a:xfrm>
          <a:prstGeom prst="line">
            <a:avLst/>
          </a:prstGeom>
          <a:ln w="19050">
            <a:solidFill>
              <a:srgbClr val="787481"/>
            </a:solidFill>
            <a:prstDash val="lgDash"/>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958604" y="1589690"/>
            <a:ext cx="4328683" cy="2409290"/>
            <a:chOff x="1502607" y="2039026"/>
            <a:chExt cx="3830314" cy="2409290"/>
          </a:xfrm>
        </p:grpSpPr>
        <p:cxnSp>
          <p:nvCxnSpPr>
            <p:cNvPr id="9" name="直接连接符 8"/>
            <p:cNvCxnSpPr/>
            <p:nvPr/>
          </p:nvCxnSpPr>
          <p:spPr>
            <a:xfrm flipV="1">
              <a:off x="1502607" y="4433505"/>
              <a:ext cx="3830314" cy="14811"/>
            </a:xfrm>
            <a:prstGeom prst="line">
              <a:avLst/>
            </a:prstGeom>
            <a:ln w="19050">
              <a:solidFill>
                <a:srgbClr val="787481"/>
              </a:solidFill>
              <a:prstDash val="lg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flipH="1">
              <a:off x="1538381" y="2039026"/>
              <a:ext cx="3711701" cy="2339102"/>
            </a:xfrm>
            <a:prstGeom prst="rect">
              <a:avLst/>
            </a:prstGeom>
            <a:noFill/>
          </p:spPr>
          <p:txBody>
            <a:bodyPr wrap="square" rtlCol="0">
              <a:spAutoFit/>
            </a:bodyPr>
            <a:lstStyle/>
            <a:p>
              <a:pPr marL="342900" indent="-342900">
                <a:buAutoNum type="arabicPeriod"/>
              </a:pPr>
              <a:r>
                <a:rPr lang="zh-CN" altLang="en-US" sz="1600" dirty="0" smtClean="0">
                  <a:solidFill>
                    <a:srgbClr val="787481"/>
                  </a:solidFill>
                  <a:latin typeface="+mj-ea"/>
                  <a:ea typeface="+mj-ea"/>
                </a:rPr>
                <a:t>市场调查</a:t>
              </a:r>
              <a:endParaRPr lang="en-US" altLang="zh-CN" sz="1600" dirty="0" smtClean="0">
                <a:solidFill>
                  <a:srgbClr val="787481"/>
                </a:solidFill>
                <a:latin typeface="+mj-ea"/>
                <a:ea typeface="+mj-ea"/>
              </a:endParaRPr>
            </a:p>
            <a:p>
              <a:r>
                <a:rPr lang="zh-CN" altLang="en-US" sz="1600" dirty="0">
                  <a:solidFill>
                    <a:srgbClr val="787481"/>
                  </a:solidFill>
                  <a:latin typeface="楷体" pitchFamily="49" charset="-122"/>
                  <a:ea typeface="楷体" pitchFamily="49" charset="-122"/>
                </a:rPr>
                <a:t>指对拟选用的各类媒体进行先期市场调查</a:t>
              </a:r>
              <a:r>
                <a:rPr lang="en-US" altLang="zh-CN" sz="1600" dirty="0">
                  <a:solidFill>
                    <a:srgbClr val="787481"/>
                  </a:solidFill>
                  <a:latin typeface="楷体" pitchFamily="49" charset="-122"/>
                  <a:ea typeface="楷体" pitchFamily="49" charset="-122"/>
                </a:rPr>
                <a:t>,</a:t>
              </a:r>
              <a:r>
                <a:rPr lang="zh-CN" altLang="en-US" sz="1600" dirty="0">
                  <a:solidFill>
                    <a:srgbClr val="787481"/>
                  </a:solidFill>
                  <a:latin typeface="楷体" pitchFamily="49" charset="-122"/>
                  <a:ea typeface="楷体" pitchFamily="49" charset="-122"/>
                </a:rPr>
                <a:t>调查的内容</a:t>
              </a:r>
              <a:r>
                <a:rPr lang="zh-CN" altLang="en-US" sz="1600" dirty="0" smtClean="0">
                  <a:solidFill>
                    <a:srgbClr val="787481"/>
                  </a:solidFill>
                  <a:latin typeface="楷体" pitchFamily="49" charset="-122"/>
                  <a:ea typeface="楷体" pitchFamily="49" charset="-122"/>
                </a:rPr>
                <a:t>主要有</a:t>
              </a:r>
              <a:r>
                <a:rPr lang="zh-CN" altLang="en-US" sz="1600" dirty="0" smtClean="0">
                  <a:solidFill>
                    <a:srgbClr val="787481"/>
                  </a:solidFill>
                  <a:latin typeface="楷体" pitchFamily="49" charset="-122"/>
                  <a:ea typeface="楷体" pitchFamily="49" charset="-122"/>
                  <a:sym typeface="Wingdings" pitchFamily="2" charset="2"/>
                </a:rPr>
                <a:t>：（</a:t>
              </a:r>
              <a:r>
                <a:rPr lang="en-US" altLang="zh-CN" sz="1600" dirty="0" smtClean="0">
                  <a:solidFill>
                    <a:srgbClr val="787481"/>
                  </a:solidFill>
                  <a:latin typeface="楷体" pitchFamily="49" charset="-122"/>
                  <a:ea typeface="楷体" pitchFamily="49" charset="-122"/>
                  <a:sym typeface="Wingdings" pitchFamily="2" charset="2"/>
                </a:rPr>
                <a:t>1</a:t>
              </a:r>
              <a:r>
                <a:rPr lang="zh-CN" altLang="en-US" sz="1600" dirty="0" smtClean="0">
                  <a:solidFill>
                    <a:srgbClr val="787481"/>
                  </a:solidFill>
                  <a:latin typeface="楷体" pitchFamily="49" charset="-122"/>
                  <a:ea typeface="楷体" pitchFamily="49" charset="-122"/>
                  <a:sym typeface="Wingdings" pitchFamily="2" charset="2"/>
                </a:rPr>
                <a:t>）</a:t>
              </a:r>
              <a:r>
                <a:rPr lang="zh-CN" altLang="en-US" sz="1600" dirty="0" smtClean="0">
                  <a:solidFill>
                    <a:srgbClr val="787481"/>
                  </a:solidFill>
                  <a:latin typeface="楷体" pitchFamily="49" charset="-122"/>
                  <a:ea typeface="楷体" pitchFamily="49" charset="-122"/>
                </a:rPr>
                <a:t>本</a:t>
              </a:r>
              <a:r>
                <a:rPr lang="zh-CN" altLang="en-US" sz="1600" dirty="0">
                  <a:solidFill>
                    <a:srgbClr val="787481"/>
                  </a:solidFill>
                  <a:latin typeface="楷体" pitchFamily="49" charset="-122"/>
                  <a:ea typeface="楷体" pitchFamily="49" charset="-122"/>
                </a:rPr>
                <a:t>地区传播影响力大的媒体主要有哪几类、哪几家</a:t>
              </a:r>
              <a:r>
                <a:rPr lang="en-US" altLang="zh-CN" sz="1600" dirty="0">
                  <a:solidFill>
                    <a:srgbClr val="787481"/>
                  </a:solidFill>
                  <a:latin typeface="楷体" pitchFamily="49" charset="-122"/>
                  <a:ea typeface="楷体" pitchFamily="49" charset="-122"/>
                </a:rPr>
                <a:t>? </a:t>
              </a:r>
              <a:r>
                <a:rPr lang="zh-CN" altLang="en-US" sz="1600" dirty="0">
                  <a:solidFill>
                    <a:srgbClr val="787481"/>
                  </a:solidFill>
                  <a:latin typeface="楷体" pitchFamily="49" charset="-122"/>
                  <a:ea typeface="楷体" pitchFamily="49" charset="-122"/>
                </a:rPr>
                <a:t>各类媒体的具体</a:t>
              </a:r>
              <a:r>
                <a:rPr lang="zh-CN" altLang="en-US" sz="1600" dirty="0" smtClean="0">
                  <a:solidFill>
                    <a:srgbClr val="787481"/>
                  </a:solidFill>
                  <a:latin typeface="楷体" pitchFamily="49" charset="-122"/>
                  <a:ea typeface="楷体" pitchFamily="49" charset="-122"/>
                </a:rPr>
                <a:t>传播效率</a:t>
              </a:r>
              <a:r>
                <a:rPr lang="zh-CN" altLang="en-US" sz="1600" dirty="0">
                  <a:solidFill>
                    <a:srgbClr val="787481"/>
                  </a:solidFill>
                  <a:latin typeface="楷体" pitchFamily="49" charset="-122"/>
                  <a:ea typeface="楷体" pitchFamily="49" charset="-122"/>
                </a:rPr>
                <a:t>如何</a:t>
              </a:r>
              <a:r>
                <a:rPr lang="en-US" altLang="zh-CN" sz="1600" dirty="0">
                  <a:solidFill>
                    <a:srgbClr val="787481"/>
                  </a:solidFill>
                  <a:latin typeface="楷体" pitchFamily="49" charset="-122"/>
                  <a:ea typeface="楷体" pitchFamily="49" charset="-122"/>
                </a:rPr>
                <a:t>? </a:t>
              </a:r>
              <a:r>
                <a:rPr lang="zh-CN" altLang="en-US" sz="1600" dirty="0" smtClean="0">
                  <a:solidFill>
                    <a:srgbClr val="787481"/>
                  </a:solidFill>
                  <a:latin typeface="楷体" pitchFamily="49" charset="-122"/>
                  <a:ea typeface="楷体" pitchFamily="49" charset="-122"/>
                </a:rPr>
                <a:t>（</a:t>
              </a:r>
              <a:r>
                <a:rPr lang="en-US" altLang="zh-CN" sz="1600" dirty="0" smtClean="0">
                  <a:solidFill>
                    <a:srgbClr val="787481"/>
                  </a:solidFill>
                  <a:latin typeface="楷体" pitchFamily="49" charset="-122"/>
                  <a:ea typeface="楷体" pitchFamily="49" charset="-122"/>
                </a:rPr>
                <a:t>2</a:t>
              </a:r>
              <a:r>
                <a:rPr lang="zh-CN" altLang="en-US" sz="1600" dirty="0" smtClean="0">
                  <a:solidFill>
                    <a:srgbClr val="787481"/>
                  </a:solidFill>
                  <a:latin typeface="楷体" pitchFamily="49" charset="-122"/>
                  <a:ea typeface="楷体" pitchFamily="49" charset="-122"/>
                </a:rPr>
                <a:t>）本</a:t>
              </a:r>
              <a:r>
                <a:rPr lang="zh-CN" altLang="en-US" sz="1600" dirty="0">
                  <a:solidFill>
                    <a:srgbClr val="787481"/>
                  </a:solidFill>
                  <a:latin typeface="楷体" pitchFamily="49" charset="-122"/>
                  <a:ea typeface="楷体" pitchFamily="49" charset="-122"/>
                </a:rPr>
                <a:t>地区同类竞争产品目前选择投放的媒体主要是哪几家</a:t>
              </a:r>
              <a:r>
                <a:rPr lang="en-US" altLang="zh-CN" sz="1600" dirty="0">
                  <a:solidFill>
                    <a:srgbClr val="787481"/>
                  </a:solidFill>
                  <a:latin typeface="楷体" pitchFamily="49" charset="-122"/>
                  <a:ea typeface="楷体" pitchFamily="49" charset="-122"/>
                </a:rPr>
                <a:t>? </a:t>
              </a:r>
              <a:r>
                <a:rPr lang="zh-CN" altLang="en-US" sz="1600" dirty="0">
                  <a:solidFill>
                    <a:srgbClr val="787481"/>
                  </a:solidFill>
                  <a:latin typeface="楷体" pitchFamily="49" charset="-122"/>
                  <a:ea typeface="楷体" pitchFamily="49" charset="-122"/>
                </a:rPr>
                <a:t>刊播</a:t>
              </a:r>
              <a:r>
                <a:rPr lang="zh-CN" altLang="en-US" sz="1600" dirty="0" smtClean="0">
                  <a:solidFill>
                    <a:srgbClr val="787481"/>
                  </a:solidFill>
                  <a:latin typeface="楷体" pitchFamily="49" charset="-122"/>
                  <a:ea typeface="楷体" pitchFamily="49" charset="-122"/>
                </a:rPr>
                <a:t>的广告</a:t>
              </a:r>
              <a:r>
                <a:rPr lang="zh-CN" altLang="en-US" sz="1600" dirty="0">
                  <a:solidFill>
                    <a:srgbClr val="787481"/>
                  </a:solidFill>
                  <a:latin typeface="楷体" pitchFamily="49" charset="-122"/>
                  <a:ea typeface="楷体" pitchFamily="49" charset="-122"/>
                </a:rPr>
                <a:t>内容与效果如何</a:t>
              </a:r>
              <a:r>
                <a:rPr lang="en-US" altLang="zh-CN" sz="1600" dirty="0">
                  <a:solidFill>
                    <a:srgbClr val="787481"/>
                  </a:solidFill>
                  <a:latin typeface="楷体" pitchFamily="49" charset="-122"/>
                  <a:ea typeface="楷体" pitchFamily="49" charset="-122"/>
                </a:rPr>
                <a:t>? </a:t>
              </a:r>
              <a:r>
                <a:rPr lang="zh-CN" altLang="en-US" sz="1600" dirty="0" smtClean="0">
                  <a:solidFill>
                    <a:srgbClr val="787481"/>
                  </a:solidFill>
                  <a:latin typeface="楷体" pitchFamily="49" charset="-122"/>
                  <a:ea typeface="楷体" pitchFamily="49" charset="-122"/>
                </a:rPr>
                <a:t>（</a:t>
              </a:r>
              <a:r>
                <a:rPr lang="en-US" altLang="zh-CN" sz="1600" dirty="0" smtClean="0">
                  <a:solidFill>
                    <a:srgbClr val="787481"/>
                  </a:solidFill>
                  <a:latin typeface="楷体" pitchFamily="49" charset="-122"/>
                  <a:ea typeface="楷体" pitchFamily="49" charset="-122"/>
                </a:rPr>
                <a:t>3</a:t>
              </a:r>
              <a:r>
                <a:rPr lang="zh-CN" altLang="en-US" sz="1600" dirty="0" smtClean="0">
                  <a:solidFill>
                    <a:srgbClr val="787481"/>
                  </a:solidFill>
                  <a:latin typeface="楷体" pitchFamily="49" charset="-122"/>
                  <a:ea typeface="楷体" pitchFamily="49" charset="-122"/>
                </a:rPr>
                <a:t>）各</a:t>
              </a:r>
              <a:r>
                <a:rPr lang="zh-CN" altLang="en-US" sz="1600" dirty="0">
                  <a:solidFill>
                    <a:srgbClr val="787481"/>
                  </a:solidFill>
                  <a:latin typeface="楷体" pitchFamily="49" charset="-122"/>
                  <a:ea typeface="楷体" pitchFamily="49" charset="-122"/>
                </a:rPr>
                <a:t>主要媒体的观众好感度与信任度如何</a:t>
              </a:r>
              <a:r>
                <a:rPr lang="en-US" altLang="zh-CN" sz="1600" dirty="0">
                  <a:solidFill>
                    <a:srgbClr val="787481"/>
                  </a:solidFill>
                  <a:latin typeface="楷体" pitchFamily="49" charset="-122"/>
                  <a:ea typeface="楷体" pitchFamily="49" charset="-122"/>
                </a:rPr>
                <a:t>? </a:t>
              </a:r>
              <a:r>
                <a:rPr lang="zh-CN" altLang="en-US" sz="1600" dirty="0" smtClean="0">
                  <a:solidFill>
                    <a:srgbClr val="787481"/>
                  </a:solidFill>
                  <a:latin typeface="楷体" pitchFamily="49" charset="-122"/>
                  <a:ea typeface="楷体" pitchFamily="49" charset="-122"/>
                </a:rPr>
                <a:t>（</a:t>
              </a:r>
              <a:r>
                <a:rPr lang="en-US" altLang="zh-CN" sz="1600" dirty="0" smtClean="0">
                  <a:solidFill>
                    <a:srgbClr val="787481"/>
                  </a:solidFill>
                  <a:latin typeface="楷体" pitchFamily="49" charset="-122"/>
                  <a:ea typeface="楷体" pitchFamily="49" charset="-122"/>
                </a:rPr>
                <a:t>4</a:t>
              </a:r>
              <a:r>
                <a:rPr lang="zh-CN" altLang="en-US" sz="1600" dirty="0" smtClean="0">
                  <a:solidFill>
                    <a:srgbClr val="787481"/>
                  </a:solidFill>
                  <a:latin typeface="楷体" pitchFamily="49" charset="-122"/>
                  <a:ea typeface="楷体" pitchFamily="49" charset="-122"/>
                </a:rPr>
                <a:t>）各主要媒体</a:t>
              </a:r>
              <a:r>
                <a:rPr lang="zh-CN" altLang="en-US" sz="1600" dirty="0">
                  <a:solidFill>
                    <a:srgbClr val="787481"/>
                  </a:solidFill>
                  <a:latin typeface="楷体" pitchFamily="49" charset="-122"/>
                  <a:ea typeface="楷体" pitchFamily="49" charset="-122"/>
                </a:rPr>
                <a:t>的广告刊播费用如何</a:t>
              </a:r>
              <a:r>
                <a:rPr lang="en-US" altLang="zh-CN" sz="1600" dirty="0">
                  <a:solidFill>
                    <a:srgbClr val="787481"/>
                  </a:solidFill>
                  <a:latin typeface="楷体" pitchFamily="49" charset="-122"/>
                  <a:ea typeface="楷体" pitchFamily="49" charset="-122"/>
                </a:rPr>
                <a:t>? </a:t>
              </a:r>
              <a:r>
                <a:rPr lang="zh-CN" altLang="en-US" sz="1600" dirty="0" smtClean="0">
                  <a:solidFill>
                    <a:srgbClr val="787481"/>
                  </a:solidFill>
                  <a:latin typeface="楷体" pitchFamily="49" charset="-122"/>
                  <a:ea typeface="楷体" pitchFamily="49" charset="-122"/>
                </a:rPr>
                <a:t>（</a:t>
              </a:r>
              <a:r>
                <a:rPr lang="en-US" altLang="zh-CN" sz="1600" dirty="0" smtClean="0">
                  <a:solidFill>
                    <a:srgbClr val="787481"/>
                  </a:solidFill>
                  <a:latin typeface="楷体" pitchFamily="49" charset="-122"/>
                  <a:ea typeface="楷体" pitchFamily="49" charset="-122"/>
                </a:rPr>
                <a:t>5</a:t>
              </a:r>
              <a:r>
                <a:rPr lang="zh-CN" altLang="en-US" sz="1600" dirty="0">
                  <a:solidFill>
                    <a:srgbClr val="787481"/>
                  </a:solidFill>
                  <a:latin typeface="楷体" pitchFamily="49" charset="-122"/>
                  <a:ea typeface="楷体" pitchFamily="49" charset="-122"/>
                </a:rPr>
                <a:t>）</a:t>
              </a:r>
              <a:r>
                <a:rPr lang="zh-CN" altLang="en-US" sz="1600" dirty="0" smtClean="0">
                  <a:solidFill>
                    <a:srgbClr val="787481"/>
                  </a:solidFill>
                  <a:latin typeface="楷体" pitchFamily="49" charset="-122"/>
                  <a:ea typeface="楷体" pitchFamily="49" charset="-122"/>
                </a:rPr>
                <a:t>其他内容</a:t>
              </a:r>
              <a:endParaRPr lang="zh-CN" altLang="en-US" sz="1600" dirty="0">
                <a:solidFill>
                  <a:srgbClr val="787481"/>
                </a:solidFill>
                <a:latin typeface="楷体" pitchFamily="49" charset="-122"/>
                <a:ea typeface="楷体" pitchFamily="49" charset="-122"/>
              </a:endParaRPr>
            </a:p>
          </p:txBody>
        </p:sp>
      </p:grpSp>
      <p:cxnSp>
        <p:nvCxnSpPr>
          <p:cNvPr id="4" name="直接连接符 3"/>
          <p:cNvCxnSpPr/>
          <p:nvPr/>
        </p:nvCxnSpPr>
        <p:spPr>
          <a:xfrm>
            <a:off x="6192487" y="4303717"/>
            <a:ext cx="4469511" cy="0"/>
          </a:xfrm>
          <a:prstGeom prst="line">
            <a:avLst/>
          </a:prstGeom>
          <a:ln w="19050">
            <a:solidFill>
              <a:srgbClr val="787481"/>
            </a:solidFill>
            <a:prstDash val="lg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952680" y="5099535"/>
            <a:ext cx="4334607" cy="27296"/>
          </a:xfrm>
          <a:prstGeom prst="line">
            <a:avLst/>
          </a:prstGeom>
          <a:ln w="19050">
            <a:solidFill>
              <a:srgbClr val="787481"/>
            </a:solidFill>
            <a:prstDash val="lgDash"/>
          </a:ln>
        </p:spPr>
        <p:style>
          <a:lnRef idx="1">
            <a:schemeClr val="accent1"/>
          </a:lnRef>
          <a:fillRef idx="0">
            <a:schemeClr val="accent1"/>
          </a:fillRef>
          <a:effectRef idx="0">
            <a:schemeClr val="accent1"/>
          </a:effectRef>
          <a:fontRef idx="minor">
            <a:schemeClr val="tx1"/>
          </a:fontRef>
        </p:style>
      </p:cxnSp>
      <p:sp>
        <p:nvSpPr>
          <p:cNvPr id="16" name="任意多边形 15"/>
          <p:cNvSpPr/>
          <p:nvPr/>
        </p:nvSpPr>
        <p:spPr>
          <a:xfrm flipH="1" flipV="1">
            <a:off x="6192487" y="1320974"/>
            <a:ext cx="714756" cy="2337052"/>
          </a:xfrm>
          <a:custGeom>
            <a:avLst/>
            <a:gdLst>
              <a:gd name="connsiteX0" fmla="*/ 299466 w 598932"/>
              <a:gd name="connsiteY0" fmla="*/ 1958340 h 1958340"/>
              <a:gd name="connsiteX1" fmla="*/ 0 w 598932"/>
              <a:gd name="connsiteY1" fmla="*/ 1658874 h 1958340"/>
              <a:gd name="connsiteX2" fmla="*/ 149733 w 598932"/>
              <a:gd name="connsiteY2" fmla="*/ 1658874 h 1958340"/>
              <a:gd name="connsiteX3" fmla="*/ 149733 w 598932"/>
              <a:gd name="connsiteY3" fmla="*/ 597206 h 1958340"/>
              <a:gd name="connsiteX4" fmla="*/ 447142 w 598932"/>
              <a:gd name="connsiteY4" fmla="*/ 0 h 1958340"/>
              <a:gd name="connsiteX5" fmla="*/ 449199 w 598932"/>
              <a:gd name="connsiteY5" fmla="*/ 0 h 1958340"/>
              <a:gd name="connsiteX6" fmla="*/ 449199 w 598932"/>
              <a:gd name="connsiteY6" fmla="*/ 1658874 h 1958340"/>
              <a:gd name="connsiteX7" fmla="*/ 598932 w 598932"/>
              <a:gd name="connsiteY7" fmla="*/ 1658874 h 1958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8932" h="1958340">
                <a:moveTo>
                  <a:pt x="299466" y="1958340"/>
                </a:moveTo>
                <a:lnTo>
                  <a:pt x="0" y="1658874"/>
                </a:lnTo>
                <a:lnTo>
                  <a:pt x="149733" y="1658874"/>
                </a:lnTo>
                <a:lnTo>
                  <a:pt x="149733" y="597206"/>
                </a:lnTo>
                <a:lnTo>
                  <a:pt x="447142" y="0"/>
                </a:lnTo>
                <a:lnTo>
                  <a:pt x="449199" y="0"/>
                </a:lnTo>
                <a:lnTo>
                  <a:pt x="449199" y="1658874"/>
                </a:lnTo>
                <a:lnTo>
                  <a:pt x="598932" y="1658874"/>
                </a:lnTo>
                <a:close/>
              </a:path>
            </a:pathLst>
          </a:custGeom>
          <a:solidFill>
            <a:srgbClr val="787481"/>
          </a:solidFill>
          <a:ln>
            <a:noFill/>
          </a:ln>
          <a:effectLst>
            <a:outerShdw blurRad="190500" sx="105000" sy="105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H="1">
            <a:off x="5835109" y="2948358"/>
            <a:ext cx="714756" cy="1628135"/>
          </a:xfrm>
          <a:custGeom>
            <a:avLst/>
            <a:gdLst>
              <a:gd name="connsiteX0" fmla="*/ 299466 w 598932"/>
              <a:gd name="connsiteY0" fmla="*/ 1364301 h 1364301"/>
              <a:gd name="connsiteX1" fmla="*/ 0 w 598932"/>
              <a:gd name="connsiteY1" fmla="*/ 1064835 h 1364301"/>
              <a:gd name="connsiteX2" fmla="*/ 149733 w 598932"/>
              <a:gd name="connsiteY2" fmla="*/ 1064835 h 1364301"/>
              <a:gd name="connsiteX3" fmla="*/ 149733 w 598932"/>
              <a:gd name="connsiteY3" fmla="*/ 601337 h 1364301"/>
              <a:gd name="connsiteX4" fmla="*/ 449199 w 598932"/>
              <a:gd name="connsiteY4" fmla="*/ 0 h 1364301"/>
              <a:gd name="connsiteX5" fmla="*/ 449199 w 598932"/>
              <a:gd name="connsiteY5" fmla="*/ 1064835 h 1364301"/>
              <a:gd name="connsiteX6" fmla="*/ 598932 w 598932"/>
              <a:gd name="connsiteY6" fmla="*/ 1064835 h 1364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932" h="1364301">
                <a:moveTo>
                  <a:pt x="299466" y="1364301"/>
                </a:moveTo>
                <a:lnTo>
                  <a:pt x="0" y="1064835"/>
                </a:lnTo>
                <a:lnTo>
                  <a:pt x="149733" y="1064835"/>
                </a:lnTo>
                <a:lnTo>
                  <a:pt x="149733" y="601337"/>
                </a:lnTo>
                <a:lnTo>
                  <a:pt x="449199" y="0"/>
                </a:lnTo>
                <a:lnTo>
                  <a:pt x="449199" y="1064835"/>
                </a:lnTo>
                <a:lnTo>
                  <a:pt x="598932" y="1064835"/>
                </a:lnTo>
                <a:close/>
              </a:path>
            </a:pathLst>
          </a:custGeom>
          <a:solidFill>
            <a:srgbClr val="CBBFD3"/>
          </a:solidFill>
          <a:ln>
            <a:noFill/>
          </a:ln>
          <a:effectLst>
            <a:outerShdw blurRad="190500" sx="105000" sy="105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flipH="1" flipV="1">
            <a:off x="5477731" y="2029891"/>
            <a:ext cx="714756" cy="1628135"/>
          </a:xfrm>
          <a:custGeom>
            <a:avLst/>
            <a:gdLst>
              <a:gd name="connsiteX0" fmla="*/ 299466 w 598932"/>
              <a:gd name="connsiteY0" fmla="*/ 1364301 h 1364301"/>
              <a:gd name="connsiteX1" fmla="*/ 0 w 598932"/>
              <a:gd name="connsiteY1" fmla="*/ 1064835 h 1364301"/>
              <a:gd name="connsiteX2" fmla="*/ 149733 w 598932"/>
              <a:gd name="connsiteY2" fmla="*/ 1064835 h 1364301"/>
              <a:gd name="connsiteX3" fmla="*/ 149733 w 598932"/>
              <a:gd name="connsiteY3" fmla="*/ 601337 h 1364301"/>
              <a:gd name="connsiteX4" fmla="*/ 449199 w 598932"/>
              <a:gd name="connsiteY4" fmla="*/ 0 h 1364301"/>
              <a:gd name="connsiteX5" fmla="*/ 449199 w 598932"/>
              <a:gd name="connsiteY5" fmla="*/ 1064835 h 1364301"/>
              <a:gd name="connsiteX6" fmla="*/ 598932 w 598932"/>
              <a:gd name="connsiteY6" fmla="*/ 1064835 h 1364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932" h="1364301">
                <a:moveTo>
                  <a:pt x="299466" y="1364301"/>
                </a:moveTo>
                <a:lnTo>
                  <a:pt x="0" y="1064835"/>
                </a:lnTo>
                <a:lnTo>
                  <a:pt x="149733" y="1064835"/>
                </a:lnTo>
                <a:lnTo>
                  <a:pt x="149733" y="601337"/>
                </a:lnTo>
                <a:lnTo>
                  <a:pt x="449199" y="0"/>
                </a:lnTo>
                <a:lnTo>
                  <a:pt x="449199" y="1064835"/>
                </a:lnTo>
                <a:lnTo>
                  <a:pt x="598932" y="1064835"/>
                </a:lnTo>
                <a:close/>
              </a:path>
            </a:pathLst>
          </a:custGeom>
          <a:solidFill>
            <a:srgbClr val="A9A6AA"/>
          </a:solidFill>
          <a:ln>
            <a:noFill/>
          </a:ln>
          <a:effectLst>
            <a:outerShdw blurRad="190500" sx="105000" sy="105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flipH="1">
            <a:off x="5120353" y="2957644"/>
            <a:ext cx="714756" cy="2337052"/>
          </a:xfrm>
          <a:custGeom>
            <a:avLst/>
            <a:gdLst>
              <a:gd name="connsiteX0" fmla="*/ 299466 w 598932"/>
              <a:gd name="connsiteY0" fmla="*/ 1958340 h 1958340"/>
              <a:gd name="connsiteX1" fmla="*/ 0 w 598932"/>
              <a:gd name="connsiteY1" fmla="*/ 1658874 h 1958340"/>
              <a:gd name="connsiteX2" fmla="*/ 149733 w 598932"/>
              <a:gd name="connsiteY2" fmla="*/ 1658874 h 1958340"/>
              <a:gd name="connsiteX3" fmla="*/ 149733 w 598932"/>
              <a:gd name="connsiteY3" fmla="*/ 597206 h 1958340"/>
              <a:gd name="connsiteX4" fmla="*/ 447142 w 598932"/>
              <a:gd name="connsiteY4" fmla="*/ 0 h 1958340"/>
              <a:gd name="connsiteX5" fmla="*/ 449199 w 598932"/>
              <a:gd name="connsiteY5" fmla="*/ 0 h 1958340"/>
              <a:gd name="connsiteX6" fmla="*/ 449199 w 598932"/>
              <a:gd name="connsiteY6" fmla="*/ 1658874 h 1958340"/>
              <a:gd name="connsiteX7" fmla="*/ 598932 w 598932"/>
              <a:gd name="connsiteY7" fmla="*/ 1658874 h 1958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8932" h="1958340">
                <a:moveTo>
                  <a:pt x="299466" y="1958340"/>
                </a:moveTo>
                <a:lnTo>
                  <a:pt x="0" y="1658874"/>
                </a:lnTo>
                <a:lnTo>
                  <a:pt x="149733" y="1658874"/>
                </a:lnTo>
                <a:lnTo>
                  <a:pt x="149733" y="597206"/>
                </a:lnTo>
                <a:lnTo>
                  <a:pt x="447142" y="0"/>
                </a:lnTo>
                <a:lnTo>
                  <a:pt x="449199" y="0"/>
                </a:lnTo>
                <a:lnTo>
                  <a:pt x="449199" y="1658874"/>
                </a:lnTo>
                <a:lnTo>
                  <a:pt x="598932" y="1658874"/>
                </a:lnTo>
                <a:close/>
              </a:path>
            </a:pathLst>
          </a:custGeom>
          <a:solidFill>
            <a:srgbClr val="EDE5FA"/>
          </a:solidFill>
          <a:ln>
            <a:noFill/>
          </a:ln>
          <a:effectLst>
            <a:outerShdw blurRad="190500" sx="105000" sy="105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323677" y="497950"/>
            <a:ext cx="4453039" cy="740229"/>
            <a:chOff x="314525" y="638630"/>
            <a:chExt cx="4453039" cy="740229"/>
          </a:xfrm>
        </p:grpSpPr>
        <p:sp>
          <p:nvSpPr>
            <p:cNvPr id="21" name="矩形 20"/>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p:cNvSpPr txBox="1"/>
            <p:nvPr/>
          </p:nvSpPr>
          <p:spPr>
            <a:xfrm>
              <a:off x="682171" y="716356"/>
              <a:ext cx="4085393" cy="584775"/>
            </a:xfrm>
            <a:prstGeom prst="rect">
              <a:avLst/>
            </a:prstGeom>
            <a:noFill/>
          </p:spPr>
          <p:txBody>
            <a:bodyPr wrap="square" rtlCol="0">
              <a:spAutoFit/>
            </a:bodyPr>
            <a:lstStyle/>
            <a:p>
              <a:r>
                <a:rPr lang="zh-CN" altLang="en-US" sz="3200" dirty="0">
                  <a:solidFill>
                    <a:srgbClr val="787481"/>
                  </a:solidFill>
                  <a:latin typeface="思源黑体 CN Heavy" panose="020B0A00000000000000" pitchFamily="34" charset="-122"/>
                  <a:ea typeface="思源黑体 CN Heavy" panose="020B0A00000000000000" pitchFamily="34" charset="-122"/>
                </a:rPr>
                <a:t> </a:t>
              </a:r>
              <a:r>
                <a:rPr lang="zh-CN" altLang="en-US" sz="3200" dirty="0">
                  <a:solidFill>
                    <a:srgbClr val="787481"/>
                  </a:solidFill>
                  <a:latin typeface="思源黑体 CN Heavy" panose="020B0A00000000000000" pitchFamily="34" charset="-122"/>
                  <a:ea typeface="思源黑体 CN Heavy" panose="020B0A00000000000000" pitchFamily="34" charset="-122"/>
                </a:rPr>
                <a:t>一</a:t>
              </a:r>
              <a:r>
                <a:rPr lang="zh-CN" altLang="en-US" sz="3200" dirty="0" smtClean="0">
                  <a:solidFill>
                    <a:srgbClr val="787481"/>
                  </a:solidFill>
                  <a:latin typeface="思源黑体 CN Heavy" panose="020B0A00000000000000" pitchFamily="34" charset="-122"/>
                  <a:ea typeface="思源黑体 CN Heavy" panose="020B0A00000000000000" pitchFamily="34" charset="-122"/>
                </a:rPr>
                <a:t>、媒体</a:t>
              </a:r>
              <a:r>
                <a:rPr lang="zh-CN" altLang="en-US" sz="3200" dirty="0">
                  <a:solidFill>
                    <a:srgbClr val="787481"/>
                  </a:solidFill>
                  <a:latin typeface="思源黑体 CN Heavy" panose="020B0A00000000000000" pitchFamily="34" charset="-122"/>
                  <a:ea typeface="思源黑体 CN Heavy" panose="020B0A00000000000000" pitchFamily="34" charset="-122"/>
                </a:rPr>
                <a:t>投放</a:t>
              </a:r>
              <a:r>
                <a:rPr lang="zh-CN" altLang="en-US" sz="3200" dirty="0" smtClean="0">
                  <a:solidFill>
                    <a:srgbClr val="787481"/>
                  </a:solidFill>
                  <a:latin typeface="思源黑体 CN Heavy" panose="020B0A00000000000000" pitchFamily="34" charset="-122"/>
                  <a:ea typeface="思源黑体 CN Heavy" panose="020B0A00000000000000" pitchFamily="34" charset="-122"/>
                </a:rPr>
                <a:t>策略</a:t>
              </a:r>
              <a:endParaRPr lang="zh-CN" altLang="en-US" sz="3200" dirty="0">
                <a:solidFill>
                  <a:srgbClr val="787481"/>
                </a:solidFill>
                <a:latin typeface="思源黑体 CN Heavy" panose="020B0A00000000000000" pitchFamily="34" charset="-122"/>
                <a:ea typeface="思源黑体 CN Heavy" panose="020B0A00000000000000" pitchFamily="34" charset="-122"/>
              </a:endParaRPr>
            </a:p>
          </p:txBody>
        </p:sp>
      </p:grpSp>
      <p:sp>
        <p:nvSpPr>
          <p:cNvPr id="30" name="文本框 21"/>
          <p:cNvSpPr txBox="1"/>
          <p:nvPr/>
        </p:nvSpPr>
        <p:spPr>
          <a:xfrm>
            <a:off x="662626" y="1165010"/>
            <a:ext cx="3768697"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（一</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2400" dirty="0">
                <a:solidFill>
                  <a:srgbClr val="787481"/>
                </a:solidFill>
                <a:latin typeface="思源黑体 CN Heavy" panose="020B0A00000000000000" pitchFamily="34" charset="-122"/>
                <a:ea typeface="思源黑体 CN Heavy" panose="020B0A00000000000000" pitchFamily="34" charset="-122"/>
              </a:rPr>
              <a:t>媒体投放操作环节</a:t>
            </a:r>
            <a:endParaRPr lang="zh-CN" altLang="en-US" sz="2400" dirty="0">
              <a:solidFill>
                <a:srgbClr val="787481"/>
              </a:solidFill>
              <a:latin typeface="思源黑体 CN Heavy" panose="020B0A00000000000000" pitchFamily="34" charset="-122"/>
              <a:ea typeface="思源黑体 CN Heavy" panose="020B0A00000000000000" pitchFamily="34" charset="-122"/>
            </a:endParaRPr>
          </a:p>
        </p:txBody>
      </p:sp>
      <p:sp>
        <p:nvSpPr>
          <p:cNvPr id="24" name="文本框 9"/>
          <p:cNvSpPr txBox="1"/>
          <p:nvPr/>
        </p:nvSpPr>
        <p:spPr>
          <a:xfrm flipH="1">
            <a:off x="925715" y="4044641"/>
            <a:ext cx="4194637" cy="1077218"/>
          </a:xfrm>
          <a:prstGeom prst="rect">
            <a:avLst/>
          </a:prstGeom>
          <a:noFill/>
        </p:spPr>
        <p:txBody>
          <a:bodyPr wrap="square" rtlCol="0">
            <a:spAutoFit/>
          </a:bodyPr>
          <a:lstStyle/>
          <a:p>
            <a:r>
              <a:rPr lang="en-US" altLang="zh-CN" sz="1600" dirty="0" smtClean="0">
                <a:solidFill>
                  <a:srgbClr val="787481"/>
                </a:solidFill>
                <a:latin typeface="+mj-ea"/>
                <a:ea typeface="+mj-ea"/>
              </a:rPr>
              <a:t>2. </a:t>
            </a:r>
            <a:r>
              <a:rPr lang="zh-CN" altLang="en-US" sz="1600" dirty="0">
                <a:solidFill>
                  <a:srgbClr val="787481"/>
                </a:solidFill>
                <a:latin typeface="+mj-ea"/>
                <a:ea typeface="+mj-ea"/>
              </a:rPr>
              <a:t>分析</a:t>
            </a:r>
            <a:r>
              <a:rPr lang="zh-CN" altLang="en-US" sz="1600" dirty="0" smtClean="0">
                <a:solidFill>
                  <a:srgbClr val="787481"/>
                </a:solidFill>
                <a:latin typeface="+mj-ea"/>
                <a:ea typeface="+mj-ea"/>
              </a:rPr>
              <a:t>媒体</a:t>
            </a:r>
            <a:endParaRPr lang="en-US" altLang="zh-CN" sz="1600" dirty="0" smtClean="0">
              <a:solidFill>
                <a:srgbClr val="787481"/>
              </a:solidFill>
              <a:latin typeface="+mj-ea"/>
              <a:ea typeface="+mj-ea"/>
            </a:endParaRPr>
          </a:p>
          <a:p>
            <a:r>
              <a:rPr lang="zh-CN" altLang="en-US" sz="1600" dirty="0">
                <a:solidFill>
                  <a:srgbClr val="787481"/>
                </a:solidFill>
                <a:latin typeface="楷体" pitchFamily="49" charset="-122"/>
                <a:ea typeface="楷体" pitchFamily="49" charset="-122"/>
              </a:rPr>
              <a:t>在调查分析的基础上</a:t>
            </a:r>
            <a:r>
              <a:rPr lang="en-US" altLang="zh-CN" sz="1600" dirty="0">
                <a:solidFill>
                  <a:srgbClr val="787481"/>
                </a:solidFill>
                <a:latin typeface="楷体" pitchFamily="49" charset="-122"/>
                <a:ea typeface="楷体" pitchFamily="49" charset="-122"/>
              </a:rPr>
              <a:t>,</a:t>
            </a:r>
            <a:r>
              <a:rPr lang="zh-CN" altLang="en-US" sz="1600" dirty="0">
                <a:solidFill>
                  <a:srgbClr val="787481"/>
                </a:solidFill>
                <a:latin typeface="楷体" pitchFamily="49" charset="-122"/>
                <a:ea typeface="楷体" pitchFamily="49" charset="-122"/>
              </a:rPr>
              <a:t>具体分析各媒体在传播本产品时所具有的优劣势</a:t>
            </a:r>
            <a:r>
              <a:rPr lang="en-US" altLang="zh-CN" sz="1600" dirty="0">
                <a:solidFill>
                  <a:srgbClr val="787481"/>
                </a:solidFill>
                <a:latin typeface="楷体" pitchFamily="49" charset="-122"/>
                <a:ea typeface="楷体" pitchFamily="49" charset="-122"/>
              </a:rPr>
              <a:t>,</a:t>
            </a:r>
            <a:r>
              <a:rPr lang="zh-CN" altLang="en-US" sz="1600" dirty="0" smtClean="0">
                <a:solidFill>
                  <a:srgbClr val="787481"/>
                </a:solidFill>
                <a:latin typeface="楷体" pitchFamily="49" charset="-122"/>
                <a:ea typeface="楷体" pitchFamily="49" charset="-122"/>
              </a:rPr>
              <a:t>从中</a:t>
            </a:r>
            <a:r>
              <a:rPr lang="zh-CN" altLang="en-US" sz="1600" dirty="0">
                <a:solidFill>
                  <a:srgbClr val="787481"/>
                </a:solidFill>
                <a:latin typeface="楷体" pitchFamily="49" charset="-122"/>
                <a:ea typeface="楷体" pitchFamily="49" charset="-122"/>
              </a:rPr>
              <a:t>选择一种或数种</a:t>
            </a:r>
            <a:r>
              <a:rPr lang="zh-CN" altLang="en-US" sz="1600" dirty="0" smtClean="0">
                <a:solidFill>
                  <a:srgbClr val="787481"/>
                </a:solidFill>
                <a:latin typeface="楷体" pitchFamily="49" charset="-122"/>
                <a:ea typeface="楷体" pitchFamily="49" charset="-122"/>
              </a:rPr>
              <a:t>媒体。</a:t>
            </a:r>
            <a:endParaRPr lang="zh-CN" altLang="en-US" sz="1600" dirty="0">
              <a:solidFill>
                <a:srgbClr val="787481"/>
              </a:solidFill>
              <a:latin typeface="楷体" pitchFamily="49" charset="-122"/>
              <a:ea typeface="楷体" pitchFamily="49" charset="-122"/>
            </a:endParaRPr>
          </a:p>
        </p:txBody>
      </p:sp>
      <p:sp>
        <p:nvSpPr>
          <p:cNvPr id="28" name="文本框 9"/>
          <p:cNvSpPr txBox="1"/>
          <p:nvPr/>
        </p:nvSpPr>
        <p:spPr>
          <a:xfrm flipH="1">
            <a:off x="900693" y="5164438"/>
            <a:ext cx="4386593" cy="1323439"/>
          </a:xfrm>
          <a:prstGeom prst="rect">
            <a:avLst/>
          </a:prstGeom>
          <a:noFill/>
        </p:spPr>
        <p:txBody>
          <a:bodyPr wrap="square" rtlCol="0">
            <a:spAutoFit/>
          </a:bodyPr>
          <a:lstStyle/>
          <a:p>
            <a:r>
              <a:rPr lang="zh-CN" altLang="en-US" sz="1600" dirty="0">
                <a:solidFill>
                  <a:srgbClr val="787481"/>
                </a:solidFill>
                <a:latin typeface="+mj-ea"/>
                <a:ea typeface="+mj-ea"/>
              </a:rPr>
              <a:t>３</a:t>
            </a:r>
            <a:r>
              <a:rPr lang="zh-CN" altLang="en-US" sz="1600" dirty="0" smtClean="0">
                <a:solidFill>
                  <a:srgbClr val="787481"/>
                </a:solidFill>
                <a:latin typeface="+mj-ea"/>
                <a:ea typeface="+mj-ea"/>
              </a:rPr>
              <a:t>．对</a:t>
            </a:r>
            <a:r>
              <a:rPr lang="zh-CN" altLang="en-US" sz="1600" dirty="0">
                <a:solidFill>
                  <a:srgbClr val="787481"/>
                </a:solidFill>
                <a:latin typeface="+mj-ea"/>
                <a:ea typeface="+mj-ea"/>
              </a:rPr>
              <a:t>媒体进行细分</a:t>
            </a:r>
            <a:r>
              <a:rPr lang="zh-CN" altLang="en-US" sz="1600" dirty="0" smtClean="0">
                <a:solidFill>
                  <a:srgbClr val="787481"/>
                </a:solidFill>
                <a:latin typeface="+mj-ea"/>
                <a:ea typeface="+mj-ea"/>
              </a:rPr>
              <a:t>性选择</a:t>
            </a:r>
            <a:endParaRPr lang="en-US" altLang="zh-CN" sz="1600" dirty="0" smtClean="0">
              <a:solidFill>
                <a:srgbClr val="787481"/>
              </a:solidFill>
              <a:latin typeface="+mj-ea"/>
              <a:ea typeface="+mj-ea"/>
            </a:endParaRPr>
          </a:p>
          <a:p>
            <a:r>
              <a:rPr lang="zh-CN" altLang="en-US" sz="1600" dirty="0">
                <a:solidFill>
                  <a:srgbClr val="787481"/>
                </a:solidFill>
                <a:latin typeface="楷体" pitchFamily="49" charset="-122"/>
                <a:ea typeface="楷体" pitchFamily="49" charset="-122"/>
              </a:rPr>
              <a:t>分析该媒体哪一时段</a:t>
            </a:r>
            <a:r>
              <a:rPr lang="en-US" altLang="zh-CN" sz="1600" dirty="0">
                <a:solidFill>
                  <a:srgbClr val="787481"/>
                </a:solidFill>
                <a:latin typeface="楷体" pitchFamily="49" charset="-122"/>
                <a:ea typeface="楷体" pitchFamily="49" charset="-122"/>
              </a:rPr>
              <a:t>(</a:t>
            </a:r>
            <a:r>
              <a:rPr lang="zh-CN" altLang="en-US" sz="1600" dirty="0">
                <a:solidFill>
                  <a:srgbClr val="787481"/>
                </a:solidFill>
                <a:latin typeface="楷体" pitchFamily="49" charset="-122"/>
                <a:ea typeface="楷体" pitchFamily="49" charset="-122"/>
              </a:rPr>
              <a:t>电波媒体</a:t>
            </a:r>
            <a:r>
              <a:rPr lang="en-US" altLang="zh-CN" sz="1600" dirty="0">
                <a:solidFill>
                  <a:srgbClr val="787481"/>
                </a:solidFill>
                <a:latin typeface="楷体" pitchFamily="49" charset="-122"/>
                <a:ea typeface="楷体" pitchFamily="49" charset="-122"/>
              </a:rPr>
              <a:t>)</a:t>
            </a:r>
            <a:r>
              <a:rPr lang="zh-CN" altLang="en-US" sz="1600" dirty="0">
                <a:solidFill>
                  <a:srgbClr val="787481"/>
                </a:solidFill>
                <a:latin typeface="楷体" pitchFamily="49" charset="-122"/>
                <a:ea typeface="楷体" pitchFamily="49" charset="-122"/>
              </a:rPr>
              <a:t>或者哪一版面</a:t>
            </a:r>
            <a:r>
              <a:rPr lang="en-US" altLang="zh-CN" sz="1600" dirty="0">
                <a:solidFill>
                  <a:srgbClr val="787481"/>
                </a:solidFill>
                <a:latin typeface="楷体" pitchFamily="49" charset="-122"/>
                <a:ea typeface="楷体" pitchFamily="49" charset="-122"/>
              </a:rPr>
              <a:t>(</a:t>
            </a:r>
            <a:r>
              <a:rPr lang="zh-CN" altLang="en-US" sz="1600" dirty="0">
                <a:solidFill>
                  <a:srgbClr val="787481"/>
                </a:solidFill>
                <a:latin typeface="楷体" pitchFamily="49" charset="-122"/>
                <a:ea typeface="楷体" pitchFamily="49" charset="-122"/>
              </a:rPr>
              <a:t>纸质媒体</a:t>
            </a:r>
            <a:r>
              <a:rPr lang="en-US" altLang="zh-CN" sz="1600" dirty="0">
                <a:solidFill>
                  <a:srgbClr val="787481"/>
                </a:solidFill>
                <a:latin typeface="楷体" pitchFamily="49" charset="-122"/>
                <a:ea typeface="楷体" pitchFamily="49" charset="-122"/>
              </a:rPr>
              <a:t>)</a:t>
            </a:r>
            <a:r>
              <a:rPr lang="zh-CN" altLang="en-US" sz="1600" dirty="0">
                <a:solidFill>
                  <a:srgbClr val="787481"/>
                </a:solidFill>
                <a:latin typeface="楷体" pitchFamily="49" charset="-122"/>
                <a:ea typeface="楷体" pitchFamily="49" charset="-122"/>
              </a:rPr>
              <a:t>的受众接触率高</a:t>
            </a:r>
            <a:r>
              <a:rPr lang="zh-CN" altLang="en-US" sz="1600" dirty="0" smtClean="0">
                <a:solidFill>
                  <a:srgbClr val="787481"/>
                </a:solidFill>
                <a:latin typeface="楷体" pitchFamily="49" charset="-122"/>
                <a:ea typeface="楷体" pitchFamily="49" charset="-122"/>
              </a:rPr>
              <a:t>、喜爱</a:t>
            </a:r>
            <a:r>
              <a:rPr lang="zh-CN" altLang="en-US" sz="1600" dirty="0">
                <a:solidFill>
                  <a:srgbClr val="787481"/>
                </a:solidFill>
                <a:latin typeface="楷体" pitchFamily="49" charset="-122"/>
                <a:ea typeface="楷体" pitchFamily="49" charset="-122"/>
              </a:rPr>
              <a:t>度高；还可分析受</a:t>
            </a:r>
            <a:r>
              <a:rPr lang="zh-CN" altLang="en-US" sz="1600" dirty="0" smtClean="0">
                <a:solidFill>
                  <a:srgbClr val="787481"/>
                </a:solidFill>
                <a:latin typeface="楷体" pitchFamily="49" charset="-122"/>
                <a:ea typeface="楷体" pitchFamily="49" charset="-122"/>
              </a:rPr>
              <a:t>众对</a:t>
            </a:r>
            <a:r>
              <a:rPr lang="zh-CN" altLang="en-US" sz="1600" dirty="0">
                <a:solidFill>
                  <a:srgbClr val="787481"/>
                </a:solidFill>
                <a:latin typeface="楷体" pitchFamily="49" charset="-122"/>
                <a:ea typeface="楷体" pitchFamily="49" charset="-122"/>
              </a:rPr>
              <a:t>户外媒体的哪一地段的注目度好、网络媒体的哪一类网站和网页较受网民</a:t>
            </a:r>
            <a:r>
              <a:rPr lang="zh-CN" altLang="en-US" sz="1600" dirty="0" smtClean="0">
                <a:solidFill>
                  <a:srgbClr val="787481"/>
                </a:solidFill>
                <a:latin typeface="楷体" pitchFamily="49" charset="-122"/>
                <a:ea typeface="楷体" pitchFamily="49" charset="-122"/>
              </a:rPr>
              <a:t>喜爱</a:t>
            </a:r>
            <a:r>
              <a:rPr lang="zh-CN" altLang="en-US" sz="1600" dirty="0">
                <a:solidFill>
                  <a:srgbClr val="787481"/>
                </a:solidFill>
                <a:latin typeface="楷体" pitchFamily="49" charset="-122"/>
                <a:ea typeface="楷体" pitchFamily="49" charset="-122"/>
              </a:rPr>
              <a:t>等</a:t>
            </a:r>
            <a:endParaRPr lang="zh-CN" altLang="en-US" sz="1600" dirty="0">
              <a:solidFill>
                <a:srgbClr val="787481"/>
              </a:solidFill>
              <a:latin typeface="楷体" pitchFamily="49" charset="-122"/>
              <a:ea typeface="楷体" pitchFamily="49" charset="-122"/>
            </a:endParaRPr>
          </a:p>
        </p:txBody>
      </p:sp>
      <p:sp>
        <p:nvSpPr>
          <p:cNvPr id="31" name="文本框 9"/>
          <p:cNvSpPr txBox="1"/>
          <p:nvPr/>
        </p:nvSpPr>
        <p:spPr>
          <a:xfrm flipH="1">
            <a:off x="6907243" y="1269635"/>
            <a:ext cx="4386593" cy="1323439"/>
          </a:xfrm>
          <a:prstGeom prst="rect">
            <a:avLst/>
          </a:prstGeom>
          <a:noFill/>
        </p:spPr>
        <p:txBody>
          <a:bodyPr wrap="square" rtlCol="0">
            <a:spAutoFit/>
          </a:bodyPr>
          <a:lstStyle/>
          <a:p>
            <a:r>
              <a:rPr lang="zh-CN" altLang="en-US" sz="1600" dirty="0">
                <a:solidFill>
                  <a:srgbClr val="787481"/>
                </a:solidFill>
                <a:latin typeface="+mj-ea"/>
                <a:ea typeface="+mj-ea"/>
              </a:rPr>
              <a:t>４</a:t>
            </a:r>
            <a:r>
              <a:rPr lang="zh-CN" altLang="en-US" sz="1600" dirty="0" smtClean="0">
                <a:solidFill>
                  <a:srgbClr val="787481"/>
                </a:solidFill>
                <a:latin typeface="+mj-ea"/>
                <a:ea typeface="+mj-ea"/>
              </a:rPr>
              <a:t>．调整</a:t>
            </a:r>
            <a:r>
              <a:rPr lang="zh-CN" altLang="en-US" sz="1600" dirty="0">
                <a:solidFill>
                  <a:srgbClr val="787481"/>
                </a:solidFill>
                <a:latin typeface="+mj-ea"/>
                <a:ea typeface="+mj-ea"/>
              </a:rPr>
              <a:t>媒体选择</a:t>
            </a:r>
            <a:r>
              <a:rPr lang="zh-CN" altLang="en-US" sz="1600" dirty="0" smtClean="0">
                <a:solidFill>
                  <a:srgbClr val="787481"/>
                </a:solidFill>
                <a:latin typeface="+mj-ea"/>
                <a:ea typeface="+mj-ea"/>
              </a:rPr>
              <a:t>战略</a:t>
            </a:r>
            <a:endParaRPr lang="en-US" altLang="zh-CN" sz="1600" dirty="0" smtClean="0">
              <a:solidFill>
                <a:srgbClr val="787481"/>
              </a:solidFill>
              <a:latin typeface="+mj-ea"/>
              <a:ea typeface="+mj-ea"/>
            </a:endParaRPr>
          </a:p>
          <a:p>
            <a:r>
              <a:rPr lang="zh-CN" altLang="en-US" sz="1600" dirty="0">
                <a:solidFill>
                  <a:srgbClr val="787481"/>
                </a:solidFill>
                <a:latin typeface="楷体" pitchFamily="49" charset="-122"/>
                <a:ea typeface="楷体" pitchFamily="49" charset="-122"/>
              </a:rPr>
              <a:t>要根据产品市场营销的实际情形有针对性</a:t>
            </a:r>
            <a:r>
              <a:rPr lang="zh-CN" altLang="en-US" sz="1600" dirty="0" smtClean="0">
                <a:solidFill>
                  <a:srgbClr val="787481"/>
                </a:solidFill>
                <a:latin typeface="楷体" pitchFamily="49" charset="-122"/>
                <a:ea typeface="楷体" pitchFamily="49" charset="-122"/>
              </a:rPr>
              <a:t>地调整</a:t>
            </a:r>
            <a:r>
              <a:rPr lang="zh-CN" altLang="en-US" sz="1600" dirty="0">
                <a:solidFill>
                  <a:srgbClr val="787481"/>
                </a:solidFill>
                <a:latin typeface="楷体" pitchFamily="49" charset="-122"/>
                <a:ea typeface="楷体" pitchFamily="49" charset="-122"/>
              </a:rPr>
              <a:t>媒体选择；根据该产品的不同市场占有状况而不断</a:t>
            </a:r>
            <a:r>
              <a:rPr lang="zh-CN" altLang="en-US" sz="1600" dirty="0" smtClean="0">
                <a:solidFill>
                  <a:srgbClr val="787481"/>
                </a:solidFill>
                <a:latin typeface="楷体" pitchFamily="49" charset="-122"/>
                <a:ea typeface="楷体" pitchFamily="49" charset="-122"/>
              </a:rPr>
              <a:t>调整媒体</a:t>
            </a:r>
            <a:r>
              <a:rPr lang="zh-CN" altLang="en-US" sz="1600" dirty="0">
                <a:solidFill>
                  <a:srgbClr val="787481"/>
                </a:solidFill>
                <a:latin typeface="楷体" pitchFamily="49" charset="-122"/>
                <a:ea typeface="楷体" pitchFamily="49" charset="-122"/>
              </a:rPr>
              <a:t>选择策略</a:t>
            </a:r>
            <a:r>
              <a:rPr lang="en-US" altLang="zh-CN" sz="1600" dirty="0">
                <a:solidFill>
                  <a:srgbClr val="787481"/>
                </a:solidFill>
                <a:latin typeface="楷体" pitchFamily="49" charset="-122"/>
                <a:ea typeface="楷体" pitchFamily="49" charset="-122"/>
              </a:rPr>
              <a:t>,</a:t>
            </a:r>
            <a:r>
              <a:rPr lang="zh-CN" altLang="en-US" sz="1600" dirty="0">
                <a:solidFill>
                  <a:srgbClr val="787481"/>
                </a:solidFill>
                <a:latin typeface="楷体" pitchFamily="49" charset="-122"/>
                <a:ea typeface="楷体" pitchFamily="49" charset="-122"/>
              </a:rPr>
              <a:t>有针对性地选择合适的媒体</a:t>
            </a:r>
            <a:r>
              <a:rPr lang="en-US" altLang="zh-CN" sz="1600" dirty="0">
                <a:solidFill>
                  <a:srgbClr val="787481"/>
                </a:solidFill>
                <a:latin typeface="楷体" pitchFamily="49" charset="-122"/>
                <a:ea typeface="楷体" pitchFamily="49" charset="-122"/>
              </a:rPr>
              <a:t>,</a:t>
            </a:r>
            <a:r>
              <a:rPr lang="zh-CN" altLang="en-US" sz="1600" dirty="0">
                <a:solidFill>
                  <a:srgbClr val="787481"/>
                </a:solidFill>
                <a:latin typeface="楷体" pitchFamily="49" charset="-122"/>
                <a:ea typeface="楷体" pitchFamily="49" charset="-122"/>
              </a:rPr>
              <a:t>以使广告宣传取得预期的效果</a:t>
            </a:r>
            <a:r>
              <a:rPr lang="en-US" altLang="zh-CN" sz="1600" dirty="0">
                <a:solidFill>
                  <a:srgbClr val="787481"/>
                </a:solidFill>
                <a:latin typeface="楷体" pitchFamily="49" charset="-122"/>
                <a:ea typeface="楷体" pitchFamily="49" charset="-122"/>
              </a:rPr>
              <a:t>.</a:t>
            </a:r>
            <a:endParaRPr lang="zh-CN" altLang="en-US" sz="1600" dirty="0">
              <a:solidFill>
                <a:srgbClr val="787481"/>
              </a:solidFill>
              <a:latin typeface="楷体" pitchFamily="49" charset="-122"/>
              <a:ea typeface="楷体" pitchFamily="49" charset="-122"/>
            </a:endParaRPr>
          </a:p>
        </p:txBody>
      </p:sp>
      <p:sp>
        <p:nvSpPr>
          <p:cNvPr id="32" name="文本框 9"/>
          <p:cNvSpPr txBox="1"/>
          <p:nvPr/>
        </p:nvSpPr>
        <p:spPr>
          <a:xfrm flipH="1">
            <a:off x="6907242" y="2786537"/>
            <a:ext cx="4488638" cy="1323439"/>
          </a:xfrm>
          <a:prstGeom prst="rect">
            <a:avLst/>
          </a:prstGeom>
          <a:noFill/>
        </p:spPr>
        <p:txBody>
          <a:bodyPr wrap="square" rtlCol="0">
            <a:spAutoFit/>
          </a:bodyPr>
          <a:lstStyle/>
          <a:p>
            <a:r>
              <a:rPr lang="en-US" altLang="zh-CN" sz="1600" dirty="0" smtClean="0">
                <a:solidFill>
                  <a:srgbClr val="787481"/>
                </a:solidFill>
                <a:latin typeface="+mj-ea"/>
                <a:ea typeface="+mj-ea"/>
              </a:rPr>
              <a:t>5</a:t>
            </a:r>
            <a:r>
              <a:rPr lang="zh-CN" altLang="en-US" sz="1600" dirty="0">
                <a:solidFill>
                  <a:srgbClr val="787481"/>
                </a:solidFill>
                <a:latin typeface="+mj-ea"/>
                <a:ea typeface="+mj-ea"/>
              </a:rPr>
              <a:t>．根据目标地域的消费者构成情况选择</a:t>
            </a:r>
            <a:r>
              <a:rPr lang="zh-CN" altLang="en-US" sz="1600" dirty="0" smtClean="0">
                <a:solidFill>
                  <a:srgbClr val="787481"/>
                </a:solidFill>
                <a:latin typeface="+mj-ea"/>
                <a:ea typeface="+mj-ea"/>
              </a:rPr>
              <a:t>媒体略</a:t>
            </a:r>
            <a:endParaRPr lang="en-US" altLang="zh-CN" sz="1600" dirty="0" smtClean="0">
              <a:solidFill>
                <a:srgbClr val="787481"/>
              </a:solidFill>
              <a:latin typeface="+mj-ea"/>
              <a:ea typeface="+mj-ea"/>
            </a:endParaRPr>
          </a:p>
          <a:p>
            <a:r>
              <a:rPr lang="zh-CN" altLang="en-US" sz="1600" dirty="0">
                <a:solidFill>
                  <a:srgbClr val="787481"/>
                </a:solidFill>
                <a:latin typeface="楷体" pitchFamily="49" charset="-122"/>
                <a:ea typeface="楷体" pitchFamily="49" charset="-122"/>
              </a:rPr>
              <a:t>比如依据该地区消费者的年龄构成、文化程度、经济收入、民族习俗、地域</a:t>
            </a:r>
            <a:r>
              <a:rPr lang="zh-CN" altLang="en-US" sz="1600" dirty="0" smtClean="0">
                <a:solidFill>
                  <a:srgbClr val="787481"/>
                </a:solidFill>
                <a:latin typeface="楷体" pitchFamily="49" charset="-122"/>
                <a:ea typeface="楷体" pitchFamily="49" charset="-122"/>
              </a:rPr>
              <a:t>特点</a:t>
            </a:r>
            <a:r>
              <a:rPr lang="zh-CN" altLang="en-US" sz="1600" dirty="0">
                <a:solidFill>
                  <a:srgbClr val="787481"/>
                </a:solidFill>
                <a:latin typeface="楷体" pitchFamily="49" charset="-122"/>
                <a:ea typeface="楷体" pitchFamily="49" charset="-122"/>
              </a:rPr>
              <a:t>等选择最能迎合该地域目标消费者的媒体</a:t>
            </a:r>
            <a:r>
              <a:rPr lang="en-US" altLang="zh-CN" sz="1600" dirty="0">
                <a:solidFill>
                  <a:srgbClr val="787481"/>
                </a:solidFill>
                <a:latin typeface="楷体" pitchFamily="49" charset="-122"/>
                <a:ea typeface="楷体" pitchFamily="49" charset="-122"/>
              </a:rPr>
              <a:t>,</a:t>
            </a:r>
            <a:r>
              <a:rPr lang="zh-CN" altLang="en-US" sz="1600" dirty="0">
                <a:solidFill>
                  <a:srgbClr val="787481"/>
                </a:solidFill>
                <a:latin typeface="楷体" pitchFamily="49" charset="-122"/>
                <a:ea typeface="楷体" pitchFamily="49" charset="-122"/>
              </a:rPr>
              <a:t>以获得目标消费者对媒体传播的</a:t>
            </a:r>
            <a:r>
              <a:rPr lang="zh-CN" altLang="en-US" sz="1600" dirty="0" smtClean="0">
                <a:solidFill>
                  <a:srgbClr val="787481"/>
                </a:solidFill>
                <a:latin typeface="楷体" pitchFamily="49" charset="-122"/>
                <a:ea typeface="楷体" pitchFamily="49" charset="-122"/>
              </a:rPr>
              <a:t>产品</a:t>
            </a:r>
            <a:r>
              <a:rPr lang="zh-CN" altLang="en-US" sz="1600" dirty="0">
                <a:solidFill>
                  <a:srgbClr val="787481"/>
                </a:solidFill>
                <a:latin typeface="楷体" pitchFamily="49" charset="-122"/>
                <a:ea typeface="楷体" pitchFamily="49" charset="-122"/>
              </a:rPr>
              <a:t>信息的认可</a:t>
            </a:r>
            <a:r>
              <a:rPr lang="en-US" altLang="zh-CN" sz="1600" dirty="0">
                <a:solidFill>
                  <a:srgbClr val="787481"/>
                </a:solidFill>
                <a:latin typeface="楷体" pitchFamily="49" charset="-122"/>
                <a:ea typeface="楷体" pitchFamily="49" charset="-122"/>
              </a:rPr>
              <a:t>.</a:t>
            </a:r>
            <a:endParaRPr lang="zh-CN" altLang="en-US" sz="1600" dirty="0">
              <a:solidFill>
                <a:srgbClr val="787481"/>
              </a:solidFill>
              <a:latin typeface="楷体" pitchFamily="49" charset="-122"/>
              <a:ea typeface="楷体" pitchFamily="49" charset="-122"/>
            </a:endParaRPr>
          </a:p>
        </p:txBody>
      </p:sp>
      <p:sp>
        <p:nvSpPr>
          <p:cNvPr id="33" name="文本框 9"/>
          <p:cNvSpPr txBox="1"/>
          <p:nvPr/>
        </p:nvSpPr>
        <p:spPr>
          <a:xfrm flipH="1">
            <a:off x="6907243" y="4383223"/>
            <a:ext cx="4488638" cy="1323439"/>
          </a:xfrm>
          <a:prstGeom prst="rect">
            <a:avLst/>
          </a:prstGeom>
          <a:noFill/>
        </p:spPr>
        <p:txBody>
          <a:bodyPr wrap="square" rtlCol="0">
            <a:spAutoFit/>
          </a:bodyPr>
          <a:lstStyle/>
          <a:p>
            <a:r>
              <a:rPr lang="en-US" altLang="zh-CN" sz="1600" dirty="0">
                <a:solidFill>
                  <a:srgbClr val="787481"/>
                </a:solidFill>
                <a:latin typeface="+mj-ea"/>
                <a:ea typeface="+mj-ea"/>
              </a:rPr>
              <a:t>6</a:t>
            </a:r>
            <a:r>
              <a:rPr lang="zh-CN" altLang="en-US" sz="1600" dirty="0">
                <a:solidFill>
                  <a:srgbClr val="787481"/>
                </a:solidFill>
                <a:latin typeface="+mj-ea"/>
                <a:ea typeface="+mj-ea"/>
              </a:rPr>
              <a:t>．其他</a:t>
            </a:r>
            <a:r>
              <a:rPr lang="zh-CN" altLang="en-US" sz="1600" dirty="0" smtClean="0">
                <a:solidFill>
                  <a:srgbClr val="787481"/>
                </a:solidFill>
                <a:latin typeface="+mj-ea"/>
                <a:ea typeface="+mj-ea"/>
              </a:rPr>
              <a:t>选择</a:t>
            </a:r>
            <a:endParaRPr lang="en-US" altLang="zh-CN" sz="1600" dirty="0" smtClean="0">
              <a:solidFill>
                <a:srgbClr val="787481"/>
              </a:solidFill>
              <a:latin typeface="+mj-ea"/>
              <a:ea typeface="+mj-ea"/>
            </a:endParaRPr>
          </a:p>
          <a:p>
            <a:r>
              <a:rPr lang="zh-CN" altLang="en-US" sz="1600" dirty="0">
                <a:solidFill>
                  <a:srgbClr val="787481"/>
                </a:solidFill>
                <a:latin typeface="楷体" pitchFamily="49" charset="-122"/>
                <a:ea typeface="楷体" pitchFamily="49" charset="-122"/>
              </a:rPr>
              <a:t>媒体选择的目的主要是通过分析各类媒体的特点</a:t>
            </a:r>
            <a:r>
              <a:rPr lang="en-US" altLang="zh-CN" sz="1600" dirty="0">
                <a:solidFill>
                  <a:srgbClr val="787481"/>
                </a:solidFill>
                <a:latin typeface="楷体" pitchFamily="49" charset="-122"/>
                <a:ea typeface="楷体" pitchFamily="49" charset="-122"/>
              </a:rPr>
              <a:t>,</a:t>
            </a:r>
            <a:r>
              <a:rPr lang="zh-CN" altLang="en-US" sz="1600" dirty="0">
                <a:solidFill>
                  <a:srgbClr val="787481"/>
                </a:solidFill>
                <a:latin typeface="楷体" pitchFamily="49" charset="-122"/>
                <a:ea typeface="楷体" pitchFamily="49" charset="-122"/>
              </a:rPr>
              <a:t>找出适合广告目标要求</a:t>
            </a:r>
            <a:r>
              <a:rPr lang="zh-CN" altLang="en-US" sz="1600" dirty="0" smtClean="0">
                <a:solidFill>
                  <a:srgbClr val="787481"/>
                </a:solidFill>
                <a:latin typeface="楷体" pitchFamily="49" charset="-122"/>
                <a:ea typeface="楷体" pitchFamily="49" charset="-122"/>
              </a:rPr>
              <a:t>的媒体</a:t>
            </a:r>
            <a:r>
              <a:rPr lang="en-US" altLang="zh-CN" sz="1600" dirty="0">
                <a:solidFill>
                  <a:srgbClr val="787481"/>
                </a:solidFill>
                <a:latin typeface="楷体" pitchFamily="49" charset="-122"/>
                <a:ea typeface="楷体" pitchFamily="49" charset="-122"/>
              </a:rPr>
              <a:t>,</a:t>
            </a:r>
            <a:r>
              <a:rPr lang="zh-CN" altLang="en-US" sz="1600" dirty="0">
                <a:solidFill>
                  <a:srgbClr val="787481"/>
                </a:solidFill>
                <a:latin typeface="楷体" pitchFamily="49" charset="-122"/>
                <a:ea typeface="楷体" pitchFamily="49" charset="-122"/>
              </a:rPr>
              <a:t>通过一个或一组媒体将广告准确高效地传递给目标消费者</a:t>
            </a:r>
            <a:r>
              <a:rPr lang="en-US" altLang="zh-CN" sz="1600" dirty="0">
                <a:solidFill>
                  <a:srgbClr val="787481"/>
                </a:solidFill>
                <a:latin typeface="楷体" pitchFamily="49" charset="-122"/>
                <a:ea typeface="楷体" pitchFamily="49" charset="-122"/>
              </a:rPr>
              <a:t>,</a:t>
            </a:r>
            <a:r>
              <a:rPr lang="zh-CN" altLang="en-US" sz="1600" dirty="0">
                <a:solidFill>
                  <a:srgbClr val="787481"/>
                </a:solidFill>
                <a:latin typeface="楷体" pitchFamily="49" charset="-122"/>
                <a:ea typeface="楷体" pitchFamily="49" charset="-122"/>
              </a:rPr>
              <a:t>取得预期的</a:t>
            </a:r>
            <a:r>
              <a:rPr lang="zh-CN" altLang="en-US" sz="1600" dirty="0" smtClean="0">
                <a:solidFill>
                  <a:srgbClr val="787481"/>
                </a:solidFill>
                <a:latin typeface="楷体" pitchFamily="49" charset="-122"/>
                <a:ea typeface="楷体" pitchFamily="49" charset="-122"/>
              </a:rPr>
              <a:t>广告</a:t>
            </a:r>
            <a:r>
              <a:rPr lang="zh-CN" altLang="en-US" sz="1600" dirty="0">
                <a:solidFill>
                  <a:srgbClr val="787481"/>
                </a:solidFill>
                <a:latin typeface="楷体" pitchFamily="49" charset="-122"/>
                <a:ea typeface="楷体" pitchFamily="49" charset="-122"/>
              </a:rPr>
              <a:t>效果</a:t>
            </a:r>
            <a:r>
              <a:rPr lang="en-US" altLang="zh-CN" sz="1600" dirty="0">
                <a:solidFill>
                  <a:srgbClr val="787481"/>
                </a:solidFill>
                <a:latin typeface="楷体" pitchFamily="49" charset="-122"/>
                <a:ea typeface="楷体" pitchFamily="49" charset="-122"/>
              </a:rPr>
              <a:t>.</a:t>
            </a:r>
            <a:endParaRPr lang="zh-CN" altLang="en-US" sz="1600" dirty="0">
              <a:solidFill>
                <a:srgbClr val="787481"/>
              </a:solidFill>
              <a:latin typeface="楷体" pitchFamily="49" charset="-122"/>
              <a:ea typeface="楷体" pitchFamily="49" charset="-122"/>
            </a:endParaRPr>
          </a:p>
        </p:txBody>
      </p:sp>
    </p:spTree>
    <p:extLst>
      <p:ext uri="{BB962C8B-B14F-4D97-AF65-F5344CB8AC3E}">
        <p14:creationId xmlns:p14="http://schemas.microsoft.com/office/powerpoint/2010/main" val="409825534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3677" y="638630"/>
            <a:ext cx="4562275" cy="740229"/>
            <a:chOff x="314525" y="638630"/>
            <a:chExt cx="4562275" cy="740229"/>
          </a:xfrm>
        </p:grpSpPr>
        <p:sp>
          <p:nvSpPr>
            <p:cNvPr id="3" name="矩形 2"/>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194629"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（二</a:t>
              </a:r>
              <a:r>
                <a:rPr lang="zh-CN" altLang="en-US" sz="2400" dirty="0">
                  <a:solidFill>
                    <a:srgbClr val="787481"/>
                  </a:solidFill>
                  <a:latin typeface="思源黑体 CN Heavy" panose="020B0A00000000000000" pitchFamily="34" charset="-122"/>
                  <a:ea typeface="思源黑体 CN Heavy" panose="020B0A00000000000000" pitchFamily="34" charset="-122"/>
                </a:rPr>
                <a:t>）媒体投放原则</a:t>
              </a:r>
              <a:endParaRPr lang="zh-CN" altLang="en-US" sz="2400" dirty="0">
                <a:solidFill>
                  <a:srgbClr val="787481"/>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9207795" y="312300"/>
            <a:ext cx="2672317" cy="6237356"/>
          </a:xfrm>
          <a:prstGeom prst="rect">
            <a:avLst/>
          </a:prstGeom>
          <a:solidFill>
            <a:srgbClr val="7874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7697972" y="1378859"/>
            <a:ext cx="2546143" cy="4511578"/>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1" name="组合 10"/>
          <p:cNvGrpSpPr/>
          <p:nvPr/>
        </p:nvGrpSpPr>
        <p:grpSpPr>
          <a:xfrm>
            <a:off x="1026943" y="1618197"/>
            <a:ext cx="2799469" cy="3551009"/>
            <a:chOff x="456763" y="1480457"/>
            <a:chExt cx="2799469" cy="3551009"/>
          </a:xfrm>
        </p:grpSpPr>
        <p:sp>
          <p:nvSpPr>
            <p:cNvPr id="8" name="文本框 7"/>
            <p:cNvSpPr txBox="1"/>
            <p:nvPr/>
          </p:nvSpPr>
          <p:spPr>
            <a:xfrm>
              <a:off x="1173647" y="1480457"/>
              <a:ext cx="1470274" cy="1446550"/>
            </a:xfrm>
            <a:prstGeom prst="rect">
              <a:avLst/>
            </a:prstGeom>
            <a:noFill/>
          </p:spPr>
          <p:txBody>
            <a:bodyPr wrap="none" rtlCol="0">
              <a:spAutoFit/>
            </a:bodyPr>
            <a:lstStyle/>
            <a:p>
              <a:r>
                <a:rPr lang="en-US" altLang="zh-CN" sz="8800" dirty="0" smtClean="0">
                  <a:solidFill>
                    <a:srgbClr val="787481"/>
                  </a:solidFill>
                  <a:latin typeface="+mj-ea"/>
                  <a:ea typeface="+mj-ea"/>
                </a:rPr>
                <a:t>01</a:t>
              </a:r>
              <a:endParaRPr lang="zh-CN" altLang="en-US" sz="8800" dirty="0">
                <a:solidFill>
                  <a:srgbClr val="787481"/>
                </a:solidFill>
                <a:latin typeface="+mj-ea"/>
                <a:ea typeface="+mj-ea"/>
              </a:endParaRPr>
            </a:p>
          </p:txBody>
        </p:sp>
        <p:sp>
          <p:nvSpPr>
            <p:cNvPr id="9" name="文本框 8"/>
            <p:cNvSpPr txBox="1"/>
            <p:nvPr/>
          </p:nvSpPr>
          <p:spPr>
            <a:xfrm>
              <a:off x="488353" y="2442923"/>
              <a:ext cx="2723823" cy="646331"/>
            </a:xfrm>
            <a:prstGeom prst="rect">
              <a:avLst/>
            </a:prstGeom>
            <a:solidFill>
              <a:schemeClr val="bg1"/>
            </a:solidFill>
          </p:spPr>
          <p:txBody>
            <a:bodyPr wrap="none" rtlCol="0">
              <a:spAutoFit/>
            </a:bodyPr>
            <a:lstStyle/>
            <a:p>
              <a:pPr algn="ctr"/>
              <a:r>
                <a:rPr lang="zh-CN" altLang="en-US" dirty="0">
                  <a:solidFill>
                    <a:srgbClr val="787481"/>
                  </a:solidFill>
                  <a:latin typeface="黑体" pitchFamily="49" charset="-122"/>
                  <a:ea typeface="黑体" pitchFamily="49" charset="-122"/>
                </a:rPr>
                <a:t>广告的传递范围</a:t>
              </a:r>
              <a:r>
                <a:rPr lang="zh-CN" altLang="en-US" dirty="0" smtClean="0">
                  <a:solidFill>
                    <a:srgbClr val="787481"/>
                  </a:solidFill>
                  <a:latin typeface="黑体" pitchFamily="49" charset="-122"/>
                  <a:ea typeface="黑体" pitchFamily="49" charset="-122"/>
                </a:rPr>
                <a:t>与品牌</a:t>
              </a:r>
              <a:endParaRPr lang="en-US" altLang="zh-CN" dirty="0" smtClean="0">
                <a:solidFill>
                  <a:srgbClr val="787481"/>
                </a:solidFill>
                <a:latin typeface="黑体" pitchFamily="49" charset="-122"/>
                <a:ea typeface="黑体" pitchFamily="49" charset="-122"/>
              </a:endParaRPr>
            </a:p>
            <a:p>
              <a:pPr algn="ctr"/>
              <a:r>
                <a:rPr lang="zh-CN" altLang="en-US" dirty="0" smtClean="0">
                  <a:solidFill>
                    <a:srgbClr val="787481"/>
                  </a:solidFill>
                  <a:latin typeface="黑体" pitchFamily="49" charset="-122"/>
                  <a:ea typeface="黑体" pitchFamily="49" charset="-122"/>
                </a:rPr>
                <a:t>营销目标</a:t>
              </a:r>
              <a:r>
                <a:rPr lang="zh-CN" altLang="en-US" dirty="0">
                  <a:solidFill>
                    <a:srgbClr val="787481"/>
                  </a:solidFill>
                  <a:latin typeface="黑体" pitchFamily="49" charset="-122"/>
                  <a:ea typeface="黑体" pitchFamily="49" charset="-122"/>
                </a:rPr>
                <a:t>的地域范围一致</a:t>
              </a:r>
              <a:endParaRPr lang="zh-CN" altLang="en-US" dirty="0">
                <a:solidFill>
                  <a:srgbClr val="787481"/>
                </a:solidFill>
                <a:latin typeface="黑体" pitchFamily="49" charset="-122"/>
                <a:ea typeface="黑体" pitchFamily="49" charset="-122"/>
              </a:endParaRPr>
            </a:p>
          </p:txBody>
        </p:sp>
        <p:sp>
          <p:nvSpPr>
            <p:cNvPr id="10" name="文本框 9"/>
            <p:cNvSpPr txBox="1"/>
            <p:nvPr/>
          </p:nvSpPr>
          <p:spPr>
            <a:xfrm>
              <a:off x="456763" y="3050603"/>
              <a:ext cx="2799469" cy="1980863"/>
            </a:xfrm>
            <a:prstGeom prst="rect">
              <a:avLst/>
            </a:prstGeom>
            <a:noFill/>
          </p:spPr>
          <p:txBody>
            <a:bodyPr wrap="square" rtlCol="0">
              <a:spAutoFit/>
            </a:bodyPr>
            <a:lstStyle/>
            <a:p>
              <a:pPr>
                <a:lnSpc>
                  <a:spcPct val="150000"/>
                </a:lnSpc>
              </a:pPr>
              <a:r>
                <a:rPr lang="zh-CN" altLang="en-US" sz="1400" dirty="0">
                  <a:solidFill>
                    <a:srgbClr val="787481"/>
                  </a:solidFill>
                  <a:ea typeface="思源黑体 CN Light" panose="020B0300000000000000" pitchFamily="34" charset="-122"/>
                  <a:sym typeface="思源黑体 CN"/>
                </a:rPr>
                <a:t>比如企业在广告中宣传的产品准备在国内各省市销售，那么就可以选择全国性广告媒体；如果企业在广告中宣传的产品只打算在某省或某一地区销售</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那么就应该</a:t>
              </a:r>
            </a:p>
            <a:p>
              <a:pPr>
                <a:lnSpc>
                  <a:spcPct val="150000"/>
                </a:lnSpc>
              </a:pPr>
              <a:r>
                <a:rPr lang="zh-CN" altLang="en-US" sz="1400" dirty="0">
                  <a:solidFill>
                    <a:srgbClr val="787481"/>
                  </a:solidFill>
                  <a:ea typeface="思源黑体 CN Light" panose="020B0300000000000000" pitchFamily="34" charset="-122"/>
                  <a:sym typeface="思源黑体 CN"/>
                </a:rPr>
                <a:t>选择省级或地区性媒体投放广告</a:t>
              </a:r>
              <a:endParaRPr lang="en-US" altLang="zh-CN" sz="1400" dirty="0" smtClean="0">
                <a:solidFill>
                  <a:srgbClr val="787481"/>
                </a:solidFill>
                <a:ea typeface="思源黑体 CN Light" panose="020B0300000000000000" pitchFamily="34" charset="-122"/>
                <a:sym typeface="思源黑体 CN"/>
              </a:endParaRPr>
            </a:p>
          </p:txBody>
        </p:sp>
      </p:grpSp>
      <p:grpSp>
        <p:nvGrpSpPr>
          <p:cNvPr id="12" name="组合 11"/>
          <p:cNvGrpSpPr/>
          <p:nvPr/>
        </p:nvGrpSpPr>
        <p:grpSpPr>
          <a:xfrm>
            <a:off x="4360988" y="1575993"/>
            <a:ext cx="2644725" cy="3313975"/>
            <a:chOff x="745535" y="1466389"/>
            <a:chExt cx="2644725" cy="3313975"/>
          </a:xfrm>
        </p:grpSpPr>
        <p:sp>
          <p:nvSpPr>
            <p:cNvPr id="13" name="文本框 12"/>
            <p:cNvSpPr txBox="1"/>
            <p:nvPr/>
          </p:nvSpPr>
          <p:spPr>
            <a:xfrm>
              <a:off x="1173647" y="1466389"/>
              <a:ext cx="1470274" cy="1446550"/>
            </a:xfrm>
            <a:prstGeom prst="rect">
              <a:avLst/>
            </a:prstGeom>
            <a:noFill/>
          </p:spPr>
          <p:txBody>
            <a:bodyPr wrap="none" rtlCol="0">
              <a:spAutoFit/>
            </a:bodyPr>
            <a:lstStyle/>
            <a:p>
              <a:r>
                <a:rPr lang="en-US" altLang="zh-CN" sz="8800" dirty="0" smtClean="0">
                  <a:solidFill>
                    <a:srgbClr val="787481"/>
                  </a:solidFill>
                  <a:latin typeface="+mj-ea"/>
                  <a:ea typeface="+mj-ea"/>
                </a:rPr>
                <a:t>02</a:t>
              </a:r>
              <a:endParaRPr lang="zh-CN" altLang="en-US" sz="8800" dirty="0">
                <a:solidFill>
                  <a:srgbClr val="787481"/>
                </a:solidFill>
                <a:latin typeface="+mj-ea"/>
                <a:ea typeface="+mj-ea"/>
              </a:endParaRPr>
            </a:p>
          </p:txBody>
        </p:sp>
        <p:sp>
          <p:nvSpPr>
            <p:cNvPr id="14" name="文本框 13"/>
            <p:cNvSpPr txBox="1"/>
            <p:nvPr/>
          </p:nvSpPr>
          <p:spPr>
            <a:xfrm>
              <a:off x="960178" y="2465837"/>
              <a:ext cx="2031325" cy="646331"/>
            </a:xfrm>
            <a:prstGeom prst="rect">
              <a:avLst/>
            </a:prstGeom>
            <a:solidFill>
              <a:schemeClr val="bg1"/>
            </a:solidFill>
          </p:spPr>
          <p:txBody>
            <a:bodyPr wrap="none" rtlCol="0">
              <a:spAutoFit/>
            </a:bodyPr>
            <a:lstStyle/>
            <a:p>
              <a:pPr algn="ctr"/>
              <a:r>
                <a:rPr lang="zh-CN" altLang="en-US" dirty="0">
                  <a:solidFill>
                    <a:srgbClr val="787481"/>
                  </a:solidFill>
                  <a:latin typeface="黑体" pitchFamily="49" charset="-122"/>
                  <a:ea typeface="黑体" pitchFamily="49" charset="-122"/>
                </a:rPr>
                <a:t>站在消费者的</a:t>
              </a:r>
              <a:r>
                <a:rPr lang="zh-CN" altLang="en-US" dirty="0" smtClean="0">
                  <a:solidFill>
                    <a:srgbClr val="787481"/>
                  </a:solidFill>
                  <a:latin typeface="黑体" pitchFamily="49" charset="-122"/>
                  <a:ea typeface="黑体" pitchFamily="49" charset="-122"/>
                </a:rPr>
                <a:t>角度</a:t>
              </a:r>
              <a:endParaRPr lang="en-US" altLang="zh-CN" dirty="0" smtClean="0">
                <a:solidFill>
                  <a:srgbClr val="787481"/>
                </a:solidFill>
                <a:latin typeface="黑体" pitchFamily="49" charset="-122"/>
                <a:ea typeface="黑体" pitchFamily="49" charset="-122"/>
              </a:endParaRPr>
            </a:p>
            <a:p>
              <a:pPr algn="ctr"/>
              <a:r>
                <a:rPr lang="zh-CN" altLang="en-US" dirty="0" smtClean="0">
                  <a:solidFill>
                    <a:srgbClr val="787481"/>
                  </a:solidFill>
                  <a:latin typeface="黑体" pitchFamily="49" charset="-122"/>
                  <a:ea typeface="黑体" pitchFamily="49" charset="-122"/>
                </a:rPr>
                <a:t>选择</a:t>
              </a:r>
              <a:r>
                <a:rPr lang="zh-CN" altLang="en-US" dirty="0">
                  <a:solidFill>
                    <a:srgbClr val="787481"/>
                  </a:solidFill>
                  <a:latin typeface="黑体" pitchFamily="49" charset="-122"/>
                  <a:ea typeface="黑体" pitchFamily="49" charset="-122"/>
                </a:rPr>
                <a:t>广告媒体</a:t>
              </a:r>
              <a:endParaRPr lang="zh-CN" altLang="en-US" dirty="0">
                <a:solidFill>
                  <a:srgbClr val="787481"/>
                </a:solidFill>
                <a:latin typeface="黑体" pitchFamily="49" charset="-122"/>
                <a:ea typeface="黑体" pitchFamily="49" charset="-122"/>
              </a:endParaRPr>
            </a:p>
          </p:txBody>
        </p:sp>
        <p:sp>
          <p:nvSpPr>
            <p:cNvPr id="15" name="文本框 14"/>
            <p:cNvSpPr txBox="1"/>
            <p:nvPr/>
          </p:nvSpPr>
          <p:spPr>
            <a:xfrm>
              <a:off x="745535" y="3072204"/>
              <a:ext cx="2644725" cy="1708160"/>
            </a:xfrm>
            <a:prstGeom prst="rect">
              <a:avLst/>
            </a:prstGeom>
            <a:noFill/>
          </p:spPr>
          <p:txBody>
            <a:bodyPr wrap="square" rtlCol="0">
              <a:spAutoFit/>
            </a:bodyPr>
            <a:lstStyle/>
            <a:p>
              <a:pPr>
                <a:lnSpc>
                  <a:spcPct val="150000"/>
                </a:lnSpc>
              </a:pPr>
              <a:r>
                <a:rPr lang="zh-CN" altLang="en-US" sz="1400" dirty="0">
                  <a:solidFill>
                    <a:srgbClr val="787481"/>
                  </a:solidFill>
                  <a:ea typeface="思源黑体 CN Light" panose="020B0300000000000000" pitchFamily="34" charset="-122"/>
                  <a:sym typeface="思源黑体 CN"/>
                </a:rPr>
                <a:t>因为各类产品都有各自不同的消费群体</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而且消费者接受广告宣传的能力</a:t>
              </a:r>
              <a:r>
                <a:rPr lang="zh-CN" altLang="en-US" sz="1400" dirty="0" smtClean="0">
                  <a:solidFill>
                    <a:srgbClr val="787481"/>
                  </a:solidFill>
                  <a:ea typeface="思源黑体 CN Light" panose="020B0300000000000000" pitchFamily="34" charset="-122"/>
                  <a:sym typeface="思源黑体 CN"/>
                </a:rPr>
                <a:t>又各</a:t>
              </a:r>
              <a:r>
                <a:rPr lang="zh-CN" altLang="en-US" sz="1400" dirty="0">
                  <a:solidFill>
                    <a:srgbClr val="787481"/>
                  </a:solidFill>
                  <a:ea typeface="思源黑体 CN Light" panose="020B0300000000000000" pitchFamily="34" charset="-122"/>
                  <a:sym typeface="思源黑体 CN"/>
                </a:rPr>
                <a:t>不相同</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因此企业在投放广告时一定要根据消费者的触媒习惯选择</a:t>
              </a:r>
              <a:r>
                <a:rPr lang="zh-CN" altLang="en-US" sz="1400" dirty="0" smtClean="0">
                  <a:solidFill>
                    <a:srgbClr val="787481"/>
                  </a:solidFill>
                  <a:ea typeface="思源黑体 CN Light" panose="020B0300000000000000" pitchFamily="34" charset="-122"/>
                  <a:sym typeface="思源黑体 CN"/>
                </a:rPr>
                <a:t>媒体。</a:t>
              </a:r>
              <a:endParaRPr lang="en-US" altLang="zh-CN" sz="1400" dirty="0" smtClean="0">
                <a:solidFill>
                  <a:srgbClr val="787481"/>
                </a:solidFill>
                <a:ea typeface="思源黑体 CN Light" panose="020B0300000000000000" pitchFamily="34" charset="-122"/>
                <a:sym typeface="思源黑体 CN"/>
              </a:endParaRPr>
            </a:p>
          </p:txBody>
        </p:sp>
      </p:grpSp>
      <p:sp>
        <p:nvSpPr>
          <p:cNvPr id="7" name="TextBox 6"/>
          <p:cNvSpPr txBox="1"/>
          <p:nvPr/>
        </p:nvSpPr>
        <p:spPr>
          <a:xfrm>
            <a:off x="1026943" y="1178021"/>
            <a:ext cx="6713234" cy="647421"/>
          </a:xfrm>
          <a:prstGeom prst="rect">
            <a:avLst/>
          </a:prstGeom>
          <a:noFill/>
        </p:spPr>
        <p:txBody>
          <a:bodyPr wrap="square" rtlCol="0">
            <a:spAutoFit/>
          </a:bodyPr>
          <a:lstStyle/>
          <a:p>
            <a:pPr>
              <a:lnSpc>
                <a:spcPts val="2300"/>
              </a:lnSpc>
            </a:pPr>
            <a:r>
              <a:rPr lang="zh-CN" altLang="en-US" dirty="0" smtClean="0">
                <a:solidFill>
                  <a:srgbClr val="787481"/>
                </a:solidFill>
                <a:latin typeface="黑体" pitchFamily="49" charset="-122"/>
                <a:ea typeface="黑体" pitchFamily="49" charset="-122"/>
              </a:rPr>
              <a:t>选择</a:t>
            </a:r>
            <a:r>
              <a:rPr lang="zh-CN" altLang="en-US" dirty="0">
                <a:solidFill>
                  <a:srgbClr val="787481"/>
                </a:solidFill>
                <a:latin typeface="黑体" pitchFamily="49" charset="-122"/>
                <a:ea typeface="黑体" pitchFamily="49" charset="-122"/>
              </a:rPr>
              <a:t>适合的媒体做广告</a:t>
            </a:r>
            <a:r>
              <a:rPr lang="en-US" altLang="zh-CN" dirty="0">
                <a:solidFill>
                  <a:srgbClr val="787481"/>
                </a:solidFill>
                <a:latin typeface="黑体" pitchFamily="49" charset="-122"/>
                <a:ea typeface="黑体" pitchFamily="49" charset="-122"/>
              </a:rPr>
              <a:t>,</a:t>
            </a:r>
            <a:r>
              <a:rPr lang="zh-CN" altLang="en-US" dirty="0">
                <a:solidFill>
                  <a:srgbClr val="787481"/>
                </a:solidFill>
                <a:latin typeface="黑体" pitchFamily="49" charset="-122"/>
                <a:ea typeface="黑体" pitchFamily="49" charset="-122"/>
              </a:rPr>
              <a:t>是广告宣传活动成功与否的重要因素。在</a:t>
            </a:r>
            <a:r>
              <a:rPr lang="zh-CN" altLang="en-US" dirty="0" smtClean="0">
                <a:solidFill>
                  <a:srgbClr val="787481"/>
                </a:solidFill>
                <a:latin typeface="黑体" pitchFamily="49" charset="-122"/>
                <a:ea typeface="黑体" pitchFamily="49" charset="-122"/>
              </a:rPr>
              <a:t>媒体选择</a:t>
            </a:r>
            <a:r>
              <a:rPr lang="zh-CN" altLang="en-US" dirty="0">
                <a:solidFill>
                  <a:srgbClr val="787481"/>
                </a:solidFill>
                <a:latin typeface="黑体" pitchFamily="49" charset="-122"/>
                <a:ea typeface="黑体" pitchFamily="49" charset="-122"/>
              </a:rPr>
              <a:t>的具体操作过程中</a:t>
            </a:r>
            <a:r>
              <a:rPr lang="en-US" altLang="zh-CN" dirty="0">
                <a:solidFill>
                  <a:srgbClr val="787481"/>
                </a:solidFill>
                <a:latin typeface="黑体" pitchFamily="49" charset="-122"/>
                <a:ea typeface="黑体" pitchFamily="49" charset="-122"/>
              </a:rPr>
              <a:t>,</a:t>
            </a:r>
            <a:r>
              <a:rPr lang="zh-CN" altLang="en-US" dirty="0">
                <a:solidFill>
                  <a:srgbClr val="787481"/>
                </a:solidFill>
                <a:latin typeface="黑体" pitchFamily="49" charset="-122"/>
                <a:ea typeface="黑体" pitchFamily="49" charset="-122"/>
              </a:rPr>
              <a:t>应掌握以下原则</a:t>
            </a:r>
            <a:r>
              <a:rPr lang="en-US" altLang="zh-CN" dirty="0">
                <a:solidFill>
                  <a:srgbClr val="787481"/>
                </a:solidFill>
                <a:latin typeface="黑体" pitchFamily="49" charset="-122"/>
                <a:ea typeface="黑体" pitchFamily="49" charset="-122"/>
              </a:rPr>
              <a:t>:</a:t>
            </a:r>
            <a:endParaRPr lang="zh-CN" altLang="en-US" dirty="0">
              <a:solidFill>
                <a:srgbClr val="787481"/>
              </a:solidFill>
              <a:latin typeface="黑体" pitchFamily="49" charset="-122"/>
              <a:ea typeface="黑体" pitchFamily="49" charset="-122"/>
            </a:endParaRPr>
          </a:p>
        </p:txBody>
      </p:sp>
    </p:spTree>
    <p:extLst>
      <p:ext uri="{BB962C8B-B14F-4D97-AF65-F5344CB8AC3E}">
        <p14:creationId xmlns:p14="http://schemas.microsoft.com/office/powerpoint/2010/main" val="36178994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3677" y="638630"/>
            <a:ext cx="4562275" cy="740229"/>
            <a:chOff x="314525" y="638630"/>
            <a:chExt cx="4562275" cy="740229"/>
          </a:xfrm>
        </p:grpSpPr>
        <p:sp>
          <p:nvSpPr>
            <p:cNvPr id="3" name="矩形 2"/>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194629"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（二</a:t>
              </a:r>
              <a:r>
                <a:rPr lang="zh-CN" altLang="en-US" sz="2400" dirty="0">
                  <a:solidFill>
                    <a:srgbClr val="787481"/>
                  </a:solidFill>
                  <a:latin typeface="思源黑体 CN Heavy" panose="020B0A00000000000000" pitchFamily="34" charset="-122"/>
                  <a:ea typeface="思源黑体 CN Heavy" panose="020B0A00000000000000" pitchFamily="34" charset="-122"/>
                </a:rPr>
                <a:t>）媒体投放原则</a:t>
              </a:r>
              <a:endParaRPr lang="zh-CN" altLang="en-US" sz="2400" dirty="0">
                <a:solidFill>
                  <a:srgbClr val="787481"/>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9207795" y="312300"/>
            <a:ext cx="2672317" cy="6237356"/>
          </a:xfrm>
          <a:prstGeom prst="rect">
            <a:avLst/>
          </a:prstGeom>
          <a:solidFill>
            <a:srgbClr val="7874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7697972" y="1378859"/>
            <a:ext cx="2546143" cy="4511578"/>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1" name="组合 10"/>
          <p:cNvGrpSpPr/>
          <p:nvPr/>
        </p:nvGrpSpPr>
        <p:grpSpPr>
          <a:xfrm>
            <a:off x="1054239" y="1208757"/>
            <a:ext cx="2799469" cy="3551009"/>
            <a:chOff x="484059" y="1480457"/>
            <a:chExt cx="2799469" cy="3551009"/>
          </a:xfrm>
        </p:grpSpPr>
        <p:sp>
          <p:nvSpPr>
            <p:cNvPr id="8" name="文本框 7"/>
            <p:cNvSpPr txBox="1"/>
            <p:nvPr/>
          </p:nvSpPr>
          <p:spPr>
            <a:xfrm>
              <a:off x="1173647" y="1480457"/>
              <a:ext cx="1313180" cy="1446550"/>
            </a:xfrm>
            <a:prstGeom prst="rect">
              <a:avLst/>
            </a:prstGeom>
            <a:noFill/>
          </p:spPr>
          <p:txBody>
            <a:bodyPr wrap="none" rtlCol="0">
              <a:spAutoFit/>
            </a:bodyPr>
            <a:lstStyle/>
            <a:p>
              <a:r>
                <a:rPr lang="en-US" altLang="zh-CN" sz="8800" dirty="0" smtClean="0">
                  <a:solidFill>
                    <a:srgbClr val="787481"/>
                  </a:solidFill>
                  <a:latin typeface="+mj-ea"/>
                  <a:ea typeface="+mj-ea"/>
                </a:rPr>
                <a:t>03</a:t>
              </a:r>
              <a:endParaRPr lang="zh-CN" altLang="en-US" sz="8800" dirty="0">
                <a:solidFill>
                  <a:srgbClr val="787481"/>
                </a:solidFill>
                <a:latin typeface="+mj-ea"/>
                <a:ea typeface="+mj-ea"/>
              </a:endParaRPr>
            </a:p>
          </p:txBody>
        </p:sp>
        <p:sp>
          <p:nvSpPr>
            <p:cNvPr id="9" name="文本框 8"/>
            <p:cNvSpPr txBox="1"/>
            <p:nvPr/>
          </p:nvSpPr>
          <p:spPr>
            <a:xfrm>
              <a:off x="834602" y="2442923"/>
              <a:ext cx="2031325" cy="646331"/>
            </a:xfrm>
            <a:prstGeom prst="rect">
              <a:avLst/>
            </a:prstGeom>
            <a:solidFill>
              <a:schemeClr val="bg1"/>
            </a:solidFill>
          </p:spPr>
          <p:txBody>
            <a:bodyPr wrap="none" rtlCol="0">
              <a:spAutoFit/>
            </a:bodyPr>
            <a:lstStyle/>
            <a:p>
              <a:pPr algn="ctr"/>
              <a:r>
                <a:rPr lang="zh-CN" altLang="en-US" dirty="0">
                  <a:solidFill>
                    <a:srgbClr val="787481"/>
                  </a:solidFill>
                  <a:latin typeface="黑体" pitchFamily="49" charset="-122"/>
                  <a:ea typeface="黑体" pitchFamily="49" charset="-122"/>
                </a:rPr>
                <a:t>把握广告在媒体</a:t>
              </a:r>
              <a:r>
                <a:rPr lang="zh-CN" altLang="en-US" dirty="0" smtClean="0">
                  <a:solidFill>
                    <a:srgbClr val="787481"/>
                  </a:solidFill>
                  <a:latin typeface="黑体" pitchFamily="49" charset="-122"/>
                  <a:ea typeface="黑体" pitchFamily="49" charset="-122"/>
                </a:rPr>
                <a:t>上</a:t>
              </a:r>
              <a:endParaRPr lang="en-US" altLang="zh-CN" dirty="0" smtClean="0">
                <a:solidFill>
                  <a:srgbClr val="787481"/>
                </a:solidFill>
                <a:latin typeface="黑体" pitchFamily="49" charset="-122"/>
                <a:ea typeface="黑体" pitchFamily="49" charset="-122"/>
              </a:endParaRPr>
            </a:p>
            <a:p>
              <a:pPr algn="ctr"/>
              <a:r>
                <a:rPr lang="zh-CN" altLang="en-US" dirty="0" smtClean="0">
                  <a:solidFill>
                    <a:srgbClr val="787481"/>
                  </a:solidFill>
                  <a:latin typeface="黑体" pitchFamily="49" charset="-122"/>
                  <a:ea typeface="黑体" pitchFamily="49" charset="-122"/>
                </a:rPr>
                <a:t>曝光</a:t>
              </a:r>
              <a:r>
                <a:rPr lang="zh-CN" altLang="en-US" dirty="0">
                  <a:solidFill>
                    <a:srgbClr val="787481"/>
                  </a:solidFill>
                  <a:latin typeface="黑体" pitchFamily="49" charset="-122"/>
                  <a:ea typeface="黑体" pitchFamily="49" charset="-122"/>
                </a:rPr>
                <a:t>的次数</a:t>
              </a:r>
              <a:endParaRPr lang="zh-CN" altLang="en-US" dirty="0">
                <a:solidFill>
                  <a:srgbClr val="787481"/>
                </a:solidFill>
                <a:latin typeface="黑体" pitchFamily="49" charset="-122"/>
                <a:ea typeface="黑体" pitchFamily="49" charset="-122"/>
              </a:endParaRPr>
            </a:p>
          </p:txBody>
        </p:sp>
        <p:sp>
          <p:nvSpPr>
            <p:cNvPr id="10" name="文本框 9"/>
            <p:cNvSpPr txBox="1"/>
            <p:nvPr/>
          </p:nvSpPr>
          <p:spPr>
            <a:xfrm>
              <a:off x="484059" y="3050603"/>
              <a:ext cx="2799469" cy="1980863"/>
            </a:xfrm>
            <a:prstGeom prst="rect">
              <a:avLst/>
            </a:prstGeom>
            <a:noFill/>
          </p:spPr>
          <p:txBody>
            <a:bodyPr wrap="square" rtlCol="0">
              <a:spAutoFit/>
            </a:bodyPr>
            <a:lstStyle/>
            <a:p>
              <a:pPr>
                <a:lnSpc>
                  <a:spcPct val="150000"/>
                </a:lnSpc>
              </a:pPr>
              <a:r>
                <a:rPr lang="zh-CN" altLang="en-US" sz="1400" dirty="0">
                  <a:solidFill>
                    <a:srgbClr val="787481"/>
                  </a:solidFill>
                  <a:ea typeface="思源黑体 CN Light" panose="020B0300000000000000" pitchFamily="34" charset="-122"/>
                  <a:sym typeface="思源黑体 CN"/>
                </a:rPr>
                <a:t>有关方面的研究证明</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广告在媒体上只曝光一次是很难被人注意到的</a:t>
              </a:r>
              <a:r>
                <a:rPr lang="en-US" altLang="zh-CN" sz="1400" dirty="0">
                  <a:solidFill>
                    <a:srgbClr val="787481"/>
                  </a:solidFill>
                  <a:ea typeface="思源黑体 CN Light" panose="020B0300000000000000" pitchFamily="34" charset="-122"/>
                  <a:sym typeface="思源黑体 CN"/>
                </a:rPr>
                <a:t>,</a:t>
              </a:r>
              <a:r>
                <a:rPr lang="zh-CN" altLang="en-US" sz="1400" dirty="0" smtClean="0">
                  <a:solidFill>
                    <a:srgbClr val="787481"/>
                  </a:solidFill>
                  <a:ea typeface="思源黑体 CN Light" panose="020B0300000000000000" pitchFamily="34" charset="-122"/>
                  <a:sym typeface="思源黑体 CN"/>
                </a:rPr>
                <a:t>一般情况</a:t>
              </a:r>
              <a:r>
                <a:rPr lang="zh-CN" altLang="en-US" sz="1400" dirty="0">
                  <a:solidFill>
                    <a:srgbClr val="787481"/>
                  </a:solidFill>
                  <a:ea typeface="思源黑体 CN Light" panose="020B0300000000000000" pitchFamily="34" charset="-122"/>
                  <a:sym typeface="思源黑体 CN"/>
                </a:rPr>
                <a:t>下至少应</a:t>
              </a:r>
              <a:r>
                <a:rPr lang="zh-CN" altLang="en-US" sz="1400" dirty="0" smtClean="0">
                  <a:solidFill>
                    <a:srgbClr val="787481"/>
                  </a:solidFill>
                  <a:ea typeface="思源黑体 CN Light" panose="020B0300000000000000" pitchFamily="34" charset="-122"/>
                  <a:sym typeface="思源黑体 CN"/>
                </a:rPr>
                <a:t>曝光</a:t>
              </a:r>
              <a:r>
                <a:rPr lang="en-US" altLang="zh-CN" sz="1400" dirty="0" smtClean="0">
                  <a:solidFill>
                    <a:srgbClr val="787481"/>
                  </a:solidFill>
                  <a:ea typeface="思源黑体 CN Light" panose="020B0300000000000000" pitchFamily="34" charset="-122"/>
                  <a:sym typeface="思源黑体 CN"/>
                </a:rPr>
                <a:t>5-7</a:t>
              </a:r>
              <a:r>
                <a:rPr lang="zh-CN" altLang="en-US" sz="1400" dirty="0" smtClean="0">
                  <a:solidFill>
                    <a:srgbClr val="787481"/>
                  </a:solidFill>
                  <a:ea typeface="思源黑体 CN Light" panose="020B0300000000000000" pitchFamily="34" charset="-122"/>
                  <a:sym typeface="思源黑体 CN"/>
                </a:rPr>
                <a:t>次</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一些诉求比较特殊的产品或信息应增加曝光次数</a:t>
              </a:r>
              <a:r>
                <a:rPr lang="en-US" altLang="zh-CN" sz="1400" dirty="0" smtClean="0">
                  <a:solidFill>
                    <a:srgbClr val="787481"/>
                  </a:solidFill>
                  <a:ea typeface="思源黑体 CN Light" panose="020B0300000000000000" pitchFamily="34" charset="-122"/>
                  <a:sym typeface="思源黑体 CN"/>
                </a:rPr>
                <a:t>.</a:t>
              </a:r>
              <a:r>
                <a:rPr lang="zh-CN" altLang="en-US" sz="1400" dirty="0" smtClean="0">
                  <a:solidFill>
                    <a:srgbClr val="787481"/>
                  </a:solidFill>
                  <a:ea typeface="思源黑体 CN Light" panose="020B0300000000000000" pitchFamily="34" charset="-122"/>
                  <a:sym typeface="思源黑体 CN"/>
                </a:rPr>
                <a:t>因此</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在选择媒体时要充分考虑到这一因素</a:t>
              </a:r>
              <a:r>
                <a:rPr lang="en-US" altLang="zh-CN" sz="1400" dirty="0">
                  <a:solidFill>
                    <a:srgbClr val="787481"/>
                  </a:solidFill>
                  <a:ea typeface="思源黑体 CN Light" panose="020B0300000000000000" pitchFamily="34" charset="-122"/>
                  <a:sym typeface="思源黑体 CN"/>
                </a:rPr>
                <a:t>.</a:t>
              </a:r>
              <a:endParaRPr lang="en-US" altLang="zh-CN" sz="1400" dirty="0" smtClean="0">
                <a:solidFill>
                  <a:srgbClr val="787481"/>
                </a:solidFill>
                <a:ea typeface="思源黑体 CN Light" panose="020B0300000000000000" pitchFamily="34" charset="-122"/>
                <a:sym typeface="思源黑体 CN"/>
              </a:endParaRPr>
            </a:p>
          </p:txBody>
        </p:sp>
      </p:grpSp>
      <p:grpSp>
        <p:nvGrpSpPr>
          <p:cNvPr id="12" name="组合 11"/>
          <p:cNvGrpSpPr/>
          <p:nvPr/>
        </p:nvGrpSpPr>
        <p:grpSpPr>
          <a:xfrm>
            <a:off x="4344798" y="1166553"/>
            <a:ext cx="2660915" cy="4592988"/>
            <a:chOff x="729345" y="1466389"/>
            <a:chExt cx="2660915" cy="4592988"/>
          </a:xfrm>
        </p:grpSpPr>
        <p:sp>
          <p:nvSpPr>
            <p:cNvPr id="13" name="文本框 12"/>
            <p:cNvSpPr txBox="1"/>
            <p:nvPr/>
          </p:nvSpPr>
          <p:spPr>
            <a:xfrm>
              <a:off x="1173647" y="1466389"/>
              <a:ext cx="1313180" cy="1446550"/>
            </a:xfrm>
            <a:prstGeom prst="rect">
              <a:avLst/>
            </a:prstGeom>
            <a:noFill/>
          </p:spPr>
          <p:txBody>
            <a:bodyPr wrap="none" rtlCol="0">
              <a:spAutoFit/>
            </a:bodyPr>
            <a:lstStyle/>
            <a:p>
              <a:r>
                <a:rPr lang="en-US" altLang="zh-CN" sz="8800" dirty="0" smtClean="0">
                  <a:solidFill>
                    <a:srgbClr val="787481"/>
                  </a:solidFill>
                  <a:latin typeface="+mj-ea"/>
                  <a:ea typeface="+mj-ea"/>
                </a:rPr>
                <a:t>04</a:t>
              </a:r>
              <a:endParaRPr lang="zh-CN" altLang="en-US" sz="8800" dirty="0">
                <a:solidFill>
                  <a:srgbClr val="787481"/>
                </a:solidFill>
                <a:latin typeface="+mj-ea"/>
                <a:ea typeface="+mj-ea"/>
              </a:endParaRPr>
            </a:p>
          </p:txBody>
        </p:sp>
        <p:sp>
          <p:nvSpPr>
            <p:cNvPr id="14" name="文本框 13"/>
            <p:cNvSpPr txBox="1"/>
            <p:nvPr/>
          </p:nvSpPr>
          <p:spPr>
            <a:xfrm>
              <a:off x="729345" y="2438541"/>
              <a:ext cx="2492990" cy="646331"/>
            </a:xfrm>
            <a:prstGeom prst="rect">
              <a:avLst/>
            </a:prstGeom>
            <a:solidFill>
              <a:schemeClr val="bg1"/>
            </a:solidFill>
          </p:spPr>
          <p:txBody>
            <a:bodyPr wrap="none" rtlCol="0">
              <a:spAutoFit/>
            </a:bodyPr>
            <a:lstStyle/>
            <a:p>
              <a:pPr algn="ctr"/>
              <a:r>
                <a:rPr lang="zh-CN" altLang="en-US" dirty="0">
                  <a:solidFill>
                    <a:srgbClr val="787481"/>
                  </a:solidFill>
                  <a:latin typeface="黑体" pitchFamily="49" charset="-122"/>
                  <a:ea typeface="黑体" pitchFamily="49" charset="-122"/>
                </a:rPr>
                <a:t>从产品的不同卖点</a:t>
              </a:r>
              <a:r>
                <a:rPr lang="zh-CN" altLang="en-US" dirty="0" smtClean="0">
                  <a:solidFill>
                    <a:srgbClr val="787481"/>
                  </a:solidFill>
                  <a:latin typeface="黑体" pitchFamily="49" charset="-122"/>
                  <a:ea typeface="黑体" pitchFamily="49" charset="-122"/>
                </a:rPr>
                <a:t>出发</a:t>
              </a:r>
              <a:endParaRPr lang="en-US" altLang="zh-CN" dirty="0" smtClean="0">
                <a:solidFill>
                  <a:srgbClr val="787481"/>
                </a:solidFill>
                <a:latin typeface="黑体" pitchFamily="49" charset="-122"/>
                <a:ea typeface="黑体" pitchFamily="49" charset="-122"/>
              </a:endParaRPr>
            </a:p>
            <a:p>
              <a:pPr algn="ctr"/>
              <a:r>
                <a:rPr lang="zh-CN" altLang="en-US" dirty="0" smtClean="0">
                  <a:solidFill>
                    <a:srgbClr val="787481"/>
                  </a:solidFill>
                  <a:latin typeface="黑体" pitchFamily="49" charset="-122"/>
                  <a:ea typeface="黑体" pitchFamily="49" charset="-122"/>
                </a:rPr>
                <a:t>选择</a:t>
              </a:r>
              <a:r>
                <a:rPr lang="zh-CN" altLang="en-US" dirty="0">
                  <a:solidFill>
                    <a:srgbClr val="787481"/>
                  </a:solidFill>
                  <a:latin typeface="黑体" pitchFamily="49" charset="-122"/>
                  <a:ea typeface="黑体" pitchFamily="49" charset="-122"/>
                </a:rPr>
                <a:t>广告媒体</a:t>
              </a:r>
              <a:endParaRPr lang="zh-CN" altLang="en-US" dirty="0">
                <a:solidFill>
                  <a:srgbClr val="787481"/>
                </a:solidFill>
                <a:latin typeface="黑体" pitchFamily="49" charset="-122"/>
                <a:ea typeface="黑体" pitchFamily="49" charset="-122"/>
              </a:endParaRPr>
            </a:p>
          </p:txBody>
        </p:sp>
        <p:sp>
          <p:nvSpPr>
            <p:cNvPr id="15" name="文本框 14"/>
            <p:cNvSpPr txBox="1"/>
            <p:nvPr/>
          </p:nvSpPr>
          <p:spPr>
            <a:xfrm>
              <a:off x="745535" y="3058556"/>
              <a:ext cx="2644725" cy="3000821"/>
            </a:xfrm>
            <a:prstGeom prst="rect">
              <a:avLst/>
            </a:prstGeom>
            <a:noFill/>
          </p:spPr>
          <p:txBody>
            <a:bodyPr wrap="square" rtlCol="0">
              <a:spAutoFit/>
            </a:bodyPr>
            <a:lstStyle/>
            <a:p>
              <a:pPr>
                <a:lnSpc>
                  <a:spcPct val="150000"/>
                </a:lnSpc>
              </a:pPr>
              <a:r>
                <a:rPr lang="zh-CN" altLang="en-US" sz="1400" dirty="0">
                  <a:solidFill>
                    <a:srgbClr val="787481"/>
                  </a:solidFill>
                  <a:ea typeface="思源黑体 CN Light" panose="020B0300000000000000" pitchFamily="34" charset="-122"/>
                  <a:sym typeface="思源黑体 CN"/>
                </a:rPr>
                <a:t>不同企业生产的不同产品有着明显不同的特点</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不同企业生产的同一类型</a:t>
              </a:r>
              <a:r>
                <a:rPr lang="zh-CN" altLang="en-US" sz="1400" dirty="0" smtClean="0">
                  <a:solidFill>
                    <a:srgbClr val="787481"/>
                  </a:solidFill>
                  <a:ea typeface="思源黑体 CN Light" panose="020B0300000000000000" pitchFamily="34" charset="-122"/>
                  <a:sym typeface="思源黑体 CN"/>
                </a:rPr>
                <a:t>产品</a:t>
              </a:r>
              <a:r>
                <a:rPr lang="zh-CN" altLang="en-US" sz="1400" dirty="0">
                  <a:solidFill>
                    <a:srgbClr val="787481"/>
                  </a:solidFill>
                  <a:ea typeface="思源黑体 CN Light" panose="020B0300000000000000" pitchFamily="34" charset="-122"/>
                  <a:sym typeface="思源黑体 CN"/>
                </a:rPr>
                <a:t>也有着不同的产品特性和诉求点</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因而在给企业的产品制作广告时一定要</a:t>
              </a:r>
              <a:r>
                <a:rPr lang="zh-CN" altLang="en-US" sz="1400" dirty="0" smtClean="0">
                  <a:solidFill>
                    <a:srgbClr val="787481"/>
                  </a:solidFill>
                  <a:ea typeface="思源黑体 CN Light" panose="020B0300000000000000" pitchFamily="34" charset="-122"/>
                  <a:sym typeface="思源黑体 CN"/>
                </a:rPr>
                <a:t>把产品</a:t>
              </a:r>
              <a:r>
                <a:rPr lang="zh-CN" altLang="en-US" sz="1400" dirty="0">
                  <a:solidFill>
                    <a:srgbClr val="787481"/>
                  </a:solidFill>
                  <a:ea typeface="思源黑体 CN Light" panose="020B0300000000000000" pitchFamily="34" charset="-122"/>
                  <a:sym typeface="思源黑体 CN"/>
                </a:rPr>
                <a:t>的不同特点作为主要诉求点</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力争用不同的诉求点打动消费者</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最终达到</a:t>
              </a:r>
              <a:r>
                <a:rPr lang="zh-CN" altLang="en-US" sz="1400" dirty="0" smtClean="0">
                  <a:solidFill>
                    <a:srgbClr val="787481"/>
                  </a:solidFill>
                  <a:ea typeface="思源黑体 CN Light" panose="020B0300000000000000" pitchFamily="34" charset="-122"/>
                  <a:sym typeface="思源黑体 CN"/>
                </a:rPr>
                <a:t>预期</a:t>
              </a:r>
              <a:r>
                <a:rPr lang="zh-CN" altLang="en-US" sz="1400" dirty="0">
                  <a:solidFill>
                    <a:srgbClr val="787481"/>
                  </a:solidFill>
                  <a:ea typeface="思源黑体 CN Light" panose="020B0300000000000000" pitchFamily="34" charset="-122"/>
                  <a:sym typeface="思源黑体 CN"/>
                </a:rPr>
                <a:t>的销售产品与占领市场的</a:t>
              </a:r>
              <a:r>
                <a:rPr lang="zh-CN" altLang="en-US" sz="1400" dirty="0" smtClean="0">
                  <a:solidFill>
                    <a:srgbClr val="787481"/>
                  </a:solidFill>
                  <a:ea typeface="思源黑体 CN Light" panose="020B0300000000000000" pitchFamily="34" charset="-122"/>
                  <a:sym typeface="思源黑体 CN"/>
                </a:rPr>
                <a:t>目的。</a:t>
              </a:r>
              <a:endParaRPr lang="en-US" altLang="zh-CN" sz="1400" dirty="0" smtClean="0">
                <a:solidFill>
                  <a:srgbClr val="787481"/>
                </a:solidFill>
                <a:ea typeface="思源黑体 CN Light" panose="020B0300000000000000" pitchFamily="34" charset="-122"/>
                <a:sym typeface="思源黑体 CN"/>
              </a:endParaRPr>
            </a:p>
          </p:txBody>
        </p:sp>
      </p:grpSp>
    </p:spTree>
    <p:extLst>
      <p:ext uri="{BB962C8B-B14F-4D97-AF65-F5344CB8AC3E}">
        <p14:creationId xmlns:p14="http://schemas.microsoft.com/office/powerpoint/2010/main" val="2574965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3677" y="638630"/>
            <a:ext cx="4562275" cy="740229"/>
            <a:chOff x="314525" y="638630"/>
            <a:chExt cx="4562275" cy="740229"/>
          </a:xfrm>
        </p:grpSpPr>
        <p:sp>
          <p:nvSpPr>
            <p:cNvPr id="3" name="矩形 2"/>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194629"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（二）媒体</a:t>
              </a:r>
              <a:r>
                <a:rPr lang="zh-CN" altLang="en-US" sz="2400" dirty="0">
                  <a:solidFill>
                    <a:srgbClr val="787481"/>
                  </a:solidFill>
                  <a:latin typeface="思源黑体 CN Heavy" panose="020B0A00000000000000" pitchFamily="34" charset="-122"/>
                  <a:ea typeface="思源黑体 CN Heavy" panose="020B0A00000000000000" pitchFamily="34" charset="-122"/>
                </a:rPr>
                <a:t>投放原则</a:t>
              </a:r>
              <a:endParaRPr lang="zh-CN" altLang="en-US" sz="2400" dirty="0">
                <a:solidFill>
                  <a:srgbClr val="787481"/>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9207795" y="312300"/>
            <a:ext cx="2672317" cy="6237356"/>
          </a:xfrm>
          <a:prstGeom prst="rect">
            <a:avLst/>
          </a:prstGeom>
          <a:solidFill>
            <a:srgbClr val="7874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7697972" y="1378859"/>
            <a:ext cx="2546143" cy="4511578"/>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0" name="组合 19"/>
          <p:cNvGrpSpPr/>
          <p:nvPr/>
        </p:nvGrpSpPr>
        <p:grpSpPr>
          <a:xfrm>
            <a:off x="1043527" y="935769"/>
            <a:ext cx="2846084" cy="4869143"/>
            <a:chOff x="473347" y="1480457"/>
            <a:chExt cx="2846084" cy="4869143"/>
          </a:xfrm>
        </p:grpSpPr>
        <p:sp>
          <p:nvSpPr>
            <p:cNvPr id="21" name="文本框 20"/>
            <p:cNvSpPr txBox="1"/>
            <p:nvPr/>
          </p:nvSpPr>
          <p:spPr>
            <a:xfrm>
              <a:off x="1173647" y="1480457"/>
              <a:ext cx="1313180" cy="1446550"/>
            </a:xfrm>
            <a:prstGeom prst="rect">
              <a:avLst/>
            </a:prstGeom>
            <a:noFill/>
          </p:spPr>
          <p:txBody>
            <a:bodyPr wrap="none" rtlCol="0">
              <a:spAutoFit/>
            </a:bodyPr>
            <a:lstStyle/>
            <a:p>
              <a:r>
                <a:rPr lang="en-US" altLang="zh-CN" sz="8800" dirty="0" smtClean="0">
                  <a:solidFill>
                    <a:srgbClr val="787481"/>
                  </a:solidFill>
                  <a:latin typeface="+mj-ea"/>
                  <a:ea typeface="+mj-ea"/>
                </a:rPr>
                <a:t>05</a:t>
              </a:r>
              <a:endParaRPr lang="zh-CN" altLang="en-US" sz="8800" dirty="0">
                <a:solidFill>
                  <a:srgbClr val="787481"/>
                </a:solidFill>
                <a:latin typeface="+mj-ea"/>
                <a:ea typeface="+mj-ea"/>
              </a:endParaRPr>
            </a:p>
          </p:txBody>
        </p:sp>
        <p:sp>
          <p:nvSpPr>
            <p:cNvPr id="22" name="文本框 21"/>
            <p:cNvSpPr txBox="1"/>
            <p:nvPr/>
          </p:nvSpPr>
          <p:spPr>
            <a:xfrm>
              <a:off x="741810" y="2451349"/>
              <a:ext cx="2262158" cy="369332"/>
            </a:xfrm>
            <a:prstGeom prst="rect">
              <a:avLst/>
            </a:prstGeom>
            <a:solidFill>
              <a:schemeClr val="bg1"/>
            </a:solidFill>
          </p:spPr>
          <p:txBody>
            <a:bodyPr wrap="none" rtlCol="0">
              <a:spAutoFit/>
            </a:bodyPr>
            <a:lstStyle/>
            <a:p>
              <a:r>
                <a:rPr lang="zh-CN" altLang="en-US" dirty="0">
                  <a:solidFill>
                    <a:srgbClr val="787481"/>
                  </a:solidFill>
                  <a:latin typeface="黑体" pitchFamily="49" charset="-122"/>
                  <a:ea typeface="黑体" pitchFamily="49" charset="-122"/>
                </a:rPr>
                <a:t>考虑广告费用的使用</a:t>
              </a:r>
              <a:endParaRPr lang="zh-CN" altLang="en-US" dirty="0">
                <a:solidFill>
                  <a:srgbClr val="787481"/>
                </a:solidFill>
                <a:latin typeface="黑体" pitchFamily="49" charset="-122"/>
                <a:ea typeface="黑体" pitchFamily="49" charset="-122"/>
              </a:endParaRPr>
            </a:p>
          </p:txBody>
        </p:sp>
        <p:sp>
          <p:nvSpPr>
            <p:cNvPr id="23" name="文本框 22"/>
            <p:cNvSpPr txBox="1"/>
            <p:nvPr/>
          </p:nvSpPr>
          <p:spPr>
            <a:xfrm>
              <a:off x="473347" y="2702448"/>
              <a:ext cx="2846084" cy="3647152"/>
            </a:xfrm>
            <a:prstGeom prst="rect">
              <a:avLst/>
            </a:prstGeom>
            <a:noFill/>
          </p:spPr>
          <p:txBody>
            <a:bodyPr wrap="square" rtlCol="0">
              <a:spAutoFit/>
            </a:bodyPr>
            <a:lstStyle/>
            <a:p>
              <a:pPr>
                <a:lnSpc>
                  <a:spcPct val="150000"/>
                </a:lnSpc>
              </a:pPr>
              <a:r>
                <a:rPr lang="zh-CN" altLang="en-US" sz="1400" dirty="0">
                  <a:solidFill>
                    <a:srgbClr val="787481"/>
                  </a:solidFill>
                  <a:ea typeface="思源黑体 CN Light" panose="020B0300000000000000" pitchFamily="34" charset="-122"/>
                  <a:sym typeface="思源黑体 CN"/>
                </a:rPr>
                <a:t>企业的广告预算是选择媒体时的一个主要考虑因素</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企业通常会将企业</a:t>
              </a:r>
              <a:r>
                <a:rPr lang="zh-CN" altLang="en-US" sz="1400" dirty="0" smtClean="0">
                  <a:solidFill>
                    <a:srgbClr val="787481"/>
                  </a:solidFill>
                  <a:ea typeface="思源黑体 CN Light" panose="020B0300000000000000" pitchFamily="34" charset="-122"/>
                  <a:sym typeface="思源黑体 CN"/>
                </a:rPr>
                <a:t>的经济</a:t>
              </a:r>
              <a:r>
                <a:rPr lang="zh-CN" altLang="en-US" sz="1400" dirty="0">
                  <a:solidFill>
                    <a:srgbClr val="787481"/>
                  </a:solidFill>
                  <a:ea typeface="思源黑体 CN Light" panose="020B0300000000000000" pitchFamily="34" charset="-122"/>
                  <a:sym typeface="思源黑体 CN"/>
                </a:rPr>
                <a:t>实力、广告费投入总额</a:t>
              </a:r>
              <a:r>
                <a:rPr lang="zh-CN" altLang="en-US" sz="1400" dirty="0">
                  <a:solidFill>
                    <a:srgbClr val="787481"/>
                  </a:solidFill>
                  <a:ea typeface="思源黑体 CN Light" panose="020B0300000000000000" pitchFamily="34" charset="-122"/>
                  <a:sym typeface="思源黑体 CN"/>
                </a:rPr>
                <a:t>与预期达到的广告效果作为选择媒体时的重要</a:t>
              </a:r>
              <a:r>
                <a:rPr lang="zh-CN" altLang="en-US" sz="1400" dirty="0">
                  <a:solidFill>
                    <a:srgbClr val="787481"/>
                  </a:solidFill>
                  <a:ea typeface="思源黑体 CN Light" panose="020B0300000000000000" pitchFamily="34" charset="-122"/>
                  <a:sym typeface="思源黑体 CN"/>
                </a:rPr>
                <a:t>因素。</a:t>
              </a:r>
              <a:endParaRPr lang="en-US" altLang="zh-CN" sz="1400" dirty="0">
                <a:solidFill>
                  <a:srgbClr val="787481"/>
                </a:solidFill>
                <a:ea typeface="思源黑体 CN Light" panose="020B0300000000000000" pitchFamily="34" charset="-122"/>
                <a:sym typeface="思源黑体 CN"/>
              </a:endParaRPr>
            </a:p>
            <a:p>
              <a:pPr>
                <a:lnSpc>
                  <a:spcPct val="150000"/>
                </a:lnSpc>
              </a:pPr>
              <a:r>
                <a:rPr lang="zh-CN" altLang="en-US" sz="1400" dirty="0">
                  <a:solidFill>
                    <a:srgbClr val="787481"/>
                  </a:solidFill>
                  <a:ea typeface="思源黑体 CN Light" panose="020B0300000000000000" pitchFamily="34" charset="-122"/>
                  <a:sym typeface="思源黑体 CN"/>
                </a:rPr>
                <a:t>此外</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在具体选择媒体时</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还应根据媒体自身特性、广告播放时效、受众</a:t>
              </a:r>
              <a:r>
                <a:rPr lang="zh-CN" altLang="en-US" sz="1400" dirty="0" smtClean="0">
                  <a:solidFill>
                    <a:srgbClr val="787481"/>
                  </a:solidFill>
                  <a:ea typeface="思源黑体 CN Light" panose="020B0300000000000000" pitchFamily="34" charset="-122"/>
                  <a:sym typeface="思源黑体 CN"/>
                </a:rPr>
                <a:t>接收心理</a:t>
              </a:r>
              <a:r>
                <a:rPr lang="zh-CN" altLang="en-US" sz="1400" dirty="0">
                  <a:solidFill>
                    <a:srgbClr val="787481"/>
                  </a:solidFill>
                  <a:ea typeface="思源黑体 CN Light" panose="020B0300000000000000" pitchFamily="34" charset="-122"/>
                  <a:sym typeface="思源黑体 CN"/>
                </a:rPr>
                <a:t>、媒体传播策略与广告效果的关系等客观因素寻找最佳的媒体组合</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以期</a:t>
              </a:r>
              <a:r>
                <a:rPr lang="zh-CN" altLang="en-US" sz="1400" dirty="0" smtClean="0">
                  <a:solidFill>
                    <a:srgbClr val="787481"/>
                  </a:solidFill>
                  <a:ea typeface="思源黑体 CN Light" panose="020B0300000000000000" pitchFamily="34" charset="-122"/>
                  <a:sym typeface="思源黑体 CN"/>
                </a:rPr>
                <a:t>取得</a:t>
              </a:r>
              <a:r>
                <a:rPr lang="zh-CN" altLang="en-US" sz="1400" dirty="0">
                  <a:solidFill>
                    <a:srgbClr val="787481"/>
                  </a:solidFill>
                  <a:ea typeface="思源黑体 CN Light" panose="020B0300000000000000" pitchFamily="34" charset="-122"/>
                  <a:sym typeface="思源黑体 CN"/>
                </a:rPr>
                <a:t>预期的最佳广告效果</a:t>
              </a:r>
              <a:r>
                <a:rPr lang="en-US" altLang="zh-CN" sz="1400" dirty="0">
                  <a:solidFill>
                    <a:srgbClr val="787481"/>
                  </a:solidFill>
                  <a:ea typeface="思源黑体 CN Light" panose="020B0300000000000000" pitchFamily="34" charset="-122"/>
                  <a:sym typeface="思源黑体 CN"/>
                </a:rPr>
                <a:t>.</a:t>
              </a:r>
              <a:endParaRPr lang="en-US" altLang="zh-CN" sz="1400" dirty="0">
                <a:solidFill>
                  <a:srgbClr val="787481"/>
                </a:solidFill>
                <a:ea typeface="思源黑体 CN Light" panose="020B0300000000000000" pitchFamily="34" charset="-122"/>
                <a:sym typeface="思源黑体 CN"/>
              </a:endParaRPr>
            </a:p>
          </p:txBody>
        </p:sp>
      </p:grpSp>
      <p:grpSp>
        <p:nvGrpSpPr>
          <p:cNvPr id="12" name="组合 11"/>
          <p:cNvGrpSpPr/>
          <p:nvPr/>
        </p:nvGrpSpPr>
        <p:grpSpPr>
          <a:xfrm>
            <a:off x="4470172" y="907241"/>
            <a:ext cx="2885969" cy="5494245"/>
            <a:chOff x="527167" y="1466389"/>
            <a:chExt cx="2885969" cy="5494245"/>
          </a:xfrm>
        </p:grpSpPr>
        <p:sp>
          <p:nvSpPr>
            <p:cNvPr id="13" name="文本框 12"/>
            <p:cNvSpPr txBox="1"/>
            <p:nvPr/>
          </p:nvSpPr>
          <p:spPr>
            <a:xfrm>
              <a:off x="1173647" y="1466389"/>
              <a:ext cx="1313180" cy="1446550"/>
            </a:xfrm>
            <a:prstGeom prst="rect">
              <a:avLst/>
            </a:prstGeom>
            <a:noFill/>
          </p:spPr>
          <p:txBody>
            <a:bodyPr wrap="none" rtlCol="0">
              <a:spAutoFit/>
            </a:bodyPr>
            <a:lstStyle/>
            <a:p>
              <a:r>
                <a:rPr lang="en-US" altLang="zh-CN" sz="8800" dirty="0" smtClean="0">
                  <a:solidFill>
                    <a:srgbClr val="787481"/>
                  </a:solidFill>
                  <a:latin typeface="+mj-ea"/>
                  <a:ea typeface="+mj-ea"/>
                </a:rPr>
                <a:t>06</a:t>
              </a:r>
              <a:endParaRPr lang="zh-CN" altLang="en-US" sz="8800" dirty="0">
                <a:solidFill>
                  <a:srgbClr val="787481"/>
                </a:solidFill>
                <a:latin typeface="+mj-ea"/>
                <a:ea typeface="+mj-ea"/>
              </a:endParaRPr>
            </a:p>
          </p:txBody>
        </p:sp>
        <p:sp>
          <p:nvSpPr>
            <p:cNvPr id="14" name="文本框 13"/>
            <p:cNvSpPr txBox="1"/>
            <p:nvPr/>
          </p:nvSpPr>
          <p:spPr>
            <a:xfrm>
              <a:off x="613929" y="2438541"/>
              <a:ext cx="2723823" cy="646331"/>
            </a:xfrm>
            <a:prstGeom prst="rect">
              <a:avLst/>
            </a:prstGeom>
            <a:solidFill>
              <a:schemeClr val="bg1"/>
            </a:solidFill>
          </p:spPr>
          <p:txBody>
            <a:bodyPr wrap="none" rtlCol="0">
              <a:spAutoFit/>
            </a:bodyPr>
            <a:lstStyle/>
            <a:p>
              <a:pPr algn="ctr"/>
              <a:r>
                <a:rPr lang="zh-CN" altLang="en-US" dirty="0">
                  <a:solidFill>
                    <a:srgbClr val="787481"/>
                  </a:solidFill>
                  <a:latin typeface="黑体" pitchFamily="49" charset="-122"/>
                  <a:ea typeface="黑体" pitchFamily="49" charset="-122"/>
                </a:rPr>
                <a:t>注意单一媒体传播策略</a:t>
              </a:r>
              <a:r>
                <a:rPr lang="zh-CN" altLang="en-US" dirty="0" smtClean="0">
                  <a:solidFill>
                    <a:srgbClr val="787481"/>
                  </a:solidFill>
                  <a:latin typeface="黑体" pitchFamily="49" charset="-122"/>
                  <a:ea typeface="黑体" pitchFamily="49" charset="-122"/>
                </a:rPr>
                <a:t>与</a:t>
              </a:r>
              <a:endParaRPr lang="en-US" altLang="zh-CN" dirty="0" smtClean="0">
                <a:solidFill>
                  <a:srgbClr val="787481"/>
                </a:solidFill>
                <a:latin typeface="黑体" pitchFamily="49" charset="-122"/>
                <a:ea typeface="黑体" pitchFamily="49" charset="-122"/>
              </a:endParaRPr>
            </a:p>
            <a:p>
              <a:pPr algn="ctr"/>
              <a:r>
                <a:rPr lang="zh-CN" altLang="en-US" dirty="0" smtClean="0">
                  <a:solidFill>
                    <a:srgbClr val="787481"/>
                  </a:solidFill>
                  <a:latin typeface="黑体" pitchFamily="49" charset="-122"/>
                  <a:ea typeface="黑体" pitchFamily="49" charset="-122"/>
                </a:rPr>
                <a:t>组合</a:t>
              </a:r>
              <a:r>
                <a:rPr lang="zh-CN" altLang="en-US" dirty="0">
                  <a:solidFill>
                    <a:srgbClr val="787481"/>
                  </a:solidFill>
                  <a:latin typeface="黑体" pitchFamily="49" charset="-122"/>
                  <a:ea typeface="黑体" pitchFamily="49" charset="-122"/>
                </a:rPr>
                <a:t>媒体传播策略的选择</a:t>
              </a:r>
              <a:endParaRPr lang="zh-CN" altLang="en-US" dirty="0">
                <a:solidFill>
                  <a:srgbClr val="787481"/>
                </a:solidFill>
                <a:latin typeface="黑体" pitchFamily="49" charset="-122"/>
                <a:ea typeface="黑体" pitchFamily="49" charset="-122"/>
              </a:endParaRPr>
            </a:p>
          </p:txBody>
        </p:sp>
        <p:sp>
          <p:nvSpPr>
            <p:cNvPr id="15" name="文本框 14"/>
            <p:cNvSpPr txBox="1"/>
            <p:nvPr/>
          </p:nvSpPr>
          <p:spPr>
            <a:xfrm>
              <a:off x="527167" y="2990316"/>
              <a:ext cx="2885969" cy="3970318"/>
            </a:xfrm>
            <a:prstGeom prst="rect">
              <a:avLst/>
            </a:prstGeom>
            <a:noFill/>
          </p:spPr>
          <p:txBody>
            <a:bodyPr wrap="square" rtlCol="0">
              <a:spAutoFit/>
            </a:bodyPr>
            <a:lstStyle/>
            <a:p>
              <a:pPr>
                <a:lnSpc>
                  <a:spcPct val="150000"/>
                </a:lnSpc>
              </a:pPr>
              <a:r>
                <a:rPr lang="zh-CN" altLang="en-US" sz="1400" dirty="0">
                  <a:solidFill>
                    <a:srgbClr val="787481"/>
                  </a:solidFill>
                  <a:ea typeface="思源黑体 CN Light" panose="020B0300000000000000" pitchFamily="34" charset="-122"/>
                  <a:sym typeface="思源黑体 CN"/>
                </a:rPr>
                <a:t>单一媒体传播策略指企业在选择广告媒体时根据产品的性能、品牌视听觉</a:t>
              </a:r>
              <a:r>
                <a:rPr lang="zh-CN" altLang="en-US" sz="1400" dirty="0" smtClean="0">
                  <a:solidFill>
                    <a:srgbClr val="787481"/>
                  </a:solidFill>
                  <a:ea typeface="思源黑体 CN Light" panose="020B0300000000000000" pitchFamily="34" charset="-122"/>
                  <a:sym typeface="思源黑体 CN"/>
                </a:rPr>
                <a:t>吸引力</a:t>
              </a:r>
              <a:r>
                <a:rPr lang="zh-CN" altLang="en-US" sz="1400" dirty="0">
                  <a:solidFill>
                    <a:srgbClr val="787481"/>
                  </a:solidFill>
                  <a:ea typeface="思源黑体 CN Light" panose="020B0300000000000000" pitchFamily="34" charset="-122"/>
                  <a:sym typeface="思源黑体 CN"/>
                </a:rPr>
                <a:t>、定价等因素只选择某一类媒体为其刊播</a:t>
              </a:r>
              <a:r>
                <a:rPr lang="zh-CN" altLang="en-US" sz="1400" dirty="0" smtClean="0">
                  <a:solidFill>
                    <a:srgbClr val="787481"/>
                  </a:solidFill>
                  <a:ea typeface="思源黑体 CN Light" panose="020B0300000000000000" pitchFamily="34" charset="-122"/>
                  <a:sym typeface="思源黑体 CN"/>
                </a:rPr>
                <a:t>广告</a:t>
              </a:r>
              <a:r>
                <a:rPr lang="en-US" altLang="zh-CN" sz="1400" dirty="0" smtClean="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在确定了某一类媒体后</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就要研究具体的媒体选择</a:t>
              </a:r>
              <a:r>
                <a:rPr lang="zh-CN" altLang="en-US" sz="1400" dirty="0" smtClean="0">
                  <a:solidFill>
                    <a:srgbClr val="787481"/>
                  </a:solidFill>
                  <a:ea typeface="思源黑体 CN Light" panose="020B0300000000000000" pitchFamily="34" charset="-122"/>
                  <a:sym typeface="思源黑体 CN"/>
                </a:rPr>
                <a:t>计划</a:t>
              </a:r>
              <a:r>
                <a:rPr lang="en-US" altLang="zh-CN" sz="1400" dirty="0" smtClean="0">
                  <a:solidFill>
                    <a:srgbClr val="787481"/>
                  </a:solidFill>
                  <a:ea typeface="思源黑体 CN Light" panose="020B0300000000000000" pitchFamily="34" charset="-122"/>
                  <a:sym typeface="思源黑体 CN"/>
                </a:rPr>
                <a:t>.</a:t>
              </a:r>
            </a:p>
            <a:p>
              <a:pPr>
                <a:lnSpc>
                  <a:spcPct val="150000"/>
                </a:lnSpc>
              </a:pPr>
              <a:r>
                <a:rPr lang="zh-CN" altLang="en-US" sz="1400" dirty="0">
                  <a:solidFill>
                    <a:srgbClr val="787481"/>
                  </a:solidFill>
                  <a:ea typeface="思源黑体 CN Light" panose="020B0300000000000000" pitchFamily="34" charset="-122"/>
                  <a:sym typeface="思源黑体 CN"/>
                </a:rPr>
                <a:t>组合媒体传播策略指企业采用几种媒体同时进行广告传播的方式</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比如</a:t>
              </a:r>
              <a:r>
                <a:rPr lang="zh-CN" altLang="en-US" sz="1400" dirty="0" smtClean="0">
                  <a:solidFill>
                    <a:srgbClr val="787481"/>
                  </a:solidFill>
                  <a:ea typeface="思源黑体 CN Light" panose="020B0300000000000000" pitchFamily="34" charset="-122"/>
                  <a:sym typeface="思源黑体 CN"/>
                </a:rPr>
                <a:t>同时选择</a:t>
              </a:r>
              <a:r>
                <a:rPr lang="zh-CN" altLang="en-US" sz="1400" dirty="0">
                  <a:solidFill>
                    <a:srgbClr val="787481"/>
                  </a:solidFill>
                  <a:ea typeface="思源黑体 CN Light" panose="020B0300000000000000" pitchFamily="34" charset="-122"/>
                  <a:sym typeface="思源黑体 CN"/>
                </a:rPr>
                <a:t>在电视、报纸、户外以及其他媒体上刊播广告讯息</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这就是行话中常说的</a:t>
              </a:r>
              <a:r>
                <a:rPr lang="zh-CN" altLang="en-US" sz="1400" dirty="0" smtClean="0">
                  <a:solidFill>
                    <a:srgbClr val="787481"/>
                  </a:solidFill>
                  <a:ea typeface="思源黑体 CN Light" panose="020B0300000000000000" pitchFamily="34" charset="-122"/>
                  <a:sym typeface="思源黑体 CN"/>
                </a:rPr>
                <a:t>地毯式轰炸</a:t>
              </a:r>
              <a:r>
                <a:rPr lang="zh-CN" altLang="en-US" sz="1400" dirty="0">
                  <a:solidFill>
                    <a:srgbClr val="787481"/>
                  </a:solidFill>
                  <a:ea typeface="思源黑体 CN Light" panose="020B0300000000000000" pitchFamily="34" charset="-122"/>
                  <a:sym typeface="思源黑体 CN"/>
                </a:rPr>
                <a:t>广告宣传策略</a:t>
              </a:r>
              <a:r>
                <a:rPr lang="en-US" altLang="zh-CN" sz="1400" dirty="0">
                  <a:solidFill>
                    <a:srgbClr val="787481"/>
                  </a:solidFill>
                  <a:ea typeface="思源黑体 CN Light" panose="020B0300000000000000" pitchFamily="34" charset="-122"/>
                  <a:sym typeface="思源黑体 CN"/>
                </a:rPr>
                <a:t>.</a:t>
              </a:r>
              <a:endParaRPr lang="en-US" altLang="zh-CN" sz="1400" dirty="0" smtClean="0">
                <a:solidFill>
                  <a:srgbClr val="787481"/>
                </a:solidFill>
                <a:ea typeface="思源黑体 CN Light" panose="020B0300000000000000" pitchFamily="34" charset="-122"/>
                <a:sym typeface="思源黑体 CN"/>
              </a:endParaRPr>
            </a:p>
          </p:txBody>
        </p:sp>
      </p:grpSp>
    </p:spTree>
    <p:extLst>
      <p:ext uri="{BB962C8B-B14F-4D97-AF65-F5344CB8AC3E}">
        <p14:creationId xmlns:p14="http://schemas.microsoft.com/office/powerpoint/2010/main" val="383358712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23677" y="638630"/>
            <a:ext cx="7202538" cy="740229"/>
            <a:chOff x="314525" y="638630"/>
            <a:chExt cx="5675551" cy="740229"/>
          </a:xfrm>
        </p:grpSpPr>
        <p:sp>
          <p:nvSpPr>
            <p:cNvPr id="21" name="矩形 20"/>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p:cNvSpPr txBox="1"/>
            <p:nvPr/>
          </p:nvSpPr>
          <p:spPr>
            <a:xfrm>
              <a:off x="682171" y="716356"/>
              <a:ext cx="5307905" cy="584775"/>
            </a:xfrm>
            <a:prstGeom prst="rect">
              <a:avLst/>
            </a:prstGeom>
            <a:noFill/>
          </p:spPr>
          <p:txBody>
            <a:bodyPr wrap="square" rtlCol="0">
              <a:spAutoFit/>
            </a:bodyPr>
            <a:lstStyle/>
            <a:p>
              <a:r>
                <a:rPr lang="zh-CN" altLang="en-US" sz="3200" dirty="0">
                  <a:solidFill>
                    <a:srgbClr val="787481"/>
                  </a:solidFill>
                  <a:latin typeface="思源黑体 CN Heavy" panose="020B0A00000000000000" pitchFamily="34" charset="-122"/>
                  <a:ea typeface="思源黑体 CN Heavy" panose="020B0A00000000000000" pitchFamily="34" charset="-122"/>
                </a:rPr>
                <a:t>二</a:t>
              </a:r>
              <a:r>
                <a:rPr lang="zh-CN" altLang="en-US" sz="32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3200" dirty="0">
                  <a:solidFill>
                    <a:srgbClr val="787481"/>
                  </a:solidFill>
                  <a:latin typeface="思源黑体 CN Heavy" panose="020B0A00000000000000" pitchFamily="34" charset="-122"/>
                  <a:ea typeface="思源黑体 CN Heavy" panose="020B0A00000000000000" pitchFamily="34" charset="-122"/>
                </a:rPr>
                <a:t>媒体广告刊播管理</a:t>
              </a:r>
              <a:endParaRPr lang="en-US" altLang="zh-CN" sz="3200" dirty="0" smtClean="0">
                <a:solidFill>
                  <a:srgbClr val="787481"/>
                </a:solidFill>
                <a:latin typeface="思源黑体 CN Heavy" panose="020B0A00000000000000" pitchFamily="34" charset="-122"/>
                <a:ea typeface="思源黑体 CN Heavy" panose="020B0A00000000000000" pitchFamily="34" charset="-122"/>
              </a:endParaRPr>
            </a:p>
          </p:txBody>
        </p:sp>
      </p:grpSp>
      <p:sp>
        <p:nvSpPr>
          <p:cNvPr id="28" name="矩形 27"/>
          <p:cNvSpPr/>
          <p:nvPr/>
        </p:nvSpPr>
        <p:spPr>
          <a:xfrm>
            <a:off x="790237" y="1378859"/>
            <a:ext cx="10551054" cy="4822107"/>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29" name="文本框 21"/>
          <p:cNvSpPr txBox="1"/>
          <p:nvPr/>
        </p:nvSpPr>
        <p:spPr>
          <a:xfrm>
            <a:off x="788973" y="4552286"/>
            <a:ext cx="6735978" cy="461665"/>
          </a:xfrm>
          <a:prstGeom prst="rect">
            <a:avLst/>
          </a:prstGeom>
          <a:noFill/>
        </p:spPr>
        <p:txBody>
          <a:bodyPr wrap="square" rtlCol="0">
            <a:spAutoFit/>
          </a:bodyPr>
          <a:lstStyle/>
          <a:p>
            <a:r>
              <a:rPr lang="zh-CN" altLang="en-US" sz="2400" dirty="0" smtClean="0">
                <a:solidFill>
                  <a:schemeClr val="bg1"/>
                </a:solidFill>
                <a:latin typeface="思源黑体 CN Heavy" panose="020B0A00000000000000" pitchFamily="34" charset="-122"/>
                <a:ea typeface="思源黑体 CN Heavy" panose="020B0A00000000000000" pitchFamily="34" charset="-122"/>
              </a:rPr>
              <a:t>（</a:t>
            </a:r>
            <a:r>
              <a:rPr lang="zh-CN" altLang="en-US" sz="2400" dirty="0">
                <a:solidFill>
                  <a:schemeClr val="bg1"/>
                </a:solidFill>
                <a:latin typeface="思源黑体 CN Heavy" panose="020B0A00000000000000" pitchFamily="34" charset="-122"/>
                <a:ea typeface="思源黑体 CN Heavy" panose="020B0A00000000000000" pitchFamily="34" charset="-122"/>
              </a:rPr>
              <a:t>二）广告管理范围</a:t>
            </a:r>
            <a:endParaRPr lang="en-US" altLang="zh-CN" sz="2400" dirty="0" smtClean="0">
              <a:solidFill>
                <a:schemeClr val="bg1"/>
              </a:solidFill>
              <a:latin typeface="思源黑体 CN Heavy" panose="020B0A00000000000000" pitchFamily="34" charset="-122"/>
              <a:ea typeface="思源黑体 CN Heavy" panose="020B0A00000000000000" pitchFamily="34" charset="-122"/>
            </a:endParaRPr>
          </a:p>
        </p:txBody>
      </p:sp>
      <p:sp>
        <p:nvSpPr>
          <p:cNvPr id="2" name="TextBox 1"/>
          <p:cNvSpPr txBox="1"/>
          <p:nvPr/>
        </p:nvSpPr>
        <p:spPr>
          <a:xfrm>
            <a:off x="1009930" y="1977530"/>
            <a:ext cx="10072050" cy="2554545"/>
          </a:xfrm>
          <a:prstGeom prst="rect">
            <a:avLst/>
          </a:prstGeom>
          <a:noFill/>
        </p:spPr>
        <p:txBody>
          <a:bodyPr wrap="square" rtlCol="0">
            <a:spAutoFit/>
          </a:bodyPr>
          <a:lstStyle/>
          <a:p>
            <a:r>
              <a:rPr lang="zh-CN" altLang="en-US" sz="2000" dirty="0">
                <a:solidFill>
                  <a:schemeClr val="bg1"/>
                </a:solidFill>
                <a:latin typeface="华文楷体" pitchFamily="2" charset="-122"/>
                <a:ea typeface="华文楷体" pitchFamily="2" charset="-122"/>
              </a:rPr>
              <a:t> </a:t>
            </a:r>
            <a:r>
              <a:rPr lang="zh-CN" altLang="en-US" sz="2000" dirty="0" smtClean="0">
                <a:solidFill>
                  <a:schemeClr val="bg1"/>
                </a:solidFill>
                <a:latin typeface="华文楷体" pitchFamily="2" charset="-122"/>
                <a:ea typeface="华文楷体" pitchFamily="2" charset="-122"/>
              </a:rPr>
              <a:t>        广义</a:t>
            </a:r>
            <a:r>
              <a:rPr lang="zh-CN" altLang="en-US" sz="2000" dirty="0">
                <a:solidFill>
                  <a:schemeClr val="bg1"/>
                </a:solidFill>
                <a:latin typeface="华文楷体" pitchFamily="2" charset="-122"/>
                <a:ea typeface="华文楷体" pitchFamily="2" charset="-122"/>
              </a:rPr>
              <a:t>的广告管理指当代社会中一切针对广告活动的监督、管理和指导</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既</a:t>
            </a:r>
            <a:r>
              <a:rPr lang="zh-CN" altLang="en-US" sz="2000" dirty="0" smtClean="0">
                <a:solidFill>
                  <a:schemeClr val="bg1"/>
                </a:solidFill>
                <a:latin typeface="华文楷体" pitchFamily="2" charset="-122"/>
                <a:ea typeface="华文楷体" pitchFamily="2" charset="-122"/>
              </a:rPr>
              <a:t>包括</a:t>
            </a:r>
            <a:r>
              <a:rPr lang="zh-CN" altLang="en-US" sz="2000" dirty="0">
                <a:solidFill>
                  <a:schemeClr val="bg1"/>
                </a:solidFill>
                <a:latin typeface="华文楷体" pitchFamily="2" charset="-122"/>
                <a:ea typeface="华文楷体" pitchFamily="2" charset="-122"/>
              </a:rPr>
              <a:t>国家政府机关对广告活动的管理</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也包括广告行业的自我管理以及社会各界</a:t>
            </a:r>
            <a:r>
              <a:rPr lang="zh-CN" altLang="en-US" sz="2000" dirty="0" smtClean="0">
                <a:solidFill>
                  <a:schemeClr val="bg1"/>
                </a:solidFill>
                <a:latin typeface="华文楷体" pitchFamily="2" charset="-122"/>
                <a:ea typeface="华文楷体" pitchFamily="2" charset="-122"/>
              </a:rPr>
              <a:t>对广告</a:t>
            </a:r>
            <a:r>
              <a:rPr lang="zh-CN" altLang="en-US" sz="2000" dirty="0">
                <a:solidFill>
                  <a:schemeClr val="bg1"/>
                </a:solidFill>
                <a:latin typeface="华文楷体" pitchFamily="2" charset="-122"/>
                <a:ea typeface="华文楷体" pitchFamily="2" charset="-122"/>
              </a:rPr>
              <a:t>活动进行的社会</a:t>
            </a:r>
            <a:r>
              <a:rPr lang="zh-CN" altLang="en-US" sz="2000" dirty="0" smtClean="0">
                <a:solidFill>
                  <a:schemeClr val="bg1"/>
                </a:solidFill>
                <a:latin typeface="华文楷体" pitchFamily="2" charset="-122"/>
                <a:ea typeface="华文楷体" pitchFamily="2" charset="-122"/>
              </a:rPr>
              <a:t>监督</a:t>
            </a:r>
            <a:endParaRPr lang="en-US" altLang="zh-CN" sz="2000" dirty="0" smtClean="0">
              <a:solidFill>
                <a:schemeClr val="bg1"/>
              </a:solidFill>
              <a:latin typeface="华文楷体" pitchFamily="2" charset="-122"/>
              <a:ea typeface="华文楷体" pitchFamily="2" charset="-122"/>
            </a:endParaRPr>
          </a:p>
          <a:p>
            <a:endParaRPr lang="en-US" altLang="zh-CN" sz="2000" dirty="0">
              <a:solidFill>
                <a:schemeClr val="bg1"/>
              </a:solidFill>
              <a:latin typeface="华文楷体" pitchFamily="2" charset="-122"/>
              <a:ea typeface="华文楷体" pitchFamily="2" charset="-122"/>
            </a:endParaRPr>
          </a:p>
          <a:p>
            <a:r>
              <a:rPr lang="zh-CN" altLang="en-US" sz="2000" dirty="0" smtClean="0">
                <a:solidFill>
                  <a:schemeClr val="bg1"/>
                </a:solidFill>
                <a:latin typeface="华文楷体" pitchFamily="2" charset="-122"/>
                <a:ea typeface="华文楷体" pitchFamily="2" charset="-122"/>
              </a:rPr>
              <a:t>         狭义</a:t>
            </a:r>
            <a:r>
              <a:rPr lang="zh-CN" altLang="en-US" sz="2000" dirty="0">
                <a:solidFill>
                  <a:schemeClr val="bg1"/>
                </a:solidFill>
                <a:latin typeface="华文楷体" pitchFamily="2" charset="-122"/>
                <a:ea typeface="华文楷体" pitchFamily="2" charset="-122"/>
              </a:rPr>
              <a:t>的广告管理指具有广告执法权的国家工商行政管理总局和各省、市、</a:t>
            </a:r>
            <a:r>
              <a:rPr lang="zh-CN" altLang="en-US" sz="2000" dirty="0" smtClean="0">
                <a:solidFill>
                  <a:schemeClr val="bg1"/>
                </a:solidFill>
                <a:latin typeface="华文楷体" pitchFamily="2" charset="-122"/>
                <a:ea typeface="华文楷体" pitchFamily="2" charset="-122"/>
              </a:rPr>
              <a:t>自治区</a:t>
            </a:r>
            <a:r>
              <a:rPr lang="zh-CN" altLang="en-US" sz="2000" dirty="0">
                <a:solidFill>
                  <a:schemeClr val="bg1"/>
                </a:solidFill>
                <a:latin typeface="华文楷体" pitchFamily="2" charset="-122"/>
                <a:ea typeface="华文楷体" pitchFamily="2" charset="-122"/>
              </a:rPr>
              <a:t>、县、旗市场监督管理机关以及其他相应行业管理机关依照相关法律法规</a:t>
            </a:r>
            <a:r>
              <a:rPr lang="zh-CN" altLang="en-US" sz="2000" dirty="0" smtClean="0">
                <a:solidFill>
                  <a:schemeClr val="bg1"/>
                </a:solidFill>
                <a:latin typeface="华文楷体" pitchFamily="2" charset="-122"/>
                <a:ea typeface="华文楷体" pitchFamily="2" charset="-122"/>
              </a:rPr>
              <a:t>对广告</a:t>
            </a:r>
            <a:r>
              <a:rPr lang="zh-CN" altLang="en-US" sz="2000" dirty="0">
                <a:solidFill>
                  <a:schemeClr val="bg1"/>
                </a:solidFill>
                <a:latin typeface="华文楷体" pitchFamily="2" charset="-122"/>
                <a:ea typeface="华文楷体" pitchFamily="2" charset="-122"/>
              </a:rPr>
              <a:t>活动与广告经营实施的管理、监督和指导</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具体内容包括对广告主体、广告</a:t>
            </a:r>
            <a:r>
              <a:rPr lang="zh-CN" altLang="en-US" sz="2000" dirty="0" smtClean="0">
                <a:solidFill>
                  <a:schemeClr val="bg1"/>
                </a:solidFill>
                <a:latin typeface="华文楷体" pitchFamily="2" charset="-122"/>
                <a:ea typeface="华文楷体" pitchFamily="2" charset="-122"/>
              </a:rPr>
              <a:t>内容</a:t>
            </a:r>
            <a:r>
              <a:rPr lang="zh-CN" altLang="en-US" sz="2000" dirty="0">
                <a:solidFill>
                  <a:schemeClr val="bg1"/>
                </a:solidFill>
                <a:latin typeface="华文楷体" pitchFamily="2" charset="-122"/>
                <a:ea typeface="华文楷体" pitchFamily="2" charset="-122"/>
              </a:rPr>
              <a:t>、广告行为、广告影响的管理与监督</a:t>
            </a:r>
            <a:r>
              <a:rPr lang="en-US" altLang="zh-CN" sz="2000" dirty="0">
                <a:solidFill>
                  <a:schemeClr val="bg1"/>
                </a:solidFill>
                <a:latin typeface="华文楷体" pitchFamily="2" charset="-122"/>
                <a:ea typeface="华文楷体" pitchFamily="2" charset="-122"/>
              </a:rPr>
              <a:t>.</a:t>
            </a:r>
            <a:endParaRPr lang="zh-CN" altLang="en-US" sz="2000" dirty="0">
              <a:solidFill>
                <a:schemeClr val="bg1"/>
              </a:solidFill>
              <a:latin typeface="华文楷体" pitchFamily="2" charset="-122"/>
              <a:ea typeface="华文楷体" pitchFamily="2" charset="-122"/>
            </a:endParaRPr>
          </a:p>
        </p:txBody>
      </p:sp>
      <p:sp>
        <p:nvSpPr>
          <p:cNvPr id="11" name="文本框 21"/>
          <p:cNvSpPr txBox="1"/>
          <p:nvPr/>
        </p:nvSpPr>
        <p:spPr>
          <a:xfrm>
            <a:off x="776589" y="1510258"/>
            <a:ext cx="6735978" cy="461665"/>
          </a:xfrm>
          <a:prstGeom prst="rect">
            <a:avLst/>
          </a:prstGeom>
          <a:noFill/>
        </p:spPr>
        <p:txBody>
          <a:bodyPr wrap="square" rtlCol="0">
            <a:spAutoFit/>
          </a:bodyPr>
          <a:lstStyle/>
          <a:p>
            <a:r>
              <a:rPr lang="zh-CN" altLang="en-US" sz="2400" dirty="0" smtClean="0">
                <a:solidFill>
                  <a:schemeClr val="bg1"/>
                </a:solidFill>
                <a:latin typeface="思源黑体 CN Heavy" panose="020B0A00000000000000" pitchFamily="34" charset="-122"/>
                <a:ea typeface="思源黑体 CN Heavy" panose="020B0A00000000000000" pitchFamily="34" charset="-122"/>
              </a:rPr>
              <a:t>（一）广告管理的含义</a:t>
            </a:r>
            <a:endParaRPr lang="en-US" altLang="zh-CN" sz="2400" dirty="0" smtClean="0">
              <a:solidFill>
                <a:schemeClr val="bg1"/>
              </a:solidFill>
              <a:latin typeface="思源黑体 CN Heavy" panose="020B0A00000000000000" pitchFamily="34" charset="-122"/>
              <a:ea typeface="思源黑体 CN Heavy" panose="020B0A00000000000000" pitchFamily="34" charset="-122"/>
            </a:endParaRPr>
          </a:p>
        </p:txBody>
      </p:sp>
      <p:sp>
        <p:nvSpPr>
          <p:cNvPr id="12" name="TextBox 11"/>
          <p:cNvSpPr txBox="1"/>
          <p:nvPr/>
        </p:nvSpPr>
        <p:spPr>
          <a:xfrm>
            <a:off x="941689" y="5031803"/>
            <a:ext cx="10058401" cy="707886"/>
          </a:xfrm>
          <a:prstGeom prst="rect">
            <a:avLst/>
          </a:prstGeom>
          <a:noFill/>
        </p:spPr>
        <p:txBody>
          <a:bodyPr wrap="square" rtlCol="0">
            <a:spAutoFit/>
          </a:bodyPr>
          <a:lstStyle/>
          <a:p>
            <a:r>
              <a:rPr lang="zh-CN" altLang="en-US" sz="2000" dirty="0" smtClean="0">
                <a:solidFill>
                  <a:schemeClr val="bg1"/>
                </a:solidFill>
                <a:latin typeface="华文楷体" pitchFamily="2" charset="-122"/>
                <a:ea typeface="华文楷体" pitchFamily="2" charset="-122"/>
              </a:rPr>
              <a:t>         根据</a:t>
            </a:r>
            <a:r>
              <a:rPr lang="zh-CN" altLang="en-US" sz="2000" dirty="0">
                <a:solidFill>
                  <a:schemeClr val="bg1"/>
                </a:solidFill>
                <a:latin typeface="华文楷体" pitchFamily="2" charset="-122"/>
                <a:ea typeface="华文楷体" pitchFamily="2" charset="-122"/>
              </a:rPr>
              <a:t>中华人民共和国政府的规定</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凡在我国境内利用下列媒体形式刊播、安置</a:t>
            </a:r>
            <a:r>
              <a:rPr lang="zh-CN" altLang="en-US" sz="2000" dirty="0" smtClean="0">
                <a:solidFill>
                  <a:schemeClr val="bg1"/>
                </a:solidFill>
                <a:latin typeface="华文楷体" pitchFamily="2" charset="-122"/>
                <a:ea typeface="华文楷体" pitchFamily="2" charset="-122"/>
              </a:rPr>
              <a:t>、张贴</a:t>
            </a:r>
            <a:r>
              <a:rPr lang="zh-CN" altLang="en-US" sz="2000" dirty="0">
                <a:solidFill>
                  <a:schemeClr val="bg1"/>
                </a:solidFill>
                <a:latin typeface="华文楷体" pitchFamily="2" charset="-122"/>
                <a:ea typeface="华文楷体" pitchFamily="2" charset="-122"/>
              </a:rPr>
              <a:t>广告或用其他形式发布广告的</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都属于广告管理的范围</a:t>
            </a:r>
            <a:r>
              <a:rPr lang="en-US" altLang="zh-CN" sz="2000" dirty="0">
                <a:solidFill>
                  <a:schemeClr val="bg1"/>
                </a:solidFill>
                <a:latin typeface="华文楷体" pitchFamily="2" charset="-122"/>
                <a:ea typeface="华文楷体" pitchFamily="2" charset="-122"/>
              </a:rPr>
              <a:t>.</a:t>
            </a:r>
            <a:endParaRPr lang="en-US" altLang="zh-CN" sz="2000" dirty="0" smtClean="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183446099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23677" y="638630"/>
            <a:ext cx="7202538" cy="740229"/>
            <a:chOff x="314525" y="638630"/>
            <a:chExt cx="5675551" cy="740229"/>
          </a:xfrm>
        </p:grpSpPr>
        <p:sp>
          <p:nvSpPr>
            <p:cNvPr id="21" name="矩形 20"/>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p:cNvSpPr txBox="1"/>
            <p:nvPr/>
          </p:nvSpPr>
          <p:spPr>
            <a:xfrm>
              <a:off x="682171" y="716356"/>
              <a:ext cx="5307905" cy="584775"/>
            </a:xfrm>
            <a:prstGeom prst="rect">
              <a:avLst/>
            </a:prstGeom>
            <a:noFill/>
          </p:spPr>
          <p:txBody>
            <a:bodyPr wrap="square" rtlCol="0">
              <a:spAutoFit/>
            </a:bodyPr>
            <a:lstStyle/>
            <a:p>
              <a:r>
                <a:rPr lang="zh-CN" altLang="en-US" sz="3200" dirty="0">
                  <a:solidFill>
                    <a:srgbClr val="787481"/>
                  </a:solidFill>
                  <a:latin typeface="思源黑体 CN Heavy" panose="020B0A00000000000000" pitchFamily="34" charset="-122"/>
                  <a:ea typeface="思源黑体 CN Heavy" panose="020B0A00000000000000" pitchFamily="34" charset="-122"/>
                </a:rPr>
                <a:t>二</a:t>
              </a:r>
              <a:r>
                <a:rPr lang="zh-CN" altLang="en-US" sz="32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3200" dirty="0">
                  <a:solidFill>
                    <a:srgbClr val="787481"/>
                  </a:solidFill>
                  <a:latin typeface="思源黑体 CN Heavy" panose="020B0A00000000000000" pitchFamily="34" charset="-122"/>
                  <a:ea typeface="思源黑体 CN Heavy" panose="020B0A00000000000000" pitchFamily="34" charset="-122"/>
                </a:rPr>
                <a:t>媒体广告刊播管理</a:t>
              </a:r>
              <a:endParaRPr lang="en-US" altLang="zh-CN" sz="3200" dirty="0" smtClean="0">
                <a:solidFill>
                  <a:srgbClr val="787481"/>
                </a:solidFill>
                <a:latin typeface="思源黑体 CN Heavy" panose="020B0A00000000000000" pitchFamily="34" charset="-122"/>
                <a:ea typeface="思源黑体 CN Heavy" panose="020B0A00000000000000" pitchFamily="34" charset="-122"/>
              </a:endParaRPr>
            </a:p>
          </p:txBody>
        </p:sp>
      </p:grpSp>
      <p:sp>
        <p:nvSpPr>
          <p:cNvPr id="28" name="矩形 27"/>
          <p:cNvSpPr/>
          <p:nvPr/>
        </p:nvSpPr>
        <p:spPr>
          <a:xfrm>
            <a:off x="954013" y="1487606"/>
            <a:ext cx="10400927" cy="4713360"/>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12" name="TextBox 11"/>
          <p:cNvSpPr txBox="1"/>
          <p:nvPr/>
        </p:nvSpPr>
        <p:spPr>
          <a:xfrm>
            <a:off x="1186027" y="1720166"/>
            <a:ext cx="9800421" cy="4023794"/>
          </a:xfrm>
          <a:prstGeom prst="rect">
            <a:avLst/>
          </a:prstGeom>
          <a:noFill/>
        </p:spPr>
        <p:txBody>
          <a:bodyPr wrap="square" rtlCol="0">
            <a:spAutoFit/>
          </a:bodyPr>
          <a:lstStyle/>
          <a:p>
            <a:pPr>
              <a:lnSpc>
                <a:spcPts val="2800"/>
              </a:lnSpc>
            </a:pPr>
            <a:r>
              <a:rPr lang="zh-CN" altLang="en-US" sz="2000" dirty="0" smtClean="0">
                <a:solidFill>
                  <a:schemeClr val="bg1"/>
                </a:solidFill>
                <a:latin typeface="华文楷体" pitchFamily="2" charset="-122"/>
                <a:ea typeface="华文楷体" pitchFamily="2" charset="-122"/>
              </a:rPr>
              <a:t>广告管理范围</a:t>
            </a:r>
            <a:r>
              <a:rPr lang="zh-CN" altLang="en-US" sz="2000" dirty="0">
                <a:solidFill>
                  <a:schemeClr val="bg1"/>
                </a:solidFill>
                <a:latin typeface="华文楷体" pitchFamily="2" charset="-122"/>
                <a:ea typeface="华文楷体" pitchFamily="2" charset="-122"/>
              </a:rPr>
              <a:t>具体包括以下</a:t>
            </a:r>
            <a:r>
              <a:rPr lang="zh-CN" altLang="en-US" sz="2000" dirty="0" smtClean="0">
                <a:solidFill>
                  <a:schemeClr val="bg1"/>
                </a:solidFill>
                <a:latin typeface="华文楷体" pitchFamily="2" charset="-122"/>
                <a:ea typeface="华文楷体" pitchFamily="2" charset="-122"/>
              </a:rPr>
              <a:t>内容：</a:t>
            </a:r>
            <a:endParaRPr lang="en-US" altLang="zh-CN" sz="2000" dirty="0" smtClean="0">
              <a:solidFill>
                <a:schemeClr val="bg1"/>
              </a:solidFill>
              <a:latin typeface="华文楷体" pitchFamily="2" charset="-122"/>
              <a:ea typeface="华文楷体" pitchFamily="2" charset="-122"/>
            </a:endParaRPr>
          </a:p>
          <a:p>
            <a:pPr marL="457200" indent="-457200">
              <a:lnSpc>
                <a:spcPts val="2800"/>
              </a:lnSpc>
              <a:buFont typeface="+mj-lt"/>
              <a:buAutoNum type="arabicPeriod"/>
            </a:pPr>
            <a:r>
              <a:rPr lang="zh-CN" altLang="en-US" sz="2000" dirty="0" smtClean="0">
                <a:solidFill>
                  <a:schemeClr val="bg1"/>
                </a:solidFill>
                <a:latin typeface="华文楷体" pitchFamily="2" charset="-122"/>
                <a:ea typeface="华文楷体" pitchFamily="2" charset="-122"/>
              </a:rPr>
              <a:t>利用</a:t>
            </a:r>
            <a:r>
              <a:rPr lang="zh-CN" altLang="en-US" sz="2000" dirty="0">
                <a:solidFill>
                  <a:schemeClr val="bg1"/>
                </a:solidFill>
                <a:latin typeface="华文楷体" pitchFamily="2" charset="-122"/>
                <a:ea typeface="华文楷体" pitchFamily="2" charset="-122"/>
              </a:rPr>
              <a:t>报纸、期刊、图书及其他发行物刊登广告</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arabicPeriod"/>
            </a:pPr>
            <a:r>
              <a:rPr lang="zh-CN" altLang="en-US" sz="2000" dirty="0" smtClean="0">
                <a:solidFill>
                  <a:schemeClr val="bg1"/>
                </a:solidFill>
                <a:latin typeface="华文楷体" pitchFamily="2" charset="-122"/>
                <a:ea typeface="华文楷体" pitchFamily="2" charset="-122"/>
              </a:rPr>
              <a:t>利用</a:t>
            </a:r>
            <a:r>
              <a:rPr lang="zh-CN" altLang="en-US" sz="2000" dirty="0">
                <a:solidFill>
                  <a:schemeClr val="bg1"/>
                </a:solidFill>
                <a:latin typeface="华文楷体" pitchFamily="2" charset="-122"/>
                <a:ea typeface="华文楷体" pitchFamily="2" charset="-122"/>
              </a:rPr>
              <a:t>广播、电视、电影、录像、幻灯及因特网等媒体播放广告</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arabicPeriod"/>
            </a:pPr>
            <a:r>
              <a:rPr lang="zh-CN" altLang="en-US" sz="2000" dirty="0" smtClean="0">
                <a:solidFill>
                  <a:schemeClr val="bg1"/>
                </a:solidFill>
                <a:latin typeface="华文楷体" pitchFamily="2" charset="-122"/>
                <a:ea typeface="华文楷体" pitchFamily="2" charset="-122"/>
              </a:rPr>
              <a:t>利用</a:t>
            </a:r>
            <a:r>
              <a:rPr lang="zh-CN" altLang="en-US" sz="2000" dirty="0">
                <a:solidFill>
                  <a:schemeClr val="bg1"/>
                </a:solidFill>
                <a:latin typeface="华文楷体" pitchFamily="2" charset="-122"/>
                <a:ea typeface="华文楷体" pitchFamily="2" charset="-122"/>
              </a:rPr>
              <a:t>街道、广场、车站、码头、机场及其他建筑物或空间设置路牌、霓虹灯</a:t>
            </a:r>
            <a:r>
              <a:rPr lang="zh-CN" altLang="en-US" sz="2000" dirty="0" smtClean="0">
                <a:solidFill>
                  <a:schemeClr val="bg1"/>
                </a:solidFill>
                <a:latin typeface="华文楷体" pitchFamily="2" charset="-122"/>
                <a:ea typeface="华文楷体" pitchFamily="2" charset="-122"/>
              </a:rPr>
              <a:t>、电子</a:t>
            </a:r>
            <a:r>
              <a:rPr lang="zh-CN" altLang="en-US" sz="2000" dirty="0">
                <a:solidFill>
                  <a:schemeClr val="bg1"/>
                </a:solidFill>
                <a:latin typeface="华文楷体" pitchFamily="2" charset="-122"/>
                <a:ea typeface="华文楷体" pitchFamily="2" charset="-122"/>
              </a:rPr>
              <a:t>显示牌、橱窗、灯箱、墙壁等广告</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arabicPeriod"/>
            </a:pPr>
            <a:r>
              <a:rPr lang="zh-CN" altLang="en-US" sz="2000" dirty="0" smtClean="0">
                <a:solidFill>
                  <a:schemeClr val="bg1"/>
                </a:solidFill>
                <a:latin typeface="华文楷体" pitchFamily="2" charset="-122"/>
                <a:ea typeface="华文楷体" pitchFamily="2" charset="-122"/>
              </a:rPr>
              <a:t>利用</a:t>
            </a:r>
            <a:r>
              <a:rPr lang="zh-CN" altLang="en-US" sz="2000" dirty="0">
                <a:solidFill>
                  <a:schemeClr val="bg1"/>
                </a:solidFill>
                <a:latin typeface="华文楷体" pitchFamily="2" charset="-122"/>
                <a:ea typeface="华文楷体" pitchFamily="2" charset="-122"/>
              </a:rPr>
              <a:t>影剧院、体育场</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馆</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、文化馆、宾馆、饭店、游乐场、商场等场所内外</a:t>
            </a:r>
            <a:r>
              <a:rPr lang="zh-CN" altLang="en-US" sz="2000" dirty="0" smtClean="0">
                <a:solidFill>
                  <a:schemeClr val="bg1"/>
                </a:solidFill>
                <a:latin typeface="华文楷体" pitchFamily="2" charset="-122"/>
                <a:ea typeface="华文楷体" pitchFamily="2" charset="-122"/>
              </a:rPr>
              <a:t>设置</a:t>
            </a:r>
            <a:r>
              <a:rPr lang="zh-CN" altLang="en-US" sz="2000" dirty="0">
                <a:solidFill>
                  <a:schemeClr val="bg1"/>
                </a:solidFill>
                <a:latin typeface="华文楷体" pitchFamily="2" charset="-122"/>
                <a:ea typeface="华文楷体" pitchFamily="2" charset="-122"/>
              </a:rPr>
              <a:t>、张贴广告</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arabicPeriod"/>
            </a:pPr>
            <a:r>
              <a:rPr lang="zh-CN" altLang="en-US" sz="2000" dirty="0" smtClean="0">
                <a:solidFill>
                  <a:schemeClr val="bg1"/>
                </a:solidFill>
                <a:latin typeface="华文楷体" pitchFamily="2" charset="-122"/>
                <a:ea typeface="华文楷体" pitchFamily="2" charset="-122"/>
              </a:rPr>
              <a:t>利用</a:t>
            </a:r>
            <a:r>
              <a:rPr lang="zh-CN" altLang="en-US" sz="2000" dirty="0">
                <a:solidFill>
                  <a:schemeClr val="bg1"/>
                </a:solidFill>
                <a:latin typeface="华文楷体" pitchFamily="2" charset="-122"/>
                <a:ea typeface="华文楷体" pitchFamily="2" charset="-122"/>
              </a:rPr>
              <a:t>车、船、飞机等交通工具设置、绘制、张贴广告</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arabicPeriod"/>
            </a:pPr>
            <a:r>
              <a:rPr lang="zh-CN" altLang="en-US" sz="2000" dirty="0" smtClean="0">
                <a:solidFill>
                  <a:schemeClr val="bg1"/>
                </a:solidFill>
                <a:latin typeface="华文楷体" pitchFamily="2" charset="-122"/>
                <a:ea typeface="华文楷体" pitchFamily="2" charset="-122"/>
              </a:rPr>
              <a:t>通过</a:t>
            </a:r>
            <a:r>
              <a:rPr lang="zh-CN" altLang="en-US" sz="2000" dirty="0">
                <a:solidFill>
                  <a:schemeClr val="bg1"/>
                </a:solidFill>
                <a:latin typeface="华文楷体" pitchFamily="2" charset="-122"/>
                <a:ea typeface="华文楷体" pitchFamily="2" charset="-122"/>
              </a:rPr>
              <a:t>邮局邮寄各类广告宣传品</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arabicPeriod"/>
            </a:pPr>
            <a:r>
              <a:rPr lang="zh-CN" altLang="en-US" sz="2000" dirty="0" smtClean="0">
                <a:solidFill>
                  <a:schemeClr val="bg1"/>
                </a:solidFill>
                <a:latin typeface="华文楷体" pitchFamily="2" charset="-122"/>
                <a:ea typeface="华文楷体" pitchFamily="2" charset="-122"/>
              </a:rPr>
              <a:t>利用</a:t>
            </a:r>
            <a:r>
              <a:rPr lang="zh-CN" altLang="en-US" sz="2000" dirty="0">
                <a:solidFill>
                  <a:schemeClr val="bg1"/>
                </a:solidFill>
                <a:latin typeface="华文楷体" pitchFamily="2" charset="-122"/>
                <a:ea typeface="华文楷体" pitchFamily="2" charset="-122"/>
              </a:rPr>
              <a:t>馈赠实物进行广告宣传</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arabicPeriod"/>
            </a:pPr>
            <a:r>
              <a:rPr lang="zh-CN" altLang="en-US" sz="2000" dirty="0" smtClean="0">
                <a:solidFill>
                  <a:schemeClr val="bg1"/>
                </a:solidFill>
                <a:latin typeface="华文楷体" pitchFamily="2" charset="-122"/>
                <a:ea typeface="华文楷体" pitchFamily="2" charset="-122"/>
              </a:rPr>
              <a:t>利用</a:t>
            </a:r>
            <a:r>
              <a:rPr lang="zh-CN" altLang="en-US" sz="2000" dirty="0">
                <a:solidFill>
                  <a:schemeClr val="bg1"/>
                </a:solidFill>
                <a:latin typeface="华文楷体" pitchFamily="2" charset="-122"/>
                <a:ea typeface="华文楷体" pitchFamily="2" charset="-122"/>
              </a:rPr>
              <a:t>其他媒体或形式刊播、设置、张贴广告</a:t>
            </a:r>
            <a:r>
              <a:rPr lang="en-US" altLang="zh-CN" sz="2000" dirty="0">
                <a:solidFill>
                  <a:schemeClr val="bg1"/>
                </a:solidFill>
                <a:latin typeface="华文楷体" pitchFamily="2" charset="-122"/>
                <a:ea typeface="华文楷体" pitchFamily="2" charset="-122"/>
              </a:rPr>
              <a:t>.</a:t>
            </a:r>
            <a:endParaRPr lang="en-US" altLang="zh-CN" sz="2000" dirty="0" smtClean="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1375115685"/>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954013" y="1487606"/>
            <a:ext cx="10400927" cy="4713360"/>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12" name="TextBox 11"/>
          <p:cNvSpPr txBox="1"/>
          <p:nvPr/>
        </p:nvSpPr>
        <p:spPr>
          <a:xfrm>
            <a:off x="1186027" y="1720166"/>
            <a:ext cx="9800421" cy="4042132"/>
          </a:xfrm>
          <a:prstGeom prst="rect">
            <a:avLst/>
          </a:prstGeom>
          <a:noFill/>
        </p:spPr>
        <p:txBody>
          <a:bodyPr wrap="square" rtlCol="0">
            <a:spAutoFit/>
          </a:bodyPr>
          <a:lstStyle/>
          <a:p>
            <a:pPr>
              <a:lnSpc>
                <a:spcPts val="2800"/>
              </a:lnSpc>
            </a:pPr>
            <a:r>
              <a:rPr lang="en-US" altLang="zh-CN" sz="2000" dirty="0" smtClean="0">
                <a:solidFill>
                  <a:schemeClr val="bg1"/>
                </a:solidFill>
                <a:latin typeface="华文楷体" pitchFamily="2" charset="-122"/>
                <a:ea typeface="华文楷体" pitchFamily="2" charset="-122"/>
              </a:rPr>
              <a:t>1. </a:t>
            </a:r>
            <a:r>
              <a:rPr lang="zh-CN" altLang="en-US" sz="2000" dirty="0" smtClean="0">
                <a:solidFill>
                  <a:schemeClr val="bg1"/>
                </a:solidFill>
                <a:latin typeface="华文楷体" pitchFamily="2" charset="-122"/>
                <a:ea typeface="华文楷体" pitchFamily="2" charset="-122"/>
              </a:rPr>
              <a:t> </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广告法</a:t>
            </a:r>
            <a:r>
              <a:rPr lang="en-US" altLang="zh-CN" sz="2000" dirty="0">
                <a:solidFill>
                  <a:schemeClr val="bg1"/>
                </a:solidFill>
                <a:latin typeface="华文楷体" pitchFamily="2" charset="-122"/>
                <a:ea typeface="华文楷体" pitchFamily="2" charset="-122"/>
              </a:rPr>
              <a:t>»</a:t>
            </a:r>
          </a:p>
          <a:p>
            <a:pPr>
              <a:lnSpc>
                <a:spcPts val="2800"/>
              </a:lnSpc>
            </a:pPr>
            <a:r>
              <a:rPr lang="zh-CN" altLang="en-US" sz="2000" dirty="0">
                <a:solidFill>
                  <a:schemeClr val="bg1"/>
                </a:solidFill>
                <a:latin typeface="华文楷体" pitchFamily="2" charset="-122"/>
                <a:ea typeface="华文楷体" pitchFamily="2" charset="-122"/>
              </a:rPr>
              <a:t>　　</a:t>
            </a:r>
            <a:r>
              <a:rPr lang="zh-CN" altLang="en-US" sz="2000" dirty="0" smtClean="0">
                <a:solidFill>
                  <a:schemeClr val="bg1"/>
                </a:solidFill>
                <a:latin typeface="华文楷体" pitchFamily="2" charset="-122"/>
                <a:ea typeface="华文楷体" pitchFamily="2" charset="-122"/>
              </a:rPr>
              <a:t> 对于</a:t>
            </a:r>
            <a:r>
              <a:rPr lang="zh-CN" altLang="en-US" sz="2000" dirty="0">
                <a:solidFill>
                  <a:schemeClr val="bg1"/>
                </a:solidFill>
                <a:latin typeface="华文楷体" pitchFamily="2" charset="-122"/>
                <a:ea typeface="华文楷体" pitchFamily="2" charset="-122"/>
              </a:rPr>
              <a:t>那些</a:t>
            </a:r>
            <a:r>
              <a:rPr lang="zh-CN" altLang="en-US" sz="2000" dirty="0" smtClean="0">
                <a:solidFill>
                  <a:schemeClr val="bg1"/>
                </a:solidFill>
                <a:latin typeface="华文楷体" pitchFamily="2" charset="-122"/>
                <a:ea typeface="华文楷体" pitchFamily="2" charset="-122"/>
              </a:rPr>
              <a:t>在</a:t>
            </a:r>
            <a:r>
              <a:rPr lang="en-US" altLang="zh-CN"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广告法</a:t>
            </a:r>
            <a:r>
              <a:rPr lang="en-US" altLang="zh-CN" sz="2000" dirty="0" smtClean="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中</a:t>
            </a:r>
            <a:r>
              <a:rPr lang="zh-CN" altLang="en-US" sz="2000" dirty="0">
                <a:solidFill>
                  <a:schemeClr val="bg1"/>
                </a:solidFill>
                <a:latin typeface="华文楷体" pitchFamily="2" charset="-122"/>
                <a:ea typeface="华文楷体" pitchFamily="2" charset="-122"/>
              </a:rPr>
              <a:t>有明确规定的必须进行审查的产品广告</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要依据</a:t>
            </a:r>
            <a:r>
              <a:rPr lang="zh-CN" altLang="en-US" sz="2000" dirty="0" smtClean="0">
                <a:solidFill>
                  <a:schemeClr val="bg1"/>
                </a:solidFill>
                <a:latin typeface="华文楷体" pitchFamily="2" charset="-122"/>
                <a:ea typeface="华文楷体" pitchFamily="2" charset="-122"/>
              </a:rPr>
              <a:t>相关法律</a:t>
            </a:r>
            <a:r>
              <a:rPr lang="zh-CN" altLang="en-US" sz="2000" dirty="0">
                <a:solidFill>
                  <a:schemeClr val="bg1"/>
                </a:solidFill>
                <a:latin typeface="华文楷体" pitchFamily="2" charset="-122"/>
                <a:ea typeface="华文楷体" pitchFamily="2" charset="-122"/>
              </a:rPr>
              <a:t>法规对广告进行发布前的审查</a:t>
            </a:r>
            <a:r>
              <a:rPr lang="en-US" altLang="zh-CN" sz="2000" dirty="0">
                <a:solidFill>
                  <a:schemeClr val="bg1"/>
                </a:solidFill>
                <a:latin typeface="华文楷体" pitchFamily="2" charset="-122"/>
                <a:ea typeface="华文楷体" pitchFamily="2" charset="-122"/>
              </a:rPr>
              <a:t>.</a:t>
            </a:r>
          </a:p>
          <a:p>
            <a:pPr>
              <a:lnSpc>
                <a:spcPts val="2800"/>
              </a:lnSpc>
            </a:pPr>
            <a:r>
              <a:rPr lang="zh-CN" altLang="en-US" sz="2000" dirty="0" smtClean="0">
                <a:solidFill>
                  <a:schemeClr val="bg1"/>
                </a:solidFill>
                <a:latin typeface="华文楷体" pitchFamily="2" charset="-122"/>
                <a:ea typeface="华文楷体" pitchFamily="2" charset="-122"/>
              </a:rPr>
              <a:t>      </a:t>
            </a:r>
            <a:endParaRPr lang="en-US" altLang="zh-CN" sz="2000" dirty="0" smtClean="0">
              <a:solidFill>
                <a:schemeClr val="bg1"/>
              </a:solidFill>
              <a:latin typeface="华文楷体" pitchFamily="2" charset="-122"/>
              <a:ea typeface="华文楷体" pitchFamily="2" charset="-122"/>
            </a:endParaRPr>
          </a:p>
          <a:p>
            <a:pPr>
              <a:lnSpc>
                <a:spcPts val="2800"/>
              </a:lnSpc>
            </a:pPr>
            <a:r>
              <a:rPr lang="zh-CN" altLang="en-US" sz="2000" dirty="0" smtClean="0">
                <a:solidFill>
                  <a:schemeClr val="bg1"/>
                </a:solidFill>
                <a:latin typeface="华文楷体" pitchFamily="2" charset="-122"/>
                <a:ea typeface="华文楷体" pitchFamily="2" charset="-122"/>
              </a:rPr>
              <a:t>         在</a:t>
            </a:r>
            <a:r>
              <a:rPr lang="zh-CN" altLang="en-US" sz="2000" dirty="0">
                <a:solidFill>
                  <a:schemeClr val="bg1"/>
                </a:solidFill>
                <a:latin typeface="华文楷体" pitchFamily="2" charset="-122"/>
                <a:ea typeface="华文楷体" pitchFamily="2" charset="-122"/>
              </a:rPr>
              <a:t>我国国内实施广告审查的法律依据主要是</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中华人民共和国广告法</a:t>
            </a:r>
            <a:r>
              <a:rPr lang="en-US" altLang="zh-CN"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简称</a:t>
            </a:r>
            <a:r>
              <a:rPr lang="en-US" altLang="zh-CN"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广告法</a:t>
            </a:r>
            <a:r>
              <a:rPr lang="en-US" altLang="zh-CN" sz="2000" dirty="0" smtClean="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a:t>
            </a:r>
            <a:r>
              <a:rPr lang="en-US" altLang="zh-CN"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广告法</a:t>
            </a:r>
            <a:r>
              <a:rPr lang="en-US" altLang="zh-CN" sz="2000" dirty="0" smtClean="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是</a:t>
            </a:r>
            <a:r>
              <a:rPr lang="zh-CN" altLang="en-US" sz="2000" dirty="0">
                <a:solidFill>
                  <a:schemeClr val="bg1"/>
                </a:solidFill>
                <a:latin typeface="华文楷体" pitchFamily="2" charset="-122"/>
                <a:ea typeface="华文楷体" pitchFamily="2" charset="-122"/>
              </a:rPr>
              <a:t>中国历史上第一部全面</a:t>
            </a:r>
            <a:r>
              <a:rPr lang="zh-CN" altLang="en-US" sz="2000" dirty="0" smtClean="0">
                <a:solidFill>
                  <a:schemeClr val="bg1"/>
                </a:solidFill>
                <a:latin typeface="华文楷体" pitchFamily="2" charset="-122"/>
                <a:ea typeface="华文楷体" pitchFamily="2" charset="-122"/>
              </a:rPr>
              <a:t>规范</a:t>
            </a:r>
            <a:r>
              <a:rPr lang="zh-CN" altLang="en-US" sz="2000" dirty="0">
                <a:solidFill>
                  <a:schemeClr val="bg1"/>
                </a:solidFill>
                <a:latin typeface="华文楷体" pitchFamily="2" charset="-122"/>
                <a:ea typeface="华文楷体" pitchFamily="2" charset="-122"/>
              </a:rPr>
              <a:t>广告内容、广告活动与广告监督管理的广告法规</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是新中国成立后的第一部</a:t>
            </a:r>
            <a:r>
              <a:rPr lang="zh-CN" altLang="en-US" sz="2000" dirty="0" smtClean="0">
                <a:solidFill>
                  <a:schemeClr val="bg1"/>
                </a:solidFill>
                <a:latin typeface="华文楷体" pitchFamily="2" charset="-122"/>
                <a:ea typeface="华文楷体" pitchFamily="2" charset="-122"/>
              </a:rPr>
              <a:t>社会主义</a:t>
            </a:r>
            <a:r>
              <a:rPr lang="zh-CN" altLang="en-US" sz="2000" dirty="0">
                <a:solidFill>
                  <a:schemeClr val="bg1"/>
                </a:solidFill>
                <a:latin typeface="华文楷体" pitchFamily="2" charset="-122"/>
                <a:ea typeface="华文楷体" pitchFamily="2" charset="-122"/>
              </a:rPr>
              <a:t>性质的广告法</a:t>
            </a:r>
            <a:r>
              <a:rPr lang="en-US" altLang="zh-CN" sz="2000" dirty="0" smtClean="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广告法</a:t>
            </a:r>
            <a:r>
              <a:rPr lang="en-US" altLang="zh-CN" sz="2000" dirty="0" smtClean="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的</a:t>
            </a:r>
            <a:r>
              <a:rPr lang="zh-CN" altLang="en-US" sz="2000" dirty="0">
                <a:solidFill>
                  <a:schemeClr val="bg1"/>
                </a:solidFill>
                <a:latin typeface="华文楷体" pitchFamily="2" charset="-122"/>
                <a:ea typeface="华文楷体" pitchFamily="2" charset="-122"/>
              </a:rPr>
              <a:t>颁布与实施</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对促进中国广告业在法制化</a:t>
            </a:r>
            <a:r>
              <a:rPr lang="zh-CN" altLang="en-US" sz="2000" dirty="0" smtClean="0">
                <a:solidFill>
                  <a:schemeClr val="bg1"/>
                </a:solidFill>
                <a:latin typeface="华文楷体" pitchFamily="2" charset="-122"/>
                <a:ea typeface="华文楷体" pitchFamily="2" charset="-122"/>
              </a:rPr>
              <a:t>轨道上</a:t>
            </a:r>
            <a:r>
              <a:rPr lang="zh-CN" altLang="en-US" sz="2000" dirty="0">
                <a:solidFill>
                  <a:schemeClr val="bg1"/>
                </a:solidFill>
                <a:latin typeface="华文楷体" pitchFamily="2" charset="-122"/>
                <a:ea typeface="华文楷体" pitchFamily="2" charset="-122"/>
              </a:rPr>
              <a:t>健康发展有着重要的现实意义和深远的</a:t>
            </a:r>
            <a:r>
              <a:rPr lang="zh-CN" altLang="en-US" sz="2000" dirty="0" smtClean="0">
                <a:solidFill>
                  <a:schemeClr val="bg1"/>
                </a:solidFill>
                <a:latin typeface="华文楷体" pitchFamily="2" charset="-122"/>
                <a:ea typeface="华文楷体" pitchFamily="2" charset="-122"/>
              </a:rPr>
              <a:t>历史意义。</a:t>
            </a:r>
            <a:endParaRPr lang="en-US" altLang="zh-CN" sz="2000" dirty="0" smtClean="0">
              <a:solidFill>
                <a:schemeClr val="bg1"/>
              </a:solidFill>
              <a:latin typeface="华文楷体" pitchFamily="2" charset="-122"/>
              <a:ea typeface="华文楷体" pitchFamily="2" charset="-122"/>
            </a:endParaRPr>
          </a:p>
          <a:p>
            <a:pPr>
              <a:lnSpc>
                <a:spcPts val="2800"/>
              </a:lnSpc>
            </a:pPr>
            <a:endParaRPr lang="en-US" altLang="zh-CN" sz="2000" dirty="0">
              <a:solidFill>
                <a:schemeClr val="bg1"/>
              </a:solidFill>
              <a:latin typeface="华文楷体" pitchFamily="2" charset="-122"/>
              <a:ea typeface="华文楷体" pitchFamily="2" charset="-122"/>
            </a:endParaRPr>
          </a:p>
          <a:p>
            <a:pPr>
              <a:lnSpc>
                <a:spcPts val="2800"/>
              </a:lnSpc>
            </a:pPr>
            <a:r>
              <a:rPr lang="zh-CN" altLang="en-US" sz="2000" dirty="0" smtClean="0">
                <a:solidFill>
                  <a:schemeClr val="bg1"/>
                </a:solidFill>
                <a:latin typeface="华文楷体" pitchFamily="2" charset="-122"/>
                <a:ea typeface="华文楷体" pitchFamily="2" charset="-122"/>
              </a:rPr>
              <a:t>         随着</a:t>
            </a:r>
            <a:r>
              <a:rPr lang="zh-CN" altLang="en-US" sz="2000" dirty="0">
                <a:solidFill>
                  <a:schemeClr val="bg1"/>
                </a:solidFill>
                <a:latin typeface="华文楷体" pitchFamily="2" charset="-122"/>
                <a:ea typeface="华文楷体" pitchFamily="2" charset="-122"/>
              </a:rPr>
              <a:t>市场经济体制的确立以及经济的快速发展</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广告法</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中的具体条款对</a:t>
            </a:r>
            <a:r>
              <a:rPr lang="zh-CN" altLang="en-US" sz="2000" dirty="0" smtClean="0">
                <a:solidFill>
                  <a:schemeClr val="bg1"/>
                </a:solidFill>
                <a:latin typeface="华文楷体" pitchFamily="2" charset="-122"/>
                <a:ea typeface="华文楷体" pitchFamily="2" charset="-122"/>
              </a:rPr>
              <a:t>市场经济</a:t>
            </a:r>
            <a:r>
              <a:rPr lang="zh-CN" altLang="en-US" sz="2000" dirty="0">
                <a:solidFill>
                  <a:schemeClr val="bg1"/>
                </a:solidFill>
                <a:latin typeface="华文楷体" pitchFamily="2" charset="-122"/>
                <a:ea typeface="华文楷体" pitchFamily="2" charset="-122"/>
              </a:rPr>
              <a:t>条件下的商业往来与广告活动的法律制约作用越来越捉襟见肘</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问题</a:t>
            </a:r>
            <a:r>
              <a:rPr lang="zh-CN" altLang="en-US" sz="2000" dirty="0" smtClean="0">
                <a:solidFill>
                  <a:schemeClr val="bg1"/>
                </a:solidFill>
                <a:latin typeface="华文楷体" pitchFamily="2" charset="-122"/>
                <a:ea typeface="华文楷体" pitchFamily="2" charset="-122"/>
              </a:rPr>
              <a:t>越来越明显</a:t>
            </a:r>
            <a:r>
              <a:rPr lang="zh-CN" altLang="en-US" sz="2000" dirty="0">
                <a:solidFill>
                  <a:schemeClr val="bg1"/>
                </a:solidFill>
                <a:latin typeface="华文楷体" pitchFamily="2" charset="-122"/>
                <a:ea typeface="华文楷体" pitchFamily="2" charset="-122"/>
              </a:rPr>
              <a:t>。</a:t>
            </a:r>
            <a:endParaRPr lang="en-US" altLang="zh-CN" sz="2000" dirty="0" smtClean="0">
              <a:solidFill>
                <a:schemeClr val="bg1"/>
              </a:solidFill>
              <a:latin typeface="华文楷体" pitchFamily="2" charset="-122"/>
              <a:ea typeface="华文楷体" pitchFamily="2" charset="-122"/>
            </a:endParaRPr>
          </a:p>
        </p:txBody>
      </p:sp>
      <p:sp>
        <p:nvSpPr>
          <p:cNvPr id="7" name="文本框 21"/>
          <p:cNvSpPr txBox="1"/>
          <p:nvPr/>
        </p:nvSpPr>
        <p:spPr>
          <a:xfrm>
            <a:off x="689413" y="772840"/>
            <a:ext cx="6735978" cy="461665"/>
          </a:xfrm>
          <a:prstGeom prst="rect">
            <a:avLst/>
          </a:prstGeom>
          <a:noFill/>
        </p:spPr>
        <p:txBody>
          <a:bodyPr wrap="square" rtlCol="0">
            <a:spAutoFit/>
          </a:bodyPr>
          <a:lstStyle/>
          <a:p>
            <a:r>
              <a:rPr lang="zh-CN" altLang="en-US" sz="2400" dirty="0">
                <a:solidFill>
                  <a:srgbClr val="787481"/>
                </a:solidFill>
                <a:latin typeface="思源黑体 CN Heavy" panose="020B0A00000000000000" pitchFamily="34" charset="-122"/>
                <a:ea typeface="思源黑体 CN Heavy" panose="020B0A00000000000000" pitchFamily="34" charset="-122"/>
              </a:rPr>
              <a:t>（三</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）广告</a:t>
            </a:r>
            <a:r>
              <a:rPr lang="zh-CN" altLang="en-US" sz="2400" dirty="0">
                <a:solidFill>
                  <a:srgbClr val="787481"/>
                </a:solidFill>
                <a:latin typeface="思源黑体 CN Heavy" panose="020B0A00000000000000" pitchFamily="34" charset="-122"/>
                <a:ea typeface="思源黑体 CN Heavy" panose="020B0A00000000000000" pitchFamily="34" charset="-122"/>
              </a:rPr>
              <a:t>管理法规与伦理</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372995564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954013" y="1487606"/>
            <a:ext cx="10400927" cy="4713360"/>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12" name="TextBox 11"/>
          <p:cNvSpPr txBox="1"/>
          <p:nvPr/>
        </p:nvSpPr>
        <p:spPr>
          <a:xfrm>
            <a:off x="1186027" y="1720166"/>
            <a:ext cx="9800421" cy="4144724"/>
          </a:xfrm>
          <a:prstGeom prst="rect">
            <a:avLst/>
          </a:prstGeom>
          <a:noFill/>
        </p:spPr>
        <p:txBody>
          <a:bodyPr wrap="square" rtlCol="0">
            <a:spAutoFit/>
          </a:bodyPr>
          <a:lstStyle/>
          <a:p>
            <a:pPr>
              <a:lnSpc>
                <a:spcPts val="2800"/>
              </a:lnSpc>
            </a:pPr>
            <a:r>
              <a:rPr lang="zh-CN" altLang="en-US" sz="2000" dirty="0">
                <a:solidFill>
                  <a:schemeClr val="bg1"/>
                </a:solidFill>
                <a:latin typeface="华文楷体" pitchFamily="2" charset="-122"/>
                <a:ea typeface="华文楷体" pitchFamily="2" charset="-122"/>
              </a:rPr>
              <a:t>问题主要集中在以下几个</a:t>
            </a:r>
            <a:r>
              <a:rPr lang="zh-CN" altLang="en-US" sz="2000" dirty="0" smtClean="0">
                <a:solidFill>
                  <a:schemeClr val="bg1"/>
                </a:solidFill>
                <a:latin typeface="华文楷体" pitchFamily="2" charset="-122"/>
                <a:ea typeface="华文楷体" pitchFamily="2" charset="-122"/>
              </a:rPr>
              <a:t>方面：</a:t>
            </a:r>
            <a:endParaRPr lang="en-US" altLang="zh-CN" sz="2000" dirty="0" smtClean="0">
              <a:solidFill>
                <a:schemeClr val="bg1"/>
              </a:solidFill>
              <a:latin typeface="华文楷体" pitchFamily="2" charset="-122"/>
              <a:ea typeface="华文楷体" pitchFamily="2" charset="-122"/>
            </a:endParaRPr>
          </a:p>
          <a:p>
            <a:pPr marL="457200" indent="-457200">
              <a:lnSpc>
                <a:spcPts val="2800"/>
              </a:lnSpc>
              <a:buFont typeface="+mj-ea"/>
              <a:buAutoNum type="circleNumDbPlain"/>
            </a:pPr>
            <a:r>
              <a:rPr lang="zh-CN" altLang="en-US" sz="2000" dirty="0" smtClean="0">
                <a:solidFill>
                  <a:schemeClr val="bg1"/>
                </a:solidFill>
                <a:latin typeface="华文楷体" pitchFamily="2" charset="-122"/>
                <a:ea typeface="华文楷体" pitchFamily="2" charset="-122"/>
              </a:rPr>
              <a:t>在</a:t>
            </a:r>
            <a:r>
              <a:rPr lang="zh-CN" altLang="en-US" sz="2000" dirty="0">
                <a:solidFill>
                  <a:schemeClr val="bg1"/>
                </a:solidFill>
                <a:latin typeface="华文楷体" pitchFamily="2" charset="-122"/>
                <a:ea typeface="华文楷体" pitchFamily="2" charset="-122"/>
              </a:rPr>
              <a:t>内容上缺少中央政府对广告业发展规划方面的表述</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缺少对广告</a:t>
            </a:r>
            <a:r>
              <a:rPr lang="zh-CN" altLang="en-US" sz="2000" dirty="0" smtClean="0">
                <a:solidFill>
                  <a:schemeClr val="bg1"/>
                </a:solidFill>
                <a:latin typeface="华文楷体" pitchFamily="2" charset="-122"/>
                <a:ea typeface="华文楷体" pitchFamily="2" charset="-122"/>
              </a:rPr>
              <a:t>活动主体</a:t>
            </a:r>
            <a:r>
              <a:rPr lang="zh-CN" altLang="en-US" sz="2000" dirty="0">
                <a:solidFill>
                  <a:schemeClr val="bg1"/>
                </a:solidFill>
                <a:latin typeface="华文楷体" pitchFamily="2" charset="-122"/>
                <a:ea typeface="华文楷体" pitchFamily="2" charset="-122"/>
              </a:rPr>
              <a:t>基本权利的表述</a:t>
            </a:r>
            <a:r>
              <a:rPr lang="en-US" altLang="zh-CN" sz="2000" dirty="0" smtClean="0">
                <a:solidFill>
                  <a:schemeClr val="bg1"/>
                </a:solidFill>
                <a:latin typeface="华文楷体" pitchFamily="2" charset="-122"/>
                <a:ea typeface="华文楷体" pitchFamily="2" charset="-122"/>
              </a:rPr>
              <a:t>.</a:t>
            </a:r>
          </a:p>
          <a:p>
            <a:pPr marL="457200" indent="-457200">
              <a:lnSpc>
                <a:spcPts val="2800"/>
              </a:lnSpc>
              <a:buFont typeface="+mj-lt"/>
              <a:buAutoNum type="circleNumDbPlain"/>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广告法</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的对象侧重于商业广告、服务性广告</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针对缺少对社会性、</a:t>
            </a:r>
            <a:r>
              <a:rPr lang="zh-CN" altLang="en-US" sz="2000" dirty="0" smtClean="0">
                <a:solidFill>
                  <a:schemeClr val="bg1"/>
                </a:solidFill>
                <a:latin typeface="华文楷体" pitchFamily="2" charset="-122"/>
                <a:ea typeface="华文楷体" pitchFamily="2" charset="-122"/>
              </a:rPr>
              <a:t>公共类</a:t>
            </a:r>
            <a:r>
              <a:rPr lang="zh-CN" altLang="en-US" sz="2000" dirty="0">
                <a:solidFill>
                  <a:schemeClr val="bg1"/>
                </a:solidFill>
                <a:latin typeface="华文楷体" pitchFamily="2" charset="-122"/>
                <a:ea typeface="华文楷体" pitchFamily="2" charset="-122"/>
              </a:rPr>
              <a:t>广告进行规范的法律条款</a:t>
            </a:r>
            <a:r>
              <a:rPr lang="en-US" altLang="zh-CN" sz="2000" dirty="0" smtClean="0">
                <a:solidFill>
                  <a:schemeClr val="bg1"/>
                </a:solidFill>
                <a:latin typeface="华文楷体" pitchFamily="2" charset="-122"/>
                <a:ea typeface="华文楷体" pitchFamily="2" charset="-122"/>
              </a:rPr>
              <a:t>.</a:t>
            </a:r>
          </a:p>
          <a:p>
            <a:pPr marL="457200" indent="-457200">
              <a:lnSpc>
                <a:spcPts val="2800"/>
              </a:lnSpc>
              <a:buFont typeface="+mj-lt"/>
              <a:buAutoNum type="circleNumDbPlain"/>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广告法</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并未对违反</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广告法</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的广告活动主体和从事违法广告活动的</a:t>
            </a:r>
            <a:r>
              <a:rPr lang="zh-CN" altLang="en-US" sz="2000" dirty="0" smtClean="0">
                <a:solidFill>
                  <a:schemeClr val="bg1"/>
                </a:solidFill>
                <a:latin typeface="华文楷体" pitchFamily="2" charset="-122"/>
                <a:ea typeface="华文楷体" pitchFamily="2" charset="-122"/>
              </a:rPr>
              <a:t>主体</a:t>
            </a:r>
            <a:r>
              <a:rPr lang="zh-CN" altLang="en-US" sz="2000" dirty="0">
                <a:solidFill>
                  <a:schemeClr val="bg1"/>
                </a:solidFill>
                <a:latin typeface="华文楷体" pitchFamily="2" charset="-122"/>
                <a:ea typeface="华文楷体" pitchFamily="2" charset="-122"/>
              </a:rPr>
              <a:t>所应承担的刑事责任作出具体规定</a:t>
            </a:r>
            <a:r>
              <a:rPr lang="en-US" altLang="zh-CN" sz="2000" dirty="0" smtClean="0">
                <a:solidFill>
                  <a:schemeClr val="bg1"/>
                </a:solidFill>
                <a:latin typeface="华文楷体" pitchFamily="2" charset="-122"/>
                <a:ea typeface="华文楷体" pitchFamily="2" charset="-122"/>
              </a:rPr>
              <a:t>.</a:t>
            </a:r>
          </a:p>
          <a:p>
            <a:pPr marL="457200" indent="-457200">
              <a:lnSpc>
                <a:spcPts val="2800"/>
              </a:lnSpc>
              <a:buFont typeface="+mj-lt"/>
              <a:buAutoNum type="circleNumDbPlain"/>
            </a:pPr>
            <a:r>
              <a:rPr lang="zh-CN" altLang="en-US" sz="2000" dirty="0">
                <a:solidFill>
                  <a:schemeClr val="bg1"/>
                </a:solidFill>
                <a:latin typeface="华文楷体" pitchFamily="2" charset="-122"/>
                <a:ea typeface="华文楷体" pitchFamily="2" charset="-122"/>
              </a:rPr>
              <a:t>对违法、虚假广告的处罚过轻</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尤其是对名人代言的虚假广告没有具体</a:t>
            </a:r>
            <a:r>
              <a:rPr lang="zh-CN" altLang="en-US" sz="2000" dirty="0" smtClean="0">
                <a:solidFill>
                  <a:schemeClr val="bg1"/>
                </a:solidFill>
                <a:latin typeface="华文楷体" pitchFamily="2" charset="-122"/>
                <a:ea typeface="华文楷体" pitchFamily="2" charset="-122"/>
              </a:rPr>
              <a:t>的处罚</a:t>
            </a:r>
            <a:r>
              <a:rPr lang="zh-CN" altLang="en-US" sz="2000" dirty="0">
                <a:solidFill>
                  <a:schemeClr val="bg1"/>
                </a:solidFill>
                <a:latin typeface="华文楷体" pitchFamily="2" charset="-122"/>
                <a:ea typeface="华文楷体" pitchFamily="2" charset="-122"/>
              </a:rPr>
              <a:t>条款</a:t>
            </a:r>
            <a:r>
              <a:rPr lang="en-US" altLang="zh-CN" sz="2000" dirty="0" smtClean="0">
                <a:solidFill>
                  <a:schemeClr val="bg1"/>
                </a:solidFill>
                <a:latin typeface="华文楷体" pitchFamily="2" charset="-122"/>
                <a:ea typeface="华文楷体" pitchFamily="2" charset="-122"/>
              </a:rPr>
              <a:t>.</a:t>
            </a:r>
          </a:p>
          <a:p>
            <a:pPr marL="457200" indent="-457200">
              <a:lnSpc>
                <a:spcPts val="2800"/>
              </a:lnSpc>
              <a:buFont typeface="+mj-lt"/>
              <a:buAutoNum type="circleNumDbPlain"/>
            </a:pPr>
            <a:r>
              <a:rPr lang="zh-CN" altLang="en-US" sz="2000" dirty="0">
                <a:solidFill>
                  <a:schemeClr val="bg1"/>
                </a:solidFill>
                <a:latin typeface="华文楷体" pitchFamily="2" charset="-122"/>
                <a:ea typeface="华文楷体" pitchFamily="2" charset="-122"/>
              </a:rPr>
              <a:t>未能对网络广告、移动电视广告、手机广告等新媒体广告活动制定具体</a:t>
            </a:r>
            <a:r>
              <a:rPr lang="zh-CN" altLang="en-US" sz="2000" dirty="0" smtClean="0">
                <a:solidFill>
                  <a:schemeClr val="bg1"/>
                </a:solidFill>
                <a:latin typeface="华文楷体" pitchFamily="2" charset="-122"/>
                <a:ea typeface="华文楷体" pitchFamily="2" charset="-122"/>
              </a:rPr>
              <a:t>的法律</a:t>
            </a:r>
            <a:r>
              <a:rPr lang="zh-CN" altLang="en-US" sz="2000" dirty="0">
                <a:solidFill>
                  <a:schemeClr val="bg1"/>
                </a:solidFill>
                <a:latin typeface="华文楷体" pitchFamily="2" charset="-122"/>
                <a:ea typeface="华文楷体" pitchFamily="2" charset="-122"/>
              </a:rPr>
              <a:t>规定</a:t>
            </a:r>
            <a:r>
              <a:rPr lang="zh-CN" altLang="en-US" sz="2000" dirty="0" smtClean="0">
                <a:solidFill>
                  <a:schemeClr val="bg1"/>
                </a:solidFill>
                <a:latin typeface="华文楷体" pitchFamily="2" charset="-122"/>
                <a:ea typeface="华文楷体" pitchFamily="2" charset="-122"/>
              </a:rPr>
              <a:t>条款</a:t>
            </a:r>
            <a:endParaRPr lang="en-US" altLang="zh-CN" sz="2000" dirty="0" smtClean="0">
              <a:solidFill>
                <a:schemeClr val="bg1"/>
              </a:solidFill>
              <a:latin typeface="华文楷体" pitchFamily="2" charset="-122"/>
              <a:ea typeface="华文楷体" pitchFamily="2" charset="-122"/>
            </a:endParaRPr>
          </a:p>
          <a:p>
            <a:pPr>
              <a:lnSpc>
                <a:spcPct val="150000"/>
              </a:lnSpc>
            </a:pPr>
            <a:r>
              <a:rPr lang="zh-CN" altLang="en-US" sz="2000" dirty="0" smtClean="0">
                <a:solidFill>
                  <a:schemeClr val="bg1"/>
                </a:solidFill>
                <a:latin typeface="华文楷体" pitchFamily="2" charset="-122"/>
                <a:ea typeface="华文楷体" pitchFamily="2" charset="-122"/>
              </a:rPr>
              <a:t>在</a:t>
            </a:r>
            <a:r>
              <a:rPr lang="zh-CN" altLang="en-US" sz="2000" dirty="0">
                <a:solidFill>
                  <a:schemeClr val="bg1"/>
                </a:solidFill>
                <a:latin typeface="华文楷体" pitchFamily="2" charset="-122"/>
                <a:ea typeface="华文楷体" pitchFamily="2" charset="-122"/>
              </a:rPr>
              <a:t>这种情形下</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广告法</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的修订就被提上了议事日程</a:t>
            </a:r>
            <a:endParaRPr lang="en-US" altLang="zh-CN" sz="2000" dirty="0" smtClean="0">
              <a:solidFill>
                <a:schemeClr val="bg1"/>
              </a:solidFill>
              <a:latin typeface="华文楷体" pitchFamily="2" charset="-122"/>
              <a:ea typeface="华文楷体" pitchFamily="2" charset="-122"/>
            </a:endParaRPr>
          </a:p>
        </p:txBody>
      </p:sp>
      <p:sp>
        <p:nvSpPr>
          <p:cNvPr id="7" name="文本框 21"/>
          <p:cNvSpPr txBox="1"/>
          <p:nvPr/>
        </p:nvSpPr>
        <p:spPr>
          <a:xfrm>
            <a:off x="689413" y="772840"/>
            <a:ext cx="6735978" cy="461665"/>
          </a:xfrm>
          <a:prstGeom prst="rect">
            <a:avLst/>
          </a:prstGeom>
          <a:noFill/>
        </p:spPr>
        <p:txBody>
          <a:bodyPr wrap="square" rtlCol="0">
            <a:spAutoFit/>
          </a:bodyPr>
          <a:lstStyle/>
          <a:p>
            <a:r>
              <a:rPr lang="zh-CN" altLang="en-US" sz="2400" dirty="0">
                <a:solidFill>
                  <a:srgbClr val="787481"/>
                </a:solidFill>
                <a:latin typeface="思源黑体 CN Heavy" panose="020B0A00000000000000" pitchFamily="34" charset="-122"/>
                <a:ea typeface="思源黑体 CN Heavy" panose="020B0A00000000000000" pitchFamily="34" charset="-122"/>
              </a:rPr>
              <a:t>（三</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）广告</a:t>
            </a:r>
            <a:r>
              <a:rPr lang="zh-CN" altLang="en-US" sz="2400" dirty="0">
                <a:solidFill>
                  <a:srgbClr val="787481"/>
                </a:solidFill>
                <a:latin typeface="思源黑体 CN Heavy" panose="020B0A00000000000000" pitchFamily="34" charset="-122"/>
                <a:ea typeface="思源黑体 CN Heavy" panose="020B0A00000000000000" pitchFamily="34" charset="-122"/>
              </a:rPr>
              <a:t>管理法规与伦理</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66254426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954013" y="1487606"/>
            <a:ext cx="10400927" cy="4713360"/>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12" name="TextBox 11"/>
          <p:cNvSpPr txBox="1"/>
          <p:nvPr/>
        </p:nvSpPr>
        <p:spPr>
          <a:xfrm>
            <a:off x="1186027" y="1720166"/>
            <a:ext cx="9800421" cy="4042132"/>
          </a:xfrm>
          <a:prstGeom prst="rect">
            <a:avLst/>
          </a:prstGeom>
          <a:noFill/>
        </p:spPr>
        <p:txBody>
          <a:bodyPr wrap="square" rtlCol="0">
            <a:spAutoFit/>
          </a:bodyPr>
          <a:lstStyle/>
          <a:p>
            <a:pPr>
              <a:lnSpc>
                <a:spcPts val="2800"/>
              </a:lnSpc>
            </a:pPr>
            <a:r>
              <a:rPr lang="zh-CN" altLang="en-US" sz="2000" dirty="0">
                <a:solidFill>
                  <a:schemeClr val="bg1"/>
                </a:solidFill>
                <a:latin typeface="华文楷体" pitchFamily="2" charset="-122"/>
                <a:ea typeface="华文楷体" pitchFamily="2" charset="-122"/>
              </a:rPr>
              <a:t>新修订的</a:t>
            </a:r>
            <a:r>
              <a:rPr lang="en-US" altLang="zh-CN"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广告法</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于 </a:t>
            </a:r>
            <a:r>
              <a:rPr lang="en-US" altLang="zh-CN" sz="2000" dirty="0" smtClean="0">
                <a:solidFill>
                  <a:schemeClr val="bg1"/>
                </a:solidFill>
                <a:latin typeface="华文楷体" pitchFamily="2" charset="-122"/>
                <a:ea typeface="华文楷体" pitchFamily="2" charset="-122"/>
              </a:rPr>
              <a:t>2015</a:t>
            </a:r>
            <a:r>
              <a:rPr lang="zh-CN" altLang="en-US" sz="2000" dirty="0" smtClean="0">
                <a:solidFill>
                  <a:schemeClr val="bg1"/>
                </a:solidFill>
                <a:latin typeface="华文楷体" pitchFamily="2" charset="-122"/>
                <a:ea typeface="华文楷体" pitchFamily="2" charset="-122"/>
              </a:rPr>
              <a:t> 年</a:t>
            </a:r>
            <a:r>
              <a:rPr lang="en-US" altLang="zh-CN" sz="2000" dirty="0" smtClean="0">
                <a:solidFill>
                  <a:schemeClr val="bg1"/>
                </a:solidFill>
                <a:latin typeface="华文楷体" pitchFamily="2" charset="-122"/>
                <a:ea typeface="华文楷体" pitchFamily="2" charset="-122"/>
              </a:rPr>
              <a:t>4</a:t>
            </a:r>
            <a:r>
              <a:rPr lang="zh-CN" altLang="en-US" sz="2000" dirty="0" smtClean="0">
                <a:solidFill>
                  <a:schemeClr val="bg1"/>
                </a:solidFill>
                <a:latin typeface="华文楷体" pitchFamily="2" charset="-122"/>
                <a:ea typeface="华文楷体" pitchFamily="2" charset="-122"/>
              </a:rPr>
              <a:t>月 </a:t>
            </a:r>
            <a:r>
              <a:rPr lang="en-US" altLang="zh-CN" sz="2000" dirty="0" smtClean="0">
                <a:solidFill>
                  <a:schemeClr val="bg1"/>
                </a:solidFill>
                <a:latin typeface="华文楷体" pitchFamily="2" charset="-122"/>
                <a:ea typeface="华文楷体" pitchFamily="2" charset="-122"/>
              </a:rPr>
              <a:t>24</a:t>
            </a:r>
            <a:r>
              <a:rPr lang="zh-CN" altLang="en-US" sz="2000" dirty="0" smtClean="0">
                <a:solidFill>
                  <a:schemeClr val="bg1"/>
                </a:solidFill>
                <a:latin typeface="华文楷体" pitchFamily="2" charset="-122"/>
                <a:ea typeface="华文楷体" pitchFamily="2" charset="-122"/>
              </a:rPr>
              <a:t>日</a:t>
            </a:r>
            <a:r>
              <a:rPr lang="zh-CN" altLang="en-US" sz="2000" dirty="0">
                <a:solidFill>
                  <a:schemeClr val="bg1"/>
                </a:solidFill>
                <a:latin typeface="华文楷体" pitchFamily="2" charset="-122"/>
                <a:ea typeface="华文楷体" pitchFamily="2" charset="-122"/>
              </a:rPr>
              <a:t>经第十二届全国人民代表大会常务委员会第十四次</a:t>
            </a:r>
            <a:r>
              <a:rPr lang="zh-CN" altLang="en-US" sz="2000" dirty="0" smtClean="0">
                <a:solidFill>
                  <a:schemeClr val="bg1"/>
                </a:solidFill>
                <a:latin typeface="华文楷体" pitchFamily="2" charset="-122"/>
                <a:ea typeface="华文楷体" pitchFamily="2" charset="-122"/>
              </a:rPr>
              <a:t>会议通过 </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自 </a:t>
            </a:r>
            <a:r>
              <a:rPr lang="en-US" altLang="zh-CN" sz="2000" dirty="0" smtClean="0">
                <a:solidFill>
                  <a:schemeClr val="bg1"/>
                </a:solidFill>
                <a:latin typeface="华文楷体" pitchFamily="2" charset="-122"/>
                <a:ea typeface="华文楷体" pitchFamily="2" charset="-122"/>
              </a:rPr>
              <a:t>2015</a:t>
            </a:r>
            <a:r>
              <a:rPr lang="zh-CN" altLang="en-US" sz="2000" dirty="0" smtClean="0">
                <a:solidFill>
                  <a:schemeClr val="bg1"/>
                </a:solidFill>
                <a:latin typeface="华文楷体" pitchFamily="2" charset="-122"/>
                <a:ea typeface="华文楷体" pitchFamily="2" charset="-122"/>
              </a:rPr>
              <a:t>年</a:t>
            </a:r>
            <a:r>
              <a:rPr lang="en-US" altLang="zh-CN" sz="2000" dirty="0" smtClean="0">
                <a:solidFill>
                  <a:schemeClr val="bg1"/>
                </a:solidFill>
                <a:latin typeface="华文楷体" pitchFamily="2" charset="-122"/>
                <a:ea typeface="华文楷体" pitchFamily="2" charset="-122"/>
              </a:rPr>
              <a:t>9</a:t>
            </a:r>
            <a:r>
              <a:rPr lang="zh-CN" altLang="en-US" sz="2000" dirty="0" smtClean="0">
                <a:solidFill>
                  <a:schemeClr val="bg1"/>
                </a:solidFill>
                <a:latin typeface="华文楷体" pitchFamily="2" charset="-122"/>
                <a:ea typeface="华文楷体" pitchFamily="2" charset="-122"/>
              </a:rPr>
              <a:t>月</a:t>
            </a:r>
            <a:r>
              <a:rPr lang="en-US" altLang="zh-CN" sz="2000" dirty="0" smtClean="0">
                <a:solidFill>
                  <a:schemeClr val="bg1"/>
                </a:solidFill>
                <a:latin typeface="华文楷体" pitchFamily="2" charset="-122"/>
                <a:ea typeface="华文楷体" pitchFamily="2" charset="-122"/>
              </a:rPr>
              <a:t>1</a:t>
            </a:r>
            <a:r>
              <a:rPr lang="zh-CN" altLang="en-US" sz="2000" dirty="0" smtClean="0">
                <a:solidFill>
                  <a:schemeClr val="bg1"/>
                </a:solidFill>
                <a:latin typeface="华文楷体" pitchFamily="2" charset="-122"/>
                <a:ea typeface="华文楷体" pitchFamily="2" charset="-122"/>
              </a:rPr>
              <a:t>日</a:t>
            </a:r>
            <a:r>
              <a:rPr lang="zh-CN" altLang="en-US" sz="2000" dirty="0">
                <a:solidFill>
                  <a:schemeClr val="bg1"/>
                </a:solidFill>
                <a:latin typeface="华文楷体" pitchFamily="2" charset="-122"/>
                <a:ea typeface="华文楷体" pitchFamily="2" charset="-122"/>
              </a:rPr>
              <a:t>正式</a:t>
            </a:r>
            <a:r>
              <a:rPr lang="zh-CN" altLang="en-US" sz="2000" dirty="0" smtClean="0">
                <a:solidFill>
                  <a:schemeClr val="bg1"/>
                </a:solidFill>
                <a:latin typeface="华文楷体" pitchFamily="2" charset="-122"/>
                <a:ea typeface="华文楷体" pitchFamily="2" charset="-122"/>
              </a:rPr>
              <a:t>施行。与</a:t>
            </a:r>
            <a:r>
              <a:rPr lang="zh-CN" altLang="en-US" sz="2000" dirty="0">
                <a:solidFill>
                  <a:schemeClr val="bg1"/>
                </a:solidFill>
                <a:latin typeface="华文楷体" pitchFamily="2" charset="-122"/>
                <a:ea typeface="华文楷体" pitchFamily="2" charset="-122"/>
              </a:rPr>
              <a:t>原</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广告法</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相比</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新修订</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广告法</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有以下变化</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ea"/>
              <a:buAutoNum type="circleNumDbPlain"/>
            </a:pPr>
            <a:r>
              <a:rPr lang="zh-CN" altLang="en-US" sz="2000" dirty="0" smtClean="0">
                <a:solidFill>
                  <a:schemeClr val="bg1"/>
                </a:solidFill>
                <a:latin typeface="华文楷体" pitchFamily="2" charset="-122"/>
                <a:ea typeface="华文楷体" pitchFamily="2" charset="-122"/>
              </a:rPr>
              <a:t>条款</a:t>
            </a:r>
            <a:r>
              <a:rPr lang="zh-CN" altLang="en-US" sz="2000" dirty="0">
                <a:solidFill>
                  <a:schemeClr val="bg1"/>
                </a:solidFill>
                <a:latin typeface="华文楷体" pitchFamily="2" charset="-122"/>
                <a:ea typeface="华文楷体" pitchFamily="2" charset="-122"/>
              </a:rPr>
              <a:t>更加细化</a:t>
            </a:r>
            <a:r>
              <a:rPr lang="en-US" altLang="zh-CN" sz="2000" dirty="0">
                <a:solidFill>
                  <a:schemeClr val="bg1"/>
                </a:solidFill>
                <a:latin typeface="华文楷体" pitchFamily="2" charset="-122"/>
                <a:ea typeface="华文楷体" pitchFamily="2" charset="-122"/>
              </a:rPr>
              <a:t>. </a:t>
            </a:r>
          </a:p>
          <a:p>
            <a:pPr marL="457200" indent="-457200">
              <a:lnSpc>
                <a:spcPts val="2800"/>
              </a:lnSpc>
              <a:buFont typeface="+mj-lt"/>
              <a:buAutoNum type="circleNumDbPlain"/>
            </a:pPr>
            <a:r>
              <a:rPr lang="zh-CN" altLang="en-US" sz="2000" dirty="0" smtClean="0">
                <a:solidFill>
                  <a:schemeClr val="bg1"/>
                </a:solidFill>
                <a:latin typeface="华文楷体" pitchFamily="2" charset="-122"/>
                <a:ea typeface="华文楷体" pitchFamily="2" charset="-122"/>
              </a:rPr>
              <a:t>充实</a:t>
            </a:r>
            <a:r>
              <a:rPr lang="zh-CN" altLang="en-US" sz="2000" dirty="0">
                <a:solidFill>
                  <a:schemeClr val="bg1"/>
                </a:solidFill>
                <a:latin typeface="华文楷体" pitchFamily="2" charset="-122"/>
                <a:ea typeface="华文楷体" pitchFamily="2" charset="-122"/>
              </a:rPr>
              <a:t>和细化了</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广告法</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的内容准则</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circleNumDbPlain"/>
            </a:pPr>
            <a:r>
              <a:rPr lang="zh-CN" altLang="en-US" sz="2000" dirty="0" smtClean="0">
                <a:solidFill>
                  <a:schemeClr val="bg1"/>
                </a:solidFill>
                <a:latin typeface="华文楷体" pitchFamily="2" charset="-122"/>
                <a:ea typeface="华文楷体" pitchFamily="2" charset="-122"/>
              </a:rPr>
              <a:t>明确</a:t>
            </a:r>
            <a:r>
              <a:rPr lang="zh-CN" altLang="en-US" sz="2000" dirty="0">
                <a:solidFill>
                  <a:schemeClr val="bg1"/>
                </a:solidFill>
                <a:latin typeface="华文楷体" pitchFamily="2" charset="-122"/>
                <a:ea typeface="华文楷体" pitchFamily="2" charset="-122"/>
              </a:rPr>
              <a:t>和新增了广告行为规范</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circleNumDbPlain"/>
            </a:pPr>
            <a:r>
              <a:rPr lang="zh-CN" altLang="en-US" sz="2000" dirty="0" smtClean="0">
                <a:solidFill>
                  <a:schemeClr val="bg1"/>
                </a:solidFill>
                <a:latin typeface="华文楷体" pitchFamily="2" charset="-122"/>
                <a:ea typeface="华文楷体" pitchFamily="2" charset="-122"/>
              </a:rPr>
              <a:t>强化</a:t>
            </a:r>
            <a:r>
              <a:rPr lang="zh-CN" altLang="en-US" sz="2000" dirty="0">
                <a:solidFill>
                  <a:schemeClr val="bg1"/>
                </a:solidFill>
                <a:latin typeface="华文楷体" pitchFamily="2" charset="-122"/>
                <a:ea typeface="华文楷体" pitchFamily="2" charset="-122"/>
              </a:rPr>
              <a:t>了行政部门的监管职权</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提高了法律责任的震慑力</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circleNumDbPlain"/>
            </a:pPr>
            <a:r>
              <a:rPr lang="zh-CN" altLang="en-US" sz="2000" dirty="0" smtClean="0">
                <a:solidFill>
                  <a:schemeClr val="bg1"/>
                </a:solidFill>
                <a:latin typeface="华文楷体" pitchFamily="2" charset="-122"/>
                <a:ea typeface="华文楷体" pitchFamily="2" charset="-122"/>
              </a:rPr>
              <a:t>首次</a:t>
            </a:r>
            <a:r>
              <a:rPr lang="zh-CN" altLang="en-US" sz="2000" dirty="0">
                <a:solidFill>
                  <a:schemeClr val="bg1"/>
                </a:solidFill>
                <a:latin typeface="华文楷体" pitchFamily="2" charset="-122"/>
                <a:ea typeface="华文楷体" pitchFamily="2" charset="-122"/>
              </a:rPr>
              <a:t>对新媒体广告传播予以法律层面的规定</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circleNumDbPlain"/>
            </a:pPr>
            <a:r>
              <a:rPr lang="zh-CN" altLang="en-US" sz="2000" dirty="0" smtClean="0">
                <a:solidFill>
                  <a:schemeClr val="bg1"/>
                </a:solidFill>
                <a:latin typeface="华文楷体" pitchFamily="2" charset="-122"/>
                <a:ea typeface="华文楷体" pitchFamily="2" charset="-122"/>
              </a:rPr>
              <a:t>用法</a:t>
            </a:r>
            <a:r>
              <a:rPr lang="zh-CN" altLang="en-US" sz="2000" dirty="0">
                <a:solidFill>
                  <a:schemeClr val="bg1"/>
                </a:solidFill>
                <a:latin typeface="华文楷体" pitchFamily="2" charset="-122"/>
                <a:ea typeface="华文楷体" pitchFamily="2" charset="-122"/>
              </a:rPr>
              <a:t>的形式净化少年儿童成长的环境</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circleNumDbPlain"/>
            </a:pPr>
            <a:r>
              <a:rPr lang="zh-CN" altLang="en-US" sz="2000" dirty="0" smtClean="0">
                <a:solidFill>
                  <a:schemeClr val="bg1"/>
                </a:solidFill>
                <a:latin typeface="华文楷体" pitchFamily="2" charset="-122"/>
                <a:ea typeface="华文楷体" pitchFamily="2" charset="-122"/>
              </a:rPr>
              <a:t>加强</a:t>
            </a:r>
            <a:r>
              <a:rPr lang="zh-CN" altLang="en-US" sz="2000" dirty="0">
                <a:solidFill>
                  <a:schemeClr val="bg1"/>
                </a:solidFill>
                <a:latin typeface="华文楷体" pitchFamily="2" charset="-122"/>
                <a:ea typeface="华文楷体" pitchFamily="2" charset="-122"/>
              </a:rPr>
              <a:t>了对大众传播媒介进行广告发布行为的监管力度</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针对广告发布</a:t>
            </a:r>
            <a:r>
              <a:rPr lang="zh-CN" altLang="en-US" sz="2000" dirty="0" smtClean="0">
                <a:solidFill>
                  <a:schemeClr val="bg1"/>
                </a:solidFill>
                <a:latin typeface="华文楷体" pitchFamily="2" charset="-122"/>
                <a:ea typeface="华文楷体" pitchFamily="2" charset="-122"/>
              </a:rPr>
              <a:t>活动</a:t>
            </a:r>
            <a:r>
              <a:rPr lang="zh-CN" altLang="en-US" sz="2000" dirty="0">
                <a:solidFill>
                  <a:schemeClr val="bg1"/>
                </a:solidFill>
                <a:latin typeface="华文楷体" pitchFamily="2" charset="-122"/>
                <a:ea typeface="华文楷体" pitchFamily="2" charset="-122"/>
              </a:rPr>
              <a:t>制定了更加细节化的规定</a:t>
            </a:r>
            <a:r>
              <a:rPr lang="en-US" altLang="zh-CN" sz="2000" dirty="0">
                <a:solidFill>
                  <a:schemeClr val="bg1"/>
                </a:solidFill>
                <a:latin typeface="华文楷体" pitchFamily="2" charset="-122"/>
                <a:ea typeface="华文楷体" pitchFamily="2" charset="-122"/>
              </a:rPr>
              <a:t>;</a:t>
            </a:r>
          </a:p>
          <a:p>
            <a:pPr marL="457200" indent="-457200">
              <a:lnSpc>
                <a:spcPts val="2800"/>
              </a:lnSpc>
              <a:buFont typeface="+mj-lt"/>
              <a:buAutoNum type="circleNumDbPlain"/>
            </a:pPr>
            <a:r>
              <a:rPr lang="zh-CN" altLang="en-US" sz="2000" dirty="0" smtClean="0">
                <a:solidFill>
                  <a:schemeClr val="bg1"/>
                </a:solidFill>
                <a:latin typeface="华文楷体" pitchFamily="2" charset="-122"/>
                <a:ea typeface="华文楷体" pitchFamily="2" charset="-122"/>
              </a:rPr>
              <a:t>对</a:t>
            </a:r>
            <a:r>
              <a:rPr lang="zh-CN" altLang="en-US" sz="2000" dirty="0">
                <a:solidFill>
                  <a:schemeClr val="bg1"/>
                </a:solidFill>
                <a:latin typeface="华文楷体" pitchFamily="2" charset="-122"/>
                <a:ea typeface="华文楷体" pitchFamily="2" charset="-122"/>
              </a:rPr>
              <a:t>公益广告首次作出了明确规定</a:t>
            </a:r>
            <a:r>
              <a:rPr lang="en-US" altLang="zh-CN" sz="2000" dirty="0">
                <a:solidFill>
                  <a:schemeClr val="bg1"/>
                </a:solidFill>
                <a:latin typeface="华文楷体" pitchFamily="2" charset="-122"/>
                <a:ea typeface="华文楷体" pitchFamily="2" charset="-122"/>
              </a:rPr>
              <a:t>.</a:t>
            </a:r>
            <a:endParaRPr lang="en-US" altLang="zh-CN" sz="2000" dirty="0" smtClean="0">
              <a:solidFill>
                <a:schemeClr val="bg1"/>
              </a:solidFill>
              <a:latin typeface="华文楷体" pitchFamily="2" charset="-122"/>
              <a:ea typeface="华文楷体" pitchFamily="2" charset="-122"/>
            </a:endParaRPr>
          </a:p>
        </p:txBody>
      </p:sp>
      <p:sp>
        <p:nvSpPr>
          <p:cNvPr id="7" name="文本框 21"/>
          <p:cNvSpPr txBox="1"/>
          <p:nvPr/>
        </p:nvSpPr>
        <p:spPr>
          <a:xfrm>
            <a:off x="689413" y="772840"/>
            <a:ext cx="6735978" cy="461665"/>
          </a:xfrm>
          <a:prstGeom prst="rect">
            <a:avLst/>
          </a:prstGeom>
          <a:noFill/>
        </p:spPr>
        <p:txBody>
          <a:bodyPr wrap="square" rtlCol="0">
            <a:spAutoFit/>
          </a:bodyPr>
          <a:lstStyle/>
          <a:p>
            <a:r>
              <a:rPr lang="zh-CN" altLang="en-US" sz="2400" dirty="0">
                <a:solidFill>
                  <a:srgbClr val="787481"/>
                </a:solidFill>
                <a:latin typeface="思源黑体 CN Heavy" panose="020B0A00000000000000" pitchFamily="34" charset="-122"/>
                <a:ea typeface="思源黑体 CN Heavy" panose="020B0A00000000000000" pitchFamily="34" charset="-122"/>
              </a:rPr>
              <a:t>（三</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）广告</a:t>
            </a:r>
            <a:r>
              <a:rPr lang="zh-CN" altLang="en-US" sz="2400" dirty="0">
                <a:solidFill>
                  <a:srgbClr val="787481"/>
                </a:solidFill>
                <a:latin typeface="思源黑体 CN Heavy" panose="020B0A00000000000000" pitchFamily="34" charset="-122"/>
                <a:ea typeface="思源黑体 CN Heavy" panose="020B0A00000000000000" pitchFamily="34" charset="-122"/>
              </a:rPr>
              <a:t>管理法规与伦理</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292844198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954013" y="1487606"/>
            <a:ext cx="10400927" cy="4713360"/>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12" name="TextBox 11"/>
          <p:cNvSpPr txBox="1"/>
          <p:nvPr/>
        </p:nvSpPr>
        <p:spPr>
          <a:xfrm>
            <a:off x="1186027" y="1720166"/>
            <a:ext cx="9800421" cy="433067"/>
          </a:xfrm>
          <a:prstGeom prst="rect">
            <a:avLst/>
          </a:prstGeom>
          <a:noFill/>
        </p:spPr>
        <p:txBody>
          <a:bodyPr wrap="square" rtlCol="0">
            <a:spAutoFit/>
          </a:bodyPr>
          <a:lstStyle/>
          <a:p>
            <a:pPr>
              <a:lnSpc>
                <a:spcPts val="2800"/>
              </a:lnSpc>
            </a:pPr>
            <a:endParaRPr lang="en-US" altLang="zh-CN" sz="2000" dirty="0" smtClean="0">
              <a:solidFill>
                <a:schemeClr val="bg1"/>
              </a:solidFill>
              <a:latin typeface="华文楷体" pitchFamily="2" charset="-122"/>
              <a:ea typeface="华文楷体" pitchFamily="2" charset="-122"/>
            </a:endParaRPr>
          </a:p>
        </p:txBody>
      </p:sp>
      <p:sp>
        <p:nvSpPr>
          <p:cNvPr id="7" name="文本框 21"/>
          <p:cNvSpPr txBox="1"/>
          <p:nvPr/>
        </p:nvSpPr>
        <p:spPr>
          <a:xfrm>
            <a:off x="689413" y="772840"/>
            <a:ext cx="6735978" cy="461665"/>
          </a:xfrm>
          <a:prstGeom prst="rect">
            <a:avLst/>
          </a:prstGeom>
          <a:noFill/>
        </p:spPr>
        <p:txBody>
          <a:bodyPr wrap="square" rtlCol="0">
            <a:spAutoFit/>
          </a:bodyPr>
          <a:lstStyle/>
          <a:p>
            <a:r>
              <a:rPr lang="zh-CN" altLang="en-US" sz="2400" dirty="0">
                <a:solidFill>
                  <a:srgbClr val="787481"/>
                </a:solidFill>
                <a:latin typeface="思源黑体 CN Heavy" panose="020B0A00000000000000" pitchFamily="34" charset="-122"/>
                <a:ea typeface="思源黑体 CN Heavy" panose="020B0A00000000000000" pitchFamily="34" charset="-122"/>
              </a:rPr>
              <a:t>（三</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）广告</a:t>
            </a:r>
            <a:r>
              <a:rPr lang="zh-CN" altLang="en-US" sz="2400" dirty="0">
                <a:solidFill>
                  <a:srgbClr val="787481"/>
                </a:solidFill>
                <a:latin typeface="思源黑体 CN Heavy" panose="020B0A00000000000000" pitchFamily="34" charset="-122"/>
                <a:ea typeface="思源黑体 CN Heavy" panose="020B0A00000000000000" pitchFamily="34" charset="-122"/>
              </a:rPr>
              <a:t>管理法规与伦理</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6" name="TextBox 5"/>
          <p:cNvSpPr txBox="1"/>
          <p:nvPr/>
        </p:nvSpPr>
        <p:spPr>
          <a:xfrm>
            <a:off x="1186027" y="1720166"/>
            <a:ext cx="9800421" cy="4401205"/>
          </a:xfrm>
          <a:prstGeom prst="rect">
            <a:avLst/>
          </a:prstGeom>
          <a:noFill/>
        </p:spPr>
        <p:txBody>
          <a:bodyPr wrap="square" rtlCol="0">
            <a:spAutoFit/>
          </a:bodyPr>
          <a:lstStyle/>
          <a:p>
            <a:pPr>
              <a:lnSpc>
                <a:spcPts val="2800"/>
              </a:lnSpc>
            </a:pPr>
            <a:r>
              <a:rPr lang="en-US" altLang="zh-CN" sz="2000" dirty="0" smtClean="0">
                <a:solidFill>
                  <a:schemeClr val="bg1"/>
                </a:solidFill>
                <a:latin typeface="华文楷体" pitchFamily="2" charset="-122"/>
                <a:ea typeface="华文楷体" pitchFamily="2" charset="-122"/>
              </a:rPr>
              <a:t>2. </a:t>
            </a:r>
            <a:r>
              <a:rPr lang="zh-CN" altLang="en-US" sz="2000" dirty="0">
                <a:solidFill>
                  <a:schemeClr val="bg1"/>
                </a:solidFill>
                <a:latin typeface="华文楷体" pitchFamily="2" charset="-122"/>
                <a:ea typeface="华文楷体" pitchFamily="2" charset="-122"/>
              </a:rPr>
              <a:t>与广告管理相关的其他行政规章、</a:t>
            </a:r>
            <a:r>
              <a:rPr lang="zh-CN" altLang="en-US" sz="2000" dirty="0" smtClean="0">
                <a:solidFill>
                  <a:schemeClr val="bg1"/>
                </a:solidFill>
                <a:latin typeface="华文楷体" pitchFamily="2" charset="-122"/>
                <a:ea typeface="华文楷体" pitchFamily="2" charset="-122"/>
              </a:rPr>
              <a:t>规定</a:t>
            </a:r>
            <a:endParaRPr lang="en-US" altLang="zh-CN" sz="2000" dirty="0">
              <a:solidFill>
                <a:schemeClr val="bg1"/>
              </a:solidFill>
              <a:latin typeface="华文楷体" pitchFamily="2" charset="-122"/>
              <a:ea typeface="华文楷体" pitchFamily="2" charset="-122"/>
            </a:endParaRPr>
          </a:p>
          <a:p>
            <a:pPr>
              <a:lnSpc>
                <a:spcPts val="2800"/>
              </a:lnSpc>
            </a:pPr>
            <a:r>
              <a:rPr lang="zh-CN" altLang="en-US" sz="2000" dirty="0" smtClean="0">
                <a:solidFill>
                  <a:schemeClr val="bg1"/>
                </a:solidFill>
                <a:latin typeface="华文楷体" pitchFamily="2" charset="-122"/>
                <a:ea typeface="华文楷体" pitchFamily="2" charset="-122"/>
              </a:rPr>
              <a:t>         除</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广告法</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外</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国家工商行政管理总局还单独制定或会同有关部门共同</a:t>
            </a:r>
            <a:r>
              <a:rPr lang="zh-CN" altLang="en-US" sz="2000" dirty="0" smtClean="0">
                <a:solidFill>
                  <a:schemeClr val="bg1"/>
                </a:solidFill>
                <a:latin typeface="华文楷体" pitchFamily="2" charset="-122"/>
                <a:ea typeface="华文楷体" pitchFamily="2" charset="-122"/>
              </a:rPr>
              <a:t>制定了</a:t>
            </a:r>
            <a:r>
              <a:rPr lang="zh-CN" altLang="en-US" sz="2000" dirty="0">
                <a:solidFill>
                  <a:schemeClr val="bg1"/>
                </a:solidFill>
                <a:latin typeface="华文楷体" pitchFamily="2" charset="-122"/>
                <a:ea typeface="华文楷体" pitchFamily="2" charset="-122"/>
              </a:rPr>
              <a:t>其他有关广告监督管理的行政规章、规定</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主要有</a:t>
            </a:r>
            <a:r>
              <a:rPr lang="en-US" altLang="zh-CN" sz="2000" dirty="0" smtClean="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广告管理条例</a:t>
            </a:r>
            <a:r>
              <a:rPr lang="en-US" altLang="zh-CN" sz="2000" dirty="0" smtClean="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广告管理条例施行细则</a:t>
            </a:r>
            <a:r>
              <a:rPr lang="en-US" altLang="zh-CN" sz="2000" dirty="0" smtClean="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药品广告审查办法</a:t>
            </a:r>
            <a:r>
              <a:rPr lang="en-US" altLang="zh-CN" sz="2000" dirty="0" smtClean="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药品广告审查标准</a:t>
            </a:r>
            <a:r>
              <a:rPr lang="en-US" altLang="zh-CN" sz="2000" dirty="0" smtClean="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医疗器械广告审查办法</a:t>
            </a:r>
            <a:r>
              <a:rPr lang="en-US" altLang="zh-CN" sz="2000" dirty="0" smtClean="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医疗器械广告审查标准</a:t>
            </a:r>
            <a:r>
              <a:rPr lang="en-US" altLang="zh-CN" sz="2000" dirty="0" smtClean="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食品广告管理办法</a:t>
            </a:r>
            <a:r>
              <a:rPr lang="en-US" altLang="zh-CN" sz="2000" dirty="0" smtClean="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化妆品广告管理办法</a:t>
            </a:r>
            <a:r>
              <a:rPr lang="en-US" altLang="zh-CN" sz="2000" dirty="0" smtClean="0">
                <a:solidFill>
                  <a:schemeClr val="bg1"/>
                </a:solidFill>
                <a:latin typeface="华文楷体" pitchFamily="2" charset="-122"/>
                <a:ea typeface="华文楷体" pitchFamily="2" charset="-122"/>
              </a:rPr>
              <a:t>»</a:t>
            </a:r>
          </a:p>
          <a:p>
            <a:pPr>
              <a:lnSpc>
                <a:spcPts val="2800"/>
              </a:lnSpc>
            </a:pPr>
            <a:endParaRPr lang="en-US" altLang="zh-CN" sz="2000" dirty="0" smtClean="0">
              <a:solidFill>
                <a:schemeClr val="bg1"/>
              </a:solidFill>
              <a:latin typeface="华文楷体" pitchFamily="2" charset="-122"/>
              <a:ea typeface="华文楷体" pitchFamily="2" charset="-122"/>
            </a:endParaRPr>
          </a:p>
        </p:txBody>
      </p:sp>
      <p:sp>
        <p:nvSpPr>
          <p:cNvPr id="2" name="TextBox 1"/>
          <p:cNvSpPr txBox="1"/>
          <p:nvPr/>
        </p:nvSpPr>
        <p:spPr>
          <a:xfrm>
            <a:off x="5622878" y="2797789"/>
            <a:ext cx="4681182" cy="2964914"/>
          </a:xfrm>
          <a:prstGeom prst="rect">
            <a:avLst/>
          </a:prstGeom>
          <a:noFill/>
        </p:spPr>
        <p:txBody>
          <a:bodyPr wrap="square" rtlCol="0">
            <a:spAutoFit/>
          </a:bodyPr>
          <a:lstStyle/>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农药</a:t>
            </a:r>
            <a:r>
              <a:rPr lang="zh-CN" altLang="en-US" sz="2000" dirty="0">
                <a:solidFill>
                  <a:schemeClr val="bg1"/>
                </a:solidFill>
                <a:latin typeface="华文楷体" pitchFamily="2" charset="-122"/>
                <a:ea typeface="华文楷体" pitchFamily="2" charset="-122"/>
              </a:rPr>
              <a:t>广告审查办法</a:t>
            </a:r>
            <a:r>
              <a:rPr lang="en-US" altLang="zh-CN" sz="2000" dirty="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农药广告审查标准</a:t>
            </a:r>
            <a:r>
              <a:rPr lang="en-US" altLang="zh-CN" sz="2000" dirty="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兽药广告审查办法</a:t>
            </a:r>
            <a:r>
              <a:rPr lang="en-US" altLang="zh-CN" sz="2000" dirty="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兽药广告审查标准</a:t>
            </a:r>
            <a:r>
              <a:rPr lang="en-US" altLang="zh-CN" sz="2000" dirty="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酒类广告管理办法</a:t>
            </a:r>
            <a:r>
              <a:rPr lang="en-US" altLang="zh-CN" sz="2000" dirty="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烟草广告管理暂行办法</a:t>
            </a:r>
            <a:r>
              <a:rPr lang="en-US" altLang="zh-CN" sz="2000" dirty="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广播电视广告播放管理暂行办法</a:t>
            </a:r>
            <a:r>
              <a:rPr lang="en-US" altLang="zh-CN" sz="2000" dirty="0" smtClean="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zh-CN" altLang="en-US" sz="2000" dirty="0">
                <a:solidFill>
                  <a:schemeClr val="bg1"/>
                </a:solidFill>
                <a:latin typeface="华文楷体" pitchFamily="2" charset="-122"/>
                <a:ea typeface="华文楷体" pitchFamily="2" charset="-122"/>
              </a:rPr>
              <a:t>地方行政规定</a:t>
            </a:r>
            <a:endParaRPr lang="en-US" altLang="zh-CN" sz="2000"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213251081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2627" y="743878"/>
            <a:ext cx="10406743" cy="538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3" name="等腰三角形 2"/>
          <p:cNvSpPr/>
          <p:nvPr/>
        </p:nvSpPr>
        <p:spPr>
          <a:xfrm rot="10800000">
            <a:off x="892627" y="743878"/>
            <a:ext cx="10406743" cy="5384800"/>
          </a:xfrm>
          <a:prstGeom prst="triangle">
            <a:avLst>
              <a:gd name="adj" fmla="val 100000"/>
            </a:avLst>
          </a:prstGeom>
          <a:solidFill>
            <a:srgbClr val="C3CAD8"/>
          </a:solidFill>
          <a:ln>
            <a:noFill/>
          </a:ln>
          <a:effectLst>
            <a:outerShdw blurRad="190500" dist="38100" dir="13500000" sx="101000" sy="101000" algn="b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8737600" y="2021134"/>
            <a:ext cx="1930400" cy="1862048"/>
          </a:xfrm>
          <a:prstGeom prst="rect">
            <a:avLst/>
          </a:prstGeom>
          <a:noFill/>
        </p:spPr>
        <p:txBody>
          <a:bodyPr wrap="square" rtlCol="0">
            <a:spAutoFit/>
          </a:bodyPr>
          <a:lstStyle/>
          <a:p>
            <a:pPr algn="r"/>
            <a:r>
              <a:rPr lang="en-US" altLang="zh-CN" sz="11500" dirty="0" smtClean="0">
                <a:solidFill>
                  <a:srgbClr val="9EA9BA"/>
                </a:solidFill>
                <a:latin typeface="+mj-ea"/>
                <a:ea typeface="+mj-ea"/>
              </a:rPr>
              <a:t>02</a:t>
            </a:r>
            <a:endParaRPr lang="zh-CN" altLang="en-US" sz="11500" dirty="0">
              <a:solidFill>
                <a:srgbClr val="9EA9BA"/>
              </a:solidFill>
              <a:latin typeface="+mj-ea"/>
              <a:ea typeface="+mj-ea"/>
            </a:endParaRPr>
          </a:p>
        </p:txBody>
      </p:sp>
      <p:sp>
        <p:nvSpPr>
          <p:cNvPr id="5" name="文本框 4"/>
          <p:cNvSpPr txBox="1"/>
          <p:nvPr/>
        </p:nvSpPr>
        <p:spPr>
          <a:xfrm>
            <a:off x="7707086" y="3640846"/>
            <a:ext cx="2960913" cy="769441"/>
          </a:xfrm>
          <a:prstGeom prst="rect">
            <a:avLst/>
          </a:prstGeom>
          <a:noFill/>
        </p:spPr>
        <p:txBody>
          <a:bodyPr wrap="square" rtlCol="0">
            <a:spAutoFit/>
          </a:bodyPr>
          <a:lstStyle/>
          <a:p>
            <a:pPr algn="r"/>
            <a:r>
              <a:rPr lang="en-US" altLang="zh-CN" sz="4400" dirty="0" smtClean="0">
                <a:solidFill>
                  <a:srgbClr val="9EA9BA"/>
                </a:solidFill>
                <a:latin typeface="+mj-ea"/>
                <a:ea typeface="+mj-ea"/>
              </a:rPr>
              <a:t>PART TWO</a:t>
            </a:r>
            <a:endParaRPr lang="zh-CN" altLang="en-US" sz="4400" dirty="0">
              <a:solidFill>
                <a:srgbClr val="9EA9BA"/>
              </a:solidFill>
              <a:latin typeface="+mj-ea"/>
              <a:ea typeface="+mj-ea"/>
            </a:endParaRPr>
          </a:p>
        </p:txBody>
      </p:sp>
      <p:sp>
        <p:nvSpPr>
          <p:cNvPr id="6" name="文本框 5"/>
          <p:cNvSpPr txBox="1"/>
          <p:nvPr/>
        </p:nvSpPr>
        <p:spPr>
          <a:xfrm>
            <a:off x="6313715" y="4301619"/>
            <a:ext cx="4354285" cy="769441"/>
          </a:xfrm>
          <a:prstGeom prst="rect">
            <a:avLst/>
          </a:prstGeom>
          <a:noFill/>
        </p:spPr>
        <p:txBody>
          <a:bodyPr wrap="square" rtlCol="0">
            <a:spAutoFit/>
          </a:bodyPr>
          <a:lstStyle/>
          <a:p>
            <a:pPr algn="r"/>
            <a:r>
              <a:rPr lang="zh-CN" altLang="en-US" sz="4400" dirty="0">
                <a:solidFill>
                  <a:srgbClr val="9EA9BA"/>
                </a:solidFill>
                <a:latin typeface="黑体" pitchFamily="49" charset="-122"/>
                <a:ea typeface="黑体" pitchFamily="49" charset="-122"/>
              </a:rPr>
              <a:t>报纸媒体</a:t>
            </a:r>
          </a:p>
        </p:txBody>
      </p:sp>
      <p:cxnSp>
        <p:nvCxnSpPr>
          <p:cNvPr id="8" name="肘形连接符 7"/>
          <p:cNvCxnSpPr>
            <a:stCxn id="4" idx="0"/>
            <a:endCxn id="5" idx="1"/>
          </p:cNvCxnSpPr>
          <p:nvPr/>
        </p:nvCxnSpPr>
        <p:spPr>
          <a:xfrm rot="16200000" flipH="1" flipV="1">
            <a:off x="7702726" y="2025493"/>
            <a:ext cx="2004433" cy="1995714"/>
          </a:xfrm>
          <a:prstGeom prst="bentConnector4">
            <a:avLst>
              <a:gd name="adj1" fmla="val -11405"/>
              <a:gd name="adj2" fmla="val 111455"/>
            </a:avLst>
          </a:prstGeom>
          <a:ln w="38100">
            <a:solidFill>
              <a:srgbClr val="9EA9BA"/>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288326" y="2742684"/>
            <a:ext cx="4773637" cy="1754326"/>
          </a:xfrm>
          <a:prstGeom prst="rect">
            <a:avLst/>
          </a:prstGeom>
        </p:spPr>
        <p:txBody>
          <a:bodyPr wrap="square">
            <a:spAutoFit/>
          </a:bodyPr>
          <a:lstStyle/>
          <a:p>
            <a:pPr marL="342900" indent="-342900">
              <a:lnSpc>
                <a:spcPct val="150000"/>
              </a:lnSpc>
              <a:buFont typeface="Arial" pitchFamily="34" charset="0"/>
              <a:buChar char="•"/>
            </a:pPr>
            <a:r>
              <a:rPr lang="zh-CN" altLang="en-US" sz="2400" dirty="0" smtClean="0">
                <a:solidFill>
                  <a:srgbClr val="787481"/>
                </a:solidFill>
                <a:latin typeface="黑体" pitchFamily="49" charset="-122"/>
                <a:ea typeface="黑体" pitchFamily="49" charset="-122"/>
              </a:rPr>
              <a:t>报纸</a:t>
            </a:r>
            <a:r>
              <a:rPr lang="zh-CN" altLang="en-US" sz="2400" dirty="0">
                <a:solidFill>
                  <a:srgbClr val="787481"/>
                </a:solidFill>
                <a:latin typeface="黑体" pitchFamily="49" charset="-122"/>
                <a:ea typeface="黑体" pitchFamily="49" charset="-122"/>
              </a:rPr>
              <a:t>媒体特点 </a:t>
            </a:r>
            <a:endParaRPr lang="en-US" altLang="zh-CN" sz="2400" dirty="0">
              <a:solidFill>
                <a:srgbClr val="787481"/>
              </a:solidFill>
              <a:latin typeface="黑体" pitchFamily="49" charset="-122"/>
              <a:ea typeface="黑体" pitchFamily="49" charset="-122"/>
            </a:endParaRPr>
          </a:p>
          <a:p>
            <a:pPr marL="342900" indent="-342900">
              <a:lnSpc>
                <a:spcPct val="150000"/>
              </a:lnSpc>
              <a:buFont typeface="Arial" pitchFamily="34" charset="0"/>
              <a:buChar char="•"/>
            </a:pPr>
            <a:r>
              <a:rPr lang="zh-CN" altLang="en-US" sz="2400" dirty="0" smtClean="0">
                <a:solidFill>
                  <a:srgbClr val="787481"/>
                </a:solidFill>
                <a:latin typeface="黑体" pitchFamily="49" charset="-122"/>
                <a:ea typeface="黑体" pitchFamily="49" charset="-122"/>
              </a:rPr>
              <a:t>报纸</a:t>
            </a:r>
            <a:r>
              <a:rPr lang="zh-CN" altLang="en-US" sz="2400" dirty="0">
                <a:solidFill>
                  <a:srgbClr val="787481"/>
                </a:solidFill>
                <a:latin typeface="黑体" pitchFamily="49" charset="-122"/>
                <a:ea typeface="黑体" pitchFamily="49" charset="-122"/>
              </a:rPr>
              <a:t>媒体广告传播优劣势 　　</a:t>
            </a:r>
            <a:endParaRPr lang="en-US" altLang="zh-CN" sz="2400" dirty="0">
              <a:solidFill>
                <a:srgbClr val="787481"/>
              </a:solidFill>
              <a:latin typeface="黑体" pitchFamily="49" charset="-122"/>
              <a:ea typeface="黑体" pitchFamily="49" charset="-122"/>
            </a:endParaRPr>
          </a:p>
          <a:p>
            <a:pPr marL="342900" indent="-342900">
              <a:lnSpc>
                <a:spcPct val="150000"/>
              </a:lnSpc>
              <a:buFont typeface="Arial" pitchFamily="34" charset="0"/>
              <a:buChar char="•"/>
            </a:pPr>
            <a:r>
              <a:rPr lang="zh-CN" altLang="en-US" sz="2400" dirty="0" smtClean="0">
                <a:solidFill>
                  <a:srgbClr val="787481"/>
                </a:solidFill>
                <a:latin typeface="黑体" pitchFamily="49" charset="-122"/>
                <a:ea typeface="黑体" pitchFamily="49" charset="-122"/>
              </a:rPr>
              <a:t>报纸</a:t>
            </a:r>
            <a:r>
              <a:rPr lang="zh-CN" altLang="en-US" sz="2400" dirty="0">
                <a:solidFill>
                  <a:srgbClr val="787481"/>
                </a:solidFill>
                <a:latin typeface="黑体" pitchFamily="49" charset="-122"/>
                <a:ea typeface="黑体" pitchFamily="49" charset="-122"/>
              </a:rPr>
              <a:t>媒体广告刊登费用</a:t>
            </a:r>
          </a:p>
        </p:txBody>
      </p:sp>
    </p:spTree>
    <p:extLst>
      <p:ext uri="{BB962C8B-B14F-4D97-AF65-F5344CB8AC3E}">
        <p14:creationId xmlns:p14="http://schemas.microsoft.com/office/powerpoint/2010/main" val="308194327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790237" y="1378859"/>
            <a:ext cx="10564703" cy="4822107"/>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12" name="TextBox 11"/>
          <p:cNvSpPr txBox="1"/>
          <p:nvPr/>
        </p:nvSpPr>
        <p:spPr>
          <a:xfrm>
            <a:off x="1186027" y="1720166"/>
            <a:ext cx="9800421" cy="433067"/>
          </a:xfrm>
          <a:prstGeom prst="rect">
            <a:avLst/>
          </a:prstGeom>
          <a:noFill/>
        </p:spPr>
        <p:txBody>
          <a:bodyPr wrap="square" rtlCol="0">
            <a:spAutoFit/>
          </a:bodyPr>
          <a:lstStyle/>
          <a:p>
            <a:pPr>
              <a:lnSpc>
                <a:spcPts val="2800"/>
              </a:lnSpc>
            </a:pPr>
            <a:endParaRPr lang="en-US" altLang="zh-CN" sz="2000" dirty="0" smtClean="0">
              <a:solidFill>
                <a:schemeClr val="bg1"/>
              </a:solidFill>
              <a:latin typeface="华文楷体" pitchFamily="2" charset="-122"/>
              <a:ea typeface="华文楷体" pitchFamily="2" charset="-122"/>
            </a:endParaRPr>
          </a:p>
        </p:txBody>
      </p:sp>
      <p:sp>
        <p:nvSpPr>
          <p:cNvPr id="7" name="文本框 21"/>
          <p:cNvSpPr txBox="1"/>
          <p:nvPr/>
        </p:nvSpPr>
        <p:spPr>
          <a:xfrm>
            <a:off x="689413" y="772840"/>
            <a:ext cx="6735978" cy="461665"/>
          </a:xfrm>
          <a:prstGeom prst="rect">
            <a:avLst/>
          </a:prstGeom>
          <a:noFill/>
        </p:spPr>
        <p:txBody>
          <a:bodyPr wrap="square" rtlCol="0">
            <a:spAutoFit/>
          </a:bodyPr>
          <a:lstStyle/>
          <a:p>
            <a:r>
              <a:rPr lang="zh-CN" altLang="en-US" sz="2400" dirty="0">
                <a:solidFill>
                  <a:srgbClr val="787481"/>
                </a:solidFill>
                <a:latin typeface="思源黑体 CN Heavy" panose="020B0A00000000000000" pitchFamily="34" charset="-122"/>
                <a:ea typeface="思源黑体 CN Heavy" panose="020B0A00000000000000" pitchFamily="34" charset="-122"/>
              </a:rPr>
              <a:t>（三</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）广告</a:t>
            </a:r>
            <a:r>
              <a:rPr lang="zh-CN" altLang="en-US" sz="2400" dirty="0">
                <a:solidFill>
                  <a:srgbClr val="787481"/>
                </a:solidFill>
                <a:latin typeface="思源黑体 CN Heavy" panose="020B0A00000000000000" pitchFamily="34" charset="-122"/>
                <a:ea typeface="思源黑体 CN Heavy" panose="020B0A00000000000000" pitchFamily="34" charset="-122"/>
              </a:rPr>
              <a:t>管理法规与伦理</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6" name="TextBox 5"/>
          <p:cNvSpPr txBox="1"/>
          <p:nvPr/>
        </p:nvSpPr>
        <p:spPr>
          <a:xfrm>
            <a:off x="981307" y="1419910"/>
            <a:ext cx="10168913" cy="4760278"/>
          </a:xfrm>
          <a:prstGeom prst="rect">
            <a:avLst/>
          </a:prstGeom>
          <a:noFill/>
        </p:spPr>
        <p:txBody>
          <a:bodyPr wrap="square" rtlCol="0">
            <a:spAutoFit/>
          </a:bodyPr>
          <a:lstStyle/>
          <a:p>
            <a:pPr>
              <a:lnSpc>
                <a:spcPts val="2800"/>
              </a:lnSpc>
            </a:pPr>
            <a:r>
              <a:rPr lang="en-US" altLang="zh-CN" sz="2000" dirty="0">
                <a:solidFill>
                  <a:schemeClr val="bg1"/>
                </a:solidFill>
                <a:latin typeface="华文楷体" pitchFamily="2" charset="-122"/>
                <a:ea typeface="华文楷体" pitchFamily="2" charset="-122"/>
              </a:rPr>
              <a:t>3</a:t>
            </a:r>
            <a:r>
              <a:rPr lang="en-US" altLang="zh-CN" sz="2000" dirty="0" smtClean="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 媒体</a:t>
            </a:r>
            <a:r>
              <a:rPr lang="zh-CN" altLang="en-US" sz="2000" dirty="0">
                <a:solidFill>
                  <a:schemeClr val="bg1"/>
                </a:solidFill>
                <a:latin typeface="华文楷体" pitchFamily="2" charset="-122"/>
                <a:ea typeface="华文楷体" pitchFamily="2" charset="-122"/>
              </a:rPr>
              <a:t>广告道德</a:t>
            </a:r>
            <a:r>
              <a:rPr lang="zh-CN" altLang="en-US" sz="2000" dirty="0" smtClean="0">
                <a:solidFill>
                  <a:schemeClr val="bg1"/>
                </a:solidFill>
                <a:latin typeface="华文楷体" pitchFamily="2" charset="-122"/>
                <a:ea typeface="华文楷体" pitchFamily="2" charset="-122"/>
              </a:rPr>
              <a:t>自律</a:t>
            </a:r>
            <a:endParaRPr lang="en-US" altLang="zh-CN" sz="2000" dirty="0" smtClean="0">
              <a:solidFill>
                <a:schemeClr val="bg1"/>
              </a:solidFill>
              <a:latin typeface="华文楷体" pitchFamily="2" charset="-122"/>
              <a:ea typeface="华文楷体" pitchFamily="2" charset="-122"/>
            </a:endParaRPr>
          </a:p>
          <a:p>
            <a:pPr>
              <a:lnSpc>
                <a:spcPts val="2800"/>
              </a:lnSpc>
            </a:pPr>
            <a:r>
              <a:rPr lang="zh-CN" altLang="en-US" sz="2000" dirty="0" smtClean="0">
                <a:solidFill>
                  <a:schemeClr val="bg1"/>
                </a:solidFill>
                <a:latin typeface="华文楷体" pitchFamily="2" charset="-122"/>
                <a:ea typeface="华文楷体" pitchFamily="2" charset="-122"/>
              </a:rPr>
              <a:t>         尽管</a:t>
            </a:r>
            <a:r>
              <a:rPr lang="zh-CN" altLang="en-US" sz="2000" dirty="0">
                <a:solidFill>
                  <a:schemeClr val="bg1"/>
                </a:solidFill>
                <a:latin typeface="华文楷体" pitchFamily="2" charset="-122"/>
                <a:ea typeface="华文楷体" pitchFamily="2" charset="-122"/>
              </a:rPr>
              <a:t>道德与法律同属意识形态</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同是上层建筑的分支</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但二者之间又有</a:t>
            </a:r>
            <a:r>
              <a:rPr lang="zh-CN" altLang="en-US" sz="2000" dirty="0" smtClean="0">
                <a:solidFill>
                  <a:schemeClr val="bg1"/>
                </a:solidFill>
                <a:latin typeface="华文楷体" pitchFamily="2" charset="-122"/>
                <a:ea typeface="华文楷体" pitchFamily="2" charset="-122"/>
              </a:rPr>
              <a:t>很大的</a:t>
            </a:r>
            <a:r>
              <a:rPr lang="zh-CN" altLang="en-US" sz="2000" dirty="0">
                <a:solidFill>
                  <a:schemeClr val="bg1"/>
                </a:solidFill>
                <a:latin typeface="华文楷体" pitchFamily="2" charset="-122"/>
                <a:ea typeface="华文楷体" pitchFamily="2" charset="-122"/>
              </a:rPr>
              <a:t>不同</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法律依据的是统治阶级为维护自己的统治而强行制定的条文</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而道德</a:t>
            </a:r>
            <a:r>
              <a:rPr lang="zh-CN" altLang="en-US" sz="2000" dirty="0" smtClean="0">
                <a:solidFill>
                  <a:schemeClr val="bg1"/>
                </a:solidFill>
                <a:latin typeface="华文楷体" pitchFamily="2" charset="-122"/>
                <a:ea typeface="华文楷体" pitchFamily="2" charset="-122"/>
              </a:rPr>
              <a:t>靠的</a:t>
            </a:r>
            <a:r>
              <a:rPr lang="zh-CN" altLang="en-US" sz="2000" dirty="0">
                <a:solidFill>
                  <a:schemeClr val="bg1"/>
                </a:solidFill>
                <a:latin typeface="华文楷体" pitchFamily="2" charset="-122"/>
                <a:ea typeface="华文楷体" pitchFamily="2" charset="-122"/>
              </a:rPr>
              <a:t>却是人们的自觉意识以及多年来约定俗成的规范和社会上各种舆论的监督</a:t>
            </a:r>
            <a:r>
              <a:rPr lang="en-US" altLang="zh-CN" sz="2000" dirty="0" smtClean="0">
                <a:solidFill>
                  <a:schemeClr val="bg1"/>
                </a:solidFill>
                <a:latin typeface="华文楷体" pitchFamily="2" charset="-122"/>
                <a:ea typeface="华文楷体" pitchFamily="2" charset="-122"/>
              </a:rPr>
              <a:t>.</a:t>
            </a:r>
          </a:p>
          <a:p>
            <a:pPr>
              <a:lnSpc>
                <a:spcPts val="2800"/>
              </a:lnSpc>
            </a:pPr>
            <a:endParaRPr lang="en-US" altLang="zh-CN" sz="2000" dirty="0">
              <a:solidFill>
                <a:schemeClr val="bg1"/>
              </a:solidFill>
              <a:latin typeface="华文楷体" pitchFamily="2" charset="-122"/>
              <a:ea typeface="华文楷体" pitchFamily="2" charset="-122"/>
            </a:endParaRPr>
          </a:p>
          <a:p>
            <a:pPr>
              <a:lnSpc>
                <a:spcPts val="2800"/>
              </a:lnSpc>
            </a:pPr>
            <a:r>
              <a:rPr lang="zh-CN" altLang="en-US" sz="2000" dirty="0">
                <a:solidFill>
                  <a:schemeClr val="bg1"/>
                </a:solidFill>
                <a:latin typeface="华文楷体" pitchFamily="2" charset="-122"/>
                <a:ea typeface="华文楷体" pitchFamily="2" charset="-122"/>
              </a:rPr>
              <a:t>广告道德作为一种影响面很广的职业道德</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是指被特定政治、经济关系所</a:t>
            </a:r>
            <a:r>
              <a:rPr lang="zh-CN" altLang="en-US" sz="2000" dirty="0" smtClean="0">
                <a:solidFill>
                  <a:schemeClr val="bg1"/>
                </a:solidFill>
                <a:latin typeface="华文楷体" pitchFamily="2" charset="-122"/>
                <a:ea typeface="华文楷体" pitchFamily="2" charset="-122"/>
              </a:rPr>
              <a:t>决定</a:t>
            </a:r>
            <a:r>
              <a:rPr lang="zh-CN" altLang="en-US" sz="2000" dirty="0">
                <a:solidFill>
                  <a:schemeClr val="bg1"/>
                </a:solidFill>
                <a:latin typeface="华文楷体" pitchFamily="2" charset="-122"/>
                <a:ea typeface="华文楷体" pitchFamily="2" charset="-122"/>
              </a:rPr>
              <a:t>的</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广告人在从事广告活动时应遵循的行为规范和道德准则</a:t>
            </a:r>
            <a:r>
              <a:rPr lang="en-US" altLang="zh-CN" sz="2000" dirty="0" smtClean="0">
                <a:solidFill>
                  <a:schemeClr val="bg1"/>
                </a:solidFill>
                <a:latin typeface="华文楷体" pitchFamily="2" charset="-122"/>
                <a:ea typeface="华文楷体" pitchFamily="2" charset="-122"/>
              </a:rPr>
              <a:t>.</a:t>
            </a:r>
          </a:p>
          <a:p>
            <a:pPr>
              <a:lnSpc>
                <a:spcPts val="2800"/>
              </a:lnSpc>
            </a:pPr>
            <a:endParaRPr lang="en-US" altLang="zh-CN" sz="2000" dirty="0">
              <a:solidFill>
                <a:schemeClr val="bg1"/>
              </a:solidFill>
              <a:latin typeface="华文楷体" pitchFamily="2" charset="-122"/>
              <a:ea typeface="华文楷体" pitchFamily="2" charset="-122"/>
            </a:endParaRPr>
          </a:p>
          <a:p>
            <a:pPr>
              <a:lnSpc>
                <a:spcPts val="2800"/>
              </a:lnSpc>
            </a:pPr>
            <a:r>
              <a:rPr lang="zh-CN" altLang="en-US" sz="2000" dirty="0">
                <a:solidFill>
                  <a:schemeClr val="bg1"/>
                </a:solidFill>
                <a:latin typeface="华文楷体" pitchFamily="2" charset="-122"/>
                <a:ea typeface="华文楷体" pitchFamily="2" charset="-122"/>
              </a:rPr>
              <a:t>广告发布前的道德审查是指依照广告从业人员的道德规范标准而对广告</a:t>
            </a:r>
            <a:r>
              <a:rPr lang="zh-CN" altLang="en-US" sz="2000" dirty="0" smtClean="0">
                <a:solidFill>
                  <a:schemeClr val="bg1"/>
                </a:solidFill>
                <a:latin typeface="华文楷体" pitchFamily="2" charset="-122"/>
                <a:ea typeface="华文楷体" pitchFamily="2" charset="-122"/>
              </a:rPr>
              <a:t>作品</a:t>
            </a:r>
            <a:r>
              <a:rPr lang="zh-CN" altLang="en-US" sz="2000" dirty="0">
                <a:solidFill>
                  <a:schemeClr val="bg1"/>
                </a:solidFill>
                <a:latin typeface="华文楷体" pitchFamily="2" charset="-122"/>
                <a:ea typeface="华文楷体" pitchFamily="2" charset="-122"/>
              </a:rPr>
              <a:t>进行的审查</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其主要内容有</a:t>
            </a:r>
            <a:r>
              <a:rPr lang="en-US" altLang="zh-CN" sz="2000" dirty="0" smtClean="0">
                <a:solidFill>
                  <a:schemeClr val="bg1"/>
                </a:solidFill>
                <a:latin typeface="华文楷体" pitchFamily="2" charset="-122"/>
                <a:ea typeface="华文楷体" pitchFamily="2" charset="-122"/>
              </a:rPr>
              <a:t>:</a:t>
            </a:r>
          </a:p>
          <a:p>
            <a:pPr>
              <a:lnSpc>
                <a:spcPts val="2800"/>
              </a:lnSpc>
            </a:pPr>
            <a:r>
              <a:rPr lang="zh-CN" altLang="en-US" sz="2000" dirty="0" smtClean="0">
                <a:solidFill>
                  <a:schemeClr val="bg1"/>
                </a:solidFill>
                <a:latin typeface="华文楷体" pitchFamily="2" charset="-122"/>
                <a:ea typeface="华文楷体" pitchFamily="2" charset="-122"/>
              </a:rPr>
              <a:t>（</a:t>
            </a:r>
            <a:r>
              <a:rPr lang="en-US" altLang="zh-CN" sz="2000" dirty="0" smtClean="0">
                <a:solidFill>
                  <a:schemeClr val="bg1"/>
                </a:solidFill>
                <a:latin typeface="华文楷体" pitchFamily="2" charset="-122"/>
                <a:ea typeface="华文楷体" pitchFamily="2" charset="-122"/>
              </a:rPr>
              <a:t>1</a:t>
            </a:r>
            <a:r>
              <a:rPr lang="zh-CN" altLang="en-US" sz="2000" dirty="0" smtClean="0">
                <a:solidFill>
                  <a:schemeClr val="bg1"/>
                </a:solidFill>
                <a:latin typeface="华文楷体" pitchFamily="2" charset="-122"/>
                <a:ea typeface="华文楷体" pitchFamily="2" charset="-122"/>
              </a:rPr>
              <a:t>）广告</a:t>
            </a:r>
            <a:r>
              <a:rPr lang="zh-CN" altLang="en-US" sz="2000" dirty="0">
                <a:solidFill>
                  <a:schemeClr val="bg1"/>
                </a:solidFill>
                <a:latin typeface="华文楷体" pitchFamily="2" charset="-122"/>
                <a:ea typeface="华文楷体" pitchFamily="2" charset="-122"/>
              </a:rPr>
              <a:t>从业人员在从事策划、设计、创意、制作</a:t>
            </a:r>
            <a:r>
              <a:rPr lang="zh-CN" altLang="en-US" sz="2000" dirty="0" smtClean="0">
                <a:solidFill>
                  <a:schemeClr val="bg1"/>
                </a:solidFill>
                <a:latin typeface="华文楷体" pitchFamily="2" charset="-122"/>
                <a:ea typeface="华文楷体" pitchFamily="2" charset="-122"/>
              </a:rPr>
              <a:t>广告</a:t>
            </a:r>
            <a:r>
              <a:rPr lang="zh-CN" altLang="en-US" sz="2000" dirty="0">
                <a:solidFill>
                  <a:schemeClr val="bg1"/>
                </a:solidFill>
                <a:latin typeface="华文楷体" pitchFamily="2" charset="-122"/>
                <a:ea typeface="华文楷体" pitchFamily="2" charset="-122"/>
              </a:rPr>
              <a:t>作品的时候</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首先应依照国家工商行政管理局制定的</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广告活动道德规范</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的</a:t>
            </a:r>
            <a:r>
              <a:rPr lang="zh-CN" altLang="en-US" sz="2000" dirty="0" smtClean="0">
                <a:solidFill>
                  <a:schemeClr val="bg1"/>
                </a:solidFill>
                <a:latin typeface="华文楷体" pitchFamily="2" charset="-122"/>
                <a:ea typeface="华文楷体" pitchFamily="2" charset="-122"/>
              </a:rPr>
              <a:t>规定</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以消费者的利益为重</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拒绝策划、制作虚假违法广告</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切实保障人民群众的</a:t>
            </a:r>
            <a:r>
              <a:rPr lang="zh-CN" altLang="en-US" sz="2000" dirty="0" smtClean="0">
                <a:solidFill>
                  <a:schemeClr val="bg1"/>
                </a:solidFill>
                <a:latin typeface="华文楷体" pitchFamily="2" charset="-122"/>
                <a:ea typeface="华文楷体" pitchFamily="2" charset="-122"/>
              </a:rPr>
              <a:t>生命</a:t>
            </a:r>
            <a:r>
              <a:rPr lang="zh-CN" altLang="en-US" sz="2000" dirty="0">
                <a:solidFill>
                  <a:schemeClr val="bg1"/>
                </a:solidFill>
                <a:latin typeface="华文楷体" pitchFamily="2" charset="-122"/>
                <a:ea typeface="华文楷体" pitchFamily="2" charset="-122"/>
              </a:rPr>
              <a:t>安全和身体健康</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自觉维护消费者利益</a:t>
            </a:r>
            <a:r>
              <a:rPr lang="en-US" altLang="zh-CN" sz="2000" dirty="0" smtClean="0">
                <a:solidFill>
                  <a:schemeClr val="bg1"/>
                </a:solidFill>
                <a:latin typeface="华文楷体" pitchFamily="2" charset="-122"/>
                <a:ea typeface="华文楷体" pitchFamily="2" charset="-122"/>
              </a:rPr>
              <a:t>;</a:t>
            </a:r>
          </a:p>
        </p:txBody>
      </p:sp>
    </p:spTree>
    <p:extLst>
      <p:ext uri="{BB962C8B-B14F-4D97-AF65-F5344CB8AC3E}">
        <p14:creationId xmlns:p14="http://schemas.microsoft.com/office/powerpoint/2010/main" val="163013050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790237" y="1378859"/>
            <a:ext cx="10564703" cy="4822107"/>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12" name="TextBox 11"/>
          <p:cNvSpPr txBox="1"/>
          <p:nvPr/>
        </p:nvSpPr>
        <p:spPr>
          <a:xfrm>
            <a:off x="1186027" y="1720166"/>
            <a:ext cx="9800421" cy="433067"/>
          </a:xfrm>
          <a:prstGeom prst="rect">
            <a:avLst/>
          </a:prstGeom>
          <a:noFill/>
        </p:spPr>
        <p:txBody>
          <a:bodyPr wrap="square" rtlCol="0">
            <a:spAutoFit/>
          </a:bodyPr>
          <a:lstStyle/>
          <a:p>
            <a:pPr>
              <a:lnSpc>
                <a:spcPts val="2800"/>
              </a:lnSpc>
            </a:pPr>
            <a:endParaRPr lang="en-US" altLang="zh-CN" sz="2000" dirty="0" smtClean="0">
              <a:solidFill>
                <a:schemeClr val="bg1"/>
              </a:solidFill>
              <a:latin typeface="华文楷体" pitchFamily="2" charset="-122"/>
              <a:ea typeface="华文楷体" pitchFamily="2" charset="-122"/>
            </a:endParaRPr>
          </a:p>
        </p:txBody>
      </p:sp>
      <p:sp>
        <p:nvSpPr>
          <p:cNvPr id="7" name="文本框 21"/>
          <p:cNvSpPr txBox="1"/>
          <p:nvPr/>
        </p:nvSpPr>
        <p:spPr>
          <a:xfrm>
            <a:off x="689413" y="772840"/>
            <a:ext cx="6735978" cy="461665"/>
          </a:xfrm>
          <a:prstGeom prst="rect">
            <a:avLst/>
          </a:prstGeom>
          <a:noFill/>
        </p:spPr>
        <p:txBody>
          <a:bodyPr wrap="square" rtlCol="0">
            <a:spAutoFit/>
          </a:bodyPr>
          <a:lstStyle/>
          <a:p>
            <a:r>
              <a:rPr lang="zh-CN" altLang="en-US" sz="2400" dirty="0">
                <a:solidFill>
                  <a:srgbClr val="787481"/>
                </a:solidFill>
                <a:latin typeface="思源黑体 CN Heavy" panose="020B0A00000000000000" pitchFamily="34" charset="-122"/>
                <a:ea typeface="思源黑体 CN Heavy" panose="020B0A00000000000000" pitchFamily="34" charset="-122"/>
              </a:rPr>
              <a:t>（三</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）广告</a:t>
            </a:r>
            <a:r>
              <a:rPr lang="zh-CN" altLang="en-US" sz="2400" dirty="0">
                <a:solidFill>
                  <a:srgbClr val="787481"/>
                </a:solidFill>
                <a:latin typeface="思源黑体 CN Heavy" panose="020B0A00000000000000" pitchFamily="34" charset="-122"/>
                <a:ea typeface="思源黑体 CN Heavy" panose="020B0A00000000000000" pitchFamily="34" charset="-122"/>
              </a:rPr>
              <a:t>管理法规与伦理</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6" name="TextBox 5"/>
          <p:cNvSpPr txBox="1"/>
          <p:nvPr/>
        </p:nvSpPr>
        <p:spPr>
          <a:xfrm>
            <a:off x="981307" y="1515446"/>
            <a:ext cx="10168913" cy="4401205"/>
          </a:xfrm>
          <a:prstGeom prst="rect">
            <a:avLst/>
          </a:prstGeom>
          <a:noFill/>
        </p:spPr>
        <p:txBody>
          <a:bodyPr wrap="square" rtlCol="0">
            <a:spAutoFit/>
          </a:bodyPr>
          <a:lstStyle/>
          <a:p>
            <a:pPr>
              <a:lnSpc>
                <a:spcPts val="2800"/>
              </a:lnSpc>
            </a:pPr>
            <a:r>
              <a:rPr lang="zh-CN" altLang="en-US" sz="2000" dirty="0" smtClean="0">
                <a:solidFill>
                  <a:schemeClr val="bg1"/>
                </a:solidFill>
                <a:latin typeface="华文楷体" pitchFamily="2" charset="-122"/>
                <a:ea typeface="华文楷体" pitchFamily="2" charset="-122"/>
              </a:rPr>
              <a:t>（</a:t>
            </a:r>
            <a:r>
              <a:rPr lang="en-US" altLang="zh-CN" sz="2000" dirty="0" smtClean="0">
                <a:solidFill>
                  <a:schemeClr val="bg1"/>
                </a:solidFill>
                <a:latin typeface="华文楷体" pitchFamily="2" charset="-122"/>
                <a:ea typeface="华文楷体" pitchFamily="2" charset="-122"/>
              </a:rPr>
              <a:t>2</a:t>
            </a:r>
            <a:r>
              <a:rPr lang="zh-CN" altLang="en-US" sz="2000" dirty="0" smtClean="0">
                <a:solidFill>
                  <a:schemeClr val="bg1"/>
                </a:solidFill>
                <a:latin typeface="华文楷体" pitchFamily="2" charset="-122"/>
                <a:ea typeface="华文楷体" pitchFamily="2" charset="-122"/>
              </a:rPr>
              <a:t>）自觉</a:t>
            </a:r>
            <a:r>
              <a:rPr lang="zh-CN" altLang="en-US" sz="2000" dirty="0">
                <a:solidFill>
                  <a:schemeClr val="bg1"/>
                </a:solidFill>
                <a:latin typeface="华文楷体" pitchFamily="2" charset="-122"/>
                <a:ea typeface="华文楷体" pitchFamily="2" charset="-122"/>
              </a:rPr>
              <a:t>执行</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中华人民共和国广告法</a:t>
            </a:r>
            <a:r>
              <a:rPr lang="en-US" altLang="zh-CN" sz="2000" dirty="0" smtClean="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和</a:t>
            </a:r>
            <a:r>
              <a:rPr lang="zh-CN" altLang="en-US" sz="2000" dirty="0">
                <a:solidFill>
                  <a:schemeClr val="bg1"/>
                </a:solidFill>
                <a:latin typeface="华文楷体" pitchFamily="2" charset="-122"/>
                <a:ea typeface="华文楷体" pitchFamily="2" charset="-122"/>
              </a:rPr>
              <a:t>其他相关法律法规</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保证国家利益不受侵害</a:t>
            </a:r>
            <a:r>
              <a:rPr lang="en-US" altLang="zh-CN" sz="2000" dirty="0" smtClean="0">
                <a:solidFill>
                  <a:schemeClr val="bg1"/>
                </a:solidFill>
                <a:latin typeface="华文楷体" pitchFamily="2" charset="-122"/>
                <a:ea typeface="华文楷体" pitchFamily="2" charset="-122"/>
              </a:rPr>
              <a:t>;</a:t>
            </a:r>
            <a:endParaRPr lang="en-US" altLang="zh-CN" sz="2000" dirty="0">
              <a:solidFill>
                <a:schemeClr val="bg1"/>
              </a:solidFill>
              <a:latin typeface="华文楷体" pitchFamily="2" charset="-122"/>
              <a:ea typeface="华文楷体" pitchFamily="2" charset="-122"/>
            </a:endParaRPr>
          </a:p>
          <a:p>
            <a:pPr>
              <a:lnSpc>
                <a:spcPts val="2800"/>
              </a:lnSpc>
            </a:pPr>
            <a:r>
              <a:rPr lang="zh-CN" altLang="en-US" sz="2000" dirty="0" smtClean="0">
                <a:solidFill>
                  <a:schemeClr val="bg1"/>
                </a:solidFill>
                <a:latin typeface="华文楷体" pitchFamily="2" charset="-122"/>
                <a:ea typeface="华文楷体" pitchFamily="2" charset="-122"/>
              </a:rPr>
              <a:t>（</a:t>
            </a:r>
            <a:r>
              <a:rPr lang="en-US" altLang="zh-CN" sz="2000" dirty="0" smtClean="0">
                <a:solidFill>
                  <a:schemeClr val="bg1"/>
                </a:solidFill>
                <a:latin typeface="华文楷体" pitchFamily="2" charset="-122"/>
                <a:ea typeface="华文楷体" pitchFamily="2" charset="-122"/>
              </a:rPr>
              <a:t>3</a:t>
            </a:r>
            <a:r>
              <a:rPr lang="zh-CN" altLang="en-US" sz="2000" dirty="0" smtClean="0">
                <a:solidFill>
                  <a:schemeClr val="bg1"/>
                </a:solidFill>
                <a:latin typeface="华文楷体" pitchFamily="2" charset="-122"/>
                <a:ea typeface="华文楷体" pitchFamily="2" charset="-122"/>
              </a:rPr>
              <a:t>）带头</a:t>
            </a:r>
            <a:r>
              <a:rPr lang="zh-CN" altLang="en-US" sz="2000" dirty="0">
                <a:solidFill>
                  <a:schemeClr val="bg1"/>
                </a:solidFill>
                <a:latin typeface="华文楷体" pitchFamily="2" charset="-122"/>
                <a:ea typeface="华文楷体" pitchFamily="2" charset="-122"/>
              </a:rPr>
              <a:t>执行国家下发的有关</a:t>
            </a:r>
            <a:r>
              <a:rPr lang="zh-CN" altLang="en-US" sz="2000" dirty="0" smtClean="0">
                <a:solidFill>
                  <a:schemeClr val="bg1"/>
                </a:solidFill>
                <a:latin typeface="华文楷体" pitchFamily="2" charset="-122"/>
                <a:ea typeface="华文楷体" pitchFamily="2" charset="-122"/>
              </a:rPr>
              <a:t>精神文明</a:t>
            </a:r>
            <a:r>
              <a:rPr lang="zh-CN" altLang="en-US" sz="2000" dirty="0">
                <a:solidFill>
                  <a:schemeClr val="bg1"/>
                </a:solidFill>
                <a:latin typeface="华文楷体" pitchFamily="2" charset="-122"/>
                <a:ea typeface="华文楷体" pitchFamily="2" charset="-122"/>
              </a:rPr>
              <a:t>建设方面的文件</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为精神文明建设和构建和谐社会作出</a:t>
            </a:r>
            <a:r>
              <a:rPr lang="zh-CN" altLang="en-US" sz="2000" dirty="0" smtClean="0">
                <a:solidFill>
                  <a:schemeClr val="bg1"/>
                </a:solidFill>
                <a:latin typeface="华文楷体" pitchFamily="2" charset="-122"/>
                <a:ea typeface="华文楷体" pitchFamily="2" charset="-122"/>
              </a:rPr>
              <a:t>贡献</a:t>
            </a:r>
            <a:endParaRPr lang="en-US" altLang="zh-CN" sz="2000" dirty="0" smtClean="0">
              <a:solidFill>
                <a:schemeClr val="bg1"/>
              </a:solidFill>
              <a:latin typeface="华文楷体" pitchFamily="2" charset="-122"/>
              <a:ea typeface="华文楷体" pitchFamily="2" charset="-122"/>
            </a:endParaRPr>
          </a:p>
          <a:p>
            <a:pPr>
              <a:lnSpc>
                <a:spcPts val="2800"/>
              </a:lnSpc>
            </a:pPr>
            <a:endParaRPr lang="en-US" altLang="zh-CN" sz="2000" dirty="0">
              <a:solidFill>
                <a:schemeClr val="bg1"/>
              </a:solidFill>
              <a:latin typeface="华文楷体" pitchFamily="2" charset="-122"/>
              <a:ea typeface="华文楷体" pitchFamily="2" charset="-122"/>
            </a:endParaRPr>
          </a:p>
          <a:p>
            <a:pPr marL="342900" indent="-342900">
              <a:lnSpc>
                <a:spcPts val="2800"/>
              </a:lnSpc>
              <a:buFont typeface="Arial" pitchFamily="34" charset="0"/>
              <a:buChar char="•"/>
            </a:pPr>
            <a:r>
              <a:rPr lang="zh-CN" altLang="en-US" sz="2000" dirty="0">
                <a:solidFill>
                  <a:schemeClr val="bg1"/>
                </a:solidFill>
                <a:latin typeface="华文楷体" pitchFamily="2" charset="-122"/>
                <a:ea typeface="华文楷体" pitchFamily="2" charset="-122"/>
              </a:rPr>
              <a:t>在完善广告活动行业自律方面</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中国广告协会制定了</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中国广告协会自律</a:t>
            </a:r>
            <a:r>
              <a:rPr lang="zh-CN" altLang="en-US" sz="2000" dirty="0" smtClean="0">
                <a:solidFill>
                  <a:schemeClr val="bg1"/>
                </a:solidFill>
                <a:latin typeface="华文楷体" pitchFamily="2" charset="-122"/>
                <a:ea typeface="华文楷体" pitchFamily="2" charset="-122"/>
              </a:rPr>
              <a:t>规则</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中国广告协会四届三次理事会于 １９９６ 年通过了</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广告宣传精神文明自律规则</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国家工商行政管理局制定了</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广告活动道德规范</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等规范性文件</a:t>
            </a:r>
            <a:r>
              <a:rPr lang="en-US" altLang="zh-CN" sz="2000" dirty="0" smtClean="0">
                <a:solidFill>
                  <a:schemeClr val="bg1"/>
                </a:solidFill>
                <a:latin typeface="华文楷体" pitchFamily="2" charset="-122"/>
                <a:ea typeface="华文楷体" pitchFamily="2" charset="-122"/>
              </a:rPr>
              <a:t>.</a:t>
            </a:r>
          </a:p>
          <a:p>
            <a:pPr marL="342900" indent="-342900">
              <a:lnSpc>
                <a:spcPts val="2800"/>
              </a:lnSpc>
              <a:buFont typeface="Arial" pitchFamily="34" charset="0"/>
              <a:buChar char="•"/>
            </a:pPr>
            <a:r>
              <a:rPr lang="zh-CN" altLang="en-US" sz="2000" dirty="0">
                <a:solidFill>
                  <a:schemeClr val="bg1"/>
                </a:solidFill>
                <a:latin typeface="华文楷体" pitchFamily="2" charset="-122"/>
                <a:ea typeface="华文楷体" pitchFamily="2" charset="-122"/>
              </a:rPr>
              <a:t>在具体操作中</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广告道德方面的审查主要指广告从业人员在主观意识上的</a:t>
            </a:r>
            <a:r>
              <a:rPr lang="zh-CN" altLang="en-US" sz="2000" dirty="0" smtClean="0">
                <a:solidFill>
                  <a:schemeClr val="bg1"/>
                </a:solidFill>
                <a:latin typeface="华文楷体" pitchFamily="2" charset="-122"/>
                <a:ea typeface="华文楷体" pitchFamily="2" charset="-122"/>
              </a:rPr>
              <a:t>自觉</a:t>
            </a:r>
            <a:r>
              <a:rPr lang="zh-CN" altLang="en-US" sz="2000" dirty="0">
                <a:solidFill>
                  <a:schemeClr val="bg1"/>
                </a:solidFill>
                <a:latin typeface="华文楷体" pitchFamily="2" charset="-122"/>
                <a:ea typeface="华文楷体" pitchFamily="2" charset="-122"/>
              </a:rPr>
              <a:t>行为</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没有国家法制的强迫制约性</a:t>
            </a:r>
            <a:r>
              <a:rPr lang="en-US" altLang="zh-CN" sz="2000" dirty="0" smtClean="0">
                <a:solidFill>
                  <a:schemeClr val="bg1"/>
                </a:solidFill>
                <a:latin typeface="华文楷体" pitchFamily="2" charset="-122"/>
                <a:ea typeface="华文楷体" pitchFamily="2" charset="-122"/>
              </a:rPr>
              <a:t>.</a:t>
            </a:r>
          </a:p>
          <a:p>
            <a:pPr>
              <a:lnSpc>
                <a:spcPts val="2800"/>
              </a:lnSpc>
            </a:pPr>
            <a:r>
              <a:rPr lang="zh-CN" altLang="en-US" sz="2000" dirty="0">
                <a:solidFill>
                  <a:schemeClr val="bg1"/>
                </a:solidFill>
                <a:latin typeface="华文楷体" pitchFamily="2" charset="-122"/>
                <a:ea typeface="华文楷体" pitchFamily="2" charset="-122"/>
              </a:rPr>
              <a:t>综上所述</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广告道德审查的核心就是广告人对其广告行为进行的自我监督</a:t>
            </a:r>
            <a:r>
              <a:rPr lang="zh-CN" altLang="en-US" sz="2000" dirty="0" smtClean="0">
                <a:solidFill>
                  <a:schemeClr val="bg1"/>
                </a:solidFill>
                <a:latin typeface="华文楷体" pitchFamily="2" charset="-122"/>
                <a:ea typeface="华文楷体" pitchFamily="2" charset="-122"/>
              </a:rPr>
              <a:t>与约束</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这依靠的完全是广告人的自觉性</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因此</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这一职业道德方面的审查也对</a:t>
            </a:r>
            <a:r>
              <a:rPr lang="zh-CN" altLang="en-US" sz="2000" dirty="0" smtClean="0">
                <a:solidFill>
                  <a:schemeClr val="bg1"/>
                </a:solidFill>
                <a:latin typeface="华文楷体" pitchFamily="2" charset="-122"/>
                <a:ea typeface="华文楷体" pitchFamily="2" charset="-122"/>
              </a:rPr>
              <a:t>广告</a:t>
            </a:r>
            <a:r>
              <a:rPr lang="zh-CN" altLang="en-US" sz="2000" dirty="0">
                <a:solidFill>
                  <a:schemeClr val="bg1"/>
                </a:solidFill>
                <a:latin typeface="华文楷体" pitchFamily="2" charset="-122"/>
                <a:ea typeface="华文楷体" pitchFamily="2" charset="-122"/>
              </a:rPr>
              <a:t>从业人员的职业操守提出了更高的要求</a:t>
            </a:r>
            <a:r>
              <a:rPr lang="en-US" altLang="zh-CN" sz="2000" dirty="0" smtClean="0">
                <a:solidFill>
                  <a:schemeClr val="bg1"/>
                </a:solidFill>
                <a:latin typeface="华文楷体" pitchFamily="2" charset="-122"/>
                <a:ea typeface="华文楷体" pitchFamily="2" charset="-122"/>
              </a:rPr>
              <a:t>.</a:t>
            </a:r>
            <a:endParaRPr lang="en-US" altLang="zh-CN" sz="2000"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209201630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1001780" y="1528550"/>
            <a:ext cx="10353160" cy="4462818"/>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12" name="TextBox 11"/>
          <p:cNvSpPr txBox="1"/>
          <p:nvPr/>
        </p:nvSpPr>
        <p:spPr>
          <a:xfrm>
            <a:off x="1186027" y="1720166"/>
            <a:ext cx="9800421" cy="433067"/>
          </a:xfrm>
          <a:prstGeom prst="rect">
            <a:avLst/>
          </a:prstGeom>
          <a:noFill/>
        </p:spPr>
        <p:txBody>
          <a:bodyPr wrap="square" rtlCol="0">
            <a:spAutoFit/>
          </a:bodyPr>
          <a:lstStyle/>
          <a:p>
            <a:pPr>
              <a:lnSpc>
                <a:spcPts val="2800"/>
              </a:lnSpc>
            </a:pPr>
            <a:endParaRPr lang="en-US" altLang="zh-CN" sz="2000" dirty="0" smtClean="0">
              <a:solidFill>
                <a:schemeClr val="bg1"/>
              </a:solidFill>
              <a:latin typeface="华文楷体" pitchFamily="2" charset="-122"/>
              <a:ea typeface="华文楷体" pitchFamily="2" charset="-122"/>
            </a:endParaRPr>
          </a:p>
        </p:txBody>
      </p:sp>
      <p:sp>
        <p:nvSpPr>
          <p:cNvPr id="7" name="文本框 21"/>
          <p:cNvSpPr txBox="1"/>
          <p:nvPr/>
        </p:nvSpPr>
        <p:spPr>
          <a:xfrm>
            <a:off x="689413" y="772840"/>
            <a:ext cx="6735978" cy="461665"/>
          </a:xfrm>
          <a:prstGeom prst="rect">
            <a:avLst/>
          </a:prstGeom>
          <a:noFill/>
        </p:spPr>
        <p:txBody>
          <a:bodyPr wrap="square" rtlCol="0">
            <a:spAutoFit/>
          </a:bodyPr>
          <a:lstStyle/>
          <a:p>
            <a:r>
              <a:rPr lang="zh-CN" altLang="en-US" sz="2400" dirty="0">
                <a:solidFill>
                  <a:srgbClr val="787481"/>
                </a:solidFill>
                <a:latin typeface="思源黑体 CN Heavy" panose="020B0A00000000000000" pitchFamily="34" charset="-122"/>
                <a:ea typeface="思源黑体 CN Heavy" panose="020B0A00000000000000" pitchFamily="34" charset="-122"/>
              </a:rPr>
              <a:t>（三</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）广告</a:t>
            </a:r>
            <a:r>
              <a:rPr lang="zh-CN" altLang="en-US" sz="2400" dirty="0">
                <a:solidFill>
                  <a:srgbClr val="787481"/>
                </a:solidFill>
                <a:latin typeface="思源黑体 CN Heavy" panose="020B0A00000000000000" pitchFamily="34" charset="-122"/>
                <a:ea typeface="思源黑体 CN Heavy" panose="020B0A00000000000000" pitchFamily="34" charset="-122"/>
              </a:rPr>
              <a:t>管理法规与伦理</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6" name="TextBox 5"/>
          <p:cNvSpPr txBox="1"/>
          <p:nvPr/>
        </p:nvSpPr>
        <p:spPr>
          <a:xfrm>
            <a:off x="1186027" y="1748006"/>
            <a:ext cx="10005137" cy="4042132"/>
          </a:xfrm>
          <a:prstGeom prst="rect">
            <a:avLst/>
          </a:prstGeom>
          <a:noFill/>
        </p:spPr>
        <p:txBody>
          <a:bodyPr wrap="square" rtlCol="0">
            <a:spAutoFit/>
          </a:bodyPr>
          <a:lstStyle/>
          <a:p>
            <a:pPr>
              <a:lnSpc>
                <a:spcPts val="2800"/>
              </a:lnSpc>
            </a:pPr>
            <a:r>
              <a:rPr lang="zh-CN" altLang="en-US" sz="2000" dirty="0">
                <a:solidFill>
                  <a:schemeClr val="bg1"/>
                </a:solidFill>
                <a:latin typeface="华文楷体" pitchFamily="2" charset="-122"/>
                <a:ea typeface="华文楷体" pitchFamily="2" charset="-122"/>
              </a:rPr>
              <a:t>从广告市场的运作过程来看</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广告伦理指广告主、广告人、广告发布者等</a:t>
            </a:r>
            <a:r>
              <a:rPr lang="zh-CN" altLang="en-US" sz="2000" dirty="0" smtClean="0">
                <a:solidFill>
                  <a:schemeClr val="bg1"/>
                </a:solidFill>
                <a:latin typeface="华文楷体" pitchFamily="2" charset="-122"/>
                <a:ea typeface="华文楷体" pitchFamily="2" charset="-122"/>
              </a:rPr>
              <a:t>从事广告</a:t>
            </a:r>
            <a:r>
              <a:rPr lang="zh-CN" altLang="en-US" sz="2000" dirty="0">
                <a:solidFill>
                  <a:schemeClr val="bg1"/>
                </a:solidFill>
                <a:latin typeface="华文楷体" pitchFamily="2" charset="-122"/>
                <a:ea typeface="华文楷体" pitchFamily="2" charset="-122"/>
              </a:rPr>
              <a:t>经营运作的广告从业人员在广告活动中理应遵守的行为规范</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这种行为</a:t>
            </a:r>
            <a:r>
              <a:rPr lang="zh-CN" altLang="en-US" sz="2000" dirty="0" smtClean="0">
                <a:solidFill>
                  <a:schemeClr val="bg1"/>
                </a:solidFill>
                <a:latin typeface="华文楷体" pitchFamily="2" charset="-122"/>
                <a:ea typeface="华文楷体" pitchFamily="2" charset="-122"/>
              </a:rPr>
              <a:t>规范</a:t>
            </a:r>
            <a:r>
              <a:rPr lang="zh-CN" altLang="en-US" sz="2000" dirty="0">
                <a:solidFill>
                  <a:schemeClr val="bg1"/>
                </a:solidFill>
                <a:latin typeface="华文楷体" pitchFamily="2" charset="-122"/>
                <a:ea typeface="华文楷体" pitchFamily="2" charset="-122"/>
              </a:rPr>
              <a:t>与广告道德应是同一意旨</a:t>
            </a:r>
            <a:r>
              <a:rPr lang="en-US" altLang="zh-CN" sz="2000" dirty="0" smtClean="0">
                <a:solidFill>
                  <a:schemeClr val="bg1"/>
                </a:solidFill>
                <a:latin typeface="华文楷体" pitchFamily="2" charset="-122"/>
                <a:ea typeface="华文楷体" pitchFamily="2" charset="-122"/>
              </a:rPr>
              <a:t>.</a:t>
            </a:r>
          </a:p>
          <a:p>
            <a:pPr>
              <a:lnSpc>
                <a:spcPts val="2800"/>
              </a:lnSpc>
            </a:pPr>
            <a:endParaRPr lang="en-US" altLang="zh-CN" sz="2000" dirty="0">
              <a:solidFill>
                <a:schemeClr val="bg1"/>
              </a:solidFill>
              <a:latin typeface="华文楷体" pitchFamily="2" charset="-122"/>
              <a:ea typeface="华文楷体" pitchFamily="2" charset="-122"/>
            </a:endParaRPr>
          </a:p>
          <a:p>
            <a:pPr>
              <a:lnSpc>
                <a:spcPts val="2800"/>
              </a:lnSpc>
            </a:pPr>
            <a:r>
              <a:rPr lang="zh-CN" altLang="en-US" sz="2000" dirty="0">
                <a:solidFill>
                  <a:schemeClr val="bg1"/>
                </a:solidFill>
                <a:latin typeface="华文楷体" pitchFamily="2" charset="-122"/>
                <a:ea typeface="华文楷体" pitchFamily="2" charset="-122"/>
              </a:rPr>
              <a:t>广告是靠一个个颇具创意的好点子、好主意来说服消费者的</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因此它又是一门说服艺术。对广告真实性的要求是广告人自觉遵守广告伦理道德的</a:t>
            </a:r>
            <a:r>
              <a:rPr lang="zh-CN" altLang="en-US" sz="2000" dirty="0" smtClean="0">
                <a:solidFill>
                  <a:schemeClr val="bg1"/>
                </a:solidFill>
                <a:latin typeface="华文楷体" pitchFamily="2" charset="-122"/>
                <a:ea typeface="华文楷体" pitchFamily="2" charset="-122"/>
              </a:rPr>
              <a:t>首要表现</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同时更是企业提升 </a:t>
            </a:r>
            <a:r>
              <a:rPr lang="en-US" altLang="zh-CN" sz="2000" dirty="0">
                <a:solidFill>
                  <a:schemeClr val="bg1"/>
                </a:solidFill>
                <a:latin typeface="华文楷体" pitchFamily="2" charset="-122"/>
                <a:ea typeface="华文楷体" pitchFamily="2" charset="-122"/>
              </a:rPr>
              <a:t>CIS </a:t>
            </a:r>
            <a:r>
              <a:rPr lang="zh-CN" altLang="en-US" sz="2000" dirty="0">
                <a:solidFill>
                  <a:schemeClr val="bg1"/>
                </a:solidFill>
                <a:latin typeface="华文楷体" pitchFamily="2" charset="-122"/>
                <a:ea typeface="华文楷体" pitchFamily="2" charset="-122"/>
              </a:rPr>
              <a:t>策略与增强市场竞争能力的一个重要</a:t>
            </a:r>
            <a:r>
              <a:rPr lang="zh-CN" altLang="en-US" sz="2000" dirty="0" smtClean="0">
                <a:solidFill>
                  <a:schemeClr val="bg1"/>
                </a:solidFill>
                <a:latin typeface="华文楷体" pitchFamily="2" charset="-122"/>
                <a:ea typeface="华文楷体" pitchFamily="2" charset="-122"/>
              </a:rPr>
              <a:t>手段。</a:t>
            </a:r>
            <a:endParaRPr lang="en-US" altLang="zh-CN" sz="2000" dirty="0" smtClean="0">
              <a:solidFill>
                <a:schemeClr val="bg1"/>
              </a:solidFill>
              <a:latin typeface="华文楷体" pitchFamily="2" charset="-122"/>
              <a:ea typeface="华文楷体" pitchFamily="2" charset="-122"/>
            </a:endParaRPr>
          </a:p>
          <a:p>
            <a:pPr>
              <a:lnSpc>
                <a:spcPts val="2800"/>
              </a:lnSpc>
            </a:pPr>
            <a:endParaRPr lang="en-US" altLang="zh-CN" sz="2000" dirty="0">
              <a:solidFill>
                <a:schemeClr val="bg1"/>
              </a:solidFill>
              <a:latin typeface="华文楷体" pitchFamily="2" charset="-122"/>
              <a:ea typeface="华文楷体" pitchFamily="2" charset="-122"/>
            </a:endParaRPr>
          </a:p>
          <a:p>
            <a:pPr>
              <a:lnSpc>
                <a:spcPts val="2800"/>
              </a:lnSpc>
            </a:pPr>
            <a:r>
              <a:rPr lang="zh-CN" altLang="en-US" sz="2000" dirty="0" smtClean="0">
                <a:solidFill>
                  <a:schemeClr val="bg1"/>
                </a:solidFill>
                <a:latin typeface="华文楷体" pitchFamily="2" charset="-122"/>
                <a:ea typeface="华文楷体" pitchFamily="2" charset="-122"/>
              </a:rPr>
              <a:t>在</a:t>
            </a:r>
            <a:r>
              <a:rPr lang="zh-CN" altLang="en-US" sz="2000" dirty="0">
                <a:solidFill>
                  <a:schemeClr val="bg1"/>
                </a:solidFill>
                <a:latin typeface="华文楷体" pitchFamily="2" charset="-122"/>
                <a:ea typeface="华文楷体" pitchFamily="2" charset="-122"/>
              </a:rPr>
              <a:t>我国社会主义制度下</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随着精神文明建设的不断深入</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广告人和广告主</a:t>
            </a:r>
            <a:r>
              <a:rPr lang="zh-CN" altLang="en-US" sz="2000" dirty="0" smtClean="0">
                <a:solidFill>
                  <a:schemeClr val="bg1"/>
                </a:solidFill>
                <a:latin typeface="华文楷体" pitchFamily="2" charset="-122"/>
                <a:ea typeface="华文楷体" pitchFamily="2" charset="-122"/>
              </a:rPr>
              <a:t>的伦理</a:t>
            </a:r>
            <a:r>
              <a:rPr lang="zh-CN" altLang="en-US" sz="2000" dirty="0">
                <a:solidFill>
                  <a:schemeClr val="bg1"/>
                </a:solidFill>
                <a:latin typeface="华文楷体" pitchFamily="2" charset="-122"/>
                <a:ea typeface="华文楷体" pitchFamily="2" charset="-122"/>
              </a:rPr>
              <a:t>道德意识与道德自律在总体上已经达到了比较高的程度。（比如在</a:t>
            </a:r>
            <a:r>
              <a:rPr lang="zh-CN" altLang="en-US" sz="2000" dirty="0" smtClean="0">
                <a:solidFill>
                  <a:schemeClr val="bg1"/>
                </a:solidFill>
                <a:latin typeface="华文楷体" pitchFamily="2" charset="-122"/>
                <a:ea typeface="华文楷体" pitchFamily="2" charset="-122"/>
              </a:rPr>
              <a:t>全国各地开展</a:t>
            </a:r>
            <a:r>
              <a:rPr lang="zh-CN" altLang="en-US" sz="2000" dirty="0">
                <a:solidFill>
                  <a:schemeClr val="bg1"/>
                </a:solidFill>
                <a:latin typeface="华文楷体" pitchFamily="2" charset="-122"/>
                <a:ea typeface="华文楷体" pitchFamily="2" charset="-122"/>
              </a:rPr>
              <a:t>的声势浩大的“百城万店无假货行动”“全国质量万里行”</a:t>
            </a:r>
            <a:r>
              <a:rPr lang="zh-CN" altLang="en-US" sz="2000" dirty="0" smtClean="0">
                <a:solidFill>
                  <a:schemeClr val="bg1"/>
                </a:solidFill>
                <a:latin typeface="华文楷体" pitchFamily="2" charset="-122"/>
                <a:ea typeface="华文楷体" pitchFamily="2" charset="-122"/>
              </a:rPr>
              <a:t>“</a:t>
            </a:r>
            <a:r>
              <a:rPr lang="en-US" altLang="zh-CN" sz="2000" dirty="0" smtClean="0">
                <a:solidFill>
                  <a:schemeClr val="bg1"/>
                </a:solidFill>
                <a:latin typeface="华文楷体" pitchFamily="2" charset="-122"/>
                <a:ea typeface="华文楷体" pitchFamily="2" charset="-122"/>
              </a:rPr>
              <a:t>3.15</a:t>
            </a:r>
            <a:r>
              <a:rPr lang="zh-CN" altLang="en-US" sz="2000" dirty="0" smtClean="0">
                <a:solidFill>
                  <a:schemeClr val="bg1"/>
                </a:solidFill>
                <a:latin typeface="华文楷体" pitchFamily="2" charset="-122"/>
                <a:ea typeface="华文楷体" pitchFamily="2" charset="-122"/>
              </a:rPr>
              <a:t>消费者</a:t>
            </a:r>
            <a:r>
              <a:rPr lang="zh-CN" altLang="en-US" sz="2000" dirty="0">
                <a:solidFill>
                  <a:schemeClr val="bg1"/>
                </a:solidFill>
                <a:latin typeface="华文楷体" pitchFamily="2" charset="-122"/>
                <a:ea typeface="华文楷体" pitchFamily="2" charset="-122"/>
              </a:rPr>
              <a:t>权益</a:t>
            </a:r>
            <a:r>
              <a:rPr lang="zh-CN" altLang="en-US" sz="2000" dirty="0" smtClean="0">
                <a:solidFill>
                  <a:schemeClr val="bg1"/>
                </a:solidFill>
                <a:latin typeface="华文楷体" pitchFamily="2" charset="-122"/>
                <a:ea typeface="华文楷体" pitchFamily="2" charset="-122"/>
              </a:rPr>
              <a:t>保护</a:t>
            </a:r>
            <a:r>
              <a:rPr lang="zh-CN" altLang="en-US" sz="2000" dirty="0">
                <a:solidFill>
                  <a:schemeClr val="bg1"/>
                </a:solidFill>
                <a:latin typeface="华文楷体" pitchFamily="2" charset="-122"/>
                <a:ea typeface="华文楷体" pitchFamily="2" charset="-122"/>
              </a:rPr>
              <a:t>日”等）</a:t>
            </a:r>
            <a:endParaRPr lang="en-US" altLang="zh-CN" sz="2000"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849718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10029"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1924334" y="1665027"/>
            <a:ext cx="7956645" cy="3575713"/>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29" name="文本框 21"/>
          <p:cNvSpPr txBox="1"/>
          <p:nvPr/>
        </p:nvSpPr>
        <p:spPr>
          <a:xfrm>
            <a:off x="798597" y="747856"/>
            <a:ext cx="6735978" cy="461665"/>
          </a:xfrm>
          <a:prstGeom prst="rect">
            <a:avLst/>
          </a:prstGeom>
          <a:noFill/>
        </p:spPr>
        <p:txBody>
          <a:bodyPr wrap="square" rtlCol="0">
            <a:spAutoFit/>
          </a:bodyPr>
          <a:lstStyle/>
          <a:p>
            <a:r>
              <a:rPr lang="zh-CN" altLang="en-US" sz="2400" dirty="0">
                <a:solidFill>
                  <a:srgbClr val="787481"/>
                </a:solidFill>
                <a:latin typeface="思源黑体 CN Heavy" panose="020B0A00000000000000" pitchFamily="34" charset="-122"/>
                <a:ea typeface="思源黑体 CN Heavy" panose="020B0A00000000000000" pitchFamily="34" charset="-122"/>
              </a:rPr>
              <a:t>本章复习思考题</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5" name="TextBox 4"/>
          <p:cNvSpPr txBox="1"/>
          <p:nvPr/>
        </p:nvSpPr>
        <p:spPr>
          <a:xfrm>
            <a:off x="2243257" y="1962339"/>
            <a:ext cx="7323823" cy="3046988"/>
          </a:xfrm>
          <a:prstGeom prst="rect">
            <a:avLst/>
          </a:prstGeom>
          <a:noFill/>
        </p:spPr>
        <p:txBody>
          <a:bodyPr wrap="square" rtlCol="0">
            <a:spAutoFit/>
          </a:bodyPr>
          <a:lstStyle/>
          <a:p>
            <a:pPr marL="457200" indent="-457200">
              <a:buFont typeface="+mj-lt"/>
              <a:buAutoNum type="arabicPeriod"/>
            </a:pPr>
            <a:r>
              <a:rPr lang="zh-CN" altLang="en-US" sz="2400" dirty="0" smtClean="0">
                <a:solidFill>
                  <a:schemeClr val="bg1"/>
                </a:solidFill>
                <a:latin typeface="+mj-ea"/>
                <a:ea typeface="+mj-ea"/>
              </a:rPr>
              <a:t>制定</a:t>
            </a:r>
            <a:r>
              <a:rPr lang="zh-CN" altLang="en-US" sz="2400" dirty="0">
                <a:solidFill>
                  <a:schemeClr val="bg1"/>
                </a:solidFill>
                <a:latin typeface="+mj-ea"/>
                <a:ea typeface="+mj-ea"/>
              </a:rPr>
              <a:t>广告排期时应考虑哪些因素</a:t>
            </a:r>
            <a:r>
              <a:rPr lang="en-US" altLang="zh-CN" sz="2400" dirty="0">
                <a:solidFill>
                  <a:schemeClr val="bg1"/>
                </a:solidFill>
                <a:latin typeface="+mj-ea"/>
                <a:ea typeface="+mj-ea"/>
              </a:rPr>
              <a:t>?</a:t>
            </a:r>
          </a:p>
          <a:p>
            <a:pPr marL="457200" indent="-457200">
              <a:buFont typeface="+mj-lt"/>
              <a:buAutoNum type="arabicPeriod"/>
            </a:pPr>
            <a:r>
              <a:rPr lang="zh-CN" altLang="en-US" sz="2400" dirty="0" smtClean="0">
                <a:solidFill>
                  <a:schemeClr val="bg1"/>
                </a:solidFill>
                <a:latin typeface="+mj-ea"/>
                <a:ea typeface="+mj-ea"/>
              </a:rPr>
              <a:t>综合</a:t>
            </a:r>
            <a:r>
              <a:rPr lang="zh-CN" altLang="en-US" sz="2400" dirty="0">
                <a:solidFill>
                  <a:schemeClr val="bg1"/>
                </a:solidFill>
                <a:latin typeface="+mj-ea"/>
                <a:ea typeface="+mj-ea"/>
              </a:rPr>
              <a:t>运用媒体的主要出发点是什么</a:t>
            </a:r>
            <a:r>
              <a:rPr lang="en-US" altLang="zh-CN" sz="2400" dirty="0">
                <a:solidFill>
                  <a:schemeClr val="bg1"/>
                </a:solidFill>
                <a:latin typeface="+mj-ea"/>
                <a:ea typeface="+mj-ea"/>
              </a:rPr>
              <a:t>?</a:t>
            </a:r>
          </a:p>
          <a:p>
            <a:pPr marL="457200" indent="-457200">
              <a:buFont typeface="+mj-lt"/>
              <a:buAutoNum type="arabicPeriod"/>
            </a:pPr>
            <a:r>
              <a:rPr lang="zh-CN" altLang="en-US" sz="2400" dirty="0" smtClean="0">
                <a:solidFill>
                  <a:schemeClr val="bg1"/>
                </a:solidFill>
                <a:latin typeface="+mj-ea"/>
                <a:ea typeface="+mj-ea"/>
              </a:rPr>
              <a:t>选择</a:t>
            </a:r>
            <a:r>
              <a:rPr lang="zh-CN" altLang="en-US" sz="2400" dirty="0">
                <a:solidFill>
                  <a:schemeClr val="bg1"/>
                </a:solidFill>
                <a:latin typeface="+mj-ea"/>
                <a:ea typeface="+mj-ea"/>
              </a:rPr>
              <a:t>媒体的依据有哪些</a:t>
            </a:r>
            <a:r>
              <a:rPr lang="en-US" altLang="zh-CN" sz="2400" dirty="0">
                <a:solidFill>
                  <a:schemeClr val="bg1"/>
                </a:solidFill>
                <a:latin typeface="+mj-ea"/>
                <a:ea typeface="+mj-ea"/>
              </a:rPr>
              <a:t>?</a:t>
            </a:r>
          </a:p>
          <a:p>
            <a:pPr marL="457200" indent="-457200">
              <a:buFont typeface="+mj-lt"/>
              <a:buAutoNum type="arabicPeriod"/>
            </a:pPr>
            <a:r>
              <a:rPr lang="zh-CN" altLang="en-US" sz="2400" dirty="0" smtClean="0">
                <a:solidFill>
                  <a:schemeClr val="bg1"/>
                </a:solidFill>
                <a:latin typeface="+mj-ea"/>
                <a:ea typeface="+mj-ea"/>
              </a:rPr>
              <a:t>如何</a:t>
            </a:r>
            <a:r>
              <a:rPr lang="zh-CN" altLang="en-US" sz="2400" dirty="0">
                <a:solidFill>
                  <a:schemeClr val="bg1"/>
                </a:solidFill>
                <a:latin typeface="+mj-ea"/>
                <a:ea typeface="+mj-ea"/>
              </a:rPr>
              <a:t>选择媒体才能取得预期的广告传播效果</a:t>
            </a:r>
            <a:r>
              <a:rPr lang="en-US" altLang="zh-CN" sz="2400" dirty="0">
                <a:solidFill>
                  <a:schemeClr val="bg1"/>
                </a:solidFill>
                <a:latin typeface="+mj-ea"/>
                <a:ea typeface="+mj-ea"/>
              </a:rPr>
              <a:t>?</a:t>
            </a:r>
          </a:p>
          <a:p>
            <a:pPr marL="457200" indent="-457200">
              <a:buFont typeface="+mj-lt"/>
              <a:buAutoNum type="arabicPeriod"/>
            </a:pPr>
            <a:r>
              <a:rPr lang="zh-CN" altLang="en-US" sz="2400" dirty="0" smtClean="0">
                <a:solidFill>
                  <a:schemeClr val="bg1"/>
                </a:solidFill>
                <a:latin typeface="+mj-ea"/>
                <a:ea typeface="+mj-ea"/>
              </a:rPr>
              <a:t>什么</a:t>
            </a:r>
            <a:r>
              <a:rPr lang="zh-CN" altLang="en-US" sz="2400" dirty="0">
                <a:solidFill>
                  <a:schemeClr val="bg1"/>
                </a:solidFill>
                <a:latin typeface="+mj-ea"/>
                <a:ea typeface="+mj-ea"/>
              </a:rPr>
              <a:t>是广告伦理道德</a:t>
            </a:r>
            <a:r>
              <a:rPr lang="en-US" altLang="zh-CN" sz="2400" dirty="0">
                <a:solidFill>
                  <a:schemeClr val="bg1"/>
                </a:solidFill>
                <a:latin typeface="+mj-ea"/>
                <a:ea typeface="+mj-ea"/>
              </a:rPr>
              <a:t>?</a:t>
            </a:r>
          </a:p>
          <a:p>
            <a:pPr marL="457200" indent="-457200">
              <a:buFont typeface="+mj-lt"/>
              <a:buAutoNum type="arabicPeriod"/>
            </a:pPr>
            <a:r>
              <a:rPr lang="zh-CN" altLang="en-US" sz="2400" dirty="0" smtClean="0">
                <a:solidFill>
                  <a:schemeClr val="bg1"/>
                </a:solidFill>
                <a:latin typeface="+mj-ea"/>
                <a:ea typeface="+mj-ea"/>
              </a:rPr>
              <a:t>广告</a:t>
            </a:r>
            <a:r>
              <a:rPr lang="zh-CN" altLang="en-US" sz="2400" dirty="0">
                <a:solidFill>
                  <a:schemeClr val="bg1"/>
                </a:solidFill>
                <a:latin typeface="+mj-ea"/>
                <a:ea typeface="+mj-ea"/>
              </a:rPr>
              <a:t>人如何在自己所从事的广告活动中树立起自觉的职业道德意识</a:t>
            </a:r>
            <a:r>
              <a:rPr lang="en-US" altLang="zh-CN" sz="2400" dirty="0">
                <a:solidFill>
                  <a:schemeClr val="bg1"/>
                </a:solidFill>
                <a:latin typeface="+mj-ea"/>
                <a:ea typeface="+mj-ea"/>
              </a:rPr>
              <a:t>?</a:t>
            </a:r>
          </a:p>
          <a:p>
            <a:pPr marL="457200" indent="-457200">
              <a:buFont typeface="+mj-lt"/>
              <a:buAutoNum type="arabicPeriod"/>
            </a:pPr>
            <a:r>
              <a:rPr lang="zh-CN" altLang="en-US" sz="2400" dirty="0" smtClean="0">
                <a:solidFill>
                  <a:schemeClr val="bg1"/>
                </a:solidFill>
                <a:latin typeface="+mj-ea"/>
                <a:ea typeface="+mj-ea"/>
              </a:rPr>
              <a:t>行业</a:t>
            </a:r>
            <a:r>
              <a:rPr lang="zh-CN" altLang="en-US" sz="2400" dirty="0">
                <a:solidFill>
                  <a:schemeClr val="bg1"/>
                </a:solidFill>
                <a:latin typeface="+mj-ea"/>
                <a:ea typeface="+mj-ea"/>
              </a:rPr>
              <a:t>自律的要点有哪些</a:t>
            </a:r>
            <a:r>
              <a:rPr lang="en-US" altLang="zh-CN" sz="2400" dirty="0">
                <a:solidFill>
                  <a:schemeClr val="bg1"/>
                </a:solidFill>
                <a:latin typeface="+mj-ea"/>
                <a:ea typeface="+mj-ea"/>
              </a:rPr>
              <a:t>?</a:t>
            </a:r>
            <a:endParaRPr lang="zh-CN" altLang="en-US" sz="2400" dirty="0">
              <a:solidFill>
                <a:schemeClr val="bg1"/>
              </a:solidFill>
              <a:latin typeface="+mj-ea"/>
              <a:ea typeface="+mj-ea"/>
            </a:endParaRPr>
          </a:p>
        </p:txBody>
      </p:sp>
    </p:spTree>
    <p:extLst>
      <p:ext uri="{BB962C8B-B14F-4D97-AF65-F5344CB8AC3E}">
        <p14:creationId xmlns:p14="http://schemas.microsoft.com/office/powerpoint/2010/main" val="175166537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161158" cy="740229"/>
            <a:chOff x="314525" y="638630"/>
            <a:chExt cx="5161158" cy="740229"/>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793512" cy="584775"/>
            </a:xfrm>
            <a:prstGeom prst="rect">
              <a:avLst/>
            </a:prstGeom>
            <a:noFill/>
          </p:spPr>
          <p:txBody>
            <a:bodyPr wrap="square" rtlCol="0">
              <a:spAutoFit/>
            </a:bodyPr>
            <a:lstStyle/>
            <a:p>
              <a:r>
                <a:rPr lang="zh-CN" altLang="en-US" sz="3200" dirty="0" smtClean="0">
                  <a:solidFill>
                    <a:srgbClr val="9EA9BA"/>
                  </a:solidFill>
                  <a:latin typeface="思源黑体 CN Heavy" panose="020B0A00000000000000" pitchFamily="34" charset="-122"/>
                  <a:ea typeface="思源黑体 CN Heavy" panose="020B0A00000000000000" pitchFamily="34" charset="-122"/>
                </a:rPr>
                <a:t>一 、报纸</a:t>
              </a:r>
              <a:r>
                <a:rPr lang="zh-CN" altLang="en-US" sz="3200" dirty="0">
                  <a:solidFill>
                    <a:srgbClr val="9EA9BA"/>
                  </a:solidFill>
                  <a:latin typeface="思源黑体 CN Heavy" panose="020B0A00000000000000" pitchFamily="34" charset="-122"/>
                  <a:ea typeface="思源黑体 CN Heavy" panose="020B0A00000000000000" pitchFamily="34" charset="-122"/>
                </a:rPr>
                <a:t>媒体特点</a:t>
              </a:r>
            </a:p>
          </p:txBody>
        </p:sp>
      </p:grpSp>
      <p:grpSp>
        <p:nvGrpSpPr>
          <p:cNvPr id="12" name="组合 11"/>
          <p:cNvGrpSpPr/>
          <p:nvPr/>
        </p:nvGrpSpPr>
        <p:grpSpPr>
          <a:xfrm>
            <a:off x="820163" y="1363451"/>
            <a:ext cx="1101469" cy="2167887"/>
            <a:chOff x="1067735" y="1799558"/>
            <a:chExt cx="1573054" cy="3096048"/>
          </a:xfrm>
        </p:grpSpPr>
        <p:grpSp>
          <p:nvGrpSpPr>
            <p:cNvPr id="9" name="组合 8"/>
            <p:cNvGrpSpPr/>
            <p:nvPr/>
          </p:nvGrpSpPr>
          <p:grpSpPr>
            <a:xfrm>
              <a:off x="1207722" y="1799558"/>
              <a:ext cx="1293081" cy="2043901"/>
              <a:chOff x="1052552" y="1799558"/>
              <a:chExt cx="1293081" cy="2043901"/>
            </a:xfrm>
          </p:grpSpPr>
          <p:sp>
            <p:nvSpPr>
              <p:cNvPr id="6" name="手杖形箭头 5"/>
              <p:cNvSpPr/>
              <p:nvPr/>
            </p:nvSpPr>
            <p:spPr>
              <a:xfrm rot="10800000">
                <a:off x="1052552" y="1799558"/>
                <a:ext cx="1293081" cy="2043901"/>
              </a:xfrm>
              <a:prstGeom prst="uturnArrow">
                <a:avLst>
                  <a:gd name="adj1" fmla="val 12174"/>
                  <a:gd name="adj2" fmla="val 17271"/>
                  <a:gd name="adj3" fmla="val 18853"/>
                  <a:gd name="adj4" fmla="val 50000"/>
                  <a:gd name="adj5" fmla="val 63612"/>
                </a:avLst>
              </a:prstGeom>
              <a:solidFill>
                <a:srgbClr val="9EA9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8" name="文本框 7"/>
              <p:cNvSpPr txBox="1"/>
              <p:nvPr/>
            </p:nvSpPr>
            <p:spPr>
              <a:xfrm>
                <a:off x="1520615" y="2982624"/>
                <a:ext cx="483705" cy="450833"/>
              </a:xfrm>
              <a:prstGeom prst="rect">
                <a:avLst/>
              </a:prstGeom>
              <a:noFill/>
            </p:spPr>
            <p:txBody>
              <a:bodyPr wrap="none" rtlCol="0">
                <a:spAutoFit/>
              </a:bodyPr>
              <a:lstStyle/>
              <a:p>
                <a:pPr algn="ctr"/>
                <a:r>
                  <a:rPr lang="en-US" altLang="zh-CN" dirty="0" smtClean="0">
                    <a:solidFill>
                      <a:srgbClr val="9EA9BA"/>
                    </a:solidFill>
                    <a:latin typeface="思源黑体 CN Heavy" panose="020B0A00000000000000" pitchFamily="34" charset="-122"/>
                    <a:ea typeface="思源黑体 CN Heavy" panose="020B0A00000000000000" pitchFamily="34" charset="-122"/>
                  </a:rPr>
                  <a:t>01</a:t>
                </a:r>
              </a:p>
            </p:txBody>
          </p:sp>
        </p:grpSp>
        <p:sp>
          <p:nvSpPr>
            <p:cNvPr id="10" name="文本框 9"/>
            <p:cNvSpPr txBox="1"/>
            <p:nvPr/>
          </p:nvSpPr>
          <p:spPr>
            <a:xfrm>
              <a:off x="1067735" y="3972554"/>
              <a:ext cx="1573054" cy="923052"/>
            </a:xfrm>
            <a:prstGeom prst="rect">
              <a:avLst/>
            </a:prstGeom>
            <a:noFill/>
          </p:spPr>
          <p:txBody>
            <a:bodyPr wrap="square" rtlCol="0">
              <a:spAutoFit/>
            </a:bodyPr>
            <a:lstStyle/>
            <a:p>
              <a:pPr algn="ctr"/>
              <a:r>
                <a:rPr lang="zh-CN" altLang="en-US" dirty="0">
                  <a:solidFill>
                    <a:srgbClr val="9EA9BA"/>
                  </a:solidFill>
                  <a:latin typeface="+mj-ea"/>
                  <a:ea typeface="+mj-ea"/>
                </a:rPr>
                <a:t>内容报道的深度化</a:t>
              </a:r>
            </a:p>
          </p:txBody>
        </p:sp>
      </p:grpSp>
      <p:grpSp>
        <p:nvGrpSpPr>
          <p:cNvPr id="19" name="组合 18"/>
          <p:cNvGrpSpPr/>
          <p:nvPr/>
        </p:nvGrpSpPr>
        <p:grpSpPr>
          <a:xfrm>
            <a:off x="2923481" y="1349383"/>
            <a:ext cx="1101469" cy="2167887"/>
            <a:chOff x="1148099" y="1799558"/>
            <a:chExt cx="1573054" cy="3096048"/>
          </a:xfrm>
        </p:grpSpPr>
        <p:grpSp>
          <p:nvGrpSpPr>
            <p:cNvPr id="20" name="组合 19"/>
            <p:cNvGrpSpPr/>
            <p:nvPr/>
          </p:nvGrpSpPr>
          <p:grpSpPr>
            <a:xfrm>
              <a:off x="1207722" y="1799558"/>
              <a:ext cx="1293081" cy="2043901"/>
              <a:chOff x="1052552" y="1799558"/>
              <a:chExt cx="1293081" cy="2043901"/>
            </a:xfrm>
          </p:grpSpPr>
          <p:sp>
            <p:nvSpPr>
              <p:cNvPr id="23" name="手杖形箭头 22"/>
              <p:cNvSpPr/>
              <p:nvPr/>
            </p:nvSpPr>
            <p:spPr>
              <a:xfrm rot="10800000">
                <a:off x="1052552" y="1799558"/>
                <a:ext cx="1293081" cy="2043901"/>
              </a:xfrm>
              <a:prstGeom prst="uturnArrow">
                <a:avLst>
                  <a:gd name="adj1" fmla="val 12174"/>
                  <a:gd name="adj2" fmla="val 17271"/>
                  <a:gd name="adj3" fmla="val 18853"/>
                  <a:gd name="adj4" fmla="val 50000"/>
                  <a:gd name="adj5" fmla="val 63612"/>
                </a:avLst>
              </a:prstGeom>
              <a:solidFill>
                <a:srgbClr val="9EA4A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4" name="文本框 23"/>
              <p:cNvSpPr txBox="1"/>
              <p:nvPr/>
            </p:nvSpPr>
            <p:spPr>
              <a:xfrm>
                <a:off x="1499090" y="2982624"/>
                <a:ext cx="526754" cy="450833"/>
              </a:xfrm>
              <a:prstGeom prst="rect">
                <a:avLst/>
              </a:prstGeom>
              <a:noFill/>
            </p:spPr>
            <p:txBody>
              <a:bodyPr wrap="none" rtlCol="0">
                <a:spAutoFit/>
              </a:bodyPr>
              <a:lstStyle/>
              <a:p>
                <a:pPr algn="ctr"/>
                <a:r>
                  <a:rPr lang="en-US" altLang="zh-CN" dirty="0" smtClean="0">
                    <a:solidFill>
                      <a:srgbClr val="9EA9BA"/>
                    </a:solidFill>
                    <a:latin typeface="思源黑体 CN Heavy" panose="020B0A00000000000000" pitchFamily="34" charset="-122"/>
                    <a:ea typeface="思源黑体 CN Heavy" panose="020B0A00000000000000" pitchFamily="34" charset="-122"/>
                  </a:rPr>
                  <a:t>02</a:t>
                </a:r>
              </a:p>
            </p:txBody>
          </p:sp>
        </p:grpSp>
        <p:sp>
          <p:nvSpPr>
            <p:cNvPr id="21" name="文本框 20"/>
            <p:cNvSpPr txBox="1"/>
            <p:nvPr/>
          </p:nvSpPr>
          <p:spPr>
            <a:xfrm>
              <a:off x="1148099" y="3972554"/>
              <a:ext cx="1573054" cy="923052"/>
            </a:xfrm>
            <a:prstGeom prst="rect">
              <a:avLst/>
            </a:prstGeom>
            <a:noFill/>
          </p:spPr>
          <p:txBody>
            <a:bodyPr wrap="square" rtlCol="0">
              <a:spAutoFit/>
            </a:bodyPr>
            <a:lstStyle/>
            <a:p>
              <a:pPr algn="ctr"/>
              <a:r>
                <a:rPr lang="zh-CN" altLang="en-US" dirty="0">
                  <a:solidFill>
                    <a:srgbClr val="9EA9BA"/>
                  </a:solidFill>
                  <a:latin typeface="+mj-ea"/>
                  <a:ea typeface="+mj-ea"/>
                </a:rPr>
                <a:t>报纸形象的权威性</a:t>
              </a:r>
            </a:p>
          </p:txBody>
        </p:sp>
      </p:grpSp>
      <p:grpSp>
        <p:nvGrpSpPr>
          <p:cNvPr id="25" name="组合 24"/>
          <p:cNvGrpSpPr/>
          <p:nvPr/>
        </p:nvGrpSpPr>
        <p:grpSpPr>
          <a:xfrm>
            <a:off x="4731370" y="1349383"/>
            <a:ext cx="1402143" cy="2444886"/>
            <a:chOff x="1067734" y="1799558"/>
            <a:chExt cx="2002460" cy="3491641"/>
          </a:xfrm>
        </p:grpSpPr>
        <p:grpSp>
          <p:nvGrpSpPr>
            <p:cNvPr id="26" name="组合 25"/>
            <p:cNvGrpSpPr/>
            <p:nvPr/>
          </p:nvGrpSpPr>
          <p:grpSpPr>
            <a:xfrm>
              <a:off x="1207722" y="1799558"/>
              <a:ext cx="1293081" cy="2043901"/>
              <a:chOff x="1052552" y="1799558"/>
              <a:chExt cx="1293081" cy="2043901"/>
            </a:xfrm>
          </p:grpSpPr>
          <p:sp>
            <p:nvSpPr>
              <p:cNvPr id="29" name="手杖形箭头 28"/>
              <p:cNvSpPr/>
              <p:nvPr/>
            </p:nvSpPr>
            <p:spPr>
              <a:xfrm rot="10800000">
                <a:off x="1052552" y="1799558"/>
                <a:ext cx="1293081" cy="2043901"/>
              </a:xfrm>
              <a:prstGeom prst="uturnArrow">
                <a:avLst>
                  <a:gd name="adj1" fmla="val 12174"/>
                  <a:gd name="adj2" fmla="val 17271"/>
                  <a:gd name="adj3" fmla="val 18853"/>
                  <a:gd name="adj4" fmla="val 50000"/>
                  <a:gd name="adj5" fmla="val 63612"/>
                </a:avLst>
              </a:prstGeom>
              <a:solidFill>
                <a:srgbClr val="B0B0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30" name="文本框 29"/>
              <p:cNvSpPr txBox="1"/>
              <p:nvPr/>
            </p:nvSpPr>
            <p:spPr>
              <a:xfrm>
                <a:off x="1499090" y="2982624"/>
                <a:ext cx="526754" cy="450833"/>
              </a:xfrm>
              <a:prstGeom prst="rect">
                <a:avLst/>
              </a:prstGeom>
              <a:noFill/>
            </p:spPr>
            <p:txBody>
              <a:bodyPr wrap="none" rtlCol="0">
                <a:spAutoFit/>
              </a:bodyPr>
              <a:lstStyle/>
              <a:p>
                <a:pPr algn="ctr"/>
                <a:r>
                  <a:rPr lang="en-US" altLang="zh-CN" dirty="0" smtClean="0">
                    <a:solidFill>
                      <a:srgbClr val="9EA9BA"/>
                    </a:solidFill>
                    <a:latin typeface="思源黑体 CN Heavy" panose="020B0A00000000000000" pitchFamily="34" charset="-122"/>
                    <a:ea typeface="思源黑体 CN Heavy" panose="020B0A00000000000000" pitchFamily="34" charset="-122"/>
                  </a:rPr>
                  <a:t>03</a:t>
                </a:r>
              </a:p>
            </p:txBody>
          </p:sp>
        </p:grpSp>
        <p:sp>
          <p:nvSpPr>
            <p:cNvPr id="27" name="文本框 26"/>
            <p:cNvSpPr txBox="1"/>
            <p:nvPr/>
          </p:nvSpPr>
          <p:spPr>
            <a:xfrm>
              <a:off x="1067734" y="3972554"/>
              <a:ext cx="2002460" cy="1318645"/>
            </a:xfrm>
            <a:prstGeom prst="rect">
              <a:avLst/>
            </a:prstGeom>
            <a:noFill/>
          </p:spPr>
          <p:txBody>
            <a:bodyPr wrap="square" rtlCol="0">
              <a:spAutoFit/>
            </a:bodyPr>
            <a:lstStyle/>
            <a:p>
              <a:pPr algn="ctr"/>
              <a:r>
                <a:rPr lang="zh-CN" altLang="en-US" dirty="0">
                  <a:solidFill>
                    <a:srgbClr val="9EA9BA"/>
                  </a:solidFill>
                  <a:latin typeface="+mj-ea"/>
                  <a:ea typeface="+mj-ea"/>
                </a:rPr>
                <a:t>报纸信息阅读的主动性和非强制性</a:t>
              </a:r>
            </a:p>
          </p:txBody>
        </p:sp>
      </p:grpSp>
      <p:grpSp>
        <p:nvGrpSpPr>
          <p:cNvPr id="31" name="组合 30"/>
          <p:cNvGrpSpPr/>
          <p:nvPr/>
        </p:nvGrpSpPr>
        <p:grpSpPr>
          <a:xfrm>
            <a:off x="6595532" y="1349383"/>
            <a:ext cx="1101469" cy="2444885"/>
            <a:chOff x="1128008" y="1799558"/>
            <a:chExt cx="1573054" cy="3491641"/>
          </a:xfrm>
        </p:grpSpPr>
        <p:grpSp>
          <p:nvGrpSpPr>
            <p:cNvPr id="32" name="组合 31"/>
            <p:cNvGrpSpPr/>
            <p:nvPr/>
          </p:nvGrpSpPr>
          <p:grpSpPr>
            <a:xfrm>
              <a:off x="1207722" y="1799558"/>
              <a:ext cx="1293081" cy="2043901"/>
              <a:chOff x="1052552" y="1799558"/>
              <a:chExt cx="1293081" cy="2043901"/>
            </a:xfrm>
          </p:grpSpPr>
          <p:sp>
            <p:nvSpPr>
              <p:cNvPr id="35" name="手杖形箭头 34"/>
              <p:cNvSpPr/>
              <p:nvPr/>
            </p:nvSpPr>
            <p:spPr>
              <a:xfrm rot="10800000">
                <a:off x="1052552" y="1799558"/>
                <a:ext cx="1293081" cy="2043901"/>
              </a:xfrm>
              <a:prstGeom prst="uturnArrow">
                <a:avLst>
                  <a:gd name="adj1" fmla="val 12174"/>
                  <a:gd name="adj2" fmla="val 17271"/>
                  <a:gd name="adj3" fmla="val 18853"/>
                  <a:gd name="adj4" fmla="val 50000"/>
                  <a:gd name="adj5" fmla="val 63612"/>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36" name="文本框 35"/>
              <p:cNvSpPr txBox="1"/>
              <p:nvPr/>
            </p:nvSpPr>
            <p:spPr>
              <a:xfrm>
                <a:off x="1496155" y="2982624"/>
                <a:ext cx="532625" cy="788957"/>
              </a:xfrm>
              <a:prstGeom prst="rect">
                <a:avLst/>
              </a:prstGeom>
              <a:noFill/>
            </p:spPr>
            <p:txBody>
              <a:bodyPr wrap="none" rtlCol="0">
                <a:spAutoFit/>
              </a:bodyPr>
              <a:lstStyle/>
              <a:p>
                <a:pPr algn="ctr"/>
                <a:r>
                  <a:rPr lang="en-US" altLang="zh-CN" dirty="0" smtClean="0">
                    <a:solidFill>
                      <a:srgbClr val="9EA9BA"/>
                    </a:solidFill>
                    <a:latin typeface="思源黑体 CN Heavy" panose="020B0A00000000000000" pitchFamily="34" charset="-122"/>
                    <a:ea typeface="思源黑体 CN Heavy" panose="020B0A00000000000000" pitchFamily="34" charset="-122"/>
                  </a:rPr>
                  <a:t>04</a:t>
                </a:r>
              </a:p>
              <a:p>
                <a:pPr algn="ctr"/>
                <a:endParaRPr lang="zh-CN" altLang="en-US" dirty="0">
                  <a:solidFill>
                    <a:srgbClr val="9EA9BA"/>
                  </a:solidFill>
                  <a:latin typeface="思源黑体 CN Heavy" panose="020B0A00000000000000" pitchFamily="34" charset="-122"/>
                  <a:ea typeface="思源黑体 CN Heavy" panose="020B0A00000000000000" pitchFamily="34" charset="-122"/>
                </a:endParaRPr>
              </a:p>
            </p:txBody>
          </p:sp>
        </p:grpSp>
        <p:sp>
          <p:nvSpPr>
            <p:cNvPr id="33" name="文本框 32"/>
            <p:cNvSpPr txBox="1"/>
            <p:nvPr/>
          </p:nvSpPr>
          <p:spPr>
            <a:xfrm>
              <a:off x="1128008" y="3972553"/>
              <a:ext cx="1573054" cy="1318646"/>
            </a:xfrm>
            <a:prstGeom prst="rect">
              <a:avLst/>
            </a:prstGeom>
            <a:noFill/>
          </p:spPr>
          <p:txBody>
            <a:bodyPr wrap="square" rtlCol="0">
              <a:spAutoFit/>
            </a:bodyPr>
            <a:lstStyle/>
            <a:p>
              <a:pPr algn="ctr"/>
              <a:r>
                <a:rPr lang="zh-CN" altLang="en-US" dirty="0">
                  <a:solidFill>
                    <a:srgbClr val="9EA9BA"/>
                  </a:solidFill>
                  <a:latin typeface="+mj-ea"/>
                  <a:ea typeface="+mj-ea"/>
                </a:rPr>
                <a:t>报纸阅读的方便性与经济性</a:t>
              </a:r>
            </a:p>
          </p:txBody>
        </p:sp>
      </p:grpSp>
      <p:grpSp>
        <p:nvGrpSpPr>
          <p:cNvPr id="37" name="组合 36"/>
          <p:cNvGrpSpPr/>
          <p:nvPr/>
        </p:nvGrpSpPr>
        <p:grpSpPr>
          <a:xfrm>
            <a:off x="8470645" y="1349383"/>
            <a:ext cx="1101469" cy="2167887"/>
            <a:chOff x="1067735" y="1799558"/>
            <a:chExt cx="1573054" cy="3096048"/>
          </a:xfrm>
        </p:grpSpPr>
        <p:grpSp>
          <p:nvGrpSpPr>
            <p:cNvPr id="38" name="组合 37"/>
            <p:cNvGrpSpPr/>
            <p:nvPr/>
          </p:nvGrpSpPr>
          <p:grpSpPr>
            <a:xfrm>
              <a:off x="1207722" y="1799558"/>
              <a:ext cx="1293081" cy="2043901"/>
              <a:chOff x="1052552" y="1799558"/>
              <a:chExt cx="1293081" cy="2043901"/>
            </a:xfrm>
          </p:grpSpPr>
          <p:sp>
            <p:nvSpPr>
              <p:cNvPr id="40" name="手杖形箭头 39"/>
              <p:cNvSpPr/>
              <p:nvPr/>
            </p:nvSpPr>
            <p:spPr>
              <a:xfrm rot="10800000">
                <a:off x="1052552" y="1799558"/>
                <a:ext cx="1293081" cy="2043901"/>
              </a:xfrm>
              <a:prstGeom prst="uturnArrow">
                <a:avLst>
                  <a:gd name="adj1" fmla="val 12174"/>
                  <a:gd name="adj2" fmla="val 17271"/>
                  <a:gd name="adj3" fmla="val 18853"/>
                  <a:gd name="adj4" fmla="val 50000"/>
                  <a:gd name="adj5" fmla="val 63612"/>
                </a:avLst>
              </a:prstGeom>
              <a:solidFill>
                <a:srgbClr val="9EA9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41" name="文本框 7"/>
              <p:cNvSpPr txBox="1"/>
              <p:nvPr/>
            </p:nvSpPr>
            <p:spPr>
              <a:xfrm>
                <a:off x="1454325" y="2982624"/>
                <a:ext cx="616283" cy="527458"/>
              </a:xfrm>
              <a:prstGeom prst="rect">
                <a:avLst/>
              </a:prstGeom>
              <a:noFill/>
            </p:spPr>
            <p:txBody>
              <a:bodyPr wrap="none" rtlCol="0">
                <a:spAutoFit/>
              </a:bodyPr>
              <a:lstStyle/>
              <a:p>
                <a:pPr algn="ctr"/>
                <a:r>
                  <a:rPr lang="en-US" altLang="zh-CN" dirty="0" smtClean="0">
                    <a:solidFill>
                      <a:srgbClr val="9EA9BA"/>
                    </a:solidFill>
                    <a:latin typeface="思源黑体 CN Heavy" panose="020B0A00000000000000" pitchFamily="34" charset="-122"/>
                    <a:ea typeface="思源黑体 CN Heavy" panose="020B0A00000000000000" pitchFamily="34" charset="-122"/>
                  </a:rPr>
                  <a:t>05</a:t>
                </a:r>
              </a:p>
            </p:txBody>
          </p:sp>
        </p:grpSp>
        <p:sp>
          <p:nvSpPr>
            <p:cNvPr id="39" name="文本框 9"/>
            <p:cNvSpPr txBox="1"/>
            <p:nvPr/>
          </p:nvSpPr>
          <p:spPr>
            <a:xfrm>
              <a:off x="1067735" y="3972554"/>
              <a:ext cx="1573054" cy="923052"/>
            </a:xfrm>
            <a:prstGeom prst="rect">
              <a:avLst/>
            </a:prstGeom>
            <a:noFill/>
          </p:spPr>
          <p:txBody>
            <a:bodyPr wrap="square" rtlCol="0">
              <a:spAutoFit/>
            </a:bodyPr>
            <a:lstStyle/>
            <a:p>
              <a:pPr algn="ctr"/>
              <a:r>
                <a:rPr lang="zh-CN" altLang="en-US" dirty="0">
                  <a:solidFill>
                    <a:srgbClr val="9EA9BA"/>
                  </a:solidFill>
                  <a:latin typeface="+mj-ea"/>
                  <a:ea typeface="+mj-ea"/>
                </a:rPr>
                <a:t>报纸的广泛普及性</a:t>
              </a:r>
            </a:p>
          </p:txBody>
        </p:sp>
      </p:grpSp>
      <p:grpSp>
        <p:nvGrpSpPr>
          <p:cNvPr id="42" name="组合 41"/>
          <p:cNvGrpSpPr/>
          <p:nvPr/>
        </p:nvGrpSpPr>
        <p:grpSpPr>
          <a:xfrm>
            <a:off x="10264467" y="1349383"/>
            <a:ext cx="1101469" cy="2167887"/>
            <a:chOff x="1067735" y="1799558"/>
            <a:chExt cx="1573054" cy="3096048"/>
          </a:xfrm>
        </p:grpSpPr>
        <p:grpSp>
          <p:nvGrpSpPr>
            <p:cNvPr id="43" name="组合 42"/>
            <p:cNvGrpSpPr/>
            <p:nvPr/>
          </p:nvGrpSpPr>
          <p:grpSpPr>
            <a:xfrm>
              <a:off x="1207722" y="1799558"/>
              <a:ext cx="1293081" cy="2043901"/>
              <a:chOff x="1052552" y="1799558"/>
              <a:chExt cx="1293081" cy="2043901"/>
            </a:xfrm>
          </p:grpSpPr>
          <p:sp>
            <p:nvSpPr>
              <p:cNvPr id="45" name="手杖形箭头 44"/>
              <p:cNvSpPr/>
              <p:nvPr/>
            </p:nvSpPr>
            <p:spPr>
              <a:xfrm rot="10800000">
                <a:off x="1052552" y="1799558"/>
                <a:ext cx="1293081" cy="2043901"/>
              </a:xfrm>
              <a:prstGeom prst="uturnArrow">
                <a:avLst>
                  <a:gd name="adj1" fmla="val 12174"/>
                  <a:gd name="adj2" fmla="val 17271"/>
                  <a:gd name="adj3" fmla="val 18853"/>
                  <a:gd name="adj4" fmla="val 50000"/>
                  <a:gd name="adj5" fmla="val 63612"/>
                </a:avLst>
              </a:prstGeom>
              <a:solidFill>
                <a:srgbClr val="9EA4A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46" name="文本框 23"/>
              <p:cNvSpPr txBox="1"/>
              <p:nvPr/>
            </p:nvSpPr>
            <p:spPr>
              <a:xfrm>
                <a:off x="1454325" y="2982624"/>
                <a:ext cx="616283" cy="527458"/>
              </a:xfrm>
              <a:prstGeom prst="rect">
                <a:avLst/>
              </a:prstGeom>
              <a:noFill/>
            </p:spPr>
            <p:txBody>
              <a:bodyPr wrap="none" rtlCol="0">
                <a:spAutoFit/>
              </a:bodyPr>
              <a:lstStyle/>
              <a:p>
                <a:pPr algn="ctr"/>
                <a:r>
                  <a:rPr lang="en-US" altLang="zh-CN" dirty="0" smtClean="0">
                    <a:solidFill>
                      <a:srgbClr val="9EA9BA"/>
                    </a:solidFill>
                    <a:latin typeface="思源黑体 CN Heavy" panose="020B0A00000000000000" pitchFamily="34" charset="-122"/>
                    <a:ea typeface="思源黑体 CN Heavy" panose="020B0A00000000000000" pitchFamily="34" charset="-122"/>
                  </a:rPr>
                  <a:t>06</a:t>
                </a:r>
              </a:p>
            </p:txBody>
          </p:sp>
        </p:grpSp>
        <p:sp>
          <p:nvSpPr>
            <p:cNvPr id="44" name="文本框 20"/>
            <p:cNvSpPr txBox="1"/>
            <p:nvPr/>
          </p:nvSpPr>
          <p:spPr>
            <a:xfrm>
              <a:off x="1067735" y="3972554"/>
              <a:ext cx="1573054" cy="923052"/>
            </a:xfrm>
            <a:prstGeom prst="rect">
              <a:avLst/>
            </a:prstGeom>
            <a:noFill/>
          </p:spPr>
          <p:txBody>
            <a:bodyPr wrap="square" rtlCol="0">
              <a:spAutoFit/>
            </a:bodyPr>
            <a:lstStyle/>
            <a:p>
              <a:pPr algn="ctr"/>
              <a:r>
                <a:rPr lang="zh-CN" altLang="en-US" dirty="0">
                  <a:solidFill>
                    <a:srgbClr val="9EA9BA"/>
                  </a:solidFill>
                  <a:latin typeface="+mj-ea"/>
                  <a:ea typeface="+mj-ea"/>
                </a:rPr>
                <a:t>报纸的区域性特</a:t>
              </a:r>
            </a:p>
          </p:txBody>
        </p:sp>
      </p:grpSp>
      <p:sp>
        <p:nvSpPr>
          <p:cNvPr id="5" name="TextBox 4"/>
          <p:cNvSpPr txBox="1"/>
          <p:nvPr/>
        </p:nvSpPr>
        <p:spPr>
          <a:xfrm>
            <a:off x="296894" y="3475065"/>
            <a:ext cx="2530710" cy="3139321"/>
          </a:xfrm>
          <a:prstGeom prst="rect">
            <a:avLst/>
          </a:prstGeom>
          <a:noFill/>
        </p:spPr>
        <p:txBody>
          <a:bodyPr wrap="square" rtlCol="0">
            <a:spAutoFit/>
          </a:bodyPr>
          <a:lstStyle/>
          <a:p>
            <a:r>
              <a:rPr lang="zh-CN" altLang="en-US" dirty="0" smtClean="0">
                <a:solidFill>
                  <a:srgbClr val="787481"/>
                </a:solidFill>
                <a:latin typeface="华文楷体" pitchFamily="2" charset="-122"/>
                <a:ea typeface="华文楷体" pitchFamily="2" charset="-122"/>
              </a:rPr>
              <a:t>报纸自身</a:t>
            </a:r>
            <a:r>
              <a:rPr lang="zh-CN" altLang="en-US" dirty="0">
                <a:solidFill>
                  <a:srgbClr val="787481"/>
                </a:solidFill>
                <a:latin typeface="华文楷体" pitchFamily="2" charset="-122"/>
                <a:ea typeface="华文楷体" pitchFamily="2" charset="-122"/>
              </a:rPr>
              <a:t>的</a:t>
            </a:r>
            <a:r>
              <a:rPr lang="zh-CN" altLang="en-US" dirty="0" smtClean="0">
                <a:solidFill>
                  <a:srgbClr val="787481"/>
                </a:solidFill>
                <a:latin typeface="华文楷体" pitchFamily="2" charset="-122"/>
                <a:ea typeface="华文楷体" pitchFamily="2" charset="-122"/>
              </a:rPr>
              <a:t>特点决定</a:t>
            </a:r>
            <a:r>
              <a:rPr lang="zh-CN" altLang="en-US" dirty="0">
                <a:solidFill>
                  <a:srgbClr val="787481"/>
                </a:solidFill>
                <a:latin typeface="华文楷体" pitchFamily="2" charset="-122"/>
                <a:ea typeface="华文楷体" pitchFamily="2" charset="-122"/>
              </a:rPr>
              <a:t>了报纸既有可能也有条件对</a:t>
            </a:r>
            <a:r>
              <a:rPr lang="zh-CN" altLang="en-US" dirty="0" smtClean="0">
                <a:solidFill>
                  <a:srgbClr val="787481"/>
                </a:solidFill>
                <a:latin typeface="华文楷体" pitchFamily="2" charset="-122"/>
                <a:ea typeface="华文楷体" pitchFamily="2" charset="-122"/>
              </a:rPr>
              <a:t>社会上</a:t>
            </a:r>
            <a:r>
              <a:rPr lang="zh-CN" altLang="en-US" dirty="0">
                <a:solidFill>
                  <a:srgbClr val="787481"/>
                </a:solidFill>
                <a:latin typeface="华文楷体" pitchFamily="2" charset="-122"/>
                <a:ea typeface="华文楷体" pitchFamily="2" charset="-122"/>
              </a:rPr>
              <a:t>每天发生的重大新闻事件进行细致入微的分析、准确到位的评论和畅快</a:t>
            </a:r>
            <a:r>
              <a:rPr lang="zh-CN" altLang="en-US" dirty="0" smtClean="0">
                <a:solidFill>
                  <a:srgbClr val="787481"/>
                </a:solidFill>
                <a:latin typeface="华文楷体" pitchFamily="2" charset="-122"/>
                <a:ea typeface="华文楷体" pitchFamily="2" charset="-122"/>
              </a:rPr>
              <a:t>淋漓的</a:t>
            </a:r>
            <a:r>
              <a:rPr lang="zh-CN" altLang="en-US" dirty="0">
                <a:solidFill>
                  <a:srgbClr val="787481"/>
                </a:solidFill>
                <a:latin typeface="华文楷体" pitchFamily="2" charset="-122"/>
                <a:ea typeface="华文楷体" pitchFamily="2" charset="-122"/>
              </a:rPr>
              <a:t>延伸报道</a:t>
            </a:r>
            <a:r>
              <a:rPr lang="en-US" altLang="zh-CN" dirty="0">
                <a:solidFill>
                  <a:srgbClr val="787481"/>
                </a:solidFill>
                <a:latin typeface="华文楷体" pitchFamily="2" charset="-122"/>
                <a:ea typeface="华文楷体" pitchFamily="2" charset="-122"/>
              </a:rPr>
              <a:t>.</a:t>
            </a:r>
            <a:r>
              <a:rPr lang="zh-CN" altLang="en-US" dirty="0">
                <a:solidFill>
                  <a:srgbClr val="787481"/>
                </a:solidFill>
                <a:latin typeface="华文楷体" pitchFamily="2" charset="-122"/>
                <a:ea typeface="华文楷体" pitchFamily="2" charset="-122"/>
              </a:rPr>
              <a:t>报纸可以通过集中</a:t>
            </a:r>
            <a:r>
              <a:rPr lang="zh-CN" altLang="en-US" dirty="0" smtClean="0">
                <a:solidFill>
                  <a:srgbClr val="787481"/>
                </a:solidFill>
                <a:latin typeface="华文楷体" pitchFamily="2" charset="-122"/>
                <a:ea typeface="华文楷体" pitchFamily="2" charset="-122"/>
              </a:rPr>
              <a:t>版面对</a:t>
            </a:r>
            <a:r>
              <a:rPr lang="zh-CN" altLang="en-US" dirty="0">
                <a:solidFill>
                  <a:srgbClr val="787481"/>
                </a:solidFill>
                <a:latin typeface="华文楷体" pitchFamily="2" charset="-122"/>
                <a:ea typeface="华文楷体" pitchFamily="2" charset="-122"/>
              </a:rPr>
              <a:t>一类问题进行深度分析</a:t>
            </a:r>
            <a:r>
              <a:rPr lang="zh-CN" altLang="en-US" dirty="0" smtClean="0">
                <a:solidFill>
                  <a:srgbClr val="787481"/>
                </a:solidFill>
                <a:latin typeface="华文楷体" pitchFamily="2" charset="-122"/>
                <a:ea typeface="华文楷体" pitchFamily="2" charset="-122"/>
              </a:rPr>
              <a:t>报道；另外</a:t>
            </a:r>
            <a:r>
              <a:rPr lang="en-US" altLang="zh-CN" dirty="0">
                <a:solidFill>
                  <a:srgbClr val="787481"/>
                </a:solidFill>
                <a:latin typeface="华文楷体" pitchFamily="2" charset="-122"/>
                <a:ea typeface="华文楷体" pitchFamily="2" charset="-122"/>
              </a:rPr>
              <a:t>,</a:t>
            </a:r>
            <a:r>
              <a:rPr lang="zh-CN" altLang="en-US" dirty="0" smtClean="0">
                <a:solidFill>
                  <a:srgbClr val="787481"/>
                </a:solidFill>
                <a:latin typeface="华文楷体" pitchFamily="2" charset="-122"/>
                <a:ea typeface="华文楷体" pitchFamily="2" charset="-122"/>
              </a:rPr>
              <a:t>报纸可以</a:t>
            </a:r>
            <a:r>
              <a:rPr lang="zh-CN" altLang="en-US" dirty="0">
                <a:solidFill>
                  <a:srgbClr val="787481"/>
                </a:solidFill>
                <a:latin typeface="华文楷体" pitchFamily="2" charset="-122"/>
                <a:ea typeface="华文楷体" pitchFamily="2" charset="-122"/>
              </a:rPr>
              <a:t>将信息印在纸上加以</a:t>
            </a:r>
            <a:r>
              <a:rPr lang="zh-CN" altLang="en-US" dirty="0" smtClean="0">
                <a:solidFill>
                  <a:srgbClr val="787481"/>
                </a:solidFill>
                <a:latin typeface="华文楷体" pitchFamily="2" charset="-122"/>
                <a:ea typeface="华文楷体" pitchFamily="2" charset="-122"/>
              </a:rPr>
              <a:t>传播</a:t>
            </a:r>
            <a:endParaRPr lang="zh-CN" altLang="en-US" dirty="0">
              <a:solidFill>
                <a:srgbClr val="787481"/>
              </a:solidFill>
              <a:latin typeface="华文楷体" pitchFamily="2" charset="-122"/>
              <a:ea typeface="华文楷体" pitchFamily="2" charset="-122"/>
            </a:endParaRPr>
          </a:p>
        </p:txBody>
      </p:sp>
      <p:sp>
        <p:nvSpPr>
          <p:cNvPr id="47" name="TextBox 46"/>
          <p:cNvSpPr txBox="1"/>
          <p:nvPr/>
        </p:nvSpPr>
        <p:spPr>
          <a:xfrm>
            <a:off x="2750187" y="3528987"/>
            <a:ext cx="1737408" cy="1477328"/>
          </a:xfrm>
          <a:prstGeom prst="rect">
            <a:avLst/>
          </a:prstGeom>
          <a:noFill/>
        </p:spPr>
        <p:txBody>
          <a:bodyPr wrap="square" rtlCol="0">
            <a:spAutoFit/>
          </a:bodyPr>
          <a:lstStyle/>
          <a:p>
            <a:r>
              <a:rPr lang="zh-CN" altLang="en-US" dirty="0">
                <a:solidFill>
                  <a:srgbClr val="787481"/>
                </a:solidFill>
                <a:latin typeface="华文楷体" pitchFamily="2" charset="-122"/>
                <a:ea typeface="华文楷体" pitchFamily="2" charset="-122"/>
              </a:rPr>
              <a:t>媒体的权威性可以对广告效果产生很大的影响</a:t>
            </a:r>
            <a:r>
              <a:rPr lang="en-US" altLang="zh-CN" dirty="0">
                <a:solidFill>
                  <a:srgbClr val="787481"/>
                </a:solidFill>
                <a:latin typeface="华文楷体" pitchFamily="2" charset="-122"/>
                <a:ea typeface="华文楷体" pitchFamily="2" charset="-122"/>
              </a:rPr>
              <a:t>,</a:t>
            </a:r>
            <a:r>
              <a:rPr lang="zh-CN" altLang="en-US" dirty="0">
                <a:solidFill>
                  <a:srgbClr val="787481"/>
                </a:solidFill>
                <a:latin typeface="华文楷体" pitchFamily="2" charset="-122"/>
                <a:ea typeface="华文楷体" pitchFamily="2" charset="-122"/>
              </a:rPr>
              <a:t>即</a:t>
            </a:r>
            <a:r>
              <a:rPr lang="zh-CN" altLang="en-US" dirty="0" smtClean="0">
                <a:solidFill>
                  <a:srgbClr val="787481"/>
                </a:solidFill>
                <a:latin typeface="华文楷体" pitchFamily="2" charset="-122"/>
                <a:ea typeface="华文楷体" pitchFamily="2" charset="-122"/>
              </a:rPr>
              <a:t>“光环效应”</a:t>
            </a:r>
            <a:r>
              <a:rPr lang="zh-CN" altLang="en-US" dirty="0">
                <a:solidFill>
                  <a:srgbClr val="787481"/>
                </a:solidFill>
                <a:latin typeface="华文楷体" pitchFamily="2" charset="-122"/>
                <a:ea typeface="华文楷体" pitchFamily="2" charset="-122"/>
              </a:rPr>
              <a:t>。</a:t>
            </a:r>
          </a:p>
        </p:txBody>
      </p:sp>
      <p:sp>
        <p:nvSpPr>
          <p:cNvPr id="48" name="TextBox 47"/>
          <p:cNvSpPr txBox="1"/>
          <p:nvPr/>
        </p:nvSpPr>
        <p:spPr>
          <a:xfrm>
            <a:off x="4457776" y="3764349"/>
            <a:ext cx="1844549" cy="2308324"/>
          </a:xfrm>
          <a:prstGeom prst="rect">
            <a:avLst/>
          </a:prstGeom>
          <a:noFill/>
        </p:spPr>
        <p:txBody>
          <a:bodyPr wrap="square" rtlCol="0">
            <a:spAutoFit/>
          </a:bodyPr>
          <a:lstStyle/>
          <a:p>
            <a:r>
              <a:rPr lang="zh-CN" altLang="en-US" dirty="0">
                <a:solidFill>
                  <a:srgbClr val="787481"/>
                </a:solidFill>
                <a:latin typeface="华文楷体" pitchFamily="2" charset="-122"/>
                <a:ea typeface="华文楷体" pitchFamily="2" charset="-122"/>
              </a:rPr>
              <a:t>在读者手中的报纸只是一叠印刷好的纸张</a:t>
            </a:r>
            <a:r>
              <a:rPr lang="en-US" altLang="zh-CN" dirty="0">
                <a:solidFill>
                  <a:srgbClr val="787481"/>
                </a:solidFill>
                <a:latin typeface="华文楷体" pitchFamily="2" charset="-122"/>
                <a:ea typeface="华文楷体" pitchFamily="2" charset="-122"/>
              </a:rPr>
              <a:t>,</a:t>
            </a:r>
            <a:r>
              <a:rPr lang="zh-CN" altLang="en-US" dirty="0">
                <a:solidFill>
                  <a:srgbClr val="787481"/>
                </a:solidFill>
                <a:latin typeface="华文楷体" pitchFamily="2" charset="-122"/>
                <a:ea typeface="华文楷体" pitchFamily="2" charset="-122"/>
              </a:rPr>
              <a:t>读者不可能被迫阅读上面的某</a:t>
            </a:r>
            <a:r>
              <a:rPr lang="zh-CN" altLang="en-US" dirty="0" smtClean="0">
                <a:solidFill>
                  <a:srgbClr val="787481"/>
                </a:solidFill>
                <a:latin typeface="华文楷体" pitchFamily="2" charset="-122"/>
                <a:ea typeface="华文楷体" pitchFamily="2" charset="-122"/>
              </a:rPr>
              <a:t>条信息</a:t>
            </a:r>
            <a:r>
              <a:rPr lang="en-US" altLang="zh-CN" dirty="0">
                <a:solidFill>
                  <a:srgbClr val="787481"/>
                </a:solidFill>
                <a:latin typeface="华文楷体" pitchFamily="2" charset="-122"/>
                <a:ea typeface="华文楷体" pitchFamily="2" charset="-122"/>
              </a:rPr>
              <a:t>,</a:t>
            </a:r>
            <a:r>
              <a:rPr lang="zh-CN" altLang="en-US" dirty="0">
                <a:solidFill>
                  <a:srgbClr val="787481"/>
                </a:solidFill>
                <a:latin typeface="华文楷体" pitchFamily="2" charset="-122"/>
                <a:ea typeface="华文楷体" pitchFamily="2" charset="-122"/>
              </a:rPr>
              <a:t>报纸对读者的阅读行为不具有任何</a:t>
            </a:r>
            <a:r>
              <a:rPr lang="zh-CN" altLang="en-US" dirty="0" smtClean="0">
                <a:solidFill>
                  <a:srgbClr val="787481"/>
                </a:solidFill>
                <a:latin typeface="华文楷体" pitchFamily="2" charset="-122"/>
                <a:ea typeface="华文楷体" pitchFamily="2" charset="-122"/>
              </a:rPr>
              <a:t>强制性</a:t>
            </a:r>
            <a:r>
              <a:rPr lang="zh-CN" altLang="en-US" dirty="0">
                <a:solidFill>
                  <a:srgbClr val="787481"/>
                </a:solidFill>
                <a:latin typeface="华文楷体" pitchFamily="2" charset="-122"/>
                <a:ea typeface="华文楷体" pitchFamily="2" charset="-122"/>
              </a:rPr>
              <a:t>。</a:t>
            </a:r>
          </a:p>
        </p:txBody>
      </p:sp>
      <p:sp>
        <p:nvSpPr>
          <p:cNvPr id="49" name="TextBox 48"/>
          <p:cNvSpPr txBox="1"/>
          <p:nvPr/>
        </p:nvSpPr>
        <p:spPr>
          <a:xfrm>
            <a:off x="6260121" y="3753074"/>
            <a:ext cx="2053884" cy="2862322"/>
          </a:xfrm>
          <a:prstGeom prst="rect">
            <a:avLst/>
          </a:prstGeom>
          <a:noFill/>
        </p:spPr>
        <p:txBody>
          <a:bodyPr wrap="square" rtlCol="0">
            <a:spAutoFit/>
          </a:bodyPr>
          <a:lstStyle/>
          <a:p>
            <a:r>
              <a:rPr lang="zh-CN" altLang="en-US" dirty="0">
                <a:solidFill>
                  <a:srgbClr val="787481"/>
                </a:solidFill>
                <a:latin typeface="华文楷体" pitchFamily="2" charset="-122"/>
                <a:ea typeface="华文楷体" pitchFamily="2" charset="-122"/>
              </a:rPr>
              <a:t>读者可以随时随</a:t>
            </a:r>
          </a:p>
          <a:p>
            <a:r>
              <a:rPr lang="zh-CN" altLang="en-US" dirty="0">
                <a:solidFill>
                  <a:srgbClr val="787481"/>
                </a:solidFill>
                <a:latin typeface="华文楷体" pitchFamily="2" charset="-122"/>
                <a:ea typeface="华文楷体" pitchFamily="2" charset="-122"/>
              </a:rPr>
              <a:t>地读报</a:t>
            </a:r>
            <a:r>
              <a:rPr lang="en-US" altLang="zh-CN" dirty="0">
                <a:solidFill>
                  <a:srgbClr val="787481"/>
                </a:solidFill>
                <a:latin typeface="华文楷体" pitchFamily="2" charset="-122"/>
                <a:ea typeface="华文楷体" pitchFamily="2" charset="-122"/>
              </a:rPr>
              <a:t>,</a:t>
            </a:r>
            <a:r>
              <a:rPr lang="zh-CN" altLang="en-US" dirty="0">
                <a:solidFill>
                  <a:srgbClr val="787481"/>
                </a:solidFill>
                <a:latin typeface="华文楷体" pitchFamily="2" charset="-122"/>
                <a:ea typeface="华文楷体" pitchFamily="2" charset="-122"/>
              </a:rPr>
              <a:t>可以自由地选择读报的方式和地点</a:t>
            </a:r>
            <a:r>
              <a:rPr lang="en-US" altLang="zh-CN" dirty="0" smtClean="0">
                <a:solidFill>
                  <a:srgbClr val="787481"/>
                </a:solidFill>
                <a:latin typeface="华文楷体" pitchFamily="2" charset="-122"/>
                <a:ea typeface="华文楷体" pitchFamily="2" charset="-122"/>
              </a:rPr>
              <a:t>,</a:t>
            </a:r>
            <a:r>
              <a:rPr lang="zh-CN" altLang="en-US" dirty="0" smtClean="0">
                <a:solidFill>
                  <a:srgbClr val="787481"/>
                </a:solidFill>
                <a:latin typeface="华文楷体" pitchFamily="2" charset="-122"/>
                <a:ea typeface="华文楷体" pitchFamily="2" charset="-122"/>
              </a:rPr>
              <a:t> 同时</a:t>
            </a:r>
            <a:r>
              <a:rPr lang="en-US" altLang="zh-CN" dirty="0">
                <a:solidFill>
                  <a:srgbClr val="787481"/>
                </a:solidFill>
                <a:latin typeface="华文楷体" pitchFamily="2" charset="-122"/>
                <a:ea typeface="华文楷体" pitchFamily="2" charset="-122"/>
              </a:rPr>
              <a:t>,</a:t>
            </a:r>
            <a:r>
              <a:rPr lang="zh-CN" altLang="en-US" dirty="0">
                <a:solidFill>
                  <a:srgbClr val="787481"/>
                </a:solidFill>
                <a:latin typeface="华文楷体" pitchFamily="2" charset="-122"/>
                <a:ea typeface="华文楷体" pitchFamily="2" charset="-122"/>
              </a:rPr>
              <a:t>由于阅读报纸不需要任何</a:t>
            </a:r>
            <a:r>
              <a:rPr lang="zh-CN" altLang="en-US" dirty="0" smtClean="0">
                <a:solidFill>
                  <a:srgbClr val="787481"/>
                </a:solidFill>
                <a:latin typeface="华文楷体" pitchFamily="2" charset="-122"/>
                <a:ea typeface="华文楷体" pitchFamily="2" charset="-122"/>
              </a:rPr>
              <a:t>电子</a:t>
            </a:r>
            <a:r>
              <a:rPr lang="zh-CN" altLang="en-US" dirty="0">
                <a:solidFill>
                  <a:srgbClr val="787481"/>
                </a:solidFill>
                <a:latin typeface="华文楷体" pitchFamily="2" charset="-122"/>
                <a:ea typeface="华文楷体" pitchFamily="2" charset="-122"/>
              </a:rPr>
              <a:t>接收终端</a:t>
            </a:r>
            <a:r>
              <a:rPr lang="en-US" altLang="zh-CN" dirty="0">
                <a:solidFill>
                  <a:srgbClr val="787481"/>
                </a:solidFill>
                <a:latin typeface="华文楷体" pitchFamily="2" charset="-122"/>
                <a:ea typeface="华文楷体" pitchFamily="2" charset="-122"/>
              </a:rPr>
              <a:t>,</a:t>
            </a:r>
            <a:r>
              <a:rPr lang="zh-CN" altLang="en-US" dirty="0">
                <a:solidFill>
                  <a:srgbClr val="787481"/>
                </a:solidFill>
                <a:latin typeface="华文楷体" pitchFamily="2" charset="-122"/>
                <a:ea typeface="华文楷体" pitchFamily="2" charset="-122"/>
              </a:rPr>
              <a:t>所需要的仅仅是纸张</a:t>
            </a:r>
            <a:r>
              <a:rPr lang="en-US" altLang="zh-CN" dirty="0">
                <a:solidFill>
                  <a:srgbClr val="787481"/>
                </a:solidFill>
                <a:latin typeface="华文楷体" pitchFamily="2" charset="-122"/>
                <a:ea typeface="华文楷体" pitchFamily="2" charset="-122"/>
              </a:rPr>
              <a:t>,</a:t>
            </a:r>
            <a:r>
              <a:rPr lang="zh-CN" altLang="en-US" dirty="0">
                <a:solidFill>
                  <a:srgbClr val="787481"/>
                </a:solidFill>
                <a:latin typeface="华文楷体" pitchFamily="2" charset="-122"/>
                <a:ea typeface="华文楷体" pitchFamily="2" charset="-122"/>
              </a:rPr>
              <a:t>所以购买报纸时基本不用考虑资金问题</a:t>
            </a:r>
          </a:p>
        </p:txBody>
      </p:sp>
      <p:sp>
        <p:nvSpPr>
          <p:cNvPr id="50" name="TextBox 49"/>
          <p:cNvSpPr txBox="1"/>
          <p:nvPr/>
        </p:nvSpPr>
        <p:spPr>
          <a:xfrm>
            <a:off x="8280923" y="3719594"/>
            <a:ext cx="1918155" cy="1200329"/>
          </a:xfrm>
          <a:prstGeom prst="rect">
            <a:avLst/>
          </a:prstGeom>
          <a:noFill/>
        </p:spPr>
        <p:txBody>
          <a:bodyPr wrap="square" rtlCol="0">
            <a:spAutoFit/>
          </a:bodyPr>
          <a:lstStyle/>
          <a:p>
            <a:r>
              <a:rPr lang="zh-CN" altLang="en-US" dirty="0">
                <a:solidFill>
                  <a:srgbClr val="787481"/>
                </a:solidFill>
                <a:latin typeface="华文楷体" pitchFamily="2" charset="-122"/>
                <a:ea typeface="华文楷体" pitchFamily="2" charset="-122"/>
              </a:rPr>
              <a:t>报纸的方便性与经济性使报纸在世界范围内获得了快速的发展</a:t>
            </a:r>
          </a:p>
        </p:txBody>
      </p:sp>
      <p:sp>
        <p:nvSpPr>
          <p:cNvPr id="7" name="TextBox 6"/>
          <p:cNvSpPr txBox="1"/>
          <p:nvPr/>
        </p:nvSpPr>
        <p:spPr>
          <a:xfrm>
            <a:off x="10100603" y="3709861"/>
            <a:ext cx="1786597" cy="2308324"/>
          </a:xfrm>
          <a:prstGeom prst="rect">
            <a:avLst/>
          </a:prstGeom>
          <a:noFill/>
        </p:spPr>
        <p:txBody>
          <a:bodyPr wrap="square" rtlCol="0">
            <a:spAutoFit/>
          </a:bodyPr>
          <a:lstStyle/>
          <a:p>
            <a:r>
              <a:rPr lang="zh-CN" altLang="en-US" dirty="0" smtClean="0">
                <a:solidFill>
                  <a:srgbClr val="787481"/>
                </a:solidFill>
                <a:latin typeface="华文楷体" pitchFamily="2" charset="-122"/>
                <a:ea typeface="华文楷体" pitchFamily="2" charset="-122"/>
              </a:rPr>
              <a:t>大多数</a:t>
            </a:r>
            <a:r>
              <a:rPr lang="zh-CN" altLang="en-US" dirty="0">
                <a:solidFill>
                  <a:srgbClr val="787481"/>
                </a:solidFill>
                <a:latin typeface="华文楷体" pitchFamily="2" charset="-122"/>
                <a:ea typeface="华文楷体" pitchFamily="2" charset="-122"/>
              </a:rPr>
              <a:t>报纸都被局限在一个</a:t>
            </a:r>
            <a:r>
              <a:rPr lang="zh-CN" altLang="en-US" dirty="0" smtClean="0">
                <a:solidFill>
                  <a:srgbClr val="787481"/>
                </a:solidFill>
                <a:latin typeface="华文楷体" pitchFamily="2" charset="-122"/>
                <a:ea typeface="华文楷体" pitchFamily="2" charset="-122"/>
              </a:rPr>
              <a:t>省、一</a:t>
            </a:r>
            <a:r>
              <a:rPr lang="zh-CN" altLang="en-US" dirty="0">
                <a:solidFill>
                  <a:srgbClr val="787481"/>
                </a:solidFill>
                <a:latin typeface="华文楷体" pitchFamily="2" charset="-122"/>
                <a:ea typeface="华文楷体" pitchFamily="2" charset="-122"/>
              </a:rPr>
              <a:t>个</a:t>
            </a:r>
            <a:r>
              <a:rPr lang="zh-CN" altLang="en-US" dirty="0" smtClean="0">
                <a:solidFill>
                  <a:srgbClr val="787481"/>
                </a:solidFill>
                <a:latin typeface="华文楷体" pitchFamily="2" charset="-122"/>
                <a:ea typeface="华文楷体" pitchFamily="2" charset="-122"/>
              </a:rPr>
              <a:t>地区</a:t>
            </a:r>
            <a:r>
              <a:rPr lang="zh-CN" altLang="en-US" dirty="0">
                <a:solidFill>
                  <a:srgbClr val="787481"/>
                </a:solidFill>
                <a:latin typeface="华文楷体" pitchFamily="2" charset="-122"/>
                <a:ea typeface="华文楷体" pitchFamily="2" charset="-122"/>
              </a:rPr>
              <a:t>或一个城市内发行；同时</a:t>
            </a:r>
            <a:r>
              <a:rPr lang="en-US" altLang="zh-CN" dirty="0">
                <a:solidFill>
                  <a:srgbClr val="787481"/>
                </a:solidFill>
                <a:latin typeface="华文楷体" pitchFamily="2" charset="-122"/>
                <a:ea typeface="华文楷体" pitchFamily="2" charset="-122"/>
              </a:rPr>
              <a:t>,</a:t>
            </a:r>
            <a:r>
              <a:rPr lang="zh-CN" altLang="en-US" dirty="0">
                <a:solidFill>
                  <a:srgbClr val="787481"/>
                </a:solidFill>
                <a:latin typeface="华文楷体" pitchFamily="2" charset="-122"/>
                <a:ea typeface="华文楷体" pitchFamily="2" charset="-122"/>
              </a:rPr>
              <a:t>基于报纸的区域性特点</a:t>
            </a:r>
            <a:r>
              <a:rPr lang="en-US" altLang="zh-CN" dirty="0">
                <a:solidFill>
                  <a:srgbClr val="787481"/>
                </a:solidFill>
                <a:latin typeface="华文楷体" pitchFamily="2" charset="-122"/>
                <a:ea typeface="华文楷体" pitchFamily="2" charset="-122"/>
              </a:rPr>
              <a:t>,</a:t>
            </a:r>
            <a:r>
              <a:rPr lang="zh-CN" altLang="en-US" dirty="0">
                <a:solidFill>
                  <a:srgbClr val="787481"/>
                </a:solidFill>
                <a:latin typeface="华文楷体" pitchFamily="2" charset="-122"/>
                <a:ea typeface="华文楷体" pitchFamily="2" charset="-122"/>
              </a:rPr>
              <a:t>一份报纸</a:t>
            </a:r>
            <a:r>
              <a:rPr lang="zh-CN" altLang="en-US" dirty="0" smtClean="0">
                <a:solidFill>
                  <a:srgbClr val="787481"/>
                </a:solidFill>
                <a:latin typeface="华文楷体" pitchFamily="2" charset="-122"/>
                <a:ea typeface="华文楷体" pitchFamily="2" charset="-122"/>
              </a:rPr>
              <a:t>可以</a:t>
            </a:r>
            <a:r>
              <a:rPr lang="zh-CN" altLang="en-US" dirty="0">
                <a:solidFill>
                  <a:srgbClr val="787481"/>
                </a:solidFill>
                <a:latin typeface="华文楷体" pitchFamily="2" charset="-122"/>
                <a:ea typeface="华文楷体" pitchFamily="2" charset="-122"/>
              </a:rPr>
              <a:t>根据不同发行</a:t>
            </a:r>
            <a:r>
              <a:rPr lang="zh-CN" altLang="en-US" dirty="0" smtClean="0">
                <a:solidFill>
                  <a:srgbClr val="787481"/>
                </a:solidFill>
                <a:latin typeface="华文楷体" pitchFamily="2" charset="-122"/>
                <a:ea typeface="华文楷体" pitchFamily="2" charset="-122"/>
              </a:rPr>
              <a:t>地区</a:t>
            </a:r>
            <a:endParaRPr lang="zh-CN" altLang="en-US" dirty="0">
              <a:solidFill>
                <a:srgbClr val="787481"/>
              </a:solidFill>
              <a:latin typeface="华文楷体" pitchFamily="2" charset="-122"/>
              <a:ea typeface="华文楷体" pitchFamily="2" charset="-122"/>
            </a:endParaRPr>
          </a:p>
        </p:txBody>
      </p:sp>
    </p:spTree>
    <p:extLst>
      <p:ext uri="{BB962C8B-B14F-4D97-AF65-F5344CB8AC3E}">
        <p14:creationId xmlns:p14="http://schemas.microsoft.com/office/powerpoint/2010/main" val="92480517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68290"/>
            <a:ext cx="6022124" cy="740229"/>
            <a:chOff x="314525" y="638630"/>
            <a:chExt cx="6022124" cy="740229"/>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54478" cy="584775"/>
            </a:xfrm>
            <a:prstGeom prst="rect">
              <a:avLst/>
            </a:prstGeom>
            <a:noFill/>
          </p:spPr>
          <p:txBody>
            <a:bodyPr wrap="square" rtlCol="0">
              <a:spAutoFit/>
            </a:bodyPr>
            <a:lstStyle/>
            <a:p>
              <a:r>
                <a:rPr lang="zh-CN" altLang="en-US" sz="3200" dirty="0" smtClean="0">
                  <a:solidFill>
                    <a:srgbClr val="9EA9BA"/>
                  </a:solidFill>
                  <a:latin typeface="思源黑体 CN Heavy" panose="020B0A00000000000000" pitchFamily="34" charset="-122"/>
                  <a:ea typeface="思源黑体 CN Heavy" panose="020B0A00000000000000" pitchFamily="34" charset="-122"/>
                </a:rPr>
                <a:t>二、报纸</a:t>
              </a:r>
              <a:r>
                <a:rPr lang="zh-CN" altLang="en-US" sz="3200" dirty="0">
                  <a:solidFill>
                    <a:srgbClr val="9EA9BA"/>
                  </a:solidFill>
                  <a:latin typeface="思源黑体 CN Heavy" panose="020B0A00000000000000" pitchFamily="34" charset="-122"/>
                  <a:ea typeface="思源黑体 CN Heavy" panose="020B0A00000000000000" pitchFamily="34" charset="-122"/>
                </a:rPr>
                <a:t>媒体广告传播优劣势</a:t>
              </a:r>
            </a:p>
          </p:txBody>
        </p:sp>
      </p:grpSp>
      <p:sp>
        <p:nvSpPr>
          <p:cNvPr id="22" name="椭圆 21"/>
          <p:cNvSpPr/>
          <p:nvPr/>
        </p:nvSpPr>
        <p:spPr>
          <a:xfrm>
            <a:off x="5858899" y="1788443"/>
            <a:ext cx="474202" cy="474202"/>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229909" y="1788443"/>
            <a:ext cx="474202" cy="47420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连接符 23"/>
          <p:cNvCxnSpPr/>
          <p:nvPr/>
        </p:nvCxnSpPr>
        <p:spPr>
          <a:xfrm>
            <a:off x="1591081" y="2025544"/>
            <a:ext cx="1896808"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endCxn id="22" idx="2"/>
          </p:cNvCxnSpPr>
          <p:nvPr/>
        </p:nvCxnSpPr>
        <p:spPr>
          <a:xfrm>
            <a:off x="3962091" y="2025544"/>
            <a:ext cx="1896808"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22" idx="6"/>
            <a:endCxn id="23" idx="2"/>
          </p:cNvCxnSpPr>
          <p:nvPr/>
        </p:nvCxnSpPr>
        <p:spPr>
          <a:xfrm>
            <a:off x="6333101" y="2025544"/>
            <a:ext cx="1896808"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23" idx="6"/>
          </p:cNvCxnSpPr>
          <p:nvPr/>
        </p:nvCxnSpPr>
        <p:spPr>
          <a:xfrm>
            <a:off x="8704111" y="2025544"/>
            <a:ext cx="1896808"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0" name="文本框 13"/>
          <p:cNvSpPr txBox="1"/>
          <p:nvPr/>
        </p:nvSpPr>
        <p:spPr>
          <a:xfrm>
            <a:off x="414703" y="2316630"/>
            <a:ext cx="2019008" cy="507831"/>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 传播信息的功能</a:t>
            </a:r>
            <a:endParaRPr lang="zh-CN" altLang="en-US" dirty="0" smtClean="0">
              <a:solidFill>
                <a:srgbClr val="A2998A"/>
              </a:solidFill>
              <a:latin typeface="黑体" pitchFamily="49" charset="-122"/>
              <a:ea typeface="黑体" pitchFamily="49" charset="-122"/>
            </a:endParaRPr>
          </a:p>
        </p:txBody>
      </p:sp>
      <p:sp>
        <p:nvSpPr>
          <p:cNvPr id="33" name="文本框 16"/>
          <p:cNvSpPr txBox="1"/>
          <p:nvPr/>
        </p:nvSpPr>
        <p:spPr>
          <a:xfrm>
            <a:off x="2785713" y="2316630"/>
            <a:ext cx="1878554" cy="442878"/>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反映社会的功能</a:t>
            </a:r>
          </a:p>
        </p:txBody>
      </p:sp>
      <p:sp>
        <p:nvSpPr>
          <p:cNvPr id="36" name="文本框 19"/>
          <p:cNvSpPr txBox="1"/>
          <p:nvPr/>
        </p:nvSpPr>
        <p:spPr>
          <a:xfrm>
            <a:off x="5156723" y="2316630"/>
            <a:ext cx="1878554" cy="858377"/>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支撑报纸</a:t>
            </a:r>
            <a:r>
              <a:rPr lang="zh-CN" altLang="en-US" dirty="0" smtClean="0">
                <a:solidFill>
                  <a:srgbClr val="A2998A"/>
                </a:solidFill>
                <a:latin typeface="黑体" pitchFamily="49" charset="-122"/>
                <a:ea typeface="黑体" pitchFamily="49" charset="-122"/>
              </a:rPr>
              <a:t>媒体</a:t>
            </a:r>
            <a:endParaRPr lang="en-US" altLang="zh-CN" dirty="0" smtClean="0">
              <a:solidFill>
                <a:srgbClr val="A2998A"/>
              </a:solidFill>
              <a:latin typeface="黑体" pitchFamily="49" charset="-122"/>
              <a:ea typeface="黑体" pitchFamily="49" charset="-122"/>
            </a:endParaRPr>
          </a:p>
          <a:p>
            <a:pPr algn="ctr">
              <a:lnSpc>
                <a:spcPct val="150000"/>
              </a:lnSpc>
            </a:pPr>
            <a:r>
              <a:rPr lang="zh-CN" altLang="en-US" dirty="0" smtClean="0">
                <a:solidFill>
                  <a:srgbClr val="A2998A"/>
                </a:solidFill>
                <a:latin typeface="黑体" pitchFamily="49" charset="-122"/>
                <a:ea typeface="黑体" pitchFamily="49" charset="-122"/>
              </a:rPr>
              <a:t>发展</a:t>
            </a:r>
            <a:r>
              <a:rPr lang="zh-CN" altLang="en-US" dirty="0">
                <a:solidFill>
                  <a:srgbClr val="A2998A"/>
                </a:solidFill>
                <a:latin typeface="黑体" pitchFamily="49" charset="-122"/>
                <a:ea typeface="黑体" pitchFamily="49" charset="-122"/>
              </a:rPr>
              <a:t>的功能</a:t>
            </a:r>
          </a:p>
        </p:txBody>
      </p:sp>
      <p:sp>
        <p:nvSpPr>
          <p:cNvPr id="39" name="文本框 22"/>
          <p:cNvSpPr txBox="1"/>
          <p:nvPr/>
        </p:nvSpPr>
        <p:spPr>
          <a:xfrm>
            <a:off x="7527733" y="2316630"/>
            <a:ext cx="2124782" cy="858377"/>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说服消费者</a:t>
            </a:r>
            <a:r>
              <a:rPr lang="zh-CN" altLang="en-US" dirty="0" smtClean="0">
                <a:solidFill>
                  <a:srgbClr val="A2998A"/>
                </a:solidFill>
                <a:latin typeface="黑体" pitchFamily="49" charset="-122"/>
                <a:ea typeface="黑体" pitchFamily="49" charset="-122"/>
              </a:rPr>
              <a:t>购买</a:t>
            </a:r>
            <a:endParaRPr lang="en-US" altLang="zh-CN" dirty="0" smtClean="0">
              <a:solidFill>
                <a:srgbClr val="A2998A"/>
              </a:solidFill>
              <a:latin typeface="黑体" pitchFamily="49" charset="-122"/>
              <a:ea typeface="黑体" pitchFamily="49" charset="-122"/>
            </a:endParaRPr>
          </a:p>
          <a:p>
            <a:pPr algn="ctr">
              <a:lnSpc>
                <a:spcPct val="150000"/>
              </a:lnSpc>
            </a:pPr>
            <a:r>
              <a:rPr lang="zh-CN" altLang="en-US" dirty="0" smtClean="0">
                <a:solidFill>
                  <a:srgbClr val="A2998A"/>
                </a:solidFill>
                <a:latin typeface="黑体" pitchFamily="49" charset="-122"/>
                <a:ea typeface="黑体" pitchFamily="49" charset="-122"/>
              </a:rPr>
              <a:t>的</a:t>
            </a:r>
            <a:r>
              <a:rPr lang="zh-CN" altLang="en-US" dirty="0">
                <a:solidFill>
                  <a:srgbClr val="A2998A"/>
                </a:solidFill>
                <a:latin typeface="黑体" pitchFamily="49" charset="-122"/>
                <a:ea typeface="黑体" pitchFamily="49" charset="-122"/>
              </a:rPr>
              <a:t>功能</a:t>
            </a:r>
          </a:p>
        </p:txBody>
      </p:sp>
      <p:sp>
        <p:nvSpPr>
          <p:cNvPr id="42" name="文本框 25"/>
          <p:cNvSpPr txBox="1"/>
          <p:nvPr/>
        </p:nvSpPr>
        <p:spPr>
          <a:xfrm>
            <a:off x="9898743" y="2316630"/>
            <a:ext cx="1878554" cy="858377"/>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间接为</a:t>
            </a:r>
            <a:r>
              <a:rPr lang="zh-CN" altLang="en-US" dirty="0" smtClean="0">
                <a:solidFill>
                  <a:srgbClr val="A2998A"/>
                </a:solidFill>
                <a:latin typeface="黑体" pitchFamily="49" charset="-122"/>
                <a:ea typeface="黑体" pitchFamily="49" charset="-122"/>
              </a:rPr>
              <a:t>消费者</a:t>
            </a:r>
            <a:endParaRPr lang="en-US" altLang="zh-CN" dirty="0" smtClean="0">
              <a:solidFill>
                <a:srgbClr val="A2998A"/>
              </a:solidFill>
              <a:latin typeface="黑体" pitchFamily="49" charset="-122"/>
              <a:ea typeface="黑体" pitchFamily="49" charset="-122"/>
            </a:endParaRPr>
          </a:p>
          <a:p>
            <a:pPr algn="ctr">
              <a:lnSpc>
                <a:spcPct val="150000"/>
              </a:lnSpc>
            </a:pPr>
            <a:r>
              <a:rPr lang="zh-CN" altLang="en-US" dirty="0" smtClean="0">
                <a:solidFill>
                  <a:srgbClr val="A2998A"/>
                </a:solidFill>
                <a:latin typeface="黑体" pitchFamily="49" charset="-122"/>
                <a:ea typeface="黑体" pitchFamily="49" charset="-122"/>
              </a:rPr>
              <a:t>读报</a:t>
            </a:r>
            <a:r>
              <a:rPr lang="zh-CN" altLang="en-US" dirty="0">
                <a:solidFill>
                  <a:srgbClr val="A2998A"/>
                </a:solidFill>
                <a:latin typeface="黑体" pitchFamily="49" charset="-122"/>
                <a:ea typeface="黑体" pitchFamily="49" charset="-122"/>
              </a:rPr>
              <a:t>付费的功能</a:t>
            </a:r>
          </a:p>
        </p:txBody>
      </p:sp>
      <p:sp>
        <p:nvSpPr>
          <p:cNvPr id="43" name="椭圆 42"/>
          <p:cNvSpPr/>
          <p:nvPr/>
        </p:nvSpPr>
        <p:spPr>
          <a:xfrm>
            <a:off x="1116879" y="1788443"/>
            <a:ext cx="474202" cy="474202"/>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60000"/>
                  <a:lumOff val="40000"/>
                </a:schemeClr>
              </a:solidFill>
            </a:endParaRPr>
          </a:p>
        </p:txBody>
      </p:sp>
      <p:sp>
        <p:nvSpPr>
          <p:cNvPr id="44" name="椭圆 43"/>
          <p:cNvSpPr/>
          <p:nvPr/>
        </p:nvSpPr>
        <p:spPr>
          <a:xfrm>
            <a:off x="10600919" y="1788443"/>
            <a:ext cx="474202" cy="474202"/>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3487889" y="1788443"/>
            <a:ext cx="474202" cy="47420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570176" y="1230791"/>
            <a:ext cx="2646878" cy="461665"/>
          </a:xfrm>
          <a:prstGeom prst="rect">
            <a:avLst/>
          </a:prstGeom>
        </p:spPr>
        <p:txBody>
          <a:bodyPr wrap="none">
            <a:spAutoFit/>
          </a:bodyPr>
          <a:lstStyle/>
          <a:p>
            <a:r>
              <a:rPr lang="zh-CN" altLang="en-US" sz="2400" dirty="0" smtClean="0">
                <a:solidFill>
                  <a:schemeClr val="tx2">
                    <a:lumMod val="60000"/>
                    <a:lumOff val="40000"/>
                  </a:schemeClr>
                </a:solidFill>
                <a:latin typeface="+mn-ea"/>
              </a:rPr>
              <a:t>（一）报纸</a:t>
            </a:r>
            <a:r>
              <a:rPr lang="zh-CN" altLang="en-US" sz="2400" dirty="0">
                <a:solidFill>
                  <a:schemeClr val="tx2">
                    <a:lumMod val="60000"/>
                    <a:lumOff val="40000"/>
                  </a:schemeClr>
                </a:solidFill>
                <a:latin typeface="+mn-ea"/>
              </a:rPr>
              <a:t>的功能</a:t>
            </a:r>
          </a:p>
        </p:txBody>
      </p:sp>
      <p:sp>
        <p:nvSpPr>
          <p:cNvPr id="47" name="TextBox 46"/>
          <p:cNvSpPr txBox="1"/>
          <p:nvPr/>
        </p:nvSpPr>
        <p:spPr>
          <a:xfrm>
            <a:off x="467603" y="2824461"/>
            <a:ext cx="2107090" cy="2862322"/>
          </a:xfrm>
          <a:prstGeom prst="rect">
            <a:avLst/>
          </a:prstGeom>
          <a:noFill/>
        </p:spPr>
        <p:txBody>
          <a:bodyPr wrap="square" rtlCol="0">
            <a:spAutoFit/>
          </a:bodyPr>
          <a:lstStyle/>
          <a:p>
            <a:r>
              <a:rPr lang="zh-CN" altLang="en-US" dirty="0">
                <a:solidFill>
                  <a:schemeClr val="bg2">
                    <a:lumMod val="50000"/>
                  </a:schemeClr>
                </a:solidFill>
                <a:latin typeface="华文楷体" pitchFamily="2" charset="-122"/>
                <a:ea typeface="华文楷体" pitchFamily="2" charset="-122"/>
              </a:rPr>
              <a:t>报纸肩负着将广告讯息传递给受众的任务</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这样</a:t>
            </a:r>
            <a:r>
              <a:rPr lang="zh-CN" altLang="en-US" dirty="0" smtClean="0">
                <a:solidFill>
                  <a:schemeClr val="bg2">
                    <a:lumMod val="50000"/>
                  </a:schemeClr>
                </a:solidFill>
                <a:latin typeface="华文楷体" pitchFamily="2" charset="-122"/>
                <a:ea typeface="华文楷体" pitchFamily="2" charset="-122"/>
              </a:rPr>
              <a:t>的讯息</a:t>
            </a:r>
            <a:r>
              <a:rPr lang="zh-CN" altLang="en-US" dirty="0">
                <a:solidFill>
                  <a:schemeClr val="bg2">
                    <a:lumMod val="50000"/>
                  </a:schemeClr>
                </a:solidFill>
                <a:latin typeface="华文楷体" pitchFamily="2" charset="-122"/>
                <a:ea typeface="华文楷体" pitchFamily="2" charset="-122"/>
              </a:rPr>
              <a:t>传递自然加快了商品和服务的流通</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活跃了市场</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促进了经济的发展</a:t>
            </a:r>
            <a:r>
              <a:rPr lang="en-US" altLang="zh-CN" dirty="0">
                <a:solidFill>
                  <a:schemeClr val="bg2">
                    <a:lumMod val="50000"/>
                  </a:schemeClr>
                </a:solidFill>
                <a:latin typeface="华文楷体" pitchFamily="2" charset="-122"/>
                <a:ea typeface="华文楷体" pitchFamily="2" charset="-122"/>
              </a:rPr>
              <a:t>;</a:t>
            </a:r>
            <a:r>
              <a:rPr lang="zh-CN" altLang="en-US" dirty="0" smtClean="0">
                <a:solidFill>
                  <a:schemeClr val="bg2">
                    <a:lumMod val="50000"/>
                  </a:schemeClr>
                </a:solidFill>
                <a:latin typeface="华文楷体" pitchFamily="2" charset="-122"/>
                <a:ea typeface="华文楷体" pitchFamily="2" charset="-122"/>
              </a:rPr>
              <a:t>与此同时</a:t>
            </a:r>
            <a:r>
              <a:rPr lang="zh-CN" altLang="en-US" dirty="0">
                <a:solidFill>
                  <a:schemeClr val="bg2">
                    <a:lumMod val="50000"/>
                  </a:schemeClr>
                </a:solidFill>
                <a:latin typeface="华文楷体" pitchFamily="2" charset="-122"/>
                <a:ea typeface="华文楷体" pitchFamily="2" charset="-122"/>
              </a:rPr>
              <a:t>也加快了消费者的购买决策过程</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方便了消费者的购买活动</a:t>
            </a:r>
          </a:p>
        </p:txBody>
      </p:sp>
      <p:sp>
        <p:nvSpPr>
          <p:cNvPr id="48" name="TextBox 47"/>
          <p:cNvSpPr txBox="1"/>
          <p:nvPr/>
        </p:nvSpPr>
        <p:spPr>
          <a:xfrm>
            <a:off x="2727093" y="2802555"/>
            <a:ext cx="2141198" cy="1754326"/>
          </a:xfrm>
          <a:prstGeom prst="rect">
            <a:avLst/>
          </a:prstGeom>
          <a:noFill/>
        </p:spPr>
        <p:txBody>
          <a:bodyPr wrap="square" rtlCol="0">
            <a:spAutoFit/>
          </a:bodyPr>
          <a:lstStyle/>
          <a:p>
            <a:r>
              <a:rPr lang="zh-CN" altLang="en-US" dirty="0">
                <a:solidFill>
                  <a:schemeClr val="bg2">
                    <a:lumMod val="50000"/>
                  </a:schemeClr>
                </a:solidFill>
                <a:latin typeface="华文楷体" pitchFamily="2" charset="-122"/>
                <a:ea typeface="华文楷体" pitchFamily="2" charset="-122"/>
              </a:rPr>
              <a:t>报纸广告在一定程度上可以准确地反映社会现实</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报纸广告的这一功能也</a:t>
            </a:r>
            <a:r>
              <a:rPr lang="zh-CN" altLang="en-US" dirty="0" smtClean="0">
                <a:solidFill>
                  <a:schemeClr val="bg2">
                    <a:lumMod val="50000"/>
                  </a:schemeClr>
                </a:solidFill>
                <a:latin typeface="华文楷体" pitchFamily="2" charset="-122"/>
                <a:ea typeface="华文楷体" pitchFamily="2" charset="-122"/>
              </a:rPr>
              <a:t>可以</a:t>
            </a:r>
            <a:r>
              <a:rPr lang="zh-CN" altLang="en-US" dirty="0">
                <a:solidFill>
                  <a:schemeClr val="bg2">
                    <a:lumMod val="50000"/>
                  </a:schemeClr>
                </a:solidFill>
                <a:latin typeface="华文楷体" pitchFamily="2" charset="-122"/>
                <a:ea typeface="华文楷体" pitchFamily="2" charset="-122"/>
              </a:rPr>
              <a:t>称为报纸广告的</a:t>
            </a:r>
            <a:r>
              <a:rPr lang="zh-CN" altLang="en-US" dirty="0" smtClean="0">
                <a:solidFill>
                  <a:schemeClr val="bg2">
                    <a:lumMod val="50000"/>
                  </a:schemeClr>
                </a:solidFill>
                <a:latin typeface="华文楷体" pitchFamily="2" charset="-122"/>
                <a:ea typeface="华文楷体" pitchFamily="2" charset="-122"/>
              </a:rPr>
              <a:t>“镜态功能”</a:t>
            </a:r>
            <a:endParaRPr lang="zh-CN" altLang="en-US" dirty="0">
              <a:solidFill>
                <a:schemeClr val="bg2">
                  <a:lumMod val="50000"/>
                </a:schemeClr>
              </a:solidFill>
              <a:latin typeface="华文楷体" pitchFamily="2" charset="-122"/>
              <a:ea typeface="华文楷体" pitchFamily="2" charset="-122"/>
            </a:endParaRPr>
          </a:p>
        </p:txBody>
      </p:sp>
      <p:sp>
        <p:nvSpPr>
          <p:cNvPr id="49" name="TextBox 48"/>
          <p:cNvSpPr txBox="1"/>
          <p:nvPr/>
        </p:nvSpPr>
        <p:spPr>
          <a:xfrm>
            <a:off x="5140307" y="3237779"/>
            <a:ext cx="2141198" cy="1754326"/>
          </a:xfrm>
          <a:prstGeom prst="rect">
            <a:avLst/>
          </a:prstGeom>
          <a:noFill/>
        </p:spPr>
        <p:txBody>
          <a:bodyPr wrap="square" rtlCol="0">
            <a:spAutoFit/>
          </a:bodyPr>
          <a:lstStyle/>
          <a:p>
            <a:r>
              <a:rPr lang="zh-CN" altLang="en-US" dirty="0">
                <a:solidFill>
                  <a:schemeClr val="bg2">
                    <a:lumMod val="50000"/>
                  </a:schemeClr>
                </a:solidFill>
                <a:latin typeface="华文楷体" pitchFamily="2" charset="-122"/>
                <a:ea typeface="华文楷体" pitchFamily="2" charset="-122"/>
              </a:rPr>
              <a:t>广告收入是报纸媒体经营收入的主要来源</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正是在广告收入的推动下报纸才</a:t>
            </a:r>
          </a:p>
          <a:p>
            <a:r>
              <a:rPr lang="zh-CN" altLang="en-US" dirty="0">
                <a:solidFill>
                  <a:schemeClr val="bg2">
                    <a:lumMod val="50000"/>
                  </a:schemeClr>
                </a:solidFill>
                <a:latin typeface="华文楷体" pitchFamily="2" charset="-122"/>
                <a:ea typeface="华文楷体" pitchFamily="2" charset="-122"/>
              </a:rPr>
              <a:t>得以走过几百年辉煌的</a:t>
            </a:r>
            <a:r>
              <a:rPr lang="zh-CN" altLang="en-US" dirty="0" smtClean="0">
                <a:solidFill>
                  <a:schemeClr val="bg2">
                    <a:lumMod val="50000"/>
                  </a:schemeClr>
                </a:solidFill>
                <a:latin typeface="华文楷体" pitchFamily="2" charset="-122"/>
                <a:ea typeface="华文楷体" pitchFamily="2" charset="-122"/>
              </a:rPr>
              <a:t>岁月</a:t>
            </a:r>
            <a:endParaRPr lang="zh-CN" altLang="en-US" dirty="0">
              <a:solidFill>
                <a:schemeClr val="bg2">
                  <a:lumMod val="50000"/>
                </a:schemeClr>
              </a:solidFill>
              <a:latin typeface="华文楷体" pitchFamily="2" charset="-122"/>
              <a:ea typeface="华文楷体" pitchFamily="2" charset="-122"/>
            </a:endParaRPr>
          </a:p>
        </p:txBody>
      </p:sp>
      <p:sp>
        <p:nvSpPr>
          <p:cNvPr id="50" name="TextBox 49"/>
          <p:cNvSpPr txBox="1"/>
          <p:nvPr/>
        </p:nvSpPr>
        <p:spPr>
          <a:xfrm>
            <a:off x="7394050" y="3237644"/>
            <a:ext cx="2242322" cy="3139321"/>
          </a:xfrm>
          <a:prstGeom prst="rect">
            <a:avLst/>
          </a:prstGeom>
          <a:noFill/>
        </p:spPr>
        <p:txBody>
          <a:bodyPr wrap="square" rtlCol="0">
            <a:spAutoFit/>
          </a:bodyPr>
          <a:lstStyle/>
          <a:p>
            <a:r>
              <a:rPr lang="zh-CN" altLang="en-US" dirty="0">
                <a:solidFill>
                  <a:schemeClr val="bg2">
                    <a:lumMod val="50000"/>
                  </a:schemeClr>
                </a:solidFill>
                <a:latin typeface="华文楷体" pitchFamily="2" charset="-122"/>
                <a:ea typeface="华文楷体" pitchFamily="2" charset="-122"/>
              </a:rPr>
              <a:t>广告从本质上说就是一种说服行为</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报纸广告</a:t>
            </a:r>
            <a:r>
              <a:rPr lang="zh-CN" altLang="en-US" dirty="0" smtClean="0">
                <a:solidFill>
                  <a:schemeClr val="bg2">
                    <a:lumMod val="50000"/>
                  </a:schemeClr>
                </a:solidFill>
                <a:latin typeface="华文楷体" pitchFamily="2" charset="-122"/>
                <a:ea typeface="华文楷体" pitchFamily="2" charset="-122"/>
              </a:rPr>
              <a:t>同样此</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每一张报纸</a:t>
            </a:r>
            <a:r>
              <a:rPr lang="zh-CN" altLang="en-US" dirty="0" smtClean="0">
                <a:solidFill>
                  <a:schemeClr val="bg2">
                    <a:lumMod val="50000"/>
                  </a:schemeClr>
                </a:solidFill>
                <a:latin typeface="华文楷体" pitchFamily="2" charset="-122"/>
                <a:ea typeface="华文楷体" pitchFamily="2" charset="-122"/>
              </a:rPr>
              <a:t>必须把</a:t>
            </a:r>
            <a:r>
              <a:rPr lang="zh-CN" altLang="en-US" dirty="0">
                <a:solidFill>
                  <a:schemeClr val="bg2">
                    <a:lumMod val="50000"/>
                  </a:schemeClr>
                </a:solidFill>
                <a:latin typeface="华文楷体" pitchFamily="2" charset="-122"/>
                <a:ea typeface="华文楷体" pitchFamily="2" charset="-122"/>
              </a:rPr>
              <a:t>准确定位品牌的价值和创造‘最良好的印象’作为广告工作的任务和目标</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这</a:t>
            </a:r>
            <a:r>
              <a:rPr lang="zh-CN" altLang="en-US" dirty="0" smtClean="0">
                <a:solidFill>
                  <a:schemeClr val="bg2">
                    <a:lumMod val="50000"/>
                  </a:schemeClr>
                </a:solidFill>
                <a:latin typeface="华文楷体" pitchFamily="2" charset="-122"/>
                <a:ea typeface="华文楷体" pitchFamily="2" charset="-122"/>
              </a:rPr>
              <a:t>需要</a:t>
            </a:r>
            <a:r>
              <a:rPr lang="zh-CN" altLang="en-US" dirty="0">
                <a:solidFill>
                  <a:schemeClr val="bg2">
                    <a:lumMod val="50000"/>
                  </a:schemeClr>
                </a:solidFill>
                <a:latin typeface="华文楷体" pitchFamily="2" charset="-122"/>
                <a:ea typeface="华文楷体" pitchFamily="2" charset="-122"/>
              </a:rPr>
              <a:t>确保报纸广告不只是传递信息</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而且要带有说服的功能</a:t>
            </a:r>
            <a:r>
              <a:rPr lang="en-US" altLang="zh-CN" dirty="0">
                <a:solidFill>
                  <a:schemeClr val="bg2">
                    <a:lumMod val="50000"/>
                  </a:schemeClr>
                </a:solidFill>
                <a:latin typeface="华文楷体" pitchFamily="2" charset="-122"/>
                <a:ea typeface="华文楷体" pitchFamily="2" charset="-122"/>
              </a:rPr>
              <a:t>.”</a:t>
            </a:r>
            <a:endParaRPr lang="zh-CN" altLang="en-US" dirty="0">
              <a:solidFill>
                <a:schemeClr val="bg2">
                  <a:lumMod val="50000"/>
                </a:schemeClr>
              </a:solidFill>
              <a:latin typeface="华文楷体" pitchFamily="2" charset="-122"/>
              <a:ea typeface="华文楷体" pitchFamily="2" charset="-122"/>
            </a:endParaRPr>
          </a:p>
        </p:txBody>
      </p:sp>
      <p:sp>
        <p:nvSpPr>
          <p:cNvPr id="51" name="TextBox 50"/>
          <p:cNvSpPr txBox="1"/>
          <p:nvPr/>
        </p:nvSpPr>
        <p:spPr>
          <a:xfrm>
            <a:off x="9765060" y="3265645"/>
            <a:ext cx="2068509" cy="2031325"/>
          </a:xfrm>
          <a:prstGeom prst="rect">
            <a:avLst/>
          </a:prstGeom>
          <a:noFill/>
        </p:spPr>
        <p:txBody>
          <a:bodyPr wrap="square" rtlCol="0">
            <a:spAutoFit/>
          </a:bodyPr>
          <a:lstStyle/>
          <a:p>
            <a:r>
              <a:rPr lang="zh-CN" altLang="en-US" dirty="0">
                <a:solidFill>
                  <a:schemeClr val="bg2">
                    <a:lumMod val="50000"/>
                  </a:schemeClr>
                </a:solidFill>
                <a:latin typeface="华文楷体" pitchFamily="2" charset="-122"/>
                <a:ea typeface="华文楷体" pitchFamily="2" charset="-122"/>
              </a:rPr>
              <a:t>支撑报纸经营发展的途径有两条</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一是发行收入</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二是广告收入</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目前</a:t>
            </a:r>
            <a:r>
              <a:rPr lang="en-US" altLang="zh-CN" dirty="0">
                <a:solidFill>
                  <a:schemeClr val="bg2">
                    <a:lumMod val="50000"/>
                  </a:schemeClr>
                </a:solidFill>
                <a:latin typeface="华文楷体" pitchFamily="2" charset="-122"/>
                <a:ea typeface="华文楷体" pitchFamily="2" charset="-122"/>
              </a:rPr>
              <a:t>,</a:t>
            </a:r>
            <a:r>
              <a:rPr lang="zh-CN" altLang="en-US" dirty="0" smtClean="0">
                <a:solidFill>
                  <a:schemeClr val="bg2">
                    <a:lumMod val="50000"/>
                  </a:schemeClr>
                </a:solidFill>
                <a:latin typeface="华文楷体" pitchFamily="2" charset="-122"/>
                <a:ea typeface="华文楷体" pitchFamily="2" charset="-122"/>
              </a:rPr>
              <a:t>普遍采用</a:t>
            </a:r>
            <a:r>
              <a:rPr lang="zh-CN" altLang="en-US" dirty="0">
                <a:solidFill>
                  <a:schemeClr val="bg2">
                    <a:lumMod val="50000"/>
                  </a:schemeClr>
                </a:solidFill>
                <a:latin typeface="华文楷体" pitchFamily="2" charset="-122"/>
                <a:ea typeface="华文楷体" pitchFamily="2" charset="-122"/>
              </a:rPr>
              <a:t>报纸发行定价低于报纸成本的经营</a:t>
            </a:r>
            <a:r>
              <a:rPr lang="zh-CN" altLang="en-US" dirty="0" smtClean="0">
                <a:solidFill>
                  <a:schemeClr val="bg2">
                    <a:lumMod val="50000"/>
                  </a:schemeClr>
                </a:solidFill>
                <a:latin typeface="华文楷体" pitchFamily="2" charset="-122"/>
                <a:ea typeface="华文楷体" pitchFamily="2" charset="-122"/>
              </a:rPr>
              <a:t>方式</a:t>
            </a:r>
            <a:endParaRPr lang="zh-CN" altLang="en-US" dirty="0">
              <a:solidFill>
                <a:schemeClr val="bg2">
                  <a:lumMod val="50000"/>
                </a:schemeClr>
              </a:solidFill>
              <a:latin typeface="华文楷体" pitchFamily="2" charset="-122"/>
              <a:ea typeface="华文楷体" pitchFamily="2" charset="-122"/>
            </a:endParaRPr>
          </a:p>
        </p:txBody>
      </p:sp>
    </p:spTree>
    <p:extLst>
      <p:ext uri="{BB962C8B-B14F-4D97-AF65-F5344CB8AC3E}">
        <p14:creationId xmlns:p14="http://schemas.microsoft.com/office/powerpoint/2010/main" val="346233111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8" decel="100000"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300" fill="hold"/>
                                        <p:tgtEl>
                                          <p:spTgt spid="25"/>
                                        </p:tgtEl>
                                        <p:attrNameLst>
                                          <p:attrName>ppt_x</p:attrName>
                                        </p:attrNameLst>
                                      </p:cBhvr>
                                      <p:tavLst>
                                        <p:tav tm="0">
                                          <p:val>
                                            <p:strVal val="0-#ppt_w/2"/>
                                          </p:val>
                                        </p:tav>
                                        <p:tav tm="100000">
                                          <p:val>
                                            <p:strVal val="#ppt_x"/>
                                          </p:val>
                                        </p:tav>
                                      </p:tavLst>
                                    </p:anim>
                                    <p:anim calcmode="lin" valueType="num">
                                      <p:cBhvr additive="base">
                                        <p:cTn id="13" dur="3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2" presetClass="entr" presetSubtype="8" decel="10000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300" fill="hold"/>
                                        <p:tgtEl>
                                          <p:spTgt spid="22"/>
                                        </p:tgtEl>
                                        <p:attrNameLst>
                                          <p:attrName>ppt_x</p:attrName>
                                        </p:attrNameLst>
                                      </p:cBhvr>
                                      <p:tavLst>
                                        <p:tav tm="0">
                                          <p:val>
                                            <p:strVal val="0-#ppt_w/2"/>
                                          </p:val>
                                        </p:tav>
                                        <p:tav tm="100000">
                                          <p:val>
                                            <p:strVal val="#ppt_x"/>
                                          </p:val>
                                        </p:tav>
                                      </p:tavLst>
                                    </p:anim>
                                    <p:anim calcmode="lin" valueType="num">
                                      <p:cBhvr additive="base">
                                        <p:cTn id="18" dur="3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2" presetClass="entr" presetSubtype="8" decel="10000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300" fill="hold"/>
                                        <p:tgtEl>
                                          <p:spTgt spid="26"/>
                                        </p:tgtEl>
                                        <p:attrNameLst>
                                          <p:attrName>ppt_x</p:attrName>
                                        </p:attrNameLst>
                                      </p:cBhvr>
                                      <p:tavLst>
                                        <p:tav tm="0">
                                          <p:val>
                                            <p:strVal val="0-#ppt_w/2"/>
                                          </p:val>
                                        </p:tav>
                                        <p:tav tm="100000">
                                          <p:val>
                                            <p:strVal val="#ppt_x"/>
                                          </p:val>
                                        </p:tav>
                                      </p:tavLst>
                                    </p:anim>
                                    <p:anim calcmode="lin" valueType="num">
                                      <p:cBhvr additive="base">
                                        <p:cTn id="23" dur="3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1200"/>
                            </p:stCondLst>
                            <p:childTnLst>
                              <p:par>
                                <p:cTn id="25" presetID="2" presetClass="entr" presetSubtype="8" decel="10000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300" fill="hold"/>
                                        <p:tgtEl>
                                          <p:spTgt spid="23"/>
                                        </p:tgtEl>
                                        <p:attrNameLst>
                                          <p:attrName>ppt_x</p:attrName>
                                        </p:attrNameLst>
                                      </p:cBhvr>
                                      <p:tavLst>
                                        <p:tav tm="0">
                                          <p:val>
                                            <p:strVal val="0-#ppt_w/2"/>
                                          </p:val>
                                        </p:tav>
                                        <p:tav tm="100000">
                                          <p:val>
                                            <p:strVal val="#ppt_x"/>
                                          </p:val>
                                        </p:tav>
                                      </p:tavLst>
                                    </p:anim>
                                    <p:anim calcmode="lin" valueType="num">
                                      <p:cBhvr additive="base">
                                        <p:cTn id="28" dur="300" fill="hold"/>
                                        <p:tgtEl>
                                          <p:spTgt spid="23"/>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8" decel="100000"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300" fill="hold"/>
                                        <p:tgtEl>
                                          <p:spTgt spid="27"/>
                                        </p:tgtEl>
                                        <p:attrNameLst>
                                          <p:attrName>ppt_x</p:attrName>
                                        </p:attrNameLst>
                                      </p:cBhvr>
                                      <p:tavLst>
                                        <p:tav tm="0">
                                          <p:val>
                                            <p:strVal val="0-#ppt_w/2"/>
                                          </p:val>
                                        </p:tav>
                                        <p:tav tm="100000">
                                          <p:val>
                                            <p:strVal val="#ppt_x"/>
                                          </p:val>
                                        </p:tav>
                                      </p:tavLst>
                                    </p:anim>
                                    <p:anim calcmode="lin" valueType="num">
                                      <p:cBhvr additive="base">
                                        <p:cTn id="33" dur="300" fill="hold"/>
                                        <p:tgtEl>
                                          <p:spTgt spid="27"/>
                                        </p:tgtEl>
                                        <p:attrNameLst>
                                          <p:attrName>ppt_y</p:attrName>
                                        </p:attrNameLst>
                                      </p:cBhvr>
                                      <p:tavLst>
                                        <p:tav tm="0">
                                          <p:val>
                                            <p:strVal val="#ppt_y"/>
                                          </p:val>
                                        </p:tav>
                                        <p:tav tm="100000">
                                          <p:val>
                                            <p:strVal val="#ppt_y"/>
                                          </p:val>
                                        </p:tav>
                                      </p:tavLst>
                                    </p:anim>
                                  </p:childTnLst>
                                </p:cTn>
                              </p:par>
                            </p:childTnLst>
                          </p:cTn>
                        </p:par>
                        <p:par>
                          <p:cTn id="34" fill="hold">
                            <p:stCondLst>
                              <p:cond delay="1800"/>
                            </p:stCondLst>
                            <p:childTnLst>
                              <p:par>
                                <p:cTn id="35" presetID="2" presetClass="entr" presetSubtype="8" decel="100000"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300" fill="hold"/>
                                        <p:tgtEl>
                                          <p:spTgt spid="43"/>
                                        </p:tgtEl>
                                        <p:attrNameLst>
                                          <p:attrName>ppt_x</p:attrName>
                                        </p:attrNameLst>
                                      </p:cBhvr>
                                      <p:tavLst>
                                        <p:tav tm="0">
                                          <p:val>
                                            <p:strVal val="0-#ppt_w/2"/>
                                          </p:val>
                                        </p:tav>
                                        <p:tav tm="100000">
                                          <p:val>
                                            <p:strVal val="#ppt_x"/>
                                          </p:val>
                                        </p:tav>
                                      </p:tavLst>
                                    </p:anim>
                                    <p:anim calcmode="lin" valueType="num">
                                      <p:cBhvr additive="base">
                                        <p:cTn id="38" dur="300" fill="hold"/>
                                        <p:tgtEl>
                                          <p:spTgt spid="43"/>
                                        </p:tgtEl>
                                        <p:attrNameLst>
                                          <p:attrName>ppt_y</p:attrName>
                                        </p:attrNameLst>
                                      </p:cBhvr>
                                      <p:tavLst>
                                        <p:tav tm="0">
                                          <p:val>
                                            <p:strVal val="#ppt_y"/>
                                          </p:val>
                                        </p:tav>
                                        <p:tav tm="100000">
                                          <p:val>
                                            <p:strVal val="#ppt_y"/>
                                          </p:val>
                                        </p:tav>
                                      </p:tavLst>
                                    </p:anim>
                                  </p:childTnLst>
                                </p:cTn>
                              </p:par>
                            </p:childTnLst>
                          </p:cTn>
                        </p:par>
                        <p:par>
                          <p:cTn id="39" fill="hold">
                            <p:stCondLst>
                              <p:cond delay="2100"/>
                            </p:stCondLst>
                            <p:childTnLst>
                              <p:par>
                                <p:cTn id="40" presetID="2" presetClass="entr" presetSubtype="8" decel="100000"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300" fill="hold"/>
                                        <p:tgtEl>
                                          <p:spTgt spid="44"/>
                                        </p:tgtEl>
                                        <p:attrNameLst>
                                          <p:attrName>ppt_x</p:attrName>
                                        </p:attrNameLst>
                                      </p:cBhvr>
                                      <p:tavLst>
                                        <p:tav tm="0">
                                          <p:val>
                                            <p:strVal val="0-#ppt_w/2"/>
                                          </p:val>
                                        </p:tav>
                                        <p:tav tm="100000">
                                          <p:val>
                                            <p:strVal val="#ppt_x"/>
                                          </p:val>
                                        </p:tav>
                                      </p:tavLst>
                                    </p:anim>
                                    <p:anim calcmode="lin" valueType="num">
                                      <p:cBhvr additive="base">
                                        <p:cTn id="43" dur="3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2400"/>
                            </p:stCondLst>
                            <p:childTnLst>
                              <p:par>
                                <p:cTn id="45" presetID="2" presetClass="entr" presetSubtype="8" decel="10000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300" fill="hold"/>
                                        <p:tgtEl>
                                          <p:spTgt spid="45"/>
                                        </p:tgtEl>
                                        <p:attrNameLst>
                                          <p:attrName>ppt_x</p:attrName>
                                        </p:attrNameLst>
                                      </p:cBhvr>
                                      <p:tavLst>
                                        <p:tav tm="0">
                                          <p:val>
                                            <p:strVal val="0-#ppt_w/2"/>
                                          </p:val>
                                        </p:tav>
                                        <p:tav tm="100000">
                                          <p:val>
                                            <p:strVal val="#ppt_x"/>
                                          </p:val>
                                        </p:tav>
                                      </p:tavLst>
                                    </p:anim>
                                    <p:anim calcmode="lin" valueType="num">
                                      <p:cBhvr additive="base">
                                        <p:cTn id="48" dur="3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3" grpId="0" animBg="1"/>
      <p:bldP spid="44" grpId="0" animBg="1"/>
      <p:bldP spid="4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791582" y="1422393"/>
            <a:ext cx="878488" cy="1133275"/>
          </a:xfrm>
          <a:custGeom>
            <a:avLst/>
            <a:gdLst>
              <a:gd name="connsiteX0" fmla="*/ 525462 w 1050925"/>
              <a:gd name="connsiteY0" fmla="*/ 0 h 1355725"/>
              <a:gd name="connsiteX1" fmla="*/ 1050925 w 1050925"/>
              <a:gd name="connsiteY1" fmla="*/ 1355725 h 1355725"/>
              <a:gd name="connsiteX2" fmla="*/ 0 w 1050925"/>
              <a:gd name="connsiteY2" fmla="*/ 1355725 h 1355725"/>
              <a:gd name="connsiteX3" fmla="*/ 525462 w 1050925"/>
              <a:gd name="connsiteY3" fmla="*/ 0 h 1355725"/>
            </a:gdLst>
            <a:ahLst/>
            <a:cxnLst>
              <a:cxn ang="0">
                <a:pos x="connsiteX0" y="connsiteY0"/>
              </a:cxn>
              <a:cxn ang="0">
                <a:pos x="connsiteX1" y="connsiteY1"/>
              </a:cxn>
              <a:cxn ang="0">
                <a:pos x="connsiteX2" y="connsiteY2"/>
              </a:cxn>
              <a:cxn ang="0">
                <a:pos x="connsiteX3" y="connsiteY3"/>
              </a:cxn>
            </a:cxnLst>
            <a:rect l="l" t="t" r="r" b="b"/>
            <a:pathLst>
              <a:path w="1050925" h="1355725">
                <a:moveTo>
                  <a:pt x="525462" y="0"/>
                </a:moveTo>
                <a:lnTo>
                  <a:pt x="1050925" y="1355725"/>
                </a:lnTo>
                <a:lnTo>
                  <a:pt x="0" y="1355725"/>
                </a:lnTo>
                <a:lnTo>
                  <a:pt x="525462" y="0"/>
                </a:lnTo>
                <a:close/>
              </a:path>
            </a:pathLst>
          </a:custGeom>
          <a:solidFill>
            <a:srgbClr val="9EA9BA"/>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1352338" y="2653191"/>
            <a:ext cx="1756974" cy="1133274"/>
          </a:xfrm>
          <a:custGeom>
            <a:avLst/>
            <a:gdLst>
              <a:gd name="connsiteX0" fmla="*/ 525462 w 2101849"/>
              <a:gd name="connsiteY0" fmla="*/ 0 h 1355724"/>
              <a:gd name="connsiteX1" fmla="*/ 1576387 w 2101849"/>
              <a:gd name="connsiteY1" fmla="*/ 0 h 1355724"/>
              <a:gd name="connsiteX2" fmla="*/ 2101849 w 2101849"/>
              <a:gd name="connsiteY2" fmla="*/ 1355724 h 1355724"/>
              <a:gd name="connsiteX3" fmla="*/ 0 w 2101849"/>
              <a:gd name="connsiteY3" fmla="*/ 1355724 h 1355724"/>
              <a:gd name="connsiteX4" fmla="*/ 525462 w 2101849"/>
              <a:gd name="connsiteY4" fmla="*/ 0 h 1355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1849" h="1355724">
                <a:moveTo>
                  <a:pt x="525462" y="0"/>
                </a:moveTo>
                <a:lnTo>
                  <a:pt x="1576387" y="0"/>
                </a:lnTo>
                <a:lnTo>
                  <a:pt x="2101849" y="1355724"/>
                </a:lnTo>
                <a:lnTo>
                  <a:pt x="0" y="1355724"/>
                </a:lnTo>
                <a:lnTo>
                  <a:pt x="525462" y="0"/>
                </a:lnTo>
                <a:close/>
              </a:path>
            </a:pathLst>
          </a:custGeom>
          <a:solidFill>
            <a:srgbClr val="9EA4AF"/>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913093" y="3883987"/>
            <a:ext cx="2635463" cy="1133275"/>
          </a:xfrm>
          <a:custGeom>
            <a:avLst/>
            <a:gdLst>
              <a:gd name="connsiteX0" fmla="*/ 525463 w 3152775"/>
              <a:gd name="connsiteY0" fmla="*/ 0 h 1355725"/>
              <a:gd name="connsiteX1" fmla="*/ 2627312 w 3152775"/>
              <a:gd name="connsiteY1" fmla="*/ 0 h 1355725"/>
              <a:gd name="connsiteX2" fmla="*/ 3152775 w 3152775"/>
              <a:gd name="connsiteY2" fmla="*/ 1355725 h 1355725"/>
              <a:gd name="connsiteX3" fmla="*/ 0 w 3152775"/>
              <a:gd name="connsiteY3" fmla="*/ 1355725 h 1355725"/>
            </a:gdLst>
            <a:ahLst/>
            <a:cxnLst>
              <a:cxn ang="0">
                <a:pos x="connsiteX0" y="connsiteY0"/>
              </a:cxn>
              <a:cxn ang="0">
                <a:pos x="connsiteX1" y="connsiteY1"/>
              </a:cxn>
              <a:cxn ang="0">
                <a:pos x="connsiteX2" y="connsiteY2"/>
              </a:cxn>
              <a:cxn ang="0">
                <a:pos x="connsiteX3" y="connsiteY3"/>
              </a:cxn>
            </a:cxnLst>
            <a:rect l="l" t="t" r="r" b="b"/>
            <a:pathLst>
              <a:path w="3152775" h="1355725">
                <a:moveTo>
                  <a:pt x="525463" y="0"/>
                </a:moveTo>
                <a:lnTo>
                  <a:pt x="2627312" y="0"/>
                </a:lnTo>
                <a:lnTo>
                  <a:pt x="3152775" y="1355725"/>
                </a:lnTo>
                <a:lnTo>
                  <a:pt x="0" y="1355725"/>
                </a:lnTo>
                <a:close/>
              </a:path>
            </a:pathLst>
          </a:custGeom>
          <a:solidFill>
            <a:srgbClr val="B0B0B0"/>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473850" y="5114784"/>
            <a:ext cx="3513950" cy="1133277"/>
          </a:xfrm>
          <a:custGeom>
            <a:avLst/>
            <a:gdLst>
              <a:gd name="connsiteX0" fmla="*/ 525463 w 4203700"/>
              <a:gd name="connsiteY0" fmla="*/ 0 h 1355726"/>
              <a:gd name="connsiteX1" fmla="*/ 3678237 w 4203700"/>
              <a:gd name="connsiteY1" fmla="*/ 0 h 1355726"/>
              <a:gd name="connsiteX2" fmla="*/ 4203700 w 4203700"/>
              <a:gd name="connsiteY2" fmla="*/ 1355726 h 1355726"/>
              <a:gd name="connsiteX3" fmla="*/ 0 w 4203700"/>
              <a:gd name="connsiteY3" fmla="*/ 1355726 h 1355726"/>
            </a:gdLst>
            <a:ahLst/>
            <a:cxnLst>
              <a:cxn ang="0">
                <a:pos x="connsiteX0" y="connsiteY0"/>
              </a:cxn>
              <a:cxn ang="0">
                <a:pos x="connsiteX1" y="connsiteY1"/>
              </a:cxn>
              <a:cxn ang="0">
                <a:pos x="connsiteX2" y="connsiteY2"/>
              </a:cxn>
              <a:cxn ang="0">
                <a:pos x="connsiteX3" y="connsiteY3"/>
              </a:cxn>
            </a:cxnLst>
            <a:rect l="l" t="t" r="r" b="b"/>
            <a:pathLst>
              <a:path w="4203700" h="1355726">
                <a:moveTo>
                  <a:pt x="525463" y="0"/>
                </a:moveTo>
                <a:lnTo>
                  <a:pt x="3678237" y="0"/>
                </a:lnTo>
                <a:lnTo>
                  <a:pt x="4203700" y="1355726"/>
                </a:lnTo>
                <a:lnTo>
                  <a:pt x="0" y="1355726"/>
                </a:lnTo>
                <a:close/>
              </a:path>
            </a:pathLst>
          </a:custGeom>
          <a:solidFill>
            <a:srgbClr val="C3CAD8"/>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586074" y="1355219"/>
            <a:ext cx="7047912" cy="4593565"/>
          </a:xfrm>
          <a:prstGeom prst="rect">
            <a:avLst/>
          </a:prstGeom>
          <a:noFill/>
        </p:spPr>
        <p:txBody>
          <a:bodyPr wrap="square" rtlCol="0" anchor="ctr">
            <a:spAutoFit/>
          </a:bodyPr>
          <a:lstStyle/>
          <a:p>
            <a:pPr marL="285750" indent="-285750">
              <a:lnSpc>
                <a:spcPts val="2700"/>
              </a:lnSpc>
              <a:buFont typeface="Arial" pitchFamily="34" charset="0"/>
              <a:buChar char="•"/>
            </a:pPr>
            <a:r>
              <a:rPr lang="zh-CN" altLang="en-US" dirty="0">
                <a:solidFill>
                  <a:schemeClr val="tx2">
                    <a:lumMod val="60000"/>
                    <a:lumOff val="40000"/>
                  </a:schemeClr>
                </a:solidFill>
                <a:latin typeface="黑体" pitchFamily="49" charset="-122"/>
                <a:ea typeface="黑体" pitchFamily="49" charset="-122"/>
              </a:rPr>
              <a:t>第一</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报纸版面齐全</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可刊登的广告信息量大</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广告主有充足的版面空间</a:t>
            </a:r>
            <a:r>
              <a:rPr lang="zh-CN" altLang="en-US" dirty="0" smtClean="0">
                <a:solidFill>
                  <a:schemeClr val="tx2">
                    <a:lumMod val="60000"/>
                    <a:lumOff val="40000"/>
                  </a:schemeClr>
                </a:solidFill>
                <a:latin typeface="黑体" pitchFamily="49" charset="-122"/>
                <a:ea typeface="黑体" pitchFamily="49" charset="-122"/>
              </a:rPr>
              <a:t>发挥创意</a:t>
            </a:r>
            <a:endParaRPr lang="en-US" altLang="zh-CN" dirty="0" smtClean="0">
              <a:solidFill>
                <a:schemeClr val="tx2">
                  <a:lumMod val="60000"/>
                  <a:lumOff val="40000"/>
                </a:schemeClr>
              </a:solidFill>
              <a:latin typeface="黑体" pitchFamily="49" charset="-122"/>
              <a:ea typeface="黑体" pitchFamily="49" charset="-122"/>
            </a:endParaRPr>
          </a:p>
          <a:p>
            <a:pPr marL="285750" indent="-285750">
              <a:lnSpc>
                <a:spcPts val="2700"/>
              </a:lnSpc>
              <a:buFont typeface="Arial" pitchFamily="34" charset="0"/>
              <a:buChar char="•"/>
            </a:pPr>
            <a:r>
              <a:rPr lang="zh-CN" altLang="en-US" dirty="0">
                <a:solidFill>
                  <a:schemeClr val="tx2">
                    <a:lumMod val="60000"/>
                    <a:lumOff val="40000"/>
                  </a:schemeClr>
                </a:solidFill>
                <a:latin typeface="黑体" pitchFamily="49" charset="-122"/>
                <a:ea typeface="黑体" pitchFamily="49" charset="-122"/>
              </a:rPr>
              <a:t>第二</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报纸广告刊登费用较低、经济效果好</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具有较高的性价</a:t>
            </a:r>
            <a:r>
              <a:rPr lang="zh-CN" altLang="en-US" dirty="0" smtClean="0">
                <a:solidFill>
                  <a:schemeClr val="tx2">
                    <a:lumMod val="60000"/>
                    <a:lumOff val="40000"/>
                  </a:schemeClr>
                </a:solidFill>
                <a:latin typeface="黑体" pitchFamily="49" charset="-122"/>
                <a:ea typeface="黑体" pitchFamily="49" charset="-122"/>
              </a:rPr>
              <a:t>比</a:t>
            </a:r>
            <a:endParaRPr lang="en-US" altLang="zh-CN" dirty="0">
              <a:solidFill>
                <a:schemeClr val="tx2">
                  <a:lumMod val="60000"/>
                  <a:lumOff val="40000"/>
                </a:schemeClr>
              </a:solidFill>
              <a:latin typeface="黑体" pitchFamily="49" charset="-122"/>
              <a:ea typeface="黑体" pitchFamily="49" charset="-122"/>
            </a:endParaRPr>
          </a:p>
          <a:p>
            <a:pPr marL="285750" indent="-285750">
              <a:lnSpc>
                <a:spcPts val="2700"/>
              </a:lnSpc>
              <a:buFont typeface="Arial" pitchFamily="34" charset="0"/>
              <a:buChar char="•"/>
            </a:pPr>
            <a:r>
              <a:rPr lang="zh-CN" altLang="en-US" dirty="0">
                <a:solidFill>
                  <a:schemeClr val="tx2">
                    <a:lumMod val="60000"/>
                    <a:lumOff val="40000"/>
                  </a:schemeClr>
                </a:solidFill>
                <a:latin typeface="黑体" pitchFamily="49" charset="-122"/>
                <a:ea typeface="黑体" pitchFamily="49" charset="-122"/>
              </a:rPr>
              <a:t>第三</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报纸易于保存且经常被</a:t>
            </a:r>
            <a:r>
              <a:rPr lang="zh-CN" altLang="en-US" dirty="0" smtClean="0">
                <a:solidFill>
                  <a:schemeClr val="tx2">
                    <a:lumMod val="60000"/>
                    <a:lumOff val="40000"/>
                  </a:schemeClr>
                </a:solidFill>
                <a:latin typeface="黑体" pitchFamily="49" charset="-122"/>
                <a:ea typeface="黑体" pitchFamily="49" charset="-122"/>
              </a:rPr>
              <a:t>传阅</a:t>
            </a:r>
            <a:endParaRPr lang="en-US" altLang="zh-CN" dirty="0" smtClean="0">
              <a:solidFill>
                <a:schemeClr val="tx2">
                  <a:lumMod val="60000"/>
                  <a:lumOff val="40000"/>
                </a:schemeClr>
              </a:solidFill>
              <a:latin typeface="黑体" pitchFamily="49" charset="-122"/>
              <a:ea typeface="黑体" pitchFamily="49" charset="-122"/>
            </a:endParaRPr>
          </a:p>
          <a:p>
            <a:pPr marL="285750" indent="-285750">
              <a:lnSpc>
                <a:spcPts val="2700"/>
              </a:lnSpc>
              <a:buFont typeface="Arial" pitchFamily="34" charset="0"/>
              <a:buChar char="•"/>
            </a:pPr>
            <a:r>
              <a:rPr lang="zh-CN" altLang="en-US" dirty="0">
                <a:solidFill>
                  <a:schemeClr val="tx2">
                    <a:lumMod val="60000"/>
                    <a:lumOff val="40000"/>
                  </a:schemeClr>
                </a:solidFill>
                <a:latin typeface="黑体" pitchFamily="49" charset="-122"/>
                <a:ea typeface="黑体" pitchFamily="49" charset="-122"/>
              </a:rPr>
              <a:t>第四</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报纸编排灵活</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广告甚至可以在交由印刷厂开印的前一秒进行</a:t>
            </a:r>
            <a:r>
              <a:rPr lang="zh-CN" altLang="en-US" dirty="0" smtClean="0">
                <a:solidFill>
                  <a:schemeClr val="tx2">
                    <a:lumMod val="60000"/>
                    <a:lumOff val="40000"/>
                  </a:schemeClr>
                </a:solidFill>
                <a:latin typeface="黑体" pitchFamily="49" charset="-122"/>
                <a:ea typeface="黑体" pitchFamily="49" charset="-122"/>
              </a:rPr>
              <a:t>修改</a:t>
            </a:r>
            <a:endParaRPr lang="en-US" altLang="zh-CN" dirty="0" smtClean="0">
              <a:solidFill>
                <a:schemeClr val="tx2">
                  <a:lumMod val="60000"/>
                  <a:lumOff val="40000"/>
                </a:schemeClr>
              </a:solidFill>
              <a:latin typeface="黑体" pitchFamily="49" charset="-122"/>
              <a:ea typeface="黑体" pitchFamily="49" charset="-122"/>
            </a:endParaRPr>
          </a:p>
          <a:p>
            <a:pPr marL="285750" indent="-285750">
              <a:lnSpc>
                <a:spcPts val="2700"/>
              </a:lnSpc>
              <a:buFont typeface="Arial" pitchFamily="34" charset="0"/>
              <a:buChar char="•"/>
            </a:pPr>
            <a:r>
              <a:rPr lang="zh-CN" altLang="en-US" dirty="0">
                <a:solidFill>
                  <a:schemeClr val="tx2">
                    <a:lumMod val="60000"/>
                    <a:lumOff val="40000"/>
                  </a:schemeClr>
                </a:solidFill>
                <a:latin typeface="黑体" pitchFamily="49" charset="-122"/>
                <a:ea typeface="黑体" pitchFamily="49" charset="-122"/>
              </a:rPr>
              <a:t>第五</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报纸发行范围广、受</a:t>
            </a:r>
            <a:r>
              <a:rPr lang="zh-CN" altLang="en-US" dirty="0" smtClean="0">
                <a:solidFill>
                  <a:schemeClr val="tx2">
                    <a:lumMod val="60000"/>
                    <a:lumOff val="40000"/>
                  </a:schemeClr>
                </a:solidFill>
                <a:latin typeface="黑体" pitchFamily="49" charset="-122"/>
                <a:ea typeface="黑体" pitchFamily="49" charset="-122"/>
              </a:rPr>
              <a:t>众多</a:t>
            </a:r>
            <a:endParaRPr lang="en-US" altLang="zh-CN" dirty="0" smtClean="0">
              <a:solidFill>
                <a:schemeClr val="tx2">
                  <a:lumMod val="60000"/>
                  <a:lumOff val="40000"/>
                </a:schemeClr>
              </a:solidFill>
              <a:latin typeface="黑体" pitchFamily="49" charset="-122"/>
              <a:ea typeface="黑体" pitchFamily="49" charset="-122"/>
            </a:endParaRPr>
          </a:p>
          <a:p>
            <a:pPr marL="285750" indent="-285750">
              <a:lnSpc>
                <a:spcPts val="2700"/>
              </a:lnSpc>
              <a:buFont typeface="Arial" pitchFamily="34" charset="0"/>
              <a:buChar char="•"/>
            </a:pPr>
            <a:r>
              <a:rPr lang="zh-CN" altLang="en-US" dirty="0">
                <a:solidFill>
                  <a:schemeClr val="tx2">
                    <a:lumMod val="60000"/>
                    <a:lumOff val="40000"/>
                  </a:schemeClr>
                </a:solidFill>
                <a:latin typeface="黑体" pitchFamily="49" charset="-122"/>
                <a:ea typeface="黑体" pitchFamily="49" charset="-122"/>
              </a:rPr>
              <a:t>第六</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报纸广告能够在文字信息之外添加大量图片信息</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做到图文并茂</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用</a:t>
            </a:r>
            <a:r>
              <a:rPr lang="zh-CN" altLang="en-US" dirty="0" smtClean="0">
                <a:solidFill>
                  <a:schemeClr val="tx2">
                    <a:lumMod val="60000"/>
                    <a:lumOff val="40000"/>
                  </a:schemeClr>
                </a:solidFill>
                <a:latin typeface="黑体" pitchFamily="49" charset="-122"/>
                <a:ea typeface="黑体" pitchFamily="49" charset="-122"/>
              </a:rPr>
              <a:t>最直观</a:t>
            </a:r>
            <a:r>
              <a:rPr lang="zh-CN" altLang="en-US" dirty="0">
                <a:solidFill>
                  <a:schemeClr val="tx2">
                    <a:lumMod val="60000"/>
                    <a:lumOff val="40000"/>
                  </a:schemeClr>
                </a:solidFill>
                <a:latin typeface="黑体" pitchFamily="49" charset="-122"/>
                <a:ea typeface="黑体" pitchFamily="49" charset="-122"/>
              </a:rPr>
              <a:t>、最具说服力的方式劝服读者购买某种商品或</a:t>
            </a:r>
            <a:r>
              <a:rPr lang="zh-CN" altLang="en-US" dirty="0" smtClean="0">
                <a:solidFill>
                  <a:schemeClr val="tx2">
                    <a:lumMod val="60000"/>
                    <a:lumOff val="40000"/>
                  </a:schemeClr>
                </a:solidFill>
                <a:latin typeface="黑体" pitchFamily="49" charset="-122"/>
                <a:ea typeface="黑体" pitchFamily="49" charset="-122"/>
              </a:rPr>
              <a:t>服务</a:t>
            </a:r>
            <a:endParaRPr lang="en-US" altLang="zh-CN" dirty="0" smtClean="0">
              <a:solidFill>
                <a:schemeClr val="tx2">
                  <a:lumMod val="60000"/>
                  <a:lumOff val="40000"/>
                </a:schemeClr>
              </a:solidFill>
              <a:latin typeface="黑体" pitchFamily="49" charset="-122"/>
              <a:ea typeface="黑体" pitchFamily="49" charset="-122"/>
            </a:endParaRPr>
          </a:p>
          <a:p>
            <a:pPr marL="285750" indent="-285750">
              <a:lnSpc>
                <a:spcPts val="2700"/>
              </a:lnSpc>
              <a:buFont typeface="Arial" pitchFamily="34" charset="0"/>
              <a:buChar char="•"/>
            </a:pPr>
            <a:r>
              <a:rPr lang="zh-CN" altLang="en-US" dirty="0">
                <a:solidFill>
                  <a:schemeClr val="tx2">
                    <a:lumMod val="60000"/>
                    <a:lumOff val="40000"/>
                  </a:schemeClr>
                </a:solidFill>
                <a:latin typeface="黑体" pitchFamily="49" charset="-122"/>
                <a:ea typeface="黑体" pitchFamily="49" charset="-122"/>
              </a:rPr>
              <a:t>第七</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报纸广告具有较高的到达精确性</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可以准确地瞄准目标</a:t>
            </a:r>
            <a:r>
              <a:rPr lang="zh-CN" altLang="en-US" dirty="0" smtClean="0">
                <a:solidFill>
                  <a:schemeClr val="tx2">
                    <a:lumMod val="60000"/>
                    <a:lumOff val="40000"/>
                  </a:schemeClr>
                </a:solidFill>
                <a:latin typeface="黑体" pitchFamily="49" charset="-122"/>
                <a:ea typeface="黑体" pitchFamily="49" charset="-122"/>
              </a:rPr>
              <a:t>对象</a:t>
            </a:r>
            <a:endParaRPr lang="en-US" altLang="zh-CN" dirty="0" smtClean="0">
              <a:solidFill>
                <a:schemeClr val="tx2">
                  <a:lumMod val="60000"/>
                  <a:lumOff val="40000"/>
                </a:schemeClr>
              </a:solidFill>
              <a:latin typeface="黑体" pitchFamily="49" charset="-122"/>
              <a:ea typeface="黑体" pitchFamily="49" charset="-122"/>
            </a:endParaRPr>
          </a:p>
          <a:p>
            <a:pPr marL="285750" indent="-285750">
              <a:lnSpc>
                <a:spcPts val="2700"/>
              </a:lnSpc>
              <a:buFont typeface="Arial" pitchFamily="34" charset="0"/>
              <a:buChar char="•"/>
            </a:pPr>
            <a:r>
              <a:rPr lang="zh-CN" altLang="en-US" dirty="0">
                <a:solidFill>
                  <a:schemeClr val="tx2">
                    <a:lumMod val="60000"/>
                    <a:lumOff val="40000"/>
                  </a:schemeClr>
                </a:solidFill>
                <a:latin typeface="黑体" pitchFamily="49" charset="-122"/>
                <a:ea typeface="黑体" pitchFamily="49" charset="-122"/>
              </a:rPr>
              <a:t>第八</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报纸媒体的主动阅读特性使报纸广告与电视广告、广播广告相比更</a:t>
            </a:r>
            <a:r>
              <a:rPr lang="zh-CN" altLang="en-US" dirty="0" smtClean="0">
                <a:solidFill>
                  <a:schemeClr val="tx2">
                    <a:lumMod val="60000"/>
                    <a:lumOff val="40000"/>
                  </a:schemeClr>
                </a:solidFill>
                <a:latin typeface="黑体" pitchFamily="49" charset="-122"/>
                <a:ea typeface="黑体" pitchFamily="49" charset="-122"/>
              </a:rPr>
              <a:t>容易</a:t>
            </a:r>
            <a:r>
              <a:rPr lang="zh-CN" altLang="en-US" dirty="0">
                <a:solidFill>
                  <a:schemeClr val="tx2">
                    <a:lumMod val="60000"/>
                    <a:lumOff val="40000"/>
                  </a:schemeClr>
                </a:solidFill>
                <a:latin typeface="黑体" pitchFamily="49" charset="-122"/>
                <a:ea typeface="黑体" pitchFamily="49" charset="-122"/>
              </a:rPr>
              <a:t>让读者产生</a:t>
            </a:r>
            <a:r>
              <a:rPr lang="zh-CN" altLang="en-US" dirty="0" smtClean="0">
                <a:solidFill>
                  <a:schemeClr val="tx2">
                    <a:lumMod val="60000"/>
                    <a:lumOff val="40000"/>
                  </a:schemeClr>
                </a:solidFill>
                <a:latin typeface="黑体" pitchFamily="49" charset="-122"/>
                <a:ea typeface="黑体" pitchFamily="49" charset="-122"/>
              </a:rPr>
              <a:t>好感</a:t>
            </a:r>
            <a:endParaRPr lang="en-US" altLang="zh-CN" dirty="0" smtClean="0">
              <a:solidFill>
                <a:schemeClr val="tx2">
                  <a:lumMod val="60000"/>
                  <a:lumOff val="40000"/>
                </a:schemeClr>
              </a:solidFill>
              <a:latin typeface="黑体" pitchFamily="49" charset="-122"/>
              <a:ea typeface="黑体" pitchFamily="49" charset="-122"/>
            </a:endParaRPr>
          </a:p>
          <a:p>
            <a:pPr marL="285750" indent="-285750">
              <a:lnSpc>
                <a:spcPts val="2700"/>
              </a:lnSpc>
              <a:buFont typeface="Arial" pitchFamily="34" charset="0"/>
              <a:buChar char="•"/>
            </a:pPr>
            <a:r>
              <a:rPr lang="zh-CN" altLang="en-US" dirty="0">
                <a:solidFill>
                  <a:schemeClr val="tx2">
                    <a:lumMod val="60000"/>
                    <a:lumOff val="40000"/>
                  </a:schemeClr>
                </a:solidFill>
                <a:latin typeface="黑体" pitchFamily="49" charset="-122"/>
                <a:ea typeface="黑体" pitchFamily="49" charset="-122"/>
              </a:rPr>
              <a:t>第九</a:t>
            </a:r>
            <a:r>
              <a:rPr lang="en-US" altLang="zh-CN" dirty="0">
                <a:solidFill>
                  <a:schemeClr val="tx2">
                    <a:lumMod val="60000"/>
                    <a:lumOff val="40000"/>
                  </a:schemeClr>
                </a:solidFill>
                <a:latin typeface="黑体" pitchFamily="49" charset="-122"/>
                <a:ea typeface="黑体" pitchFamily="49" charset="-122"/>
              </a:rPr>
              <a:t>,</a:t>
            </a:r>
            <a:r>
              <a:rPr lang="zh-CN" altLang="en-US" dirty="0">
                <a:solidFill>
                  <a:schemeClr val="tx2">
                    <a:lumMod val="60000"/>
                    <a:lumOff val="40000"/>
                  </a:schemeClr>
                </a:solidFill>
                <a:latin typeface="黑体" pitchFamily="49" charset="-122"/>
                <a:ea typeface="黑体" pitchFamily="49" charset="-122"/>
              </a:rPr>
              <a:t>报纸广告适合对产品进行详细</a:t>
            </a:r>
            <a:r>
              <a:rPr lang="zh-CN" altLang="en-US" dirty="0" smtClean="0">
                <a:solidFill>
                  <a:schemeClr val="tx2">
                    <a:lumMod val="60000"/>
                    <a:lumOff val="40000"/>
                  </a:schemeClr>
                </a:solidFill>
                <a:latin typeface="黑体" pitchFamily="49" charset="-122"/>
                <a:ea typeface="黑体" pitchFamily="49" charset="-122"/>
              </a:rPr>
              <a:t>介绍</a:t>
            </a:r>
            <a:endParaRPr lang="en-US" altLang="zh-CN" dirty="0" smtClean="0">
              <a:solidFill>
                <a:schemeClr val="tx2">
                  <a:lumMod val="60000"/>
                  <a:lumOff val="40000"/>
                </a:schemeClr>
              </a:solidFill>
              <a:latin typeface="黑体" pitchFamily="49" charset="-122"/>
              <a:ea typeface="黑体" pitchFamily="49" charset="-122"/>
            </a:endParaRPr>
          </a:p>
        </p:txBody>
      </p:sp>
      <p:grpSp>
        <p:nvGrpSpPr>
          <p:cNvPr id="14" name="组合 13"/>
          <p:cNvGrpSpPr/>
          <p:nvPr/>
        </p:nvGrpSpPr>
        <p:grpSpPr>
          <a:xfrm>
            <a:off x="310977" y="638630"/>
            <a:ext cx="6855703" cy="740229"/>
            <a:chOff x="314525" y="638630"/>
            <a:chExt cx="6855703" cy="740229"/>
          </a:xfrm>
        </p:grpSpPr>
        <p:sp>
          <p:nvSpPr>
            <p:cNvPr id="15" name="矩形 14"/>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文本框 15"/>
            <p:cNvSpPr txBox="1"/>
            <p:nvPr/>
          </p:nvSpPr>
          <p:spPr>
            <a:xfrm>
              <a:off x="682171" y="716356"/>
              <a:ext cx="6488057"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（二</a:t>
              </a:r>
              <a:r>
                <a:rPr lang="zh-CN" altLang="en-US" sz="2400" dirty="0">
                  <a:solidFill>
                    <a:srgbClr val="9EA9BA"/>
                  </a:solidFill>
                  <a:latin typeface="思源黑体 CN Heavy" panose="020B0A00000000000000" pitchFamily="34" charset="-122"/>
                  <a:ea typeface="思源黑体 CN Heavy" panose="020B0A00000000000000" pitchFamily="34" charset="-122"/>
                </a:rPr>
                <a:t>）</a:t>
              </a:r>
              <a:r>
                <a:rPr lang="zh-CN" altLang="en-US" sz="2400" dirty="0" smtClean="0">
                  <a:solidFill>
                    <a:srgbClr val="9EA9BA"/>
                  </a:solidFill>
                  <a:latin typeface="思源黑体 CN Heavy" panose="020B0A00000000000000" pitchFamily="34" charset="-122"/>
                  <a:ea typeface="思源黑体 CN Heavy" panose="020B0A00000000000000" pitchFamily="34" charset="-122"/>
                </a:rPr>
                <a:t>报纸</a:t>
              </a:r>
              <a:r>
                <a:rPr lang="zh-CN" altLang="en-US" sz="2400" dirty="0">
                  <a:solidFill>
                    <a:srgbClr val="9EA9BA"/>
                  </a:solidFill>
                  <a:latin typeface="思源黑体 CN Heavy" panose="020B0A00000000000000" pitchFamily="34" charset="-122"/>
                  <a:ea typeface="思源黑体 CN Heavy" panose="020B0A00000000000000" pitchFamily="34" charset="-122"/>
                </a:rPr>
                <a:t>媒体传播广告讯息的优势</a:t>
              </a:r>
            </a:p>
          </p:txBody>
        </p:sp>
      </p:grpSp>
    </p:spTree>
    <p:extLst>
      <p:ext uri="{BB962C8B-B14F-4D97-AF65-F5344CB8AC3E}">
        <p14:creationId xmlns:p14="http://schemas.microsoft.com/office/powerpoint/2010/main" val="1168411255"/>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10977" y="638630"/>
            <a:ext cx="8199977" cy="740229"/>
            <a:chOff x="314525" y="638630"/>
            <a:chExt cx="8199977" cy="740229"/>
          </a:xfrm>
        </p:grpSpPr>
        <p:sp>
          <p:nvSpPr>
            <p:cNvPr id="15" name="矩形 14"/>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文本框 15"/>
            <p:cNvSpPr txBox="1"/>
            <p:nvPr/>
          </p:nvSpPr>
          <p:spPr>
            <a:xfrm>
              <a:off x="682171" y="716356"/>
              <a:ext cx="7832331"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（三）</a:t>
              </a:r>
              <a:r>
                <a:rPr lang="zh-CN" altLang="en-US" sz="2400" dirty="0">
                  <a:solidFill>
                    <a:srgbClr val="9EA9BA"/>
                  </a:solidFill>
                  <a:latin typeface="思源黑体 CN Heavy" panose="020B0A00000000000000" pitchFamily="34" charset="-122"/>
                  <a:ea typeface="思源黑体 CN Heavy" panose="020B0A00000000000000" pitchFamily="34" charset="-122"/>
                </a:rPr>
                <a:t>报纸媒体传播广告讯息</a:t>
              </a:r>
              <a:r>
                <a:rPr lang="zh-CN" altLang="en-US" sz="2400" dirty="0" smtClean="0">
                  <a:solidFill>
                    <a:srgbClr val="9EA9BA"/>
                  </a:solidFill>
                  <a:latin typeface="思源黑体 CN Heavy" panose="020B0A00000000000000" pitchFamily="34" charset="-122"/>
                  <a:ea typeface="思源黑体 CN Heavy" panose="020B0A00000000000000" pitchFamily="34" charset="-122"/>
                </a:rPr>
                <a:t>的劣势</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17" name="矩形 16"/>
          <p:cNvSpPr/>
          <p:nvPr/>
        </p:nvSpPr>
        <p:spPr>
          <a:xfrm>
            <a:off x="320502" y="1964601"/>
            <a:ext cx="2889411" cy="1747319"/>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矩形 18"/>
          <p:cNvSpPr/>
          <p:nvPr/>
        </p:nvSpPr>
        <p:spPr>
          <a:xfrm>
            <a:off x="6099325" y="1964601"/>
            <a:ext cx="2889411" cy="1747319"/>
          </a:xfrm>
          <a:prstGeom prst="rect">
            <a:avLst/>
          </a:prstGeom>
          <a:blipFill dpi="0" rotWithShape="1">
            <a:blip r:embed="rId4"/>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3" name="组合 42"/>
          <p:cNvGrpSpPr/>
          <p:nvPr/>
        </p:nvGrpSpPr>
        <p:grpSpPr>
          <a:xfrm>
            <a:off x="320502" y="3711920"/>
            <a:ext cx="2889411" cy="1747319"/>
            <a:chOff x="320502" y="3711920"/>
            <a:chExt cx="2889411" cy="1747319"/>
          </a:xfrm>
        </p:grpSpPr>
        <p:sp>
          <p:nvSpPr>
            <p:cNvPr id="23" name="矩形 22"/>
            <p:cNvSpPr/>
            <p:nvPr/>
          </p:nvSpPr>
          <p:spPr>
            <a:xfrm>
              <a:off x="320502" y="3711920"/>
              <a:ext cx="2889411" cy="174731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文本框 30"/>
            <p:cNvSpPr txBox="1"/>
            <p:nvPr/>
          </p:nvSpPr>
          <p:spPr>
            <a:xfrm>
              <a:off x="494801" y="3916121"/>
              <a:ext cx="2614159" cy="1200329"/>
            </a:xfrm>
            <a:prstGeom prst="rect">
              <a:avLst/>
            </a:prstGeom>
            <a:noFill/>
          </p:spPr>
          <p:txBody>
            <a:bodyPr wrap="square" rtlCol="0">
              <a:spAutoFit/>
            </a:bodyPr>
            <a:lstStyle/>
            <a:p>
              <a:r>
                <a:rPr lang="zh-CN" altLang="en-US" dirty="0">
                  <a:solidFill>
                    <a:schemeClr val="bg1"/>
                  </a:solidFill>
                  <a:latin typeface="+mj-ea"/>
                  <a:ea typeface="+mj-ea"/>
                </a:rPr>
                <a:t>第一</a:t>
              </a:r>
              <a:r>
                <a:rPr lang="en-US" altLang="zh-CN" dirty="0">
                  <a:solidFill>
                    <a:schemeClr val="bg1"/>
                  </a:solidFill>
                  <a:latin typeface="+mj-ea"/>
                  <a:ea typeface="+mj-ea"/>
                </a:rPr>
                <a:t>,</a:t>
              </a:r>
              <a:r>
                <a:rPr lang="zh-CN" altLang="en-US" dirty="0">
                  <a:solidFill>
                    <a:schemeClr val="bg1"/>
                  </a:solidFill>
                  <a:latin typeface="+mj-ea"/>
                  <a:ea typeface="+mj-ea"/>
                </a:rPr>
                <a:t>报纸信息繁多</a:t>
              </a:r>
              <a:r>
                <a:rPr lang="en-US" altLang="zh-CN" dirty="0">
                  <a:solidFill>
                    <a:schemeClr val="bg1"/>
                  </a:solidFill>
                  <a:latin typeface="+mj-ea"/>
                  <a:ea typeface="+mj-ea"/>
                </a:rPr>
                <a:t>,</a:t>
              </a:r>
              <a:r>
                <a:rPr lang="zh-CN" altLang="en-US" dirty="0">
                  <a:solidFill>
                    <a:schemeClr val="bg1"/>
                  </a:solidFill>
                  <a:latin typeface="+mj-ea"/>
                  <a:ea typeface="+mj-ea"/>
                </a:rPr>
                <a:t>容易分散读者的注意力</a:t>
              </a:r>
              <a:r>
                <a:rPr lang="en-US" altLang="zh-CN" dirty="0">
                  <a:solidFill>
                    <a:schemeClr val="bg1"/>
                  </a:solidFill>
                  <a:latin typeface="+mj-ea"/>
                  <a:ea typeface="+mj-ea"/>
                </a:rPr>
                <a:t>,</a:t>
              </a:r>
              <a:r>
                <a:rPr lang="zh-CN" altLang="en-US" dirty="0">
                  <a:solidFill>
                    <a:schemeClr val="bg1"/>
                  </a:solidFill>
                  <a:latin typeface="+mj-ea"/>
                  <a:ea typeface="+mj-ea"/>
                </a:rPr>
                <a:t>使广告淹没在众多且无序的</a:t>
              </a:r>
              <a:r>
                <a:rPr lang="zh-CN" altLang="en-US" dirty="0" smtClean="0">
                  <a:solidFill>
                    <a:schemeClr val="bg1"/>
                  </a:solidFill>
                  <a:latin typeface="+mj-ea"/>
                  <a:ea typeface="+mj-ea"/>
                </a:rPr>
                <a:t>信息</a:t>
              </a:r>
              <a:r>
                <a:rPr lang="zh-CN" altLang="en-US" dirty="0">
                  <a:solidFill>
                    <a:schemeClr val="bg1"/>
                  </a:solidFill>
                  <a:latin typeface="+mj-ea"/>
                  <a:ea typeface="+mj-ea"/>
                </a:rPr>
                <a:t>中</a:t>
              </a:r>
              <a:r>
                <a:rPr lang="en-US" altLang="zh-CN" dirty="0">
                  <a:solidFill>
                    <a:schemeClr val="bg1"/>
                  </a:solidFill>
                  <a:latin typeface="+mj-ea"/>
                  <a:ea typeface="+mj-ea"/>
                </a:rPr>
                <a:t>.</a:t>
              </a:r>
              <a:endParaRPr lang="zh-CN" altLang="en-US" dirty="0">
                <a:solidFill>
                  <a:schemeClr val="bg1"/>
                </a:solidFill>
                <a:latin typeface="+mj-ea"/>
                <a:ea typeface="+mj-ea"/>
              </a:endParaRPr>
            </a:p>
          </p:txBody>
        </p:sp>
      </p:grpSp>
      <p:grpSp>
        <p:nvGrpSpPr>
          <p:cNvPr id="45" name="组合 44"/>
          <p:cNvGrpSpPr/>
          <p:nvPr/>
        </p:nvGrpSpPr>
        <p:grpSpPr>
          <a:xfrm>
            <a:off x="6099325" y="3711920"/>
            <a:ext cx="3034099" cy="1759899"/>
            <a:chOff x="6099325" y="3711920"/>
            <a:chExt cx="3034099" cy="1759899"/>
          </a:xfrm>
        </p:grpSpPr>
        <p:sp>
          <p:nvSpPr>
            <p:cNvPr id="25" name="矩形 24"/>
            <p:cNvSpPr/>
            <p:nvPr/>
          </p:nvSpPr>
          <p:spPr>
            <a:xfrm>
              <a:off x="6099325" y="3711920"/>
              <a:ext cx="2889411" cy="1747319"/>
            </a:xfrm>
            <a:prstGeom prst="rect">
              <a:avLst/>
            </a:prstGeom>
            <a:solidFill>
              <a:srgbClr val="9EA4A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文本框 34"/>
            <p:cNvSpPr txBox="1"/>
            <p:nvPr/>
          </p:nvSpPr>
          <p:spPr>
            <a:xfrm>
              <a:off x="6099325" y="3717493"/>
              <a:ext cx="3034099" cy="1754326"/>
            </a:xfrm>
            <a:prstGeom prst="rect">
              <a:avLst/>
            </a:prstGeom>
            <a:noFill/>
          </p:spPr>
          <p:txBody>
            <a:bodyPr wrap="square" rtlCol="0">
              <a:spAutoFit/>
            </a:bodyPr>
            <a:lstStyle/>
            <a:p>
              <a:r>
                <a:rPr lang="zh-CN" altLang="en-US" dirty="0">
                  <a:solidFill>
                    <a:schemeClr val="bg1"/>
                  </a:solidFill>
                  <a:latin typeface="+mj-ea"/>
                  <a:ea typeface="+mj-ea"/>
                </a:rPr>
                <a:t>第四</a:t>
              </a:r>
              <a:r>
                <a:rPr lang="en-US" altLang="zh-CN" dirty="0">
                  <a:solidFill>
                    <a:schemeClr val="bg1"/>
                  </a:solidFill>
                  <a:latin typeface="+mj-ea"/>
                  <a:ea typeface="+mj-ea"/>
                </a:rPr>
                <a:t>,</a:t>
              </a:r>
              <a:r>
                <a:rPr lang="zh-CN" altLang="en-US" dirty="0">
                  <a:solidFill>
                    <a:schemeClr val="bg1"/>
                  </a:solidFill>
                  <a:latin typeface="+mj-ea"/>
                  <a:ea typeface="+mj-ea"/>
                </a:rPr>
                <a:t>报纸广告不能在提供文字信息的同时提供声音元素和动态图像元素</a:t>
              </a:r>
              <a:r>
                <a:rPr lang="en-US" altLang="zh-CN" dirty="0" smtClean="0">
                  <a:solidFill>
                    <a:schemeClr val="bg1"/>
                  </a:solidFill>
                  <a:latin typeface="+mj-ea"/>
                  <a:ea typeface="+mj-ea"/>
                </a:rPr>
                <a:t>,</a:t>
              </a:r>
              <a:r>
                <a:rPr lang="zh-CN" altLang="en-US" dirty="0" smtClean="0">
                  <a:solidFill>
                    <a:schemeClr val="bg1"/>
                  </a:solidFill>
                  <a:latin typeface="+mj-ea"/>
                  <a:ea typeface="+mj-ea"/>
                </a:rPr>
                <a:t> 不利于</a:t>
              </a:r>
              <a:r>
                <a:rPr lang="zh-CN" altLang="en-US" dirty="0">
                  <a:solidFill>
                    <a:schemeClr val="bg1"/>
                  </a:solidFill>
                  <a:latin typeface="+mj-ea"/>
                  <a:ea typeface="+mj-ea"/>
                </a:rPr>
                <a:t>某些需要借助声音和</a:t>
              </a:r>
              <a:r>
                <a:rPr lang="zh-CN" altLang="en-US" dirty="0" smtClean="0">
                  <a:solidFill>
                    <a:schemeClr val="bg1"/>
                  </a:solidFill>
                  <a:latin typeface="+mj-ea"/>
                  <a:ea typeface="+mj-ea"/>
                </a:rPr>
                <a:t>动态</a:t>
              </a:r>
              <a:r>
                <a:rPr lang="zh-CN" altLang="en-US" dirty="0">
                  <a:solidFill>
                    <a:schemeClr val="bg1"/>
                  </a:solidFill>
                  <a:latin typeface="+mj-ea"/>
                  <a:ea typeface="+mj-ea"/>
                </a:rPr>
                <a:t>图像来告知大众的产品或服务类广告讯息的传递</a:t>
              </a:r>
              <a:r>
                <a:rPr lang="en-US" altLang="zh-CN" dirty="0">
                  <a:solidFill>
                    <a:schemeClr val="bg1"/>
                  </a:solidFill>
                  <a:latin typeface="+mj-ea"/>
                  <a:ea typeface="+mj-ea"/>
                </a:rPr>
                <a:t>.</a:t>
              </a:r>
              <a:endParaRPr lang="zh-CN" altLang="en-US" dirty="0">
                <a:solidFill>
                  <a:schemeClr val="bg1"/>
                </a:solidFill>
                <a:latin typeface="+mj-ea"/>
                <a:ea typeface="+mj-ea"/>
              </a:endParaRPr>
            </a:p>
          </p:txBody>
        </p:sp>
      </p:grpSp>
      <p:grpSp>
        <p:nvGrpSpPr>
          <p:cNvPr id="44" name="组合 43"/>
          <p:cNvGrpSpPr/>
          <p:nvPr/>
        </p:nvGrpSpPr>
        <p:grpSpPr>
          <a:xfrm>
            <a:off x="3209913" y="1964601"/>
            <a:ext cx="2889411" cy="3494638"/>
            <a:chOff x="3209913" y="1964601"/>
            <a:chExt cx="2889411" cy="1747319"/>
          </a:xfrm>
        </p:grpSpPr>
        <p:sp>
          <p:nvSpPr>
            <p:cNvPr id="18" name="矩形 17"/>
            <p:cNvSpPr/>
            <p:nvPr/>
          </p:nvSpPr>
          <p:spPr>
            <a:xfrm>
              <a:off x="3209913" y="1964601"/>
              <a:ext cx="2889411" cy="1747319"/>
            </a:xfrm>
            <a:prstGeom prst="rect">
              <a:avLst/>
            </a:prstGeom>
            <a:solidFill>
              <a:srgbClr val="B0B0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文本框 37"/>
            <p:cNvSpPr txBox="1"/>
            <p:nvPr/>
          </p:nvSpPr>
          <p:spPr>
            <a:xfrm>
              <a:off x="3376246" y="2130008"/>
              <a:ext cx="2616591" cy="461665"/>
            </a:xfrm>
            <a:prstGeom prst="rect">
              <a:avLst/>
            </a:prstGeom>
            <a:noFill/>
          </p:spPr>
          <p:txBody>
            <a:bodyPr wrap="square" rtlCol="0">
              <a:spAutoFit/>
            </a:bodyPr>
            <a:lstStyle/>
            <a:p>
              <a:r>
                <a:rPr lang="zh-CN" altLang="en-US" dirty="0">
                  <a:solidFill>
                    <a:schemeClr val="bg1"/>
                  </a:solidFill>
                  <a:latin typeface="+mj-ea"/>
                  <a:ea typeface="+mj-ea"/>
                </a:rPr>
                <a:t>第二</a:t>
              </a:r>
              <a:r>
                <a:rPr lang="en-US" altLang="zh-CN" dirty="0">
                  <a:solidFill>
                    <a:schemeClr val="bg1"/>
                  </a:solidFill>
                  <a:latin typeface="+mj-ea"/>
                  <a:ea typeface="+mj-ea"/>
                </a:rPr>
                <a:t>,</a:t>
              </a:r>
              <a:r>
                <a:rPr lang="zh-CN" altLang="en-US" dirty="0">
                  <a:solidFill>
                    <a:schemeClr val="bg1"/>
                  </a:solidFill>
                  <a:latin typeface="+mj-ea"/>
                  <a:ea typeface="+mj-ea"/>
                </a:rPr>
                <a:t>报纸广告的印刷质量问题一直无法得到有效的解决</a:t>
              </a:r>
              <a:r>
                <a:rPr lang="en-US" altLang="zh-CN" dirty="0">
                  <a:solidFill>
                    <a:schemeClr val="bg1"/>
                  </a:solidFill>
                  <a:latin typeface="+mj-ea"/>
                  <a:ea typeface="+mj-ea"/>
                </a:rPr>
                <a:t>.</a:t>
              </a:r>
              <a:endParaRPr lang="zh-CN" altLang="en-US" dirty="0">
                <a:solidFill>
                  <a:schemeClr val="bg1"/>
                </a:solidFill>
                <a:latin typeface="+mj-ea"/>
                <a:ea typeface="+mj-ea"/>
              </a:endParaRPr>
            </a:p>
          </p:txBody>
        </p:sp>
      </p:grpSp>
      <p:grpSp>
        <p:nvGrpSpPr>
          <p:cNvPr id="46" name="组合 45"/>
          <p:cNvGrpSpPr/>
          <p:nvPr/>
        </p:nvGrpSpPr>
        <p:grpSpPr>
          <a:xfrm>
            <a:off x="8988736" y="1964601"/>
            <a:ext cx="2889411" cy="3494638"/>
            <a:chOff x="8988736" y="1964601"/>
            <a:chExt cx="2889411" cy="3494638"/>
          </a:xfrm>
        </p:grpSpPr>
        <p:sp>
          <p:nvSpPr>
            <p:cNvPr id="20" name="矩形 19"/>
            <p:cNvSpPr/>
            <p:nvPr/>
          </p:nvSpPr>
          <p:spPr>
            <a:xfrm>
              <a:off x="8988736" y="1964601"/>
              <a:ext cx="2889411" cy="3494638"/>
            </a:xfrm>
            <a:prstGeom prst="rect">
              <a:avLst/>
            </a:prstGeom>
            <a:solidFill>
              <a:srgbClr val="9EA9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1" name="文本框 40"/>
            <p:cNvSpPr txBox="1"/>
            <p:nvPr/>
          </p:nvSpPr>
          <p:spPr>
            <a:xfrm>
              <a:off x="9340949" y="2377641"/>
              <a:ext cx="2405574" cy="646331"/>
            </a:xfrm>
            <a:prstGeom prst="rect">
              <a:avLst/>
            </a:prstGeom>
            <a:noFill/>
          </p:spPr>
          <p:txBody>
            <a:bodyPr wrap="square" rtlCol="0">
              <a:spAutoFit/>
            </a:bodyPr>
            <a:lstStyle/>
            <a:p>
              <a:r>
                <a:rPr lang="zh-CN" altLang="en-US" dirty="0">
                  <a:solidFill>
                    <a:schemeClr val="bg1"/>
                  </a:solidFill>
                  <a:latin typeface="+mj-ea"/>
                  <a:ea typeface="+mj-ea"/>
                </a:rPr>
                <a:t>第五</a:t>
              </a:r>
              <a:r>
                <a:rPr lang="en-US" altLang="zh-CN" dirty="0">
                  <a:solidFill>
                    <a:schemeClr val="bg1"/>
                  </a:solidFill>
                  <a:latin typeface="+mj-ea"/>
                  <a:ea typeface="+mj-ea"/>
                </a:rPr>
                <a:t>,</a:t>
              </a:r>
              <a:r>
                <a:rPr lang="zh-CN" altLang="en-US" dirty="0">
                  <a:solidFill>
                    <a:schemeClr val="bg1"/>
                  </a:solidFill>
                  <a:latin typeface="+mj-ea"/>
                  <a:ea typeface="+mj-ea"/>
                </a:rPr>
                <a:t>报纸广告的生命周期</a:t>
              </a:r>
              <a:r>
                <a:rPr lang="zh-CN" altLang="en-US" dirty="0" smtClean="0">
                  <a:solidFill>
                    <a:schemeClr val="bg1"/>
                  </a:solidFill>
                  <a:latin typeface="+mj-ea"/>
                  <a:ea typeface="+mj-ea"/>
                </a:rPr>
                <a:t>短暂</a:t>
              </a:r>
              <a:endParaRPr lang="zh-CN" altLang="en-US" dirty="0">
                <a:solidFill>
                  <a:schemeClr val="bg1"/>
                </a:solidFill>
                <a:latin typeface="+mj-ea"/>
                <a:ea typeface="+mj-ea"/>
              </a:endParaRPr>
            </a:p>
          </p:txBody>
        </p:sp>
      </p:grpSp>
      <p:sp>
        <p:nvSpPr>
          <p:cNvPr id="29" name="文本框 34"/>
          <p:cNvSpPr txBox="1"/>
          <p:nvPr/>
        </p:nvSpPr>
        <p:spPr>
          <a:xfrm>
            <a:off x="3376245" y="3923210"/>
            <a:ext cx="2616591" cy="1200329"/>
          </a:xfrm>
          <a:prstGeom prst="rect">
            <a:avLst/>
          </a:prstGeom>
          <a:noFill/>
        </p:spPr>
        <p:txBody>
          <a:bodyPr wrap="square" rtlCol="0">
            <a:spAutoFit/>
          </a:bodyPr>
          <a:lstStyle/>
          <a:p>
            <a:r>
              <a:rPr lang="zh-CN" altLang="en-US" dirty="0">
                <a:solidFill>
                  <a:schemeClr val="bg1"/>
                </a:solidFill>
                <a:latin typeface="+mj-ea"/>
                <a:ea typeface="+mj-ea"/>
              </a:rPr>
              <a:t>第三</a:t>
            </a:r>
            <a:r>
              <a:rPr lang="en-US" altLang="zh-CN" dirty="0">
                <a:solidFill>
                  <a:schemeClr val="bg1"/>
                </a:solidFill>
                <a:latin typeface="+mj-ea"/>
                <a:ea typeface="+mj-ea"/>
              </a:rPr>
              <a:t>,</a:t>
            </a:r>
            <a:r>
              <a:rPr lang="zh-CN" altLang="en-US" dirty="0">
                <a:solidFill>
                  <a:schemeClr val="bg1"/>
                </a:solidFill>
                <a:latin typeface="+mj-ea"/>
                <a:ea typeface="+mj-ea"/>
              </a:rPr>
              <a:t>报纸传播信息的速度较慢</a:t>
            </a:r>
            <a:r>
              <a:rPr lang="en-US" altLang="zh-CN" dirty="0">
                <a:solidFill>
                  <a:schemeClr val="bg1"/>
                </a:solidFill>
                <a:latin typeface="+mj-ea"/>
                <a:ea typeface="+mj-ea"/>
              </a:rPr>
              <a:t>,</a:t>
            </a:r>
            <a:r>
              <a:rPr lang="zh-CN" altLang="en-US" dirty="0">
                <a:solidFill>
                  <a:schemeClr val="bg1"/>
                </a:solidFill>
                <a:latin typeface="+mj-ea"/>
                <a:ea typeface="+mj-ea"/>
              </a:rPr>
              <a:t>无法与网络、电视等电波媒体抗衡</a:t>
            </a:r>
            <a:r>
              <a:rPr lang="en-US" altLang="zh-CN" dirty="0">
                <a:solidFill>
                  <a:schemeClr val="bg1"/>
                </a:solidFill>
                <a:latin typeface="+mj-ea"/>
                <a:ea typeface="+mj-ea"/>
              </a:rPr>
              <a:t>,</a:t>
            </a:r>
            <a:r>
              <a:rPr lang="zh-CN" altLang="en-US" dirty="0">
                <a:solidFill>
                  <a:schemeClr val="bg1"/>
                </a:solidFill>
                <a:latin typeface="+mj-ea"/>
                <a:ea typeface="+mj-ea"/>
              </a:rPr>
              <a:t>报纸</a:t>
            </a:r>
            <a:r>
              <a:rPr lang="zh-CN" altLang="en-US" dirty="0" smtClean="0">
                <a:solidFill>
                  <a:schemeClr val="bg1"/>
                </a:solidFill>
                <a:latin typeface="+mj-ea"/>
                <a:ea typeface="+mj-ea"/>
              </a:rPr>
              <a:t>广告</a:t>
            </a:r>
            <a:r>
              <a:rPr lang="zh-CN" altLang="en-US" dirty="0">
                <a:solidFill>
                  <a:schemeClr val="bg1"/>
                </a:solidFill>
                <a:latin typeface="+mj-ea"/>
                <a:ea typeface="+mj-ea"/>
              </a:rPr>
              <a:t>也因此受到影响</a:t>
            </a:r>
            <a:r>
              <a:rPr lang="en-US" altLang="zh-CN" dirty="0">
                <a:solidFill>
                  <a:schemeClr val="bg1"/>
                </a:solidFill>
                <a:latin typeface="+mj-ea"/>
                <a:ea typeface="+mj-ea"/>
              </a:rPr>
              <a:t>.</a:t>
            </a:r>
            <a:endParaRPr lang="zh-CN" altLang="en-US" dirty="0">
              <a:solidFill>
                <a:schemeClr val="bg1"/>
              </a:solidFill>
              <a:latin typeface="+mj-ea"/>
              <a:ea typeface="+mj-ea"/>
            </a:endParaRPr>
          </a:p>
        </p:txBody>
      </p:sp>
      <p:sp>
        <p:nvSpPr>
          <p:cNvPr id="30" name="文本框 40"/>
          <p:cNvSpPr txBox="1"/>
          <p:nvPr/>
        </p:nvSpPr>
        <p:spPr>
          <a:xfrm>
            <a:off x="9269315" y="3824464"/>
            <a:ext cx="2405574" cy="646331"/>
          </a:xfrm>
          <a:prstGeom prst="rect">
            <a:avLst/>
          </a:prstGeom>
          <a:noFill/>
        </p:spPr>
        <p:txBody>
          <a:bodyPr wrap="square" rtlCol="0">
            <a:spAutoFit/>
          </a:bodyPr>
          <a:lstStyle/>
          <a:p>
            <a:r>
              <a:rPr lang="zh-CN" altLang="en-US" dirty="0">
                <a:solidFill>
                  <a:schemeClr val="bg1"/>
                </a:solidFill>
                <a:latin typeface="+mj-ea"/>
                <a:ea typeface="+mj-ea"/>
              </a:rPr>
              <a:t>第六</a:t>
            </a:r>
            <a:r>
              <a:rPr lang="en-US" altLang="zh-CN" dirty="0">
                <a:solidFill>
                  <a:schemeClr val="bg1"/>
                </a:solidFill>
                <a:latin typeface="+mj-ea"/>
                <a:ea typeface="+mj-ea"/>
              </a:rPr>
              <a:t>,</a:t>
            </a:r>
            <a:r>
              <a:rPr lang="zh-CN" altLang="en-US" dirty="0">
                <a:solidFill>
                  <a:schemeClr val="bg1"/>
                </a:solidFill>
                <a:latin typeface="+mj-ea"/>
                <a:ea typeface="+mj-ea"/>
              </a:rPr>
              <a:t>新媒体对报告广告的冲击</a:t>
            </a:r>
            <a:r>
              <a:rPr lang="zh-CN" altLang="en-US" dirty="0" smtClean="0">
                <a:solidFill>
                  <a:schemeClr val="bg1"/>
                </a:solidFill>
                <a:latin typeface="+mj-ea"/>
                <a:ea typeface="+mj-ea"/>
              </a:rPr>
              <a:t>较大</a:t>
            </a:r>
            <a:endParaRPr lang="zh-CN" altLang="en-US" dirty="0">
              <a:solidFill>
                <a:schemeClr val="bg1"/>
              </a:solidFill>
              <a:latin typeface="+mj-ea"/>
              <a:ea typeface="+mj-ea"/>
            </a:endParaRPr>
          </a:p>
        </p:txBody>
      </p:sp>
    </p:spTree>
    <p:extLst>
      <p:ext uri="{BB962C8B-B14F-4D97-AF65-F5344CB8AC3E}">
        <p14:creationId xmlns:p14="http://schemas.microsoft.com/office/powerpoint/2010/main" val="340320379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300"/>
                                        <p:tgtEl>
                                          <p:spTgt spid="17"/>
                                        </p:tgtEl>
                                      </p:cBhvr>
                                    </p:animEffect>
                                  </p:childTnLst>
                                </p:cTn>
                              </p:par>
                            </p:childTnLst>
                          </p:cTn>
                        </p:par>
                        <p:par>
                          <p:cTn id="8" fill="hold">
                            <p:stCondLst>
                              <p:cond delay="300"/>
                            </p:stCondLst>
                            <p:childTnLst>
                              <p:par>
                                <p:cTn id="9" presetID="10"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300"/>
                                        <p:tgtEl>
                                          <p:spTgt spid="43"/>
                                        </p:tgtEl>
                                      </p:cBhvr>
                                    </p:animEffect>
                                  </p:childTnLst>
                                </p:cTn>
                              </p:par>
                            </p:childTnLst>
                          </p:cTn>
                        </p:par>
                        <p:par>
                          <p:cTn id="12" fill="hold">
                            <p:stCondLst>
                              <p:cond delay="600"/>
                            </p:stCondLst>
                            <p:childTnLst>
                              <p:par>
                                <p:cTn id="13" presetID="10"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300"/>
                                        <p:tgtEl>
                                          <p:spTgt spid="44"/>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300"/>
                                        <p:tgtEl>
                                          <p:spTgt spid="19"/>
                                        </p:tgtEl>
                                      </p:cBhvr>
                                    </p:animEffect>
                                  </p:childTnLst>
                                </p:cTn>
                              </p:par>
                            </p:childTnLst>
                          </p:cTn>
                        </p:par>
                        <p:par>
                          <p:cTn id="20" fill="hold">
                            <p:stCondLst>
                              <p:cond delay="1200"/>
                            </p:stCondLst>
                            <p:childTnLst>
                              <p:par>
                                <p:cTn id="21" presetID="10" presetClass="entr" presetSubtype="0"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300"/>
                                        <p:tgtEl>
                                          <p:spTgt spid="45"/>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3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68290"/>
            <a:ext cx="6022124" cy="740229"/>
            <a:chOff x="314525" y="638630"/>
            <a:chExt cx="6022124" cy="740229"/>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54478" cy="584775"/>
            </a:xfrm>
            <a:prstGeom prst="rect">
              <a:avLst/>
            </a:prstGeom>
            <a:noFill/>
          </p:spPr>
          <p:txBody>
            <a:bodyPr wrap="square" rtlCol="0">
              <a:spAutoFit/>
            </a:bodyPr>
            <a:lstStyle/>
            <a:p>
              <a:r>
                <a:rPr lang="zh-CN" altLang="en-US" sz="3200" dirty="0">
                  <a:solidFill>
                    <a:srgbClr val="9EA9BA"/>
                  </a:solidFill>
                  <a:latin typeface="思源黑体 CN Heavy" panose="020B0A00000000000000" pitchFamily="34" charset="-122"/>
                  <a:ea typeface="思源黑体 CN Heavy" panose="020B0A00000000000000" pitchFamily="34" charset="-122"/>
                </a:rPr>
                <a:t> </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三、报纸</a:t>
              </a:r>
              <a:r>
                <a:rPr lang="zh-CN" altLang="en-US" sz="3200" dirty="0">
                  <a:solidFill>
                    <a:srgbClr val="9EA9BA"/>
                  </a:solidFill>
                  <a:latin typeface="思源黑体 CN Heavy" panose="020B0A00000000000000" pitchFamily="34" charset="-122"/>
                  <a:ea typeface="思源黑体 CN Heavy" panose="020B0A00000000000000" pitchFamily="34" charset="-122"/>
                </a:rPr>
                <a:t>媒体广告刊登费用</a:t>
              </a:r>
            </a:p>
          </p:txBody>
        </p:sp>
      </p:grpSp>
      <p:grpSp>
        <p:nvGrpSpPr>
          <p:cNvPr id="28" name="组合 27"/>
          <p:cNvGrpSpPr/>
          <p:nvPr/>
        </p:nvGrpSpPr>
        <p:grpSpPr>
          <a:xfrm>
            <a:off x="678624" y="1308519"/>
            <a:ext cx="10792790" cy="4993809"/>
            <a:chOff x="8988736" y="1964601"/>
            <a:chExt cx="2889411" cy="3606719"/>
          </a:xfrm>
        </p:grpSpPr>
        <p:sp>
          <p:nvSpPr>
            <p:cNvPr id="29" name="矩形 28"/>
            <p:cNvSpPr/>
            <p:nvPr/>
          </p:nvSpPr>
          <p:spPr>
            <a:xfrm>
              <a:off x="8988736" y="1964601"/>
              <a:ext cx="2889411" cy="3494638"/>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文本框 40"/>
            <p:cNvSpPr txBox="1"/>
            <p:nvPr/>
          </p:nvSpPr>
          <p:spPr>
            <a:xfrm>
              <a:off x="9020827" y="2002011"/>
              <a:ext cx="2815894" cy="3569309"/>
            </a:xfrm>
            <a:prstGeom prst="rect">
              <a:avLst/>
            </a:prstGeom>
            <a:noFill/>
          </p:spPr>
          <p:txBody>
            <a:bodyPr wrap="square" rtlCol="0">
              <a:spAutoFit/>
            </a:bodyPr>
            <a:lstStyle/>
            <a:p>
              <a:r>
                <a:rPr lang="zh-CN" altLang="en-US" dirty="0" smtClean="0">
                  <a:solidFill>
                    <a:schemeClr val="bg1"/>
                  </a:solidFill>
                  <a:latin typeface="黑体" pitchFamily="49" charset="-122"/>
                  <a:ea typeface="黑体" pitchFamily="49" charset="-122"/>
                </a:rPr>
                <a:t>    广告</a:t>
              </a:r>
              <a:r>
                <a:rPr lang="zh-CN" altLang="en-US" dirty="0">
                  <a:solidFill>
                    <a:schemeClr val="bg1"/>
                  </a:solidFill>
                  <a:latin typeface="黑体" pitchFamily="49" charset="-122"/>
                  <a:ea typeface="黑体" pitchFamily="49" charset="-122"/>
                </a:rPr>
                <a:t>主应该摒弃过去那种粗放型的广告战术</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追求</a:t>
              </a:r>
              <a:r>
                <a:rPr lang="zh-CN" altLang="en-US" dirty="0">
                  <a:solidFill>
                    <a:srgbClr val="C00000"/>
                  </a:solidFill>
                  <a:latin typeface="黑体" pitchFamily="49" charset="-122"/>
                  <a:ea typeface="黑体" pitchFamily="49" charset="-122"/>
                </a:rPr>
                <a:t>精准化</a:t>
              </a:r>
              <a:r>
                <a:rPr lang="zh-CN" altLang="en-US" dirty="0">
                  <a:solidFill>
                    <a:schemeClr val="bg1"/>
                  </a:solidFill>
                  <a:latin typeface="黑体" pitchFamily="49" charset="-122"/>
                  <a:ea typeface="黑体" pitchFamily="49" charset="-122"/>
                </a:rPr>
                <a:t>的</a:t>
              </a:r>
              <a:r>
                <a:rPr lang="zh-CN" altLang="en-US" dirty="0">
                  <a:solidFill>
                    <a:srgbClr val="C00000"/>
                  </a:solidFill>
                  <a:latin typeface="黑体" pitchFamily="49" charset="-122"/>
                  <a:ea typeface="黑体" pitchFamily="49" charset="-122"/>
                </a:rPr>
                <a:t>现代广告传播战略</a:t>
              </a:r>
              <a:r>
                <a:rPr lang="en-US" altLang="zh-CN" dirty="0" smtClean="0">
                  <a:solidFill>
                    <a:schemeClr val="bg1"/>
                  </a:solidFill>
                  <a:latin typeface="黑体" pitchFamily="49" charset="-122"/>
                  <a:ea typeface="黑体" pitchFamily="49" charset="-122"/>
                </a:rPr>
                <a:t>,</a:t>
              </a:r>
              <a:r>
                <a:rPr lang="zh-CN" altLang="en-US" dirty="0" smtClean="0">
                  <a:solidFill>
                    <a:srgbClr val="C00000"/>
                  </a:solidFill>
                  <a:latin typeface="黑体" pitchFamily="49" charset="-122"/>
                  <a:ea typeface="黑体" pitchFamily="49" charset="-122"/>
                </a:rPr>
                <a:t>瞄准</a:t>
              </a:r>
              <a:r>
                <a:rPr lang="zh-CN" altLang="en-US" dirty="0">
                  <a:solidFill>
                    <a:srgbClr val="C00000"/>
                  </a:solidFill>
                  <a:latin typeface="黑体" pitchFamily="49" charset="-122"/>
                  <a:ea typeface="黑体" pitchFamily="49" charset="-122"/>
                </a:rPr>
                <a:t>目标受众</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争取以最低的成本获得最大、最长远的利益</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要</a:t>
              </a:r>
              <a:r>
                <a:rPr lang="zh-CN" altLang="en-US" dirty="0">
                  <a:solidFill>
                    <a:schemeClr val="bg1"/>
                  </a:solidFill>
                  <a:latin typeface="黑体" pitchFamily="49" charset="-122"/>
                  <a:ea typeface="黑体" pitchFamily="49" charset="-122"/>
                </a:rPr>
                <a:t>制定这种正确的、符合现代管理理念的广告战略</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首先必须要对报纸</a:t>
              </a:r>
              <a:r>
                <a:rPr lang="zh-CN" altLang="en-US" dirty="0" smtClean="0">
                  <a:solidFill>
                    <a:schemeClr val="bg1"/>
                  </a:solidFill>
                  <a:latin typeface="黑体" pitchFamily="49" charset="-122"/>
                  <a:ea typeface="黑体" pitchFamily="49" charset="-122"/>
                </a:rPr>
                <a:t>广告刊登</a:t>
              </a:r>
              <a:r>
                <a:rPr lang="zh-CN" altLang="en-US" dirty="0">
                  <a:solidFill>
                    <a:schemeClr val="bg1"/>
                  </a:solidFill>
                  <a:latin typeface="黑体" pitchFamily="49" charset="-122"/>
                  <a:ea typeface="黑体" pitchFamily="49" charset="-122"/>
                </a:rPr>
                <a:t>费用有一个基本的</a:t>
              </a:r>
              <a:r>
                <a:rPr lang="zh-CN" altLang="en-US" dirty="0" smtClean="0">
                  <a:solidFill>
                    <a:schemeClr val="bg1"/>
                  </a:solidFill>
                  <a:latin typeface="黑体" pitchFamily="49" charset="-122"/>
                  <a:ea typeface="黑体" pitchFamily="49" charset="-122"/>
                </a:rPr>
                <a:t>了解。</a:t>
              </a:r>
              <a:endParaRPr lang="en-US" altLang="zh-CN" dirty="0" smtClean="0">
                <a:solidFill>
                  <a:schemeClr val="bg1"/>
                </a:solidFill>
                <a:latin typeface="黑体" pitchFamily="49" charset="-122"/>
                <a:ea typeface="黑体" pitchFamily="49" charset="-122"/>
              </a:endParaRPr>
            </a:p>
            <a:p>
              <a:endParaRPr lang="en-US" altLang="zh-CN" dirty="0">
                <a:solidFill>
                  <a:schemeClr val="bg1"/>
                </a:solidFill>
                <a:latin typeface="黑体" pitchFamily="49" charset="-122"/>
                <a:ea typeface="黑体" pitchFamily="49" charset="-122"/>
              </a:endParaRPr>
            </a:p>
            <a:p>
              <a:pPr>
                <a:lnSpc>
                  <a:spcPts val="2500"/>
                </a:lnSpc>
              </a:pPr>
              <a:r>
                <a:rPr lang="zh-CN" altLang="en-US" dirty="0">
                  <a:solidFill>
                    <a:schemeClr val="bg1"/>
                  </a:solidFill>
                  <a:latin typeface="黑体" pitchFamily="49" charset="-122"/>
                  <a:ea typeface="黑体" pitchFamily="49" charset="-122"/>
                </a:rPr>
                <a:t>在研究具体报纸广告的价格前</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先介绍几个专业报纸广告购买</a:t>
              </a:r>
              <a:r>
                <a:rPr lang="zh-CN" altLang="en-US" dirty="0" smtClean="0">
                  <a:solidFill>
                    <a:schemeClr val="bg1"/>
                  </a:solidFill>
                  <a:latin typeface="黑体" pitchFamily="49" charset="-122"/>
                  <a:ea typeface="黑体" pitchFamily="49" charset="-122"/>
                </a:rPr>
                <a:t>术语：</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smtClean="0">
                  <a:solidFill>
                    <a:schemeClr val="bg1"/>
                  </a:solidFill>
                  <a:latin typeface="黑体" pitchFamily="49" charset="-122"/>
                  <a:ea typeface="黑体" pitchFamily="49" charset="-122"/>
                </a:rPr>
                <a:t>刊</a:t>
              </a:r>
              <a:r>
                <a:rPr lang="zh-CN" altLang="en-US" dirty="0">
                  <a:solidFill>
                    <a:schemeClr val="bg1"/>
                  </a:solidFill>
                  <a:latin typeface="黑体" pitchFamily="49" charset="-122"/>
                  <a:ea typeface="黑体" pitchFamily="49" charset="-122"/>
                </a:rPr>
                <a:t>例</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所谓刊例就是一整套的媒体手册</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包括媒体说明、媒体覆盖、发行</a:t>
              </a:r>
              <a:r>
                <a:rPr lang="zh-CN" altLang="en-US" dirty="0" smtClean="0">
                  <a:solidFill>
                    <a:schemeClr val="bg1"/>
                  </a:solidFill>
                  <a:latin typeface="黑体" pitchFamily="49" charset="-122"/>
                  <a:ea typeface="黑体" pitchFamily="49" charset="-122"/>
                </a:rPr>
                <a:t>及受</a:t>
              </a:r>
              <a:r>
                <a:rPr lang="zh-CN" altLang="en-US" dirty="0">
                  <a:solidFill>
                    <a:schemeClr val="bg1"/>
                  </a:solidFill>
                  <a:latin typeface="黑体" pitchFamily="49" charset="-122"/>
                  <a:ea typeface="黑体" pitchFamily="49" charset="-122"/>
                </a:rPr>
                <a:t>众分析、媒体公开价格</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就是刊例价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、市场折扣等</a:t>
              </a:r>
              <a:r>
                <a:rPr lang="zh-CN" altLang="en-US" dirty="0" smtClean="0">
                  <a:solidFill>
                    <a:schemeClr val="bg1"/>
                  </a:solidFill>
                  <a:latin typeface="黑体" pitchFamily="49" charset="-122"/>
                  <a:ea typeface="黑体" pitchFamily="49" charset="-122"/>
                </a:rPr>
                <a:t>资料</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通栏</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通栏是指将报纸整版分为几份</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按份数出售版面的做法</a:t>
              </a:r>
              <a:r>
                <a:rPr lang="en-US" altLang="zh-CN" dirty="0" smtClean="0">
                  <a:solidFill>
                    <a:schemeClr val="bg1"/>
                  </a:solidFill>
                  <a:latin typeface="黑体" pitchFamily="49" charset="-122"/>
                  <a:ea typeface="黑体" pitchFamily="49" charset="-122"/>
                </a:rPr>
                <a:t>.</a:t>
              </a: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空白</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报纸等印刷媒体在编排广告时会在广告周围留下一定比例的</a:t>
              </a:r>
              <a:r>
                <a:rPr lang="zh-CN" altLang="en-US" dirty="0" smtClean="0">
                  <a:solidFill>
                    <a:schemeClr val="bg1"/>
                  </a:solidFill>
                  <a:latin typeface="黑体" pitchFamily="49" charset="-122"/>
                  <a:ea typeface="黑体" pitchFamily="49" charset="-122"/>
                </a:rPr>
                <a:t>版面空间</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这个版面空间没有任何设计或装饰</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仅涂上统一的颜色</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以期在视觉上</a:t>
              </a:r>
              <a:r>
                <a:rPr lang="zh-CN" altLang="en-US" dirty="0" smtClean="0">
                  <a:solidFill>
                    <a:schemeClr val="bg1"/>
                  </a:solidFill>
                  <a:latin typeface="黑体" pitchFamily="49" charset="-122"/>
                  <a:ea typeface="黑体" pitchFamily="49" charset="-122"/>
                </a:rPr>
                <a:t>取得更好</a:t>
              </a:r>
              <a:r>
                <a:rPr lang="zh-CN" altLang="en-US" dirty="0">
                  <a:solidFill>
                    <a:schemeClr val="bg1"/>
                  </a:solidFill>
                  <a:latin typeface="黑体" pitchFamily="49" charset="-122"/>
                  <a:ea typeface="黑体" pitchFamily="49" charset="-122"/>
                </a:rPr>
                <a:t>的效果</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这个版面空间就叫</a:t>
              </a:r>
              <a:r>
                <a:rPr lang="zh-CN" altLang="en-US" dirty="0" smtClean="0">
                  <a:solidFill>
                    <a:schemeClr val="bg1"/>
                  </a:solidFill>
                  <a:latin typeface="黑体" pitchFamily="49" charset="-122"/>
                  <a:ea typeface="黑体" pitchFamily="49" charset="-122"/>
                </a:rPr>
                <a:t>空白</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插页</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指插在报纸中</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与报纸同时发行的单页或多页广告</a:t>
              </a:r>
              <a:r>
                <a:rPr lang="en-US" altLang="zh-CN" dirty="0" smtClean="0">
                  <a:solidFill>
                    <a:schemeClr val="bg1"/>
                  </a:solidFill>
                  <a:latin typeface="黑体" pitchFamily="49" charset="-122"/>
                  <a:ea typeface="黑体" pitchFamily="49" charset="-122"/>
                </a:rPr>
                <a:t>.</a:t>
              </a: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报眼</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指报头一侧的版面</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报眼常常更引人注目</a:t>
              </a:r>
              <a:r>
                <a:rPr lang="en-US" altLang="zh-CN" dirty="0" smtClean="0">
                  <a:solidFill>
                    <a:schemeClr val="bg1"/>
                  </a:solidFill>
                  <a:latin typeface="黑体" pitchFamily="49" charset="-122"/>
                  <a:ea typeface="黑体" pitchFamily="49" charset="-122"/>
                </a:rPr>
                <a:t>.</a:t>
              </a: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报花</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报花的面积小</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位置灵活</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售价较低</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是刊登小广告的理想选择</a:t>
              </a:r>
              <a:r>
                <a:rPr lang="en-US" altLang="zh-CN" dirty="0" smtClean="0">
                  <a:solidFill>
                    <a:schemeClr val="bg1"/>
                  </a:solidFill>
                  <a:latin typeface="黑体" pitchFamily="49" charset="-122"/>
                  <a:ea typeface="黑体" pitchFamily="49" charset="-122"/>
                </a:rPr>
                <a:t>.</a:t>
              </a:r>
            </a:p>
            <a:p>
              <a:pPr marL="285750" indent="-285750">
                <a:lnSpc>
                  <a:spcPts val="2500"/>
                </a:lnSpc>
                <a:buFont typeface="Arial" pitchFamily="34" charset="0"/>
                <a:buChar char="•"/>
              </a:pPr>
              <a:r>
                <a:rPr lang="zh-CN" altLang="en-US" dirty="0" smtClean="0">
                  <a:solidFill>
                    <a:schemeClr val="bg1"/>
                  </a:solidFill>
                  <a:latin typeface="黑体" pitchFamily="49" charset="-122"/>
                  <a:ea typeface="黑体" pitchFamily="49" charset="-122"/>
                </a:rPr>
                <a:t>版面</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一种通用的报纸规格</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以印刷用纸的一整张幅面为计算单位</a:t>
              </a:r>
              <a:r>
                <a:rPr lang="en-US" altLang="zh-CN" dirty="0">
                  <a:solidFill>
                    <a:schemeClr val="bg1"/>
                  </a:solidFill>
                  <a:latin typeface="黑体" pitchFamily="49" charset="-122"/>
                  <a:ea typeface="黑体" pitchFamily="49" charset="-122"/>
                </a:rPr>
                <a:t>.</a:t>
              </a:r>
            </a:p>
            <a:p>
              <a:pPr marL="285750" indent="-285750">
                <a:lnSpc>
                  <a:spcPts val="2500"/>
                </a:lnSpc>
                <a:buFont typeface="Arial" pitchFamily="34" charset="0"/>
                <a:buChar char="•"/>
              </a:pPr>
              <a:r>
                <a:rPr lang="zh-CN" altLang="en-US" dirty="0" smtClean="0">
                  <a:solidFill>
                    <a:schemeClr val="bg1"/>
                  </a:solidFill>
                  <a:latin typeface="黑体" pitchFamily="49" charset="-122"/>
                  <a:ea typeface="黑体" pitchFamily="49" charset="-122"/>
                </a:rPr>
                <a:t>版</a:t>
              </a:r>
              <a:r>
                <a:rPr lang="zh-CN" altLang="en-US" dirty="0">
                  <a:solidFill>
                    <a:schemeClr val="bg1"/>
                  </a:solidFill>
                  <a:latin typeface="黑体" pitchFamily="49" charset="-122"/>
                  <a:ea typeface="黑体" pitchFamily="49" charset="-122"/>
                </a:rPr>
                <a:t>位</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报纸的版面位置叫版位</a:t>
              </a:r>
              <a:r>
                <a:rPr lang="en-US" altLang="zh-CN" dirty="0">
                  <a:solidFill>
                    <a:schemeClr val="bg1"/>
                  </a:solidFill>
                  <a:latin typeface="黑体" pitchFamily="49" charset="-122"/>
                  <a:ea typeface="黑体" pitchFamily="49" charset="-122"/>
                </a:rPr>
                <a:t>.</a:t>
              </a:r>
            </a:p>
          </p:txBody>
        </p:sp>
      </p:grpSp>
    </p:spTree>
    <p:extLst>
      <p:ext uri="{BB962C8B-B14F-4D97-AF65-F5344CB8AC3E}">
        <p14:creationId xmlns:p14="http://schemas.microsoft.com/office/powerpoint/2010/main" val="116532569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68290"/>
            <a:ext cx="6022124" cy="740229"/>
            <a:chOff x="314525" y="638630"/>
            <a:chExt cx="6022124" cy="740229"/>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54478" cy="584775"/>
            </a:xfrm>
            <a:prstGeom prst="rect">
              <a:avLst/>
            </a:prstGeom>
            <a:noFill/>
          </p:spPr>
          <p:txBody>
            <a:bodyPr wrap="square" rtlCol="0">
              <a:spAutoFit/>
            </a:bodyPr>
            <a:lstStyle/>
            <a:p>
              <a:r>
                <a:rPr lang="zh-CN" altLang="en-US" sz="3200" dirty="0">
                  <a:solidFill>
                    <a:srgbClr val="9EA9BA"/>
                  </a:solidFill>
                  <a:latin typeface="思源黑体 CN Heavy" panose="020B0A00000000000000" pitchFamily="34" charset="-122"/>
                  <a:ea typeface="思源黑体 CN Heavy" panose="020B0A00000000000000" pitchFamily="34" charset="-122"/>
                </a:rPr>
                <a:t> </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三、报纸</a:t>
              </a:r>
              <a:r>
                <a:rPr lang="zh-CN" altLang="en-US" sz="3200" dirty="0">
                  <a:solidFill>
                    <a:srgbClr val="9EA9BA"/>
                  </a:solidFill>
                  <a:latin typeface="思源黑体 CN Heavy" panose="020B0A00000000000000" pitchFamily="34" charset="-122"/>
                  <a:ea typeface="思源黑体 CN Heavy" panose="020B0A00000000000000" pitchFamily="34" charset="-122"/>
                </a:rPr>
                <a:t>媒体广告刊登费用</a:t>
              </a:r>
            </a:p>
          </p:txBody>
        </p:sp>
      </p:grpSp>
      <p:grpSp>
        <p:nvGrpSpPr>
          <p:cNvPr id="28" name="组合 27"/>
          <p:cNvGrpSpPr/>
          <p:nvPr/>
        </p:nvGrpSpPr>
        <p:grpSpPr>
          <a:xfrm>
            <a:off x="678624" y="1308519"/>
            <a:ext cx="10792790" cy="4838623"/>
            <a:chOff x="8988736" y="1964601"/>
            <a:chExt cx="2889411" cy="3494638"/>
          </a:xfrm>
        </p:grpSpPr>
        <p:sp>
          <p:nvSpPr>
            <p:cNvPr id="29" name="矩形 28"/>
            <p:cNvSpPr/>
            <p:nvPr/>
          </p:nvSpPr>
          <p:spPr>
            <a:xfrm>
              <a:off x="8988736" y="1964601"/>
              <a:ext cx="2889411" cy="3494638"/>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文本框 40"/>
            <p:cNvSpPr txBox="1"/>
            <p:nvPr/>
          </p:nvSpPr>
          <p:spPr>
            <a:xfrm>
              <a:off x="9032125" y="2032492"/>
              <a:ext cx="2815894" cy="3367663"/>
            </a:xfrm>
            <a:prstGeom prst="rect">
              <a:avLst/>
            </a:prstGeom>
            <a:noFill/>
          </p:spPr>
          <p:txBody>
            <a:bodyPr wrap="square" rtlCol="0">
              <a:spAutoFit/>
            </a:bodyPr>
            <a:lstStyle/>
            <a:p>
              <a:pPr>
                <a:lnSpc>
                  <a:spcPct val="150000"/>
                </a:lnSpc>
              </a:pPr>
              <a:r>
                <a:rPr lang="zh-CN" altLang="en-US" dirty="0" smtClean="0">
                  <a:solidFill>
                    <a:schemeClr val="bg1"/>
                  </a:solidFill>
                  <a:latin typeface="黑体" pitchFamily="49" charset="-122"/>
                  <a:ea typeface="黑体" pitchFamily="49" charset="-122"/>
                </a:rPr>
                <a:t>    在</a:t>
              </a:r>
              <a:r>
                <a:rPr lang="zh-CN" altLang="en-US" dirty="0">
                  <a:solidFill>
                    <a:schemeClr val="bg1"/>
                  </a:solidFill>
                  <a:latin typeface="黑体" pitchFamily="49" charset="-122"/>
                  <a:ea typeface="黑体" pitchFamily="49" charset="-122"/>
                </a:rPr>
                <a:t>新媒体快速发展的今天</a:t>
              </a:r>
              <a:r>
                <a:rPr lang="en-US" altLang="zh-CN"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报纸</a:t>
              </a:r>
              <a:r>
                <a:rPr lang="zh-CN" altLang="en-US" dirty="0">
                  <a:solidFill>
                    <a:schemeClr val="bg1"/>
                  </a:solidFill>
                  <a:latin typeface="黑体" pitchFamily="49" charset="-122"/>
                  <a:ea typeface="黑体" pitchFamily="49" charset="-122"/>
                </a:rPr>
                <a:t>的广告编排、版式设计、文案与图片的搭配、广告语与广告内容的创作等</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也应当创新改革</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因而必然会在报纸媒体的广告传播策划与广告内容的编排上对</a:t>
              </a:r>
              <a:r>
                <a:rPr lang="zh-CN" altLang="en-US" dirty="0" smtClean="0">
                  <a:solidFill>
                    <a:schemeClr val="bg1"/>
                  </a:solidFill>
                  <a:latin typeface="黑体" pitchFamily="49" charset="-122"/>
                  <a:ea typeface="黑体" pitchFamily="49" charset="-122"/>
                </a:rPr>
                <a:t>创作人员</a:t>
              </a:r>
              <a:r>
                <a:rPr lang="zh-CN" altLang="en-US" dirty="0">
                  <a:solidFill>
                    <a:schemeClr val="bg1"/>
                  </a:solidFill>
                  <a:latin typeface="黑体" pitchFamily="49" charset="-122"/>
                  <a:ea typeface="黑体" pitchFamily="49" charset="-122"/>
                </a:rPr>
                <a:t>提出了新的</a:t>
              </a:r>
              <a:r>
                <a:rPr lang="zh-CN" altLang="en-US" dirty="0" smtClean="0">
                  <a:solidFill>
                    <a:schemeClr val="bg1"/>
                  </a:solidFill>
                  <a:latin typeface="黑体" pitchFamily="49" charset="-122"/>
                  <a:ea typeface="黑体" pitchFamily="49" charset="-122"/>
                </a:rPr>
                <a:t>要求：</a:t>
              </a:r>
              <a:endParaRPr lang="en-US" altLang="zh-CN" dirty="0" smtClean="0">
                <a:solidFill>
                  <a:schemeClr val="bg1"/>
                </a:solidFill>
                <a:latin typeface="黑体" pitchFamily="49" charset="-122"/>
                <a:ea typeface="黑体" pitchFamily="49" charset="-122"/>
              </a:endParaRPr>
            </a:p>
            <a:p>
              <a:pPr marL="285750" indent="-285750">
                <a:lnSpc>
                  <a:spcPct val="150000"/>
                </a:lnSpc>
                <a:buFont typeface="Arial" pitchFamily="34" charset="0"/>
                <a:buChar char="•"/>
              </a:pPr>
              <a:r>
                <a:rPr lang="zh-CN" altLang="en-US" dirty="0" smtClean="0">
                  <a:solidFill>
                    <a:schemeClr val="bg1"/>
                  </a:solidFill>
                  <a:latin typeface="黑体" pitchFamily="49" charset="-122"/>
                  <a:ea typeface="黑体" pitchFamily="49" charset="-122"/>
                </a:rPr>
                <a:t>一方面</a:t>
              </a:r>
              <a:r>
                <a:rPr lang="zh-CN" altLang="en-US" dirty="0">
                  <a:solidFill>
                    <a:schemeClr val="bg1"/>
                  </a:solidFill>
                  <a:latin typeface="黑体" pitchFamily="49" charset="-122"/>
                  <a:ea typeface="黑体" pitchFamily="49" charset="-122"/>
                </a:rPr>
                <a:t>要</a:t>
              </a:r>
              <a:r>
                <a:rPr lang="zh-CN" altLang="en-US" dirty="0" smtClean="0">
                  <a:solidFill>
                    <a:schemeClr val="bg1"/>
                  </a:solidFill>
                  <a:latin typeface="黑体" pitchFamily="49" charset="-122"/>
                  <a:ea typeface="黑体" pitchFamily="49" charset="-122"/>
                </a:rPr>
                <a:t>积极借鉴</a:t>
              </a:r>
              <a:r>
                <a:rPr lang="zh-CN" altLang="en-US" dirty="0">
                  <a:solidFill>
                    <a:schemeClr val="bg1"/>
                  </a:solidFill>
                  <a:latin typeface="黑体" pitchFamily="49" charset="-122"/>
                  <a:ea typeface="黑体" pitchFamily="49" charset="-122"/>
                </a:rPr>
                <a:t>、吸取国外报纸媒体的创新策划理念为我所用</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也就是鲁迅所说的“窃他国</a:t>
              </a:r>
              <a:r>
                <a:rPr lang="zh-CN" altLang="en-US" dirty="0" smtClean="0">
                  <a:solidFill>
                    <a:schemeClr val="bg1"/>
                  </a:solidFill>
                  <a:latin typeface="黑体" pitchFamily="49" charset="-122"/>
                  <a:ea typeface="黑体" pitchFamily="49" charset="-122"/>
                </a:rPr>
                <a:t>的火</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意在煮自己的肉”</a:t>
              </a:r>
              <a:r>
                <a:rPr lang="en-US" altLang="zh-CN" dirty="0" smtClean="0">
                  <a:solidFill>
                    <a:schemeClr val="bg1"/>
                  </a:solidFill>
                  <a:latin typeface="黑体" pitchFamily="49" charset="-122"/>
                  <a:ea typeface="黑体" pitchFamily="49" charset="-122"/>
                </a:rPr>
                <a:t>.</a:t>
              </a:r>
            </a:p>
            <a:p>
              <a:pPr marL="285750" indent="-285750">
                <a:lnSpc>
                  <a:spcPct val="150000"/>
                </a:lnSpc>
                <a:buFont typeface="Arial" pitchFamily="34" charset="0"/>
                <a:buChar char="•"/>
              </a:pPr>
              <a:r>
                <a:rPr lang="zh-CN" altLang="en-US" dirty="0" smtClean="0">
                  <a:solidFill>
                    <a:schemeClr val="bg1"/>
                  </a:solidFill>
                  <a:latin typeface="黑体" pitchFamily="49" charset="-122"/>
                  <a:ea typeface="黑体" pitchFamily="49" charset="-122"/>
                </a:rPr>
                <a:t>一方面</a:t>
              </a:r>
              <a:r>
                <a:rPr lang="zh-CN" altLang="en-US" dirty="0">
                  <a:solidFill>
                    <a:schemeClr val="bg1"/>
                  </a:solidFill>
                  <a:latin typeface="黑体" pitchFamily="49" charset="-122"/>
                  <a:ea typeface="黑体" pitchFamily="49" charset="-122"/>
                </a:rPr>
                <a:t>则要苦练内功</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将广告策划理念与策划技巧、</a:t>
              </a:r>
              <a:r>
                <a:rPr lang="zh-CN" altLang="en-US" dirty="0" smtClean="0">
                  <a:solidFill>
                    <a:schemeClr val="bg1"/>
                  </a:solidFill>
                  <a:latin typeface="黑体" pitchFamily="49" charset="-122"/>
                  <a:ea typeface="黑体" pitchFamily="49" charset="-122"/>
                </a:rPr>
                <a:t>广告实践</a:t>
              </a:r>
              <a:r>
                <a:rPr lang="zh-CN" altLang="en-US" dirty="0">
                  <a:solidFill>
                    <a:schemeClr val="bg1"/>
                  </a:solidFill>
                  <a:latin typeface="黑体" pitchFamily="49" charset="-122"/>
                  <a:ea typeface="黑体" pitchFamily="49" charset="-122"/>
                </a:rPr>
                <a:t>有机地结合在一起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利用网络版丰富纸质版的内容</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以迎合现代年轻读者</a:t>
              </a:r>
              <a:r>
                <a:rPr lang="zh-CN" altLang="en-US" dirty="0" smtClean="0">
                  <a:solidFill>
                    <a:schemeClr val="bg1"/>
                  </a:solidFill>
                  <a:latin typeface="黑体" pitchFamily="49" charset="-122"/>
                  <a:ea typeface="黑体" pitchFamily="49" charset="-122"/>
                </a:rPr>
                <a:t>的阅读</a:t>
              </a:r>
              <a:r>
                <a:rPr lang="zh-CN" altLang="en-US" dirty="0">
                  <a:solidFill>
                    <a:schemeClr val="bg1"/>
                  </a:solidFill>
                  <a:latin typeface="黑体" pitchFamily="49" charset="-122"/>
                  <a:ea typeface="黑体" pitchFamily="49" charset="-122"/>
                </a:rPr>
                <a:t>需求</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两者相互补充、</a:t>
              </a:r>
              <a:r>
                <a:rPr lang="zh-CN" altLang="en-US" dirty="0" smtClean="0">
                  <a:solidFill>
                    <a:schemeClr val="bg1"/>
                  </a:solidFill>
                  <a:latin typeface="黑体" pitchFamily="49" charset="-122"/>
                  <a:ea typeface="黑体" pitchFamily="49" charset="-122"/>
                </a:rPr>
                <a:t>并行不悖</a:t>
              </a:r>
              <a:endParaRPr lang="en-US" altLang="zh-CN" dirty="0" smtClean="0">
                <a:solidFill>
                  <a:schemeClr val="bg1"/>
                </a:solidFill>
                <a:latin typeface="黑体" pitchFamily="49" charset="-122"/>
                <a:ea typeface="黑体" pitchFamily="49" charset="-122"/>
              </a:endParaRPr>
            </a:p>
            <a:p>
              <a:pPr marL="285750" indent="-285750">
                <a:lnSpc>
                  <a:spcPct val="150000"/>
                </a:lnSpc>
                <a:buFont typeface="Arial" pitchFamily="34" charset="0"/>
                <a:buChar char="•"/>
              </a:pPr>
              <a:endParaRPr lang="en-US" altLang="zh-CN" dirty="0" smtClean="0">
                <a:solidFill>
                  <a:schemeClr val="bg1"/>
                </a:solidFill>
                <a:latin typeface="黑体" pitchFamily="49" charset="-122"/>
                <a:ea typeface="黑体" pitchFamily="49" charset="-122"/>
              </a:endParaRPr>
            </a:p>
            <a:p>
              <a:pPr>
                <a:lnSpc>
                  <a:spcPct val="150000"/>
                </a:lnSpc>
              </a:pPr>
              <a:r>
                <a:rPr lang="en-US" altLang="zh-CN" dirty="0">
                  <a:solidFill>
                    <a:schemeClr val="bg1"/>
                  </a:solidFill>
                  <a:latin typeface="黑体" pitchFamily="49" charset="-122"/>
                  <a:ea typeface="黑体" pitchFamily="49" charset="-122"/>
                </a:rPr>
                <a:t> </a:t>
              </a:r>
              <a:r>
                <a:rPr lang="en-US" altLang="zh-CN" dirty="0" smtClean="0">
                  <a:solidFill>
                    <a:schemeClr val="bg1"/>
                  </a:solidFill>
                  <a:latin typeface="黑体" pitchFamily="49" charset="-122"/>
                  <a:ea typeface="黑体" pitchFamily="49" charset="-122"/>
                </a:rPr>
                <a:t>   </a:t>
              </a:r>
              <a:r>
                <a:rPr lang="zh-CN" altLang="en-US" dirty="0" smtClean="0">
                  <a:solidFill>
                    <a:schemeClr val="bg1"/>
                  </a:solidFill>
                  <a:latin typeface="黑体" pitchFamily="49" charset="-122"/>
                  <a:ea typeface="黑体" pitchFamily="49" charset="-122"/>
                </a:rPr>
                <a:t>最后，面对</a:t>
              </a:r>
              <a:r>
                <a:rPr lang="zh-CN" altLang="en-US" dirty="0">
                  <a:solidFill>
                    <a:schemeClr val="bg1"/>
                  </a:solidFill>
                  <a:latin typeface="黑体" pitchFamily="49" charset="-122"/>
                  <a:ea typeface="黑体" pitchFamily="49" charset="-122"/>
                </a:rPr>
                <a:t>不断增加的媒体竞争者和报纸发行量持续下降的局面</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一些报纸</a:t>
              </a:r>
              <a:r>
                <a:rPr lang="zh-CN" altLang="en-US" dirty="0" smtClean="0">
                  <a:solidFill>
                    <a:schemeClr val="bg1"/>
                  </a:solidFill>
                  <a:latin typeface="黑体" pitchFamily="49" charset="-122"/>
                  <a:ea typeface="黑体" pitchFamily="49" charset="-122"/>
                </a:rPr>
                <a:t>近几年已经</a:t>
              </a:r>
              <a:r>
                <a:rPr lang="zh-CN" altLang="en-US" dirty="0">
                  <a:solidFill>
                    <a:schemeClr val="bg1"/>
                  </a:solidFill>
                  <a:latin typeface="黑体" pitchFamily="49" charset="-122"/>
                  <a:ea typeface="黑体" pitchFamily="49" charset="-122"/>
                </a:rPr>
                <a:t>不再单纯以总发行量的变化和刊登广告所需占用的版面大小为依据来</a:t>
              </a:r>
              <a:r>
                <a:rPr lang="zh-CN" altLang="en-US" dirty="0" smtClean="0">
                  <a:solidFill>
                    <a:schemeClr val="bg1"/>
                  </a:solidFill>
                  <a:latin typeface="黑体" pitchFamily="49" charset="-122"/>
                  <a:ea typeface="黑体" pitchFamily="49" charset="-122"/>
                </a:rPr>
                <a:t>计算广告</a:t>
              </a:r>
              <a:r>
                <a:rPr lang="zh-CN" altLang="en-US" dirty="0">
                  <a:solidFill>
                    <a:schemeClr val="bg1"/>
                  </a:solidFill>
                  <a:latin typeface="黑体" pitchFamily="49" charset="-122"/>
                  <a:ea typeface="黑体" pitchFamily="49" charset="-122"/>
                </a:rPr>
                <a:t>价格</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而是根据报纸每个版面实际读者的多少来计算广告所需费用；这</a:t>
              </a:r>
              <a:r>
                <a:rPr lang="zh-CN" altLang="en-US" dirty="0" smtClean="0">
                  <a:solidFill>
                    <a:schemeClr val="bg1"/>
                  </a:solidFill>
                  <a:latin typeface="黑体" pitchFamily="49" charset="-122"/>
                  <a:ea typeface="黑体" pitchFamily="49" charset="-122"/>
                </a:rPr>
                <a:t>在报纸广告的发展与改革中是一个进步，但也是个挑战。</a:t>
              </a:r>
              <a:endParaRPr lang="en-US" altLang="zh-CN" dirty="0">
                <a:solidFill>
                  <a:schemeClr val="bg1"/>
                </a:solidFill>
                <a:latin typeface="黑体" pitchFamily="49" charset="-122"/>
                <a:ea typeface="黑体" pitchFamily="49" charset="-122"/>
              </a:endParaRPr>
            </a:p>
          </p:txBody>
        </p:sp>
      </p:grpSp>
    </p:spTree>
    <p:extLst>
      <p:ext uri="{BB962C8B-B14F-4D97-AF65-F5344CB8AC3E}">
        <p14:creationId xmlns:p14="http://schemas.microsoft.com/office/powerpoint/2010/main" val="188180328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68290"/>
            <a:ext cx="6022124" cy="740229"/>
            <a:chOff x="314525" y="638630"/>
            <a:chExt cx="6022124" cy="740229"/>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54478" cy="584775"/>
            </a:xfrm>
            <a:prstGeom prst="rect">
              <a:avLst/>
            </a:prstGeom>
            <a:noFill/>
          </p:spPr>
          <p:txBody>
            <a:bodyPr wrap="square" rtlCol="0">
              <a:spAutoFit/>
            </a:bodyPr>
            <a:lstStyle/>
            <a:p>
              <a:r>
                <a:rPr lang="zh-CN" altLang="en-US" sz="3200" dirty="0">
                  <a:solidFill>
                    <a:srgbClr val="9EA9BA"/>
                  </a:solidFill>
                  <a:latin typeface="思源黑体 CN Heavy" panose="020B0A00000000000000" pitchFamily="34" charset="-122"/>
                  <a:ea typeface="思源黑体 CN Heavy" panose="020B0A00000000000000" pitchFamily="34" charset="-122"/>
                </a:rPr>
                <a:t>本章复习思考题</a:t>
              </a:r>
              <a:r>
                <a:rPr lang="en-US" altLang="zh-CN" sz="3200" dirty="0">
                  <a:solidFill>
                    <a:srgbClr val="9EA9BA"/>
                  </a:solidFill>
                  <a:latin typeface="思源黑体 CN Heavy" panose="020B0A00000000000000" pitchFamily="34" charset="-122"/>
                  <a:ea typeface="思源黑体 CN Heavy" panose="020B0A00000000000000" pitchFamily="34" charset="-122"/>
                </a:rPr>
                <a:t>:</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grpSp>
        <p:nvGrpSpPr>
          <p:cNvPr id="28" name="组合 27"/>
          <p:cNvGrpSpPr/>
          <p:nvPr/>
        </p:nvGrpSpPr>
        <p:grpSpPr>
          <a:xfrm>
            <a:off x="861496" y="1519311"/>
            <a:ext cx="10083161" cy="4164037"/>
            <a:chOff x="9037694" y="2116843"/>
            <a:chExt cx="2699431" cy="3007426"/>
          </a:xfrm>
        </p:grpSpPr>
        <p:sp>
          <p:nvSpPr>
            <p:cNvPr id="29" name="矩形 28"/>
            <p:cNvSpPr/>
            <p:nvPr/>
          </p:nvSpPr>
          <p:spPr>
            <a:xfrm>
              <a:off x="9037694" y="2116843"/>
              <a:ext cx="2695665" cy="3007426"/>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文本框 40"/>
            <p:cNvSpPr txBox="1"/>
            <p:nvPr/>
          </p:nvSpPr>
          <p:spPr>
            <a:xfrm>
              <a:off x="9086656" y="2357619"/>
              <a:ext cx="2650469" cy="1667160"/>
            </a:xfrm>
            <a:prstGeom prst="rect">
              <a:avLst/>
            </a:prstGeom>
            <a:noFill/>
          </p:spPr>
          <p:txBody>
            <a:bodyPr wrap="square" rtlCol="0">
              <a:spAutoFit/>
            </a:bodyPr>
            <a:lstStyle/>
            <a:p>
              <a:pPr>
                <a:lnSpc>
                  <a:spcPct val="150000"/>
                </a:lnSpc>
              </a:pPr>
              <a:r>
                <a:rPr lang="zh-CN" altLang="en-US" sz="2400" dirty="0">
                  <a:solidFill>
                    <a:schemeClr val="bg1"/>
                  </a:solidFill>
                  <a:latin typeface="+mj-ea"/>
                  <a:ea typeface="+mj-ea"/>
                </a:rPr>
                <a:t>１、报纸媒体历久不衰的原因是什么</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２、你如何评价报纸媒体传播广告的优劣势</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３、报纸媒体的人均广告到达率相比电视媒体如何</a:t>
              </a:r>
              <a:r>
                <a:rPr lang="en-US" altLang="zh-CN" sz="2400" dirty="0">
                  <a:solidFill>
                    <a:schemeClr val="bg1"/>
                  </a:solidFill>
                  <a:latin typeface="+mj-ea"/>
                  <a:ea typeface="+mj-ea"/>
                </a:rPr>
                <a:t>? </a:t>
              </a:r>
              <a:r>
                <a:rPr lang="zh-CN" altLang="en-US" sz="2400" dirty="0">
                  <a:solidFill>
                    <a:schemeClr val="bg1"/>
                  </a:solidFill>
                  <a:latin typeface="+mj-ea"/>
                  <a:ea typeface="+mj-ea"/>
                </a:rPr>
                <a:t>请谈谈你的看法</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４、你如何看待新媒体的发展给报纸媒体带来的挑战</a:t>
              </a:r>
              <a:r>
                <a:rPr lang="en-US" altLang="zh-CN" sz="2400" dirty="0">
                  <a:solidFill>
                    <a:schemeClr val="bg1"/>
                  </a:solidFill>
                  <a:latin typeface="+mj-ea"/>
                  <a:ea typeface="+mj-ea"/>
                </a:rPr>
                <a:t>?</a:t>
              </a:r>
            </a:p>
          </p:txBody>
        </p:sp>
      </p:grpSp>
    </p:spTree>
    <p:extLst>
      <p:ext uri="{BB962C8B-B14F-4D97-AF65-F5344CB8AC3E}">
        <p14:creationId xmlns:p14="http://schemas.microsoft.com/office/powerpoint/2010/main" val="332098965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2627" y="743878"/>
            <a:ext cx="10406743" cy="538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7C8B71"/>
              </a:solidFill>
            </a:endParaRPr>
          </a:p>
        </p:txBody>
      </p:sp>
      <p:sp>
        <p:nvSpPr>
          <p:cNvPr id="3" name="等腰三角形 2"/>
          <p:cNvSpPr/>
          <p:nvPr/>
        </p:nvSpPr>
        <p:spPr>
          <a:xfrm rot="10800000">
            <a:off x="892627" y="743878"/>
            <a:ext cx="10406743" cy="5384800"/>
          </a:xfrm>
          <a:prstGeom prst="triangle">
            <a:avLst>
              <a:gd name="adj" fmla="val 100000"/>
            </a:avLst>
          </a:prstGeom>
          <a:solidFill>
            <a:srgbClr val="D8C8AF"/>
          </a:solidFill>
          <a:ln>
            <a:noFill/>
          </a:ln>
          <a:effectLst>
            <a:outerShdw blurRad="190500" dist="38100" dir="13500000" sx="101000" sy="101000" algn="b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8737600" y="2021134"/>
            <a:ext cx="1930400" cy="1862048"/>
          </a:xfrm>
          <a:prstGeom prst="rect">
            <a:avLst/>
          </a:prstGeom>
          <a:noFill/>
        </p:spPr>
        <p:txBody>
          <a:bodyPr wrap="square" rtlCol="0">
            <a:spAutoFit/>
          </a:bodyPr>
          <a:lstStyle/>
          <a:p>
            <a:pPr algn="r"/>
            <a:r>
              <a:rPr lang="en-US" altLang="zh-CN" sz="11500" dirty="0" smtClean="0">
                <a:solidFill>
                  <a:srgbClr val="A2998A"/>
                </a:solidFill>
                <a:latin typeface="+mj-ea"/>
                <a:ea typeface="+mj-ea"/>
              </a:rPr>
              <a:t>03</a:t>
            </a:r>
            <a:endParaRPr lang="zh-CN" altLang="en-US" sz="11500" dirty="0">
              <a:solidFill>
                <a:srgbClr val="A2998A"/>
              </a:solidFill>
              <a:latin typeface="+mj-ea"/>
              <a:ea typeface="+mj-ea"/>
            </a:endParaRPr>
          </a:p>
        </p:txBody>
      </p:sp>
      <p:sp>
        <p:nvSpPr>
          <p:cNvPr id="5" name="文本框 4"/>
          <p:cNvSpPr txBox="1"/>
          <p:nvPr/>
        </p:nvSpPr>
        <p:spPr>
          <a:xfrm>
            <a:off x="7053944" y="3640846"/>
            <a:ext cx="3614056" cy="769441"/>
          </a:xfrm>
          <a:prstGeom prst="rect">
            <a:avLst/>
          </a:prstGeom>
          <a:noFill/>
        </p:spPr>
        <p:txBody>
          <a:bodyPr wrap="square" rtlCol="0">
            <a:spAutoFit/>
          </a:bodyPr>
          <a:lstStyle/>
          <a:p>
            <a:pPr algn="r"/>
            <a:r>
              <a:rPr lang="en-US" altLang="zh-CN" sz="4400" dirty="0" smtClean="0">
                <a:solidFill>
                  <a:srgbClr val="A2998A"/>
                </a:solidFill>
                <a:latin typeface="+mj-ea"/>
                <a:ea typeface="+mj-ea"/>
              </a:rPr>
              <a:t>PART THREE</a:t>
            </a:r>
            <a:endParaRPr lang="zh-CN" altLang="en-US" sz="4400" dirty="0">
              <a:solidFill>
                <a:srgbClr val="A2998A"/>
              </a:solidFill>
              <a:latin typeface="+mj-ea"/>
              <a:ea typeface="+mj-ea"/>
            </a:endParaRPr>
          </a:p>
        </p:txBody>
      </p:sp>
      <p:sp>
        <p:nvSpPr>
          <p:cNvPr id="6" name="文本框 5"/>
          <p:cNvSpPr txBox="1"/>
          <p:nvPr/>
        </p:nvSpPr>
        <p:spPr>
          <a:xfrm>
            <a:off x="6313715" y="4287551"/>
            <a:ext cx="4354285" cy="769441"/>
          </a:xfrm>
          <a:prstGeom prst="rect">
            <a:avLst/>
          </a:prstGeom>
          <a:noFill/>
        </p:spPr>
        <p:txBody>
          <a:bodyPr wrap="square" rtlCol="0">
            <a:spAutoFit/>
          </a:bodyPr>
          <a:lstStyle/>
          <a:p>
            <a:pPr algn="r"/>
            <a:r>
              <a:rPr lang="zh-CN" altLang="en-US" sz="4400" dirty="0">
                <a:solidFill>
                  <a:srgbClr val="A2998A"/>
                </a:solidFill>
                <a:latin typeface="黑体" pitchFamily="49" charset="-122"/>
                <a:ea typeface="黑体" pitchFamily="49" charset="-122"/>
              </a:rPr>
              <a:t> 广播媒体</a:t>
            </a:r>
          </a:p>
        </p:txBody>
      </p:sp>
      <p:cxnSp>
        <p:nvCxnSpPr>
          <p:cNvPr id="8" name="肘形连接符 7"/>
          <p:cNvCxnSpPr>
            <a:stCxn id="4" idx="0"/>
            <a:endCxn id="5" idx="1"/>
          </p:cNvCxnSpPr>
          <p:nvPr/>
        </p:nvCxnSpPr>
        <p:spPr>
          <a:xfrm rot="16200000" flipH="1" flipV="1">
            <a:off x="7376155" y="1698922"/>
            <a:ext cx="2004433" cy="2648856"/>
          </a:xfrm>
          <a:prstGeom prst="bentConnector4">
            <a:avLst>
              <a:gd name="adj1" fmla="val -11405"/>
              <a:gd name="adj2" fmla="val 108630"/>
            </a:avLst>
          </a:prstGeom>
          <a:ln w="38100">
            <a:solidFill>
              <a:srgbClr val="A2998A"/>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316487" y="2425223"/>
            <a:ext cx="6096000" cy="2221762"/>
          </a:xfrm>
          <a:prstGeom prst="rect">
            <a:avLst/>
          </a:prstGeom>
        </p:spPr>
        <p:txBody>
          <a:bodyPr>
            <a:spAutoFit/>
          </a:bodyPr>
          <a:lstStyle/>
          <a:p>
            <a:pPr marL="285750" indent="-285750">
              <a:lnSpc>
                <a:spcPct val="150000"/>
              </a:lnSpc>
              <a:buFont typeface="Arial" pitchFamily="34" charset="0"/>
              <a:buChar char="•"/>
            </a:pPr>
            <a:r>
              <a:rPr lang="zh-CN" altLang="en-US" sz="2400" dirty="0" smtClean="0">
                <a:solidFill>
                  <a:srgbClr val="A2998A"/>
                </a:solidFill>
                <a:latin typeface="黑体" pitchFamily="49" charset="-122"/>
                <a:ea typeface="黑体" pitchFamily="49" charset="-122"/>
              </a:rPr>
              <a:t>广播</a:t>
            </a:r>
            <a:r>
              <a:rPr lang="zh-CN" altLang="en-US" sz="2400" dirty="0">
                <a:solidFill>
                  <a:srgbClr val="A2998A"/>
                </a:solidFill>
                <a:latin typeface="黑体" pitchFamily="49" charset="-122"/>
                <a:ea typeface="黑体" pitchFamily="49" charset="-122"/>
              </a:rPr>
              <a:t>媒体特点 　　</a:t>
            </a:r>
            <a:endParaRPr lang="en-US" altLang="zh-CN" sz="2400" dirty="0">
              <a:solidFill>
                <a:srgbClr val="A2998A"/>
              </a:solidFill>
              <a:latin typeface="黑体" pitchFamily="49" charset="-122"/>
              <a:ea typeface="黑体" pitchFamily="49" charset="-122"/>
            </a:endParaRPr>
          </a:p>
          <a:p>
            <a:pPr marL="285750" indent="-285750">
              <a:lnSpc>
                <a:spcPct val="150000"/>
              </a:lnSpc>
              <a:buFont typeface="Arial" pitchFamily="34" charset="0"/>
              <a:buChar char="•"/>
            </a:pPr>
            <a:r>
              <a:rPr lang="zh-CN" altLang="en-US" sz="2400" dirty="0" smtClean="0">
                <a:solidFill>
                  <a:srgbClr val="A2998A"/>
                </a:solidFill>
                <a:latin typeface="黑体" pitchFamily="49" charset="-122"/>
                <a:ea typeface="黑体" pitchFamily="49" charset="-122"/>
              </a:rPr>
              <a:t>广播</a:t>
            </a:r>
            <a:r>
              <a:rPr lang="zh-CN" altLang="en-US" sz="2400" dirty="0">
                <a:solidFill>
                  <a:srgbClr val="A2998A"/>
                </a:solidFill>
                <a:latin typeface="黑体" pitchFamily="49" charset="-122"/>
                <a:ea typeface="黑体" pitchFamily="49" charset="-122"/>
              </a:rPr>
              <a:t>媒体广告传播优劣势 　　 </a:t>
            </a:r>
            <a:endParaRPr lang="en-US" altLang="zh-CN" sz="2400" dirty="0">
              <a:solidFill>
                <a:srgbClr val="A2998A"/>
              </a:solidFill>
              <a:latin typeface="黑体" pitchFamily="49" charset="-122"/>
              <a:ea typeface="黑体" pitchFamily="49" charset="-122"/>
            </a:endParaRPr>
          </a:p>
          <a:p>
            <a:pPr marL="285750" indent="-285750">
              <a:lnSpc>
                <a:spcPct val="150000"/>
              </a:lnSpc>
              <a:buFont typeface="Arial" pitchFamily="34" charset="0"/>
              <a:buChar char="•"/>
            </a:pPr>
            <a:r>
              <a:rPr lang="zh-CN" altLang="en-US" sz="2400" dirty="0" smtClean="0">
                <a:solidFill>
                  <a:srgbClr val="A2998A"/>
                </a:solidFill>
                <a:latin typeface="黑体" pitchFamily="49" charset="-122"/>
                <a:ea typeface="黑体" pitchFamily="49" charset="-122"/>
              </a:rPr>
              <a:t>广播</a:t>
            </a:r>
            <a:r>
              <a:rPr lang="zh-CN" altLang="en-US" sz="2400" dirty="0">
                <a:solidFill>
                  <a:srgbClr val="A2998A"/>
                </a:solidFill>
                <a:latin typeface="黑体" pitchFamily="49" charset="-122"/>
                <a:ea typeface="黑体" pitchFamily="49" charset="-122"/>
              </a:rPr>
              <a:t>广告发展历程 　　</a:t>
            </a:r>
          </a:p>
          <a:p>
            <a:pPr marL="285750" indent="-285750">
              <a:lnSpc>
                <a:spcPct val="150000"/>
              </a:lnSpc>
              <a:buFont typeface="Arial" pitchFamily="34" charset="0"/>
              <a:buChar char="•"/>
            </a:pPr>
            <a:r>
              <a:rPr lang="zh-CN" altLang="en-US" sz="2400" dirty="0" smtClean="0">
                <a:solidFill>
                  <a:srgbClr val="A2998A"/>
                </a:solidFill>
                <a:latin typeface="黑体" pitchFamily="49" charset="-122"/>
                <a:ea typeface="黑体" pitchFamily="49" charset="-122"/>
              </a:rPr>
              <a:t>广播</a:t>
            </a:r>
            <a:r>
              <a:rPr lang="zh-CN" altLang="en-US" sz="2400" dirty="0">
                <a:solidFill>
                  <a:srgbClr val="A2998A"/>
                </a:solidFill>
                <a:latin typeface="黑体" pitchFamily="49" charset="-122"/>
                <a:ea typeface="黑体" pitchFamily="49" charset="-122"/>
              </a:rPr>
              <a:t>媒体广告播出费用</a:t>
            </a:r>
          </a:p>
        </p:txBody>
      </p:sp>
    </p:spTree>
    <p:extLst>
      <p:ext uri="{BB962C8B-B14F-4D97-AF65-F5344CB8AC3E}">
        <p14:creationId xmlns:p14="http://schemas.microsoft.com/office/powerpoint/2010/main" val="276348918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4525" y="416613"/>
            <a:ext cx="11562948" cy="59830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5" name="组合 34"/>
          <p:cNvGrpSpPr/>
          <p:nvPr/>
        </p:nvGrpSpPr>
        <p:grpSpPr>
          <a:xfrm>
            <a:off x="4662789" y="388476"/>
            <a:ext cx="2866420" cy="2010963"/>
            <a:chOff x="4662789" y="346272"/>
            <a:chExt cx="2866420" cy="2010963"/>
          </a:xfrm>
        </p:grpSpPr>
        <p:sp>
          <p:nvSpPr>
            <p:cNvPr id="4" name="五边形 3"/>
            <p:cNvSpPr/>
            <p:nvPr/>
          </p:nvSpPr>
          <p:spPr>
            <a:xfrm rot="5400000">
              <a:off x="5097551" y="-74423"/>
              <a:ext cx="1996896" cy="2866420"/>
            </a:xfrm>
            <a:prstGeom prst="homePlate">
              <a:avLst>
                <a:gd name="adj" fmla="val 26130"/>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4918952" y="346272"/>
              <a:ext cx="2354094" cy="1585050"/>
              <a:chOff x="4918952" y="522095"/>
              <a:chExt cx="2354094" cy="1585050"/>
            </a:xfrm>
          </p:grpSpPr>
          <p:sp>
            <p:nvSpPr>
              <p:cNvPr id="5" name="文本框 4"/>
              <p:cNvSpPr txBox="1"/>
              <p:nvPr/>
            </p:nvSpPr>
            <p:spPr>
              <a:xfrm>
                <a:off x="4918953" y="522095"/>
                <a:ext cx="2354092" cy="1323439"/>
              </a:xfrm>
              <a:prstGeom prst="rect">
                <a:avLst/>
              </a:prstGeom>
              <a:noFill/>
            </p:spPr>
            <p:txBody>
              <a:bodyPr wrap="square" rtlCol="0">
                <a:spAutoFit/>
              </a:bodyPr>
              <a:lstStyle/>
              <a:p>
                <a:pPr algn="ctr"/>
                <a:r>
                  <a:rPr lang="zh-CN" altLang="en-US" sz="8000" dirty="0">
                    <a:solidFill>
                      <a:schemeClr val="bg1"/>
                    </a:solidFill>
                    <a:latin typeface="+mj-ea"/>
                    <a:ea typeface="+mj-ea"/>
                  </a:rPr>
                  <a:t>目录</a:t>
                </a:r>
              </a:p>
            </p:txBody>
          </p:sp>
          <p:sp>
            <p:nvSpPr>
              <p:cNvPr id="6" name="文本框 5"/>
              <p:cNvSpPr txBox="1"/>
              <p:nvPr/>
            </p:nvSpPr>
            <p:spPr>
              <a:xfrm>
                <a:off x="4918952" y="1583925"/>
                <a:ext cx="2354094" cy="523220"/>
              </a:xfrm>
              <a:prstGeom prst="rect">
                <a:avLst/>
              </a:prstGeom>
              <a:noFill/>
            </p:spPr>
            <p:txBody>
              <a:bodyPr wrap="square" rtlCol="0">
                <a:spAutoFit/>
              </a:bodyPr>
              <a:lstStyle/>
              <a:p>
                <a:pPr algn="ctr"/>
                <a:r>
                  <a:rPr lang="en-US" altLang="zh-CN" sz="2800" i="1" u="sng" dirty="0" smtClean="0">
                    <a:solidFill>
                      <a:schemeClr val="bg1"/>
                    </a:solidFill>
                  </a:rPr>
                  <a:t>CONTENTS</a:t>
                </a:r>
                <a:endParaRPr lang="zh-CN" altLang="en-US" sz="2800" i="1" u="sng" dirty="0">
                  <a:solidFill>
                    <a:schemeClr val="bg1"/>
                  </a:solidFill>
                </a:endParaRPr>
              </a:p>
            </p:txBody>
          </p:sp>
        </p:grpSp>
      </p:grpSp>
      <p:grpSp>
        <p:nvGrpSpPr>
          <p:cNvPr id="15" name="组合 14"/>
          <p:cNvGrpSpPr/>
          <p:nvPr/>
        </p:nvGrpSpPr>
        <p:grpSpPr>
          <a:xfrm>
            <a:off x="931068" y="2423315"/>
            <a:ext cx="4717663" cy="1525355"/>
            <a:chOff x="1000124" y="2592131"/>
            <a:chExt cx="4717663" cy="1525355"/>
          </a:xfrm>
        </p:grpSpPr>
        <p:grpSp>
          <p:nvGrpSpPr>
            <p:cNvPr id="11" name="组合 10"/>
            <p:cNvGrpSpPr/>
            <p:nvPr/>
          </p:nvGrpSpPr>
          <p:grpSpPr>
            <a:xfrm>
              <a:off x="1000124" y="2736964"/>
              <a:ext cx="988980" cy="699314"/>
              <a:chOff x="1752599" y="2928565"/>
              <a:chExt cx="988980" cy="699314"/>
            </a:xfrm>
          </p:grpSpPr>
          <p:sp>
            <p:nvSpPr>
              <p:cNvPr id="8" name="圆角矩形 7"/>
              <p:cNvSpPr/>
              <p:nvPr/>
            </p:nvSpPr>
            <p:spPr>
              <a:xfrm rot="2700000">
                <a:off x="1897432" y="2928565"/>
                <a:ext cx="699314" cy="699314"/>
              </a:xfrm>
              <a:prstGeom prst="roundRect">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p:cNvSpPr txBox="1"/>
              <p:nvPr/>
            </p:nvSpPr>
            <p:spPr>
              <a:xfrm>
                <a:off x="1752599" y="2985834"/>
                <a:ext cx="988980" cy="584775"/>
              </a:xfrm>
              <a:prstGeom prst="rect">
                <a:avLst/>
              </a:prstGeom>
              <a:noFill/>
            </p:spPr>
            <p:txBody>
              <a:bodyPr wrap="square" rtlCol="0">
                <a:spAutoFit/>
              </a:bodyPr>
              <a:lstStyle/>
              <a:p>
                <a:pPr algn="ctr"/>
                <a:r>
                  <a:rPr lang="en-US" altLang="zh-CN" sz="3200" dirty="0" smtClean="0">
                    <a:solidFill>
                      <a:schemeClr val="bg1"/>
                    </a:solidFill>
                    <a:latin typeface="思源黑体 CN Heavy" panose="020B0A00000000000000" pitchFamily="34" charset="-122"/>
                    <a:ea typeface="思源黑体 CN Heavy" panose="020B0A00000000000000" pitchFamily="34" charset="-122"/>
                  </a:rPr>
                  <a:t>01</a:t>
                </a:r>
                <a:endParaRPr lang="zh-CN" altLang="en-US" sz="3200" dirty="0">
                  <a:solidFill>
                    <a:schemeClr val="bg1"/>
                  </a:solidFill>
                  <a:latin typeface="思源黑体 CN Heavy" panose="020B0A00000000000000" pitchFamily="34" charset="-122"/>
                  <a:ea typeface="思源黑体 CN Heavy" panose="020B0A00000000000000" pitchFamily="34" charset="-122"/>
                </a:endParaRPr>
              </a:p>
            </p:txBody>
          </p:sp>
        </p:grpSp>
        <p:sp>
          <p:nvSpPr>
            <p:cNvPr id="12" name="文本框 11"/>
            <p:cNvSpPr txBox="1"/>
            <p:nvPr/>
          </p:nvSpPr>
          <p:spPr>
            <a:xfrm>
              <a:off x="1989104" y="2592131"/>
              <a:ext cx="3495675" cy="461665"/>
            </a:xfrm>
            <a:prstGeom prst="rect">
              <a:avLst/>
            </a:prstGeom>
            <a:noFill/>
          </p:spPr>
          <p:txBody>
            <a:bodyPr wrap="square" rtlCol="0">
              <a:spAutoFit/>
            </a:bodyPr>
            <a:lstStyle/>
            <a:p>
              <a:r>
                <a:rPr lang="zh-CN" altLang="en-US" sz="2400" dirty="0">
                  <a:solidFill>
                    <a:srgbClr val="7C8B71"/>
                  </a:solidFill>
                  <a:latin typeface="黑体" pitchFamily="49" charset="-122"/>
                  <a:ea typeface="黑体" pitchFamily="49" charset="-122"/>
                </a:rPr>
                <a:t> 电视媒体</a:t>
              </a:r>
            </a:p>
          </p:txBody>
        </p:sp>
        <p:sp>
          <p:nvSpPr>
            <p:cNvPr id="13" name="文本框 12"/>
            <p:cNvSpPr txBox="1"/>
            <p:nvPr/>
          </p:nvSpPr>
          <p:spPr>
            <a:xfrm>
              <a:off x="2115716" y="2974866"/>
              <a:ext cx="3602071" cy="1142620"/>
            </a:xfrm>
            <a:prstGeom prst="rect">
              <a:avLst/>
            </a:prstGeom>
            <a:noFill/>
          </p:spPr>
          <p:txBody>
            <a:bodyPr wrap="square" rtlCol="0">
              <a:spAutoFit/>
            </a:bodyPr>
            <a:lstStyle/>
            <a:p>
              <a:pPr>
                <a:lnSpc>
                  <a:spcPct val="150000"/>
                </a:lnSpc>
              </a:pPr>
              <a:r>
                <a:rPr lang="zh-CN" altLang="en-US" sz="1600" dirty="0">
                  <a:solidFill>
                    <a:srgbClr val="7C8B71"/>
                  </a:solidFill>
                </a:rPr>
                <a:t>第一节 </a:t>
              </a:r>
              <a:r>
                <a:rPr lang="zh-CN" altLang="en-US" sz="1600" dirty="0" smtClean="0">
                  <a:solidFill>
                    <a:srgbClr val="7C8B71"/>
                  </a:solidFill>
                </a:rPr>
                <a:t>电视</a:t>
              </a:r>
              <a:r>
                <a:rPr lang="zh-CN" altLang="en-US" sz="1600" dirty="0">
                  <a:solidFill>
                    <a:srgbClr val="7C8B71"/>
                  </a:solidFill>
                </a:rPr>
                <a:t>媒体特点 　　 </a:t>
              </a:r>
              <a:endParaRPr lang="en-US" altLang="zh-CN" sz="1600" dirty="0" smtClean="0">
                <a:solidFill>
                  <a:srgbClr val="7C8B71"/>
                </a:solidFill>
              </a:endParaRPr>
            </a:p>
            <a:p>
              <a:pPr>
                <a:lnSpc>
                  <a:spcPct val="150000"/>
                </a:lnSpc>
              </a:pPr>
              <a:r>
                <a:rPr lang="zh-CN" altLang="en-US" sz="1600" dirty="0" smtClean="0">
                  <a:solidFill>
                    <a:srgbClr val="7C8B71"/>
                  </a:solidFill>
                </a:rPr>
                <a:t>第二</a:t>
              </a:r>
              <a:r>
                <a:rPr lang="zh-CN" altLang="en-US" sz="1600" dirty="0">
                  <a:solidFill>
                    <a:srgbClr val="7C8B71"/>
                  </a:solidFill>
                </a:rPr>
                <a:t>节 </a:t>
              </a:r>
              <a:r>
                <a:rPr lang="zh-CN" altLang="en-US" sz="1600" dirty="0" smtClean="0">
                  <a:solidFill>
                    <a:srgbClr val="7C8B71"/>
                  </a:solidFill>
                </a:rPr>
                <a:t>电视</a:t>
              </a:r>
              <a:r>
                <a:rPr lang="zh-CN" altLang="en-US" sz="1600" dirty="0">
                  <a:solidFill>
                    <a:srgbClr val="7C8B71"/>
                  </a:solidFill>
                </a:rPr>
                <a:t>媒体广告传播优劣势 　　 </a:t>
              </a:r>
              <a:endParaRPr lang="en-US" altLang="zh-CN" sz="1600" dirty="0" smtClean="0">
                <a:solidFill>
                  <a:srgbClr val="7C8B71"/>
                </a:solidFill>
              </a:endParaRPr>
            </a:p>
            <a:p>
              <a:pPr>
                <a:lnSpc>
                  <a:spcPct val="150000"/>
                </a:lnSpc>
              </a:pPr>
              <a:r>
                <a:rPr lang="zh-CN" altLang="en-US" sz="1600" dirty="0" smtClean="0">
                  <a:solidFill>
                    <a:srgbClr val="7C8B71"/>
                  </a:solidFill>
                </a:rPr>
                <a:t>第三节 电视</a:t>
              </a:r>
              <a:r>
                <a:rPr lang="zh-CN" altLang="en-US" sz="1600" dirty="0">
                  <a:solidFill>
                    <a:srgbClr val="7C8B71"/>
                  </a:solidFill>
                </a:rPr>
                <a:t>媒体广告播出费用 　</a:t>
              </a:r>
            </a:p>
          </p:txBody>
        </p:sp>
      </p:grpSp>
      <p:grpSp>
        <p:nvGrpSpPr>
          <p:cNvPr id="16" name="组合 15"/>
          <p:cNvGrpSpPr/>
          <p:nvPr/>
        </p:nvGrpSpPr>
        <p:grpSpPr>
          <a:xfrm>
            <a:off x="6669882" y="2423315"/>
            <a:ext cx="4591051" cy="1511287"/>
            <a:chOff x="1000124" y="2592131"/>
            <a:chExt cx="4591051" cy="1511287"/>
          </a:xfrm>
        </p:grpSpPr>
        <p:grpSp>
          <p:nvGrpSpPr>
            <p:cNvPr id="17" name="组合 16"/>
            <p:cNvGrpSpPr/>
            <p:nvPr/>
          </p:nvGrpSpPr>
          <p:grpSpPr>
            <a:xfrm>
              <a:off x="1000124" y="2736964"/>
              <a:ext cx="988980" cy="699314"/>
              <a:chOff x="1752599" y="2928565"/>
              <a:chExt cx="988980" cy="699314"/>
            </a:xfrm>
          </p:grpSpPr>
          <p:sp>
            <p:nvSpPr>
              <p:cNvPr id="20" name="圆角矩形 19"/>
              <p:cNvSpPr/>
              <p:nvPr/>
            </p:nvSpPr>
            <p:spPr>
              <a:xfrm rot="2700000">
                <a:off x="1897432" y="2928565"/>
                <a:ext cx="699314" cy="699314"/>
              </a:xfrm>
              <a:prstGeom prst="roundRect">
                <a:avLst/>
              </a:prstGeom>
              <a:solidFill>
                <a:srgbClr val="9EA9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文本框 20"/>
              <p:cNvSpPr txBox="1"/>
              <p:nvPr/>
            </p:nvSpPr>
            <p:spPr>
              <a:xfrm>
                <a:off x="1752599" y="2985834"/>
                <a:ext cx="988980" cy="584775"/>
              </a:xfrm>
              <a:prstGeom prst="rect">
                <a:avLst/>
              </a:prstGeom>
              <a:noFill/>
            </p:spPr>
            <p:txBody>
              <a:bodyPr wrap="square" rtlCol="0">
                <a:spAutoFit/>
              </a:bodyPr>
              <a:lstStyle/>
              <a:p>
                <a:pPr algn="ctr"/>
                <a:r>
                  <a:rPr lang="en-US" altLang="zh-CN" sz="3200" dirty="0" smtClean="0">
                    <a:solidFill>
                      <a:schemeClr val="bg1"/>
                    </a:solidFill>
                    <a:latin typeface="思源黑体 CN Heavy" panose="020B0A00000000000000" pitchFamily="34" charset="-122"/>
                    <a:ea typeface="思源黑体 CN Heavy" panose="020B0A00000000000000" pitchFamily="34" charset="-122"/>
                  </a:rPr>
                  <a:t>02</a:t>
                </a:r>
                <a:endParaRPr lang="zh-CN" altLang="en-US" sz="3200" dirty="0">
                  <a:solidFill>
                    <a:schemeClr val="bg1"/>
                  </a:solidFill>
                  <a:latin typeface="思源黑体 CN Heavy" panose="020B0A00000000000000" pitchFamily="34" charset="-122"/>
                  <a:ea typeface="思源黑体 CN Heavy" panose="020B0A00000000000000" pitchFamily="34" charset="-122"/>
                </a:endParaRPr>
              </a:p>
            </p:txBody>
          </p:sp>
        </p:grpSp>
        <p:sp>
          <p:nvSpPr>
            <p:cNvPr id="18" name="文本框 17"/>
            <p:cNvSpPr txBox="1"/>
            <p:nvPr/>
          </p:nvSpPr>
          <p:spPr>
            <a:xfrm>
              <a:off x="1989104" y="2592131"/>
              <a:ext cx="3495675" cy="461665"/>
            </a:xfrm>
            <a:prstGeom prst="rect">
              <a:avLst/>
            </a:prstGeom>
            <a:noFill/>
          </p:spPr>
          <p:txBody>
            <a:bodyPr wrap="square" rtlCol="0">
              <a:spAutoFit/>
            </a:bodyPr>
            <a:lstStyle/>
            <a:p>
              <a:r>
                <a:rPr lang="zh-CN" altLang="en-US" sz="2400" dirty="0">
                  <a:solidFill>
                    <a:srgbClr val="9EA9BA"/>
                  </a:solidFill>
                  <a:latin typeface="黑体" pitchFamily="49" charset="-122"/>
                  <a:ea typeface="黑体" pitchFamily="49" charset="-122"/>
                </a:rPr>
                <a:t>报纸媒体 </a:t>
              </a:r>
            </a:p>
          </p:txBody>
        </p:sp>
        <p:sp>
          <p:nvSpPr>
            <p:cNvPr id="19" name="文本框 18"/>
            <p:cNvSpPr txBox="1"/>
            <p:nvPr/>
          </p:nvSpPr>
          <p:spPr>
            <a:xfrm>
              <a:off x="1989104" y="2960798"/>
              <a:ext cx="3602071" cy="1142620"/>
            </a:xfrm>
            <a:prstGeom prst="rect">
              <a:avLst/>
            </a:prstGeom>
            <a:noFill/>
          </p:spPr>
          <p:txBody>
            <a:bodyPr wrap="square" rtlCol="0">
              <a:spAutoFit/>
            </a:bodyPr>
            <a:lstStyle/>
            <a:p>
              <a:pPr>
                <a:lnSpc>
                  <a:spcPct val="150000"/>
                </a:lnSpc>
              </a:pPr>
              <a:r>
                <a:rPr lang="zh-CN" altLang="en-US" sz="1600" dirty="0">
                  <a:solidFill>
                    <a:srgbClr val="9EA9BA"/>
                  </a:solidFill>
                  <a:latin typeface="+mj-ea"/>
                  <a:ea typeface="+mj-ea"/>
                </a:rPr>
                <a:t>第一</a:t>
              </a:r>
              <a:r>
                <a:rPr lang="zh-CN" altLang="en-US" sz="1600" dirty="0" smtClean="0">
                  <a:solidFill>
                    <a:srgbClr val="9EA9BA"/>
                  </a:solidFill>
                  <a:latin typeface="+mj-ea"/>
                  <a:ea typeface="+mj-ea"/>
                </a:rPr>
                <a:t>节 报纸</a:t>
              </a:r>
              <a:r>
                <a:rPr lang="zh-CN" altLang="en-US" sz="1600" dirty="0">
                  <a:solidFill>
                    <a:srgbClr val="9EA9BA"/>
                  </a:solidFill>
                  <a:latin typeface="+mj-ea"/>
                  <a:ea typeface="+mj-ea"/>
                </a:rPr>
                <a:t>媒体特点 </a:t>
              </a:r>
              <a:endParaRPr lang="en-US" altLang="zh-CN" sz="1600" dirty="0" smtClean="0">
                <a:solidFill>
                  <a:srgbClr val="9EA9BA"/>
                </a:solidFill>
                <a:latin typeface="+mj-ea"/>
                <a:ea typeface="+mj-ea"/>
              </a:endParaRPr>
            </a:p>
            <a:p>
              <a:pPr>
                <a:lnSpc>
                  <a:spcPct val="150000"/>
                </a:lnSpc>
              </a:pPr>
              <a:r>
                <a:rPr lang="zh-CN" altLang="en-US" sz="1600" dirty="0" smtClean="0">
                  <a:solidFill>
                    <a:srgbClr val="9EA9BA"/>
                  </a:solidFill>
                  <a:latin typeface="+mj-ea"/>
                  <a:ea typeface="+mj-ea"/>
                </a:rPr>
                <a:t>第二</a:t>
              </a:r>
              <a:r>
                <a:rPr lang="zh-CN" altLang="en-US" sz="1600" dirty="0">
                  <a:solidFill>
                    <a:srgbClr val="9EA9BA"/>
                  </a:solidFill>
                  <a:latin typeface="+mj-ea"/>
                  <a:ea typeface="+mj-ea"/>
                </a:rPr>
                <a:t>节 </a:t>
              </a:r>
              <a:r>
                <a:rPr lang="zh-CN" altLang="en-US" sz="1600" dirty="0" smtClean="0">
                  <a:solidFill>
                    <a:srgbClr val="9EA9BA"/>
                  </a:solidFill>
                  <a:latin typeface="+mj-ea"/>
                  <a:ea typeface="+mj-ea"/>
                </a:rPr>
                <a:t>报纸</a:t>
              </a:r>
              <a:r>
                <a:rPr lang="zh-CN" altLang="en-US" sz="1600" dirty="0">
                  <a:solidFill>
                    <a:srgbClr val="9EA9BA"/>
                  </a:solidFill>
                  <a:latin typeface="+mj-ea"/>
                  <a:ea typeface="+mj-ea"/>
                </a:rPr>
                <a:t>媒体广告传播优劣势 　　</a:t>
              </a:r>
              <a:endParaRPr lang="en-US" altLang="zh-CN" sz="1600" dirty="0" smtClean="0">
                <a:solidFill>
                  <a:srgbClr val="9EA9BA"/>
                </a:solidFill>
                <a:latin typeface="+mj-ea"/>
                <a:ea typeface="+mj-ea"/>
              </a:endParaRPr>
            </a:p>
            <a:p>
              <a:pPr>
                <a:lnSpc>
                  <a:spcPct val="150000"/>
                </a:lnSpc>
              </a:pPr>
              <a:r>
                <a:rPr lang="zh-CN" altLang="en-US" sz="1600" dirty="0" smtClean="0">
                  <a:solidFill>
                    <a:srgbClr val="9EA9BA"/>
                  </a:solidFill>
                  <a:latin typeface="+mj-ea"/>
                  <a:ea typeface="+mj-ea"/>
                </a:rPr>
                <a:t>第三节 报纸</a:t>
              </a:r>
              <a:r>
                <a:rPr lang="zh-CN" altLang="en-US" sz="1600" dirty="0">
                  <a:solidFill>
                    <a:srgbClr val="9EA9BA"/>
                  </a:solidFill>
                  <a:latin typeface="+mj-ea"/>
                  <a:ea typeface="+mj-ea"/>
                </a:rPr>
                <a:t>媒体广告刊登费用</a:t>
              </a:r>
            </a:p>
          </p:txBody>
        </p:sp>
      </p:grpSp>
      <p:grpSp>
        <p:nvGrpSpPr>
          <p:cNvPr id="22" name="组合 21"/>
          <p:cNvGrpSpPr/>
          <p:nvPr/>
        </p:nvGrpSpPr>
        <p:grpSpPr>
          <a:xfrm>
            <a:off x="931068" y="4341546"/>
            <a:ext cx="4591051" cy="1880619"/>
            <a:chOff x="1000124" y="2592131"/>
            <a:chExt cx="4591051" cy="1880619"/>
          </a:xfrm>
        </p:grpSpPr>
        <p:grpSp>
          <p:nvGrpSpPr>
            <p:cNvPr id="23" name="组合 22"/>
            <p:cNvGrpSpPr/>
            <p:nvPr/>
          </p:nvGrpSpPr>
          <p:grpSpPr>
            <a:xfrm>
              <a:off x="1000124" y="2736964"/>
              <a:ext cx="988980" cy="699314"/>
              <a:chOff x="1752599" y="2928565"/>
              <a:chExt cx="988980" cy="699314"/>
            </a:xfrm>
          </p:grpSpPr>
          <p:sp>
            <p:nvSpPr>
              <p:cNvPr id="26" name="圆角矩形 25"/>
              <p:cNvSpPr/>
              <p:nvPr/>
            </p:nvSpPr>
            <p:spPr>
              <a:xfrm rot="2700000">
                <a:off x="1897432" y="2928565"/>
                <a:ext cx="699314" cy="699314"/>
              </a:xfrm>
              <a:prstGeom prst="roundRect">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文本框 26"/>
              <p:cNvSpPr txBox="1"/>
              <p:nvPr/>
            </p:nvSpPr>
            <p:spPr>
              <a:xfrm>
                <a:off x="1752599" y="2985834"/>
                <a:ext cx="988980" cy="584775"/>
              </a:xfrm>
              <a:prstGeom prst="rect">
                <a:avLst/>
              </a:prstGeom>
              <a:noFill/>
            </p:spPr>
            <p:txBody>
              <a:bodyPr wrap="square" rtlCol="0">
                <a:spAutoFit/>
              </a:bodyPr>
              <a:lstStyle/>
              <a:p>
                <a:pPr algn="ctr"/>
                <a:r>
                  <a:rPr lang="en-US" altLang="zh-CN" sz="3200" dirty="0" smtClean="0">
                    <a:solidFill>
                      <a:schemeClr val="bg1"/>
                    </a:solidFill>
                    <a:latin typeface="思源黑体 CN Heavy" panose="020B0A00000000000000" pitchFamily="34" charset="-122"/>
                    <a:ea typeface="思源黑体 CN Heavy" panose="020B0A00000000000000" pitchFamily="34" charset="-122"/>
                  </a:rPr>
                  <a:t>03</a:t>
                </a:r>
                <a:endParaRPr lang="zh-CN" altLang="en-US" sz="3200" dirty="0">
                  <a:solidFill>
                    <a:schemeClr val="bg1"/>
                  </a:solidFill>
                  <a:latin typeface="思源黑体 CN Heavy" panose="020B0A00000000000000" pitchFamily="34" charset="-122"/>
                  <a:ea typeface="思源黑体 CN Heavy" panose="020B0A00000000000000" pitchFamily="34" charset="-122"/>
                </a:endParaRPr>
              </a:p>
            </p:txBody>
          </p:sp>
        </p:grpSp>
        <p:sp>
          <p:nvSpPr>
            <p:cNvPr id="24" name="文本框 23"/>
            <p:cNvSpPr txBox="1"/>
            <p:nvPr/>
          </p:nvSpPr>
          <p:spPr>
            <a:xfrm>
              <a:off x="1989104" y="2592131"/>
              <a:ext cx="3495675" cy="461665"/>
            </a:xfrm>
            <a:prstGeom prst="rect">
              <a:avLst/>
            </a:prstGeom>
            <a:noFill/>
          </p:spPr>
          <p:txBody>
            <a:bodyPr wrap="square" rtlCol="0">
              <a:spAutoFit/>
            </a:bodyPr>
            <a:lstStyle/>
            <a:p>
              <a:r>
                <a:rPr lang="zh-CN" altLang="en-US" sz="2400" dirty="0">
                  <a:solidFill>
                    <a:srgbClr val="A2998A"/>
                  </a:solidFill>
                  <a:latin typeface="黑体" pitchFamily="49" charset="-122"/>
                  <a:ea typeface="黑体" pitchFamily="49" charset="-122"/>
                </a:rPr>
                <a:t>广播媒体</a:t>
              </a:r>
            </a:p>
          </p:txBody>
        </p:sp>
        <p:sp>
          <p:nvSpPr>
            <p:cNvPr id="25" name="文本框 24"/>
            <p:cNvSpPr txBox="1"/>
            <p:nvPr/>
          </p:nvSpPr>
          <p:spPr>
            <a:xfrm>
              <a:off x="1989104" y="2960798"/>
              <a:ext cx="3602071" cy="1511952"/>
            </a:xfrm>
            <a:prstGeom prst="rect">
              <a:avLst/>
            </a:prstGeom>
            <a:noFill/>
          </p:spPr>
          <p:txBody>
            <a:bodyPr wrap="square" rtlCol="0">
              <a:spAutoFit/>
            </a:bodyPr>
            <a:lstStyle/>
            <a:p>
              <a:pPr>
                <a:lnSpc>
                  <a:spcPct val="150000"/>
                </a:lnSpc>
              </a:pPr>
              <a:r>
                <a:rPr lang="zh-CN" altLang="en-US" sz="1600" dirty="0">
                  <a:solidFill>
                    <a:srgbClr val="A2998A"/>
                  </a:solidFill>
                  <a:latin typeface="+mj-ea"/>
                  <a:ea typeface="+mj-ea"/>
                </a:rPr>
                <a:t>第一</a:t>
              </a:r>
              <a:r>
                <a:rPr lang="zh-CN" altLang="en-US" sz="1600" dirty="0" smtClean="0">
                  <a:solidFill>
                    <a:srgbClr val="A2998A"/>
                  </a:solidFill>
                  <a:latin typeface="+mj-ea"/>
                  <a:ea typeface="+mj-ea"/>
                </a:rPr>
                <a:t>节 广播</a:t>
              </a:r>
              <a:r>
                <a:rPr lang="zh-CN" altLang="en-US" sz="1600" dirty="0">
                  <a:solidFill>
                    <a:srgbClr val="A2998A"/>
                  </a:solidFill>
                  <a:latin typeface="+mj-ea"/>
                  <a:ea typeface="+mj-ea"/>
                </a:rPr>
                <a:t>媒体特点 　　</a:t>
              </a:r>
              <a:endParaRPr lang="en-US" altLang="zh-CN" sz="1600" dirty="0" smtClean="0">
                <a:solidFill>
                  <a:srgbClr val="A2998A"/>
                </a:solidFill>
                <a:latin typeface="+mj-ea"/>
                <a:ea typeface="+mj-ea"/>
              </a:endParaRPr>
            </a:p>
            <a:p>
              <a:pPr>
                <a:lnSpc>
                  <a:spcPct val="150000"/>
                </a:lnSpc>
              </a:pPr>
              <a:r>
                <a:rPr lang="zh-CN" altLang="en-US" sz="1600" dirty="0" smtClean="0">
                  <a:solidFill>
                    <a:srgbClr val="A2998A"/>
                  </a:solidFill>
                  <a:latin typeface="+mj-ea"/>
                  <a:ea typeface="+mj-ea"/>
                </a:rPr>
                <a:t>第二</a:t>
              </a:r>
              <a:r>
                <a:rPr lang="zh-CN" altLang="en-US" sz="1600" dirty="0">
                  <a:solidFill>
                    <a:srgbClr val="A2998A"/>
                  </a:solidFill>
                  <a:latin typeface="+mj-ea"/>
                  <a:ea typeface="+mj-ea"/>
                </a:rPr>
                <a:t>节 </a:t>
              </a:r>
              <a:r>
                <a:rPr lang="zh-CN" altLang="en-US" sz="1600" dirty="0" smtClean="0">
                  <a:solidFill>
                    <a:srgbClr val="A2998A"/>
                  </a:solidFill>
                  <a:latin typeface="+mj-ea"/>
                  <a:ea typeface="+mj-ea"/>
                </a:rPr>
                <a:t>广播</a:t>
              </a:r>
              <a:r>
                <a:rPr lang="zh-CN" altLang="en-US" sz="1600" dirty="0">
                  <a:solidFill>
                    <a:srgbClr val="A2998A"/>
                  </a:solidFill>
                  <a:latin typeface="+mj-ea"/>
                  <a:ea typeface="+mj-ea"/>
                </a:rPr>
                <a:t>媒体广告传播优劣势 　　 </a:t>
              </a:r>
              <a:endParaRPr lang="en-US" altLang="zh-CN" sz="1600" dirty="0" smtClean="0">
                <a:solidFill>
                  <a:srgbClr val="A2998A"/>
                </a:solidFill>
                <a:latin typeface="+mj-ea"/>
                <a:ea typeface="+mj-ea"/>
              </a:endParaRPr>
            </a:p>
            <a:p>
              <a:pPr>
                <a:lnSpc>
                  <a:spcPct val="150000"/>
                </a:lnSpc>
              </a:pPr>
              <a:r>
                <a:rPr lang="zh-CN" altLang="en-US" sz="1600" dirty="0" smtClean="0">
                  <a:solidFill>
                    <a:srgbClr val="A2998A"/>
                  </a:solidFill>
                  <a:latin typeface="+mj-ea"/>
                  <a:ea typeface="+mj-ea"/>
                </a:rPr>
                <a:t>第三节 广播</a:t>
              </a:r>
              <a:r>
                <a:rPr lang="zh-CN" altLang="en-US" sz="1600" dirty="0">
                  <a:solidFill>
                    <a:srgbClr val="A2998A"/>
                  </a:solidFill>
                  <a:latin typeface="+mj-ea"/>
                  <a:ea typeface="+mj-ea"/>
                </a:rPr>
                <a:t>广告发展历程 　　</a:t>
              </a:r>
            </a:p>
            <a:p>
              <a:pPr>
                <a:lnSpc>
                  <a:spcPct val="150000"/>
                </a:lnSpc>
              </a:pPr>
              <a:r>
                <a:rPr lang="zh-CN" altLang="en-US" sz="1600" dirty="0">
                  <a:solidFill>
                    <a:srgbClr val="A2998A"/>
                  </a:solidFill>
                  <a:latin typeface="+mj-ea"/>
                  <a:ea typeface="+mj-ea"/>
                </a:rPr>
                <a:t>第四</a:t>
              </a:r>
              <a:r>
                <a:rPr lang="zh-CN" altLang="en-US" sz="1600" dirty="0" smtClean="0">
                  <a:solidFill>
                    <a:srgbClr val="A2998A"/>
                  </a:solidFill>
                  <a:latin typeface="+mj-ea"/>
                  <a:ea typeface="+mj-ea"/>
                </a:rPr>
                <a:t>节 </a:t>
              </a:r>
              <a:r>
                <a:rPr lang="zh-CN" altLang="en-US" sz="1600" dirty="0">
                  <a:solidFill>
                    <a:srgbClr val="A2998A"/>
                  </a:solidFill>
                  <a:latin typeface="+mj-ea"/>
                  <a:ea typeface="+mj-ea"/>
                </a:rPr>
                <a:t>广播媒体广告播出费用</a:t>
              </a:r>
            </a:p>
          </p:txBody>
        </p:sp>
      </p:grpSp>
      <p:grpSp>
        <p:nvGrpSpPr>
          <p:cNvPr id="28" name="组合 27"/>
          <p:cNvGrpSpPr/>
          <p:nvPr/>
        </p:nvGrpSpPr>
        <p:grpSpPr>
          <a:xfrm>
            <a:off x="6669882" y="4341546"/>
            <a:ext cx="4591051" cy="1866551"/>
            <a:chOff x="1000124" y="2592131"/>
            <a:chExt cx="4591051" cy="1866551"/>
          </a:xfrm>
        </p:grpSpPr>
        <p:grpSp>
          <p:nvGrpSpPr>
            <p:cNvPr id="29" name="组合 28"/>
            <p:cNvGrpSpPr/>
            <p:nvPr/>
          </p:nvGrpSpPr>
          <p:grpSpPr>
            <a:xfrm>
              <a:off x="1000124" y="2736964"/>
              <a:ext cx="988980" cy="699314"/>
              <a:chOff x="1752599" y="2928565"/>
              <a:chExt cx="988980" cy="699314"/>
            </a:xfrm>
          </p:grpSpPr>
          <p:sp>
            <p:nvSpPr>
              <p:cNvPr id="32" name="圆角矩形 31"/>
              <p:cNvSpPr/>
              <p:nvPr/>
            </p:nvSpPr>
            <p:spPr>
              <a:xfrm rot="2700000">
                <a:off x="1897432" y="2928565"/>
                <a:ext cx="699314" cy="699314"/>
              </a:xfrm>
              <a:prstGeom prst="roundRect">
                <a:avLst/>
              </a:prstGeom>
              <a:solidFill>
                <a:srgbClr val="7874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文本框 32"/>
              <p:cNvSpPr txBox="1"/>
              <p:nvPr/>
            </p:nvSpPr>
            <p:spPr>
              <a:xfrm>
                <a:off x="1752599" y="2985834"/>
                <a:ext cx="988980" cy="584775"/>
              </a:xfrm>
              <a:prstGeom prst="rect">
                <a:avLst/>
              </a:prstGeom>
              <a:noFill/>
            </p:spPr>
            <p:txBody>
              <a:bodyPr wrap="square" rtlCol="0">
                <a:spAutoFit/>
              </a:bodyPr>
              <a:lstStyle/>
              <a:p>
                <a:pPr algn="ctr"/>
                <a:r>
                  <a:rPr lang="en-US" altLang="zh-CN" sz="3200" dirty="0" smtClean="0">
                    <a:solidFill>
                      <a:schemeClr val="bg1"/>
                    </a:solidFill>
                    <a:latin typeface="思源黑体 CN Heavy" panose="020B0A00000000000000" pitchFamily="34" charset="-122"/>
                    <a:ea typeface="思源黑体 CN Heavy" panose="020B0A00000000000000" pitchFamily="34" charset="-122"/>
                  </a:rPr>
                  <a:t>04</a:t>
                </a:r>
                <a:endParaRPr lang="zh-CN" altLang="en-US" sz="3200" dirty="0">
                  <a:solidFill>
                    <a:schemeClr val="bg1"/>
                  </a:solidFill>
                  <a:latin typeface="思源黑体 CN Heavy" panose="020B0A00000000000000" pitchFamily="34" charset="-122"/>
                  <a:ea typeface="思源黑体 CN Heavy" panose="020B0A00000000000000" pitchFamily="34" charset="-122"/>
                </a:endParaRPr>
              </a:p>
            </p:txBody>
          </p:sp>
        </p:grpSp>
        <p:sp>
          <p:nvSpPr>
            <p:cNvPr id="30" name="文本框 29"/>
            <p:cNvSpPr txBox="1"/>
            <p:nvPr/>
          </p:nvSpPr>
          <p:spPr>
            <a:xfrm>
              <a:off x="1989104" y="2592131"/>
              <a:ext cx="3495675" cy="461665"/>
            </a:xfrm>
            <a:prstGeom prst="rect">
              <a:avLst/>
            </a:prstGeom>
            <a:noFill/>
          </p:spPr>
          <p:txBody>
            <a:bodyPr wrap="square" rtlCol="0">
              <a:spAutoFit/>
            </a:bodyPr>
            <a:lstStyle/>
            <a:p>
              <a:r>
                <a:rPr lang="zh-CN" altLang="en-US" sz="2400" dirty="0" smtClean="0">
                  <a:solidFill>
                    <a:srgbClr val="787481"/>
                  </a:solidFill>
                  <a:latin typeface="黑体" pitchFamily="49" charset="-122"/>
                  <a:ea typeface="黑体" pitchFamily="49" charset="-122"/>
                </a:rPr>
                <a:t>杂志</a:t>
              </a:r>
              <a:r>
                <a:rPr lang="zh-CN" altLang="en-US" sz="2400" dirty="0">
                  <a:solidFill>
                    <a:srgbClr val="787481"/>
                  </a:solidFill>
                  <a:latin typeface="黑体" pitchFamily="49" charset="-122"/>
                  <a:ea typeface="黑体" pitchFamily="49" charset="-122"/>
                </a:rPr>
                <a:t>媒体</a:t>
              </a:r>
            </a:p>
          </p:txBody>
        </p:sp>
        <p:sp>
          <p:nvSpPr>
            <p:cNvPr id="31" name="文本框 30"/>
            <p:cNvSpPr txBox="1"/>
            <p:nvPr/>
          </p:nvSpPr>
          <p:spPr>
            <a:xfrm>
              <a:off x="1989104" y="2946730"/>
              <a:ext cx="3602071" cy="1511952"/>
            </a:xfrm>
            <a:prstGeom prst="rect">
              <a:avLst/>
            </a:prstGeom>
            <a:noFill/>
          </p:spPr>
          <p:txBody>
            <a:bodyPr wrap="square" rtlCol="0">
              <a:spAutoFit/>
            </a:bodyPr>
            <a:lstStyle/>
            <a:p>
              <a:pPr>
                <a:lnSpc>
                  <a:spcPct val="150000"/>
                </a:lnSpc>
              </a:pPr>
              <a:r>
                <a:rPr lang="zh-CN" altLang="en-US" sz="1600" dirty="0">
                  <a:solidFill>
                    <a:srgbClr val="787481"/>
                  </a:solidFill>
                  <a:latin typeface="+mn-ea"/>
                </a:rPr>
                <a:t>第一节 　 概述 　　</a:t>
              </a:r>
              <a:endParaRPr lang="en-US" altLang="zh-CN" sz="1600" dirty="0" smtClean="0">
                <a:solidFill>
                  <a:srgbClr val="787481"/>
                </a:solidFill>
                <a:latin typeface="+mn-ea"/>
              </a:endParaRPr>
            </a:p>
            <a:p>
              <a:pPr>
                <a:lnSpc>
                  <a:spcPct val="150000"/>
                </a:lnSpc>
              </a:pPr>
              <a:r>
                <a:rPr lang="zh-CN" altLang="en-US" sz="1600" dirty="0" smtClean="0">
                  <a:solidFill>
                    <a:srgbClr val="787481"/>
                  </a:solidFill>
                  <a:latin typeface="+mn-ea"/>
                </a:rPr>
                <a:t>第二</a:t>
              </a:r>
              <a:r>
                <a:rPr lang="zh-CN" altLang="en-US" sz="1600" dirty="0">
                  <a:solidFill>
                    <a:srgbClr val="787481"/>
                  </a:solidFill>
                  <a:latin typeface="+mn-ea"/>
                </a:rPr>
                <a:t>节 　 杂志媒体特点 　　</a:t>
              </a:r>
              <a:endParaRPr lang="en-US" altLang="zh-CN" sz="1600" dirty="0" smtClean="0">
                <a:solidFill>
                  <a:srgbClr val="787481"/>
                </a:solidFill>
                <a:latin typeface="+mn-ea"/>
              </a:endParaRPr>
            </a:p>
            <a:p>
              <a:pPr>
                <a:lnSpc>
                  <a:spcPct val="150000"/>
                </a:lnSpc>
              </a:pPr>
              <a:r>
                <a:rPr lang="zh-CN" altLang="en-US" sz="1600" dirty="0" smtClean="0">
                  <a:solidFill>
                    <a:srgbClr val="787481"/>
                  </a:solidFill>
                  <a:latin typeface="+mn-ea"/>
                </a:rPr>
                <a:t>第三</a:t>
              </a:r>
              <a:r>
                <a:rPr lang="zh-CN" altLang="en-US" sz="1600" dirty="0">
                  <a:solidFill>
                    <a:srgbClr val="787481"/>
                  </a:solidFill>
                  <a:latin typeface="+mn-ea"/>
                </a:rPr>
                <a:t>节 　 杂志媒体广告传播优劣势 　　 </a:t>
              </a:r>
              <a:r>
                <a:rPr lang="zh-CN" altLang="en-US" sz="1600" dirty="0" smtClean="0">
                  <a:solidFill>
                    <a:srgbClr val="787481"/>
                  </a:solidFill>
                  <a:latin typeface="+mn-ea"/>
                </a:rPr>
                <a:t>第四</a:t>
              </a:r>
              <a:r>
                <a:rPr lang="zh-CN" altLang="en-US" sz="1600" dirty="0">
                  <a:solidFill>
                    <a:srgbClr val="787481"/>
                  </a:solidFill>
                  <a:latin typeface="+mn-ea"/>
                </a:rPr>
                <a:t>节 　 杂志媒体广告刊登费用</a:t>
              </a:r>
            </a:p>
          </p:txBody>
        </p:sp>
      </p:grpSp>
    </p:spTree>
    <p:extLst>
      <p:ext uri="{BB962C8B-B14F-4D97-AF65-F5344CB8AC3E}">
        <p14:creationId xmlns:p14="http://schemas.microsoft.com/office/powerpoint/2010/main" val="315684834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4562275" cy="740229"/>
            <a:chOff x="314525" y="638630"/>
            <a:chExt cx="4562275"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194629" cy="584775"/>
            </a:xfrm>
            <a:prstGeom prst="rect">
              <a:avLst/>
            </a:prstGeom>
            <a:noFill/>
          </p:spPr>
          <p:txBody>
            <a:bodyPr wrap="square" rtlCol="0">
              <a:spAutoFit/>
            </a:bodyPr>
            <a:lstStyle/>
            <a:p>
              <a:r>
                <a:rPr lang="zh-CN" altLang="en-US" sz="3200" dirty="0" smtClean="0">
                  <a:solidFill>
                    <a:srgbClr val="A2998A"/>
                  </a:solidFill>
                  <a:latin typeface="思源黑体 CN Heavy" panose="020B0A00000000000000" pitchFamily="34" charset="-122"/>
                  <a:ea typeface="思源黑体 CN Heavy" panose="020B0A00000000000000" pitchFamily="34" charset="-122"/>
                </a:rPr>
                <a:t>一、广播</a:t>
              </a:r>
              <a:r>
                <a:rPr lang="zh-CN" altLang="en-US" sz="3200" dirty="0">
                  <a:solidFill>
                    <a:srgbClr val="A2998A"/>
                  </a:solidFill>
                  <a:latin typeface="思源黑体 CN Heavy" panose="020B0A00000000000000" pitchFamily="34" charset="-122"/>
                  <a:ea typeface="思源黑体 CN Heavy" panose="020B0A00000000000000" pitchFamily="34" charset="-122"/>
                </a:rPr>
                <a:t>媒体特点</a:t>
              </a:r>
            </a:p>
          </p:txBody>
        </p:sp>
      </p:grpSp>
      <p:sp>
        <p:nvSpPr>
          <p:cNvPr id="5" name="矩形 4"/>
          <p:cNvSpPr/>
          <p:nvPr/>
        </p:nvSpPr>
        <p:spPr>
          <a:xfrm>
            <a:off x="11315700" y="1790702"/>
            <a:ext cx="571500" cy="4292599"/>
          </a:xfrm>
          <a:prstGeom prst="rect">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8229600" y="1790701"/>
            <a:ext cx="2959100" cy="2074167"/>
          </a:xfrm>
          <a:prstGeom prst="rect">
            <a:avLst/>
          </a:prstGeom>
          <a:blipFill dpi="0" rotWithShape="1">
            <a:blip r:embed="rId3"/>
            <a:srcRect/>
            <a:tile tx="0" ty="0" sx="100000" sy="100000" flip="none" algn="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矩形 7"/>
          <p:cNvSpPr/>
          <p:nvPr/>
        </p:nvSpPr>
        <p:spPr>
          <a:xfrm>
            <a:off x="5143500" y="4009134"/>
            <a:ext cx="2959100" cy="2074167"/>
          </a:xfrm>
          <a:prstGeom prst="rect">
            <a:avLst/>
          </a:prstGeom>
          <a:blipFill dpi="0" rotWithShape="1">
            <a:blip r:embed="rId4"/>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p:nvSpPr>
        <p:spPr>
          <a:xfrm>
            <a:off x="310976" y="1790702"/>
            <a:ext cx="565323" cy="429259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a:off x="1003300" y="1790700"/>
            <a:ext cx="4013200" cy="4292600"/>
          </a:xfrm>
          <a:prstGeom prst="rect">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1375704" y="2232890"/>
            <a:ext cx="3352800" cy="3416320"/>
          </a:xfrm>
          <a:prstGeom prst="rect">
            <a:avLst/>
          </a:prstGeom>
          <a:noFill/>
        </p:spPr>
        <p:txBody>
          <a:bodyPr wrap="square" rtlCol="0">
            <a:spAutoFit/>
          </a:bodyPr>
          <a:lstStyle/>
          <a:p>
            <a:r>
              <a:rPr lang="zh-CN" altLang="en-US" dirty="0" smtClean="0">
                <a:solidFill>
                  <a:schemeClr val="bg1"/>
                </a:solidFill>
                <a:latin typeface="+mj-ea"/>
                <a:ea typeface="+mj-ea"/>
              </a:rPr>
              <a:t>   随着</a:t>
            </a:r>
            <a:r>
              <a:rPr lang="zh-CN" altLang="en-US" dirty="0">
                <a:solidFill>
                  <a:schemeClr val="bg1"/>
                </a:solidFill>
                <a:latin typeface="+mj-ea"/>
                <a:ea typeface="+mj-ea"/>
              </a:rPr>
              <a:t>现代科学技术的发展</a:t>
            </a:r>
            <a:r>
              <a:rPr lang="en-US" altLang="zh-CN" dirty="0">
                <a:solidFill>
                  <a:schemeClr val="bg1"/>
                </a:solidFill>
                <a:latin typeface="+mj-ea"/>
                <a:ea typeface="+mj-ea"/>
              </a:rPr>
              <a:t>,</a:t>
            </a:r>
            <a:r>
              <a:rPr lang="zh-CN" altLang="en-US" dirty="0">
                <a:solidFill>
                  <a:schemeClr val="bg1"/>
                </a:solidFill>
                <a:latin typeface="+mj-ea"/>
                <a:ea typeface="+mj-ea"/>
              </a:rPr>
              <a:t>媒体种类日益增多</a:t>
            </a:r>
            <a:r>
              <a:rPr lang="en-US" altLang="zh-CN" dirty="0">
                <a:solidFill>
                  <a:schemeClr val="bg1"/>
                </a:solidFill>
                <a:latin typeface="+mj-ea"/>
                <a:ea typeface="+mj-ea"/>
              </a:rPr>
              <a:t>.</a:t>
            </a:r>
            <a:r>
              <a:rPr lang="zh-CN" altLang="en-US" dirty="0">
                <a:solidFill>
                  <a:schemeClr val="bg1"/>
                </a:solidFill>
                <a:latin typeface="+mj-ea"/>
                <a:ea typeface="+mj-ea"/>
              </a:rPr>
              <a:t>广播作为一种纯声音的</a:t>
            </a:r>
            <a:r>
              <a:rPr lang="zh-CN" altLang="en-US" dirty="0" smtClean="0">
                <a:solidFill>
                  <a:schemeClr val="bg1"/>
                </a:solidFill>
                <a:latin typeface="+mj-ea"/>
                <a:ea typeface="+mj-ea"/>
              </a:rPr>
              <a:t>媒体</a:t>
            </a:r>
            <a:r>
              <a:rPr lang="en-US" altLang="zh-CN" dirty="0">
                <a:solidFill>
                  <a:schemeClr val="bg1"/>
                </a:solidFill>
                <a:latin typeface="+mj-ea"/>
                <a:ea typeface="+mj-ea"/>
              </a:rPr>
              <a:t>,</a:t>
            </a:r>
            <a:r>
              <a:rPr lang="zh-CN" altLang="en-US" dirty="0">
                <a:solidFill>
                  <a:schemeClr val="bg1"/>
                </a:solidFill>
                <a:latin typeface="+mj-ea"/>
                <a:ea typeface="+mj-ea"/>
              </a:rPr>
              <a:t>已经失掉了往昔如日中天的地位</a:t>
            </a:r>
            <a:r>
              <a:rPr lang="en-US" altLang="zh-CN" dirty="0">
                <a:solidFill>
                  <a:schemeClr val="bg1"/>
                </a:solidFill>
                <a:latin typeface="+mj-ea"/>
                <a:ea typeface="+mj-ea"/>
              </a:rPr>
              <a:t>.</a:t>
            </a:r>
            <a:r>
              <a:rPr lang="zh-CN" altLang="en-US" dirty="0">
                <a:solidFill>
                  <a:schemeClr val="bg1"/>
                </a:solidFill>
                <a:latin typeface="+mj-ea"/>
                <a:ea typeface="+mj-ea"/>
              </a:rPr>
              <a:t>但是作为一种传统媒体</a:t>
            </a:r>
            <a:r>
              <a:rPr lang="en-US" altLang="zh-CN" dirty="0">
                <a:solidFill>
                  <a:schemeClr val="bg1"/>
                </a:solidFill>
                <a:latin typeface="+mj-ea"/>
                <a:ea typeface="+mj-ea"/>
              </a:rPr>
              <a:t>,</a:t>
            </a:r>
            <a:r>
              <a:rPr lang="zh-CN" altLang="en-US" dirty="0">
                <a:solidFill>
                  <a:schemeClr val="bg1"/>
                </a:solidFill>
                <a:latin typeface="+mj-ea"/>
                <a:ea typeface="+mj-ea"/>
              </a:rPr>
              <a:t>广播依然有着</a:t>
            </a:r>
            <a:r>
              <a:rPr lang="zh-CN" altLang="en-US" dirty="0" smtClean="0">
                <a:solidFill>
                  <a:schemeClr val="bg1"/>
                </a:solidFill>
                <a:latin typeface="+mj-ea"/>
                <a:ea typeface="+mj-ea"/>
              </a:rPr>
              <a:t>无法</a:t>
            </a:r>
            <a:r>
              <a:rPr lang="zh-CN" altLang="en-US" dirty="0">
                <a:solidFill>
                  <a:schemeClr val="bg1"/>
                </a:solidFill>
                <a:latin typeface="+mj-ea"/>
                <a:ea typeface="+mj-ea"/>
              </a:rPr>
              <a:t>替代的地位</a:t>
            </a:r>
            <a:r>
              <a:rPr lang="en-US" altLang="zh-CN" dirty="0">
                <a:solidFill>
                  <a:schemeClr val="bg1"/>
                </a:solidFill>
                <a:latin typeface="+mj-ea"/>
                <a:ea typeface="+mj-ea"/>
              </a:rPr>
              <a:t>,</a:t>
            </a:r>
            <a:r>
              <a:rPr lang="zh-CN" altLang="en-US" dirty="0">
                <a:solidFill>
                  <a:schemeClr val="bg1"/>
                </a:solidFill>
                <a:latin typeface="+mj-ea"/>
                <a:ea typeface="+mj-ea"/>
              </a:rPr>
              <a:t>仍然在主流媒体中占据着一席之地</a:t>
            </a:r>
            <a:r>
              <a:rPr lang="en-US" altLang="zh-CN" dirty="0" smtClean="0">
                <a:solidFill>
                  <a:schemeClr val="bg1"/>
                </a:solidFill>
                <a:latin typeface="+mj-ea"/>
                <a:ea typeface="+mj-ea"/>
              </a:rPr>
              <a:t>.</a:t>
            </a:r>
          </a:p>
          <a:p>
            <a:endParaRPr lang="en-US" altLang="zh-CN" dirty="0">
              <a:solidFill>
                <a:schemeClr val="bg1"/>
              </a:solidFill>
              <a:latin typeface="+mj-ea"/>
              <a:ea typeface="+mj-ea"/>
            </a:endParaRPr>
          </a:p>
          <a:p>
            <a:r>
              <a:rPr lang="zh-CN" altLang="en-US" dirty="0" smtClean="0">
                <a:solidFill>
                  <a:schemeClr val="bg1"/>
                </a:solidFill>
                <a:latin typeface="+mj-ea"/>
                <a:ea typeface="+mj-ea"/>
              </a:rPr>
              <a:t>    广播</a:t>
            </a:r>
            <a:r>
              <a:rPr lang="zh-CN" altLang="en-US" dirty="0">
                <a:solidFill>
                  <a:schemeClr val="bg1"/>
                </a:solidFill>
                <a:latin typeface="+mj-ea"/>
                <a:ea typeface="+mj-ea"/>
              </a:rPr>
              <a:t>既是一个独立的媒体</a:t>
            </a:r>
            <a:r>
              <a:rPr lang="en-US" altLang="zh-CN" dirty="0">
                <a:solidFill>
                  <a:schemeClr val="bg1"/>
                </a:solidFill>
                <a:latin typeface="+mj-ea"/>
                <a:ea typeface="+mj-ea"/>
              </a:rPr>
              <a:t>,</a:t>
            </a:r>
            <a:r>
              <a:rPr lang="zh-CN" altLang="en-US" dirty="0">
                <a:solidFill>
                  <a:schemeClr val="bg1"/>
                </a:solidFill>
                <a:latin typeface="+mj-ea"/>
                <a:ea typeface="+mj-ea"/>
              </a:rPr>
              <a:t>也是一个具有依附性的媒体</a:t>
            </a:r>
            <a:r>
              <a:rPr lang="en-US" altLang="zh-CN" dirty="0" smtClean="0">
                <a:solidFill>
                  <a:schemeClr val="bg1"/>
                </a:solidFill>
                <a:latin typeface="+mj-ea"/>
                <a:ea typeface="+mj-ea"/>
              </a:rPr>
              <a:t>.</a:t>
            </a:r>
            <a:r>
              <a:rPr lang="zh-CN" altLang="en-US" dirty="0">
                <a:solidFill>
                  <a:schemeClr val="bg1"/>
                </a:solidFill>
                <a:latin typeface="+mj-ea"/>
                <a:ea typeface="+mj-ea"/>
              </a:rPr>
              <a:t>二者相互补充</a:t>
            </a:r>
            <a:r>
              <a:rPr lang="en-US" altLang="zh-CN" dirty="0">
                <a:solidFill>
                  <a:schemeClr val="bg1"/>
                </a:solidFill>
                <a:latin typeface="+mj-ea"/>
                <a:ea typeface="+mj-ea"/>
              </a:rPr>
              <a:t>,</a:t>
            </a:r>
            <a:r>
              <a:rPr lang="zh-CN" altLang="en-US" dirty="0">
                <a:solidFill>
                  <a:schemeClr val="bg1"/>
                </a:solidFill>
                <a:latin typeface="+mj-ea"/>
                <a:ea typeface="+mj-ea"/>
              </a:rPr>
              <a:t>使广播媒体获得了更大的发展空间</a:t>
            </a:r>
            <a:endParaRPr lang="zh-CN" altLang="en-US" dirty="0" smtClean="0">
              <a:solidFill>
                <a:schemeClr val="bg1"/>
              </a:solidFill>
              <a:latin typeface="+mj-ea"/>
              <a:ea typeface="+mj-ea"/>
            </a:endParaRPr>
          </a:p>
        </p:txBody>
      </p:sp>
      <p:sp>
        <p:nvSpPr>
          <p:cNvPr id="14" name="矩形 13"/>
          <p:cNvSpPr/>
          <p:nvPr/>
        </p:nvSpPr>
        <p:spPr>
          <a:xfrm>
            <a:off x="1333500" y="2139747"/>
            <a:ext cx="3395004" cy="3557668"/>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5" name="组合 14"/>
          <p:cNvGrpSpPr/>
          <p:nvPr/>
        </p:nvGrpSpPr>
        <p:grpSpPr>
          <a:xfrm>
            <a:off x="8239008" y="4009134"/>
            <a:ext cx="3020034" cy="2074167"/>
            <a:chOff x="706663" y="4335350"/>
            <a:chExt cx="3598659" cy="2074167"/>
          </a:xfrm>
        </p:grpSpPr>
        <p:sp>
          <p:nvSpPr>
            <p:cNvPr id="18" name="文本框 17"/>
            <p:cNvSpPr txBox="1"/>
            <p:nvPr/>
          </p:nvSpPr>
          <p:spPr>
            <a:xfrm>
              <a:off x="790481" y="4335350"/>
              <a:ext cx="3514841" cy="2031325"/>
            </a:xfrm>
            <a:prstGeom prst="rect">
              <a:avLst/>
            </a:prstGeom>
            <a:noFill/>
          </p:spPr>
          <p:txBody>
            <a:bodyPr wrap="square" rtlCol="0">
              <a:spAutoFit/>
            </a:bodyPr>
            <a:lstStyle/>
            <a:p>
              <a:r>
                <a:rPr lang="zh-CN" altLang="en-US" dirty="0" smtClean="0">
                  <a:solidFill>
                    <a:srgbClr val="A2998A"/>
                  </a:solidFill>
                  <a:latin typeface="+mj-ea"/>
                  <a:ea typeface="+mj-ea"/>
                  <a:sym typeface="思源黑体 CN"/>
                </a:rPr>
                <a:t>    从</a:t>
              </a:r>
              <a:r>
                <a:rPr lang="zh-CN" altLang="en-US" dirty="0">
                  <a:solidFill>
                    <a:srgbClr val="A2998A"/>
                  </a:solidFill>
                  <a:latin typeface="+mj-ea"/>
                  <a:ea typeface="+mj-ea"/>
                  <a:sym typeface="思源黑体 CN"/>
                </a:rPr>
                <a:t>传统意义上说</a:t>
              </a:r>
              <a:r>
                <a:rPr lang="en-US" altLang="zh-CN" dirty="0">
                  <a:solidFill>
                    <a:srgbClr val="A2998A"/>
                  </a:solidFill>
                  <a:latin typeface="+mj-ea"/>
                  <a:ea typeface="+mj-ea"/>
                  <a:sym typeface="思源黑体 CN"/>
                </a:rPr>
                <a:t>,</a:t>
              </a:r>
              <a:r>
                <a:rPr lang="zh-CN" altLang="en-US" dirty="0">
                  <a:solidFill>
                    <a:srgbClr val="A2998A"/>
                  </a:solidFill>
                  <a:latin typeface="+mj-ea"/>
                  <a:ea typeface="+mj-ea"/>
                  <a:sym typeface="思源黑体 CN"/>
                </a:rPr>
                <a:t>广播具有较强的接近性和伴随</a:t>
              </a:r>
              <a:r>
                <a:rPr lang="zh-CN" altLang="en-US" dirty="0" smtClean="0">
                  <a:solidFill>
                    <a:srgbClr val="A2998A"/>
                  </a:solidFill>
                  <a:latin typeface="+mj-ea"/>
                  <a:ea typeface="+mj-ea"/>
                  <a:sym typeface="思源黑体 CN"/>
                </a:rPr>
                <a:t>性；</a:t>
              </a:r>
              <a:endParaRPr lang="en-US" altLang="zh-CN" dirty="0" smtClean="0">
                <a:solidFill>
                  <a:srgbClr val="A2998A"/>
                </a:solidFill>
                <a:latin typeface="+mj-ea"/>
                <a:ea typeface="+mj-ea"/>
                <a:sym typeface="思源黑体 CN"/>
              </a:endParaRPr>
            </a:p>
            <a:p>
              <a:endParaRPr lang="en-US" altLang="zh-CN" dirty="0">
                <a:solidFill>
                  <a:srgbClr val="A2998A"/>
                </a:solidFill>
                <a:latin typeface="+mj-ea"/>
                <a:ea typeface="+mj-ea"/>
                <a:sym typeface="思源黑体 CN"/>
              </a:endParaRPr>
            </a:p>
            <a:p>
              <a:r>
                <a:rPr lang="zh-CN" altLang="en-US" dirty="0" smtClean="0">
                  <a:solidFill>
                    <a:srgbClr val="A2998A"/>
                  </a:solidFill>
                  <a:latin typeface="+mj-ea"/>
                  <a:ea typeface="+mj-ea"/>
                  <a:sym typeface="思源黑体 CN"/>
                </a:rPr>
                <a:t>    从</a:t>
              </a:r>
              <a:r>
                <a:rPr lang="zh-CN" altLang="en-US" dirty="0">
                  <a:solidFill>
                    <a:srgbClr val="A2998A"/>
                  </a:solidFill>
                  <a:latin typeface="+mj-ea"/>
                  <a:ea typeface="+mj-ea"/>
                  <a:sym typeface="思源黑体 CN"/>
                </a:rPr>
                <a:t>广播的听众角度看</a:t>
              </a:r>
              <a:r>
                <a:rPr lang="en-US" altLang="zh-CN" dirty="0">
                  <a:solidFill>
                    <a:srgbClr val="A2998A"/>
                  </a:solidFill>
                  <a:latin typeface="+mj-ea"/>
                  <a:ea typeface="+mj-ea"/>
                  <a:sym typeface="思源黑体 CN"/>
                </a:rPr>
                <a:t>,</a:t>
              </a:r>
              <a:r>
                <a:rPr lang="zh-CN" altLang="en-US" dirty="0">
                  <a:solidFill>
                    <a:srgbClr val="A2998A"/>
                  </a:solidFill>
                  <a:latin typeface="+mj-ea"/>
                  <a:ea typeface="+mj-ea"/>
                  <a:sym typeface="思源黑体 CN"/>
                </a:rPr>
                <a:t>广播的听众与主持人之间的互动只有电视可以与之</a:t>
              </a:r>
              <a:r>
                <a:rPr lang="zh-CN" altLang="en-US" dirty="0" smtClean="0">
                  <a:solidFill>
                    <a:srgbClr val="A2998A"/>
                  </a:solidFill>
                  <a:latin typeface="+mj-ea"/>
                  <a:ea typeface="+mj-ea"/>
                  <a:sym typeface="思源黑体 CN"/>
                </a:rPr>
                <a:t>相媲美</a:t>
              </a:r>
              <a:r>
                <a:rPr lang="en-US" altLang="zh-CN" dirty="0">
                  <a:solidFill>
                    <a:srgbClr val="A2998A"/>
                  </a:solidFill>
                  <a:latin typeface="+mj-ea"/>
                  <a:ea typeface="+mj-ea"/>
                  <a:sym typeface="思源黑体 CN"/>
                </a:rPr>
                <a:t>,</a:t>
              </a:r>
              <a:r>
                <a:rPr lang="zh-CN" altLang="en-US" dirty="0">
                  <a:solidFill>
                    <a:srgbClr val="A2998A"/>
                  </a:solidFill>
                  <a:latin typeface="+mj-ea"/>
                  <a:ea typeface="+mj-ea"/>
                  <a:sym typeface="思源黑体 CN"/>
                </a:rPr>
                <a:t>报纸与杂志则无法</a:t>
              </a:r>
              <a:r>
                <a:rPr lang="zh-CN" altLang="en-US" dirty="0" smtClean="0">
                  <a:solidFill>
                    <a:srgbClr val="A2998A"/>
                  </a:solidFill>
                  <a:latin typeface="+mj-ea"/>
                  <a:ea typeface="+mj-ea"/>
                  <a:sym typeface="思源黑体 CN"/>
                </a:rPr>
                <a:t>企及。</a:t>
              </a:r>
            </a:p>
          </p:txBody>
        </p:sp>
        <p:sp>
          <p:nvSpPr>
            <p:cNvPr id="17" name="矩形 16"/>
            <p:cNvSpPr/>
            <p:nvPr/>
          </p:nvSpPr>
          <p:spPr>
            <a:xfrm>
              <a:off x="706663" y="4335351"/>
              <a:ext cx="3514842" cy="2074166"/>
            </a:xfrm>
            <a:prstGeom prst="rect">
              <a:avLst/>
            </a:prstGeom>
            <a:noFill/>
            <a:ln>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0" name="矩形 19"/>
          <p:cNvSpPr/>
          <p:nvPr/>
        </p:nvSpPr>
        <p:spPr>
          <a:xfrm>
            <a:off x="5143500" y="1790700"/>
            <a:ext cx="2949692" cy="2074166"/>
          </a:xfrm>
          <a:prstGeom prst="rect">
            <a:avLst/>
          </a:prstGeom>
          <a:noFill/>
          <a:ln>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文本框 17"/>
          <p:cNvSpPr txBox="1"/>
          <p:nvPr/>
        </p:nvSpPr>
        <p:spPr>
          <a:xfrm>
            <a:off x="5143500" y="1819907"/>
            <a:ext cx="2949691" cy="2031325"/>
          </a:xfrm>
          <a:prstGeom prst="rect">
            <a:avLst/>
          </a:prstGeom>
          <a:noFill/>
        </p:spPr>
        <p:txBody>
          <a:bodyPr wrap="square" rtlCol="0">
            <a:spAutoFit/>
          </a:bodyPr>
          <a:lstStyle/>
          <a:p>
            <a:r>
              <a:rPr lang="zh-CN" altLang="en-US" dirty="0" smtClean="0">
                <a:solidFill>
                  <a:srgbClr val="A2998A"/>
                </a:solidFill>
                <a:latin typeface="+mj-ea"/>
                <a:ea typeface="+mj-ea"/>
                <a:sym typeface="思源黑体 CN"/>
              </a:rPr>
              <a:t>    广播</a:t>
            </a:r>
            <a:r>
              <a:rPr lang="zh-CN" altLang="en-US" dirty="0">
                <a:solidFill>
                  <a:srgbClr val="A2998A"/>
                </a:solidFill>
                <a:latin typeface="+mj-ea"/>
                <a:ea typeface="+mj-ea"/>
                <a:sym typeface="思源黑体 CN"/>
              </a:rPr>
              <a:t>自身的技术革新与创造给广播带来了巨大的推动力。数字广播 </a:t>
            </a:r>
            <a:r>
              <a:rPr lang="en-US" altLang="zh-CN" dirty="0" smtClean="0">
                <a:solidFill>
                  <a:srgbClr val="A2998A"/>
                </a:solidFill>
                <a:latin typeface="+mj-ea"/>
                <a:ea typeface="+mj-ea"/>
                <a:sym typeface="思源黑体 CN"/>
              </a:rPr>
              <a:t>DAB</a:t>
            </a:r>
            <a:r>
              <a:rPr lang="zh-CN" altLang="en-US" dirty="0">
                <a:solidFill>
                  <a:srgbClr val="A2998A"/>
                </a:solidFill>
                <a:latin typeface="+mj-ea"/>
                <a:ea typeface="+mj-ea"/>
                <a:sym typeface="思源黑体 CN"/>
              </a:rPr>
              <a:t>的出现是广播</a:t>
            </a:r>
            <a:r>
              <a:rPr lang="zh-CN" altLang="en-US" dirty="0" smtClean="0">
                <a:solidFill>
                  <a:srgbClr val="A2998A"/>
                </a:solidFill>
                <a:latin typeface="+mj-ea"/>
                <a:ea typeface="+mj-ea"/>
                <a:sym typeface="思源黑体 CN"/>
              </a:rPr>
              <a:t>技术</a:t>
            </a:r>
            <a:r>
              <a:rPr lang="zh-CN" altLang="en-US" dirty="0">
                <a:solidFill>
                  <a:srgbClr val="A2998A"/>
                </a:solidFill>
                <a:latin typeface="+mj-ea"/>
                <a:ea typeface="+mj-ea"/>
                <a:sym typeface="思源黑体 CN"/>
              </a:rPr>
              <a:t>的一场</a:t>
            </a:r>
            <a:r>
              <a:rPr lang="zh-CN" altLang="en-US" dirty="0" smtClean="0">
                <a:solidFill>
                  <a:srgbClr val="A2998A"/>
                </a:solidFill>
                <a:latin typeface="+mj-ea"/>
                <a:ea typeface="+mj-ea"/>
                <a:sym typeface="思源黑体 CN"/>
              </a:rPr>
              <a:t>变革。</a:t>
            </a:r>
            <a:endParaRPr lang="en-US" altLang="zh-CN" dirty="0" smtClean="0">
              <a:solidFill>
                <a:srgbClr val="A2998A"/>
              </a:solidFill>
              <a:latin typeface="+mj-ea"/>
              <a:ea typeface="+mj-ea"/>
              <a:sym typeface="思源黑体 CN"/>
            </a:endParaRPr>
          </a:p>
          <a:p>
            <a:r>
              <a:rPr lang="zh-CN" altLang="en-US" dirty="0" smtClean="0">
                <a:solidFill>
                  <a:srgbClr val="A2998A"/>
                </a:solidFill>
                <a:latin typeface="+mj-ea"/>
                <a:ea typeface="+mj-ea"/>
                <a:sym typeface="思源黑体 CN"/>
              </a:rPr>
              <a:t>    数字</a:t>
            </a:r>
            <a:r>
              <a:rPr lang="zh-CN" altLang="en-US" dirty="0">
                <a:solidFill>
                  <a:srgbClr val="A2998A"/>
                </a:solidFill>
                <a:latin typeface="+mj-ea"/>
                <a:ea typeface="+mj-ea"/>
                <a:sym typeface="思源黑体 CN"/>
              </a:rPr>
              <a:t>广播技术是一项数学技术与卫星技术相</a:t>
            </a:r>
            <a:r>
              <a:rPr lang="zh-CN" altLang="en-US" dirty="0" smtClean="0">
                <a:solidFill>
                  <a:srgbClr val="A2998A"/>
                </a:solidFill>
                <a:latin typeface="+mj-ea"/>
                <a:ea typeface="+mj-ea"/>
                <a:sym typeface="思源黑体 CN"/>
              </a:rPr>
              <a:t>结合的新技术。</a:t>
            </a:r>
          </a:p>
        </p:txBody>
      </p:sp>
    </p:spTree>
    <p:extLst>
      <p:ext uri="{BB962C8B-B14F-4D97-AF65-F5344CB8AC3E}">
        <p14:creationId xmlns:p14="http://schemas.microsoft.com/office/powerpoint/2010/main" val="252244029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300"/>
                                        <p:tgtEl>
                                          <p:spTgt spid="9"/>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300"/>
                                        <p:tgtEl>
                                          <p:spTgt spid="10"/>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300"/>
                                        <p:tgtEl>
                                          <p:spTgt spid="14"/>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300"/>
                                        <p:tgtEl>
                                          <p:spTgt spid="8"/>
                                        </p:tgtEl>
                                      </p:cBhvr>
                                    </p:animEffect>
                                  </p:childTnLst>
                                </p:cTn>
                              </p:par>
                            </p:childTnLst>
                          </p:cTn>
                        </p:par>
                        <p:par>
                          <p:cTn id="20" fill="hold">
                            <p:stCondLst>
                              <p:cond delay="12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300"/>
                                        <p:tgtEl>
                                          <p:spTgt spid="6"/>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300"/>
                                        <p:tgtEl>
                                          <p:spTgt spid="15"/>
                                        </p:tgtEl>
                                      </p:cBhvr>
                                    </p:animEffect>
                                  </p:childTnLst>
                                </p:cTn>
                              </p:par>
                            </p:childTnLst>
                          </p:cTn>
                        </p:par>
                        <p:par>
                          <p:cTn id="28" fill="hold">
                            <p:stCondLst>
                              <p:cond delay="18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3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6802582" cy="740229"/>
            <a:chOff x="314525" y="638630"/>
            <a:chExt cx="6802582"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6434936" cy="584775"/>
            </a:xfrm>
            <a:prstGeom prst="rect">
              <a:avLst/>
            </a:prstGeom>
            <a:noFill/>
          </p:spPr>
          <p:txBody>
            <a:bodyPr wrap="square" rtlCol="0">
              <a:spAutoFit/>
            </a:bodyPr>
            <a:lstStyle/>
            <a:p>
              <a:r>
                <a:rPr lang="zh-CN" altLang="en-US" sz="3200" dirty="0" smtClean="0">
                  <a:solidFill>
                    <a:srgbClr val="A2998A"/>
                  </a:solidFill>
                  <a:latin typeface="思源黑体 CN Heavy" panose="020B0A00000000000000" pitchFamily="34" charset="-122"/>
                  <a:ea typeface="思源黑体 CN Heavy" panose="020B0A00000000000000" pitchFamily="34" charset="-122"/>
                </a:rPr>
                <a:t>二、广播</a:t>
              </a:r>
              <a:r>
                <a:rPr lang="zh-CN" altLang="en-US" sz="3200" dirty="0">
                  <a:solidFill>
                    <a:srgbClr val="A2998A"/>
                  </a:solidFill>
                  <a:latin typeface="思源黑体 CN Heavy" panose="020B0A00000000000000" pitchFamily="34" charset="-122"/>
                  <a:ea typeface="思源黑体 CN Heavy" panose="020B0A00000000000000" pitchFamily="34" charset="-122"/>
                </a:rPr>
                <a:t>媒体广告传播的优劣势</a:t>
              </a:r>
            </a:p>
          </p:txBody>
        </p:sp>
      </p:grpSp>
      <p:grpSp>
        <p:nvGrpSpPr>
          <p:cNvPr id="11" name="组合 10"/>
          <p:cNvGrpSpPr/>
          <p:nvPr/>
        </p:nvGrpSpPr>
        <p:grpSpPr>
          <a:xfrm>
            <a:off x="678623" y="1916866"/>
            <a:ext cx="3246263" cy="3780549"/>
            <a:chOff x="486488" y="1672423"/>
            <a:chExt cx="3246263" cy="3780549"/>
          </a:xfrm>
        </p:grpSpPr>
        <p:sp>
          <p:nvSpPr>
            <p:cNvPr id="8" name="矩形 7"/>
            <p:cNvSpPr/>
            <p:nvPr/>
          </p:nvSpPr>
          <p:spPr>
            <a:xfrm>
              <a:off x="486488" y="2402289"/>
              <a:ext cx="3246263" cy="3050683"/>
            </a:xfrm>
            <a:prstGeom prst="rect">
              <a:avLst/>
            </a:prstGeom>
            <a:noFill/>
            <a:ln w="28575">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7" name="组合 6"/>
            <p:cNvGrpSpPr/>
            <p:nvPr/>
          </p:nvGrpSpPr>
          <p:grpSpPr>
            <a:xfrm>
              <a:off x="1329112" y="1672423"/>
              <a:ext cx="1459732" cy="1459732"/>
              <a:chOff x="1166150" y="1784734"/>
              <a:chExt cx="1459732" cy="1459732"/>
            </a:xfrm>
          </p:grpSpPr>
          <p:sp>
            <p:nvSpPr>
              <p:cNvPr id="5" name="椭圆 4"/>
              <p:cNvSpPr/>
              <p:nvPr/>
            </p:nvSpPr>
            <p:spPr>
              <a:xfrm>
                <a:off x="1166150" y="1784734"/>
                <a:ext cx="1459732" cy="1459732"/>
              </a:xfrm>
              <a:prstGeom prst="ellipse">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p:cNvSpPr txBox="1"/>
              <p:nvPr/>
            </p:nvSpPr>
            <p:spPr>
              <a:xfrm>
                <a:off x="1639375" y="2206362"/>
                <a:ext cx="513282" cy="523220"/>
              </a:xfrm>
              <a:prstGeom prst="rect">
                <a:avLst/>
              </a:prstGeom>
              <a:noFill/>
            </p:spPr>
            <p:txBody>
              <a:bodyPr wrap="none" rtlCol="0">
                <a:spAutoFit/>
              </a:bodyPr>
              <a:lstStyle/>
              <a:p>
                <a:pPr algn="ctr"/>
                <a:r>
                  <a:rPr lang="en-US" altLang="zh-CN" sz="2800" dirty="0" smtClean="0">
                    <a:solidFill>
                      <a:schemeClr val="bg1"/>
                    </a:solidFill>
                    <a:latin typeface="思源黑体 CN Heavy" panose="020B0A00000000000000" pitchFamily="34" charset="-122"/>
                    <a:ea typeface="思源黑体 CN Heavy" panose="020B0A00000000000000" pitchFamily="34" charset="-122"/>
                  </a:rPr>
                  <a:t>01</a:t>
                </a:r>
              </a:p>
            </p:txBody>
          </p:sp>
        </p:grpSp>
        <p:sp>
          <p:nvSpPr>
            <p:cNvPr id="9" name="文本框 8"/>
            <p:cNvSpPr txBox="1"/>
            <p:nvPr/>
          </p:nvSpPr>
          <p:spPr>
            <a:xfrm>
              <a:off x="1244315" y="3183604"/>
              <a:ext cx="1573054" cy="369332"/>
            </a:xfrm>
            <a:prstGeom prst="rect">
              <a:avLst/>
            </a:prstGeom>
            <a:noFill/>
          </p:spPr>
          <p:txBody>
            <a:bodyPr wrap="square" rtlCol="0">
              <a:spAutoFit/>
            </a:bodyPr>
            <a:lstStyle/>
            <a:p>
              <a:pPr algn="ctr"/>
              <a:r>
                <a:rPr lang="zh-CN" altLang="en-US" dirty="0">
                  <a:solidFill>
                    <a:srgbClr val="A2998A"/>
                  </a:solidFill>
                  <a:latin typeface="+mj-ea"/>
                  <a:ea typeface="+mj-ea"/>
                </a:rPr>
                <a:t> 价格低廉</a:t>
              </a:r>
            </a:p>
          </p:txBody>
        </p:sp>
        <p:sp>
          <p:nvSpPr>
            <p:cNvPr id="10" name="文本框 9"/>
            <p:cNvSpPr txBox="1"/>
            <p:nvPr/>
          </p:nvSpPr>
          <p:spPr>
            <a:xfrm>
              <a:off x="567518" y="3526611"/>
              <a:ext cx="3037962" cy="1815882"/>
            </a:xfrm>
            <a:prstGeom prst="rect">
              <a:avLst/>
            </a:prstGeom>
            <a:noFill/>
          </p:spPr>
          <p:txBody>
            <a:bodyPr wrap="square" rtlCol="0">
              <a:spAutoFit/>
            </a:bodyPr>
            <a:lstStyle/>
            <a:p>
              <a:r>
                <a:rPr lang="zh-CN" altLang="en-US" sz="1600" dirty="0">
                  <a:solidFill>
                    <a:schemeClr val="tx1">
                      <a:lumMod val="65000"/>
                      <a:lumOff val="35000"/>
                    </a:schemeClr>
                  </a:solidFill>
                  <a:latin typeface="华文楷体" pitchFamily="2" charset="-122"/>
                  <a:ea typeface="华文楷体" pitchFamily="2" charset="-122"/>
                </a:rPr>
                <a:t> </a:t>
              </a:r>
              <a:r>
                <a:rPr lang="zh-CN" altLang="en-US" sz="1600" dirty="0" smtClean="0">
                  <a:solidFill>
                    <a:schemeClr val="tx1">
                      <a:lumMod val="65000"/>
                      <a:lumOff val="35000"/>
                    </a:schemeClr>
                  </a:solidFill>
                  <a:latin typeface="华文楷体" pitchFamily="2" charset="-122"/>
                  <a:ea typeface="华文楷体" pitchFamily="2" charset="-122"/>
                </a:rPr>
                <a:t>       </a:t>
              </a:r>
              <a:r>
                <a:rPr lang="zh-CN" altLang="en-US" sz="1600" dirty="0">
                  <a:solidFill>
                    <a:srgbClr val="A2998A"/>
                  </a:solidFill>
                  <a:latin typeface="黑体" pitchFamily="49" charset="-122"/>
                  <a:ea typeface="黑体" pitchFamily="49" charset="-122"/>
                </a:rPr>
                <a:t>广播广告的主要优势在于价格低廉</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在大多数媒体陆续产业化的今天</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商家一直在打价格战</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期望用最少的投入得到最大的收益</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广播广告的费用是各类广告媒体中最低廉的</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因而广播也是经济实惠的广告媒体之一</a:t>
              </a:r>
            </a:p>
          </p:txBody>
        </p:sp>
      </p:grpSp>
      <p:grpSp>
        <p:nvGrpSpPr>
          <p:cNvPr id="12" name="组合 11"/>
          <p:cNvGrpSpPr/>
          <p:nvPr/>
        </p:nvGrpSpPr>
        <p:grpSpPr>
          <a:xfrm>
            <a:off x="4473525" y="1916866"/>
            <a:ext cx="3334043" cy="3780549"/>
            <a:chOff x="297263" y="1672423"/>
            <a:chExt cx="3334043" cy="3780549"/>
          </a:xfrm>
        </p:grpSpPr>
        <p:sp>
          <p:nvSpPr>
            <p:cNvPr id="13" name="矩形 12"/>
            <p:cNvSpPr/>
            <p:nvPr/>
          </p:nvSpPr>
          <p:spPr>
            <a:xfrm>
              <a:off x="297263" y="2402289"/>
              <a:ext cx="3334043" cy="3050683"/>
            </a:xfrm>
            <a:prstGeom prst="rect">
              <a:avLst/>
            </a:prstGeom>
            <a:noFill/>
            <a:ln w="28575">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 name="组合 13"/>
            <p:cNvGrpSpPr/>
            <p:nvPr/>
          </p:nvGrpSpPr>
          <p:grpSpPr>
            <a:xfrm>
              <a:off x="1160296" y="1672423"/>
              <a:ext cx="1459732" cy="1459732"/>
              <a:chOff x="997334" y="1784734"/>
              <a:chExt cx="1459732" cy="1459732"/>
            </a:xfrm>
          </p:grpSpPr>
          <p:sp>
            <p:nvSpPr>
              <p:cNvPr id="17" name="椭圆 16"/>
              <p:cNvSpPr/>
              <p:nvPr/>
            </p:nvSpPr>
            <p:spPr>
              <a:xfrm>
                <a:off x="997334" y="1784734"/>
                <a:ext cx="1459732" cy="1459732"/>
              </a:xfrm>
              <a:prstGeom prst="ellipse">
                <a:avLst/>
              </a:prstGeom>
              <a:solidFill>
                <a:srgbClr val="B6B1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文本框 17"/>
              <p:cNvSpPr txBox="1"/>
              <p:nvPr/>
            </p:nvSpPr>
            <p:spPr>
              <a:xfrm>
                <a:off x="1442507" y="2192294"/>
                <a:ext cx="569387" cy="523220"/>
              </a:xfrm>
              <a:prstGeom prst="rect">
                <a:avLst/>
              </a:prstGeom>
              <a:noFill/>
            </p:spPr>
            <p:txBody>
              <a:bodyPr wrap="none" rtlCol="0">
                <a:spAutoFit/>
              </a:bodyPr>
              <a:lstStyle/>
              <a:p>
                <a:pPr algn="ctr"/>
                <a:r>
                  <a:rPr lang="en-US" altLang="zh-CN" sz="2800" dirty="0" smtClean="0">
                    <a:solidFill>
                      <a:schemeClr val="bg1"/>
                    </a:solidFill>
                    <a:latin typeface="思源黑体 CN Heavy" panose="020B0A00000000000000" pitchFamily="34" charset="-122"/>
                    <a:ea typeface="思源黑体 CN Heavy" panose="020B0A00000000000000" pitchFamily="34" charset="-122"/>
                  </a:rPr>
                  <a:t>02</a:t>
                </a:r>
              </a:p>
            </p:txBody>
          </p:sp>
        </p:grpSp>
        <p:sp>
          <p:nvSpPr>
            <p:cNvPr id="15" name="文本框 14"/>
            <p:cNvSpPr txBox="1"/>
            <p:nvPr/>
          </p:nvSpPr>
          <p:spPr>
            <a:xfrm>
              <a:off x="1103635" y="3169536"/>
              <a:ext cx="1573054" cy="369332"/>
            </a:xfrm>
            <a:prstGeom prst="rect">
              <a:avLst/>
            </a:prstGeom>
            <a:noFill/>
          </p:spPr>
          <p:txBody>
            <a:bodyPr wrap="square" rtlCol="0">
              <a:spAutoFit/>
            </a:bodyPr>
            <a:lstStyle/>
            <a:p>
              <a:pPr algn="ctr"/>
              <a:r>
                <a:rPr lang="zh-CN" altLang="en-US" dirty="0">
                  <a:solidFill>
                    <a:srgbClr val="A2998A"/>
                  </a:solidFill>
                  <a:latin typeface="+mj-ea"/>
                  <a:ea typeface="+mj-ea"/>
                </a:rPr>
                <a:t>伴随性</a:t>
              </a:r>
            </a:p>
          </p:txBody>
        </p:sp>
        <p:sp>
          <p:nvSpPr>
            <p:cNvPr id="16" name="文本框 15"/>
            <p:cNvSpPr txBox="1"/>
            <p:nvPr/>
          </p:nvSpPr>
          <p:spPr>
            <a:xfrm>
              <a:off x="423874" y="3526611"/>
              <a:ext cx="3038621" cy="1384995"/>
            </a:xfrm>
            <a:prstGeom prst="rect">
              <a:avLst/>
            </a:prstGeom>
            <a:noFill/>
          </p:spPr>
          <p:txBody>
            <a:bodyPr wrap="square" rtlCol="0">
              <a:spAutoFit/>
            </a:bodyPr>
            <a:lstStyle/>
            <a:p>
              <a:pPr>
                <a:lnSpc>
                  <a:spcPct val="150000"/>
                </a:lnSpc>
              </a:pPr>
              <a:r>
                <a:rPr lang="zh-CN" altLang="en-US" sz="1400" dirty="0" smtClean="0">
                  <a:solidFill>
                    <a:srgbClr val="A2998A"/>
                  </a:solidFill>
                  <a:latin typeface="黑体" pitchFamily="49" charset="-122"/>
                  <a:ea typeface="黑体" pitchFamily="49" charset="-122"/>
                </a:rPr>
                <a:t>    这</a:t>
              </a:r>
              <a:r>
                <a:rPr lang="zh-CN" altLang="en-US" sz="1400" dirty="0">
                  <a:solidFill>
                    <a:srgbClr val="A2998A"/>
                  </a:solidFill>
                  <a:latin typeface="黑体" pitchFamily="49" charset="-122"/>
                  <a:ea typeface="黑体" pitchFamily="49" charset="-122"/>
                </a:rPr>
                <a:t>是广播独一无二的传播优势</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尤其是在“有车族”规模急剧扩大的今天</a:t>
              </a:r>
              <a:r>
                <a:rPr lang="en-US" altLang="zh-CN" sz="1400" dirty="0" smtClean="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有车族”广播听众的出现给城市广播的发展带来了机遇</a:t>
              </a:r>
              <a:r>
                <a:rPr lang="en-US" altLang="zh-CN" sz="1400" dirty="0">
                  <a:solidFill>
                    <a:srgbClr val="A2998A"/>
                  </a:solidFill>
                  <a:latin typeface="黑体" pitchFamily="49" charset="-122"/>
                  <a:ea typeface="黑体" pitchFamily="49" charset="-122"/>
                </a:rPr>
                <a:t>.</a:t>
              </a:r>
              <a:endParaRPr lang="zh-CN" altLang="en-US" sz="1400" dirty="0">
                <a:solidFill>
                  <a:srgbClr val="A2998A"/>
                </a:solidFill>
                <a:latin typeface="黑体" pitchFamily="49" charset="-122"/>
                <a:ea typeface="黑体" pitchFamily="49" charset="-122"/>
              </a:endParaRPr>
            </a:p>
          </p:txBody>
        </p:sp>
      </p:grpSp>
      <p:grpSp>
        <p:nvGrpSpPr>
          <p:cNvPr id="19" name="组合 18"/>
          <p:cNvGrpSpPr/>
          <p:nvPr/>
        </p:nvGrpSpPr>
        <p:grpSpPr>
          <a:xfrm>
            <a:off x="8384346" y="1916866"/>
            <a:ext cx="3123026" cy="3829241"/>
            <a:chOff x="350570" y="1672423"/>
            <a:chExt cx="3123026" cy="3829241"/>
          </a:xfrm>
        </p:grpSpPr>
        <p:sp>
          <p:nvSpPr>
            <p:cNvPr id="20" name="矩形 19"/>
            <p:cNvSpPr/>
            <p:nvPr/>
          </p:nvSpPr>
          <p:spPr>
            <a:xfrm>
              <a:off x="350570" y="2402289"/>
              <a:ext cx="3123026" cy="3050683"/>
            </a:xfrm>
            <a:prstGeom prst="rect">
              <a:avLst/>
            </a:prstGeom>
            <a:noFill/>
            <a:ln w="28575">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1" name="组合 20"/>
            <p:cNvGrpSpPr/>
            <p:nvPr/>
          </p:nvGrpSpPr>
          <p:grpSpPr>
            <a:xfrm>
              <a:off x="1160296" y="1672423"/>
              <a:ext cx="1459732" cy="1459732"/>
              <a:chOff x="997334" y="1784734"/>
              <a:chExt cx="1459732" cy="1459732"/>
            </a:xfrm>
          </p:grpSpPr>
          <p:sp>
            <p:nvSpPr>
              <p:cNvPr id="24" name="椭圆 23"/>
              <p:cNvSpPr/>
              <p:nvPr/>
            </p:nvSpPr>
            <p:spPr>
              <a:xfrm>
                <a:off x="997334" y="1784734"/>
                <a:ext cx="1459732" cy="1459732"/>
              </a:xfrm>
              <a:prstGeom prst="ellipse">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文本框 24"/>
              <p:cNvSpPr txBox="1"/>
              <p:nvPr/>
            </p:nvSpPr>
            <p:spPr>
              <a:xfrm>
                <a:off x="1442507" y="2192294"/>
                <a:ext cx="569387" cy="523220"/>
              </a:xfrm>
              <a:prstGeom prst="rect">
                <a:avLst/>
              </a:prstGeom>
              <a:noFill/>
            </p:spPr>
            <p:txBody>
              <a:bodyPr wrap="none" rtlCol="0">
                <a:spAutoFit/>
              </a:bodyPr>
              <a:lstStyle/>
              <a:p>
                <a:pPr algn="ctr"/>
                <a:r>
                  <a:rPr lang="en-US" altLang="zh-CN" sz="2800" dirty="0" smtClean="0">
                    <a:solidFill>
                      <a:schemeClr val="bg1"/>
                    </a:solidFill>
                    <a:latin typeface="思源黑体 CN Heavy" panose="020B0A00000000000000" pitchFamily="34" charset="-122"/>
                    <a:ea typeface="思源黑体 CN Heavy" panose="020B0A00000000000000" pitchFamily="34" charset="-122"/>
                  </a:rPr>
                  <a:t>03</a:t>
                </a:r>
              </a:p>
            </p:txBody>
          </p:sp>
        </p:grpSp>
        <p:sp>
          <p:nvSpPr>
            <p:cNvPr id="22" name="文本框 21"/>
            <p:cNvSpPr txBox="1"/>
            <p:nvPr/>
          </p:nvSpPr>
          <p:spPr>
            <a:xfrm>
              <a:off x="1103635" y="3141400"/>
              <a:ext cx="1573054" cy="369332"/>
            </a:xfrm>
            <a:prstGeom prst="rect">
              <a:avLst/>
            </a:prstGeom>
            <a:noFill/>
          </p:spPr>
          <p:txBody>
            <a:bodyPr wrap="square" rtlCol="0">
              <a:spAutoFit/>
            </a:bodyPr>
            <a:lstStyle/>
            <a:p>
              <a:pPr algn="ctr"/>
              <a:r>
                <a:rPr lang="zh-CN" altLang="en-US" dirty="0">
                  <a:solidFill>
                    <a:srgbClr val="A2998A"/>
                  </a:solidFill>
                  <a:latin typeface="+mj-ea"/>
                  <a:ea typeface="+mj-ea"/>
                </a:rPr>
                <a:t>贴近性</a:t>
              </a:r>
            </a:p>
          </p:txBody>
        </p:sp>
        <p:sp>
          <p:nvSpPr>
            <p:cNvPr id="23" name="文本框 22"/>
            <p:cNvSpPr txBox="1"/>
            <p:nvPr/>
          </p:nvSpPr>
          <p:spPr>
            <a:xfrm>
              <a:off x="350570" y="3470339"/>
              <a:ext cx="3010485" cy="2031325"/>
            </a:xfrm>
            <a:prstGeom prst="rect">
              <a:avLst/>
            </a:prstGeom>
            <a:noFill/>
          </p:spPr>
          <p:txBody>
            <a:bodyPr wrap="square" rtlCol="0">
              <a:spAutoFit/>
            </a:bodyPr>
            <a:lstStyle/>
            <a:p>
              <a:pPr>
                <a:lnSpc>
                  <a:spcPct val="150000"/>
                </a:lnSpc>
              </a:pPr>
              <a:r>
                <a:rPr lang="zh-CN" altLang="en-US" sz="1400" dirty="0" smtClean="0">
                  <a:solidFill>
                    <a:srgbClr val="A2998A"/>
                  </a:solidFill>
                  <a:latin typeface="黑体" pitchFamily="49" charset="-122"/>
                  <a:ea typeface="黑体" pitchFamily="49" charset="-122"/>
                </a:rPr>
                <a:t>     广播</a:t>
              </a:r>
              <a:r>
                <a:rPr lang="zh-CN" altLang="en-US" sz="1400" dirty="0">
                  <a:solidFill>
                    <a:srgbClr val="A2998A"/>
                  </a:solidFill>
                  <a:latin typeface="黑体" pitchFamily="49" charset="-122"/>
                  <a:ea typeface="黑体" pitchFamily="49" charset="-122"/>
                </a:rPr>
                <a:t>广告播放的过程实际上是“广告”与听众对话的过程</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这种对话方式很</a:t>
              </a:r>
              <a:r>
                <a:rPr lang="zh-CN" altLang="en-US" sz="1400" dirty="0" smtClean="0">
                  <a:solidFill>
                    <a:srgbClr val="A2998A"/>
                  </a:solidFill>
                  <a:latin typeface="黑体" pitchFamily="49" charset="-122"/>
                  <a:ea typeface="黑体" pitchFamily="49" charset="-122"/>
                </a:rPr>
                <a:t>容易</a:t>
              </a:r>
              <a:r>
                <a:rPr lang="zh-CN" altLang="en-US" sz="1400" dirty="0">
                  <a:solidFill>
                    <a:srgbClr val="A2998A"/>
                  </a:solidFill>
                  <a:latin typeface="黑体" pitchFamily="49" charset="-122"/>
                  <a:ea typeface="黑体" pitchFamily="49" charset="-122"/>
                </a:rPr>
                <a:t>被听众所接受</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也会让听众产生亲切感</a:t>
              </a:r>
              <a:r>
                <a:rPr lang="en-US" altLang="zh-CN" sz="1400" dirty="0" smtClean="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这</a:t>
              </a:r>
              <a:r>
                <a:rPr lang="zh-CN" altLang="en-US" sz="1400" dirty="0" smtClean="0">
                  <a:solidFill>
                    <a:srgbClr val="A2998A"/>
                  </a:solidFill>
                  <a:latin typeface="黑体" pitchFamily="49" charset="-122"/>
                  <a:ea typeface="黑体" pitchFamily="49" charset="-122"/>
                </a:rPr>
                <a:t>在无意向</a:t>
              </a:r>
              <a:r>
                <a:rPr lang="zh-CN" altLang="en-US" sz="1400" dirty="0">
                  <a:solidFill>
                    <a:srgbClr val="A2998A"/>
                  </a:solidFill>
                  <a:latin typeface="黑体" pitchFamily="49" charset="-122"/>
                  <a:ea typeface="黑体" pitchFamily="49" charset="-122"/>
                </a:rPr>
                <a:t>听众传达</a:t>
              </a:r>
              <a:r>
                <a:rPr lang="zh-CN" altLang="en-US" sz="1400" dirty="0" smtClean="0">
                  <a:solidFill>
                    <a:srgbClr val="A2998A"/>
                  </a:solidFill>
                  <a:latin typeface="黑体" pitchFamily="49" charset="-122"/>
                  <a:ea typeface="黑体" pitchFamily="49" charset="-122"/>
                </a:rPr>
                <a:t>了产品</a:t>
              </a:r>
              <a:r>
                <a:rPr lang="zh-CN" altLang="en-US" sz="1400" dirty="0">
                  <a:solidFill>
                    <a:srgbClr val="A2998A"/>
                  </a:solidFill>
                  <a:latin typeface="黑体" pitchFamily="49" charset="-122"/>
                  <a:ea typeface="黑体" pitchFamily="49" charset="-122"/>
                </a:rPr>
                <a:t>信息</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促成了相当一部分潜在消费者消费行为的发生</a:t>
              </a:r>
              <a:r>
                <a:rPr lang="en-US" altLang="zh-CN" sz="1400" dirty="0">
                  <a:solidFill>
                    <a:srgbClr val="A2998A"/>
                  </a:solidFill>
                  <a:latin typeface="黑体" pitchFamily="49" charset="-122"/>
                  <a:ea typeface="黑体" pitchFamily="49" charset="-122"/>
                </a:rPr>
                <a:t>.</a:t>
              </a:r>
              <a:endParaRPr lang="zh-CN" altLang="en-US" sz="1400" dirty="0">
                <a:solidFill>
                  <a:srgbClr val="A2998A"/>
                </a:solidFill>
                <a:latin typeface="黑体" pitchFamily="49" charset="-122"/>
                <a:ea typeface="黑体" pitchFamily="49" charset="-122"/>
              </a:endParaRPr>
            </a:p>
          </p:txBody>
        </p:sp>
      </p:grpSp>
      <p:sp>
        <p:nvSpPr>
          <p:cNvPr id="33" name="TextBox 32"/>
          <p:cNvSpPr txBox="1"/>
          <p:nvPr/>
        </p:nvSpPr>
        <p:spPr>
          <a:xfrm>
            <a:off x="576768" y="1322587"/>
            <a:ext cx="5373858" cy="461665"/>
          </a:xfrm>
          <a:prstGeom prst="rect">
            <a:avLst/>
          </a:prstGeom>
          <a:noFill/>
        </p:spPr>
        <p:txBody>
          <a:bodyPr wrap="square" rtlCol="0">
            <a:spAutoFit/>
          </a:bodyPr>
          <a:lstStyle/>
          <a:p>
            <a:r>
              <a:rPr lang="zh-CN" altLang="en-US" sz="2400" dirty="0" smtClean="0">
                <a:solidFill>
                  <a:srgbClr val="A2998A"/>
                </a:solidFill>
                <a:latin typeface="思源黑体 CN Heavy" panose="020B0A00000000000000" pitchFamily="34" charset="-122"/>
                <a:ea typeface="思源黑体 CN Heavy" panose="020B0A00000000000000" pitchFamily="34" charset="-122"/>
              </a:rPr>
              <a:t>（一）广播</a:t>
            </a:r>
            <a:r>
              <a:rPr lang="zh-CN" altLang="en-US" sz="2400" dirty="0">
                <a:solidFill>
                  <a:srgbClr val="A2998A"/>
                </a:solidFill>
                <a:latin typeface="思源黑体 CN Heavy" panose="020B0A00000000000000" pitchFamily="34" charset="-122"/>
                <a:ea typeface="思源黑体 CN Heavy" panose="020B0A00000000000000" pitchFamily="34" charset="-122"/>
              </a:rPr>
              <a:t>媒体传播广告的优势</a:t>
            </a:r>
          </a:p>
        </p:txBody>
      </p:sp>
    </p:spTree>
    <p:extLst>
      <p:ext uri="{BB962C8B-B14F-4D97-AF65-F5344CB8AC3E}">
        <p14:creationId xmlns:p14="http://schemas.microsoft.com/office/powerpoint/2010/main" val="178635706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0977"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5" name="组合 24"/>
          <p:cNvGrpSpPr/>
          <p:nvPr/>
        </p:nvGrpSpPr>
        <p:grpSpPr>
          <a:xfrm>
            <a:off x="793465" y="2293615"/>
            <a:ext cx="3839905" cy="3839905"/>
            <a:chOff x="591339" y="2197100"/>
            <a:chExt cx="2895600" cy="2895600"/>
          </a:xfrm>
        </p:grpSpPr>
        <p:sp>
          <p:nvSpPr>
            <p:cNvPr id="5" name="椭圆 4"/>
            <p:cNvSpPr/>
            <p:nvPr/>
          </p:nvSpPr>
          <p:spPr>
            <a:xfrm>
              <a:off x="591339" y="2197100"/>
              <a:ext cx="2895600" cy="2895600"/>
            </a:xfrm>
            <a:prstGeom prst="ellipse">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文本框 6"/>
            <p:cNvSpPr txBox="1"/>
            <p:nvPr/>
          </p:nvSpPr>
          <p:spPr>
            <a:xfrm>
              <a:off x="1064613" y="3045799"/>
              <a:ext cx="1824140" cy="1200329"/>
            </a:xfrm>
            <a:prstGeom prst="rect">
              <a:avLst/>
            </a:prstGeom>
            <a:noFill/>
          </p:spPr>
          <p:txBody>
            <a:bodyPr wrap="square" rtlCol="0">
              <a:spAutoFit/>
            </a:bodyPr>
            <a:lstStyle/>
            <a:p>
              <a:r>
                <a:rPr lang="zh-CN" altLang="en-US" dirty="0">
                  <a:solidFill>
                    <a:schemeClr val="bg1"/>
                  </a:solidFill>
                  <a:latin typeface="+mj-ea"/>
                  <a:ea typeface="+mj-ea"/>
                </a:rPr>
                <a:t>广播听众</a:t>
              </a:r>
              <a:r>
                <a:rPr lang="zh-CN" altLang="en-US" dirty="0" smtClean="0">
                  <a:solidFill>
                    <a:schemeClr val="bg1"/>
                  </a:solidFill>
                  <a:latin typeface="+mj-ea"/>
                  <a:ea typeface="+mj-ea"/>
                </a:rPr>
                <a:t>接收</a:t>
              </a:r>
              <a:r>
                <a:rPr lang="zh-CN" altLang="en-US" dirty="0">
                  <a:solidFill>
                    <a:schemeClr val="bg1"/>
                  </a:solidFill>
                  <a:latin typeface="+mj-ea"/>
                  <a:ea typeface="+mj-ea"/>
                </a:rPr>
                <a:t>方式单一</a:t>
              </a:r>
              <a:r>
                <a:rPr lang="en-US" altLang="zh-CN" dirty="0">
                  <a:solidFill>
                    <a:schemeClr val="bg1"/>
                  </a:solidFill>
                  <a:latin typeface="+mj-ea"/>
                  <a:ea typeface="+mj-ea"/>
                </a:rPr>
                <a:t>,</a:t>
              </a:r>
              <a:r>
                <a:rPr lang="zh-CN" altLang="en-US" dirty="0">
                  <a:solidFill>
                    <a:schemeClr val="bg1"/>
                  </a:solidFill>
                  <a:latin typeface="+mj-ea"/>
                  <a:ea typeface="+mj-ea"/>
                </a:rPr>
                <a:t>只能利用听觉接收信息</a:t>
              </a:r>
              <a:r>
                <a:rPr lang="en-US" altLang="zh-CN" dirty="0">
                  <a:solidFill>
                    <a:schemeClr val="bg1"/>
                  </a:solidFill>
                  <a:latin typeface="+mj-ea"/>
                  <a:ea typeface="+mj-ea"/>
                </a:rPr>
                <a:t>,</a:t>
              </a:r>
              <a:r>
                <a:rPr lang="zh-CN" altLang="en-US" dirty="0">
                  <a:solidFill>
                    <a:schemeClr val="bg1"/>
                  </a:solidFill>
                  <a:latin typeface="+mj-ea"/>
                  <a:ea typeface="+mj-ea"/>
                </a:rPr>
                <a:t>看不到具体商品</a:t>
              </a:r>
              <a:r>
                <a:rPr lang="en-US" altLang="zh-CN" dirty="0" smtClean="0">
                  <a:solidFill>
                    <a:schemeClr val="bg1"/>
                  </a:solidFill>
                  <a:latin typeface="+mj-ea"/>
                  <a:ea typeface="+mj-ea"/>
                </a:rPr>
                <a:t>. </a:t>
              </a:r>
              <a:endParaRPr lang="zh-CN" altLang="en-US" dirty="0" smtClean="0">
                <a:solidFill>
                  <a:schemeClr val="bg1"/>
                </a:solidFill>
                <a:latin typeface="+mj-ea"/>
                <a:ea typeface="+mj-ea"/>
              </a:endParaRPr>
            </a:p>
          </p:txBody>
        </p:sp>
      </p:grpSp>
      <p:grpSp>
        <p:nvGrpSpPr>
          <p:cNvPr id="26" name="组合 25"/>
          <p:cNvGrpSpPr/>
          <p:nvPr/>
        </p:nvGrpSpPr>
        <p:grpSpPr>
          <a:xfrm>
            <a:off x="3902949" y="2293615"/>
            <a:ext cx="3839905" cy="3839905"/>
            <a:chOff x="996123" y="2197100"/>
            <a:chExt cx="2895600" cy="2895600"/>
          </a:xfrm>
        </p:grpSpPr>
        <p:sp>
          <p:nvSpPr>
            <p:cNvPr id="27" name="椭圆 26"/>
            <p:cNvSpPr/>
            <p:nvPr/>
          </p:nvSpPr>
          <p:spPr>
            <a:xfrm>
              <a:off x="996123" y="2197100"/>
              <a:ext cx="2895600" cy="2895600"/>
            </a:xfrm>
            <a:prstGeom prst="ellipse">
              <a:avLst/>
            </a:prstGeom>
            <a:solidFill>
              <a:srgbClr val="B6B1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文本框 28"/>
            <p:cNvSpPr txBox="1"/>
            <p:nvPr/>
          </p:nvSpPr>
          <p:spPr>
            <a:xfrm>
              <a:off x="1482308" y="2900766"/>
              <a:ext cx="2096087" cy="2031325"/>
            </a:xfrm>
            <a:prstGeom prst="rect">
              <a:avLst/>
            </a:prstGeom>
            <a:noFill/>
          </p:spPr>
          <p:txBody>
            <a:bodyPr wrap="square" rtlCol="0">
              <a:spAutoFit/>
            </a:bodyPr>
            <a:lstStyle/>
            <a:p>
              <a:r>
                <a:rPr lang="zh-CN" altLang="en-US" dirty="0">
                  <a:solidFill>
                    <a:schemeClr val="bg1"/>
                  </a:solidFill>
                  <a:latin typeface="+mj-ea"/>
                  <a:ea typeface="+mj-ea"/>
                </a:rPr>
                <a:t>由于广播广告价格低廉</a:t>
              </a:r>
              <a:r>
                <a:rPr lang="en-US" altLang="zh-CN" dirty="0">
                  <a:solidFill>
                    <a:schemeClr val="bg1"/>
                  </a:solidFill>
                  <a:latin typeface="+mj-ea"/>
                  <a:ea typeface="+mj-ea"/>
                </a:rPr>
                <a:t>,</a:t>
              </a:r>
              <a:r>
                <a:rPr lang="zh-CN" altLang="en-US" dirty="0">
                  <a:solidFill>
                    <a:schemeClr val="bg1"/>
                  </a:solidFill>
                  <a:latin typeface="+mj-ea"/>
                  <a:ea typeface="+mj-ea"/>
                </a:rPr>
                <a:t>因而商家倾向于多次重播广播广告</a:t>
              </a:r>
              <a:r>
                <a:rPr lang="en-US" altLang="zh-CN" dirty="0">
                  <a:solidFill>
                    <a:schemeClr val="bg1"/>
                  </a:solidFill>
                  <a:latin typeface="+mj-ea"/>
                  <a:ea typeface="+mj-ea"/>
                </a:rPr>
                <a:t>,</a:t>
              </a:r>
              <a:r>
                <a:rPr lang="zh-CN" altLang="en-US" dirty="0">
                  <a:solidFill>
                    <a:schemeClr val="bg1"/>
                  </a:solidFill>
                  <a:latin typeface="+mj-ea"/>
                  <a:ea typeface="+mj-ea"/>
                </a:rPr>
                <a:t>以提高</a:t>
              </a:r>
              <a:r>
                <a:rPr lang="zh-CN" altLang="en-US" dirty="0" smtClean="0">
                  <a:solidFill>
                    <a:schemeClr val="bg1"/>
                  </a:solidFill>
                  <a:latin typeface="+mj-ea"/>
                  <a:ea typeface="+mj-ea"/>
                </a:rPr>
                <a:t>商品</a:t>
              </a:r>
              <a:r>
                <a:rPr lang="zh-CN" altLang="en-US" dirty="0">
                  <a:solidFill>
                    <a:schemeClr val="bg1"/>
                  </a:solidFill>
                  <a:latin typeface="+mj-ea"/>
                  <a:ea typeface="+mj-ea"/>
                </a:rPr>
                <a:t>信息的覆盖率</a:t>
              </a:r>
              <a:r>
                <a:rPr lang="en-US" altLang="zh-CN" dirty="0">
                  <a:solidFill>
                    <a:schemeClr val="bg1"/>
                  </a:solidFill>
                  <a:latin typeface="+mj-ea"/>
                  <a:ea typeface="+mj-ea"/>
                </a:rPr>
                <a:t>,</a:t>
              </a:r>
              <a:r>
                <a:rPr lang="zh-CN" altLang="en-US" dirty="0">
                  <a:solidFill>
                    <a:schemeClr val="bg1"/>
                  </a:solidFill>
                  <a:latin typeface="+mj-ea"/>
                  <a:ea typeface="+mj-ea"/>
                </a:rPr>
                <a:t>但这样做很容易引起听众的反感</a:t>
              </a:r>
              <a:r>
                <a:rPr lang="en-US" altLang="zh-CN" dirty="0">
                  <a:solidFill>
                    <a:schemeClr val="bg1"/>
                  </a:solidFill>
                  <a:latin typeface="+mj-ea"/>
                  <a:ea typeface="+mj-ea"/>
                </a:rPr>
                <a:t>.</a:t>
              </a:r>
              <a:endParaRPr lang="zh-CN" altLang="en-US" dirty="0" smtClean="0">
                <a:solidFill>
                  <a:schemeClr val="bg1"/>
                </a:solidFill>
                <a:latin typeface="+mj-ea"/>
                <a:ea typeface="+mj-ea"/>
              </a:endParaRPr>
            </a:p>
          </p:txBody>
        </p:sp>
      </p:grpSp>
      <p:grpSp>
        <p:nvGrpSpPr>
          <p:cNvPr id="31" name="组合 30"/>
          <p:cNvGrpSpPr/>
          <p:nvPr/>
        </p:nvGrpSpPr>
        <p:grpSpPr>
          <a:xfrm>
            <a:off x="7139045" y="2293615"/>
            <a:ext cx="3839905" cy="3839899"/>
            <a:chOff x="1502103" y="2197100"/>
            <a:chExt cx="2895600" cy="2895600"/>
          </a:xfrm>
        </p:grpSpPr>
        <p:sp>
          <p:nvSpPr>
            <p:cNvPr id="32" name="椭圆 31"/>
            <p:cNvSpPr/>
            <p:nvPr/>
          </p:nvSpPr>
          <p:spPr>
            <a:xfrm>
              <a:off x="1502103" y="2197100"/>
              <a:ext cx="2895600" cy="2895600"/>
            </a:xfrm>
            <a:prstGeom prst="ellipse">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文本框 33"/>
            <p:cNvSpPr txBox="1"/>
            <p:nvPr/>
          </p:nvSpPr>
          <p:spPr>
            <a:xfrm>
              <a:off x="1790568" y="2701029"/>
              <a:ext cx="2384151" cy="1949546"/>
            </a:xfrm>
            <a:prstGeom prst="rect">
              <a:avLst/>
            </a:prstGeom>
            <a:noFill/>
          </p:spPr>
          <p:txBody>
            <a:bodyPr wrap="square" rtlCol="0">
              <a:spAutoFit/>
            </a:bodyPr>
            <a:lstStyle/>
            <a:p>
              <a:r>
                <a:rPr lang="zh-CN" altLang="en-US" dirty="0">
                  <a:solidFill>
                    <a:schemeClr val="bg1"/>
                  </a:solidFill>
                  <a:latin typeface="+mj-ea"/>
                  <a:ea typeface="+mj-ea"/>
                </a:rPr>
                <a:t>近年来</a:t>
              </a:r>
              <a:r>
                <a:rPr lang="en-US" altLang="zh-CN" dirty="0">
                  <a:solidFill>
                    <a:schemeClr val="bg1"/>
                  </a:solidFill>
                  <a:latin typeface="+mj-ea"/>
                  <a:ea typeface="+mj-ea"/>
                </a:rPr>
                <a:t>,</a:t>
              </a:r>
              <a:r>
                <a:rPr lang="zh-CN" altLang="en-US" dirty="0">
                  <a:solidFill>
                    <a:schemeClr val="bg1"/>
                  </a:solidFill>
                  <a:latin typeface="+mj-ea"/>
                  <a:ea typeface="+mj-ea"/>
                </a:rPr>
                <a:t>网络广播兴起</a:t>
              </a:r>
              <a:r>
                <a:rPr lang="en-US" altLang="zh-CN" dirty="0">
                  <a:solidFill>
                    <a:schemeClr val="bg1"/>
                  </a:solidFill>
                  <a:latin typeface="+mj-ea"/>
                  <a:ea typeface="+mj-ea"/>
                </a:rPr>
                <a:t>,</a:t>
              </a:r>
              <a:r>
                <a:rPr lang="zh-CN" altLang="en-US" dirty="0">
                  <a:solidFill>
                    <a:schemeClr val="bg1"/>
                  </a:solidFill>
                  <a:latin typeface="+mj-ea"/>
                  <a:ea typeface="+mj-ea"/>
                </a:rPr>
                <a:t>很好地弥补了广播广告的上述</a:t>
              </a:r>
              <a:r>
                <a:rPr lang="zh-CN" altLang="en-US" dirty="0" smtClean="0">
                  <a:solidFill>
                    <a:schemeClr val="bg1"/>
                  </a:solidFill>
                  <a:latin typeface="+mj-ea"/>
                  <a:ea typeface="+mj-ea"/>
                </a:rPr>
                <a:t>缺陷：广播</a:t>
              </a:r>
              <a:r>
                <a:rPr lang="zh-CN" altLang="en-US" dirty="0">
                  <a:solidFill>
                    <a:schemeClr val="bg1"/>
                  </a:solidFill>
                  <a:latin typeface="+mj-ea"/>
                  <a:ea typeface="+mj-ea"/>
                </a:rPr>
                <a:t>与网络</a:t>
              </a:r>
              <a:r>
                <a:rPr lang="zh-CN" altLang="en-US" dirty="0" smtClean="0">
                  <a:solidFill>
                    <a:schemeClr val="bg1"/>
                  </a:solidFill>
                  <a:latin typeface="+mj-ea"/>
                  <a:ea typeface="+mj-ea"/>
                </a:rPr>
                <a:t>结合，使广播便于</a:t>
              </a:r>
              <a:r>
                <a:rPr lang="zh-CN" altLang="en-US" dirty="0">
                  <a:solidFill>
                    <a:schemeClr val="bg1"/>
                  </a:solidFill>
                  <a:latin typeface="+mj-ea"/>
                  <a:ea typeface="+mj-ea"/>
                </a:rPr>
                <a:t>存储；广播通过网络</a:t>
              </a:r>
              <a:r>
                <a:rPr lang="zh-CN" altLang="en-US" dirty="0" smtClean="0">
                  <a:solidFill>
                    <a:schemeClr val="bg1"/>
                  </a:solidFill>
                  <a:latin typeface="+mj-ea"/>
                  <a:ea typeface="+mj-ea"/>
                </a:rPr>
                <a:t>播出</a:t>
              </a:r>
              <a:r>
                <a:rPr lang="zh-CN" altLang="en-US" dirty="0">
                  <a:solidFill>
                    <a:schemeClr val="bg1"/>
                  </a:solidFill>
                  <a:latin typeface="+mj-ea"/>
                  <a:ea typeface="+mj-ea"/>
                </a:rPr>
                <a:t>后</a:t>
              </a:r>
              <a:r>
                <a:rPr lang="en-US" altLang="zh-CN" dirty="0">
                  <a:solidFill>
                    <a:schemeClr val="bg1"/>
                  </a:solidFill>
                  <a:latin typeface="+mj-ea"/>
                  <a:ea typeface="+mj-ea"/>
                </a:rPr>
                <a:t>,</a:t>
              </a:r>
              <a:r>
                <a:rPr lang="zh-CN" altLang="en-US" dirty="0">
                  <a:solidFill>
                    <a:schemeClr val="bg1"/>
                  </a:solidFill>
                  <a:latin typeface="+mj-ea"/>
                  <a:ea typeface="+mj-ea"/>
                </a:rPr>
                <a:t>部分节目</a:t>
              </a:r>
              <a:r>
                <a:rPr lang="zh-CN" altLang="en-US" dirty="0" smtClean="0">
                  <a:solidFill>
                    <a:schemeClr val="bg1"/>
                  </a:solidFill>
                  <a:latin typeface="+mj-ea"/>
                  <a:ea typeface="+mj-ea"/>
                </a:rPr>
                <a:t>内容可实现</a:t>
              </a:r>
              <a:r>
                <a:rPr lang="zh-CN" altLang="en-US" dirty="0">
                  <a:solidFill>
                    <a:schemeClr val="bg1"/>
                  </a:solidFill>
                  <a:latin typeface="+mj-ea"/>
                  <a:ea typeface="+mj-ea"/>
                </a:rPr>
                <a:t>声音</a:t>
              </a:r>
              <a:r>
                <a:rPr lang="zh-CN" altLang="en-US" dirty="0" smtClean="0">
                  <a:solidFill>
                    <a:schemeClr val="bg1"/>
                  </a:solidFill>
                  <a:latin typeface="+mj-ea"/>
                  <a:ea typeface="+mj-ea"/>
                </a:rPr>
                <a:t>、图像</a:t>
              </a:r>
              <a:r>
                <a:rPr lang="zh-CN" altLang="en-US" dirty="0">
                  <a:solidFill>
                    <a:schemeClr val="bg1"/>
                  </a:solidFill>
                  <a:latin typeface="+mj-ea"/>
                  <a:ea typeface="+mj-ea"/>
                </a:rPr>
                <a:t>、文字三合一的多媒体传播；而且网络为听众提供了广阔的发表意见的空间；网络广播可以</a:t>
              </a:r>
              <a:r>
                <a:rPr lang="zh-CN" altLang="en-US" dirty="0" smtClean="0">
                  <a:solidFill>
                    <a:schemeClr val="bg1"/>
                  </a:solidFill>
                  <a:latin typeface="+mj-ea"/>
                  <a:ea typeface="+mj-ea"/>
                </a:rPr>
                <a:t>承载更多</a:t>
              </a:r>
              <a:r>
                <a:rPr lang="zh-CN" altLang="en-US" dirty="0">
                  <a:solidFill>
                    <a:schemeClr val="bg1"/>
                  </a:solidFill>
                  <a:latin typeface="+mj-ea"/>
                  <a:ea typeface="+mj-ea"/>
                </a:rPr>
                <a:t>的广告</a:t>
              </a:r>
              <a:endParaRPr lang="zh-CN" altLang="en-US" dirty="0" smtClean="0">
                <a:solidFill>
                  <a:schemeClr val="bg1"/>
                </a:solidFill>
                <a:latin typeface="+mj-ea"/>
                <a:ea typeface="+mj-ea"/>
              </a:endParaRPr>
            </a:p>
          </p:txBody>
        </p:sp>
      </p:grpSp>
      <p:sp>
        <p:nvSpPr>
          <p:cNvPr id="41" name="TextBox 40"/>
          <p:cNvSpPr txBox="1"/>
          <p:nvPr/>
        </p:nvSpPr>
        <p:spPr>
          <a:xfrm>
            <a:off x="576768" y="773935"/>
            <a:ext cx="5373858" cy="461665"/>
          </a:xfrm>
          <a:prstGeom prst="rect">
            <a:avLst/>
          </a:prstGeom>
          <a:noFill/>
        </p:spPr>
        <p:txBody>
          <a:bodyPr wrap="square" rtlCol="0">
            <a:spAutoFit/>
          </a:bodyPr>
          <a:lstStyle/>
          <a:p>
            <a:r>
              <a:rPr lang="zh-CN" altLang="en-US" sz="2400" dirty="0" smtClean="0">
                <a:solidFill>
                  <a:srgbClr val="A2998A"/>
                </a:solidFill>
                <a:latin typeface="思源黑体 CN Heavy" panose="020B0A00000000000000" pitchFamily="34" charset="-122"/>
                <a:ea typeface="思源黑体 CN Heavy" panose="020B0A00000000000000" pitchFamily="34" charset="-122"/>
              </a:rPr>
              <a:t>（</a:t>
            </a:r>
            <a:r>
              <a:rPr lang="zh-CN" altLang="en-US" sz="2400" dirty="0">
                <a:solidFill>
                  <a:srgbClr val="A2998A"/>
                </a:solidFill>
                <a:latin typeface="思源黑体 CN Heavy" panose="020B0A00000000000000" pitchFamily="34" charset="-122"/>
                <a:ea typeface="思源黑体 CN Heavy" panose="020B0A00000000000000" pitchFamily="34" charset="-122"/>
              </a:rPr>
              <a:t>二</a:t>
            </a:r>
            <a:r>
              <a:rPr lang="zh-CN" altLang="en-US" sz="2400" dirty="0" smtClean="0">
                <a:solidFill>
                  <a:srgbClr val="A2998A"/>
                </a:solidFill>
                <a:latin typeface="思源黑体 CN Heavy" panose="020B0A00000000000000" pitchFamily="34" charset="-122"/>
                <a:ea typeface="思源黑体 CN Heavy" panose="020B0A00000000000000" pitchFamily="34" charset="-122"/>
              </a:rPr>
              <a:t>）广播</a:t>
            </a:r>
            <a:r>
              <a:rPr lang="zh-CN" altLang="en-US" sz="2400" dirty="0">
                <a:solidFill>
                  <a:srgbClr val="A2998A"/>
                </a:solidFill>
                <a:latin typeface="思源黑体 CN Heavy" panose="020B0A00000000000000" pitchFamily="34" charset="-122"/>
                <a:ea typeface="思源黑体 CN Heavy" panose="020B0A00000000000000" pitchFamily="34" charset="-122"/>
              </a:rPr>
              <a:t>媒体传播广告</a:t>
            </a:r>
            <a:r>
              <a:rPr lang="zh-CN" altLang="en-US" sz="2400" dirty="0" smtClean="0">
                <a:solidFill>
                  <a:srgbClr val="A2998A"/>
                </a:solidFill>
                <a:latin typeface="思源黑体 CN Heavy" panose="020B0A00000000000000" pitchFamily="34" charset="-122"/>
                <a:ea typeface="思源黑体 CN Heavy" panose="020B0A00000000000000" pitchFamily="34" charset="-122"/>
              </a:rPr>
              <a:t>的劣势</a:t>
            </a:r>
            <a:endParaRPr lang="zh-CN" altLang="en-US" sz="2400" dirty="0">
              <a:solidFill>
                <a:srgbClr val="A2998A"/>
              </a:solidFill>
              <a:latin typeface="思源黑体 CN Heavy" panose="020B0A00000000000000" pitchFamily="34" charset="-122"/>
              <a:ea typeface="思源黑体 CN Heavy" panose="020B0A00000000000000" pitchFamily="34" charset="-122"/>
            </a:endParaRPr>
          </a:p>
        </p:txBody>
      </p:sp>
      <p:sp>
        <p:nvSpPr>
          <p:cNvPr id="9" name="TextBox 8"/>
          <p:cNvSpPr txBox="1"/>
          <p:nvPr/>
        </p:nvSpPr>
        <p:spPr>
          <a:xfrm>
            <a:off x="978527" y="1628746"/>
            <a:ext cx="8995295" cy="400110"/>
          </a:xfrm>
          <a:prstGeom prst="rect">
            <a:avLst/>
          </a:prstGeom>
          <a:noFill/>
        </p:spPr>
        <p:txBody>
          <a:bodyPr wrap="square" rtlCol="0">
            <a:spAutoFit/>
          </a:bodyPr>
          <a:lstStyle/>
          <a:p>
            <a:r>
              <a:rPr lang="zh-CN" altLang="en-US" sz="2000" dirty="0">
                <a:solidFill>
                  <a:srgbClr val="A2998A"/>
                </a:solidFill>
                <a:latin typeface="+mn-ea"/>
              </a:rPr>
              <a:t>俗话说“金无足赤</a:t>
            </a:r>
            <a:r>
              <a:rPr lang="en-US" altLang="zh-CN" sz="2000" dirty="0">
                <a:solidFill>
                  <a:srgbClr val="A2998A"/>
                </a:solidFill>
                <a:latin typeface="+mn-ea"/>
              </a:rPr>
              <a:t>,</a:t>
            </a:r>
            <a:r>
              <a:rPr lang="zh-CN" altLang="en-US" sz="2000" dirty="0">
                <a:solidFill>
                  <a:srgbClr val="A2998A"/>
                </a:solidFill>
                <a:latin typeface="+mn-ea"/>
              </a:rPr>
              <a:t>人无完人”</a:t>
            </a:r>
            <a:r>
              <a:rPr lang="en-US" altLang="zh-CN" sz="2000" dirty="0">
                <a:solidFill>
                  <a:srgbClr val="A2998A"/>
                </a:solidFill>
                <a:latin typeface="+mn-ea"/>
              </a:rPr>
              <a:t>,</a:t>
            </a:r>
            <a:r>
              <a:rPr lang="zh-CN" altLang="en-US" sz="2000" dirty="0">
                <a:solidFill>
                  <a:srgbClr val="A2998A"/>
                </a:solidFill>
                <a:latin typeface="+mn-ea"/>
              </a:rPr>
              <a:t>广播也有其自身的</a:t>
            </a:r>
            <a:r>
              <a:rPr lang="zh-CN" altLang="en-US" sz="2000" dirty="0" smtClean="0">
                <a:solidFill>
                  <a:srgbClr val="A2998A"/>
                </a:solidFill>
                <a:latin typeface="+mn-ea"/>
              </a:rPr>
              <a:t>劣势：</a:t>
            </a:r>
            <a:endParaRPr lang="zh-CN" altLang="en-US" sz="2000" dirty="0">
              <a:solidFill>
                <a:srgbClr val="A2998A"/>
              </a:solidFill>
              <a:latin typeface="+mn-ea"/>
            </a:endParaRPr>
          </a:p>
        </p:txBody>
      </p:sp>
    </p:spTree>
    <p:extLst>
      <p:ext uri="{BB962C8B-B14F-4D97-AF65-F5344CB8AC3E}">
        <p14:creationId xmlns:p14="http://schemas.microsoft.com/office/powerpoint/2010/main" val="4226709185"/>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456777" cy="740229"/>
            <a:chOff x="314525" y="638630"/>
            <a:chExt cx="5456777"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089131" cy="584775"/>
            </a:xfrm>
            <a:prstGeom prst="rect">
              <a:avLst/>
            </a:prstGeom>
            <a:noFill/>
          </p:spPr>
          <p:txBody>
            <a:bodyPr wrap="square" rtlCol="0">
              <a:spAutoFit/>
            </a:bodyPr>
            <a:lstStyle/>
            <a:p>
              <a:r>
                <a:rPr lang="zh-CN" altLang="en-US" sz="3200" dirty="0" smtClean="0">
                  <a:solidFill>
                    <a:srgbClr val="A2998A"/>
                  </a:solidFill>
                  <a:latin typeface="思源黑体 CN Heavy" panose="020B0A00000000000000" pitchFamily="34" charset="-122"/>
                  <a:ea typeface="思源黑体 CN Heavy" panose="020B0A00000000000000" pitchFamily="34" charset="-122"/>
                </a:rPr>
                <a:t>三、广播</a:t>
              </a:r>
              <a:r>
                <a:rPr lang="zh-CN" altLang="en-US" sz="3200" dirty="0">
                  <a:solidFill>
                    <a:srgbClr val="A2998A"/>
                  </a:solidFill>
                  <a:latin typeface="思源黑体 CN Heavy" panose="020B0A00000000000000" pitchFamily="34" charset="-122"/>
                  <a:ea typeface="思源黑体 CN Heavy" panose="020B0A00000000000000" pitchFamily="34" charset="-122"/>
                </a:rPr>
                <a:t>广告发展历程</a:t>
              </a:r>
            </a:p>
          </p:txBody>
        </p:sp>
      </p:grpSp>
      <p:sp>
        <p:nvSpPr>
          <p:cNvPr id="5" name="矩形 4"/>
          <p:cNvSpPr/>
          <p:nvPr/>
        </p:nvSpPr>
        <p:spPr>
          <a:xfrm>
            <a:off x="11315700" y="1491176"/>
            <a:ext cx="571500" cy="4592125"/>
          </a:xfrm>
          <a:prstGeom prst="rect">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p:nvSpPr>
        <p:spPr>
          <a:xfrm>
            <a:off x="310976" y="1491176"/>
            <a:ext cx="565323" cy="4592126"/>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a:off x="1003299" y="1491175"/>
            <a:ext cx="10110177" cy="4592125"/>
          </a:xfrm>
          <a:prstGeom prst="rect">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1520484" y="1819290"/>
            <a:ext cx="9213163" cy="3970318"/>
          </a:xfrm>
          <a:prstGeom prst="rect">
            <a:avLst/>
          </a:prstGeom>
          <a:noFill/>
        </p:spPr>
        <p:txBody>
          <a:bodyPr wrap="square" rtlCol="0">
            <a:spAutoFit/>
          </a:bodyPr>
          <a:lstStyle/>
          <a:p>
            <a:pPr>
              <a:lnSpc>
                <a:spcPct val="150000"/>
              </a:lnSpc>
            </a:pPr>
            <a:r>
              <a:rPr lang="en-US" altLang="zh-CN" dirty="0" smtClean="0">
                <a:solidFill>
                  <a:schemeClr val="bg1"/>
                </a:solidFill>
                <a:latin typeface="+mj-ea"/>
                <a:ea typeface="+mj-ea"/>
              </a:rPr>
              <a:t>20</a:t>
            </a:r>
            <a:r>
              <a:rPr lang="zh-CN" altLang="en-US" dirty="0" smtClean="0">
                <a:solidFill>
                  <a:schemeClr val="bg1"/>
                </a:solidFill>
                <a:latin typeface="+mj-ea"/>
                <a:ea typeface="+mj-ea"/>
              </a:rPr>
              <a:t>世纪</a:t>
            </a:r>
            <a:r>
              <a:rPr lang="en-US" altLang="zh-CN" dirty="0" smtClean="0">
                <a:solidFill>
                  <a:schemeClr val="bg1"/>
                </a:solidFill>
                <a:latin typeface="+mj-ea"/>
                <a:ea typeface="+mj-ea"/>
              </a:rPr>
              <a:t>20</a:t>
            </a:r>
            <a:r>
              <a:rPr lang="zh-CN" altLang="en-US" dirty="0" smtClean="0">
                <a:solidFill>
                  <a:schemeClr val="bg1"/>
                </a:solidFill>
                <a:latin typeface="+mj-ea"/>
                <a:ea typeface="+mj-ea"/>
              </a:rPr>
              <a:t>年代</a:t>
            </a:r>
            <a:r>
              <a:rPr lang="en-US" altLang="zh-CN" dirty="0">
                <a:solidFill>
                  <a:schemeClr val="bg1"/>
                </a:solidFill>
                <a:latin typeface="+mj-ea"/>
                <a:ea typeface="+mj-ea"/>
              </a:rPr>
              <a:t>,</a:t>
            </a:r>
            <a:r>
              <a:rPr lang="zh-CN" altLang="en-US" dirty="0">
                <a:solidFill>
                  <a:schemeClr val="bg1"/>
                </a:solidFill>
                <a:latin typeface="+mj-ea"/>
                <a:ea typeface="+mj-ea"/>
              </a:rPr>
              <a:t>广播在欧美一些国家诞生并逐渐普及</a:t>
            </a:r>
            <a:r>
              <a:rPr lang="en-US" altLang="zh-CN" dirty="0">
                <a:solidFill>
                  <a:schemeClr val="bg1"/>
                </a:solidFill>
                <a:latin typeface="+mj-ea"/>
                <a:ea typeface="+mj-ea"/>
              </a:rPr>
              <a:t>,</a:t>
            </a:r>
            <a:r>
              <a:rPr lang="zh-CN" altLang="en-US" dirty="0">
                <a:solidFill>
                  <a:schemeClr val="bg1"/>
                </a:solidFill>
                <a:latin typeface="+mj-ea"/>
                <a:ea typeface="+mj-ea"/>
              </a:rPr>
              <a:t>随后广播就被</a:t>
            </a:r>
            <a:r>
              <a:rPr lang="zh-CN" altLang="en-US" dirty="0" smtClean="0">
                <a:solidFill>
                  <a:schemeClr val="bg1"/>
                </a:solidFill>
                <a:latin typeface="+mj-ea"/>
                <a:ea typeface="+mj-ea"/>
              </a:rPr>
              <a:t>用来传播</a:t>
            </a:r>
            <a:r>
              <a:rPr lang="zh-CN" altLang="en-US" dirty="0">
                <a:solidFill>
                  <a:schemeClr val="bg1"/>
                </a:solidFill>
                <a:latin typeface="+mj-ea"/>
                <a:ea typeface="+mj-ea"/>
              </a:rPr>
              <a:t>各种</a:t>
            </a:r>
            <a:r>
              <a:rPr lang="zh-CN" altLang="en-US" dirty="0" smtClean="0">
                <a:solidFill>
                  <a:schemeClr val="bg1"/>
                </a:solidFill>
                <a:latin typeface="+mj-ea"/>
                <a:ea typeface="+mj-ea"/>
              </a:rPr>
              <a:t>信息；</a:t>
            </a:r>
            <a:endParaRPr lang="en-US" altLang="zh-CN" dirty="0" smtClean="0">
              <a:solidFill>
                <a:schemeClr val="bg1"/>
              </a:solidFill>
              <a:latin typeface="+mj-ea"/>
              <a:ea typeface="+mj-ea"/>
            </a:endParaRPr>
          </a:p>
          <a:p>
            <a:pPr marL="285750" indent="-285750">
              <a:lnSpc>
                <a:spcPct val="150000"/>
              </a:lnSpc>
              <a:buFont typeface="Arial" pitchFamily="34" charset="0"/>
              <a:buChar char="•"/>
            </a:pPr>
            <a:r>
              <a:rPr lang="en-US" altLang="zh-CN" dirty="0" smtClean="0">
                <a:solidFill>
                  <a:schemeClr val="bg1"/>
                </a:solidFill>
                <a:latin typeface="华文楷体" pitchFamily="2" charset="-122"/>
                <a:ea typeface="华文楷体" pitchFamily="2" charset="-122"/>
              </a:rPr>
              <a:t>1920</a:t>
            </a:r>
            <a:r>
              <a:rPr lang="zh-CN" altLang="en-US" dirty="0" smtClean="0">
                <a:solidFill>
                  <a:schemeClr val="bg1"/>
                </a:solidFill>
                <a:latin typeface="华文楷体" pitchFamily="2" charset="-122"/>
                <a:ea typeface="华文楷体" pitchFamily="2" charset="-122"/>
              </a:rPr>
              <a:t>年</a:t>
            </a:r>
            <a:r>
              <a:rPr lang="en-US" altLang="zh-CN" dirty="0" smtClean="0">
                <a:solidFill>
                  <a:schemeClr val="bg1"/>
                </a:solidFill>
                <a:latin typeface="华文楷体" pitchFamily="2" charset="-122"/>
                <a:ea typeface="华文楷体" pitchFamily="2" charset="-122"/>
              </a:rPr>
              <a:t>9</a:t>
            </a:r>
            <a:r>
              <a:rPr lang="zh-CN" altLang="en-US" dirty="0" smtClean="0">
                <a:solidFill>
                  <a:schemeClr val="bg1"/>
                </a:solidFill>
                <a:latin typeface="华文楷体" pitchFamily="2" charset="-122"/>
                <a:ea typeface="华文楷体" pitchFamily="2" charset="-122"/>
              </a:rPr>
              <a:t>月</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美国匹兹堡西屋公司的广播电台</a:t>
            </a:r>
            <a:r>
              <a:rPr lang="en-US" altLang="zh-CN" dirty="0">
                <a:solidFill>
                  <a:schemeClr val="bg1"/>
                </a:solidFill>
                <a:latin typeface="华文楷体" pitchFamily="2" charset="-122"/>
                <a:ea typeface="华文楷体" pitchFamily="2" charset="-122"/>
              </a:rPr>
              <a:t>( KDKA )</a:t>
            </a:r>
            <a:r>
              <a:rPr lang="zh-CN" altLang="en-US" dirty="0">
                <a:solidFill>
                  <a:schemeClr val="bg1"/>
                </a:solidFill>
                <a:latin typeface="华文楷体" pitchFamily="2" charset="-122"/>
                <a:ea typeface="华文楷体" pitchFamily="2" charset="-122"/>
              </a:rPr>
              <a:t>播出了最早的</a:t>
            </a:r>
            <a:r>
              <a:rPr lang="zh-CN" altLang="en-US" dirty="0" smtClean="0">
                <a:solidFill>
                  <a:schemeClr val="bg1"/>
                </a:solidFill>
                <a:latin typeface="华文楷体" pitchFamily="2" charset="-122"/>
                <a:ea typeface="华文楷体" pitchFamily="2" charset="-122"/>
              </a:rPr>
              <a:t>广播广告；</a:t>
            </a:r>
            <a:endParaRPr lang="en-US" altLang="zh-CN" dirty="0" smtClean="0">
              <a:solidFill>
                <a:schemeClr val="bg1"/>
              </a:solidFill>
              <a:latin typeface="华文楷体" pitchFamily="2" charset="-122"/>
              <a:ea typeface="华文楷体" pitchFamily="2" charset="-122"/>
            </a:endParaRPr>
          </a:p>
          <a:p>
            <a:pPr marL="285750" indent="-285750">
              <a:buFont typeface="Arial" pitchFamily="34" charset="0"/>
              <a:buChar char="•"/>
            </a:pPr>
            <a:r>
              <a:rPr lang="en-US" altLang="zh-CN" dirty="0" smtClean="0">
                <a:solidFill>
                  <a:schemeClr val="bg1"/>
                </a:solidFill>
                <a:latin typeface="华文楷体" pitchFamily="2" charset="-122"/>
                <a:ea typeface="华文楷体" pitchFamily="2" charset="-122"/>
              </a:rPr>
              <a:t>1922</a:t>
            </a:r>
            <a:r>
              <a:rPr lang="zh-CN" altLang="en-US" dirty="0" smtClean="0">
                <a:solidFill>
                  <a:schemeClr val="bg1"/>
                </a:solidFill>
                <a:latin typeface="华文楷体" pitchFamily="2" charset="-122"/>
                <a:ea typeface="华文楷体" pitchFamily="2" charset="-122"/>
              </a:rPr>
              <a:t>年</a:t>
            </a:r>
            <a:r>
              <a:rPr lang="en-US" altLang="zh-CN" dirty="0" smtClean="0">
                <a:solidFill>
                  <a:schemeClr val="bg1"/>
                </a:solidFill>
                <a:latin typeface="华文楷体" pitchFamily="2" charset="-122"/>
                <a:ea typeface="华文楷体" pitchFamily="2" charset="-122"/>
              </a:rPr>
              <a:t>8</a:t>
            </a:r>
            <a:r>
              <a:rPr lang="zh-CN" altLang="en-US" dirty="0" smtClean="0">
                <a:solidFill>
                  <a:schemeClr val="bg1"/>
                </a:solidFill>
                <a:latin typeface="华文楷体" pitchFamily="2" charset="-122"/>
                <a:ea typeface="华文楷体" pitchFamily="2" charset="-122"/>
              </a:rPr>
              <a:t>月</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美国</a:t>
            </a:r>
            <a:r>
              <a:rPr lang="en-US" altLang="zh-CN" dirty="0">
                <a:solidFill>
                  <a:schemeClr val="bg1"/>
                </a:solidFill>
                <a:latin typeface="华文楷体" pitchFamily="2" charset="-122"/>
                <a:ea typeface="华文楷体" pitchFamily="2" charset="-122"/>
              </a:rPr>
              <a:t>( WEAF )</a:t>
            </a:r>
            <a:r>
              <a:rPr lang="zh-CN" altLang="en-US" dirty="0">
                <a:solidFill>
                  <a:schemeClr val="bg1"/>
                </a:solidFill>
                <a:latin typeface="华文楷体" pitchFamily="2" charset="-122"/>
                <a:ea typeface="华文楷体" pitchFamily="2" charset="-122"/>
              </a:rPr>
              <a:t>电台正式开通了</a:t>
            </a:r>
            <a:r>
              <a:rPr lang="zh-CN" altLang="en-US" dirty="0" smtClean="0">
                <a:solidFill>
                  <a:schemeClr val="bg1"/>
                </a:solidFill>
                <a:latin typeface="华文楷体" pitchFamily="2" charset="-122"/>
                <a:ea typeface="华文楷体" pitchFamily="2" charset="-122"/>
              </a:rPr>
              <a:t>商业</a:t>
            </a:r>
            <a:r>
              <a:rPr lang="zh-CN" altLang="en-US" dirty="0">
                <a:solidFill>
                  <a:schemeClr val="bg1"/>
                </a:solidFill>
                <a:latin typeface="华文楷体" pitchFamily="2" charset="-122"/>
                <a:ea typeface="华文楷体" pitchFamily="2" charset="-122"/>
              </a:rPr>
              <a:t>广告</a:t>
            </a:r>
            <a:r>
              <a:rPr lang="zh-CN" altLang="en-US" dirty="0" smtClean="0">
                <a:solidFill>
                  <a:schemeClr val="bg1"/>
                </a:solidFill>
                <a:latin typeface="华文楷体" pitchFamily="2" charset="-122"/>
                <a:ea typeface="华文楷体" pitchFamily="2" charset="-122"/>
              </a:rPr>
              <a:t>业务，由此</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电台和商家开始了亲密的合作</a:t>
            </a:r>
            <a:r>
              <a:rPr lang="en-US" altLang="zh-CN" dirty="0" smtClean="0">
                <a:solidFill>
                  <a:schemeClr val="bg1"/>
                </a:solidFill>
                <a:latin typeface="华文楷体" pitchFamily="2" charset="-122"/>
                <a:ea typeface="华文楷体" pitchFamily="2" charset="-122"/>
              </a:rPr>
              <a:t>,</a:t>
            </a:r>
            <a:r>
              <a:rPr lang="zh-CN" altLang="en-US" dirty="0" smtClean="0">
                <a:solidFill>
                  <a:schemeClr val="bg1"/>
                </a:solidFill>
                <a:latin typeface="华文楷体" pitchFamily="2" charset="-122"/>
                <a:ea typeface="华文楷体" pitchFamily="2" charset="-122"/>
              </a:rPr>
              <a:t>广播</a:t>
            </a:r>
            <a:r>
              <a:rPr lang="zh-CN" altLang="en-US" dirty="0">
                <a:solidFill>
                  <a:schemeClr val="bg1"/>
                </a:solidFill>
                <a:latin typeface="华文楷体" pitchFamily="2" charset="-122"/>
                <a:ea typeface="华文楷体" pitchFamily="2" charset="-122"/>
              </a:rPr>
              <a:t>的广告媒体功能开始为人们所</a:t>
            </a:r>
            <a:r>
              <a:rPr lang="zh-CN" altLang="en-US" dirty="0" smtClean="0">
                <a:solidFill>
                  <a:schemeClr val="bg1"/>
                </a:solidFill>
                <a:latin typeface="华文楷体" pitchFamily="2" charset="-122"/>
                <a:ea typeface="华文楷体" pitchFamily="2" charset="-122"/>
              </a:rPr>
              <a:t>重视；</a:t>
            </a:r>
            <a:endParaRPr lang="en-US" altLang="zh-CN" dirty="0" smtClean="0">
              <a:solidFill>
                <a:schemeClr val="bg1"/>
              </a:solidFill>
              <a:latin typeface="华文楷体" pitchFamily="2" charset="-122"/>
              <a:ea typeface="华文楷体" pitchFamily="2" charset="-122"/>
            </a:endParaRPr>
          </a:p>
          <a:p>
            <a:pPr marL="285750" indent="-285750">
              <a:buFont typeface="Arial" pitchFamily="34" charset="0"/>
              <a:buChar char="•"/>
            </a:pPr>
            <a:r>
              <a:rPr lang="en-US" altLang="zh-CN" dirty="0" smtClean="0">
                <a:solidFill>
                  <a:schemeClr val="bg1"/>
                </a:solidFill>
                <a:latin typeface="华文楷体" pitchFamily="2" charset="-122"/>
                <a:ea typeface="华文楷体" pitchFamily="2" charset="-122"/>
              </a:rPr>
              <a:t>20</a:t>
            </a:r>
            <a:r>
              <a:rPr lang="zh-CN" altLang="en-US" dirty="0" smtClean="0">
                <a:solidFill>
                  <a:schemeClr val="bg1"/>
                </a:solidFill>
                <a:latin typeface="华文楷体" pitchFamily="2" charset="-122"/>
                <a:ea typeface="华文楷体" pitchFamily="2" charset="-122"/>
              </a:rPr>
              <a:t>世纪</a:t>
            </a:r>
            <a:r>
              <a:rPr lang="en-US" altLang="zh-CN" dirty="0" smtClean="0">
                <a:solidFill>
                  <a:schemeClr val="bg1"/>
                </a:solidFill>
                <a:latin typeface="华文楷体" pitchFamily="2" charset="-122"/>
                <a:ea typeface="华文楷体" pitchFamily="2" charset="-122"/>
              </a:rPr>
              <a:t>50</a:t>
            </a:r>
            <a:r>
              <a:rPr lang="zh-CN" altLang="en-US" dirty="0" smtClean="0">
                <a:solidFill>
                  <a:schemeClr val="bg1"/>
                </a:solidFill>
                <a:latin typeface="华文楷体" pitchFamily="2" charset="-122"/>
                <a:ea typeface="华文楷体" pitchFamily="2" charset="-122"/>
              </a:rPr>
              <a:t>年代</a:t>
            </a:r>
            <a:r>
              <a:rPr lang="zh-CN" altLang="en-US" dirty="0">
                <a:solidFill>
                  <a:schemeClr val="bg1"/>
                </a:solidFill>
                <a:latin typeface="华文楷体" pitchFamily="2" charset="-122"/>
                <a:ea typeface="华文楷体" pitchFamily="2" charset="-122"/>
              </a:rPr>
              <a:t>电视媒体兴起以后</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广播</a:t>
            </a:r>
            <a:r>
              <a:rPr lang="zh-CN" altLang="en-US" dirty="0" smtClean="0">
                <a:solidFill>
                  <a:schemeClr val="bg1"/>
                </a:solidFill>
                <a:latin typeface="华文楷体" pitchFamily="2" charset="-122"/>
                <a:ea typeface="华文楷体" pitchFamily="2" charset="-122"/>
              </a:rPr>
              <a:t>媒体才</a:t>
            </a:r>
            <a:r>
              <a:rPr lang="zh-CN" altLang="en-US" dirty="0">
                <a:solidFill>
                  <a:schemeClr val="bg1"/>
                </a:solidFill>
                <a:latin typeface="华文楷体" pitchFamily="2" charset="-122"/>
                <a:ea typeface="华文楷体" pitchFamily="2" charset="-122"/>
              </a:rPr>
              <a:t>由强转</a:t>
            </a:r>
            <a:r>
              <a:rPr lang="zh-CN" altLang="en-US" dirty="0" smtClean="0">
                <a:solidFill>
                  <a:schemeClr val="bg1"/>
                </a:solidFill>
                <a:latin typeface="华文楷体" pitchFamily="2" charset="-122"/>
                <a:ea typeface="华文楷体" pitchFamily="2" charset="-122"/>
              </a:rPr>
              <a:t>弱；</a:t>
            </a:r>
            <a:endParaRPr lang="en-US" altLang="zh-CN" dirty="0" smtClean="0">
              <a:solidFill>
                <a:schemeClr val="bg1"/>
              </a:solidFill>
              <a:latin typeface="华文楷体" pitchFamily="2" charset="-122"/>
              <a:ea typeface="华文楷体" pitchFamily="2" charset="-122"/>
            </a:endParaRPr>
          </a:p>
          <a:p>
            <a:pPr marL="285750" indent="-285750">
              <a:buFont typeface="Arial" pitchFamily="34" charset="0"/>
              <a:buChar char="•"/>
            </a:pPr>
            <a:endParaRPr lang="en-US" altLang="zh-CN" dirty="0">
              <a:solidFill>
                <a:schemeClr val="bg1"/>
              </a:solidFill>
              <a:latin typeface="华文楷体" pitchFamily="2" charset="-122"/>
              <a:ea typeface="华文楷体" pitchFamily="2" charset="-122"/>
            </a:endParaRPr>
          </a:p>
          <a:p>
            <a:pPr>
              <a:lnSpc>
                <a:spcPct val="150000"/>
              </a:lnSpc>
            </a:pPr>
            <a:r>
              <a:rPr lang="zh-CN" altLang="en-US" dirty="0">
                <a:solidFill>
                  <a:schemeClr val="bg1"/>
                </a:solidFill>
                <a:latin typeface="+mj-ea"/>
                <a:ea typeface="+mj-ea"/>
              </a:rPr>
              <a:t>中国广播界则经历了“繁荣</a:t>
            </a:r>
            <a:r>
              <a:rPr lang="en-US" altLang="zh-CN" dirty="0">
                <a:solidFill>
                  <a:schemeClr val="bg1"/>
                </a:solidFill>
                <a:latin typeface="+mj-ea"/>
                <a:ea typeface="+mj-ea"/>
              </a:rPr>
              <a:t>—</a:t>
            </a:r>
            <a:r>
              <a:rPr lang="zh-CN" altLang="en-US" dirty="0">
                <a:solidFill>
                  <a:schemeClr val="bg1"/>
                </a:solidFill>
                <a:latin typeface="+mj-ea"/>
                <a:ea typeface="+mj-ea"/>
              </a:rPr>
              <a:t>衰退</a:t>
            </a:r>
            <a:r>
              <a:rPr lang="en-US" altLang="zh-CN" dirty="0">
                <a:solidFill>
                  <a:schemeClr val="bg1"/>
                </a:solidFill>
                <a:latin typeface="+mj-ea"/>
                <a:ea typeface="+mj-ea"/>
              </a:rPr>
              <a:t>—</a:t>
            </a:r>
            <a:r>
              <a:rPr lang="zh-CN" altLang="en-US" dirty="0">
                <a:solidFill>
                  <a:schemeClr val="bg1"/>
                </a:solidFill>
                <a:latin typeface="+mj-ea"/>
                <a:ea typeface="+mj-ea"/>
              </a:rPr>
              <a:t>繁荣”的发展</a:t>
            </a:r>
            <a:r>
              <a:rPr lang="zh-CN" altLang="en-US" dirty="0" smtClean="0">
                <a:solidFill>
                  <a:schemeClr val="bg1"/>
                </a:solidFill>
                <a:latin typeface="+mj-ea"/>
                <a:ea typeface="+mj-ea"/>
              </a:rPr>
              <a:t>过程；</a:t>
            </a:r>
            <a:endParaRPr lang="en-US" altLang="zh-CN" dirty="0" smtClean="0">
              <a:solidFill>
                <a:schemeClr val="bg1"/>
              </a:solidFill>
              <a:latin typeface="+mj-ea"/>
              <a:ea typeface="+mj-ea"/>
            </a:endParaRPr>
          </a:p>
          <a:p>
            <a:pPr marL="285750" indent="-285750">
              <a:lnSpc>
                <a:spcPct val="150000"/>
              </a:lnSpc>
              <a:buFont typeface="Arial" pitchFamily="34" charset="0"/>
              <a:buChar char="•"/>
            </a:pPr>
            <a:r>
              <a:rPr lang="zh-CN" altLang="en-US" dirty="0">
                <a:solidFill>
                  <a:schemeClr val="bg1"/>
                </a:solidFill>
                <a:latin typeface="华文楷体" pitchFamily="2" charset="-122"/>
                <a:ea typeface="华文楷体" pitchFamily="2" charset="-122"/>
              </a:rPr>
              <a:t>中国的广播广告出现在</a:t>
            </a:r>
            <a:r>
              <a:rPr lang="en-US" altLang="zh-CN" dirty="0">
                <a:solidFill>
                  <a:schemeClr val="bg1"/>
                </a:solidFill>
                <a:latin typeface="华文楷体" pitchFamily="2" charset="-122"/>
                <a:ea typeface="华文楷体" pitchFamily="2" charset="-122"/>
              </a:rPr>
              <a:t>20</a:t>
            </a:r>
            <a:r>
              <a:rPr lang="zh-CN" altLang="en-US" dirty="0">
                <a:solidFill>
                  <a:schemeClr val="bg1"/>
                </a:solidFill>
                <a:latin typeface="华文楷体" pitchFamily="2" charset="-122"/>
                <a:ea typeface="华文楷体" pitchFamily="2" charset="-122"/>
              </a:rPr>
              <a:t>世纪</a:t>
            </a:r>
            <a:r>
              <a:rPr lang="en-US" altLang="zh-CN" dirty="0">
                <a:solidFill>
                  <a:schemeClr val="bg1"/>
                </a:solidFill>
                <a:latin typeface="华文楷体" pitchFamily="2" charset="-122"/>
                <a:ea typeface="华文楷体" pitchFamily="2" charset="-122"/>
              </a:rPr>
              <a:t>30</a:t>
            </a:r>
            <a:r>
              <a:rPr lang="zh-CN" altLang="en-US" dirty="0">
                <a:solidFill>
                  <a:schemeClr val="bg1"/>
                </a:solidFill>
                <a:latin typeface="华文楷体" pitchFamily="2" charset="-122"/>
                <a:ea typeface="华文楷体" pitchFamily="2" charset="-122"/>
              </a:rPr>
              <a:t>年代初。</a:t>
            </a:r>
            <a:endParaRPr lang="en-US" altLang="zh-CN" dirty="0">
              <a:solidFill>
                <a:schemeClr val="bg1"/>
              </a:solidFill>
              <a:latin typeface="华文楷体" pitchFamily="2" charset="-122"/>
              <a:ea typeface="华文楷体" pitchFamily="2" charset="-122"/>
            </a:endParaRPr>
          </a:p>
          <a:p>
            <a:pPr marL="285750" indent="-285750">
              <a:buFont typeface="Arial" pitchFamily="34" charset="0"/>
              <a:buChar char="•"/>
            </a:pPr>
            <a:r>
              <a:rPr lang="zh-CN" altLang="en-US" dirty="0">
                <a:solidFill>
                  <a:schemeClr val="bg1"/>
                </a:solidFill>
                <a:latin typeface="华文楷体" pitchFamily="2" charset="-122"/>
                <a:ea typeface="华文楷体" pitchFamily="2" charset="-122"/>
              </a:rPr>
              <a:t>新中国成立后</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广播事业快速发展</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但也经历了许多曲折</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广播广告曾停滞了二十多年</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直到</a:t>
            </a:r>
            <a:r>
              <a:rPr lang="en-US" altLang="zh-CN" dirty="0">
                <a:solidFill>
                  <a:schemeClr val="bg1"/>
                </a:solidFill>
                <a:latin typeface="华文楷体" pitchFamily="2" charset="-122"/>
                <a:ea typeface="华文楷体" pitchFamily="2" charset="-122"/>
              </a:rPr>
              <a:t>20</a:t>
            </a:r>
            <a:r>
              <a:rPr lang="zh-CN" altLang="en-US" dirty="0">
                <a:solidFill>
                  <a:schemeClr val="bg1"/>
                </a:solidFill>
                <a:latin typeface="华文楷体" pitchFamily="2" charset="-122"/>
                <a:ea typeface="华文楷体" pitchFamily="2" charset="-122"/>
              </a:rPr>
              <a:t>世纪</a:t>
            </a:r>
            <a:r>
              <a:rPr lang="en-US" altLang="zh-CN" dirty="0">
                <a:solidFill>
                  <a:schemeClr val="bg1"/>
                </a:solidFill>
                <a:latin typeface="华文楷体" pitchFamily="2" charset="-122"/>
                <a:ea typeface="华文楷体" pitchFamily="2" charset="-122"/>
              </a:rPr>
              <a:t>70</a:t>
            </a:r>
            <a:r>
              <a:rPr lang="zh-CN" altLang="en-US" dirty="0">
                <a:solidFill>
                  <a:schemeClr val="bg1"/>
                </a:solidFill>
                <a:latin typeface="华文楷体" pitchFamily="2" charset="-122"/>
                <a:ea typeface="华文楷体" pitchFamily="2" charset="-122"/>
              </a:rPr>
              <a:t>年代末</a:t>
            </a:r>
            <a:r>
              <a:rPr lang="en-US" altLang="zh-CN" dirty="0">
                <a:solidFill>
                  <a:schemeClr val="bg1"/>
                </a:solidFill>
                <a:latin typeface="华文楷体" pitchFamily="2" charset="-122"/>
                <a:ea typeface="华文楷体" pitchFamily="2" charset="-122"/>
              </a:rPr>
              <a:t>80</a:t>
            </a:r>
            <a:r>
              <a:rPr lang="zh-CN" altLang="en-US" dirty="0">
                <a:solidFill>
                  <a:schemeClr val="bg1"/>
                </a:solidFill>
                <a:latin typeface="华文楷体" pitchFamily="2" charset="-122"/>
                <a:ea typeface="华文楷体" pitchFamily="2" charset="-122"/>
              </a:rPr>
              <a:t>年代初</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中国内地的广播电台才又一次开办了广告节目；</a:t>
            </a:r>
            <a:endParaRPr lang="en-US" altLang="zh-CN" dirty="0">
              <a:solidFill>
                <a:schemeClr val="bg1"/>
              </a:solidFill>
              <a:latin typeface="华文楷体" pitchFamily="2" charset="-122"/>
              <a:ea typeface="华文楷体" pitchFamily="2" charset="-122"/>
            </a:endParaRPr>
          </a:p>
          <a:p>
            <a:pPr marL="285750" indent="-285750">
              <a:buFont typeface="Arial" pitchFamily="34" charset="0"/>
              <a:buChar char="•"/>
            </a:pPr>
            <a:r>
              <a:rPr lang="en-US" altLang="zh-CN" dirty="0">
                <a:solidFill>
                  <a:schemeClr val="bg1"/>
                </a:solidFill>
                <a:latin typeface="华文楷体" pitchFamily="2" charset="-122"/>
                <a:ea typeface="华文楷体" pitchFamily="2" charset="-122"/>
              </a:rPr>
              <a:t>20</a:t>
            </a:r>
            <a:r>
              <a:rPr lang="zh-CN" altLang="en-US" dirty="0">
                <a:solidFill>
                  <a:schemeClr val="bg1"/>
                </a:solidFill>
                <a:latin typeface="华文楷体" pitchFamily="2" charset="-122"/>
                <a:ea typeface="华文楷体" pitchFamily="2" charset="-122"/>
              </a:rPr>
              <a:t>世纪</a:t>
            </a:r>
            <a:r>
              <a:rPr lang="en-US" altLang="zh-CN" dirty="0">
                <a:solidFill>
                  <a:schemeClr val="bg1"/>
                </a:solidFill>
                <a:latin typeface="华文楷体" pitchFamily="2" charset="-122"/>
                <a:ea typeface="华文楷体" pitchFamily="2" charset="-122"/>
              </a:rPr>
              <a:t>90</a:t>
            </a:r>
            <a:r>
              <a:rPr lang="zh-CN" altLang="en-US" dirty="0">
                <a:solidFill>
                  <a:schemeClr val="bg1"/>
                </a:solidFill>
                <a:latin typeface="华文楷体" pitchFamily="2" charset="-122"/>
                <a:ea typeface="华文楷体" pitchFamily="2" charset="-122"/>
              </a:rPr>
              <a:t>年代中期</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随着经济的繁荣发展和广播经营策略的改变</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广播广告得到了全面快速的发展</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中国的广播媒体迎来了属于它的第二个春天</a:t>
            </a:r>
            <a:r>
              <a:rPr lang="en-US" altLang="zh-CN" dirty="0">
                <a:solidFill>
                  <a:schemeClr val="bg1"/>
                </a:solidFill>
                <a:latin typeface="华文楷体" pitchFamily="2" charset="-122"/>
                <a:ea typeface="华文楷体" pitchFamily="2" charset="-122"/>
              </a:rPr>
              <a:t>. </a:t>
            </a:r>
            <a:endParaRPr lang="zh-CN" altLang="en-US" dirty="0">
              <a:solidFill>
                <a:schemeClr val="bg1"/>
              </a:solidFill>
              <a:latin typeface="华文楷体" pitchFamily="2" charset="-122"/>
              <a:ea typeface="华文楷体" pitchFamily="2" charset="-122"/>
            </a:endParaRPr>
          </a:p>
        </p:txBody>
      </p:sp>
      <p:sp>
        <p:nvSpPr>
          <p:cNvPr id="14" name="矩形 13"/>
          <p:cNvSpPr/>
          <p:nvPr/>
        </p:nvSpPr>
        <p:spPr>
          <a:xfrm>
            <a:off x="1333500" y="1776635"/>
            <a:ext cx="9470488" cy="4019254"/>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5074625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300"/>
                                        <p:tgtEl>
                                          <p:spTgt spid="9"/>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300"/>
                                        <p:tgtEl>
                                          <p:spTgt spid="10"/>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300"/>
                                        <p:tgtEl>
                                          <p:spTgt spid="14"/>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3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 name="图片 296"/>
          <p:cNvPicPr>
            <a:picLocks noChangeAspect="1"/>
          </p:cNvPicPr>
          <p:nvPr/>
        </p:nvPicPr>
        <p:blipFill>
          <a:blip r:embed="rId3"/>
          <a:stretch>
            <a:fillRect/>
          </a:stretch>
        </p:blipFill>
        <p:spPr>
          <a:xfrm rot="2700000">
            <a:off x="4819026" y="2568812"/>
            <a:ext cx="2553950" cy="2553950"/>
          </a:xfrm>
          <a:prstGeom prst="rect">
            <a:avLst/>
          </a:prstGeom>
        </p:spPr>
      </p:pic>
      <p:grpSp>
        <p:nvGrpSpPr>
          <p:cNvPr id="2" name="组合 1"/>
          <p:cNvGrpSpPr/>
          <p:nvPr/>
        </p:nvGrpSpPr>
        <p:grpSpPr>
          <a:xfrm>
            <a:off x="310977" y="638630"/>
            <a:ext cx="5977281" cy="740229"/>
            <a:chOff x="314525" y="638630"/>
            <a:chExt cx="5977281"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09635" cy="584775"/>
            </a:xfrm>
            <a:prstGeom prst="rect">
              <a:avLst/>
            </a:prstGeom>
            <a:noFill/>
          </p:spPr>
          <p:txBody>
            <a:bodyPr wrap="square" rtlCol="0">
              <a:spAutoFit/>
            </a:bodyPr>
            <a:lstStyle/>
            <a:p>
              <a:r>
                <a:rPr lang="zh-CN" altLang="en-US" sz="3200" dirty="0" smtClean="0">
                  <a:solidFill>
                    <a:srgbClr val="A2998A"/>
                  </a:solidFill>
                  <a:latin typeface="思源黑体 CN Heavy" panose="020B0A00000000000000" pitchFamily="34" charset="-122"/>
                  <a:ea typeface="思源黑体 CN Heavy" panose="020B0A00000000000000" pitchFamily="34" charset="-122"/>
                </a:rPr>
                <a:t>四、广播</a:t>
              </a:r>
              <a:r>
                <a:rPr lang="zh-CN" altLang="en-US" sz="3200" dirty="0">
                  <a:solidFill>
                    <a:srgbClr val="A2998A"/>
                  </a:solidFill>
                  <a:latin typeface="思源黑体 CN Heavy" panose="020B0A00000000000000" pitchFamily="34" charset="-122"/>
                  <a:ea typeface="思源黑体 CN Heavy" panose="020B0A00000000000000" pitchFamily="34" charset="-122"/>
                </a:rPr>
                <a:t>媒体广告播出费用</a:t>
              </a:r>
            </a:p>
          </p:txBody>
        </p:sp>
      </p:grpSp>
      <p:grpSp>
        <p:nvGrpSpPr>
          <p:cNvPr id="151" name="组合 150"/>
          <p:cNvGrpSpPr/>
          <p:nvPr/>
        </p:nvGrpSpPr>
        <p:grpSpPr>
          <a:xfrm>
            <a:off x="3998686" y="5122825"/>
            <a:ext cx="4194630" cy="1419735"/>
            <a:chOff x="6110514" y="2293256"/>
            <a:chExt cx="2017336" cy="1419735"/>
          </a:xfrm>
        </p:grpSpPr>
        <p:sp>
          <p:nvSpPr>
            <p:cNvPr id="152" name="文本框 151"/>
            <p:cNvSpPr txBox="1"/>
            <p:nvPr/>
          </p:nvSpPr>
          <p:spPr>
            <a:xfrm>
              <a:off x="6110514" y="2293256"/>
              <a:ext cx="2017336" cy="400110"/>
            </a:xfrm>
            <a:prstGeom prst="rect">
              <a:avLst/>
            </a:prstGeom>
            <a:noFill/>
          </p:spPr>
          <p:txBody>
            <a:bodyPr wrap="square" rtlCol="0">
              <a:spAutoFit/>
            </a:bodyPr>
            <a:lstStyle/>
            <a:p>
              <a:pPr algn="ctr"/>
              <a:r>
                <a:rPr lang="en-US" altLang="zh-CN" sz="2000" dirty="0" smtClean="0">
                  <a:solidFill>
                    <a:srgbClr val="A2998A"/>
                  </a:solidFill>
                  <a:latin typeface="+mj-ea"/>
                  <a:ea typeface="+mj-ea"/>
                </a:rPr>
                <a:t>(</a:t>
              </a:r>
              <a:r>
                <a:rPr lang="zh-CN" altLang="en-US" sz="2000" dirty="0" smtClean="0">
                  <a:solidFill>
                    <a:srgbClr val="A2998A"/>
                  </a:solidFill>
                  <a:latin typeface="+mj-ea"/>
                  <a:ea typeface="+mj-ea"/>
                </a:rPr>
                <a:t>三</a:t>
              </a:r>
              <a:r>
                <a:rPr lang="en-US" altLang="zh-CN" sz="2000" dirty="0" smtClean="0">
                  <a:solidFill>
                    <a:srgbClr val="A2998A"/>
                  </a:solidFill>
                  <a:latin typeface="+mj-ea"/>
                  <a:ea typeface="+mj-ea"/>
                </a:rPr>
                <a:t>)</a:t>
              </a:r>
              <a:r>
                <a:rPr lang="zh-CN" altLang="en-US" sz="2000" dirty="0" smtClean="0">
                  <a:solidFill>
                    <a:srgbClr val="A2998A"/>
                  </a:solidFill>
                  <a:latin typeface="+mj-ea"/>
                  <a:ea typeface="+mj-ea"/>
                </a:rPr>
                <a:t>定位</a:t>
              </a:r>
              <a:endParaRPr lang="zh-CN" altLang="en-US" sz="2000" dirty="0">
                <a:solidFill>
                  <a:srgbClr val="A2998A"/>
                </a:solidFill>
                <a:latin typeface="+mj-ea"/>
                <a:ea typeface="+mj-ea"/>
              </a:endParaRPr>
            </a:p>
          </p:txBody>
        </p:sp>
        <p:sp>
          <p:nvSpPr>
            <p:cNvPr id="153" name="文本框 152"/>
            <p:cNvSpPr txBox="1"/>
            <p:nvPr/>
          </p:nvSpPr>
          <p:spPr>
            <a:xfrm>
              <a:off x="6215734" y="2651162"/>
              <a:ext cx="1820429" cy="1061829"/>
            </a:xfrm>
            <a:prstGeom prst="rect">
              <a:avLst/>
            </a:prstGeom>
            <a:noFill/>
          </p:spPr>
          <p:txBody>
            <a:bodyPr wrap="square" rtlCol="0">
              <a:spAutoFit/>
            </a:bodyPr>
            <a:lstStyle/>
            <a:p>
              <a:pPr>
                <a:lnSpc>
                  <a:spcPct val="150000"/>
                </a:lnSpc>
              </a:pPr>
              <a:r>
                <a:rPr lang="zh-CN" altLang="en-US" sz="1400" dirty="0">
                  <a:solidFill>
                    <a:srgbClr val="A2998A"/>
                  </a:solidFill>
                  <a:latin typeface="黑体" pitchFamily="49" charset="-122"/>
                  <a:ea typeface="黑体" pitchFamily="49" charset="-122"/>
                </a:rPr>
                <a:t>广播广告的定位指针对不同人群制作和播放不同类型的广告</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由于电台</a:t>
              </a:r>
              <a:r>
                <a:rPr lang="zh-CN" altLang="en-US" sz="1400" dirty="0" smtClean="0">
                  <a:solidFill>
                    <a:srgbClr val="A2998A"/>
                  </a:solidFill>
                  <a:latin typeface="黑体" pitchFamily="49" charset="-122"/>
                  <a:ea typeface="黑体" pitchFamily="49" charset="-122"/>
                </a:rPr>
                <a:t>的节目</a:t>
              </a:r>
              <a:r>
                <a:rPr lang="zh-CN" altLang="en-US" sz="1400" dirty="0">
                  <a:solidFill>
                    <a:srgbClr val="A2998A"/>
                  </a:solidFill>
                  <a:latin typeface="黑体" pitchFamily="49" charset="-122"/>
                  <a:ea typeface="黑体" pitchFamily="49" charset="-122"/>
                </a:rPr>
                <a:t>多种多样</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所以不同的时段会有不同的听众</a:t>
              </a:r>
              <a:r>
                <a:rPr lang="en-US" altLang="zh-CN" sz="1400" dirty="0">
                  <a:solidFill>
                    <a:srgbClr val="A2998A"/>
                  </a:solidFill>
                  <a:latin typeface="黑体" pitchFamily="49" charset="-122"/>
                  <a:ea typeface="黑体" pitchFamily="49" charset="-122"/>
                </a:rPr>
                <a:t>.</a:t>
              </a:r>
              <a:endParaRPr lang="en-US" altLang="zh-CN" sz="1400" dirty="0" smtClean="0">
                <a:solidFill>
                  <a:srgbClr val="A2998A"/>
                </a:solidFill>
                <a:latin typeface="黑体" pitchFamily="49" charset="-122"/>
                <a:ea typeface="黑体" pitchFamily="49" charset="-122"/>
              </a:endParaRPr>
            </a:p>
          </p:txBody>
        </p:sp>
      </p:grpSp>
      <p:grpSp>
        <p:nvGrpSpPr>
          <p:cNvPr id="148" name="组合 147"/>
          <p:cNvGrpSpPr/>
          <p:nvPr/>
        </p:nvGrpSpPr>
        <p:grpSpPr>
          <a:xfrm>
            <a:off x="494802" y="3293136"/>
            <a:ext cx="4351885" cy="1734643"/>
            <a:chOff x="6034886" y="2293256"/>
            <a:chExt cx="2092965" cy="1734643"/>
          </a:xfrm>
        </p:grpSpPr>
        <p:sp>
          <p:nvSpPr>
            <p:cNvPr id="149" name="文本框 148"/>
            <p:cNvSpPr txBox="1"/>
            <p:nvPr/>
          </p:nvSpPr>
          <p:spPr>
            <a:xfrm>
              <a:off x="6110514" y="2293256"/>
              <a:ext cx="2017336" cy="400110"/>
            </a:xfrm>
            <a:prstGeom prst="rect">
              <a:avLst/>
            </a:prstGeom>
            <a:noFill/>
          </p:spPr>
          <p:txBody>
            <a:bodyPr wrap="square" rtlCol="0">
              <a:spAutoFit/>
            </a:bodyPr>
            <a:lstStyle/>
            <a:p>
              <a:pPr algn="ctr"/>
              <a:r>
                <a:rPr lang="en-US" altLang="zh-CN" sz="2000" dirty="0" smtClean="0">
                  <a:solidFill>
                    <a:srgbClr val="A2998A"/>
                  </a:solidFill>
                  <a:latin typeface="+mj-ea"/>
                  <a:ea typeface="+mj-ea"/>
                </a:rPr>
                <a:t>(</a:t>
              </a:r>
              <a:r>
                <a:rPr lang="zh-CN" altLang="en-US" sz="2000" dirty="0" smtClean="0">
                  <a:solidFill>
                    <a:srgbClr val="A2998A"/>
                  </a:solidFill>
                  <a:latin typeface="+mj-ea"/>
                  <a:ea typeface="+mj-ea"/>
                </a:rPr>
                <a:t>二</a:t>
              </a:r>
              <a:r>
                <a:rPr lang="en-US" altLang="zh-CN" sz="2000" dirty="0" smtClean="0">
                  <a:solidFill>
                    <a:srgbClr val="A2998A"/>
                  </a:solidFill>
                  <a:latin typeface="+mj-ea"/>
                  <a:ea typeface="+mj-ea"/>
                </a:rPr>
                <a:t>)</a:t>
              </a:r>
              <a:r>
                <a:rPr lang="zh-CN" altLang="en-US" sz="2000" dirty="0" smtClean="0">
                  <a:solidFill>
                    <a:srgbClr val="A2998A"/>
                  </a:solidFill>
                  <a:latin typeface="+mj-ea"/>
                  <a:ea typeface="+mj-ea"/>
                </a:rPr>
                <a:t>体育</a:t>
              </a:r>
              <a:r>
                <a:rPr lang="zh-CN" altLang="en-US" sz="2000" dirty="0">
                  <a:solidFill>
                    <a:srgbClr val="A2998A"/>
                  </a:solidFill>
                  <a:latin typeface="+mj-ea"/>
                  <a:ea typeface="+mj-ea"/>
                </a:rPr>
                <a:t>赛事</a:t>
              </a:r>
            </a:p>
          </p:txBody>
        </p:sp>
        <p:sp>
          <p:nvSpPr>
            <p:cNvPr id="150" name="文本框 149"/>
            <p:cNvSpPr txBox="1"/>
            <p:nvPr/>
          </p:nvSpPr>
          <p:spPr>
            <a:xfrm>
              <a:off x="6034886" y="2693366"/>
              <a:ext cx="2092965" cy="1334533"/>
            </a:xfrm>
            <a:prstGeom prst="rect">
              <a:avLst/>
            </a:prstGeom>
            <a:noFill/>
          </p:spPr>
          <p:txBody>
            <a:bodyPr wrap="square" rtlCol="0">
              <a:spAutoFit/>
            </a:bodyPr>
            <a:lstStyle/>
            <a:p>
              <a:pPr>
                <a:lnSpc>
                  <a:spcPct val="150000"/>
                </a:lnSpc>
              </a:pPr>
              <a:r>
                <a:rPr lang="zh-CN" altLang="en-US" sz="1400" dirty="0">
                  <a:solidFill>
                    <a:srgbClr val="A2998A"/>
                  </a:solidFill>
                  <a:latin typeface="黑体" pitchFamily="49" charset="-122"/>
                  <a:ea typeface="黑体" pitchFamily="49" charset="-122"/>
                </a:rPr>
                <a:t>在众多体育节目中当然少不了广告</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广播广告借着“世界杯”“冬季奥运会”“夏季奥运会”等大型体育活动</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吸引了众多商家的注意力</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不同体育广播广告的价格差别很大</a:t>
              </a:r>
              <a:endParaRPr lang="en-US" altLang="zh-CN" sz="1400" dirty="0">
                <a:solidFill>
                  <a:srgbClr val="A2998A"/>
                </a:solidFill>
                <a:latin typeface="黑体" pitchFamily="49" charset="-122"/>
                <a:ea typeface="黑体" pitchFamily="49" charset="-122"/>
              </a:endParaRPr>
            </a:p>
          </p:txBody>
        </p:sp>
      </p:grpSp>
      <p:grpSp>
        <p:nvGrpSpPr>
          <p:cNvPr id="145" name="组合 144"/>
          <p:cNvGrpSpPr/>
          <p:nvPr/>
        </p:nvGrpSpPr>
        <p:grpSpPr>
          <a:xfrm>
            <a:off x="7345314" y="3293136"/>
            <a:ext cx="4222766" cy="1672959"/>
            <a:chOff x="6018896" y="2293256"/>
            <a:chExt cx="2030868" cy="1672959"/>
          </a:xfrm>
        </p:grpSpPr>
        <p:sp>
          <p:nvSpPr>
            <p:cNvPr id="146" name="文本框 145"/>
            <p:cNvSpPr txBox="1"/>
            <p:nvPr/>
          </p:nvSpPr>
          <p:spPr>
            <a:xfrm>
              <a:off x="6018896" y="2293256"/>
              <a:ext cx="1731046" cy="707886"/>
            </a:xfrm>
            <a:prstGeom prst="rect">
              <a:avLst/>
            </a:prstGeom>
            <a:noFill/>
          </p:spPr>
          <p:txBody>
            <a:bodyPr wrap="square" rtlCol="0">
              <a:spAutoFit/>
            </a:bodyPr>
            <a:lstStyle/>
            <a:p>
              <a:pPr algn="ctr"/>
              <a:r>
                <a:rPr lang="en-US" altLang="zh-CN" sz="2000" dirty="0" smtClean="0">
                  <a:solidFill>
                    <a:srgbClr val="A2998A"/>
                  </a:solidFill>
                  <a:latin typeface="+mj-ea"/>
                  <a:ea typeface="+mj-ea"/>
                </a:rPr>
                <a:t>(</a:t>
              </a:r>
              <a:r>
                <a:rPr lang="zh-CN" altLang="en-US" sz="2000" dirty="0" smtClean="0">
                  <a:solidFill>
                    <a:srgbClr val="A2998A"/>
                  </a:solidFill>
                  <a:latin typeface="+mj-ea"/>
                  <a:ea typeface="+mj-ea"/>
                </a:rPr>
                <a:t>四</a:t>
              </a:r>
              <a:r>
                <a:rPr lang="en-US" altLang="zh-CN" sz="2000" dirty="0" smtClean="0">
                  <a:solidFill>
                    <a:srgbClr val="A2998A"/>
                  </a:solidFill>
                  <a:latin typeface="+mj-ea"/>
                  <a:ea typeface="+mj-ea"/>
                </a:rPr>
                <a:t>)</a:t>
              </a:r>
              <a:r>
                <a:rPr lang="zh-CN" altLang="en-US" sz="2000" dirty="0" smtClean="0">
                  <a:solidFill>
                    <a:srgbClr val="A2998A"/>
                  </a:solidFill>
                  <a:latin typeface="+mj-ea"/>
                  <a:ea typeface="+mj-ea"/>
                </a:rPr>
                <a:t>广播</a:t>
              </a:r>
              <a:r>
                <a:rPr lang="zh-CN" altLang="en-US" sz="2000" dirty="0">
                  <a:solidFill>
                    <a:srgbClr val="A2998A"/>
                  </a:solidFill>
                  <a:latin typeface="+mj-ea"/>
                  <a:ea typeface="+mj-ea"/>
                </a:rPr>
                <a:t>广告不同播出类型的收费差别</a:t>
              </a:r>
            </a:p>
          </p:txBody>
        </p:sp>
        <p:sp>
          <p:nvSpPr>
            <p:cNvPr id="147" name="文本框 146"/>
            <p:cNvSpPr txBox="1"/>
            <p:nvPr/>
          </p:nvSpPr>
          <p:spPr>
            <a:xfrm>
              <a:off x="6032428" y="2904386"/>
              <a:ext cx="2017336" cy="1061829"/>
            </a:xfrm>
            <a:prstGeom prst="rect">
              <a:avLst/>
            </a:prstGeom>
            <a:noFill/>
          </p:spPr>
          <p:txBody>
            <a:bodyPr wrap="square" rtlCol="0">
              <a:spAutoFit/>
            </a:bodyPr>
            <a:lstStyle/>
            <a:p>
              <a:pPr>
                <a:lnSpc>
                  <a:spcPct val="150000"/>
                </a:lnSpc>
              </a:pPr>
              <a:r>
                <a:rPr lang="zh-CN" altLang="en-US" sz="1400" dirty="0">
                  <a:solidFill>
                    <a:srgbClr val="A2998A"/>
                  </a:solidFill>
                  <a:latin typeface="黑体" pitchFamily="49" charset="-122"/>
                  <a:ea typeface="黑体" pitchFamily="49" charset="-122"/>
                </a:rPr>
                <a:t>由于播出方式的不同</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广播广告可以分为插播广告、夹播广告、特约广告、</a:t>
              </a:r>
              <a:r>
                <a:rPr lang="zh-CN" altLang="en-US" sz="1400" dirty="0" smtClean="0">
                  <a:solidFill>
                    <a:srgbClr val="A2998A"/>
                  </a:solidFill>
                  <a:latin typeface="黑体" pitchFamily="49" charset="-122"/>
                  <a:ea typeface="黑体" pitchFamily="49" charset="-122"/>
                </a:rPr>
                <a:t>赞助</a:t>
              </a:r>
              <a:r>
                <a:rPr lang="zh-CN" altLang="en-US" sz="1400" dirty="0">
                  <a:solidFill>
                    <a:srgbClr val="A2998A"/>
                  </a:solidFill>
                  <a:latin typeface="黑体" pitchFamily="49" charset="-122"/>
                  <a:ea typeface="黑体" pitchFamily="49" charset="-122"/>
                </a:rPr>
                <a:t>广告</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这四种广告的成本和播出效果是不同</a:t>
              </a:r>
              <a:r>
                <a:rPr lang="zh-CN" altLang="en-US" sz="1400" dirty="0" smtClean="0">
                  <a:solidFill>
                    <a:srgbClr val="A2998A"/>
                  </a:solidFill>
                  <a:latin typeface="黑体" pitchFamily="49" charset="-122"/>
                  <a:ea typeface="黑体" pitchFamily="49" charset="-122"/>
                </a:rPr>
                <a:t>的</a:t>
              </a:r>
              <a:r>
                <a:rPr lang="en-US" altLang="zh-CN" sz="1400" dirty="0" smtClean="0">
                  <a:solidFill>
                    <a:srgbClr val="A2998A"/>
                  </a:solidFill>
                  <a:latin typeface="黑体" pitchFamily="49" charset="-122"/>
                  <a:ea typeface="黑体" pitchFamily="49" charset="-122"/>
                </a:rPr>
                <a:t>;</a:t>
              </a:r>
            </a:p>
          </p:txBody>
        </p:sp>
      </p:grpSp>
      <p:grpSp>
        <p:nvGrpSpPr>
          <p:cNvPr id="16" name="组合 15"/>
          <p:cNvGrpSpPr/>
          <p:nvPr/>
        </p:nvGrpSpPr>
        <p:grpSpPr>
          <a:xfrm>
            <a:off x="3840491" y="1272995"/>
            <a:ext cx="4380975" cy="1438933"/>
            <a:chOff x="6356650" y="2293256"/>
            <a:chExt cx="2106954" cy="1438933"/>
          </a:xfrm>
        </p:grpSpPr>
        <p:sp>
          <p:nvSpPr>
            <p:cNvPr id="17" name="文本框 148"/>
            <p:cNvSpPr txBox="1"/>
            <p:nvPr/>
          </p:nvSpPr>
          <p:spPr>
            <a:xfrm>
              <a:off x="6405806" y="2293256"/>
              <a:ext cx="1816768" cy="400110"/>
            </a:xfrm>
            <a:prstGeom prst="rect">
              <a:avLst/>
            </a:prstGeom>
            <a:noFill/>
          </p:spPr>
          <p:txBody>
            <a:bodyPr wrap="square" rtlCol="0">
              <a:spAutoFit/>
            </a:bodyPr>
            <a:lstStyle/>
            <a:p>
              <a:pPr algn="ctr"/>
              <a:r>
                <a:rPr lang="zh-CN" altLang="en-US" sz="2000" dirty="0" smtClean="0">
                  <a:solidFill>
                    <a:srgbClr val="A2998A"/>
                  </a:solidFill>
                  <a:latin typeface="+mj-ea"/>
                  <a:ea typeface="+mj-ea"/>
                </a:rPr>
                <a:t>（一）黄金</a:t>
              </a:r>
              <a:r>
                <a:rPr lang="zh-CN" altLang="en-US" sz="2000" dirty="0">
                  <a:solidFill>
                    <a:srgbClr val="A2998A"/>
                  </a:solidFill>
                  <a:latin typeface="+mj-ea"/>
                  <a:ea typeface="+mj-ea"/>
                </a:rPr>
                <a:t>时段</a:t>
              </a:r>
            </a:p>
          </p:txBody>
        </p:sp>
        <p:sp>
          <p:nvSpPr>
            <p:cNvPr id="18" name="文本框 149"/>
            <p:cNvSpPr txBox="1"/>
            <p:nvPr/>
          </p:nvSpPr>
          <p:spPr>
            <a:xfrm>
              <a:off x="6356650" y="2665230"/>
              <a:ext cx="2106954" cy="1066959"/>
            </a:xfrm>
            <a:prstGeom prst="rect">
              <a:avLst/>
            </a:prstGeom>
            <a:noFill/>
          </p:spPr>
          <p:txBody>
            <a:bodyPr wrap="square" rtlCol="0">
              <a:spAutoFit/>
            </a:bodyPr>
            <a:lstStyle/>
            <a:p>
              <a:pPr>
                <a:lnSpc>
                  <a:spcPts val="1900"/>
                </a:lnSpc>
              </a:pPr>
              <a:r>
                <a:rPr lang="zh-CN" altLang="en-US" sz="1400" dirty="0" smtClean="0">
                  <a:solidFill>
                    <a:srgbClr val="A2998A"/>
                  </a:solidFill>
                  <a:latin typeface="黑体" pitchFamily="49" charset="-122"/>
                  <a:ea typeface="黑体" pitchFamily="49" charset="-122"/>
                </a:rPr>
                <a:t>广播</a:t>
              </a:r>
              <a:r>
                <a:rPr lang="zh-CN" altLang="en-US" sz="1400" dirty="0">
                  <a:solidFill>
                    <a:srgbClr val="A2998A"/>
                  </a:solidFill>
                  <a:latin typeface="黑体" pitchFamily="49" charset="-122"/>
                  <a:ea typeface="黑体" pitchFamily="49" charset="-122"/>
                </a:rPr>
                <a:t>听众</a:t>
              </a:r>
              <a:r>
                <a:rPr lang="zh-CN" altLang="en-US" sz="1400" dirty="0" smtClean="0">
                  <a:solidFill>
                    <a:srgbClr val="A2998A"/>
                  </a:solidFill>
                  <a:latin typeface="黑体" pitchFamily="49" charset="-122"/>
                  <a:ea typeface="黑体" pitchFamily="49" charset="-122"/>
                </a:rPr>
                <a:t>的收听时间很</a:t>
              </a:r>
              <a:r>
                <a:rPr lang="zh-CN" altLang="en-US" sz="1400" dirty="0">
                  <a:solidFill>
                    <a:srgbClr val="A2998A"/>
                  </a:solidFill>
                  <a:latin typeface="黑体" pitchFamily="49" charset="-122"/>
                  <a:ea typeface="黑体" pitchFamily="49" charset="-122"/>
                </a:rPr>
                <a:t>分散</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所以</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有效利用广播的时间资源</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就可以收到较好的广告</a:t>
              </a:r>
              <a:r>
                <a:rPr lang="zh-CN" altLang="en-US" sz="1400" dirty="0" smtClean="0">
                  <a:solidFill>
                    <a:srgbClr val="A2998A"/>
                  </a:solidFill>
                  <a:latin typeface="黑体" pitchFamily="49" charset="-122"/>
                  <a:ea typeface="黑体" pitchFamily="49" charset="-122"/>
                </a:rPr>
                <a:t>效果</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调查显示</a:t>
              </a:r>
              <a:r>
                <a:rPr lang="en-US" altLang="zh-CN" sz="1400" dirty="0">
                  <a:solidFill>
                    <a:srgbClr val="A2998A"/>
                  </a:solidFill>
                  <a:latin typeface="黑体" pitchFamily="49" charset="-122"/>
                  <a:ea typeface="黑体" pitchFamily="49" charset="-122"/>
                </a:rPr>
                <a:t>,</a:t>
              </a:r>
              <a:r>
                <a:rPr lang="zh-CN" altLang="en-US" sz="1400" dirty="0" smtClean="0">
                  <a:solidFill>
                    <a:srgbClr val="A2998A"/>
                  </a:solidFill>
                  <a:latin typeface="黑体" pitchFamily="49" charset="-122"/>
                  <a:ea typeface="黑体" pitchFamily="49" charset="-122"/>
                </a:rPr>
                <a:t>早晨</a:t>
              </a:r>
              <a:r>
                <a:rPr lang="en-US" altLang="zh-CN" sz="1400" dirty="0" smtClean="0">
                  <a:solidFill>
                    <a:srgbClr val="A2998A"/>
                  </a:solidFill>
                  <a:latin typeface="黑体" pitchFamily="49" charset="-122"/>
                  <a:ea typeface="黑体" pitchFamily="49" charset="-122"/>
                </a:rPr>
                <a:t>6</a:t>
              </a:r>
              <a:r>
                <a:rPr lang="zh-CN" altLang="en-US" sz="1400" dirty="0" smtClean="0">
                  <a:solidFill>
                    <a:srgbClr val="A2998A"/>
                  </a:solidFill>
                  <a:latin typeface="黑体" pitchFamily="49" charset="-122"/>
                  <a:ea typeface="黑体" pitchFamily="49" charset="-122"/>
                </a:rPr>
                <a:t>：</a:t>
              </a:r>
              <a:r>
                <a:rPr lang="en-US" altLang="zh-CN" sz="1400" dirty="0" smtClean="0">
                  <a:solidFill>
                    <a:srgbClr val="A2998A"/>
                  </a:solidFill>
                  <a:latin typeface="黑体" pitchFamily="49" charset="-122"/>
                  <a:ea typeface="黑体" pitchFamily="49" charset="-122"/>
                </a:rPr>
                <a:t>00— 8</a:t>
              </a:r>
              <a:r>
                <a:rPr lang="zh-CN" altLang="en-US" sz="1400" dirty="0" smtClean="0">
                  <a:solidFill>
                    <a:srgbClr val="A2998A"/>
                  </a:solidFill>
                  <a:latin typeface="黑体" pitchFamily="49" charset="-122"/>
                  <a:ea typeface="黑体" pitchFamily="49" charset="-122"/>
                </a:rPr>
                <a:t>：</a:t>
              </a:r>
              <a:r>
                <a:rPr lang="en-US" altLang="zh-CN" sz="1400" dirty="0" smtClean="0">
                  <a:solidFill>
                    <a:srgbClr val="A2998A"/>
                  </a:solidFill>
                  <a:latin typeface="黑体" pitchFamily="49" charset="-122"/>
                  <a:ea typeface="黑体" pitchFamily="49" charset="-122"/>
                </a:rPr>
                <a:t>30</a:t>
              </a:r>
              <a:r>
                <a:rPr lang="zh-CN" altLang="en-US" sz="1400" dirty="0" smtClean="0">
                  <a:solidFill>
                    <a:srgbClr val="A2998A"/>
                  </a:solidFill>
                  <a:latin typeface="黑体" pitchFamily="49" charset="-122"/>
                  <a:ea typeface="黑体" pitchFamily="49" charset="-122"/>
                </a:rPr>
                <a:t> </a:t>
              </a:r>
              <a:r>
                <a:rPr lang="zh-CN" altLang="en-US" sz="1400" dirty="0">
                  <a:solidFill>
                    <a:srgbClr val="A2998A"/>
                  </a:solidFill>
                  <a:latin typeface="黑体" pitchFamily="49" charset="-122"/>
                  <a:ea typeface="黑体" pitchFamily="49" charset="-122"/>
                </a:rPr>
                <a:t>、</a:t>
              </a:r>
              <a:r>
                <a:rPr lang="zh-CN" altLang="en-US" sz="1400" dirty="0" smtClean="0">
                  <a:solidFill>
                    <a:srgbClr val="A2998A"/>
                  </a:solidFill>
                  <a:latin typeface="黑体" pitchFamily="49" charset="-122"/>
                  <a:ea typeface="黑体" pitchFamily="49" charset="-122"/>
                </a:rPr>
                <a:t>傍晚</a:t>
              </a:r>
              <a:r>
                <a:rPr lang="en-US" altLang="zh-CN" sz="1400" dirty="0" smtClean="0">
                  <a:solidFill>
                    <a:srgbClr val="A2998A"/>
                  </a:solidFill>
                  <a:latin typeface="黑体" pitchFamily="49" charset="-122"/>
                  <a:ea typeface="黑体" pitchFamily="49" charset="-122"/>
                </a:rPr>
                <a:t>17</a:t>
              </a:r>
              <a:r>
                <a:rPr lang="zh-CN" altLang="en-US" sz="1400" dirty="0" smtClean="0">
                  <a:solidFill>
                    <a:srgbClr val="A2998A"/>
                  </a:solidFill>
                  <a:latin typeface="黑体" pitchFamily="49" charset="-122"/>
                  <a:ea typeface="黑体" pitchFamily="49" charset="-122"/>
                </a:rPr>
                <a:t>：</a:t>
              </a:r>
              <a:r>
                <a:rPr lang="en-US" altLang="zh-CN" sz="1400" dirty="0" smtClean="0">
                  <a:solidFill>
                    <a:srgbClr val="A2998A"/>
                  </a:solidFill>
                  <a:latin typeface="黑体" pitchFamily="49" charset="-122"/>
                  <a:ea typeface="黑体" pitchFamily="49" charset="-122"/>
                </a:rPr>
                <a:t>00 -19</a:t>
              </a:r>
              <a:r>
                <a:rPr lang="zh-CN" altLang="en-US" sz="1400" dirty="0" smtClean="0">
                  <a:solidFill>
                    <a:srgbClr val="A2998A"/>
                  </a:solidFill>
                  <a:latin typeface="黑体" pitchFamily="49" charset="-122"/>
                  <a:ea typeface="黑体" pitchFamily="49" charset="-122"/>
                </a:rPr>
                <a:t>：</a:t>
              </a:r>
              <a:r>
                <a:rPr lang="en-US" altLang="zh-CN" sz="1400" dirty="0" smtClean="0">
                  <a:solidFill>
                    <a:srgbClr val="A2998A"/>
                  </a:solidFill>
                  <a:latin typeface="黑体" pitchFamily="49" charset="-122"/>
                  <a:ea typeface="黑体" pitchFamily="49" charset="-122"/>
                </a:rPr>
                <a:t>00</a:t>
              </a:r>
              <a:r>
                <a:rPr lang="zh-CN" altLang="en-US" sz="1400" dirty="0" smtClean="0">
                  <a:solidFill>
                    <a:srgbClr val="A2998A"/>
                  </a:solidFill>
                  <a:latin typeface="黑体" pitchFamily="49" charset="-122"/>
                  <a:ea typeface="黑体" pitchFamily="49" charset="-122"/>
                </a:rPr>
                <a:t> 、</a:t>
              </a:r>
              <a:r>
                <a:rPr lang="en-US" altLang="zh-CN" sz="1400" dirty="0" smtClean="0">
                  <a:solidFill>
                    <a:srgbClr val="A2998A"/>
                  </a:solidFill>
                  <a:latin typeface="黑体" pitchFamily="49" charset="-122"/>
                  <a:ea typeface="黑体" pitchFamily="49" charset="-122"/>
                </a:rPr>
                <a:t>11</a:t>
              </a:r>
              <a:r>
                <a:rPr lang="zh-CN" altLang="en-US" sz="1400" dirty="0" smtClean="0">
                  <a:solidFill>
                    <a:srgbClr val="A2998A"/>
                  </a:solidFill>
                  <a:latin typeface="黑体" pitchFamily="49" charset="-122"/>
                  <a:ea typeface="黑体" pitchFamily="49" charset="-122"/>
                </a:rPr>
                <a:t>：</a:t>
              </a:r>
              <a:r>
                <a:rPr lang="en-US" altLang="zh-CN" sz="1400" dirty="0" smtClean="0">
                  <a:solidFill>
                    <a:srgbClr val="A2998A"/>
                  </a:solidFill>
                  <a:latin typeface="黑体" pitchFamily="49" charset="-122"/>
                  <a:ea typeface="黑体" pitchFamily="49" charset="-122"/>
                </a:rPr>
                <a:t>30— 13</a:t>
              </a:r>
              <a:r>
                <a:rPr lang="zh-CN" altLang="en-US" sz="1400" dirty="0" smtClean="0">
                  <a:solidFill>
                    <a:srgbClr val="A2998A"/>
                  </a:solidFill>
                  <a:latin typeface="黑体" pitchFamily="49" charset="-122"/>
                  <a:ea typeface="黑体" pitchFamily="49" charset="-122"/>
                </a:rPr>
                <a:t>：</a:t>
              </a:r>
              <a:r>
                <a:rPr lang="en-US" altLang="zh-CN" sz="1400" dirty="0" smtClean="0">
                  <a:solidFill>
                    <a:srgbClr val="A2998A"/>
                  </a:solidFill>
                  <a:latin typeface="黑体" pitchFamily="49" charset="-122"/>
                  <a:ea typeface="黑体" pitchFamily="49" charset="-122"/>
                </a:rPr>
                <a:t>30 </a:t>
              </a:r>
              <a:r>
                <a:rPr lang="zh-CN" altLang="en-US" sz="1400" dirty="0" smtClean="0">
                  <a:solidFill>
                    <a:srgbClr val="A2998A"/>
                  </a:solidFill>
                  <a:latin typeface="黑体" pitchFamily="49" charset="-122"/>
                  <a:ea typeface="黑体" pitchFamily="49" charset="-122"/>
                </a:rPr>
                <a:t>为</a:t>
              </a:r>
              <a:r>
                <a:rPr lang="zh-CN" altLang="en-US" sz="1400" dirty="0">
                  <a:solidFill>
                    <a:srgbClr val="A2998A"/>
                  </a:solidFill>
                  <a:latin typeface="黑体" pitchFamily="49" charset="-122"/>
                  <a:ea typeface="黑体" pitchFamily="49" charset="-122"/>
                </a:rPr>
                <a:t>收听的</a:t>
              </a:r>
              <a:r>
                <a:rPr lang="zh-CN" altLang="en-US" sz="1400" dirty="0" smtClean="0">
                  <a:solidFill>
                    <a:srgbClr val="A2998A"/>
                  </a:solidFill>
                  <a:latin typeface="黑体" pitchFamily="49" charset="-122"/>
                  <a:ea typeface="黑体" pitchFamily="49" charset="-122"/>
                </a:rPr>
                <a:t>最高峰</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这三个时段就是电台的黄金</a:t>
              </a:r>
              <a:r>
                <a:rPr lang="zh-CN" altLang="en-US" sz="1400" dirty="0" smtClean="0">
                  <a:solidFill>
                    <a:srgbClr val="A2998A"/>
                  </a:solidFill>
                  <a:latin typeface="黑体" pitchFamily="49" charset="-122"/>
                  <a:ea typeface="黑体" pitchFamily="49" charset="-122"/>
                </a:rPr>
                <a:t>时段</a:t>
              </a:r>
              <a:endParaRPr lang="en-US" altLang="zh-CN" sz="1400" dirty="0" smtClean="0">
                <a:solidFill>
                  <a:srgbClr val="A2998A"/>
                </a:solidFill>
                <a:latin typeface="黑体" pitchFamily="49" charset="-122"/>
                <a:ea typeface="黑体" pitchFamily="49" charset="-122"/>
              </a:endParaRPr>
            </a:p>
          </p:txBody>
        </p:sp>
      </p:grpSp>
    </p:spTree>
    <p:extLst>
      <p:ext uri="{BB962C8B-B14F-4D97-AF65-F5344CB8AC3E}">
        <p14:creationId xmlns:p14="http://schemas.microsoft.com/office/powerpoint/2010/main" val="129958684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7"/>
                                        </p:tgtEl>
                                        <p:attrNameLst>
                                          <p:attrName>style.visibility</p:attrName>
                                        </p:attrNameLst>
                                      </p:cBhvr>
                                      <p:to>
                                        <p:strVal val="visible"/>
                                      </p:to>
                                    </p:set>
                                    <p:animEffect transition="in" filter="fade">
                                      <p:cBhvr>
                                        <p:cTn id="7" dur="500"/>
                                        <p:tgtEl>
                                          <p:spTgt spid="29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8"/>
                                        </p:tgtEl>
                                        <p:attrNameLst>
                                          <p:attrName>style.visibility</p:attrName>
                                        </p:attrNameLst>
                                      </p:cBhvr>
                                      <p:to>
                                        <p:strVal val="visible"/>
                                      </p:to>
                                    </p:set>
                                    <p:animEffect transition="in" filter="fade">
                                      <p:cBhvr>
                                        <p:cTn id="11" dur="500"/>
                                        <p:tgtEl>
                                          <p:spTgt spid="14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5"/>
                                        </p:tgtEl>
                                        <p:attrNameLst>
                                          <p:attrName>style.visibility</p:attrName>
                                        </p:attrNameLst>
                                      </p:cBhvr>
                                      <p:to>
                                        <p:strVal val="visible"/>
                                      </p:to>
                                    </p:set>
                                    <p:animEffect transition="in" filter="fade">
                                      <p:cBhvr>
                                        <p:cTn id="15" dur="500"/>
                                        <p:tgtEl>
                                          <p:spTgt spid="14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1"/>
                                        </p:tgtEl>
                                        <p:attrNameLst>
                                          <p:attrName>style.visibility</p:attrName>
                                        </p:attrNameLst>
                                      </p:cBhvr>
                                      <p:to>
                                        <p:strVal val="visible"/>
                                      </p:to>
                                    </p:set>
                                    <p:animEffect transition="in" filter="fade">
                                      <p:cBhvr>
                                        <p:cTn id="19" dur="500"/>
                                        <p:tgtEl>
                                          <p:spTgt spid="15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4562275" cy="740229"/>
            <a:chOff x="314525" y="638630"/>
            <a:chExt cx="4562275"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194629" cy="584775"/>
            </a:xfrm>
            <a:prstGeom prst="rect">
              <a:avLst/>
            </a:prstGeom>
            <a:noFill/>
          </p:spPr>
          <p:txBody>
            <a:bodyPr wrap="square" rtlCol="0">
              <a:spAutoFit/>
            </a:bodyPr>
            <a:lstStyle/>
            <a:p>
              <a:r>
                <a:rPr lang="zh-CN" altLang="en-US" sz="3200" dirty="0">
                  <a:solidFill>
                    <a:srgbClr val="A2998A"/>
                  </a:solidFill>
                  <a:latin typeface="思源黑体 CN Heavy" panose="020B0A00000000000000" pitchFamily="34" charset="-122"/>
                  <a:ea typeface="思源黑体 CN Heavy" panose="020B0A00000000000000" pitchFamily="34" charset="-122"/>
                </a:rPr>
                <a:t>本章复习思考题</a:t>
              </a:r>
            </a:p>
          </p:txBody>
        </p:sp>
      </p:grpSp>
      <p:sp>
        <p:nvSpPr>
          <p:cNvPr id="10" name="矩形 9"/>
          <p:cNvSpPr/>
          <p:nvPr/>
        </p:nvSpPr>
        <p:spPr>
          <a:xfrm>
            <a:off x="1333499" y="1744394"/>
            <a:ext cx="8619002" cy="3629464"/>
          </a:xfrm>
          <a:prstGeom prst="rect">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2234955" y="2359513"/>
            <a:ext cx="6787955" cy="1667764"/>
          </a:xfrm>
          <a:prstGeom prst="rect">
            <a:avLst/>
          </a:prstGeom>
          <a:noFill/>
        </p:spPr>
        <p:txBody>
          <a:bodyPr wrap="square" rtlCol="0">
            <a:spAutoFit/>
          </a:bodyPr>
          <a:lstStyle/>
          <a:p>
            <a:pPr>
              <a:lnSpc>
                <a:spcPct val="150000"/>
              </a:lnSpc>
            </a:pPr>
            <a:r>
              <a:rPr lang="zh-CN" altLang="en-US" sz="2400" dirty="0">
                <a:solidFill>
                  <a:schemeClr val="bg1"/>
                </a:solidFill>
                <a:latin typeface="+mj-ea"/>
                <a:ea typeface="+mj-ea"/>
              </a:rPr>
              <a:t>１</a:t>
            </a:r>
            <a:r>
              <a:rPr lang="en-US" altLang="zh-CN" sz="2400" dirty="0">
                <a:solidFill>
                  <a:schemeClr val="bg1"/>
                </a:solidFill>
                <a:latin typeface="+mj-ea"/>
                <a:ea typeface="+mj-ea"/>
              </a:rPr>
              <a:t>.</a:t>
            </a:r>
            <a:r>
              <a:rPr lang="zh-CN" altLang="en-US" sz="2400" dirty="0">
                <a:solidFill>
                  <a:schemeClr val="bg1"/>
                </a:solidFill>
                <a:latin typeface="+mj-ea"/>
                <a:ea typeface="+mj-ea"/>
              </a:rPr>
              <a:t>广播媒体的特点有哪些</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２</a:t>
            </a:r>
            <a:r>
              <a:rPr lang="en-US" altLang="zh-CN" sz="2400" dirty="0">
                <a:solidFill>
                  <a:schemeClr val="bg1"/>
                </a:solidFill>
                <a:latin typeface="+mj-ea"/>
                <a:ea typeface="+mj-ea"/>
              </a:rPr>
              <a:t>.</a:t>
            </a:r>
            <a:r>
              <a:rPr lang="zh-CN" altLang="en-US" sz="2400" dirty="0">
                <a:solidFill>
                  <a:schemeClr val="bg1"/>
                </a:solidFill>
                <a:latin typeface="+mj-ea"/>
                <a:ea typeface="+mj-ea"/>
              </a:rPr>
              <a:t>通过广播媒体发布广告的优劣势有哪些</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３</a:t>
            </a:r>
            <a:r>
              <a:rPr lang="en-US" altLang="zh-CN" sz="2400" dirty="0">
                <a:solidFill>
                  <a:schemeClr val="bg1"/>
                </a:solidFill>
                <a:latin typeface="+mj-ea"/>
                <a:ea typeface="+mj-ea"/>
              </a:rPr>
              <a:t>.</a:t>
            </a:r>
            <a:r>
              <a:rPr lang="zh-CN" altLang="en-US" sz="2400" dirty="0">
                <a:solidFill>
                  <a:schemeClr val="bg1"/>
                </a:solidFill>
                <a:latin typeface="+mj-ea"/>
                <a:ea typeface="+mj-ea"/>
              </a:rPr>
              <a:t>广播媒体面临的最大挑战是什么</a:t>
            </a:r>
            <a:r>
              <a:rPr lang="en-US" altLang="zh-CN" sz="2400" dirty="0">
                <a:solidFill>
                  <a:schemeClr val="bg1"/>
                </a:solidFill>
                <a:latin typeface="+mj-ea"/>
                <a:ea typeface="+mj-ea"/>
              </a:rPr>
              <a:t>?</a:t>
            </a:r>
            <a:endParaRPr lang="zh-CN" altLang="en-US" sz="2400" dirty="0">
              <a:solidFill>
                <a:schemeClr val="bg1"/>
              </a:solidFill>
              <a:latin typeface="+mj-ea"/>
              <a:ea typeface="+mj-ea"/>
            </a:endParaRPr>
          </a:p>
        </p:txBody>
      </p:sp>
    </p:spTree>
    <p:extLst>
      <p:ext uri="{BB962C8B-B14F-4D97-AF65-F5344CB8AC3E}">
        <p14:creationId xmlns:p14="http://schemas.microsoft.com/office/powerpoint/2010/main" val="419118075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3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892627" y="743878"/>
            <a:ext cx="10406743" cy="538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7C8B71"/>
              </a:solidFill>
            </a:endParaRPr>
          </a:p>
        </p:txBody>
      </p:sp>
      <p:sp>
        <p:nvSpPr>
          <p:cNvPr id="12" name="等腰三角形 11"/>
          <p:cNvSpPr/>
          <p:nvPr/>
        </p:nvSpPr>
        <p:spPr>
          <a:xfrm rot="10800000">
            <a:off x="892627" y="743878"/>
            <a:ext cx="10406743" cy="5384800"/>
          </a:xfrm>
          <a:prstGeom prst="triangle">
            <a:avLst>
              <a:gd name="adj" fmla="val 100000"/>
            </a:avLst>
          </a:prstGeom>
          <a:solidFill>
            <a:srgbClr val="EDE5FA"/>
          </a:solidFill>
          <a:ln>
            <a:noFill/>
          </a:ln>
          <a:effectLst>
            <a:outerShdw blurRad="190500" dist="38100" dir="13500000" sx="101000" sy="101000" algn="b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p:cNvSpPr txBox="1"/>
          <p:nvPr/>
        </p:nvSpPr>
        <p:spPr>
          <a:xfrm>
            <a:off x="8737600" y="2021134"/>
            <a:ext cx="1930400" cy="1862048"/>
          </a:xfrm>
          <a:prstGeom prst="rect">
            <a:avLst/>
          </a:prstGeom>
          <a:noFill/>
        </p:spPr>
        <p:txBody>
          <a:bodyPr wrap="square" rtlCol="0">
            <a:spAutoFit/>
          </a:bodyPr>
          <a:lstStyle/>
          <a:p>
            <a:pPr algn="r"/>
            <a:r>
              <a:rPr lang="en-US" altLang="zh-CN" sz="11500" dirty="0" smtClean="0">
                <a:solidFill>
                  <a:srgbClr val="66626D"/>
                </a:solidFill>
                <a:latin typeface="+mj-ea"/>
                <a:ea typeface="+mj-ea"/>
              </a:rPr>
              <a:t>04</a:t>
            </a:r>
            <a:endParaRPr lang="zh-CN" altLang="en-US" sz="11500" dirty="0">
              <a:solidFill>
                <a:srgbClr val="66626D"/>
              </a:solidFill>
              <a:latin typeface="+mj-ea"/>
              <a:ea typeface="+mj-ea"/>
            </a:endParaRPr>
          </a:p>
        </p:txBody>
      </p:sp>
      <p:sp>
        <p:nvSpPr>
          <p:cNvPr id="7" name="文本框 6"/>
          <p:cNvSpPr txBox="1"/>
          <p:nvPr/>
        </p:nvSpPr>
        <p:spPr>
          <a:xfrm>
            <a:off x="7416800" y="3640846"/>
            <a:ext cx="3251199" cy="769441"/>
          </a:xfrm>
          <a:prstGeom prst="rect">
            <a:avLst/>
          </a:prstGeom>
          <a:noFill/>
        </p:spPr>
        <p:txBody>
          <a:bodyPr wrap="square" rtlCol="0">
            <a:spAutoFit/>
          </a:bodyPr>
          <a:lstStyle/>
          <a:p>
            <a:pPr algn="r"/>
            <a:r>
              <a:rPr lang="en-US" altLang="zh-CN" sz="4400" dirty="0" smtClean="0">
                <a:solidFill>
                  <a:srgbClr val="66626D"/>
                </a:solidFill>
                <a:latin typeface="+mj-ea"/>
                <a:ea typeface="+mj-ea"/>
              </a:rPr>
              <a:t>PART FOUR</a:t>
            </a:r>
            <a:endParaRPr lang="zh-CN" altLang="en-US" sz="4400" dirty="0">
              <a:solidFill>
                <a:srgbClr val="66626D"/>
              </a:solidFill>
              <a:latin typeface="+mj-ea"/>
              <a:ea typeface="+mj-ea"/>
            </a:endParaRPr>
          </a:p>
        </p:txBody>
      </p:sp>
      <p:sp>
        <p:nvSpPr>
          <p:cNvPr id="10" name="文本框 9"/>
          <p:cNvSpPr txBox="1"/>
          <p:nvPr/>
        </p:nvSpPr>
        <p:spPr>
          <a:xfrm>
            <a:off x="6313715" y="4287551"/>
            <a:ext cx="4354285" cy="769441"/>
          </a:xfrm>
          <a:prstGeom prst="rect">
            <a:avLst/>
          </a:prstGeom>
          <a:noFill/>
        </p:spPr>
        <p:txBody>
          <a:bodyPr wrap="square" rtlCol="0">
            <a:spAutoFit/>
          </a:bodyPr>
          <a:lstStyle/>
          <a:p>
            <a:pPr algn="r"/>
            <a:r>
              <a:rPr lang="zh-CN" altLang="en-US" sz="4400" dirty="0">
                <a:solidFill>
                  <a:srgbClr val="66626D"/>
                </a:solidFill>
                <a:latin typeface="黑体" pitchFamily="49" charset="-122"/>
                <a:ea typeface="黑体" pitchFamily="49" charset="-122"/>
              </a:rPr>
              <a:t> 杂志媒体</a:t>
            </a:r>
          </a:p>
        </p:txBody>
      </p:sp>
      <p:cxnSp>
        <p:nvCxnSpPr>
          <p:cNvPr id="15" name="肘形连接符 14"/>
          <p:cNvCxnSpPr>
            <a:stCxn id="6" idx="0"/>
            <a:endCxn id="7" idx="1"/>
          </p:cNvCxnSpPr>
          <p:nvPr/>
        </p:nvCxnSpPr>
        <p:spPr>
          <a:xfrm rot="16200000" flipH="1" flipV="1">
            <a:off x="7557583" y="1880350"/>
            <a:ext cx="2004433" cy="2286000"/>
          </a:xfrm>
          <a:prstGeom prst="bentConnector4">
            <a:avLst>
              <a:gd name="adj1" fmla="val -11405"/>
              <a:gd name="adj2" fmla="val 110000"/>
            </a:avLst>
          </a:prstGeom>
          <a:ln w="38100">
            <a:solidFill>
              <a:srgbClr val="66626D"/>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288328" y="2312681"/>
            <a:ext cx="6096000" cy="2221762"/>
          </a:xfrm>
          <a:prstGeom prst="rect">
            <a:avLst/>
          </a:prstGeom>
        </p:spPr>
        <p:txBody>
          <a:bodyPr>
            <a:spAutoFit/>
          </a:bodyPr>
          <a:lstStyle/>
          <a:p>
            <a:pPr marL="285750" indent="-285750">
              <a:lnSpc>
                <a:spcPct val="150000"/>
              </a:lnSpc>
              <a:buFont typeface="Arial" pitchFamily="34" charset="0"/>
              <a:buChar char="•"/>
            </a:pPr>
            <a:r>
              <a:rPr lang="zh-CN" altLang="en-US" sz="2400" dirty="0" smtClean="0">
                <a:solidFill>
                  <a:srgbClr val="787481"/>
                </a:solidFill>
                <a:latin typeface="黑体" pitchFamily="49" charset="-122"/>
                <a:ea typeface="黑体" pitchFamily="49" charset="-122"/>
              </a:rPr>
              <a:t>概述 </a:t>
            </a:r>
            <a:r>
              <a:rPr lang="zh-CN" altLang="en-US" sz="2400" dirty="0">
                <a:solidFill>
                  <a:srgbClr val="787481"/>
                </a:solidFill>
                <a:latin typeface="黑体" pitchFamily="49" charset="-122"/>
                <a:ea typeface="黑体" pitchFamily="49" charset="-122"/>
              </a:rPr>
              <a:t>　　</a:t>
            </a:r>
            <a:endParaRPr lang="en-US" altLang="zh-CN" sz="2400" dirty="0">
              <a:solidFill>
                <a:srgbClr val="787481"/>
              </a:solidFill>
              <a:latin typeface="黑体" pitchFamily="49" charset="-122"/>
              <a:ea typeface="黑体" pitchFamily="49" charset="-122"/>
            </a:endParaRPr>
          </a:p>
          <a:p>
            <a:pPr marL="285750" indent="-285750">
              <a:lnSpc>
                <a:spcPct val="150000"/>
              </a:lnSpc>
              <a:buFont typeface="Arial" pitchFamily="34" charset="0"/>
              <a:buChar char="•"/>
            </a:pPr>
            <a:r>
              <a:rPr lang="zh-CN" altLang="en-US" sz="2400" dirty="0" smtClean="0">
                <a:solidFill>
                  <a:srgbClr val="787481"/>
                </a:solidFill>
                <a:latin typeface="黑体" pitchFamily="49" charset="-122"/>
                <a:ea typeface="黑体" pitchFamily="49" charset="-122"/>
              </a:rPr>
              <a:t>杂志</a:t>
            </a:r>
            <a:r>
              <a:rPr lang="zh-CN" altLang="en-US" sz="2400" dirty="0">
                <a:solidFill>
                  <a:srgbClr val="787481"/>
                </a:solidFill>
                <a:latin typeface="黑体" pitchFamily="49" charset="-122"/>
                <a:ea typeface="黑体" pitchFamily="49" charset="-122"/>
              </a:rPr>
              <a:t>媒体特点 　　</a:t>
            </a:r>
            <a:endParaRPr lang="en-US" altLang="zh-CN" sz="2400" dirty="0">
              <a:solidFill>
                <a:srgbClr val="787481"/>
              </a:solidFill>
              <a:latin typeface="黑体" pitchFamily="49" charset="-122"/>
              <a:ea typeface="黑体" pitchFamily="49" charset="-122"/>
            </a:endParaRPr>
          </a:p>
          <a:p>
            <a:pPr marL="285750" indent="-285750">
              <a:lnSpc>
                <a:spcPct val="150000"/>
              </a:lnSpc>
              <a:buFont typeface="Arial" pitchFamily="34" charset="0"/>
              <a:buChar char="•"/>
            </a:pPr>
            <a:r>
              <a:rPr lang="zh-CN" altLang="en-US" sz="2400" dirty="0" smtClean="0">
                <a:solidFill>
                  <a:srgbClr val="787481"/>
                </a:solidFill>
                <a:latin typeface="黑体" pitchFamily="49" charset="-122"/>
                <a:ea typeface="黑体" pitchFamily="49" charset="-122"/>
              </a:rPr>
              <a:t>杂志</a:t>
            </a:r>
            <a:r>
              <a:rPr lang="zh-CN" altLang="en-US" sz="2400" dirty="0">
                <a:solidFill>
                  <a:srgbClr val="787481"/>
                </a:solidFill>
                <a:latin typeface="黑体" pitchFamily="49" charset="-122"/>
                <a:ea typeface="黑体" pitchFamily="49" charset="-122"/>
              </a:rPr>
              <a:t>媒体广告传播优劣势 　　 </a:t>
            </a:r>
            <a:endParaRPr lang="en-US" altLang="zh-CN" sz="2400" dirty="0" smtClean="0">
              <a:solidFill>
                <a:srgbClr val="787481"/>
              </a:solidFill>
              <a:latin typeface="黑体" pitchFamily="49" charset="-122"/>
              <a:ea typeface="黑体" pitchFamily="49" charset="-122"/>
            </a:endParaRPr>
          </a:p>
          <a:p>
            <a:pPr marL="285750" indent="-285750">
              <a:lnSpc>
                <a:spcPct val="150000"/>
              </a:lnSpc>
              <a:buFont typeface="Arial" pitchFamily="34" charset="0"/>
              <a:buChar char="•"/>
            </a:pPr>
            <a:r>
              <a:rPr lang="zh-CN" altLang="en-US" sz="2400" dirty="0" smtClean="0">
                <a:solidFill>
                  <a:srgbClr val="787481"/>
                </a:solidFill>
                <a:latin typeface="黑体" pitchFamily="49" charset="-122"/>
                <a:ea typeface="黑体" pitchFamily="49" charset="-122"/>
              </a:rPr>
              <a:t>杂志</a:t>
            </a:r>
            <a:r>
              <a:rPr lang="zh-CN" altLang="en-US" sz="2400" dirty="0">
                <a:solidFill>
                  <a:srgbClr val="787481"/>
                </a:solidFill>
                <a:latin typeface="黑体" pitchFamily="49" charset="-122"/>
                <a:ea typeface="黑体" pitchFamily="49" charset="-122"/>
              </a:rPr>
              <a:t>媒体广告刊登费用</a:t>
            </a:r>
          </a:p>
        </p:txBody>
      </p:sp>
    </p:spTree>
    <p:extLst>
      <p:ext uri="{BB962C8B-B14F-4D97-AF65-F5344CB8AC3E}">
        <p14:creationId xmlns:p14="http://schemas.microsoft.com/office/powerpoint/2010/main" val="111851954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6907242" y="1836524"/>
            <a:ext cx="4487587" cy="3844901"/>
            <a:chOff x="6447381" y="2218710"/>
            <a:chExt cx="4542184" cy="3844901"/>
          </a:xfrm>
        </p:grpSpPr>
        <p:cxnSp>
          <p:nvCxnSpPr>
            <p:cNvPr id="4" name="直接连接符 3"/>
            <p:cNvCxnSpPr/>
            <p:nvPr/>
          </p:nvCxnSpPr>
          <p:spPr>
            <a:xfrm>
              <a:off x="6501978" y="6063611"/>
              <a:ext cx="4487587" cy="0"/>
            </a:xfrm>
            <a:prstGeom prst="line">
              <a:avLst/>
            </a:prstGeom>
            <a:ln w="19050">
              <a:solidFill>
                <a:srgbClr val="787481"/>
              </a:solidFill>
              <a:prstDash val="lgDash"/>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flipH="1">
              <a:off x="6447381" y="2218710"/>
              <a:ext cx="4542184" cy="3416320"/>
            </a:xfrm>
            <a:prstGeom prst="rect">
              <a:avLst/>
            </a:prstGeom>
            <a:noFill/>
          </p:spPr>
          <p:txBody>
            <a:bodyPr wrap="square" rtlCol="0">
              <a:spAutoFit/>
            </a:bodyPr>
            <a:lstStyle/>
            <a:p>
              <a:pPr>
                <a:lnSpc>
                  <a:spcPct val="150000"/>
                </a:lnSpc>
              </a:pPr>
              <a:r>
                <a:rPr lang="zh-CN" altLang="en-US" dirty="0" smtClean="0">
                  <a:solidFill>
                    <a:srgbClr val="787481"/>
                  </a:solidFill>
                  <a:latin typeface="+mj-ea"/>
                  <a:ea typeface="+mj-ea"/>
                </a:rPr>
                <a:t>与</a:t>
              </a:r>
              <a:r>
                <a:rPr lang="zh-CN" altLang="en-US" dirty="0">
                  <a:solidFill>
                    <a:srgbClr val="787481"/>
                  </a:solidFill>
                  <a:latin typeface="+mj-ea"/>
                  <a:ea typeface="+mj-ea"/>
                </a:rPr>
                <a:t>国外成熟的期刊市场相比</a:t>
              </a:r>
              <a:r>
                <a:rPr lang="en-US" altLang="zh-CN" dirty="0">
                  <a:solidFill>
                    <a:srgbClr val="787481"/>
                  </a:solidFill>
                  <a:latin typeface="+mj-ea"/>
                  <a:ea typeface="+mj-ea"/>
                </a:rPr>
                <a:t>,</a:t>
              </a:r>
              <a:r>
                <a:rPr lang="zh-CN" altLang="en-US" b="1" dirty="0">
                  <a:solidFill>
                    <a:srgbClr val="787481"/>
                  </a:solidFill>
                  <a:latin typeface="+mj-ea"/>
                  <a:ea typeface="+mj-ea"/>
                </a:rPr>
                <a:t>我国期刊市场的不成熟</a:t>
              </a:r>
              <a:r>
                <a:rPr lang="zh-CN" altLang="en-US" dirty="0">
                  <a:solidFill>
                    <a:srgbClr val="787481"/>
                  </a:solidFill>
                  <a:latin typeface="+mj-ea"/>
                  <a:ea typeface="+mj-ea"/>
                </a:rPr>
                <a:t>主要体现在以下几</a:t>
              </a:r>
              <a:r>
                <a:rPr lang="zh-CN" altLang="en-US" dirty="0" smtClean="0">
                  <a:solidFill>
                    <a:srgbClr val="787481"/>
                  </a:solidFill>
                  <a:latin typeface="+mj-ea"/>
                  <a:ea typeface="+mj-ea"/>
                </a:rPr>
                <a:t>个方面</a:t>
              </a:r>
              <a:r>
                <a:rPr lang="en-US" altLang="zh-CN" dirty="0" smtClean="0">
                  <a:solidFill>
                    <a:srgbClr val="787481"/>
                  </a:solidFill>
                  <a:latin typeface="+mj-ea"/>
                  <a:ea typeface="+mj-ea"/>
                </a:rPr>
                <a:t>:</a:t>
              </a:r>
            </a:p>
            <a:p>
              <a:pPr>
                <a:lnSpc>
                  <a:spcPct val="150000"/>
                </a:lnSpc>
              </a:pPr>
              <a:r>
                <a:rPr lang="en-US" altLang="zh-CN" dirty="0" smtClean="0">
                  <a:solidFill>
                    <a:srgbClr val="787481"/>
                  </a:solidFill>
                  <a:latin typeface="+mj-ea"/>
                  <a:ea typeface="+mj-ea"/>
                </a:rPr>
                <a:t>(1</a:t>
              </a:r>
              <a:r>
                <a:rPr lang="zh-CN" altLang="en-US" dirty="0" smtClean="0">
                  <a:solidFill>
                    <a:srgbClr val="787481"/>
                  </a:solidFill>
                  <a:latin typeface="+mj-ea"/>
                  <a:ea typeface="+mj-ea"/>
                </a:rPr>
                <a:t>）发行</a:t>
              </a:r>
              <a:r>
                <a:rPr lang="zh-CN" altLang="en-US" dirty="0">
                  <a:solidFill>
                    <a:srgbClr val="787481"/>
                  </a:solidFill>
                  <a:latin typeface="+mj-ea"/>
                  <a:ea typeface="+mj-ea"/>
                </a:rPr>
                <a:t>渠道相互抑制；我国的期刊市场远不如国外繁荣和成熟</a:t>
              </a:r>
              <a:r>
                <a:rPr lang="en-US" altLang="zh-CN" dirty="0">
                  <a:solidFill>
                    <a:srgbClr val="787481"/>
                  </a:solidFill>
                  <a:latin typeface="+mj-ea"/>
                  <a:ea typeface="+mj-ea"/>
                </a:rPr>
                <a:t>,</a:t>
              </a:r>
              <a:r>
                <a:rPr lang="zh-CN" altLang="en-US" dirty="0">
                  <a:solidFill>
                    <a:srgbClr val="787481"/>
                  </a:solidFill>
                  <a:latin typeface="+mj-ea"/>
                  <a:ea typeface="+mj-ea"/>
                </a:rPr>
                <a:t>原因在于</a:t>
              </a:r>
              <a:r>
                <a:rPr lang="en-US" altLang="zh-CN" dirty="0">
                  <a:solidFill>
                    <a:srgbClr val="787481"/>
                  </a:solidFill>
                  <a:latin typeface="+mj-ea"/>
                  <a:ea typeface="+mj-ea"/>
                </a:rPr>
                <a:t>,</a:t>
              </a:r>
              <a:r>
                <a:rPr lang="zh-CN" altLang="en-US" dirty="0">
                  <a:solidFill>
                    <a:srgbClr val="787481"/>
                  </a:solidFill>
                  <a:latin typeface="+mj-ea"/>
                  <a:ea typeface="+mj-ea"/>
                </a:rPr>
                <a:t>在我国存在发行渠道之间互相抑制而非互相激发的局面</a:t>
              </a:r>
              <a:r>
                <a:rPr lang="en-US" altLang="zh-CN" dirty="0">
                  <a:solidFill>
                    <a:srgbClr val="787481"/>
                  </a:solidFill>
                  <a:latin typeface="+mj-ea"/>
                  <a:ea typeface="+mj-ea"/>
                </a:rPr>
                <a:t>.</a:t>
              </a:r>
              <a:endParaRPr lang="en-US" altLang="zh-CN" dirty="0" smtClean="0">
                <a:solidFill>
                  <a:srgbClr val="787481"/>
                </a:solidFill>
                <a:latin typeface="+mj-ea"/>
                <a:ea typeface="+mj-ea"/>
              </a:endParaRPr>
            </a:p>
            <a:p>
              <a:pPr>
                <a:lnSpc>
                  <a:spcPct val="150000"/>
                </a:lnSpc>
              </a:pPr>
              <a:r>
                <a:rPr lang="en-US" altLang="zh-CN" dirty="0" smtClean="0">
                  <a:solidFill>
                    <a:srgbClr val="787481"/>
                  </a:solidFill>
                  <a:latin typeface="+mj-ea"/>
                  <a:ea typeface="+mj-ea"/>
                </a:rPr>
                <a:t>(2</a:t>
              </a:r>
              <a:r>
                <a:rPr lang="zh-CN" altLang="en-US" dirty="0" smtClean="0">
                  <a:solidFill>
                    <a:srgbClr val="787481"/>
                  </a:solidFill>
                  <a:latin typeface="+mj-ea"/>
                  <a:ea typeface="+mj-ea"/>
                </a:rPr>
                <a:t>）发行</a:t>
              </a:r>
              <a:r>
                <a:rPr lang="zh-CN" altLang="en-US" dirty="0">
                  <a:solidFill>
                    <a:srgbClr val="787481"/>
                  </a:solidFill>
                  <a:latin typeface="+mj-ea"/>
                  <a:ea typeface="+mj-ea"/>
                </a:rPr>
                <a:t>手段比较粗放；我国期刊发行市场基本上还处于比较粗放的阶段</a:t>
              </a:r>
              <a:r>
                <a:rPr lang="en-US" altLang="zh-CN" dirty="0" smtClean="0">
                  <a:solidFill>
                    <a:srgbClr val="787481"/>
                  </a:solidFill>
                  <a:latin typeface="+mj-ea"/>
                  <a:ea typeface="+mj-ea"/>
                </a:rPr>
                <a:t>,</a:t>
              </a:r>
              <a:r>
                <a:rPr lang="zh-CN" altLang="en-US" dirty="0" smtClean="0">
                  <a:solidFill>
                    <a:srgbClr val="787481"/>
                  </a:solidFill>
                  <a:latin typeface="+mj-ea"/>
                  <a:ea typeface="+mj-ea"/>
                </a:rPr>
                <a:t>现代</a:t>
              </a:r>
              <a:r>
                <a:rPr lang="zh-CN" altLang="en-US" dirty="0">
                  <a:solidFill>
                    <a:srgbClr val="787481"/>
                  </a:solidFill>
                  <a:latin typeface="+mj-ea"/>
                  <a:ea typeface="+mj-ea"/>
                </a:rPr>
                <a:t>市场管理体制不够成熟</a:t>
              </a:r>
              <a:r>
                <a:rPr lang="en-US" altLang="zh-CN" dirty="0">
                  <a:solidFill>
                    <a:srgbClr val="787481"/>
                  </a:solidFill>
                  <a:latin typeface="+mj-ea"/>
                  <a:ea typeface="+mj-ea"/>
                </a:rPr>
                <a:t>,</a:t>
              </a:r>
              <a:r>
                <a:rPr lang="zh-CN" altLang="en-US" dirty="0">
                  <a:solidFill>
                    <a:srgbClr val="787481"/>
                  </a:solidFill>
                  <a:latin typeface="+mj-ea"/>
                  <a:ea typeface="+mj-ea"/>
                </a:rPr>
                <a:t>科学管理水平不够到位</a:t>
              </a:r>
              <a:r>
                <a:rPr lang="en-US" altLang="zh-CN" dirty="0">
                  <a:solidFill>
                    <a:srgbClr val="787481"/>
                  </a:solidFill>
                  <a:latin typeface="+mj-ea"/>
                  <a:ea typeface="+mj-ea"/>
                </a:rPr>
                <a:t>.</a:t>
              </a:r>
            </a:p>
          </p:txBody>
        </p:sp>
      </p:grpSp>
      <p:grpSp>
        <p:nvGrpSpPr>
          <p:cNvPr id="23" name="组合 22"/>
          <p:cNvGrpSpPr/>
          <p:nvPr/>
        </p:nvGrpSpPr>
        <p:grpSpPr>
          <a:xfrm>
            <a:off x="930750" y="2032020"/>
            <a:ext cx="4232090" cy="3984386"/>
            <a:chOff x="1445591" y="4429031"/>
            <a:chExt cx="4232090" cy="3984386"/>
          </a:xfrm>
        </p:grpSpPr>
        <p:cxnSp>
          <p:nvCxnSpPr>
            <p:cNvPr id="3" name="直接连接符 2"/>
            <p:cNvCxnSpPr/>
            <p:nvPr/>
          </p:nvCxnSpPr>
          <p:spPr>
            <a:xfrm>
              <a:off x="1530003" y="4429031"/>
              <a:ext cx="3947728" cy="0"/>
            </a:xfrm>
            <a:prstGeom prst="line">
              <a:avLst/>
            </a:prstGeom>
            <a:ln w="19050">
              <a:solidFill>
                <a:srgbClr val="787481"/>
              </a:solidFill>
              <a:prstDash val="lgDash"/>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flipH="1">
              <a:off x="1445591" y="4443099"/>
              <a:ext cx="4232090" cy="3970318"/>
            </a:xfrm>
            <a:prstGeom prst="rect">
              <a:avLst/>
            </a:prstGeom>
            <a:noFill/>
          </p:spPr>
          <p:txBody>
            <a:bodyPr wrap="square" rtlCol="0">
              <a:spAutoFit/>
            </a:bodyPr>
            <a:lstStyle/>
            <a:p>
              <a:r>
                <a:rPr lang="zh-CN" altLang="en-US" dirty="0" smtClean="0">
                  <a:solidFill>
                    <a:srgbClr val="787481"/>
                  </a:solidFill>
                  <a:latin typeface="+mj-ea"/>
                  <a:ea typeface="+mj-ea"/>
                </a:rPr>
                <a:t>    截至</a:t>
              </a:r>
              <a:r>
                <a:rPr lang="en-US" altLang="zh-CN" dirty="0" smtClean="0">
                  <a:solidFill>
                    <a:srgbClr val="787481"/>
                  </a:solidFill>
                  <a:latin typeface="+mj-ea"/>
                  <a:ea typeface="+mj-ea"/>
                </a:rPr>
                <a:t>21</a:t>
              </a:r>
              <a:r>
                <a:rPr lang="zh-CN" altLang="en-US" dirty="0" smtClean="0">
                  <a:solidFill>
                    <a:srgbClr val="787481"/>
                  </a:solidFill>
                  <a:latin typeface="+mj-ea"/>
                  <a:ea typeface="+mj-ea"/>
                </a:rPr>
                <a:t>世纪初</a:t>
              </a:r>
              <a:r>
                <a:rPr lang="en-US" altLang="zh-CN" dirty="0">
                  <a:solidFill>
                    <a:srgbClr val="787481"/>
                  </a:solidFill>
                  <a:latin typeface="+mj-ea"/>
                  <a:ea typeface="+mj-ea"/>
                </a:rPr>
                <a:t>,</a:t>
              </a:r>
              <a:r>
                <a:rPr lang="zh-CN" altLang="en-US" dirty="0">
                  <a:solidFill>
                    <a:srgbClr val="787481"/>
                  </a:solidFill>
                  <a:latin typeface="+mj-ea"/>
                  <a:ea typeface="+mj-ea"/>
                </a:rPr>
                <a:t>我国</a:t>
              </a:r>
              <a:r>
                <a:rPr lang="zh-CN" altLang="en-US" dirty="0" smtClean="0">
                  <a:solidFill>
                    <a:srgbClr val="787481"/>
                  </a:solidFill>
                  <a:latin typeface="+mj-ea"/>
                  <a:ea typeface="+mj-ea"/>
                </a:rPr>
                <a:t>杂志品种</a:t>
              </a:r>
              <a:r>
                <a:rPr lang="zh-CN" altLang="en-US" dirty="0">
                  <a:solidFill>
                    <a:srgbClr val="787481"/>
                  </a:solidFill>
                  <a:latin typeface="+mj-ea"/>
                  <a:ea typeface="+mj-ea"/>
                </a:rPr>
                <a:t>总数一直维持</a:t>
              </a:r>
              <a:r>
                <a:rPr lang="zh-CN" altLang="en-US" dirty="0" smtClean="0">
                  <a:solidFill>
                    <a:srgbClr val="787481"/>
                  </a:solidFill>
                  <a:latin typeface="+mj-ea"/>
                  <a:ea typeface="+mj-ea"/>
                </a:rPr>
                <a:t>在</a:t>
              </a:r>
              <a:r>
                <a:rPr lang="en-US" altLang="zh-CN" dirty="0" smtClean="0">
                  <a:solidFill>
                    <a:srgbClr val="787481"/>
                  </a:solidFill>
                  <a:latin typeface="+mj-ea"/>
                  <a:ea typeface="+mj-ea"/>
                </a:rPr>
                <a:t>8000</a:t>
              </a:r>
              <a:r>
                <a:rPr lang="zh-CN" altLang="en-US" dirty="0" smtClean="0">
                  <a:solidFill>
                    <a:srgbClr val="787481"/>
                  </a:solidFill>
                  <a:latin typeface="+mj-ea"/>
                  <a:ea typeface="+mj-ea"/>
                </a:rPr>
                <a:t>种</a:t>
              </a:r>
              <a:r>
                <a:rPr lang="zh-CN" altLang="en-US" dirty="0">
                  <a:solidFill>
                    <a:srgbClr val="787481"/>
                  </a:solidFill>
                  <a:latin typeface="+mj-ea"/>
                  <a:ea typeface="+mj-ea"/>
                </a:rPr>
                <a:t>左右</a:t>
              </a:r>
              <a:r>
                <a:rPr lang="en-US" altLang="zh-CN" dirty="0">
                  <a:solidFill>
                    <a:srgbClr val="787481"/>
                  </a:solidFill>
                  <a:latin typeface="+mj-ea"/>
                  <a:ea typeface="+mj-ea"/>
                </a:rPr>
                <a:t>,</a:t>
              </a:r>
              <a:r>
                <a:rPr lang="zh-CN" altLang="en-US" dirty="0">
                  <a:solidFill>
                    <a:srgbClr val="787481"/>
                  </a:solidFill>
                  <a:latin typeface="+mj-ea"/>
                  <a:ea typeface="+mj-ea"/>
                </a:rPr>
                <a:t>其中</a:t>
              </a:r>
              <a:r>
                <a:rPr lang="zh-CN" altLang="en-US" dirty="0" smtClean="0">
                  <a:solidFill>
                    <a:srgbClr val="787481"/>
                  </a:solidFill>
                  <a:latin typeface="+mj-ea"/>
                  <a:ea typeface="+mj-ea"/>
                </a:rPr>
                <a:t>社会科学期刊</a:t>
              </a:r>
              <a:r>
                <a:rPr lang="zh-CN" altLang="en-US" dirty="0">
                  <a:solidFill>
                    <a:srgbClr val="787481"/>
                  </a:solidFill>
                  <a:latin typeface="+mj-ea"/>
                  <a:ea typeface="+mj-ea"/>
                </a:rPr>
                <a:t>和科学技术期刊各占</a:t>
              </a:r>
              <a:r>
                <a:rPr lang="zh-CN" altLang="en-US" dirty="0" smtClean="0">
                  <a:solidFill>
                    <a:srgbClr val="787481"/>
                  </a:solidFill>
                  <a:latin typeface="+mj-ea"/>
                  <a:ea typeface="+mj-ea"/>
                </a:rPr>
                <a:t>一半。</a:t>
              </a:r>
              <a:endParaRPr lang="en-US" altLang="zh-CN" dirty="0" smtClean="0">
                <a:solidFill>
                  <a:srgbClr val="787481"/>
                </a:solidFill>
                <a:latin typeface="+mj-ea"/>
                <a:ea typeface="+mj-ea"/>
              </a:endParaRPr>
            </a:p>
            <a:p>
              <a:endParaRPr lang="en-US" altLang="zh-CN" dirty="0">
                <a:solidFill>
                  <a:srgbClr val="787481"/>
                </a:solidFill>
                <a:latin typeface="+mj-ea"/>
                <a:ea typeface="+mj-ea"/>
              </a:endParaRPr>
            </a:p>
            <a:p>
              <a:r>
                <a:rPr lang="zh-CN" altLang="en-US" dirty="0" smtClean="0">
                  <a:solidFill>
                    <a:srgbClr val="787481"/>
                  </a:solidFill>
                  <a:latin typeface="+mj-ea"/>
                  <a:ea typeface="+mj-ea"/>
                </a:rPr>
                <a:t>    从</a:t>
              </a:r>
              <a:r>
                <a:rPr lang="zh-CN" altLang="en-US" dirty="0">
                  <a:solidFill>
                    <a:srgbClr val="787481"/>
                  </a:solidFill>
                  <a:latin typeface="+mj-ea"/>
                  <a:ea typeface="+mj-ea"/>
                </a:rPr>
                <a:t>发行量和征订途径来看</a:t>
              </a:r>
              <a:r>
                <a:rPr lang="en-US" altLang="zh-CN" dirty="0">
                  <a:solidFill>
                    <a:srgbClr val="787481"/>
                  </a:solidFill>
                  <a:latin typeface="+mj-ea"/>
                  <a:ea typeface="+mj-ea"/>
                </a:rPr>
                <a:t>,</a:t>
              </a:r>
              <a:r>
                <a:rPr lang="zh-CN" altLang="en-US" dirty="0">
                  <a:solidFill>
                    <a:srgbClr val="787481"/>
                  </a:solidFill>
                  <a:latin typeface="+mj-ea"/>
                  <a:ea typeface="+mj-ea"/>
                </a:rPr>
                <a:t>我国发行量大的</a:t>
              </a:r>
              <a:r>
                <a:rPr lang="zh-CN" altLang="en-US" dirty="0" smtClean="0">
                  <a:solidFill>
                    <a:srgbClr val="787481"/>
                  </a:solidFill>
                  <a:latin typeface="+mj-ea"/>
                  <a:ea typeface="+mj-ea"/>
                </a:rPr>
                <a:t>杂志</a:t>
              </a:r>
              <a:r>
                <a:rPr lang="en-US" altLang="zh-CN" dirty="0" smtClean="0">
                  <a:solidFill>
                    <a:srgbClr val="787481"/>
                  </a:solidFill>
                  <a:latin typeface="+mj-ea"/>
                  <a:ea typeface="+mj-ea"/>
                </a:rPr>
                <a:t>(</a:t>
              </a:r>
              <a:r>
                <a:rPr lang="zh-CN" altLang="en-US" dirty="0">
                  <a:solidFill>
                    <a:srgbClr val="787481"/>
                  </a:solidFill>
                  <a:latin typeface="+mj-ea"/>
                  <a:ea typeface="+mj-ea"/>
                </a:rPr>
                <a:t>期</a:t>
              </a:r>
              <a:r>
                <a:rPr lang="zh-CN" altLang="en-US" dirty="0" smtClean="0">
                  <a:solidFill>
                    <a:srgbClr val="787481"/>
                  </a:solidFill>
                  <a:latin typeface="+mj-ea"/>
                  <a:ea typeface="+mj-ea"/>
                </a:rPr>
                <a:t>发行</a:t>
              </a:r>
              <a:r>
                <a:rPr lang="en-US" altLang="zh-CN" dirty="0" smtClean="0">
                  <a:solidFill>
                    <a:srgbClr val="787481"/>
                  </a:solidFill>
                  <a:latin typeface="+mj-ea"/>
                  <a:ea typeface="+mj-ea"/>
                </a:rPr>
                <a:t>100</a:t>
              </a:r>
              <a:r>
                <a:rPr lang="zh-CN" altLang="en-US" dirty="0" smtClean="0">
                  <a:solidFill>
                    <a:srgbClr val="787481"/>
                  </a:solidFill>
                  <a:latin typeface="+mj-ea"/>
                  <a:ea typeface="+mj-ea"/>
                </a:rPr>
                <a:t>万</a:t>
              </a:r>
              <a:r>
                <a:rPr lang="zh-CN" altLang="en-US" dirty="0">
                  <a:solidFill>
                    <a:srgbClr val="787481"/>
                  </a:solidFill>
                  <a:latin typeface="+mj-ea"/>
                  <a:ea typeface="+mj-ea"/>
                </a:rPr>
                <a:t>册以上</a:t>
              </a:r>
              <a:r>
                <a:rPr lang="en-US" altLang="zh-CN" dirty="0">
                  <a:solidFill>
                    <a:srgbClr val="787481"/>
                  </a:solidFill>
                  <a:latin typeface="+mj-ea"/>
                  <a:ea typeface="+mj-ea"/>
                </a:rPr>
                <a:t>)</a:t>
              </a:r>
              <a:r>
                <a:rPr lang="zh-CN" altLang="en-US" dirty="0" smtClean="0">
                  <a:solidFill>
                    <a:srgbClr val="787481"/>
                  </a:solidFill>
                  <a:latin typeface="+mj-ea"/>
                  <a:ea typeface="+mj-ea"/>
                </a:rPr>
                <a:t>不足</a:t>
              </a:r>
              <a:r>
                <a:rPr lang="en-US" altLang="zh-CN" dirty="0" smtClean="0">
                  <a:solidFill>
                    <a:srgbClr val="787481"/>
                  </a:solidFill>
                  <a:latin typeface="+mj-ea"/>
                  <a:ea typeface="+mj-ea"/>
                </a:rPr>
                <a:t>25</a:t>
              </a:r>
              <a:r>
                <a:rPr lang="zh-CN" altLang="en-US" dirty="0" smtClean="0">
                  <a:solidFill>
                    <a:srgbClr val="787481"/>
                  </a:solidFill>
                  <a:latin typeface="+mj-ea"/>
                  <a:ea typeface="+mj-ea"/>
                </a:rPr>
                <a:t>种</a:t>
              </a:r>
              <a:r>
                <a:rPr lang="en-US" altLang="zh-CN" dirty="0">
                  <a:solidFill>
                    <a:srgbClr val="787481"/>
                  </a:solidFill>
                  <a:latin typeface="+mj-ea"/>
                  <a:ea typeface="+mj-ea"/>
                </a:rPr>
                <a:t>,</a:t>
              </a:r>
              <a:r>
                <a:rPr lang="zh-CN" altLang="en-US" dirty="0">
                  <a:solidFill>
                    <a:srgbClr val="787481"/>
                  </a:solidFill>
                  <a:latin typeface="+mj-ea"/>
                  <a:ea typeface="+mj-ea"/>
                </a:rPr>
                <a:t>其中期刊最高发行量未</a:t>
              </a:r>
              <a:r>
                <a:rPr lang="zh-CN" altLang="en-US" dirty="0" smtClean="0">
                  <a:solidFill>
                    <a:srgbClr val="787481"/>
                  </a:solidFill>
                  <a:latin typeface="+mj-ea"/>
                  <a:ea typeface="+mj-ea"/>
                </a:rPr>
                <a:t>超过</a:t>
              </a:r>
              <a:r>
                <a:rPr lang="en-US" altLang="zh-CN" dirty="0" smtClean="0">
                  <a:solidFill>
                    <a:srgbClr val="787481"/>
                  </a:solidFill>
                  <a:latin typeface="+mj-ea"/>
                  <a:ea typeface="+mj-ea"/>
                </a:rPr>
                <a:t>500</a:t>
              </a:r>
              <a:r>
                <a:rPr lang="zh-CN" altLang="en-US" dirty="0" smtClean="0">
                  <a:solidFill>
                    <a:srgbClr val="787481"/>
                  </a:solidFill>
                  <a:latin typeface="+mj-ea"/>
                  <a:ea typeface="+mj-ea"/>
                </a:rPr>
                <a:t>万</a:t>
              </a:r>
              <a:r>
                <a:rPr lang="zh-CN" altLang="en-US" dirty="0">
                  <a:solidFill>
                    <a:srgbClr val="787481"/>
                  </a:solidFill>
                  <a:latin typeface="+mj-ea"/>
                  <a:ea typeface="+mj-ea"/>
                </a:rPr>
                <a:t>册</a:t>
              </a:r>
              <a:r>
                <a:rPr lang="en-US" altLang="zh-CN" dirty="0">
                  <a:solidFill>
                    <a:srgbClr val="787481"/>
                  </a:solidFill>
                  <a:latin typeface="+mj-ea"/>
                  <a:ea typeface="+mj-ea"/>
                </a:rPr>
                <a:t>.</a:t>
              </a:r>
              <a:r>
                <a:rPr lang="zh-CN" altLang="en-US" dirty="0" smtClean="0">
                  <a:solidFill>
                    <a:srgbClr val="787481"/>
                  </a:solidFill>
                  <a:latin typeface="+mj-ea"/>
                  <a:ea typeface="+mj-ea"/>
                </a:rPr>
                <a:t>发行任务</a:t>
              </a:r>
              <a:r>
                <a:rPr lang="zh-CN" altLang="en-US" dirty="0">
                  <a:solidFill>
                    <a:srgbClr val="787481"/>
                  </a:solidFill>
                  <a:latin typeface="+mj-ea"/>
                  <a:ea typeface="+mj-ea"/>
                </a:rPr>
                <a:t>的完成一部分依靠市场</a:t>
              </a:r>
              <a:r>
                <a:rPr lang="en-US" altLang="zh-CN" dirty="0">
                  <a:solidFill>
                    <a:srgbClr val="787481"/>
                  </a:solidFill>
                  <a:latin typeface="+mj-ea"/>
                  <a:ea typeface="+mj-ea"/>
                </a:rPr>
                <a:t>,</a:t>
              </a:r>
              <a:r>
                <a:rPr lang="zh-CN" altLang="en-US" dirty="0">
                  <a:solidFill>
                    <a:srgbClr val="787481"/>
                  </a:solidFill>
                  <a:latin typeface="+mj-ea"/>
                  <a:ea typeface="+mj-ea"/>
                </a:rPr>
                <a:t>一部分则在很大程度上依靠计划体制的</a:t>
              </a:r>
              <a:r>
                <a:rPr lang="zh-CN" altLang="en-US" dirty="0" smtClean="0">
                  <a:solidFill>
                    <a:srgbClr val="787481"/>
                  </a:solidFill>
                  <a:latin typeface="+mj-ea"/>
                  <a:ea typeface="+mj-ea"/>
                </a:rPr>
                <a:t>支持。</a:t>
              </a:r>
              <a:endParaRPr lang="en-US" altLang="zh-CN" dirty="0" smtClean="0">
                <a:solidFill>
                  <a:srgbClr val="787481"/>
                </a:solidFill>
                <a:latin typeface="+mj-ea"/>
                <a:ea typeface="+mj-ea"/>
              </a:endParaRPr>
            </a:p>
            <a:p>
              <a:endParaRPr lang="en-US" altLang="zh-CN" dirty="0">
                <a:solidFill>
                  <a:srgbClr val="787481"/>
                </a:solidFill>
                <a:latin typeface="+mj-ea"/>
                <a:ea typeface="+mj-ea"/>
              </a:endParaRPr>
            </a:p>
            <a:p>
              <a:r>
                <a:rPr lang="zh-CN" altLang="en-US" dirty="0" smtClean="0">
                  <a:solidFill>
                    <a:srgbClr val="787481"/>
                  </a:solidFill>
                  <a:latin typeface="+mj-ea"/>
                  <a:ea typeface="+mj-ea"/>
                </a:rPr>
                <a:t>    中国杂志</a:t>
              </a:r>
              <a:r>
                <a:rPr lang="zh-CN" altLang="en-US" dirty="0">
                  <a:solidFill>
                    <a:srgbClr val="787481"/>
                  </a:solidFill>
                  <a:latin typeface="+mj-ea"/>
                  <a:ea typeface="+mj-ea"/>
                </a:rPr>
                <a:t>发行的主要途径是读者订阅</a:t>
              </a:r>
              <a:r>
                <a:rPr lang="en-US" altLang="zh-CN" dirty="0">
                  <a:solidFill>
                    <a:srgbClr val="787481"/>
                  </a:solidFill>
                  <a:latin typeface="+mj-ea"/>
                  <a:ea typeface="+mj-ea"/>
                </a:rPr>
                <a:t>,</a:t>
              </a:r>
              <a:r>
                <a:rPr lang="zh-CN" altLang="en-US" dirty="0">
                  <a:solidFill>
                    <a:srgbClr val="787481"/>
                  </a:solidFill>
                  <a:latin typeface="+mj-ea"/>
                  <a:ea typeface="+mj-ea"/>
                </a:rPr>
                <a:t>邮局代理绝大多数杂志的订阅</a:t>
              </a:r>
              <a:r>
                <a:rPr lang="zh-CN" altLang="en-US" dirty="0" smtClean="0">
                  <a:solidFill>
                    <a:srgbClr val="787481"/>
                  </a:solidFill>
                  <a:latin typeface="+mj-ea"/>
                  <a:ea typeface="+mj-ea"/>
                </a:rPr>
                <a:t>工作。只有</a:t>
              </a:r>
              <a:r>
                <a:rPr lang="zh-CN" altLang="en-US" dirty="0">
                  <a:solidFill>
                    <a:srgbClr val="787481"/>
                  </a:solidFill>
                  <a:latin typeface="+mj-ea"/>
                  <a:ea typeface="+mj-ea"/>
                </a:rPr>
                <a:t>一</a:t>
              </a:r>
              <a:r>
                <a:rPr lang="zh-CN" altLang="en-US" dirty="0" smtClean="0">
                  <a:solidFill>
                    <a:srgbClr val="787481"/>
                  </a:solidFill>
                  <a:latin typeface="+mj-ea"/>
                  <a:ea typeface="+mj-ea"/>
                </a:rPr>
                <a:t>小部分</a:t>
              </a:r>
              <a:r>
                <a:rPr lang="zh-CN" altLang="en-US" dirty="0">
                  <a:solidFill>
                    <a:srgbClr val="787481"/>
                  </a:solidFill>
                  <a:latin typeface="+mj-ea"/>
                  <a:ea typeface="+mj-ea"/>
                </a:rPr>
                <a:t>畅销杂志在零售市场上可以买</a:t>
              </a:r>
              <a:r>
                <a:rPr lang="zh-CN" altLang="en-US" dirty="0" smtClean="0">
                  <a:solidFill>
                    <a:srgbClr val="787481"/>
                  </a:solidFill>
                  <a:latin typeface="+mj-ea"/>
                  <a:ea typeface="+mj-ea"/>
                </a:rPr>
                <a:t>到。</a:t>
              </a:r>
              <a:endParaRPr lang="zh-CN" altLang="en-US" dirty="0">
                <a:solidFill>
                  <a:srgbClr val="787481"/>
                </a:solidFill>
                <a:latin typeface="+mj-ea"/>
                <a:ea typeface="+mj-ea"/>
              </a:endParaRPr>
            </a:p>
          </p:txBody>
        </p:sp>
      </p:grpSp>
      <p:sp>
        <p:nvSpPr>
          <p:cNvPr id="16" name="任意多边形 15"/>
          <p:cNvSpPr/>
          <p:nvPr/>
        </p:nvSpPr>
        <p:spPr>
          <a:xfrm flipH="1" flipV="1">
            <a:off x="6192487" y="1320974"/>
            <a:ext cx="714756" cy="2337052"/>
          </a:xfrm>
          <a:custGeom>
            <a:avLst/>
            <a:gdLst>
              <a:gd name="connsiteX0" fmla="*/ 299466 w 598932"/>
              <a:gd name="connsiteY0" fmla="*/ 1958340 h 1958340"/>
              <a:gd name="connsiteX1" fmla="*/ 0 w 598932"/>
              <a:gd name="connsiteY1" fmla="*/ 1658874 h 1958340"/>
              <a:gd name="connsiteX2" fmla="*/ 149733 w 598932"/>
              <a:gd name="connsiteY2" fmla="*/ 1658874 h 1958340"/>
              <a:gd name="connsiteX3" fmla="*/ 149733 w 598932"/>
              <a:gd name="connsiteY3" fmla="*/ 597206 h 1958340"/>
              <a:gd name="connsiteX4" fmla="*/ 447142 w 598932"/>
              <a:gd name="connsiteY4" fmla="*/ 0 h 1958340"/>
              <a:gd name="connsiteX5" fmla="*/ 449199 w 598932"/>
              <a:gd name="connsiteY5" fmla="*/ 0 h 1958340"/>
              <a:gd name="connsiteX6" fmla="*/ 449199 w 598932"/>
              <a:gd name="connsiteY6" fmla="*/ 1658874 h 1958340"/>
              <a:gd name="connsiteX7" fmla="*/ 598932 w 598932"/>
              <a:gd name="connsiteY7" fmla="*/ 1658874 h 1958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8932" h="1958340">
                <a:moveTo>
                  <a:pt x="299466" y="1958340"/>
                </a:moveTo>
                <a:lnTo>
                  <a:pt x="0" y="1658874"/>
                </a:lnTo>
                <a:lnTo>
                  <a:pt x="149733" y="1658874"/>
                </a:lnTo>
                <a:lnTo>
                  <a:pt x="149733" y="597206"/>
                </a:lnTo>
                <a:lnTo>
                  <a:pt x="447142" y="0"/>
                </a:lnTo>
                <a:lnTo>
                  <a:pt x="449199" y="0"/>
                </a:lnTo>
                <a:lnTo>
                  <a:pt x="449199" y="1658874"/>
                </a:lnTo>
                <a:lnTo>
                  <a:pt x="598932" y="1658874"/>
                </a:lnTo>
                <a:close/>
              </a:path>
            </a:pathLst>
          </a:custGeom>
          <a:solidFill>
            <a:srgbClr val="787481"/>
          </a:solidFill>
          <a:ln>
            <a:noFill/>
          </a:ln>
          <a:effectLst>
            <a:outerShdw blurRad="190500" sx="105000" sy="105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flipH="1">
            <a:off x="5120353" y="2957644"/>
            <a:ext cx="714756" cy="2337052"/>
          </a:xfrm>
          <a:custGeom>
            <a:avLst/>
            <a:gdLst>
              <a:gd name="connsiteX0" fmla="*/ 299466 w 598932"/>
              <a:gd name="connsiteY0" fmla="*/ 1958340 h 1958340"/>
              <a:gd name="connsiteX1" fmla="*/ 0 w 598932"/>
              <a:gd name="connsiteY1" fmla="*/ 1658874 h 1958340"/>
              <a:gd name="connsiteX2" fmla="*/ 149733 w 598932"/>
              <a:gd name="connsiteY2" fmla="*/ 1658874 h 1958340"/>
              <a:gd name="connsiteX3" fmla="*/ 149733 w 598932"/>
              <a:gd name="connsiteY3" fmla="*/ 597206 h 1958340"/>
              <a:gd name="connsiteX4" fmla="*/ 447142 w 598932"/>
              <a:gd name="connsiteY4" fmla="*/ 0 h 1958340"/>
              <a:gd name="connsiteX5" fmla="*/ 449199 w 598932"/>
              <a:gd name="connsiteY5" fmla="*/ 0 h 1958340"/>
              <a:gd name="connsiteX6" fmla="*/ 449199 w 598932"/>
              <a:gd name="connsiteY6" fmla="*/ 1658874 h 1958340"/>
              <a:gd name="connsiteX7" fmla="*/ 598932 w 598932"/>
              <a:gd name="connsiteY7" fmla="*/ 1658874 h 1958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8932" h="1958340">
                <a:moveTo>
                  <a:pt x="299466" y="1958340"/>
                </a:moveTo>
                <a:lnTo>
                  <a:pt x="0" y="1658874"/>
                </a:lnTo>
                <a:lnTo>
                  <a:pt x="149733" y="1658874"/>
                </a:lnTo>
                <a:lnTo>
                  <a:pt x="149733" y="597206"/>
                </a:lnTo>
                <a:lnTo>
                  <a:pt x="447142" y="0"/>
                </a:lnTo>
                <a:lnTo>
                  <a:pt x="449199" y="0"/>
                </a:lnTo>
                <a:lnTo>
                  <a:pt x="449199" y="1658874"/>
                </a:lnTo>
                <a:lnTo>
                  <a:pt x="598932" y="1658874"/>
                </a:lnTo>
                <a:close/>
              </a:path>
            </a:pathLst>
          </a:custGeom>
          <a:solidFill>
            <a:srgbClr val="EDE5FA"/>
          </a:solidFill>
          <a:ln>
            <a:noFill/>
          </a:ln>
          <a:effectLst>
            <a:outerShdw blurRad="190500" sx="105000" sy="105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323677" y="638630"/>
            <a:ext cx="4562275" cy="740229"/>
            <a:chOff x="314525" y="638630"/>
            <a:chExt cx="4562275" cy="740229"/>
          </a:xfrm>
        </p:grpSpPr>
        <p:sp>
          <p:nvSpPr>
            <p:cNvPr id="21" name="矩形 20"/>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p:cNvSpPr txBox="1"/>
            <p:nvPr/>
          </p:nvSpPr>
          <p:spPr>
            <a:xfrm>
              <a:off x="682171" y="716356"/>
              <a:ext cx="4194629" cy="584775"/>
            </a:xfrm>
            <a:prstGeom prst="rect">
              <a:avLst/>
            </a:prstGeom>
            <a:noFill/>
          </p:spPr>
          <p:txBody>
            <a:bodyPr wrap="square" rtlCol="0">
              <a:spAutoFit/>
            </a:bodyPr>
            <a:lstStyle/>
            <a:p>
              <a:r>
                <a:rPr lang="zh-CN" altLang="en-US" sz="3200" dirty="0">
                  <a:solidFill>
                    <a:srgbClr val="787481"/>
                  </a:solidFill>
                  <a:latin typeface="思源黑体 CN Heavy" panose="020B0A00000000000000" pitchFamily="34" charset="-122"/>
                  <a:ea typeface="思源黑体 CN Heavy" panose="020B0A00000000000000" pitchFamily="34" charset="-122"/>
                </a:rPr>
                <a:t> </a:t>
              </a:r>
              <a:r>
                <a:rPr lang="zh-CN" altLang="en-US" sz="3200" dirty="0" smtClean="0">
                  <a:solidFill>
                    <a:srgbClr val="787481"/>
                  </a:solidFill>
                  <a:latin typeface="思源黑体 CN Heavy" panose="020B0A00000000000000" pitchFamily="34" charset="-122"/>
                  <a:ea typeface="思源黑体 CN Heavy" panose="020B0A00000000000000" pitchFamily="34" charset="-122"/>
                </a:rPr>
                <a:t>一、概述</a:t>
              </a:r>
              <a:endParaRPr lang="zh-CN" altLang="en-US" sz="3200" dirty="0">
                <a:solidFill>
                  <a:srgbClr val="787481"/>
                </a:solidFill>
                <a:latin typeface="思源黑体 CN Heavy" panose="020B0A00000000000000" pitchFamily="34" charset="-122"/>
                <a:ea typeface="思源黑体 CN Heavy" panose="020B0A00000000000000" pitchFamily="34" charset="-122"/>
              </a:endParaRPr>
            </a:p>
          </p:txBody>
        </p:sp>
      </p:grpSp>
      <p:sp>
        <p:nvSpPr>
          <p:cNvPr id="28" name="文本框 21"/>
          <p:cNvSpPr txBox="1"/>
          <p:nvPr/>
        </p:nvSpPr>
        <p:spPr>
          <a:xfrm>
            <a:off x="662626" y="1305690"/>
            <a:ext cx="3768697" cy="461665"/>
          </a:xfrm>
          <a:prstGeom prst="rect">
            <a:avLst/>
          </a:prstGeom>
          <a:noFill/>
        </p:spPr>
        <p:txBody>
          <a:bodyPr wrap="square" rtlCol="0">
            <a:spAutoFit/>
          </a:bodyPr>
          <a:lstStyle/>
          <a:p>
            <a:r>
              <a:rPr lang="zh-CN" altLang="en-US" sz="2400" dirty="0">
                <a:solidFill>
                  <a:srgbClr val="787481"/>
                </a:solidFill>
                <a:latin typeface="思源黑体 CN Heavy" panose="020B0A00000000000000" pitchFamily="34" charset="-122"/>
                <a:ea typeface="思源黑体 CN Heavy" panose="020B0A00000000000000" pitchFamily="34" charset="-122"/>
              </a:rPr>
              <a:t>（一）我国杂志的现状</a:t>
            </a:r>
          </a:p>
        </p:txBody>
      </p:sp>
    </p:spTree>
    <p:extLst>
      <p:ext uri="{BB962C8B-B14F-4D97-AF65-F5344CB8AC3E}">
        <p14:creationId xmlns:p14="http://schemas.microsoft.com/office/powerpoint/2010/main" val="2855542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3677" y="638630"/>
            <a:ext cx="4562275" cy="740229"/>
            <a:chOff x="314525" y="638630"/>
            <a:chExt cx="4562275" cy="740229"/>
          </a:xfrm>
        </p:grpSpPr>
        <p:sp>
          <p:nvSpPr>
            <p:cNvPr id="3" name="矩形 2"/>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194629"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（二）杂志</a:t>
              </a:r>
              <a:r>
                <a:rPr lang="zh-CN" altLang="en-US" sz="2400" dirty="0">
                  <a:solidFill>
                    <a:srgbClr val="787481"/>
                  </a:solidFill>
                  <a:latin typeface="思源黑体 CN Heavy" panose="020B0A00000000000000" pitchFamily="34" charset="-122"/>
                  <a:ea typeface="思源黑体 CN Heavy" panose="020B0A00000000000000" pitchFamily="34" charset="-122"/>
                </a:rPr>
                <a:t>的分类</a:t>
              </a:r>
            </a:p>
          </p:txBody>
        </p:sp>
      </p:grpSp>
      <p:sp>
        <p:nvSpPr>
          <p:cNvPr id="5" name="矩形 4"/>
          <p:cNvSpPr/>
          <p:nvPr/>
        </p:nvSpPr>
        <p:spPr>
          <a:xfrm>
            <a:off x="9207795" y="312300"/>
            <a:ext cx="2672317" cy="6237356"/>
          </a:xfrm>
          <a:prstGeom prst="rect">
            <a:avLst/>
          </a:prstGeom>
          <a:solidFill>
            <a:srgbClr val="7874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7697972" y="1378859"/>
            <a:ext cx="2546143" cy="4511578"/>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1" name="组合 10"/>
          <p:cNvGrpSpPr/>
          <p:nvPr/>
        </p:nvGrpSpPr>
        <p:grpSpPr>
          <a:xfrm>
            <a:off x="1026943" y="1522661"/>
            <a:ext cx="2799469" cy="4601410"/>
            <a:chOff x="456763" y="1480457"/>
            <a:chExt cx="2799469" cy="4601410"/>
          </a:xfrm>
        </p:grpSpPr>
        <p:sp>
          <p:nvSpPr>
            <p:cNvPr id="8" name="文本框 7"/>
            <p:cNvSpPr txBox="1"/>
            <p:nvPr/>
          </p:nvSpPr>
          <p:spPr>
            <a:xfrm>
              <a:off x="1173647" y="1480457"/>
              <a:ext cx="1470274" cy="1446550"/>
            </a:xfrm>
            <a:prstGeom prst="rect">
              <a:avLst/>
            </a:prstGeom>
            <a:noFill/>
          </p:spPr>
          <p:txBody>
            <a:bodyPr wrap="none" rtlCol="0">
              <a:spAutoFit/>
            </a:bodyPr>
            <a:lstStyle/>
            <a:p>
              <a:r>
                <a:rPr lang="en-US" altLang="zh-CN" sz="8800" dirty="0" smtClean="0">
                  <a:solidFill>
                    <a:srgbClr val="787481"/>
                  </a:solidFill>
                  <a:latin typeface="+mj-ea"/>
                  <a:ea typeface="+mj-ea"/>
                </a:rPr>
                <a:t>01</a:t>
              </a:r>
              <a:endParaRPr lang="zh-CN" altLang="en-US" sz="8800" dirty="0">
                <a:solidFill>
                  <a:srgbClr val="787481"/>
                </a:solidFill>
                <a:latin typeface="+mj-ea"/>
                <a:ea typeface="+mj-ea"/>
              </a:endParaRPr>
            </a:p>
          </p:txBody>
        </p:sp>
        <p:sp>
          <p:nvSpPr>
            <p:cNvPr id="9" name="文本框 8"/>
            <p:cNvSpPr txBox="1"/>
            <p:nvPr/>
          </p:nvSpPr>
          <p:spPr>
            <a:xfrm>
              <a:off x="1123954" y="2451349"/>
              <a:ext cx="1338828" cy="369332"/>
            </a:xfrm>
            <a:prstGeom prst="rect">
              <a:avLst/>
            </a:prstGeom>
            <a:solidFill>
              <a:schemeClr val="bg1"/>
            </a:solidFill>
          </p:spPr>
          <p:txBody>
            <a:bodyPr wrap="none" rtlCol="0">
              <a:spAutoFit/>
            </a:bodyPr>
            <a:lstStyle/>
            <a:p>
              <a:r>
                <a:rPr lang="zh-CN" altLang="en-US" dirty="0">
                  <a:solidFill>
                    <a:srgbClr val="787481"/>
                  </a:solidFill>
                  <a:latin typeface="黑体" pitchFamily="49" charset="-122"/>
                  <a:ea typeface="黑体" pitchFamily="49" charset="-122"/>
                </a:rPr>
                <a:t>消费类杂志</a:t>
              </a:r>
            </a:p>
          </p:txBody>
        </p:sp>
        <p:sp>
          <p:nvSpPr>
            <p:cNvPr id="10" name="文本框 9"/>
            <p:cNvSpPr txBox="1"/>
            <p:nvPr/>
          </p:nvSpPr>
          <p:spPr>
            <a:xfrm>
              <a:off x="456763" y="2757880"/>
              <a:ext cx="2799469" cy="3323987"/>
            </a:xfrm>
            <a:prstGeom prst="rect">
              <a:avLst/>
            </a:prstGeom>
            <a:noFill/>
          </p:spPr>
          <p:txBody>
            <a:bodyPr wrap="square" rtlCol="0">
              <a:spAutoFit/>
            </a:bodyPr>
            <a:lstStyle/>
            <a:p>
              <a:pPr>
                <a:lnSpc>
                  <a:spcPct val="150000"/>
                </a:lnSpc>
              </a:pPr>
              <a:r>
                <a:rPr lang="zh-CN" altLang="en-US" sz="1400" dirty="0">
                  <a:solidFill>
                    <a:srgbClr val="787481"/>
                  </a:solidFill>
                  <a:ea typeface="思源黑体 CN Light" panose="020B0300000000000000" pitchFamily="34" charset="-122"/>
                  <a:sym typeface="思源黑体 CN"/>
                </a:rPr>
                <a:t>消费类</a:t>
              </a:r>
              <a:r>
                <a:rPr lang="zh-CN" altLang="en-US" sz="1400" dirty="0" smtClean="0">
                  <a:solidFill>
                    <a:srgbClr val="787481"/>
                  </a:solidFill>
                  <a:ea typeface="思源黑体 CN Light" panose="020B0300000000000000" pitchFamily="34" charset="-122"/>
                  <a:sym typeface="思源黑体 CN"/>
                </a:rPr>
                <a:t>杂志最初</a:t>
              </a:r>
              <a:r>
                <a:rPr lang="zh-CN" altLang="en-US" sz="1400" dirty="0">
                  <a:solidFill>
                    <a:srgbClr val="787481"/>
                  </a:solidFill>
                  <a:ea typeface="思源黑体 CN Light" panose="020B0300000000000000" pitchFamily="34" charset="-122"/>
                  <a:sym typeface="思源黑体 CN"/>
                </a:rPr>
                <a:t>是为</a:t>
              </a:r>
              <a:r>
                <a:rPr lang="zh-CN" altLang="en-US" sz="1400" b="1" dirty="0">
                  <a:solidFill>
                    <a:srgbClr val="787481"/>
                  </a:solidFill>
                  <a:ea typeface="思源黑体 CN Light" panose="020B0300000000000000" pitchFamily="34" charset="-122"/>
                  <a:sym typeface="思源黑体 CN"/>
                </a:rPr>
                <a:t>服务大众消费</a:t>
              </a:r>
              <a:r>
                <a:rPr lang="zh-CN" altLang="en-US" sz="1400" dirty="0">
                  <a:solidFill>
                    <a:srgbClr val="787481"/>
                  </a:solidFill>
                  <a:ea typeface="思源黑体 CN Light" panose="020B0300000000000000" pitchFamily="34" charset="-122"/>
                  <a:sym typeface="思源黑体 CN"/>
                </a:rPr>
                <a:t>而出现</a:t>
              </a:r>
              <a:r>
                <a:rPr lang="zh-CN" altLang="en-US" sz="1400" dirty="0" smtClean="0">
                  <a:solidFill>
                    <a:srgbClr val="787481"/>
                  </a:solidFill>
                  <a:ea typeface="思源黑体 CN Light" panose="020B0300000000000000" pitchFamily="34" charset="-122"/>
                  <a:sym typeface="思源黑体 CN"/>
                </a:rPr>
                <a:t>的，例如</a:t>
              </a:r>
              <a:r>
                <a:rPr lang="en-US" altLang="zh-CN" sz="1400" dirty="0">
                  <a:solidFill>
                    <a:srgbClr val="787481"/>
                  </a:solidFill>
                  <a:ea typeface="思源黑体 CN Light" panose="020B0300000000000000" pitchFamily="34" charset="-122"/>
                  <a:sym typeface="思源黑体 CN"/>
                </a:rPr>
                <a:t>«</a:t>
              </a:r>
              <a:r>
                <a:rPr lang="zh-CN" altLang="en-US" sz="1400" dirty="0" smtClean="0">
                  <a:solidFill>
                    <a:srgbClr val="787481"/>
                  </a:solidFill>
                  <a:ea typeface="思源黑体 CN Light" panose="020B0300000000000000" pitchFamily="34" charset="-122"/>
                  <a:sym typeface="思源黑体 CN"/>
                </a:rPr>
                <a:t>读者</a:t>
              </a:r>
              <a:r>
                <a:rPr lang="zh-CN" altLang="en-US" sz="1400" dirty="0">
                  <a:solidFill>
                    <a:srgbClr val="787481"/>
                  </a:solidFill>
                  <a:ea typeface="思源黑体 CN Light" panose="020B0300000000000000" pitchFamily="34" charset="-122"/>
                  <a:sym typeface="思源黑体 CN"/>
                </a:rPr>
                <a:t>文摘</a:t>
              </a:r>
              <a:r>
                <a:rPr lang="en-US" altLang="zh-CN" sz="1400" dirty="0" smtClean="0">
                  <a:solidFill>
                    <a:srgbClr val="787481"/>
                  </a:solidFill>
                  <a:ea typeface="思源黑体 CN Light" panose="020B0300000000000000" pitchFamily="34" charset="-122"/>
                  <a:sym typeface="思源黑体 CN"/>
                </a:rPr>
                <a:t>»(Reader </a:t>
              </a:r>
              <a:r>
                <a:rPr lang="en-US" altLang="zh-CN" sz="1400" dirty="0">
                  <a:solidFill>
                    <a:srgbClr val="787481"/>
                  </a:solidFill>
                  <a:ea typeface="思源黑体 CN Light" panose="020B0300000000000000" pitchFamily="34" charset="-122"/>
                  <a:sym typeface="思源黑体 CN"/>
                </a:rPr>
                <a:t>’ </a:t>
              </a:r>
              <a:r>
                <a:rPr lang="en-US" altLang="zh-CN" sz="1400" dirty="0" err="1">
                  <a:solidFill>
                    <a:srgbClr val="787481"/>
                  </a:solidFill>
                  <a:ea typeface="思源黑体 CN Light" panose="020B0300000000000000" pitchFamily="34" charset="-122"/>
                  <a:sym typeface="思源黑体 CN"/>
                </a:rPr>
                <a:t>sDigest</a:t>
              </a:r>
              <a:r>
                <a:rPr lang="en-US" altLang="zh-CN" sz="1400" dirty="0">
                  <a:solidFill>
                    <a:srgbClr val="787481"/>
                  </a:solidFill>
                  <a:ea typeface="思源黑体 CN Light" panose="020B0300000000000000" pitchFamily="34" charset="-122"/>
                  <a:sym typeface="思源黑体 CN"/>
                </a:rPr>
                <a:t> )</a:t>
              </a:r>
              <a:r>
                <a:rPr lang="zh-CN" altLang="en-US" sz="1400" dirty="0">
                  <a:solidFill>
                    <a:srgbClr val="787481"/>
                  </a:solidFill>
                  <a:ea typeface="思源黑体 CN Light" panose="020B0300000000000000" pitchFamily="34" charset="-122"/>
                  <a:sym typeface="思源黑体 CN"/>
                </a:rPr>
                <a:t>和</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电视指南</a:t>
              </a:r>
              <a:r>
                <a:rPr lang="en-US" altLang="zh-CN" sz="1400" dirty="0">
                  <a:solidFill>
                    <a:srgbClr val="787481"/>
                  </a:solidFill>
                  <a:ea typeface="思源黑体 CN Light" panose="020B0300000000000000" pitchFamily="34" charset="-122"/>
                  <a:sym typeface="思源黑体 CN"/>
                </a:rPr>
                <a:t>»( </a:t>
              </a:r>
              <a:r>
                <a:rPr lang="en-US" altLang="zh-CN" sz="1400" dirty="0" err="1">
                  <a:solidFill>
                    <a:srgbClr val="787481"/>
                  </a:solidFill>
                  <a:ea typeface="思源黑体 CN Light" panose="020B0300000000000000" pitchFamily="34" charset="-122"/>
                  <a:sym typeface="思源黑体 CN"/>
                </a:rPr>
                <a:t>TVGuide</a:t>
              </a:r>
              <a:r>
                <a:rPr lang="en-US" altLang="zh-CN" sz="1400" dirty="0">
                  <a:solidFill>
                    <a:srgbClr val="787481"/>
                  </a:solidFill>
                  <a:ea typeface="思源黑体 CN Light" panose="020B0300000000000000" pitchFamily="34" charset="-122"/>
                  <a:sym typeface="思源黑体 CN"/>
                </a:rPr>
                <a:t> </a:t>
              </a:r>
              <a:r>
                <a:rPr lang="en-US" altLang="zh-CN" sz="1400" dirty="0" smtClean="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。消费类杂志的读者又可以进一步细分为</a:t>
              </a:r>
              <a:r>
                <a:rPr lang="zh-CN" altLang="en-US" sz="1400" b="1" dirty="0" smtClean="0">
                  <a:solidFill>
                    <a:srgbClr val="787481"/>
                  </a:solidFill>
                  <a:ea typeface="思源黑体 CN Light" panose="020B0300000000000000" pitchFamily="34" charset="-122"/>
                  <a:sym typeface="思源黑体 CN"/>
                </a:rPr>
                <a:t>大众读者</a:t>
              </a:r>
              <a:r>
                <a:rPr lang="zh-CN" altLang="en-US" sz="1400" dirty="0">
                  <a:solidFill>
                    <a:srgbClr val="787481"/>
                  </a:solidFill>
                  <a:ea typeface="思源黑体 CN Light" panose="020B0300000000000000" pitchFamily="34" charset="-122"/>
                  <a:sym typeface="思源黑体 CN"/>
                </a:rPr>
                <a:t>和</a:t>
              </a:r>
              <a:r>
                <a:rPr lang="zh-CN" altLang="en-US" sz="1400" b="1" dirty="0">
                  <a:solidFill>
                    <a:srgbClr val="787481"/>
                  </a:solidFill>
                  <a:ea typeface="思源黑体 CN Light" panose="020B0300000000000000" pitchFamily="34" charset="-122"/>
                  <a:sym typeface="思源黑体 CN"/>
                </a:rPr>
                <a:t>专业读者</a:t>
              </a:r>
              <a:r>
                <a:rPr lang="zh-CN" altLang="en-US" sz="1400" dirty="0">
                  <a:solidFill>
                    <a:srgbClr val="787481"/>
                  </a:solidFill>
                  <a:ea typeface="思源黑体 CN Light" panose="020B0300000000000000" pitchFamily="34" charset="-122"/>
                  <a:sym typeface="思源黑体 CN"/>
                </a:rPr>
                <a:t>两</a:t>
              </a:r>
              <a:r>
                <a:rPr lang="zh-CN" altLang="en-US" sz="1400" dirty="0" smtClean="0">
                  <a:solidFill>
                    <a:srgbClr val="787481"/>
                  </a:solidFill>
                  <a:ea typeface="思源黑体 CN Light" panose="020B0300000000000000" pitchFamily="34" charset="-122"/>
                  <a:sym typeface="思源黑体 CN"/>
                </a:rPr>
                <a:t>类：大众</a:t>
              </a:r>
              <a:r>
                <a:rPr lang="zh-CN" altLang="en-US" sz="1400" dirty="0">
                  <a:solidFill>
                    <a:srgbClr val="787481"/>
                  </a:solidFill>
                  <a:ea typeface="思源黑体 CN Light" panose="020B0300000000000000" pitchFamily="34" charset="-122"/>
                  <a:sym typeface="思源黑体 CN"/>
                </a:rPr>
                <a:t>读者从杂志上获取生活、娱乐信息</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他们的</a:t>
              </a:r>
              <a:r>
                <a:rPr lang="zh-CN" altLang="en-US" sz="1400" dirty="0" smtClean="0">
                  <a:solidFill>
                    <a:srgbClr val="787481"/>
                  </a:solidFill>
                  <a:ea typeface="思源黑体 CN Light" panose="020B0300000000000000" pitchFamily="34" charset="-122"/>
                  <a:sym typeface="思源黑体 CN"/>
                </a:rPr>
                <a:t>购买行为类似于</a:t>
              </a:r>
              <a:r>
                <a:rPr lang="zh-CN" altLang="en-US" sz="1400" dirty="0">
                  <a:solidFill>
                    <a:srgbClr val="787481"/>
                  </a:solidFill>
                  <a:ea typeface="思源黑体 CN Light" panose="020B0300000000000000" pitchFamily="34" charset="-122"/>
                  <a:sym typeface="思源黑体 CN"/>
                </a:rPr>
                <a:t>消费</a:t>
              </a:r>
              <a:r>
                <a:rPr lang="zh-CN" altLang="en-US" sz="1400" dirty="0" smtClean="0">
                  <a:solidFill>
                    <a:srgbClr val="787481"/>
                  </a:solidFill>
                  <a:ea typeface="思源黑体 CN Light" panose="020B0300000000000000" pitchFamily="34" charset="-122"/>
                  <a:sym typeface="思源黑体 CN"/>
                </a:rPr>
                <a:t>文化；专业读者往往把购买目标集中在一个专题上。</a:t>
              </a:r>
              <a:endParaRPr lang="en-US" altLang="zh-CN" sz="1400" dirty="0" smtClean="0">
                <a:solidFill>
                  <a:srgbClr val="787481"/>
                </a:solidFill>
                <a:ea typeface="思源黑体 CN Light" panose="020B0300000000000000" pitchFamily="34" charset="-122"/>
                <a:sym typeface="思源黑体 CN"/>
              </a:endParaRPr>
            </a:p>
          </p:txBody>
        </p:sp>
      </p:grpSp>
      <p:grpSp>
        <p:nvGrpSpPr>
          <p:cNvPr id="12" name="组合 11"/>
          <p:cNvGrpSpPr/>
          <p:nvPr/>
        </p:nvGrpSpPr>
        <p:grpSpPr>
          <a:xfrm>
            <a:off x="4360988" y="1480457"/>
            <a:ext cx="2644725" cy="4255918"/>
            <a:chOff x="745535" y="1466389"/>
            <a:chExt cx="2644725" cy="4255918"/>
          </a:xfrm>
        </p:grpSpPr>
        <p:sp>
          <p:nvSpPr>
            <p:cNvPr id="13" name="文本框 12"/>
            <p:cNvSpPr txBox="1"/>
            <p:nvPr/>
          </p:nvSpPr>
          <p:spPr>
            <a:xfrm>
              <a:off x="1173647" y="1466389"/>
              <a:ext cx="1470274" cy="1446550"/>
            </a:xfrm>
            <a:prstGeom prst="rect">
              <a:avLst/>
            </a:prstGeom>
            <a:noFill/>
          </p:spPr>
          <p:txBody>
            <a:bodyPr wrap="none" rtlCol="0">
              <a:spAutoFit/>
            </a:bodyPr>
            <a:lstStyle/>
            <a:p>
              <a:r>
                <a:rPr lang="en-US" altLang="zh-CN" sz="8800" dirty="0" smtClean="0">
                  <a:solidFill>
                    <a:srgbClr val="787481"/>
                  </a:solidFill>
                  <a:latin typeface="+mj-ea"/>
                  <a:ea typeface="+mj-ea"/>
                </a:rPr>
                <a:t>02</a:t>
              </a:r>
              <a:endParaRPr lang="zh-CN" altLang="en-US" sz="8800" dirty="0">
                <a:solidFill>
                  <a:srgbClr val="787481"/>
                </a:solidFill>
                <a:latin typeface="+mj-ea"/>
                <a:ea typeface="+mj-ea"/>
              </a:endParaRPr>
            </a:p>
          </p:txBody>
        </p:sp>
        <p:sp>
          <p:nvSpPr>
            <p:cNvPr id="14" name="文本框 13"/>
            <p:cNvSpPr txBox="1"/>
            <p:nvPr/>
          </p:nvSpPr>
          <p:spPr>
            <a:xfrm>
              <a:off x="1123954" y="2479485"/>
              <a:ext cx="1338828" cy="369332"/>
            </a:xfrm>
            <a:prstGeom prst="rect">
              <a:avLst/>
            </a:prstGeom>
            <a:solidFill>
              <a:schemeClr val="bg1"/>
            </a:solidFill>
          </p:spPr>
          <p:txBody>
            <a:bodyPr wrap="none" rtlCol="0">
              <a:spAutoFit/>
            </a:bodyPr>
            <a:lstStyle/>
            <a:p>
              <a:r>
                <a:rPr lang="zh-CN" altLang="en-US" dirty="0">
                  <a:solidFill>
                    <a:srgbClr val="787481"/>
                  </a:solidFill>
                  <a:latin typeface="黑体" pitchFamily="49" charset="-122"/>
                  <a:ea typeface="黑体" pitchFamily="49" charset="-122"/>
                </a:rPr>
                <a:t>商业类杂志</a:t>
              </a:r>
            </a:p>
          </p:txBody>
        </p:sp>
        <p:sp>
          <p:nvSpPr>
            <p:cNvPr id="15" name="文本框 14"/>
            <p:cNvSpPr txBox="1"/>
            <p:nvPr/>
          </p:nvSpPr>
          <p:spPr>
            <a:xfrm>
              <a:off x="745535" y="2771948"/>
              <a:ext cx="2644725" cy="2950359"/>
            </a:xfrm>
            <a:prstGeom prst="rect">
              <a:avLst/>
            </a:prstGeom>
            <a:noFill/>
          </p:spPr>
          <p:txBody>
            <a:bodyPr wrap="square" rtlCol="0">
              <a:spAutoFit/>
            </a:bodyPr>
            <a:lstStyle/>
            <a:p>
              <a:pPr>
                <a:lnSpc>
                  <a:spcPct val="150000"/>
                </a:lnSpc>
              </a:pPr>
              <a:r>
                <a:rPr lang="zh-CN" altLang="en-US" sz="1400" dirty="0">
                  <a:solidFill>
                    <a:srgbClr val="787481"/>
                  </a:solidFill>
                  <a:ea typeface="思源黑体 CN Light" panose="020B0300000000000000" pitchFamily="34" charset="-122"/>
                  <a:sym typeface="思源黑体 CN"/>
                </a:rPr>
                <a:t>商业类</a:t>
              </a:r>
              <a:r>
                <a:rPr lang="zh-CN" altLang="en-US" sz="1400" dirty="0" smtClean="0">
                  <a:solidFill>
                    <a:srgbClr val="787481"/>
                  </a:solidFill>
                  <a:ea typeface="思源黑体 CN Light" panose="020B0300000000000000" pitchFamily="34" charset="-122"/>
                  <a:sym typeface="思源黑体 CN"/>
                </a:rPr>
                <a:t>杂志又</a:t>
              </a:r>
              <a:r>
                <a:rPr lang="zh-CN" altLang="en-US" sz="1400" dirty="0">
                  <a:solidFill>
                    <a:srgbClr val="787481"/>
                  </a:solidFill>
                  <a:ea typeface="思源黑体 CN Light" panose="020B0300000000000000" pitchFamily="34" charset="-122"/>
                  <a:sym typeface="思源黑体 CN"/>
                </a:rPr>
                <a:t>称</a:t>
              </a:r>
              <a:r>
                <a:rPr lang="zh-CN" altLang="en-US" sz="1400" b="1" dirty="0">
                  <a:solidFill>
                    <a:srgbClr val="787481"/>
                  </a:solidFill>
                  <a:ea typeface="思源黑体 CN Light" panose="020B0300000000000000" pitchFamily="34" charset="-122"/>
                  <a:sym typeface="思源黑体 CN"/>
                </a:rPr>
                <a:t>专业商业</a:t>
              </a:r>
              <a:r>
                <a:rPr lang="zh-CN" altLang="en-US" sz="1400" b="1" dirty="0" smtClean="0">
                  <a:solidFill>
                    <a:srgbClr val="787481"/>
                  </a:solidFill>
                  <a:ea typeface="思源黑体 CN Light" panose="020B0300000000000000" pitchFamily="34" charset="-122"/>
                  <a:sym typeface="思源黑体 CN"/>
                </a:rPr>
                <a:t>杂志</a:t>
              </a:r>
              <a:r>
                <a:rPr lang="zh-CN" altLang="en-US" sz="1400" dirty="0" smtClean="0">
                  <a:solidFill>
                    <a:srgbClr val="787481"/>
                  </a:solidFill>
                  <a:ea typeface="思源黑体 CN Light" panose="020B0300000000000000" pitchFamily="34" charset="-122"/>
                  <a:sym typeface="思源黑体 CN"/>
                </a:rPr>
                <a:t>或者 </a:t>
              </a:r>
              <a:r>
                <a:rPr lang="en-US" altLang="zh-CN" sz="1400" b="1" dirty="0" smtClean="0">
                  <a:solidFill>
                    <a:srgbClr val="787481"/>
                  </a:solidFill>
                  <a:ea typeface="思源黑体 CN Light" panose="020B0300000000000000" pitchFamily="34" charset="-122"/>
                  <a:sym typeface="思源黑体 CN"/>
                </a:rPr>
                <a:t>B to B </a:t>
              </a:r>
              <a:r>
                <a:rPr lang="zh-CN" altLang="en-US" sz="1400" b="1" dirty="0" smtClean="0">
                  <a:solidFill>
                    <a:srgbClr val="787481"/>
                  </a:solidFill>
                  <a:ea typeface="思源黑体 CN Light" panose="020B0300000000000000" pitchFamily="34" charset="-122"/>
                  <a:sym typeface="思源黑体 CN"/>
                </a:rPr>
                <a:t>杂志</a:t>
              </a:r>
              <a:r>
                <a:rPr lang="zh-CN" altLang="en-US" sz="1400" dirty="0" smtClean="0">
                  <a:solidFill>
                    <a:srgbClr val="787481"/>
                  </a:solidFill>
                  <a:ea typeface="思源黑体 CN Light" panose="020B0300000000000000" pitchFamily="34" charset="-122"/>
                  <a:sym typeface="思源黑体 CN"/>
                </a:rPr>
                <a:t>。这</a:t>
              </a:r>
              <a:r>
                <a:rPr lang="zh-CN" altLang="en-US" sz="1400" dirty="0">
                  <a:solidFill>
                    <a:srgbClr val="787481"/>
                  </a:solidFill>
                  <a:ea typeface="思源黑体 CN Light" panose="020B0300000000000000" pitchFamily="34" charset="-122"/>
                  <a:sym typeface="思源黑体 CN"/>
                </a:rPr>
                <a:t>类杂志的读者群</a:t>
              </a:r>
              <a:r>
                <a:rPr lang="zh-CN" altLang="en-US" sz="1400" dirty="0" smtClean="0">
                  <a:solidFill>
                    <a:srgbClr val="787481"/>
                  </a:solidFill>
                  <a:ea typeface="思源黑体 CN Light" panose="020B0300000000000000" pitchFamily="34" charset="-122"/>
                  <a:sym typeface="思源黑体 CN"/>
                </a:rPr>
                <a:t>往往是</a:t>
              </a:r>
              <a:r>
                <a:rPr lang="zh-CN" altLang="en-US" sz="1400" dirty="0">
                  <a:solidFill>
                    <a:srgbClr val="787481"/>
                  </a:solidFill>
                  <a:ea typeface="思源黑体 CN Light" panose="020B0300000000000000" pitchFamily="34" charset="-122"/>
                  <a:sym typeface="思源黑体 CN"/>
                </a:rPr>
                <a:t>某专业领域的</a:t>
              </a:r>
              <a:r>
                <a:rPr lang="zh-CN" altLang="en-US" sz="1400" dirty="0" smtClean="0">
                  <a:solidFill>
                    <a:srgbClr val="787481"/>
                  </a:solidFill>
                  <a:ea typeface="思源黑体 CN Light" panose="020B0300000000000000" pitchFamily="34" charset="-122"/>
                  <a:sym typeface="思源黑体 CN"/>
                </a:rPr>
                <a:t>从业者</a:t>
              </a:r>
              <a:r>
                <a:rPr lang="zh-CN" altLang="en-US" sz="1400" dirty="0">
                  <a:solidFill>
                    <a:srgbClr val="787481"/>
                  </a:solidFill>
                  <a:ea typeface="思源黑体 CN Light" panose="020B0300000000000000" pitchFamily="34" charset="-122"/>
                  <a:sym typeface="思源黑体 CN"/>
                </a:rPr>
                <a:t>。</a:t>
              </a:r>
              <a:r>
                <a:rPr lang="zh-CN" altLang="en-US" sz="1400" dirty="0" smtClean="0">
                  <a:solidFill>
                    <a:srgbClr val="787481"/>
                  </a:solidFill>
                  <a:ea typeface="思源黑体 CN Light" panose="020B0300000000000000" pitchFamily="34" charset="-122"/>
                  <a:sym typeface="思源黑体 CN"/>
                </a:rPr>
                <a:t>商业</a:t>
              </a:r>
              <a:r>
                <a:rPr lang="zh-CN" altLang="en-US" sz="1400" dirty="0">
                  <a:solidFill>
                    <a:srgbClr val="787481"/>
                  </a:solidFill>
                  <a:ea typeface="思源黑体 CN Light" panose="020B0300000000000000" pitchFamily="34" charset="-122"/>
                  <a:sym typeface="思源黑体 CN"/>
                </a:rPr>
                <a:t>类杂志的发行量一般不会太大</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而且</a:t>
              </a:r>
              <a:r>
                <a:rPr lang="zh-CN" altLang="en-US" sz="1400" dirty="0" smtClean="0">
                  <a:solidFill>
                    <a:srgbClr val="787481"/>
                  </a:solidFill>
                  <a:ea typeface="思源黑体 CN Light" panose="020B0300000000000000" pitchFamily="34" charset="-122"/>
                  <a:sym typeface="思源黑体 CN"/>
                </a:rPr>
                <a:t>往往免费</a:t>
              </a:r>
              <a:r>
                <a:rPr lang="zh-CN" altLang="en-US" sz="1400" dirty="0">
                  <a:solidFill>
                    <a:srgbClr val="787481"/>
                  </a:solidFill>
                  <a:ea typeface="思源黑体 CN Light" panose="020B0300000000000000" pitchFamily="34" charset="-122"/>
                  <a:sym typeface="思源黑体 CN"/>
                </a:rPr>
                <a:t>提供给专业读者</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所以杂志的营运主要依靠广告收入。通过此类专业类</a:t>
              </a:r>
              <a:r>
                <a:rPr lang="zh-CN" altLang="en-US" sz="1400" dirty="0" smtClean="0">
                  <a:solidFill>
                    <a:srgbClr val="787481"/>
                  </a:solidFill>
                  <a:ea typeface="思源黑体 CN Light" panose="020B0300000000000000" pitchFamily="34" charset="-122"/>
                  <a:sym typeface="思源黑体 CN"/>
                </a:rPr>
                <a:t>杂志</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广告商能更准确地将产品信息传递给目标受</a:t>
              </a:r>
              <a:r>
                <a:rPr lang="zh-CN" altLang="en-US" sz="1400" dirty="0" smtClean="0">
                  <a:solidFill>
                    <a:srgbClr val="787481"/>
                  </a:solidFill>
                  <a:ea typeface="思源黑体 CN Light" panose="020B0300000000000000" pitchFamily="34" charset="-122"/>
                  <a:sym typeface="思源黑体 CN"/>
                </a:rPr>
                <a:t>众。</a:t>
              </a:r>
              <a:endParaRPr lang="en-US" altLang="zh-CN" sz="1400" dirty="0" smtClean="0">
                <a:solidFill>
                  <a:srgbClr val="787481"/>
                </a:solidFill>
                <a:ea typeface="思源黑体 CN Light" panose="020B0300000000000000" pitchFamily="34" charset="-122"/>
                <a:sym typeface="思源黑体 CN"/>
              </a:endParaRPr>
            </a:p>
          </p:txBody>
        </p:sp>
      </p:grpSp>
      <p:sp>
        <p:nvSpPr>
          <p:cNvPr id="7" name="TextBox 6"/>
          <p:cNvSpPr txBox="1"/>
          <p:nvPr/>
        </p:nvSpPr>
        <p:spPr>
          <a:xfrm>
            <a:off x="1026943" y="1178021"/>
            <a:ext cx="6713234" cy="682238"/>
          </a:xfrm>
          <a:prstGeom prst="rect">
            <a:avLst/>
          </a:prstGeom>
          <a:noFill/>
        </p:spPr>
        <p:txBody>
          <a:bodyPr wrap="square" rtlCol="0">
            <a:spAutoFit/>
          </a:bodyPr>
          <a:lstStyle/>
          <a:p>
            <a:pPr>
              <a:lnSpc>
                <a:spcPts val="2300"/>
              </a:lnSpc>
            </a:pPr>
            <a:r>
              <a:rPr lang="zh-CN" altLang="en-US" dirty="0" smtClean="0">
                <a:latin typeface="黑体" pitchFamily="49" charset="-122"/>
                <a:ea typeface="黑体" pitchFamily="49" charset="-122"/>
              </a:rPr>
              <a:t>    </a:t>
            </a:r>
            <a:r>
              <a:rPr lang="zh-CN" altLang="en-US" dirty="0">
                <a:solidFill>
                  <a:srgbClr val="787481"/>
                </a:solidFill>
                <a:latin typeface="黑体" pitchFamily="49" charset="-122"/>
                <a:ea typeface="黑体" pitchFamily="49" charset="-122"/>
              </a:rPr>
              <a:t>在世界各国中</a:t>
            </a:r>
            <a:r>
              <a:rPr lang="en-US" altLang="zh-CN" dirty="0">
                <a:solidFill>
                  <a:srgbClr val="787481"/>
                </a:solidFill>
                <a:latin typeface="黑体" pitchFamily="49" charset="-122"/>
                <a:ea typeface="黑体" pitchFamily="49" charset="-122"/>
              </a:rPr>
              <a:t>,</a:t>
            </a:r>
            <a:r>
              <a:rPr lang="zh-CN" altLang="en-US" dirty="0">
                <a:solidFill>
                  <a:srgbClr val="787481"/>
                </a:solidFill>
                <a:latin typeface="黑体" pitchFamily="49" charset="-122"/>
                <a:ea typeface="黑体" pitchFamily="49" charset="-122"/>
              </a:rPr>
              <a:t>美国的杂志媒体发展最为成熟</a:t>
            </a:r>
            <a:r>
              <a:rPr lang="en-US" altLang="zh-CN" dirty="0">
                <a:solidFill>
                  <a:srgbClr val="787481"/>
                </a:solidFill>
                <a:latin typeface="黑体" pitchFamily="49" charset="-122"/>
                <a:ea typeface="黑体" pitchFamily="49" charset="-122"/>
              </a:rPr>
              <a:t>,</a:t>
            </a:r>
            <a:r>
              <a:rPr lang="zh-CN" altLang="en-US" dirty="0">
                <a:solidFill>
                  <a:srgbClr val="787481"/>
                </a:solidFill>
                <a:latin typeface="黑体" pitchFamily="49" charset="-122"/>
                <a:ea typeface="黑体" pitchFamily="49" charset="-122"/>
              </a:rPr>
              <a:t>美国将杂志分为三种类型</a:t>
            </a:r>
            <a:r>
              <a:rPr lang="en-US" altLang="zh-CN" dirty="0">
                <a:solidFill>
                  <a:srgbClr val="787481"/>
                </a:solidFill>
                <a:latin typeface="黑体" pitchFamily="49" charset="-122"/>
                <a:ea typeface="黑体" pitchFamily="49" charset="-122"/>
              </a:rPr>
              <a:t>,</a:t>
            </a:r>
            <a:r>
              <a:rPr lang="zh-CN" altLang="en-US" dirty="0">
                <a:solidFill>
                  <a:srgbClr val="787481"/>
                </a:solidFill>
                <a:latin typeface="黑体" pitchFamily="49" charset="-122"/>
                <a:ea typeface="黑体" pitchFamily="49" charset="-122"/>
              </a:rPr>
              <a:t>即消费类杂志、商业类杂志和机构类</a:t>
            </a:r>
            <a:r>
              <a:rPr lang="zh-CN" altLang="en-US" dirty="0" smtClean="0">
                <a:solidFill>
                  <a:srgbClr val="787481"/>
                </a:solidFill>
                <a:latin typeface="黑体" pitchFamily="49" charset="-122"/>
                <a:ea typeface="黑体" pitchFamily="49" charset="-122"/>
              </a:rPr>
              <a:t>杂志</a:t>
            </a:r>
            <a:r>
              <a:rPr lang="zh-CN" altLang="en-US" dirty="0">
                <a:solidFill>
                  <a:srgbClr val="787481"/>
                </a:solidFill>
                <a:latin typeface="黑体" pitchFamily="49" charset="-122"/>
                <a:ea typeface="黑体" pitchFamily="49" charset="-122"/>
              </a:rPr>
              <a:t>。</a:t>
            </a:r>
          </a:p>
        </p:txBody>
      </p:sp>
    </p:spTree>
    <p:extLst>
      <p:ext uri="{BB962C8B-B14F-4D97-AF65-F5344CB8AC3E}">
        <p14:creationId xmlns:p14="http://schemas.microsoft.com/office/powerpoint/2010/main" val="265318324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3677" y="638630"/>
            <a:ext cx="4562275" cy="740229"/>
            <a:chOff x="314525" y="638630"/>
            <a:chExt cx="4562275" cy="740229"/>
          </a:xfrm>
        </p:grpSpPr>
        <p:sp>
          <p:nvSpPr>
            <p:cNvPr id="3" name="矩形 2"/>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194629"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（二）杂志</a:t>
              </a:r>
              <a:r>
                <a:rPr lang="zh-CN" altLang="en-US" sz="2400" dirty="0">
                  <a:solidFill>
                    <a:srgbClr val="787481"/>
                  </a:solidFill>
                  <a:latin typeface="思源黑体 CN Heavy" panose="020B0A00000000000000" pitchFamily="34" charset="-122"/>
                  <a:ea typeface="思源黑体 CN Heavy" panose="020B0A00000000000000" pitchFamily="34" charset="-122"/>
                </a:rPr>
                <a:t>的分类</a:t>
              </a:r>
            </a:p>
          </p:txBody>
        </p:sp>
      </p:grpSp>
      <p:sp>
        <p:nvSpPr>
          <p:cNvPr id="5" name="矩形 4"/>
          <p:cNvSpPr/>
          <p:nvPr/>
        </p:nvSpPr>
        <p:spPr>
          <a:xfrm>
            <a:off x="9207795" y="312300"/>
            <a:ext cx="2672317" cy="6237356"/>
          </a:xfrm>
          <a:prstGeom prst="rect">
            <a:avLst/>
          </a:prstGeom>
          <a:solidFill>
            <a:srgbClr val="7874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7697972" y="1378859"/>
            <a:ext cx="2546143" cy="4511578"/>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0" name="组合 19"/>
          <p:cNvGrpSpPr/>
          <p:nvPr/>
        </p:nvGrpSpPr>
        <p:grpSpPr>
          <a:xfrm>
            <a:off x="1125415" y="935769"/>
            <a:ext cx="2672862" cy="5542770"/>
            <a:chOff x="555235" y="1480457"/>
            <a:chExt cx="2672862" cy="5542770"/>
          </a:xfrm>
        </p:grpSpPr>
        <p:sp>
          <p:nvSpPr>
            <p:cNvPr id="21" name="文本框 20"/>
            <p:cNvSpPr txBox="1"/>
            <p:nvPr/>
          </p:nvSpPr>
          <p:spPr>
            <a:xfrm>
              <a:off x="1173647" y="1480457"/>
              <a:ext cx="1470274" cy="1446550"/>
            </a:xfrm>
            <a:prstGeom prst="rect">
              <a:avLst/>
            </a:prstGeom>
            <a:noFill/>
          </p:spPr>
          <p:txBody>
            <a:bodyPr wrap="none" rtlCol="0">
              <a:spAutoFit/>
            </a:bodyPr>
            <a:lstStyle/>
            <a:p>
              <a:r>
                <a:rPr lang="en-US" altLang="zh-CN" sz="8800" dirty="0" smtClean="0">
                  <a:solidFill>
                    <a:srgbClr val="787481"/>
                  </a:solidFill>
                  <a:latin typeface="+mj-ea"/>
                  <a:ea typeface="+mj-ea"/>
                </a:rPr>
                <a:t>03</a:t>
              </a:r>
              <a:endParaRPr lang="zh-CN" altLang="en-US" sz="8800" dirty="0">
                <a:solidFill>
                  <a:srgbClr val="787481"/>
                </a:solidFill>
                <a:latin typeface="+mj-ea"/>
                <a:ea typeface="+mj-ea"/>
              </a:endParaRPr>
            </a:p>
          </p:txBody>
        </p:sp>
        <p:sp>
          <p:nvSpPr>
            <p:cNvPr id="22" name="文本框 21"/>
            <p:cNvSpPr txBox="1"/>
            <p:nvPr/>
          </p:nvSpPr>
          <p:spPr>
            <a:xfrm>
              <a:off x="1123954" y="2451349"/>
              <a:ext cx="1338828" cy="369332"/>
            </a:xfrm>
            <a:prstGeom prst="rect">
              <a:avLst/>
            </a:prstGeom>
            <a:solidFill>
              <a:schemeClr val="bg1"/>
            </a:solidFill>
          </p:spPr>
          <p:txBody>
            <a:bodyPr wrap="none" rtlCol="0">
              <a:spAutoFit/>
            </a:bodyPr>
            <a:lstStyle/>
            <a:p>
              <a:r>
                <a:rPr lang="zh-CN" altLang="en-US" dirty="0">
                  <a:solidFill>
                    <a:srgbClr val="787481"/>
                  </a:solidFill>
                  <a:latin typeface="黑体" pitchFamily="49" charset="-122"/>
                  <a:ea typeface="黑体" pitchFamily="49" charset="-122"/>
                </a:rPr>
                <a:t>机构类杂志</a:t>
              </a:r>
            </a:p>
          </p:txBody>
        </p:sp>
        <p:sp>
          <p:nvSpPr>
            <p:cNvPr id="23" name="文本框 22"/>
            <p:cNvSpPr txBox="1"/>
            <p:nvPr/>
          </p:nvSpPr>
          <p:spPr>
            <a:xfrm>
              <a:off x="555235" y="2729744"/>
              <a:ext cx="2672862" cy="4293483"/>
            </a:xfrm>
            <a:prstGeom prst="rect">
              <a:avLst/>
            </a:prstGeom>
            <a:noFill/>
          </p:spPr>
          <p:txBody>
            <a:bodyPr wrap="square" rtlCol="0">
              <a:spAutoFit/>
            </a:bodyPr>
            <a:lstStyle/>
            <a:p>
              <a:pPr>
                <a:lnSpc>
                  <a:spcPct val="150000"/>
                </a:lnSpc>
              </a:pPr>
              <a:r>
                <a:rPr lang="zh-CN" altLang="en-US" sz="1400" dirty="0">
                  <a:solidFill>
                    <a:srgbClr val="787481"/>
                  </a:solidFill>
                  <a:ea typeface="思源黑体 CN Light" panose="020B0300000000000000" pitchFamily="34" charset="-122"/>
                  <a:sym typeface="思源黑体 CN"/>
                </a:rPr>
                <a:t>机构类</a:t>
              </a:r>
              <a:r>
                <a:rPr lang="zh-CN" altLang="en-US" sz="1400" dirty="0" smtClean="0">
                  <a:solidFill>
                    <a:srgbClr val="787481"/>
                  </a:solidFill>
                  <a:ea typeface="思源黑体 CN Light" panose="020B0300000000000000" pitchFamily="34" charset="-122"/>
                  <a:sym typeface="思源黑体 CN"/>
                </a:rPr>
                <a:t>杂志分为</a:t>
              </a:r>
              <a:r>
                <a:rPr lang="zh-CN" altLang="en-US" sz="1400" dirty="0">
                  <a:solidFill>
                    <a:srgbClr val="787481"/>
                  </a:solidFill>
                  <a:ea typeface="思源黑体 CN Light" panose="020B0300000000000000" pitchFamily="34" charset="-122"/>
                  <a:sym typeface="思源黑体 CN"/>
                </a:rPr>
                <a:t>以下三类</a:t>
              </a:r>
              <a:r>
                <a:rPr lang="en-US" altLang="zh-CN" sz="1400" dirty="0">
                  <a:solidFill>
                    <a:srgbClr val="787481"/>
                  </a:solidFill>
                  <a:ea typeface="思源黑体 CN Light" panose="020B0300000000000000" pitchFamily="34" charset="-122"/>
                  <a:sym typeface="思源黑体 CN"/>
                </a:rPr>
                <a:t>:</a:t>
              </a:r>
              <a:r>
                <a:rPr lang="zh-CN" altLang="en-US" sz="1400" b="1" dirty="0">
                  <a:solidFill>
                    <a:srgbClr val="787481"/>
                  </a:solidFill>
                  <a:ea typeface="思源黑体 CN Light" panose="020B0300000000000000" pitchFamily="34" charset="-122"/>
                  <a:sym typeface="思源黑体 CN"/>
                </a:rPr>
                <a:t>团体与协会</a:t>
              </a:r>
              <a:r>
                <a:rPr lang="zh-CN" altLang="en-US" sz="1400" b="1" dirty="0" smtClean="0">
                  <a:solidFill>
                    <a:srgbClr val="787481"/>
                  </a:solidFill>
                  <a:ea typeface="思源黑体 CN Light" panose="020B0300000000000000" pitchFamily="34" charset="-122"/>
                  <a:sym typeface="思源黑体 CN"/>
                </a:rPr>
                <a:t>杂志</a:t>
              </a:r>
              <a:r>
                <a:rPr lang="zh-CN" altLang="en-US" sz="1400" dirty="0" smtClean="0">
                  <a:solidFill>
                    <a:srgbClr val="787481"/>
                  </a:solidFill>
                  <a:ea typeface="思源黑体 CN Light" panose="020B0300000000000000" pitchFamily="34" charset="-122"/>
                  <a:sym typeface="思源黑体 CN"/>
                </a:rPr>
                <a:t>、</a:t>
              </a:r>
              <a:r>
                <a:rPr lang="zh-CN" altLang="en-US" sz="1400" b="1" dirty="0" smtClean="0">
                  <a:solidFill>
                    <a:srgbClr val="787481"/>
                  </a:solidFill>
                  <a:ea typeface="思源黑体 CN Light" panose="020B0300000000000000" pitchFamily="34" charset="-122"/>
                  <a:sym typeface="思源黑体 CN"/>
                </a:rPr>
                <a:t>公关杂志</a:t>
              </a:r>
              <a:r>
                <a:rPr lang="zh-CN" altLang="en-US" sz="1400" dirty="0">
                  <a:solidFill>
                    <a:srgbClr val="787481"/>
                  </a:solidFill>
                  <a:ea typeface="思源黑体 CN Light" panose="020B0300000000000000" pitchFamily="34" charset="-122"/>
                  <a:sym typeface="思源黑体 CN"/>
                </a:rPr>
                <a:t>和</a:t>
              </a:r>
              <a:r>
                <a:rPr lang="zh-CN" altLang="en-US" sz="1400" b="1" dirty="0" smtClean="0">
                  <a:solidFill>
                    <a:srgbClr val="787481"/>
                  </a:solidFill>
                  <a:ea typeface="思源黑体 CN Light" panose="020B0300000000000000" pitchFamily="34" charset="-122"/>
                  <a:sym typeface="思源黑体 CN"/>
                </a:rPr>
                <a:t>顾客杂志</a:t>
              </a:r>
              <a:r>
                <a:rPr lang="en-US" altLang="zh-CN" sz="1400" dirty="0" smtClean="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它们的共同特征是以内部成员和外部顾客为目标受众</a:t>
              </a:r>
              <a:r>
                <a:rPr lang="zh-CN" altLang="en-US" sz="1400" dirty="0" smtClean="0">
                  <a:solidFill>
                    <a:srgbClr val="787481"/>
                  </a:solidFill>
                  <a:ea typeface="思源黑体 CN Light" panose="020B0300000000000000" pitchFamily="34" charset="-122"/>
                  <a:sym typeface="思源黑体 CN"/>
                </a:rPr>
                <a:t>群。</a:t>
              </a:r>
              <a:endParaRPr lang="en-US" altLang="zh-CN" sz="1400" dirty="0" smtClean="0">
                <a:solidFill>
                  <a:srgbClr val="787481"/>
                </a:solidFill>
                <a:ea typeface="思源黑体 CN Light" panose="020B0300000000000000" pitchFamily="34" charset="-122"/>
                <a:sym typeface="思源黑体 CN"/>
              </a:endParaRPr>
            </a:p>
            <a:p>
              <a:pPr>
                <a:lnSpc>
                  <a:spcPct val="150000"/>
                </a:lnSpc>
              </a:pPr>
              <a:endParaRPr lang="en-US" altLang="zh-CN" sz="1400" dirty="0" smtClean="0">
                <a:solidFill>
                  <a:srgbClr val="787481"/>
                </a:solidFill>
                <a:ea typeface="思源黑体 CN Light" panose="020B0300000000000000" pitchFamily="34" charset="-122"/>
                <a:sym typeface="思源黑体 CN"/>
              </a:endParaRPr>
            </a:p>
            <a:p>
              <a:pPr marL="285750" indent="-285750">
                <a:lnSpc>
                  <a:spcPct val="150000"/>
                </a:lnSpc>
                <a:buFont typeface="Arial" pitchFamily="34" charset="0"/>
                <a:buChar char="•"/>
              </a:pPr>
              <a:r>
                <a:rPr lang="zh-CN" altLang="en-US" sz="1400" b="1" dirty="0">
                  <a:solidFill>
                    <a:srgbClr val="787481"/>
                  </a:solidFill>
                  <a:ea typeface="思源黑体 CN Light" panose="020B0300000000000000" pitchFamily="34" charset="-122"/>
                  <a:sym typeface="思源黑体 CN"/>
                </a:rPr>
                <a:t>团体与协会</a:t>
              </a:r>
              <a:r>
                <a:rPr lang="zh-CN" altLang="en-US" sz="1400" b="1" dirty="0" smtClean="0">
                  <a:solidFill>
                    <a:srgbClr val="787481"/>
                  </a:solidFill>
                  <a:ea typeface="思源黑体 CN Light" panose="020B0300000000000000" pitchFamily="34" charset="-122"/>
                  <a:sym typeface="思源黑体 CN"/>
                </a:rPr>
                <a:t>杂志</a:t>
              </a:r>
              <a:r>
                <a:rPr lang="zh-CN" altLang="en-US" sz="1400" dirty="0" smtClean="0">
                  <a:solidFill>
                    <a:srgbClr val="787481"/>
                  </a:solidFill>
                  <a:ea typeface="思源黑体 CN Light" panose="020B0300000000000000" pitchFamily="34" charset="-122"/>
                  <a:sym typeface="思源黑体 CN"/>
                </a:rPr>
                <a:t>这</a:t>
              </a:r>
              <a:r>
                <a:rPr lang="zh-CN" altLang="en-US" sz="1400" dirty="0">
                  <a:solidFill>
                    <a:srgbClr val="787481"/>
                  </a:solidFill>
                  <a:ea typeface="思源黑体 CN Light" panose="020B0300000000000000" pitchFamily="34" charset="-122"/>
                  <a:sym typeface="思源黑体 CN"/>
                </a:rPr>
                <a:t>类杂志常常是为满足会员的利益以及保证会员参与社团活动而创办的</a:t>
              </a:r>
              <a:r>
                <a:rPr lang="en-US" altLang="zh-CN" sz="1400" dirty="0">
                  <a:solidFill>
                    <a:srgbClr val="787481"/>
                  </a:solidFill>
                  <a:ea typeface="思源黑体 CN Light" panose="020B0300000000000000" pitchFamily="34" charset="-122"/>
                  <a:sym typeface="思源黑体 CN"/>
                </a:rPr>
                <a:t>,</a:t>
              </a:r>
              <a:r>
                <a:rPr lang="zh-CN" altLang="en-US" sz="1400" dirty="0" smtClean="0">
                  <a:solidFill>
                    <a:srgbClr val="787481"/>
                  </a:solidFill>
                  <a:ea typeface="思源黑体 CN Light" panose="020B0300000000000000" pitchFamily="34" charset="-122"/>
                  <a:sym typeface="思源黑体 CN"/>
                </a:rPr>
                <a:t>其中比较著名的有</a:t>
              </a:r>
              <a:r>
                <a:rPr lang="en-US" altLang="zh-CN" sz="1400" dirty="0" smtClean="0">
                  <a:solidFill>
                    <a:srgbClr val="787481"/>
                  </a:solidFill>
                  <a:ea typeface="思源黑体 CN Light" panose="020B0300000000000000" pitchFamily="34" charset="-122"/>
                  <a:sym typeface="思源黑体 CN"/>
                </a:rPr>
                <a:t>«</a:t>
              </a:r>
              <a:r>
                <a:rPr lang="zh-CN" altLang="en-US" sz="1400" dirty="0" smtClean="0">
                  <a:solidFill>
                    <a:srgbClr val="787481"/>
                  </a:solidFill>
                  <a:ea typeface="思源黑体 CN Light" panose="020B0300000000000000" pitchFamily="34" charset="-122"/>
                  <a:sym typeface="思源黑体 CN"/>
                </a:rPr>
                <a:t>国家地理</a:t>
              </a:r>
              <a:r>
                <a:rPr lang="en-US" altLang="zh-CN" sz="1400" dirty="0" smtClean="0">
                  <a:solidFill>
                    <a:srgbClr val="787481"/>
                  </a:solidFill>
                  <a:ea typeface="思源黑体 CN Light" panose="020B0300000000000000" pitchFamily="34" charset="-122"/>
                  <a:sym typeface="思源黑体 CN"/>
                </a:rPr>
                <a:t>»</a:t>
              </a:r>
              <a:r>
                <a:rPr lang="zh-CN" altLang="en-US" sz="1400" dirty="0" smtClean="0">
                  <a:solidFill>
                    <a:srgbClr val="787481"/>
                  </a:solidFill>
                  <a:ea typeface="思源黑体 CN Light" panose="020B0300000000000000" pitchFamily="34" charset="-122"/>
                  <a:sym typeface="思源黑体 CN"/>
                </a:rPr>
                <a:t>；学术性杂志也</a:t>
              </a:r>
              <a:r>
                <a:rPr lang="zh-CN" altLang="en-US" sz="1400" dirty="0">
                  <a:solidFill>
                    <a:srgbClr val="787481"/>
                  </a:solidFill>
                  <a:ea typeface="思源黑体 CN Light" panose="020B0300000000000000" pitchFamily="34" charset="-122"/>
                  <a:sym typeface="思源黑体 CN"/>
                </a:rPr>
                <a:t>属于团体与协会杂志</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此类杂志主要是</a:t>
              </a:r>
              <a:r>
                <a:rPr lang="zh-CN" altLang="en-US" sz="1400" dirty="0" smtClean="0">
                  <a:solidFill>
                    <a:srgbClr val="787481"/>
                  </a:solidFill>
                  <a:ea typeface="思源黑体 CN Light" panose="020B0300000000000000" pitchFamily="34" charset="-122"/>
                  <a:sym typeface="思源黑体 CN"/>
                </a:rPr>
                <a:t>为学者</a:t>
              </a:r>
              <a:r>
                <a:rPr lang="zh-CN" altLang="en-US" sz="1400" dirty="0">
                  <a:solidFill>
                    <a:srgbClr val="787481"/>
                  </a:solidFill>
                  <a:ea typeface="思源黑体 CN Light" panose="020B0300000000000000" pitchFamily="34" charset="-122"/>
                  <a:sym typeface="思源黑体 CN"/>
                </a:rPr>
                <a:t>和研究人员提供分享学术信息的</a:t>
              </a:r>
              <a:r>
                <a:rPr lang="zh-CN" altLang="en-US" sz="1400" dirty="0" smtClean="0">
                  <a:solidFill>
                    <a:srgbClr val="787481"/>
                  </a:solidFill>
                  <a:ea typeface="思源黑体 CN Light" panose="020B0300000000000000" pitchFamily="34" charset="-122"/>
                  <a:sym typeface="思源黑体 CN"/>
                </a:rPr>
                <a:t>平台。</a:t>
              </a:r>
              <a:endParaRPr lang="en-US" altLang="zh-CN" sz="1400" dirty="0" smtClean="0">
                <a:solidFill>
                  <a:srgbClr val="787481"/>
                </a:solidFill>
                <a:ea typeface="思源黑体 CN Light" panose="020B0300000000000000" pitchFamily="34" charset="-122"/>
                <a:sym typeface="思源黑体 CN"/>
              </a:endParaRPr>
            </a:p>
          </p:txBody>
        </p:sp>
      </p:grpSp>
      <p:sp>
        <p:nvSpPr>
          <p:cNvPr id="28" name="文本框 22"/>
          <p:cNvSpPr txBox="1"/>
          <p:nvPr/>
        </p:nvSpPr>
        <p:spPr>
          <a:xfrm>
            <a:off x="4232030" y="1871239"/>
            <a:ext cx="3153508" cy="4616648"/>
          </a:xfrm>
          <a:prstGeom prst="rect">
            <a:avLst/>
          </a:prstGeom>
          <a:noFill/>
        </p:spPr>
        <p:txBody>
          <a:bodyPr wrap="square" rtlCol="0">
            <a:spAutoFit/>
          </a:bodyPr>
          <a:lstStyle/>
          <a:p>
            <a:pPr marL="285750" indent="-285750">
              <a:lnSpc>
                <a:spcPct val="150000"/>
              </a:lnSpc>
              <a:buFont typeface="Arial" pitchFamily="34" charset="0"/>
              <a:buChar char="•"/>
            </a:pPr>
            <a:r>
              <a:rPr lang="zh-CN" altLang="en-US" sz="1400" b="1" dirty="0">
                <a:solidFill>
                  <a:srgbClr val="787481"/>
                </a:solidFill>
                <a:ea typeface="思源黑体 CN Light" panose="020B0300000000000000" pitchFamily="34" charset="-122"/>
                <a:sym typeface="思源黑体 CN"/>
              </a:rPr>
              <a:t>公关杂志</a:t>
            </a:r>
            <a:r>
              <a:rPr lang="zh-CN" altLang="en-US" sz="1400" dirty="0">
                <a:solidFill>
                  <a:srgbClr val="787481"/>
                </a:solidFill>
                <a:ea typeface="思源黑体 CN Light" panose="020B0300000000000000" pitchFamily="34" charset="-122"/>
                <a:sym typeface="思源黑体 CN"/>
              </a:rPr>
              <a:t>也可叫合作交流</a:t>
            </a:r>
            <a:r>
              <a:rPr lang="zh-CN" altLang="en-US" sz="1400" dirty="0" smtClean="0">
                <a:solidFill>
                  <a:srgbClr val="787481"/>
                </a:solidFill>
                <a:ea typeface="思源黑体 CN Light" panose="020B0300000000000000" pitchFamily="34" charset="-122"/>
                <a:sym typeface="思源黑体 CN"/>
              </a:rPr>
              <a:t>杂志</a:t>
            </a:r>
            <a:r>
              <a:rPr lang="zh-CN" altLang="en-US" sz="1400" dirty="0">
                <a:solidFill>
                  <a:srgbClr val="787481"/>
                </a:solidFill>
                <a:ea typeface="思源黑体 CN Light" panose="020B0300000000000000" pitchFamily="34" charset="-122"/>
                <a:sym typeface="思源黑体 CN"/>
              </a:rPr>
              <a:t>。</a:t>
            </a:r>
            <a:r>
              <a:rPr lang="zh-CN" altLang="en-US" sz="1400" dirty="0" smtClean="0">
                <a:solidFill>
                  <a:srgbClr val="787481"/>
                </a:solidFill>
                <a:ea typeface="思源黑体 CN Light" panose="020B0300000000000000" pitchFamily="34" charset="-122"/>
                <a:sym typeface="思源黑体 CN"/>
              </a:rPr>
              <a:t>很多大型</a:t>
            </a:r>
            <a:r>
              <a:rPr lang="zh-CN" altLang="en-US" sz="1400" dirty="0">
                <a:solidFill>
                  <a:srgbClr val="787481"/>
                </a:solidFill>
                <a:ea typeface="思源黑体 CN Light" panose="020B0300000000000000" pitchFamily="34" charset="-122"/>
                <a:sym typeface="思源黑体 CN"/>
              </a:rPr>
              <a:t>机构都出版这种杂志</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这些杂志承担着宣传其所属大型机构的重要作用</a:t>
            </a:r>
            <a:r>
              <a:rPr lang="zh-CN" altLang="en-US" sz="1400" dirty="0" smtClean="0">
                <a:solidFill>
                  <a:srgbClr val="787481"/>
                </a:solidFill>
                <a:ea typeface="思源黑体 CN Light" panose="020B0300000000000000" pitchFamily="34" charset="-122"/>
                <a:sym typeface="思源黑体 CN"/>
              </a:rPr>
              <a:t>。公关</a:t>
            </a:r>
            <a:r>
              <a:rPr lang="zh-CN" altLang="en-US" sz="1400" dirty="0">
                <a:solidFill>
                  <a:srgbClr val="787481"/>
                </a:solidFill>
                <a:ea typeface="思源黑体 CN Light" panose="020B0300000000000000" pitchFamily="34" charset="-122"/>
                <a:sym typeface="思源黑体 CN"/>
              </a:rPr>
              <a:t>杂志一般包括医院和学校等非营利</a:t>
            </a:r>
            <a:r>
              <a:rPr lang="zh-CN" altLang="en-US" sz="1400" dirty="0" smtClean="0">
                <a:solidFill>
                  <a:srgbClr val="787481"/>
                </a:solidFill>
                <a:ea typeface="思源黑体 CN Light" panose="020B0300000000000000" pitchFamily="34" charset="-122"/>
                <a:sym typeface="思源黑体 CN"/>
              </a:rPr>
              <a:t>性组织</a:t>
            </a:r>
            <a:r>
              <a:rPr lang="zh-CN" altLang="en-US" sz="1400" dirty="0">
                <a:solidFill>
                  <a:srgbClr val="787481"/>
                </a:solidFill>
                <a:ea typeface="思源黑体 CN Light" panose="020B0300000000000000" pitchFamily="34" charset="-122"/>
                <a:sym typeface="思源黑体 CN"/>
              </a:rPr>
              <a:t>办的杂志</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也包括政府办的</a:t>
            </a:r>
            <a:r>
              <a:rPr lang="zh-CN" altLang="en-US" sz="1400" dirty="0" smtClean="0">
                <a:solidFill>
                  <a:srgbClr val="787481"/>
                </a:solidFill>
                <a:ea typeface="思源黑体 CN Light" panose="020B0300000000000000" pitchFamily="34" charset="-122"/>
                <a:sym typeface="思源黑体 CN"/>
              </a:rPr>
              <a:t>杂志。</a:t>
            </a:r>
            <a:endParaRPr lang="en-US" altLang="zh-CN" sz="1400" dirty="0" smtClean="0">
              <a:solidFill>
                <a:srgbClr val="787481"/>
              </a:solidFill>
              <a:ea typeface="思源黑体 CN Light" panose="020B0300000000000000" pitchFamily="34" charset="-122"/>
              <a:sym typeface="思源黑体 CN"/>
            </a:endParaRPr>
          </a:p>
          <a:p>
            <a:pPr marL="285750" indent="-285750">
              <a:lnSpc>
                <a:spcPct val="150000"/>
              </a:lnSpc>
              <a:buFont typeface="Arial" pitchFamily="34" charset="0"/>
              <a:buChar char="•"/>
            </a:pPr>
            <a:endParaRPr lang="en-US" altLang="zh-CN" sz="1400" dirty="0" smtClean="0">
              <a:solidFill>
                <a:srgbClr val="787481"/>
              </a:solidFill>
              <a:ea typeface="思源黑体 CN Light" panose="020B0300000000000000" pitchFamily="34" charset="-122"/>
              <a:sym typeface="思源黑体 CN"/>
            </a:endParaRPr>
          </a:p>
          <a:p>
            <a:pPr marL="285750" indent="-285750">
              <a:lnSpc>
                <a:spcPct val="150000"/>
              </a:lnSpc>
              <a:buFont typeface="Arial" pitchFamily="34" charset="0"/>
              <a:buChar char="•"/>
            </a:pPr>
            <a:r>
              <a:rPr lang="zh-CN" altLang="en-US" sz="1400" b="1" dirty="0">
                <a:solidFill>
                  <a:srgbClr val="787481"/>
                </a:solidFill>
                <a:ea typeface="思源黑体 CN Light" panose="020B0300000000000000" pitchFamily="34" charset="-122"/>
                <a:sym typeface="思源黑体 CN"/>
              </a:rPr>
              <a:t>顾客杂志</a:t>
            </a:r>
            <a:r>
              <a:rPr lang="zh-CN" altLang="en-US" sz="1400" dirty="0">
                <a:solidFill>
                  <a:srgbClr val="787481"/>
                </a:solidFill>
                <a:ea typeface="思源黑体 CN Light" panose="020B0300000000000000" pitchFamily="34" charset="-122"/>
                <a:sym typeface="思源黑体 CN"/>
              </a:rPr>
              <a:t>也叫做赞助</a:t>
            </a:r>
            <a:r>
              <a:rPr lang="zh-CN" altLang="en-US" sz="1400" dirty="0" smtClean="0">
                <a:solidFill>
                  <a:srgbClr val="787481"/>
                </a:solidFill>
                <a:ea typeface="思源黑体 CN Light" panose="020B0300000000000000" pitchFamily="34" charset="-122"/>
                <a:sym typeface="思源黑体 CN"/>
              </a:rPr>
              <a:t>杂志</a:t>
            </a:r>
            <a:r>
              <a:rPr lang="zh-CN" altLang="en-US" sz="1400" dirty="0">
                <a:solidFill>
                  <a:srgbClr val="787481"/>
                </a:solidFill>
                <a:ea typeface="思源黑体 CN Light" panose="020B0300000000000000" pitchFamily="34" charset="-122"/>
                <a:sym typeface="思源黑体 CN"/>
              </a:rPr>
              <a:t>。</a:t>
            </a:r>
            <a:r>
              <a:rPr lang="zh-CN" altLang="en-US" sz="1400" dirty="0" smtClean="0">
                <a:solidFill>
                  <a:srgbClr val="787481"/>
                </a:solidFill>
                <a:ea typeface="思源黑体 CN Light" panose="020B0300000000000000" pitchFamily="34" charset="-122"/>
                <a:sym typeface="思源黑体 CN"/>
              </a:rPr>
              <a:t>这</a:t>
            </a:r>
            <a:r>
              <a:rPr lang="zh-CN" altLang="en-US" sz="1400" dirty="0">
                <a:solidFill>
                  <a:srgbClr val="787481"/>
                </a:solidFill>
                <a:ea typeface="思源黑体 CN Light" panose="020B0300000000000000" pitchFamily="34" charset="-122"/>
                <a:sym typeface="思源黑体 CN"/>
              </a:rPr>
              <a:t>类杂志有点像某类</a:t>
            </a:r>
            <a:r>
              <a:rPr lang="zh-CN" altLang="en-US" sz="1400" dirty="0" smtClean="0">
                <a:solidFill>
                  <a:srgbClr val="787481"/>
                </a:solidFill>
                <a:ea typeface="思源黑体 CN Light" panose="020B0300000000000000" pitchFamily="34" charset="-122"/>
                <a:sym typeface="思源黑体 CN"/>
              </a:rPr>
              <a:t>公关</a:t>
            </a:r>
            <a:r>
              <a:rPr lang="zh-CN" altLang="en-US" sz="1400" dirty="0">
                <a:solidFill>
                  <a:srgbClr val="787481"/>
                </a:solidFill>
                <a:ea typeface="思源黑体 CN Light" panose="020B0300000000000000" pitchFamily="34" charset="-122"/>
                <a:sym typeface="思源黑体 CN"/>
              </a:rPr>
              <a:t>杂志</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但顾客杂志有别于公关杂志的是</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它们是被当成一种“福利”赠送给</a:t>
            </a:r>
            <a:r>
              <a:rPr lang="zh-CN" altLang="en-US" sz="1400" dirty="0" smtClean="0">
                <a:solidFill>
                  <a:srgbClr val="787481"/>
                </a:solidFill>
                <a:ea typeface="思源黑体 CN Light" panose="020B0300000000000000" pitchFamily="34" charset="-122"/>
                <a:sym typeface="思源黑体 CN"/>
              </a:rPr>
              <a:t>读者</a:t>
            </a:r>
            <a:r>
              <a:rPr lang="zh-CN" altLang="en-US" sz="1400" dirty="0">
                <a:solidFill>
                  <a:srgbClr val="787481"/>
                </a:solidFill>
                <a:ea typeface="思源黑体 CN Light" panose="020B0300000000000000" pitchFamily="34" charset="-122"/>
                <a:sym typeface="思源黑体 CN"/>
              </a:rPr>
              <a:t>的</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这类杂志上面往往没有广告</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也很少刊登介绍公关活动的信息</a:t>
            </a:r>
            <a:r>
              <a:rPr lang="en-US" altLang="zh-CN" sz="1400" dirty="0">
                <a:solidFill>
                  <a:srgbClr val="787481"/>
                </a:solidFill>
                <a:ea typeface="思源黑体 CN Light" panose="020B0300000000000000" pitchFamily="34" charset="-122"/>
                <a:sym typeface="思源黑体 CN"/>
              </a:rPr>
              <a:t>,</a:t>
            </a:r>
            <a:r>
              <a:rPr lang="zh-CN" altLang="en-US" sz="1400" dirty="0">
                <a:solidFill>
                  <a:srgbClr val="787481"/>
                </a:solidFill>
                <a:ea typeface="思源黑体 CN Light" panose="020B0300000000000000" pitchFamily="34" charset="-122"/>
                <a:sym typeface="思源黑体 CN"/>
              </a:rPr>
              <a:t>仅</a:t>
            </a:r>
            <a:r>
              <a:rPr lang="zh-CN" altLang="en-US" sz="1400" dirty="0" smtClean="0">
                <a:solidFill>
                  <a:srgbClr val="787481"/>
                </a:solidFill>
                <a:ea typeface="思源黑体 CN Light" panose="020B0300000000000000" pitchFamily="34" charset="-122"/>
                <a:sym typeface="思源黑体 CN"/>
              </a:rPr>
              <a:t>呈现服务</a:t>
            </a:r>
            <a:r>
              <a:rPr lang="zh-CN" altLang="en-US" sz="1400" dirty="0">
                <a:solidFill>
                  <a:srgbClr val="787481"/>
                </a:solidFill>
                <a:ea typeface="思源黑体 CN Light" panose="020B0300000000000000" pitchFamily="34" charset="-122"/>
                <a:sym typeface="思源黑体 CN"/>
              </a:rPr>
              <a:t>或者</a:t>
            </a:r>
            <a:r>
              <a:rPr lang="zh-CN" altLang="en-US" sz="1400" dirty="0" smtClean="0">
                <a:solidFill>
                  <a:srgbClr val="787481"/>
                </a:solidFill>
                <a:ea typeface="思源黑体 CN Light" panose="020B0300000000000000" pitchFamily="34" charset="-122"/>
                <a:sym typeface="思源黑体 CN"/>
              </a:rPr>
              <a:t>产品。</a:t>
            </a:r>
            <a:endParaRPr lang="en-US" altLang="zh-CN" sz="1400" dirty="0" smtClean="0">
              <a:solidFill>
                <a:srgbClr val="787481"/>
              </a:solidFill>
              <a:ea typeface="思源黑体 CN Light" panose="020B0300000000000000" pitchFamily="34" charset="-122"/>
              <a:sym typeface="思源黑体 CN"/>
            </a:endParaRPr>
          </a:p>
        </p:txBody>
      </p:sp>
    </p:spTree>
    <p:extLst>
      <p:ext uri="{BB962C8B-B14F-4D97-AF65-F5344CB8AC3E}">
        <p14:creationId xmlns:p14="http://schemas.microsoft.com/office/powerpoint/2010/main" val="272005736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4525" y="430681"/>
            <a:ext cx="11562948" cy="59830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5" name="组合 34"/>
          <p:cNvGrpSpPr/>
          <p:nvPr/>
        </p:nvGrpSpPr>
        <p:grpSpPr>
          <a:xfrm>
            <a:off x="4662789" y="430679"/>
            <a:ext cx="2866420" cy="1996896"/>
            <a:chOff x="4662789" y="444747"/>
            <a:chExt cx="2866420" cy="1996896"/>
          </a:xfrm>
        </p:grpSpPr>
        <p:sp>
          <p:nvSpPr>
            <p:cNvPr id="4" name="五边形 3"/>
            <p:cNvSpPr/>
            <p:nvPr/>
          </p:nvSpPr>
          <p:spPr>
            <a:xfrm rot="5400000">
              <a:off x="5097551" y="9985"/>
              <a:ext cx="1996896" cy="2866420"/>
            </a:xfrm>
            <a:prstGeom prst="homePlate">
              <a:avLst>
                <a:gd name="adj" fmla="val 26130"/>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4918952" y="444748"/>
              <a:ext cx="2354094" cy="1585050"/>
              <a:chOff x="4918952" y="620571"/>
              <a:chExt cx="2354094" cy="1585050"/>
            </a:xfrm>
          </p:grpSpPr>
          <p:sp>
            <p:nvSpPr>
              <p:cNvPr id="5" name="文本框 4"/>
              <p:cNvSpPr txBox="1"/>
              <p:nvPr/>
            </p:nvSpPr>
            <p:spPr>
              <a:xfrm>
                <a:off x="4918953" y="620571"/>
                <a:ext cx="2354092" cy="1323439"/>
              </a:xfrm>
              <a:prstGeom prst="rect">
                <a:avLst/>
              </a:prstGeom>
              <a:noFill/>
            </p:spPr>
            <p:txBody>
              <a:bodyPr wrap="square" rtlCol="0">
                <a:spAutoFit/>
              </a:bodyPr>
              <a:lstStyle/>
              <a:p>
                <a:pPr algn="ctr"/>
                <a:r>
                  <a:rPr lang="zh-CN" altLang="en-US" sz="8000" dirty="0">
                    <a:solidFill>
                      <a:schemeClr val="bg1"/>
                    </a:solidFill>
                    <a:latin typeface="+mj-ea"/>
                    <a:ea typeface="+mj-ea"/>
                  </a:rPr>
                  <a:t>目录</a:t>
                </a:r>
              </a:p>
            </p:txBody>
          </p:sp>
          <p:sp>
            <p:nvSpPr>
              <p:cNvPr id="6" name="文本框 5"/>
              <p:cNvSpPr txBox="1"/>
              <p:nvPr/>
            </p:nvSpPr>
            <p:spPr>
              <a:xfrm>
                <a:off x="4918952" y="1682401"/>
                <a:ext cx="2354094" cy="523220"/>
              </a:xfrm>
              <a:prstGeom prst="rect">
                <a:avLst/>
              </a:prstGeom>
              <a:noFill/>
            </p:spPr>
            <p:txBody>
              <a:bodyPr wrap="square" rtlCol="0">
                <a:spAutoFit/>
              </a:bodyPr>
              <a:lstStyle/>
              <a:p>
                <a:pPr algn="ctr"/>
                <a:r>
                  <a:rPr lang="en-US" altLang="zh-CN" sz="2800" i="1" u="sng" dirty="0" smtClean="0">
                    <a:solidFill>
                      <a:schemeClr val="bg1"/>
                    </a:solidFill>
                  </a:rPr>
                  <a:t>CONTENTS</a:t>
                </a:r>
                <a:endParaRPr lang="zh-CN" altLang="en-US" sz="2800" i="1" u="sng" dirty="0">
                  <a:solidFill>
                    <a:schemeClr val="bg1"/>
                  </a:solidFill>
                </a:endParaRPr>
              </a:p>
            </p:txBody>
          </p:sp>
        </p:grpSp>
      </p:grpSp>
      <p:grpSp>
        <p:nvGrpSpPr>
          <p:cNvPr id="15" name="组合 14"/>
          <p:cNvGrpSpPr/>
          <p:nvPr/>
        </p:nvGrpSpPr>
        <p:grpSpPr>
          <a:xfrm>
            <a:off x="931068" y="2324839"/>
            <a:ext cx="4717663" cy="1952395"/>
            <a:chOff x="1000124" y="2592131"/>
            <a:chExt cx="4717663" cy="1952395"/>
          </a:xfrm>
        </p:grpSpPr>
        <p:grpSp>
          <p:nvGrpSpPr>
            <p:cNvPr id="11" name="组合 10"/>
            <p:cNvGrpSpPr/>
            <p:nvPr/>
          </p:nvGrpSpPr>
          <p:grpSpPr>
            <a:xfrm>
              <a:off x="1000124" y="2736964"/>
              <a:ext cx="988980" cy="699314"/>
              <a:chOff x="1752599" y="2928565"/>
              <a:chExt cx="988980" cy="699314"/>
            </a:xfrm>
          </p:grpSpPr>
          <p:sp>
            <p:nvSpPr>
              <p:cNvPr id="8" name="圆角矩形 7"/>
              <p:cNvSpPr/>
              <p:nvPr/>
            </p:nvSpPr>
            <p:spPr>
              <a:xfrm rot="2700000">
                <a:off x="1897432" y="2928565"/>
                <a:ext cx="699314" cy="699314"/>
              </a:xfrm>
              <a:prstGeom prst="roundRect">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p:cNvSpPr txBox="1"/>
              <p:nvPr/>
            </p:nvSpPr>
            <p:spPr>
              <a:xfrm>
                <a:off x="1752599" y="2985834"/>
                <a:ext cx="988980" cy="584775"/>
              </a:xfrm>
              <a:prstGeom prst="rect">
                <a:avLst/>
              </a:prstGeom>
              <a:noFill/>
            </p:spPr>
            <p:txBody>
              <a:bodyPr wrap="square" rtlCol="0">
                <a:spAutoFit/>
              </a:bodyPr>
              <a:lstStyle/>
              <a:p>
                <a:pPr algn="ctr"/>
                <a:r>
                  <a:rPr lang="en-US" altLang="zh-CN" sz="3200" dirty="0" smtClean="0">
                    <a:solidFill>
                      <a:schemeClr val="bg1"/>
                    </a:solidFill>
                    <a:latin typeface="思源黑体 CN Heavy" panose="020B0A00000000000000" pitchFamily="34" charset="-122"/>
                    <a:ea typeface="思源黑体 CN Heavy" panose="020B0A00000000000000" pitchFamily="34" charset="-122"/>
                  </a:rPr>
                  <a:t>05</a:t>
                </a:r>
                <a:endParaRPr lang="zh-CN" altLang="en-US" sz="3200" dirty="0">
                  <a:solidFill>
                    <a:schemeClr val="bg1"/>
                  </a:solidFill>
                  <a:latin typeface="思源黑体 CN Heavy" panose="020B0A00000000000000" pitchFamily="34" charset="-122"/>
                  <a:ea typeface="思源黑体 CN Heavy" panose="020B0A00000000000000" pitchFamily="34" charset="-122"/>
                </a:endParaRPr>
              </a:p>
            </p:txBody>
          </p:sp>
        </p:grpSp>
        <p:sp>
          <p:nvSpPr>
            <p:cNvPr id="12" name="文本框 11"/>
            <p:cNvSpPr txBox="1"/>
            <p:nvPr/>
          </p:nvSpPr>
          <p:spPr>
            <a:xfrm>
              <a:off x="1989104" y="2592131"/>
              <a:ext cx="3495675" cy="461665"/>
            </a:xfrm>
            <a:prstGeom prst="rect">
              <a:avLst/>
            </a:prstGeom>
            <a:noFill/>
          </p:spPr>
          <p:txBody>
            <a:bodyPr wrap="square" rtlCol="0">
              <a:spAutoFit/>
            </a:bodyPr>
            <a:lstStyle/>
            <a:p>
              <a:r>
                <a:rPr lang="zh-CN" altLang="en-US" sz="2400" dirty="0">
                  <a:solidFill>
                    <a:srgbClr val="7C8B71"/>
                  </a:solidFill>
                  <a:latin typeface="黑体" pitchFamily="49" charset="-122"/>
                  <a:ea typeface="黑体" pitchFamily="49" charset="-122"/>
                </a:rPr>
                <a:t> 户外</a:t>
              </a:r>
              <a:r>
                <a:rPr lang="zh-CN" altLang="en-US" sz="2400" dirty="0" smtClean="0">
                  <a:solidFill>
                    <a:srgbClr val="7C8B71"/>
                  </a:solidFill>
                  <a:latin typeface="黑体" pitchFamily="49" charset="-122"/>
                  <a:ea typeface="黑体" pitchFamily="49" charset="-122"/>
                </a:rPr>
                <a:t>媒体</a:t>
              </a:r>
              <a:endParaRPr lang="zh-CN" altLang="en-US" sz="2400" dirty="0">
                <a:solidFill>
                  <a:srgbClr val="7C8B71"/>
                </a:solidFill>
                <a:latin typeface="黑体" pitchFamily="49" charset="-122"/>
                <a:ea typeface="黑体" pitchFamily="49" charset="-122"/>
              </a:endParaRPr>
            </a:p>
          </p:txBody>
        </p:sp>
        <p:sp>
          <p:nvSpPr>
            <p:cNvPr id="13" name="文本框 12"/>
            <p:cNvSpPr txBox="1"/>
            <p:nvPr/>
          </p:nvSpPr>
          <p:spPr>
            <a:xfrm>
              <a:off x="2115716" y="2974866"/>
              <a:ext cx="3602071" cy="1569660"/>
            </a:xfrm>
            <a:prstGeom prst="rect">
              <a:avLst/>
            </a:prstGeom>
            <a:noFill/>
          </p:spPr>
          <p:txBody>
            <a:bodyPr wrap="square" rtlCol="0">
              <a:spAutoFit/>
            </a:bodyPr>
            <a:lstStyle/>
            <a:p>
              <a:pPr>
                <a:lnSpc>
                  <a:spcPct val="150000"/>
                </a:lnSpc>
              </a:pPr>
              <a:r>
                <a:rPr lang="zh-CN" altLang="en-US" sz="1600" dirty="0">
                  <a:solidFill>
                    <a:srgbClr val="7C8B71"/>
                  </a:solidFill>
                </a:rPr>
                <a:t>第一节 </a:t>
              </a:r>
              <a:r>
                <a:rPr lang="zh-CN" altLang="en-US" sz="1600" dirty="0" smtClean="0">
                  <a:solidFill>
                    <a:srgbClr val="7C8B71"/>
                  </a:solidFill>
                </a:rPr>
                <a:t>概括 </a:t>
              </a:r>
              <a:r>
                <a:rPr lang="zh-CN" altLang="en-US" sz="1600" dirty="0">
                  <a:solidFill>
                    <a:srgbClr val="7C8B71"/>
                  </a:solidFill>
                </a:rPr>
                <a:t>　　 </a:t>
              </a:r>
              <a:endParaRPr lang="en-US" altLang="zh-CN" sz="1600" dirty="0" smtClean="0">
                <a:solidFill>
                  <a:srgbClr val="7C8B71"/>
                </a:solidFill>
              </a:endParaRPr>
            </a:p>
            <a:p>
              <a:pPr>
                <a:lnSpc>
                  <a:spcPct val="150000"/>
                </a:lnSpc>
              </a:pPr>
              <a:r>
                <a:rPr lang="zh-CN" altLang="en-US" sz="1600" dirty="0" smtClean="0">
                  <a:solidFill>
                    <a:srgbClr val="7C8B71"/>
                  </a:solidFill>
                </a:rPr>
                <a:t>第二</a:t>
              </a:r>
              <a:r>
                <a:rPr lang="zh-CN" altLang="en-US" sz="1600" dirty="0">
                  <a:solidFill>
                    <a:srgbClr val="7C8B71"/>
                  </a:solidFill>
                </a:rPr>
                <a:t>节 </a:t>
              </a:r>
              <a:r>
                <a:rPr lang="zh-CN" altLang="en-US" sz="1600" dirty="0" smtClean="0">
                  <a:solidFill>
                    <a:srgbClr val="7C8B71"/>
                  </a:solidFill>
                </a:rPr>
                <a:t>户外</a:t>
              </a:r>
              <a:r>
                <a:rPr lang="zh-CN" altLang="en-US" sz="1600" dirty="0">
                  <a:solidFill>
                    <a:srgbClr val="7C8B71"/>
                  </a:solidFill>
                </a:rPr>
                <a:t>媒体特点 　　</a:t>
              </a:r>
              <a:endParaRPr lang="en-US" altLang="zh-CN" sz="1600" dirty="0" smtClean="0">
                <a:solidFill>
                  <a:srgbClr val="7C8B71"/>
                </a:solidFill>
              </a:endParaRPr>
            </a:p>
            <a:p>
              <a:pPr>
                <a:lnSpc>
                  <a:spcPct val="150000"/>
                </a:lnSpc>
              </a:pPr>
              <a:r>
                <a:rPr lang="zh-CN" altLang="en-US" sz="1600" dirty="0" smtClean="0">
                  <a:solidFill>
                    <a:srgbClr val="7C8B71"/>
                  </a:solidFill>
                </a:rPr>
                <a:t>第三节 </a:t>
              </a:r>
              <a:r>
                <a:rPr lang="zh-CN" altLang="en-US" sz="1600" dirty="0">
                  <a:solidFill>
                    <a:srgbClr val="7C8B71"/>
                  </a:solidFill>
                </a:rPr>
                <a:t>户外媒体广告传播优劣势 　　 </a:t>
              </a:r>
              <a:r>
                <a:rPr lang="zh-CN" altLang="en-US" sz="1600" dirty="0" smtClean="0">
                  <a:solidFill>
                    <a:srgbClr val="7C8B71"/>
                  </a:solidFill>
                </a:rPr>
                <a:t>第四</a:t>
              </a:r>
              <a:r>
                <a:rPr lang="zh-CN" altLang="en-US" sz="1600" dirty="0">
                  <a:solidFill>
                    <a:srgbClr val="7C8B71"/>
                  </a:solidFill>
                </a:rPr>
                <a:t>节 </a:t>
              </a:r>
              <a:r>
                <a:rPr lang="zh-CN" altLang="en-US" sz="1600" dirty="0" smtClean="0">
                  <a:solidFill>
                    <a:srgbClr val="7C8B71"/>
                  </a:solidFill>
                </a:rPr>
                <a:t>户外</a:t>
              </a:r>
              <a:r>
                <a:rPr lang="zh-CN" altLang="en-US" sz="1600" dirty="0">
                  <a:solidFill>
                    <a:srgbClr val="7C8B71"/>
                  </a:solidFill>
                </a:rPr>
                <a:t>媒体广告刊登费用　</a:t>
              </a:r>
            </a:p>
          </p:txBody>
        </p:sp>
      </p:grpSp>
      <p:grpSp>
        <p:nvGrpSpPr>
          <p:cNvPr id="16" name="组合 15"/>
          <p:cNvGrpSpPr/>
          <p:nvPr/>
        </p:nvGrpSpPr>
        <p:grpSpPr>
          <a:xfrm>
            <a:off x="6669882" y="2296703"/>
            <a:ext cx="4591051" cy="1938327"/>
            <a:chOff x="1000124" y="2592131"/>
            <a:chExt cx="4591051" cy="1938327"/>
          </a:xfrm>
        </p:grpSpPr>
        <p:grpSp>
          <p:nvGrpSpPr>
            <p:cNvPr id="17" name="组合 16"/>
            <p:cNvGrpSpPr/>
            <p:nvPr/>
          </p:nvGrpSpPr>
          <p:grpSpPr>
            <a:xfrm>
              <a:off x="1000124" y="2736964"/>
              <a:ext cx="988980" cy="699314"/>
              <a:chOff x="1752599" y="2928565"/>
              <a:chExt cx="988980" cy="699314"/>
            </a:xfrm>
          </p:grpSpPr>
          <p:sp>
            <p:nvSpPr>
              <p:cNvPr id="20" name="圆角矩形 19"/>
              <p:cNvSpPr/>
              <p:nvPr/>
            </p:nvSpPr>
            <p:spPr>
              <a:xfrm rot="2700000">
                <a:off x="1897432" y="2928565"/>
                <a:ext cx="699314" cy="699314"/>
              </a:xfrm>
              <a:prstGeom prst="roundRect">
                <a:avLst/>
              </a:prstGeom>
              <a:solidFill>
                <a:srgbClr val="9EA9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文本框 20"/>
              <p:cNvSpPr txBox="1"/>
              <p:nvPr/>
            </p:nvSpPr>
            <p:spPr>
              <a:xfrm>
                <a:off x="1752599" y="2985834"/>
                <a:ext cx="988980" cy="584775"/>
              </a:xfrm>
              <a:prstGeom prst="rect">
                <a:avLst/>
              </a:prstGeom>
              <a:noFill/>
            </p:spPr>
            <p:txBody>
              <a:bodyPr wrap="square" rtlCol="0">
                <a:spAutoFit/>
              </a:bodyPr>
              <a:lstStyle/>
              <a:p>
                <a:pPr algn="ctr"/>
                <a:r>
                  <a:rPr lang="en-US" altLang="zh-CN" sz="3200" dirty="0" smtClean="0">
                    <a:solidFill>
                      <a:schemeClr val="bg1"/>
                    </a:solidFill>
                    <a:latin typeface="思源黑体 CN Heavy" panose="020B0A00000000000000" pitchFamily="34" charset="-122"/>
                    <a:ea typeface="思源黑体 CN Heavy" panose="020B0A00000000000000" pitchFamily="34" charset="-122"/>
                  </a:rPr>
                  <a:t>06</a:t>
                </a:r>
                <a:endParaRPr lang="zh-CN" altLang="en-US" sz="3200" dirty="0">
                  <a:solidFill>
                    <a:schemeClr val="bg1"/>
                  </a:solidFill>
                  <a:latin typeface="思源黑体 CN Heavy" panose="020B0A00000000000000" pitchFamily="34" charset="-122"/>
                  <a:ea typeface="思源黑体 CN Heavy" panose="020B0A00000000000000" pitchFamily="34" charset="-122"/>
                </a:endParaRPr>
              </a:p>
            </p:txBody>
          </p:sp>
        </p:grpSp>
        <p:sp>
          <p:nvSpPr>
            <p:cNvPr id="18" name="文本框 17"/>
            <p:cNvSpPr txBox="1"/>
            <p:nvPr/>
          </p:nvSpPr>
          <p:spPr>
            <a:xfrm>
              <a:off x="1989104" y="2592131"/>
              <a:ext cx="3495675" cy="461665"/>
            </a:xfrm>
            <a:prstGeom prst="rect">
              <a:avLst/>
            </a:prstGeom>
            <a:noFill/>
          </p:spPr>
          <p:txBody>
            <a:bodyPr wrap="square" rtlCol="0">
              <a:spAutoFit/>
            </a:bodyPr>
            <a:lstStyle/>
            <a:p>
              <a:r>
                <a:rPr lang="zh-CN" altLang="en-US" sz="2400" dirty="0" smtClean="0">
                  <a:solidFill>
                    <a:srgbClr val="9EA9BA"/>
                  </a:solidFill>
                  <a:latin typeface="黑体" pitchFamily="49" charset="-122"/>
                  <a:ea typeface="黑体" pitchFamily="49" charset="-122"/>
                </a:rPr>
                <a:t>广告新媒体 </a:t>
              </a:r>
              <a:endParaRPr lang="zh-CN" altLang="en-US" sz="2400" dirty="0">
                <a:solidFill>
                  <a:srgbClr val="9EA9BA"/>
                </a:solidFill>
                <a:latin typeface="黑体" pitchFamily="49" charset="-122"/>
                <a:ea typeface="黑体" pitchFamily="49" charset="-122"/>
              </a:endParaRPr>
            </a:p>
          </p:txBody>
        </p:sp>
        <p:sp>
          <p:nvSpPr>
            <p:cNvPr id="19" name="文本框 18"/>
            <p:cNvSpPr txBox="1"/>
            <p:nvPr/>
          </p:nvSpPr>
          <p:spPr>
            <a:xfrm>
              <a:off x="1989104" y="2960798"/>
              <a:ext cx="3602071" cy="1569660"/>
            </a:xfrm>
            <a:prstGeom prst="rect">
              <a:avLst/>
            </a:prstGeom>
            <a:noFill/>
          </p:spPr>
          <p:txBody>
            <a:bodyPr wrap="square" rtlCol="0">
              <a:spAutoFit/>
            </a:bodyPr>
            <a:lstStyle/>
            <a:p>
              <a:pPr>
                <a:lnSpc>
                  <a:spcPct val="150000"/>
                </a:lnSpc>
              </a:pPr>
              <a:r>
                <a:rPr lang="zh-CN" altLang="en-US" sz="1600" dirty="0">
                  <a:solidFill>
                    <a:srgbClr val="9EA9BA"/>
                  </a:solidFill>
                  <a:latin typeface="+mj-ea"/>
                  <a:ea typeface="+mj-ea"/>
                </a:rPr>
                <a:t>第一</a:t>
              </a:r>
              <a:r>
                <a:rPr lang="zh-CN" altLang="en-US" sz="1600" dirty="0" smtClean="0">
                  <a:solidFill>
                    <a:srgbClr val="9EA9BA"/>
                  </a:solidFill>
                  <a:latin typeface="+mj-ea"/>
                  <a:ea typeface="+mj-ea"/>
                </a:rPr>
                <a:t>节 </a:t>
              </a:r>
              <a:r>
                <a:rPr lang="zh-CN" altLang="en-US" sz="1600" dirty="0">
                  <a:solidFill>
                    <a:srgbClr val="9EA9BA"/>
                  </a:solidFill>
                  <a:latin typeface="+mj-ea"/>
                  <a:ea typeface="+mj-ea"/>
                </a:rPr>
                <a:t>广告新媒体概述 </a:t>
              </a:r>
              <a:endParaRPr lang="en-US" altLang="zh-CN" sz="1600" dirty="0" smtClean="0">
                <a:solidFill>
                  <a:srgbClr val="9EA9BA"/>
                </a:solidFill>
                <a:latin typeface="+mj-ea"/>
                <a:ea typeface="+mj-ea"/>
              </a:endParaRPr>
            </a:p>
            <a:p>
              <a:pPr>
                <a:lnSpc>
                  <a:spcPct val="150000"/>
                </a:lnSpc>
              </a:pPr>
              <a:r>
                <a:rPr lang="zh-CN" altLang="en-US" sz="1600" dirty="0" smtClean="0">
                  <a:solidFill>
                    <a:srgbClr val="9EA9BA"/>
                  </a:solidFill>
                  <a:latin typeface="+mj-ea"/>
                  <a:ea typeface="+mj-ea"/>
                </a:rPr>
                <a:t>第二</a:t>
              </a:r>
              <a:r>
                <a:rPr lang="zh-CN" altLang="en-US" sz="1600" dirty="0">
                  <a:solidFill>
                    <a:srgbClr val="9EA9BA"/>
                  </a:solidFill>
                  <a:latin typeface="+mj-ea"/>
                  <a:ea typeface="+mj-ea"/>
                </a:rPr>
                <a:t>节 </a:t>
              </a:r>
              <a:r>
                <a:rPr lang="zh-CN" altLang="en-US" sz="1600" dirty="0" smtClean="0">
                  <a:solidFill>
                    <a:srgbClr val="9EA9BA"/>
                  </a:solidFill>
                  <a:latin typeface="+mj-ea"/>
                  <a:ea typeface="+mj-ea"/>
                </a:rPr>
                <a:t>广告</a:t>
              </a:r>
              <a:r>
                <a:rPr lang="zh-CN" altLang="en-US" sz="1600" dirty="0">
                  <a:solidFill>
                    <a:srgbClr val="9EA9BA"/>
                  </a:solidFill>
                  <a:latin typeface="+mj-ea"/>
                  <a:ea typeface="+mj-ea"/>
                </a:rPr>
                <a:t>新媒体特点 　</a:t>
              </a:r>
              <a:endParaRPr lang="en-US" altLang="zh-CN" sz="1600" dirty="0" smtClean="0">
                <a:solidFill>
                  <a:srgbClr val="9EA9BA"/>
                </a:solidFill>
                <a:latin typeface="+mj-ea"/>
                <a:ea typeface="+mj-ea"/>
              </a:endParaRPr>
            </a:p>
            <a:p>
              <a:pPr>
                <a:lnSpc>
                  <a:spcPct val="150000"/>
                </a:lnSpc>
              </a:pPr>
              <a:r>
                <a:rPr lang="zh-CN" altLang="en-US" sz="1600" dirty="0" smtClean="0">
                  <a:solidFill>
                    <a:srgbClr val="9EA9BA"/>
                  </a:solidFill>
                  <a:latin typeface="+mj-ea"/>
                  <a:ea typeface="+mj-ea"/>
                </a:rPr>
                <a:t>第三</a:t>
              </a:r>
              <a:r>
                <a:rPr lang="zh-CN" altLang="en-US" sz="1600" dirty="0">
                  <a:solidFill>
                    <a:srgbClr val="9EA9BA"/>
                  </a:solidFill>
                  <a:latin typeface="+mj-ea"/>
                  <a:ea typeface="+mj-ea"/>
                </a:rPr>
                <a:t>节 </a:t>
              </a:r>
              <a:r>
                <a:rPr lang="zh-CN" altLang="en-US" sz="1600" dirty="0" smtClean="0">
                  <a:solidFill>
                    <a:srgbClr val="9EA9BA"/>
                  </a:solidFill>
                  <a:latin typeface="+mj-ea"/>
                  <a:ea typeface="+mj-ea"/>
                </a:rPr>
                <a:t>新</a:t>
              </a:r>
              <a:r>
                <a:rPr lang="zh-CN" altLang="en-US" sz="1600" dirty="0">
                  <a:solidFill>
                    <a:srgbClr val="9EA9BA"/>
                  </a:solidFill>
                  <a:latin typeface="+mj-ea"/>
                  <a:ea typeface="+mj-ea"/>
                </a:rPr>
                <a:t>媒体广告传播优劣势 　　 </a:t>
              </a:r>
              <a:r>
                <a:rPr lang="zh-CN" altLang="en-US" sz="1600" dirty="0" smtClean="0">
                  <a:solidFill>
                    <a:srgbClr val="9EA9BA"/>
                  </a:solidFill>
                  <a:latin typeface="+mj-ea"/>
                  <a:ea typeface="+mj-ea"/>
                </a:rPr>
                <a:t>第四</a:t>
              </a:r>
              <a:r>
                <a:rPr lang="zh-CN" altLang="en-US" sz="1600" dirty="0">
                  <a:solidFill>
                    <a:srgbClr val="9EA9BA"/>
                  </a:solidFill>
                  <a:latin typeface="+mj-ea"/>
                  <a:ea typeface="+mj-ea"/>
                </a:rPr>
                <a:t>节 </a:t>
              </a:r>
              <a:r>
                <a:rPr lang="zh-CN" altLang="en-US" sz="1600" dirty="0" smtClean="0">
                  <a:solidFill>
                    <a:srgbClr val="9EA9BA"/>
                  </a:solidFill>
                  <a:latin typeface="+mj-ea"/>
                  <a:ea typeface="+mj-ea"/>
                </a:rPr>
                <a:t>新</a:t>
              </a:r>
              <a:r>
                <a:rPr lang="zh-CN" altLang="en-US" sz="1600" dirty="0">
                  <a:solidFill>
                    <a:srgbClr val="9EA9BA"/>
                  </a:solidFill>
                  <a:latin typeface="+mj-ea"/>
                  <a:ea typeface="+mj-ea"/>
                </a:rPr>
                <a:t>媒体广告投放费用</a:t>
              </a:r>
            </a:p>
          </p:txBody>
        </p:sp>
      </p:grpSp>
      <p:grpSp>
        <p:nvGrpSpPr>
          <p:cNvPr id="22" name="组合 21"/>
          <p:cNvGrpSpPr/>
          <p:nvPr/>
        </p:nvGrpSpPr>
        <p:grpSpPr>
          <a:xfrm>
            <a:off x="931068" y="4397818"/>
            <a:ext cx="4591051" cy="1938327"/>
            <a:chOff x="1000124" y="2592131"/>
            <a:chExt cx="4591051" cy="1938327"/>
          </a:xfrm>
        </p:grpSpPr>
        <p:grpSp>
          <p:nvGrpSpPr>
            <p:cNvPr id="23" name="组合 22"/>
            <p:cNvGrpSpPr/>
            <p:nvPr/>
          </p:nvGrpSpPr>
          <p:grpSpPr>
            <a:xfrm>
              <a:off x="1000124" y="2736964"/>
              <a:ext cx="988980" cy="699314"/>
              <a:chOff x="1752599" y="2928565"/>
              <a:chExt cx="988980" cy="699314"/>
            </a:xfrm>
          </p:grpSpPr>
          <p:sp>
            <p:nvSpPr>
              <p:cNvPr id="26" name="圆角矩形 25"/>
              <p:cNvSpPr/>
              <p:nvPr/>
            </p:nvSpPr>
            <p:spPr>
              <a:xfrm rot="2700000">
                <a:off x="1897432" y="2928565"/>
                <a:ext cx="699314" cy="699314"/>
              </a:xfrm>
              <a:prstGeom prst="roundRect">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文本框 26"/>
              <p:cNvSpPr txBox="1"/>
              <p:nvPr/>
            </p:nvSpPr>
            <p:spPr>
              <a:xfrm>
                <a:off x="1752599" y="2985834"/>
                <a:ext cx="988980" cy="584775"/>
              </a:xfrm>
              <a:prstGeom prst="rect">
                <a:avLst/>
              </a:prstGeom>
              <a:noFill/>
            </p:spPr>
            <p:txBody>
              <a:bodyPr wrap="square" rtlCol="0">
                <a:spAutoFit/>
              </a:bodyPr>
              <a:lstStyle/>
              <a:p>
                <a:pPr algn="ctr"/>
                <a:r>
                  <a:rPr lang="en-US" altLang="zh-CN" sz="3200" dirty="0" smtClean="0">
                    <a:solidFill>
                      <a:schemeClr val="bg1"/>
                    </a:solidFill>
                    <a:latin typeface="思源黑体 CN Heavy" panose="020B0A00000000000000" pitchFamily="34" charset="-122"/>
                    <a:ea typeface="思源黑体 CN Heavy" panose="020B0A00000000000000" pitchFamily="34" charset="-122"/>
                  </a:rPr>
                  <a:t>07</a:t>
                </a:r>
                <a:endParaRPr lang="zh-CN" altLang="en-US" sz="3200" dirty="0">
                  <a:solidFill>
                    <a:schemeClr val="bg1"/>
                  </a:solidFill>
                  <a:latin typeface="思源黑体 CN Heavy" panose="020B0A00000000000000" pitchFamily="34" charset="-122"/>
                  <a:ea typeface="思源黑体 CN Heavy" panose="020B0A00000000000000" pitchFamily="34" charset="-122"/>
                </a:endParaRPr>
              </a:p>
            </p:txBody>
          </p:sp>
        </p:grpSp>
        <p:sp>
          <p:nvSpPr>
            <p:cNvPr id="24" name="文本框 23"/>
            <p:cNvSpPr txBox="1"/>
            <p:nvPr/>
          </p:nvSpPr>
          <p:spPr>
            <a:xfrm>
              <a:off x="1989104" y="2592131"/>
              <a:ext cx="3495675" cy="461665"/>
            </a:xfrm>
            <a:prstGeom prst="rect">
              <a:avLst/>
            </a:prstGeom>
            <a:noFill/>
          </p:spPr>
          <p:txBody>
            <a:bodyPr wrap="square" rtlCol="0">
              <a:spAutoFit/>
            </a:bodyPr>
            <a:lstStyle/>
            <a:p>
              <a:r>
                <a:rPr lang="zh-CN" altLang="en-US" sz="2400" dirty="0">
                  <a:solidFill>
                    <a:srgbClr val="A2998A"/>
                  </a:solidFill>
                  <a:latin typeface="黑体" pitchFamily="49" charset="-122"/>
                  <a:ea typeface="黑体" pitchFamily="49" charset="-122"/>
                </a:rPr>
                <a:t>其他</a:t>
              </a:r>
              <a:r>
                <a:rPr lang="zh-CN" altLang="en-US" sz="2400" dirty="0" smtClean="0">
                  <a:solidFill>
                    <a:srgbClr val="A2998A"/>
                  </a:solidFill>
                  <a:latin typeface="黑体" pitchFamily="49" charset="-122"/>
                  <a:ea typeface="黑体" pitchFamily="49" charset="-122"/>
                </a:rPr>
                <a:t>媒体</a:t>
              </a:r>
              <a:endParaRPr lang="zh-CN" altLang="en-US" sz="2400" dirty="0">
                <a:solidFill>
                  <a:srgbClr val="A2998A"/>
                </a:solidFill>
                <a:latin typeface="黑体" pitchFamily="49" charset="-122"/>
                <a:ea typeface="黑体" pitchFamily="49" charset="-122"/>
              </a:endParaRPr>
            </a:p>
          </p:txBody>
        </p:sp>
        <p:sp>
          <p:nvSpPr>
            <p:cNvPr id="25" name="文本框 24"/>
            <p:cNvSpPr txBox="1"/>
            <p:nvPr/>
          </p:nvSpPr>
          <p:spPr>
            <a:xfrm>
              <a:off x="1989104" y="2960798"/>
              <a:ext cx="3602071" cy="1569660"/>
            </a:xfrm>
            <a:prstGeom prst="rect">
              <a:avLst/>
            </a:prstGeom>
            <a:noFill/>
          </p:spPr>
          <p:txBody>
            <a:bodyPr wrap="square" rtlCol="0">
              <a:spAutoFit/>
            </a:bodyPr>
            <a:lstStyle/>
            <a:p>
              <a:pPr>
                <a:lnSpc>
                  <a:spcPct val="150000"/>
                </a:lnSpc>
              </a:pPr>
              <a:r>
                <a:rPr lang="zh-CN" altLang="en-US" sz="1600" dirty="0">
                  <a:solidFill>
                    <a:srgbClr val="A2998A"/>
                  </a:solidFill>
                  <a:latin typeface="+mj-ea"/>
                  <a:ea typeface="+mj-ea"/>
                </a:rPr>
                <a:t>第一节 </a:t>
              </a:r>
              <a:r>
                <a:rPr lang="en-US" altLang="zh-CN" sz="1600" dirty="0" smtClean="0">
                  <a:solidFill>
                    <a:srgbClr val="A2998A"/>
                  </a:solidFill>
                  <a:latin typeface="+mj-ea"/>
                  <a:ea typeface="+mj-ea"/>
                </a:rPr>
                <a:t>DM </a:t>
              </a:r>
              <a:r>
                <a:rPr lang="zh-CN" altLang="en-US" sz="1600" dirty="0">
                  <a:solidFill>
                    <a:srgbClr val="A2998A"/>
                  </a:solidFill>
                  <a:latin typeface="+mj-ea"/>
                  <a:ea typeface="+mj-ea"/>
                </a:rPr>
                <a:t>广告媒体 　</a:t>
              </a:r>
              <a:endParaRPr lang="en-US" altLang="zh-CN" sz="1600" dirty="0" smtClean="0">
                <a:solidFill>
                  <a:srgbClr val="A2998A"/>
                </a:solidFill>
                <a:latin typeface="+mj-ea"/>
                <a:ea typeface="+mj-ea"/>
              </a:endParaRPr>
            </a:p>
            <a:p>
              <a:pPr>
                <a:lnSpc>
                  <a:spcPct val="150000"/>
                </a:lnSpc>
              </a:pPr>
              <a:r>
                <a:rPr lang="zh-CN" altLang="en-US" sz="1600" dirty="0" smtClean="0">
                  <a:solidFill>
                    <a:srgbClr val="A2998A"/>
                  </a:solidFill>
                  <a:latin typeface="+mj-ea"/>
                  <a:ea typeface="+mj-ea"/>
                </a:rPr>
                <a:t>第二</a:t>
              </a:r>
              <a:r>
                <a:rPr lang="zh-CN" altLang="en-US" sz="1600" dirty="0">
                  <a:solidFill>
                    <a:srgbClr val="A2998A"/>
                  </a:solidFill>
                  <a:latin typeface="+mj-ea"/>
                  <a:ea typeface="+mj-ea"/>
                </a:rPr>
                <a:t>节 </a:t>
              </a:r>
              <a:r>
                <a:rPr lang="en-US" altLang="zh-CN" sz="1600" dirty="0" smtClean="0">
                  <a:solidFill>
                    <a:srgbClr val="A2998A"/>
                  </a:solidFill>
                  <a:latin typeface="+mj-ea"/>
                  <a:ea typeface="+mj-ea"/>
                </a:rPr>
                <a:t>POP </a:t>
              </a:r>
              <a:r>
                <a:rPr lang="zh-CN" altLang="en-US" sz="1600" dirty="0">
                  <a:solidFill>
                    <a:srgbClr val="A2998A"/>
                  </a:solidFill>
                  <a:latin typeface="+mj-ea"/>
                  <a:ea typeface="+mj-ea"/>
                </a:rPr>
                <a:t>广告媒体 　　</a:t>
              </a:r>
              <a:endParaRPr lang="en-US" altLang="zh-CN" sz="1600" dirty="0" smtClean="0">
                <a:solidFill>
                  <a:srgbClr val="A2998A"/>
                </a:solidFill>
                <a:latin typeface="+mj-ea"/>
                <a:ea typeface="+mj-ea"/>
              </a:endParaRPr>
            </a:p>
            <a:p>
              <a:pPr>
                <a:lnSpc>
                  <a:spcPct val="150000"/>
                </a:lnSpc>
              </a:pPr>
              <a:r>
                <a:rPr lang="zh-CN" altLang="en-US" sz="1600" dirty="0" smtClean="0">
                  <a:solidFill>
                    <a:srgbClr val="A2998A"/>
                  </a:solidFill>
                  <a:latin typeface="+mj-ea"/>
                  <a:ea typeface="+mj-ea"/>
                </a:rPr>
                <a:t>第三</a:t>
              </a:r>
              <a:r>
                <a:rPr lang="zh-CN" altLang="en-US" sz="1600" dirty="0">
                  <a:solidFill>
                    <a:srgbClr val="A2998A"/>
                  </a:solidFill>
                  <a:latin typeface="+mj-ea"/>
                  <a:ea typeface="+mj-ea"/>
                </a:rPr>
                <a:t>节 </a:t>
              </a:r>
              <a:r>
                <a:rPr lang="zh-CN" altLang="en-US" sz="1600" dirty="0" smtClean="0">
                  <a:solidFill>
                    <a:srgbClr val="A2998A"/>
                  </a:solidFill>
                  <a:latin typeface="+mj-ea"/>
                  <a:ea typeface="+mj-ea"/>
                </a:rPr>
                <a:t>电影</a:t>
              </a:r>
              <a:r>
                <a:rPr lang="zh-CN" altLang="en-US" sz="1600" dirty="0">
                  <a:solidFill>
                    <a:srgbClr val="A2998A"/>
                  </a:solidFill>
                  <a:latin typeface="+mj-ea"/>
                  <a:ea typeface="+mj-ea"/>
                </a:rPr>
                <a:t>广告媒体 　　</a:t>
              </a:r>
              <a:endParaRPr lang="en-US" altLang="zh-CN" sz="1600" dirty="0" smtClean="0">
                <a:solidFill>
                  <a:srgbClr val="A2998A"/>
                </a:solidFill>
                <a:latin typeface="+mj-ea"/>
                <a:ea typeface="+mj-ea"/>
              </a:endParaRPr>
            </a:p>
            <a:p>
              <a:pPr>
                <a:lnSpc>
                  <a:spcPct val="150000"/>
                </a:lnSpc>
              </a:pPr>
              <a:r>
                <a:rPr lang="zh-CN" altLang="en-US" sz="1600" dirty="0" smtClean="0">
                  <a:solidFill>
                    <a:srgbClr val="A2998A"/>
                  </a:solidFill>
                  <a:latin typeface="+mj-ea"/>
                  <a:ea typeface="+mj-ea"/>
                </a:rPr>
                <a:t>第四</a:t>
              </a:r>
              <a:r>
                <a:rPr lang="zh-CN" altLang="en-US" sz="1600" dirty="0">
                  <a:solidFill>
                    <a:srgbClr val="A2998A"/>
                  </a:solidFill>
                  <a:latin typeface="+mj-ea"/>
                  <a:ea typeface="+mj-ea"/>
                </a:rPr>
                <a:t>节 </a:t>
              </a:r>
              <a:r>
                <a:rPr lang="zh-CN" altLang="en-US" sz="1600" dirty="0" smtClean="0">
                  <a:solidFill>
                    <a:srgbClr val="A2998A"/>
                  </a:solidFill>
                  <a:latin typeface="+mj-ea"/>
                  <a:ea typeface="+mj-ea"/>
                </a:rPr>
                <a:t>其他</a:t>
              </a:r>
              <a:r>
                <a:rPr lang="zh-CN" altLang="en-US" sz="1600" dirty="0">
                  <a:solidFill>
                    <a:srgbClr val="A2998A"/>
                  </a:solidFill>
                  <a:latin typeface="+mj-ea"/>
                  <a:ea typeface="+mj-ea"/>
                </a:rPr>
                <a:t>媒体</a:t>
              </a:r>
            </a:p>
          </p:txBody>
        </p:sp>
      </p:grpSp>
      <p:grpSp>
        <p:nvGrpSpPr>
          <p:cNvPr id="28" name="组合 27"/>
          <p:cNvGrpSpPr/>
          <p:nvPr/>
        </p:nvGrpSpPr>
        <p:grpSpPr>
          <a:xfrm>
            <a:off x="6669882" y="4397818"/>
            <a:ext cx="4591051" cy="1127888"/>
            <a:chOff x="1000124" y="2592131"/>
            <a:chExt cx="4591051" cy="1127888"/>
          </a:xfrm>
        </p:grpSpPr>
        <p:grpSp>
          <p:nvGrpSpPr>
            <p:cNvPr id="29" name="组合 28"/>
            <p:cNvGrpSpPr/>
            <p:nvPr/>
          </p:nvGrpSpPr>
          <p:grpSpPr>
            <a:xfrm>
              <a:off x="1000124" y="2736964"/>
              <a:ext cx="988980" cy="699314"/>
              <a:chOff x="1752599" y="2928565"/>
              <a:chExt cx="988980" cy="699314"/>
            </a:xfrm>
          </p:grpSpPr>
          <p:sp>
            <p:nvSpPr>
              <p:cNvPr id="32" name="圆角矩形 31"/>
              <p:cNvSpPr/>
              <p:nvPr/>
            </p:nvSpPr>
            <p:spPr>
              <a:xfrm rot="2700000">
                <a:off x="1897432" y="2928565"/>
                <a:ext cx="699314" cy="699314"/>
              </a:xfrm>
              <a:prstGeom prst="roundRect">
                <a:avLst/>
              </a:prstGeom>
              <a:solidFill>
                <a:srgbClr val="7874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文本框 32"/>
              <p:cNvSpPr txBox="1"/>
              <p:nvPr/>
            </p:nvSpPr>
            <p:spPr>
              <a:xfrm>
                <a:off x="1752599" y="2985834"/>
                <a:ext cx="988980" cy="584775"/>
              </a:xfrm>
              <a:prstGeom prst="rect">
                <a:avLst/>
              </a:prstGeom>
              <a:noFill/>
            </p:spPr>
            <p:txBody>
              <a:bodyPr wrap="square" rtlCol="0">
                <a:spAutoFit/>
              </a:bodyPr>
              <a:lstStyle/>
              <a:p>
                <a:pPr algn="ctr"/>
                <a:r>
                  <a:rPr lang="en-US" altLang="zh-CN" sz="3200" dirty="0" smtClean="0">
                    <a:solidFill>
                      <a:schemeClr val="bg1"/>
                    </a:solidFill>
                    <a:latin typeface="思源黑体 CN Heavy" panose="020B0A00000000000000" pitchFamily="34" charset="-122"/>
                    <a:ea typeface="思源黑体 CN Heavy" panose="020B0A00000000000000" pitchFamily="34" charset="-122"/>
                  </a:rPr>
                  <a:t>08</a:t>
                </a:r>
                <a:endParaRPr lang="zh-CN" altLang="en-US" sz="3200" dirty="0">
                  <a:solidFill>
                    <a:schemeClr val="bg1"/>
                  </a:solidFill>
                  <a:latin typeface="思源黑体 CN Heavy" panose="020B0A00000000000000" pitchFamily="34" charset="-122"/>
                  <a:ea typeface="思源黑体 CN Heavy" panose="020B0A00000000000000" pitchFamily="34" charset="-122"/>
                </a:endParaRPr>
              </a:p>
            </p:txBody>
          </p:sp>
        </p:grpSp>
        <p:sp>
          <p:nvSpPr>
            <p:cNvPr id="30" name="文本框 29"/>
            <p:cNvSpPr txBox="1"/>
            <p:nvPr/>
          </p:nvSpPr>
          <p:spPr>
            <a:xfrm>
              <a:off x="1989104" y="2592131"/>
              <a:ext cx="3495675" cy="461665"/>
            </a:xfrm>
            <a:prstGeom prst="rect">
              <a:avLst/>
            </a:prstGeom>
            <a:noFill/>
          </p:spPr>
          <p:txBody>
            <a:bodyPr wrap="square" rtlCol="0">
              <a:spAutoFit/>
            </a:bodyPr>
            <a:lstStyle/>
            <a:p>
              <a:r>
                <a:rPr lang="zh-CN" altLang="en-US" sz="2400" dirty="0" smtClean="0">
                  <a:solidFill>
                    <a:srgbClr val="787481"/>
                  </a:solidFill>
                  <a:latin typeface="黑体" pitchFamily="49" charset="-122"/>
                  <a:ea typeface="黑体" pitchFamily="49" charset="-122"/>
                </a:rPr>
                <a:t>媒体投放策略</a:t>
              </a:r>
              <a:endParaRPr lang="zh-CN" altLang="en-US" sz="2400" dirty="0">
                <a:solidFill>
                  <a:srgbClr val="787481"/>
                </a:solidFill>
                <a:latin typeface="黑体" pitchFamily="49" charset="-122"/>
                <a:ea typeface="黑体" pitchFamily="49" charset="-122"/>
              </a:endParaRPr>
            </a:p>
          </p:txBody>
        </p:sp>
        <p:sp>
          <p:nvSpPr>
            <p:cNvPr id="31" name="文本框 30"/>
            <p:cNvSpPr txBox="1"/>
            <p:nvPr/>
          </p:nvSpPr>
          <p:spPr>
            <a:xfrm>
              <a:off x="1989104" y="2946730"/>
              <a:ext cx="3602071" cy="773289"/>
            </a:xfrm>
            <a:prstGeom prst="rect">
              <a:avLst/>
            </a:prstGeom>
            <a:noFill/>
          </p:spPr>
          <p:txBody>
            <a:bodyPr wrap="square" rtlCol="0">
              <a:spAutoFit/>
            </a:bodyPr>
            <a:lstStyle/>
            <a:p>
              <a:pPr>
                <a:lnSpc>
                  <a:spcPct val="150000"/>
                </a:lnSpc>
              </a:pPr>
              <a:r>
                <a:rPr lang="zh-CN" altLang="en-US" sz="1600" dirty="0">
                  <a:solidFill>
                    <a:srgbClr val="787481"/>
                  </a:solidFill>
                  <a:latin typeface="+mn-ea"/>
                </a:rPr>
                <a:t>第一节 　 媒体投放策略 　　</a:t>
              </a:r>
              <a:endParaRPr lang="en-US" altLang="zh-CN" sz="1600" dirty="0" smtClean="0">
                <a:solidFill>
                  <a:srgbClr val="787481"/>
                </a:solidFill>
                <a:latin typeface="+mn-ea"/>
              </a:endParaRPr>
            </a:p>
            <a:p>
              <a:pPr>
                <a:lnSpc>
                  <a:spcPct val="150000"/>
                </a:lnSpc>
              </a:pPr>
              <a:r>
                <a:rPr lang="zh-CN" altLang="en-US" sz="1600" dirty="0" smtClean="0">
                  <a:solidFill>
                    <a:srgbClr val="787481"/>
                  </a:solidFill>
                  <a:latin typeface="+mn-ea"/>
                </a:rPr>
                <a:t>第二</a:t>
              </a:r>
              <a:r>
                <a:rPr lang="zh-CN" altLang="en-US" sz="1600" dirty="0">
                  <a:solidFill>
                    <a:srgbClr val="787481"/>
                  </a:solidFill>
                  <a:latin typeface="+mn-ea"/>
                </a:rPr>
                <a:t>节 　 媒体广告刊播管理 　　</a:t>
              </a:r>
            </a:p>
          </p:txBody>
        </p:sp>
      </p:grpSp>
    </p:spTree>
    <p:extLst>
      <p:ext uri="{BB962C8B-B14F-4D97-AF65-F5344CB8AC3E}">
        <p14:creationId xmlns:p14="http://schemas.microsoft.com/office/powerpoint/2010/main" val="182479738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3677" y="638630"/>
            <a:ext cx="4562275" cy="740229"/>
            <a:chOff x="314525" y="638630"/>
            <a:chExt cx="4562275" cy="740229"/>
          </a:xfrm>
        </p:grpSpPr>
        <p:sp>
          <p:nvSpPr>
            <p:cNvPr id="3" name="矩形 2"/>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194629"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（二）杂志</a:t>
              </a:r>
              <a:r>
                <a:rPr lang="zh-CN" altLang="en-US" sz="2400" dirty="0">
                  <a:solidFill>
                    <a:srgbClr val="787481"/>
                  </a:solidFill>
                  <a:latin typeface="思源黑体 CN Heavy" panose="020B0A00000000000000" pitchFamily="34" charset="-122"/>
                  <a:ea typeface="思源黑体 CN Heavy" panose="020B0A00000000000000" pitchFamily="34" charset="-122"/>
                </a:rPr>
                <a:t>的分类</a:t>
              </a:r>
            </a:p>
          </p:txBody>
        </p:sp>
      </p:grpSp>
      <p:sp>
        <p:nvSpPr>
          <p:cNvPr id="5" name="矩形 4"/>
          <p:cNvSpPr/>
          <p:nvPr/>
        </p:nvSpPr>
        <p:spPr>
          <a:xfrm>
            <a:off x="9207795" y="312300"/>
            <a:ext cx="2672317" cy="6237356"/>
          </a:xfrm>
          <a:prstGeom prst="rect">
            <a:avLst/>
          </a:prstGeom>
          <a:solidFill>
            <a:srgbClr val="7874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7697972" y="1378859"/>
            <a:ext cx="2546143" cy="4511578"/>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4" name="组合 23"/>
          <p:cNvGrpSpPr/>
          <p:nvPr/>
        </p:nvGrpSpPr>
        <p:grpSpPr>
          <a:xfrm>
            <a:off x="786850" y="1185029"/>
            <a:ext cx="2941088" cy="4366615"/>
            <a:chOff x="646117" y="1480457"/>
            <a:chExt cx="2941088" cy="4366615"/>
          </a:xfrm>
        </p:grpSpPr>
        <p:sp>
          <p:nvSpPr>
            <p:cNvPr id="25" name="文本框 24"/>
            <p:cNvSpPr txBox="1"/>
            <p:nvPr/>
          </p:nvSpPr>
          <p:spPr>
            <a:xfrm>
              <a:off x="1173647" y="1480457"/>
              <a:ext cx="1470274" cy="1446550"/>
            </a:xfrm>
            <a:prstGeom prst="rect">
              <a:avLst/>
            </a:prstGeom>
            <a:noFill/>
          </p:spPr>
          <p:txBody>
            <a:bodyPr wrap="none" rtlCol="0">
              <a:spAutoFit/>
            </a:bodyPr>
            <a:lstStyle/>
            <a:p>
              <a:r>
                <a:rPr lang="en-US" altLang="zh-CN" sz="8800" dirty="0" smtClean="0">
                  <a:solidFill>
                    <a:srgbClr val="787481"/>
                  </a:solidFill>
                  <a:latin typeface="+mj-ea"/>
                  <a:ea typeface="+mj-ea"/>
                </a:rPr>
                <a:t>04</a:t>
              </a:r>
              <a:endParaRPr lang="zh-CN" altLang="en-US" sz="8800" dirty="0">
                <a:solidFill>
                  <a:srgbClr val="787481"/>
                </a:solidFill>
                <a:latin typeface="+mj-ea"/>
                <a:ea typeface="+mj-ea"/>
              </a:endParaRPr>
            </a:p>
          </p:txBody>
        </p:sp>
        <p:sp>
          <p:nvSpPr>
            <p:cNvPr id="26" name="文本框 25"/>
            <p:cNvSpPr txBox="1"/>
            <p:nvPr/>
          </p:nvSpPr>
          <p:spPr>
            <a:xfrm>
              <a:off x="1123954" y="2451349"/>
              <a:ext cx="1723549" cy="400110"/>
            </a:xfrm>
            <a:prstGeom prst="rect">
              <a:avLst/>
            </a:prstGeom>
            <a:solidFill>
              <a:schemeClr val="bg1"/>
            </a:solidFill>
          </p:spPr>
          <p:txBody>
            <a:bodyPr wrap="none" rtlCol="0">
              <a:spAutoFit/>
            </a:bodyPr>
            <a:lstStyle/>
            <a:p>
              <a:r>
                <a:rPr lang="zh-CN" altLang="en-US" sz="2000" dirty="0">
                  <a:solidFill>
                    <a:srgbClr val="787481"/>
                  </a:solidFill>
                  <a:latin typeface="黑体" pitchFamily="49" charset="-122"/>
                  <a:ea typeface="黑体" pitchFamily="49" charset="-122"/>
                </a:rPr>
                <a:t>其他类型杂志</a:t>
              </a:r>
            </a:p>
          </p:txBody>
        </p:sp>
        <p:sp>
          <p:nvSpPr>
            <p:cNvPr id="27" name="文本框 26"/>
            <p:cNvSpPr txBox="1"/>
            <p:nvPr/>
          </p:nvSpPr>
          <p:spPr>
            <a:xfrm>
              <a:off x="646117" y="2800084"/>
              <a:ext cx="2941088" cy="3046988"/>
            </a:xfrm>
            <a:prstGeom prst="rect">
              <a:avLst/>
            </a:prstGeom>
            <a:noFill/>
          </p:spPr>
          <p:txBody>
            <a:bodyPr wrap="square" rtlCol="0">
              <a:spAutoFit/>
            </a:bodyPr>
            <a:lstStyle/>
            <a:p>
              <a:pPr marL="285750" indent="-285750">
                <a:lnSpc>
                  <a:spcPct val="150000"/>
                </a:lnSpc>
                <a:buFont typeface="Arial" pitchFamily="34" charset="0"/>
                <a:buChar char="•"/>
              </a:pPr>
              <a:r>
                <a:rPr lang="zh-CN" altLang="en-US" sz="1600" b="1" dirty="0">
                  <a:solidFill>
                    <a:srgbClr val="787481"/>
                  </a:solidFill>
                  <a:ea typeface="思源黑体 CN Light" panose="020B0300000000000000" pitchFamily="34" charset="-122"/>
                  <a:sym typeface="思源黑体 CN"/>
                </a:rPr>
                <a:t>文学类</a:t>
              </a:r>
              <a:r>
                <a:rPr lang="zh-CN" altLang="en-US" sz="1600" b="1" dirty="0" smtClean="0">
                  <a:solidFill>
                    <a:srgbClr val="787481"/>
                  </a:solidFill>
                  <a:ea typeface="思源黑体 CN Light" panose="020B0300000000000000" pitchFamily="34" charset="-122"/>
                  <a:sym typeface="思源黑体 CN"/>
                </a:rPr>
                <a:t>杂志</a:t>
              </a:r>
              <a:endParaRPr lang="en-US" altLang="zh-CN" sz="1600" b="1" dirty="0" smtClean="0">
                <a:solidFill>
                  <a:srgbClr val="787481"/>
                </a:solidFill>
                <a:ea typeface="思源黑体 CN Light" panose="020B0300000000000000" pitchFamily="34" charset="-122"/>
                <a:sym typeface="思源黑体 CN"/>
              </a:endParaRPr>
            </a:p>
            <a:p>
              <a:pPr>
                <a:lnSpc>
                  <a:spcPct val="150000"/>
                </a:lnSpc>
              </a:pPr>
              <a:r>
                <a:rPr lang="zh-CN" altLang="en-US" sz="1600" dirty="0">
                  <a:solidFill>
                    <a:srgbClr val="787481"/>
                  </a:solidFill>
                  <a:ea typeface="思源黑体 CN Light" panose="020B0300000000000000" pitchFamily="34" charset="-122"/>
                  <a:sym typeface="思源黑体 CN"/>
                </a:rPr>
                <a:t>文学类</a:t>
              </a:r>
              <a:r>
                <a:rPr lang="zh-CN" altLang="en-US" sz="1600" dirty="0" smtClean="0">
                  <a:solidFill>
                    <a:srgbClr val="787481"/>
                  </a:solidFill>
                  <a:ea typeface="思源黑体 CN Light" panose="020B0300000000000000" pitchFamily="34" charset="-122"/>
                  <a:sym typeface="思源黑体 CN"/>
                </a:rPr>
                <a:t>杂志包括</a:t>
              </a:r>
              <a:r>
                <a:rPr lang="zh-CN" altLang="en-US" sz="1600" dirty="0">
                  <a:solidFill>
                    <a:srgbClr val="787481"/>
                  </a:solidFill>
                  <a:ea typeface="思源黑体 CN Light" panose="020B0300000000000000" pitchFamily="34" charset="-122"/>
                  <a:sym typeface="思源黑体 CN"/>
                </a:rPr>
                <a:t>诗歌、小说、散文和文学批评</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在国外</a:t>
              </a:r>
              <a:r>
                <a:rPr lang="en-US" altLang="zh-CN" sz="1600" dirty="0" smtClean="0">
                  <a:solidFill>
                    <a:srgbClr val="787481"/>
                  </a:solidFill>
                  <a:ea typeface="思源黑体 CN Light" panose="020B0300000000000000" pitchFamily="34" charset="-122"/>
                  <a:sym typeface="思源黑体 CN"/>
                </a:rPr>
                <a:t>,</a:t>
              </a:r>
              <a:r>
                <a:rPr lang="zh-CN" altLang="en-US" sz="1600" dirty="0" smtClean="0">
                  <a:solidFill>
                    <a:srgbClr val="787481"/>
                  </a:solidFill>
                  <a:ea typeface="思源黑体 CN Light" panose="020B0300000000000000" pitchFamily="34" charset="-122"/>
                  <a:sym typeface="思源黑体 CN"/>
                </a:rPr>
                <a:t>有些</a:t>
              </a:r>
              <a:r>
                <a:rPr lang="zh-CN" altLang="en-US" sz="1600" dirty="0">
                  <a:solidFill>
                    <a:srgbClr val="787481"/>
                  </a:solidFill>
                  <a:ea typeface="思源黑体 CN Light" panose="020B0300000000000000" pitchFamily="34" charset="-122"/>
                  <a:sym typeface="思源黑体 CN"/>
                </a:rPr>
                <a:t>文学类杂志甚至还评论其他杂志</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比如</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北美评论</a:t>
              </a:r>
              <a:r>
                <a:rPr lang="en-US" altLang="zh-CN" sz="1600" dirty="0" smtClean="0">
                  <a:solidFill>
                    <a:srgbClr val="787481"/>
                  </a:solidFill>
                  <a:ea typeface="思源黑体 CN Light" panose="020B0300000000000000" pitchFamily="34" charset="-122"/>
                  <a:sym typeface="思源黑体 CN"/>
                </a:rPr>
                <a:t>»</a:t>
              </a:r>
              <a:r>
                <a:rPr lang="zh-CN" altLang="en-US" sz="1600" dirty="0" smtClean="0">
                  <a:solidFill>
                    <a:srgbClr val="787481"/>
                  </a:solidFill>
                  <a:ea typeface="思源黑体 CN Light" panose="020B0300000000000000" pitchFamily="34" charset="-122"/>
                  <a:sym typeface="思源黑体 CN"/>
                </a:rPr>
                <a:t>就是</a:t>
              </a:r>
              <a:r>
                <a:rPr lang="zh-CN" altLang="en-US" sz="1600" dirty="0">
                  <a:solidFill>
                    <a:srgbClr val="787481"/>
                  </a:solidFill>
                  <a:ea typeface="思源黑体 CN Light" panose="020B0300000000000000" pitchFamily="34" charset="-122"/>
                  <a:sym typeface="思源黑体 CN"/>
                </a:rPr>
                <a:t>很有代表性的文学评论类杂志</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在中国</a:t>
              </a:r>
              <a:r>
                <a:rPr lang="en-US" altLang="zh-CN" sz="1600" dirty="0" smtClean="0">
                  <a:solidFill>
                    <a:srgbClr val="787481"/>
                  </a:solidFill>
                  <a:ea typeface="思源黑体 CN Light" panose="020B0300000000000000" pitchFamily="34" charset="-122"/>
                  <a:sym typeface="思源黑体 CN"/>
                </a:rPr>
                <a:t>,20</a:t>
              </a:r>
              <a:r>
                <a:rPr lang="zh-CN" altLang="en-US" sz="1600" dirty="0" smtClean="0">
                  <a:solidFill>
                    <a:srgbClr val="787481"/>
                  </a:solidFill>
                  <a:ea typeface="思源黑体 CN Light" panose="020B0300000000000000" pitchFamily="34" charset="-122"/>
                  <a:sym typeface="思源黑体 CN"/>
                </a:rPr>
                <a:t>世纪</a:t>
              </a:r>
              <a:r>
                <a:rPr lang="en-US" altLang="zh-CN" sz="1600" dirty="0" smtClean="0">
                  <a:solidFill>
                    <a:srgbClr val="787481"/>
                  </a:solidFill>
                  <a:ea typeface="思源黑体 CN Light" panose="020B0300000000000000" pitchFamily="34" charset="-122"/>
                  <a:sym typeface="思源黑体 CN"/>
                </a:rPr>
                <a:t>80</a:t>
              </a:r>
              <a:r>
                <a:rPr lang="zh-CN" altLang="en-US" sz="1600" dirty="0" smtClean="0">
                  <a:solidFill>
                    <a:srgbClr val="787481"/>
                  </a:solidFill>
                  <a:ea typeface="思源黑体 CN Light" panose="020B0300000000000000" pitchFamily="34" charset="-122"/>
                  <a:sym typeface="思源黑体 CN"/>
                </a:rPr>
                <a:t>年代</a:t>
              </a:r>
              <a:r>
                <a:rPr lang="zh-CN" altLang="en-US" sz="1600" dirty="0">
                  <a:solidFill>
                    <a:srgbClr val="787481"/>
                  </a:solidFill>
                  <a:ea typeface="思源黑体 CN Light" panose="020B0300000000000000" pitchFamily="34" charset="-122"/>
                  <a:sym typeface="思源黑体 CN"/>
                </a:rPr>
                <a:t>影响力</a:t>
              </a:r>
              <a:r>
                <a:rPr lang="zh-CN" altLang="en-US" sz="1600" dirty="0" smtClean="0">
                  <a:solidFill>
                    <a:srgbClr val="787481"/>
                  </a:solidFill>
                  <a:ea typeface="思源黑体 CN Light" panose="020B0300000000000000" pitchFamily="34" charset="-122"/>
                  <a:sym typeface="思源黑体 CN"/>
                </a:rPr>
                <a:t>很大的</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当代</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收获</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也是此类</a:t>
              </a:r>
              <a:r>
                <a:rPr lang="zh-CN" altLang="en-US" sz="1600" dirty="0" smtClean="0">
                  <a:solidFill>
                    <a:srgbClr val="787481"/>
                  </a:solidFill>
                  <a:ea typeface="思源黑体 CN Light" panose="020B0300000000000000" pitchFamily="34" charset="-122"/>
                  <a:sym typeface="思源黑体 CN"/>
                </a:rPr>
                <a:t>杂志；</a:t>
              </a:r>
              <a:endParaRPr lang="en-US" altLang="zh-CN" sz="1600" dirty="0" smtClean="0">
                <a:solidFill>
                  <a:srgbClr val="787481"/>
                </a:solidFill>
                <a:ea typeface="思源黑体 CN Light" panose="020B0300000000000000" pitchFamily="34" charset="-122"/>
                <a:sym typeface="思源黑体 CN"/>
              </a:endParaRPr>
            </a:p>
          </p:txBody>
        </p:sp>
      </p:grpSp>
      <p:sp>
        <p:nvSpPr>
          <p:cNvPr id="28" name="文本框 26"/>
          <p:cNvSpPr txBox="1"/>
          <p:nvPr/>
        </p:nvSpPr>
        <p:spPr>
          <a:xfrm>
            <a:off x="4079630" y="1322586"/>
            <a:ext cx="3334043" cy="4524315"/>
          </a:xfrm>
          <a:prstGeom prst="rect">
            <a:avLst/>
          </a:prstGeom>
          <a:noFill/>
        </p:spPr>
        <p:txBody>
          <a:bodyPr wrap="square" rtlCol="0">
            <a:spAutoFit/>
          </a:bodyPr>
          <a:lstStyle/>
          <a:p>
            <a:pPr marL="285750" indent="-285750">
              <a:lnSpc>
                <a:spcPct val="150000"/>
              </a:lnSpc>
              <a:buFont typeface="Arial" pitchFamily="34" charset="0"/>
              <a:buChar char="•"/>
            </a:pPr>
            <a:r>
              <a:rPr lang="zh-CN" altLang="en-US" sz="1600" b="1" dirty="0">
                <a:solidFill>
                  <a:srgbClr val="787481"/>
                </a:solidFill>
                <a:ea typeface="思源黑体 CN Light" panose="020B0300000000000000" pitchFamily="34" charset="-122"/>
                <a:sym typeface="思源黑体 CN"/>
              </a:rPr>
              <a:t>爱好者</a:t>
            </a:r>
            <a:r>
              <a:rPr lang="zh-CN" altLang="en-US" sz="1600" b="1" dirty="0" smtClean="0">
                <a:solidFill>
                  <a:srgbClr val="787481"/>
                </a:solidFill>
                <a:ea typeface="思源黑体 CN Light" panose="020B0300000000000000" pitchFamily="34" charset="-122"/>
                <a:sym typeface="思源黑体 CN"/>
              </a:rPr>
              <a:t>杂志</a:t>
            </a:r>
            <a:endParaRPr lang="en-US" altLang="zh-CN" sz="1600" b="1" dirty="0" smtClean="0">
              <a:solidFill>
                <a:srgbClr val="787481"/>
              </a:solidFill>
              <a:ea typeface="思源黑体 CN Light" panose="020B0300000000000000" pitchFamily="34" charset="-122"/>
              <a:sym typeface="思源黑体 CN"/>
            </a:endParaRPr>
          </a:p>
          <a:p>
            <a:pPr>
              <a:lnSpc>
                <a:spcPct val="150000"/>
              </a:lnSpc>
            </a:pPr>
            <a:r>
              <a:rPr lang="zh-CN" altLang="en-US" sz="1600" dirty="0">
                <a:solidFill>
                  <a:srgbClr val="787481"/>
                </a:solidFill>
                <a:ea typeface="思源黑体 CN Light" panose="020B0300000000000000" pitchFamily="34" charset="-122"/>
                <a:sym typeface="思源黑体 CN"/>
              </a:rPr>
              <a:t>爱好者杂志</a:t>
            </a:r>
            <a:r>
              <a:rPr lang="en-US" altLang="zh-CN" sz="1600" dirty="0" smtClean="0">
                <a:solidFill>
                  <a:srgbClr val="787481"/>
                </a:solidFill>
                <a:ea typeface="思源黑体 CN Light" panose="020B0300000000000000" pitchFamily="34" charset="-122"/>
                <a:sym typeface="思源黑体 CN"/>
              </a:rPr>
              <a:t>(</a:t>
            </a:r>
            <a:r>
              <a:rPr lang="en-US" altLang="zh-CN" sz="1600" dirty="0" err="1" smtClean="0">
                <a:solidFill>
                  <a:srgbClr val="787481"/>
                </a:solidFill>
                <a:ea typeface="思源黑体 CN Light" panose="020B0300000000000000" pitchFamily="34" charset="-122"/>
                <a:sym typeface="思源黑体 CN"/>
              </a:rPr>
              <a:t>zinemagazine</a:t>
            </a:r>
            <a:r>
              <a:rPr lang="en-US" altLang="zh-CN" sz="1600" dirty="0" smtClean="0">
                <a:solidFill>
                  <a:srgbClr val="787481"/>
                </a:solidFill>
                <a:ea typeface="思源黑体 CN Light" panose="020B0300000000000000" pitchFamily="34" charset="-122"/>
                <a:sym typeface="思源黑体 CN"/>
              </a:rPr>
              <a:t> </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不同于团体与协会杂志</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其读者并不属于哪个</a:t>
            </a:r>
            <a:r>
              <a:rPr lang="zh-CN" altLang="en-US" sz="1600" dirty="0" smtClean="0">
                <a:solidFill>
                  <a:srgbClr val="787481"/>
                </a:solidFill>
                <a:ea typeface="思源黑体 CN Light" panose="020B0300000000000000" pitchFamily="34" charset="-122"/>
                <a:sym typeface="思源黑体 CN"/>
              </a:rPr>
              <a:t>社团</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但是他们有着共同的</a:t>
            </a:r>
            <a:r>
              <a:rPr lang="zh-CN" altLang="en-US" sz="1600" dirty="0" smtClean="0">
                <a:solidFill>
                  <a:srgbClr val="787481"/>
                </a:solidFill>
                <a:ea typeface="思源黑体 CN Light" panose="020B0300000000000000" pitchFamily="34" charset="-122"/>
                <a:sym typeface="思源黑体 CN"/>
              </a:rPr>
              <a:t>爱好；</a:t>
            </a:r>
            <a:endParaRPr lang="en-US" altLang="zh-CN" sz="1600" dirty="0" smtClean="0">
              <a:solidFill>
                <a:srgbClr val="787481"/>
              </a:solidFill>
              <a:ea typeface="思源黑体 CN Light" panose="020B0300000000000000" pitchFamily="34" charset="-122"/>
              <a:sym typeface="思源黑体 CN"/>
            </a:endParaRPr>
          </a:p>
          <a:p>
            <a:pPr>
              <a:lnSpc>
                <a:spcPct val="150000"/>
              </a:lnSpc>
            </a:pPr>
            <a:endParaRPr lang="en-US" altLang="zh-CN" sz="1600" dirty="0">
              <a:solidFill>
                <a:srgbClr val="787481"/>
              </a:solidFill>
              <a:ea typeface="思源黑体 CN Light" panose="020B0300000000000000" pitchFamily="34" charset="-122"/>
              <a:sym typeface="思源黑体 CN"/>
            </a:endParaRPr>
          </a:p>
          <a:p>
            <a:pPr marL="285750" indent="-285750">
              <a:lnSpc>
                <a:spcPct val="150000"/>
              </a:lnSpc>
              <a:buFont typeface="Arial" pitchFamily="34" charset="0"/>
              <a:buChar char="•"/>
            </a:pPr>
            <a:r>
              <a:rPr lang="zh-CN" altLang="en-US" sz="1600" b="1" dirty="0">
                <a:solidFill>
                  <a:srgbClr val="787481"/>
                </a:solidFill>
                <a:ea typeface="思源黑体 CN Light" panose="020B0300000000000000" pitchFamily="34" charset="-122"/>
                <a:sym typeface="思源黑体 CN"/>
              </a:rPr>
              <a:t>免费城市</a:t>
            </a:r>
            <a:r>
              <a:rPr lang="zh-CN" altLang="en-US" sz="1600" b="1" dirty="0" smtClean="0">
                <a:solidFill>
                  <a:srgbClr val="787481"/>
                </a:solidFill>
                <a:ea typeface="思源黑体 CN Light" panose="020B0300000000000000" pitchFamily="34" charset="-122"/>
                <a:sym typeface="思源黑体 CN"/>
              </a:rPr>
              <a:t>杂志</a:t>
            </a:r>
            <a:endParaRPr lang="en-US" altLang="zh-CN" sz="1600" b="1" dirty="0" smtClean="0">
              <a:solidFill>
                <a:srgbClr val="787481"/>
              </a:solidFill>
              <a:ea typeface="思源黑体 CN Light" panose="020B0300000000000000" pitchFamily="34" charset="-122"/>
              <a:sym typeface="思源黑体 CN"/>
            </a:endParaRPr>
          </a:p>
          <a:p>
            <a:pPr>
              <a:lnSpc>
                <a:spcPct val="150000"/>
              </a:lnSpc>
            </a:pPr>
            <a:r>
              <a:rPr lang="zh-CN" altLang="en-US" sz="1600" dirty="0">
                <a:solidFill>
                  <a:srgbClr val="787481"/>
                </a:solidFill>
                <a:ea typeface="思源黑体 CN Light" panose="020B0300000000000000" pitchFamily="34" charset="-122"/>
                <a:sym typeface="思源黑体 CN"/>
              </a:rPr>
              <a:t>免费城市</a:t>
            </a:r>
            <a:r>
              <a:rPr lang="zh-CN" altLang="en-US" sz="1600" dirty="0" smtClean="0">
                <a:solidFill>
                  <a:srgbClr val="787481"/>
                </a:solidFill>
                <a:ea typeface="思源黑体 CN Light" panose="020B0300000000000000" pitchFamily="34" charset="-122"/>
                <a:sym typeface="思源黑体 CN"/>
              </a:rPr>
              <a:t>杂志往往</a:t>
            </a:r>
            <a:r>
              <a:rPr lang="zh-CN" altLang="en-US" sz="1600" dirty="0">
                <a:solidFill>
                  <a:srgbClr val="787481"/>
                </a:solidFill>
                <a:ea typeface="思源黑体 CN Light" panose="020B0300000000000000" pitchFamily="34" charset="-122"/>
                <a:sym typeface="思源黑体 CN"/>
              </a:rPr>
              <a:t>是在较小的地域发行的杂志</a:t>
            </a:r>
            <a:r>
              <a:rPr lang="en-US" altLang="zh-CN" sz="1600" dirty="0">
                <a:solidFill>
                  <a:srgbClr val="787481"/>
                </a:solidFill>
                <a:ea typeface="思源黑体 CN Light" panose="020B0300000000000000" pitchFamily="34" charset="-122"/>
                <a:sym typeface="思源黑体 CN"/>
              </a:rPr>
              <a:t>,</a:t>
            </a:r>
            <a:r>
              <a:rPr lang="zh-CN" altLang="en-US" sz="1600" dirty="0" smtClean="0">
                <a:solidFill>
                  <a:srgbClr val="787481"/>
                </a:solidFill>
                <a:ea typeface="思源黑体 CN Light" panose="020B0300000000000000" pitchFamily="34" charset="-122"/>
                <a:sym typeface="思源黑体 CN"/>
              </a:rPr>
              <a:t>免费向</a:t>
            </a:r>
            <a:r>
              <a:rPr lang="zh-CN" altLang="en-US" sz="1600" dirty="0">
                <a:solidFill>
                  <a:srgbClr val="787481"/>
                </a:solidFill>
                <a:ea typeface="思源黑体 CN Light" panose="020B0300000000000000" pitchFamily="34" charset="-122"/>
                <a:sym typeface="思源黑体 CN"/>
              </a:rPr>
              <a:t>公众发放</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并与当地报纸争夺广告客户</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它们往往按照杂志的方式设计和</a:t>
            </a:r>
            <a:r>
              <a:rPr lang="zh-CN" altLang="en-US" sz="1600" dirty="0" smtClean="0">
                <a:solidFill>
                  <a:srgbClr val="787481"/>
                </a:solidFill>
                <a:ea typeface="思源黑体 CN Light" panose="020B0300000000000000" pitchFamily="34" charset="-122"/>
                <a:sym typeface="思源黑体 CN"/>
              </a:rPr>
              <a:t>编排内容</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但印刷形式又像报纸且不装订</a:t>
            </a:r>
            <a:r>
              <a:rPr lang="en-US" altLang="zh-CN" sz="1600" dirty="0">
                <a:solidFill>
                  <a:srgbClr val="787481"/>
                </a:solidFill>
                <a:ea typeface="思源黑体 CN Light" panose="020B0300000000000000" pitchFamily="34" charset="-122"/>
                <a:sym typeface="思源黑体 CN"/>
              </a:rPr>
              <a:t>,</a:t>
            </a:r>
            <a:r>
              <a:rPr lang="zh-CN" altLang="en-US" sz="1600" dirty="0">
                <a:solidFill>
                  <a:srgbClr val="787481"/>
                </a:solidFill>
                <a:ea typeface="思源黑体 CN Light" panose="020B0300000000000000" pitchFamily="34" charset="-122"/>
                <a:sym typeface="思源黑体 CN"/>
              </a:rPr>
              <a:t>所以也有人称它们为报纸型杂志</a:t>
            </a:r>
            <a:endParaRPr lang="en-US" altLang="zh-CN" sz="1600" dirty="0" smtClean="0">
              <a:solidFill>
                <a:srgbClr val="787481"/>
              </a:solidFill>
              <a:ea typeface="思源黑体 CN Light" panose="020B0300000000000000" pitchFamily="34" charset="-122"/>
              <a:sym typeface="思源黑体 CN"/>
            </a:endParaRPr>
          </a:p>
        </p:txBody>
      </p:sp>
    </p:spTree>
    <p:extLst>
      <p:ext uri="{BB962C8B-B14F-4D97-AF65-F5344CB8AC3E}">
        <p14:creationId xmlns:p14="http://schemas.microsoft.com/office/powerpoint/2010/main" val="62903981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6699598" y="1226756"/>
            <a:ext cx="4146592" cy="1262744"/>
            <a:chOff x="6699598" y="1226756"/>
            <a:chExt cx="4146592" cy="1262744"/>
          </a:xfrm>
        </p:grpSpPr>
        <p:cxnSp>
          <p:nvCxnSpPr>
            <p:cNvPr id="6" name="直接连接符 5"/>
            <p:cNvCxnSpPr/>
            <p:nvPr/>
          </p:nvCxnSpPr>
          <p:spPr>
            <a:xfrm>
              <a:off x="6699598" y="2489500"/>
              <a:ext cx="3962400" cy="0"/>
            </a:xfrm>
            <a:prstGeom prst="line">
              <a:avLst/>
            </a:prstGeom>
            <a:ln w="19050">
              <a:solidFill>
                <a:srgbClr val="787481"/>
              </a:solidFill>
              <a:prstDash val="lg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flipH="1">
              <a:off x="6907241" y="1226756"/>
              <a:ext cx="3938949" cy="1200329"/>
            </a:xfrm>
            <a:prstGeom prst="rect">
              <a:avLst/>
            </a:prstGeom>
            <a:noFill/>
          </p:spPr>
          <p:txBody>
            <a:bodyPr wrap="square" rtlCol="0">
              <a:spAutoFit/>
            </a:bodyPr>
            <a:lstStyle/>
            <a:p>
              <a:r>
                <a:rPr lang="zh-CN" altLang="en-US" dirty="0">
                  <a:solidFill>
                    <a:srgbClr val="787481"/>
                  </a:solidFill>
                  <a:latin typeface="+mj-ea"/>
                  <a:ea typeface="+mj-ea"/>
                </a:rPr>
                <a:t>除了确立独有的特色</a:t>
              </a:r>
              <a:r>
                <a:rPr lang="en-US" altLang="zh-CN" dirty="0">
                  <a:solidFill>
                    <a:srgbClr val="787481"/>
                  </a:solidFill>
                  <a:latin typeface="+mj-ea"/>
                  <a:ea typeface="+mj-ea"/>
                </a:rPr>
                <a:t>,</a:t>
              </a:r>
              <a:r>
                <a:rPr lang="zh-CN" altLang="en-US" dirty="0">
                  <a:solidFill>
                    <a:srgbClr val="787481"/>
                  </a:solidFill>
                  <a:latin typeface="+mj-ea"/>
                  <a:ea typeface="+mj-ea"/>
                </a:rPr>
                <a:t>杂志还应该注重维护与读者的关系</a:t>
              </a:r>
              <a:r>
                <a:rPr lang="en-US" altLang="zh-CN" dirty="0">
                  <a:solidFill>
                    <a:srgbClr val="787481"/>
                  </a:solidFill>
                  <a:latin typeface="+mj-ea"/>
                  <a:ea typeface="+mj-ea"/>
                </a:rPr>
                <a:t>,</a:t>
              </a:r>
              <a:r>
                <a:rPr lang="zh-CN" altLang="en-US" dirty="0">
                  <a:solidFill>
                    <a:srgbClr val="787481"/>
                  </a:solidFill>
                  <a:latin typeface="+mj-ea"/>
                  <a:ea typeface="+mj-ea"/>
                </a:rPr>
                <a:t>把与读者建立</a:t>
              </a:r>
              <a:r>
                <a:rPr lang="zh-CN" altLang="en-US" dirty="0" smtClean="0">
                  <a:solidFill>
                    <a:srgbClr val="787481"/>
                  </a:solidFill>
                  <a:latin typeface="+mj-ea"/>
                  <a:ea typeface="+mj-ea"/>
                </a:rPr>
                <a:t>良好</a:t>
              </a:r>
              <a:r>
                <a:rPr lang="zh-CN" altLang="en-US" dirty="0">
                  <a:solidFill>
                    <a:srgbClr val="787481"/>
                  </a:solidFill>
                  <a:latin typeface="+mj-ea"/>
                  <a:ea typeface="+mj-ea"/>
                </a:rPr>
                <a:t>的关系放在第一位；读者关系的维护往往体现在</a:t>
              </a:r>
              <a:r>
                <a:rPr lang="zh-CN" altLang="en-US" dirty="0" smtClean="0">
                  <a:solidFill>
                    <a:srgbClr val="787481"/>
                  </a:solidFill>
                  <a:latin typeface="+mj-ea"/>
                  <a:ea typeface="+mj-ea"/>
                </a:rPr>
                <a:t>众多细节上。</a:t>
              </a:r>
              <a:endParaRPr lang="zh-CN" altLang="en-US" dirty="0">
                <a:solidFill>
                  <a:srgbClr val="787481"/>
                </a:solidFill>
                <a:latin typeface="+mj-ea"/>
                <a:ea typeface="+mj-ea"/>
              </a:endParaRPr>
            </a:p>
          </p:txBody>
        </p:sp>
      </p:grpSp>
      <p:grpSp>
        <p:nvGrpSpPr>
          <p:cNvPr id="25" name="组合 24"/>
          <p:cNvGrpSpPr/>
          <p:nvPr/>
        </p:nvGrpSpPr>
        <p:grpSpPr>
          <a:xfrm>
            <a:off x="829989" y="1736025"/>
            <a:ext cx="4328672" cy="2641595"/>
            <a:chOff x="1388799" y="2158065"/>
            <a:chExt cx="3830314" cy="2641595"/>
          </a:xfrm>
        </p:grpSpPr>
        <p:cxnSp>
          <p:nvCxnSpPr>
            <p:cNvPr id="9" name="直接连接符 8"/>
            <p:cNvCxnSpPr/>
            <p:nvPr/>
          </p:nvCxnSpPr>
          <p:spPr>
            <a:xfrm flipV="1">
              <a:off x="1388799" y="2158065"/>
              <a:ext cx="3830314" cy="14811"/>
            </a:xfrm>
            <a:prstGeom prst="line">
              <a:avLst/>
            </a:prstGeom>
            <a:ln w="19050">
              <a:solidFill>
                <a:srgbClr val="787481"/>
              </a:solidFill>
              <a:prstDash val="lg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flipH="1">
              <a:off x="1502607" y="2214337"/>
              <a:ext cx="3711701" cy="2585323"/>
            </a:xfrm>
            <a:prstGeom prst="rect">
              <a:avLst/>
            </a:prstGeom>
            <a:noFill/>
          </p:spPr>
          <p:txBody>
            <a:bodyPr wrap="square" rtlCol="0">
              <a:spAutoFit/>
            </a:bodyPr>
            <a:lstStyle/>
            <a:p>
              <a:pPr marL="285750" indent="-285750">
                <a:buFont typeface="Arial" pitchFamily="34" charset="0"/>
                <a:buChar char="•"/>
              </a:pPr>
              <a:r>
                <a:rPr lang="zh-CN" altLang="en-US" dirty="0">
                  <a:solidFill>
                    <a:srgbClr val="787481"/>
                  </a:solidFill>
                  <a:latin typeface="+mj-ea"/>
                  <a:ea typeface="+mj-ea"/>
                </a:rPr>
                <a:t>杂志是在一段时间内固定发行的出版物</a:t>
              </a:r>
              <a:r>
                <a:rPr lang="en-US" altLang="zh-CN" dirty="0">
                  <a:solidFill>
                    <a:srgbClr val="787481"/>
                  </a:solidFill>
                  <a:latin typeface="+mj-ea"/>
                  <a:ea typeface="+mj-ea"/>
                </a:rPr>
                <a:t>,</a:t>
              </a:r>
              <a:r>
                <a:rPr lang="zh-CN" altLang="en-US" dirty="0">
                  <a:solidFill>
                    <a:srgbClr val="787481"/>
                  </a:solidFill>
                  <a:latin typeface="+mj-ea"/>
                  <a:ea typeface="+mj-ea"/>
                </a:rPr>
                <a:t>有很强的</a:t>
              </a:r>
              <a:r>
                <a:rPr lang="zh-CN" altLang="en-US" b="1" dirty="0">
                  <a:solidFill>
                    <a:srgbClr val="787481"/>
                  </a:solidFill>
                  <a:latin typeface="+mj-ea"/>
                  <a:ea typeface="+mj-ea"/>
                </a:rPr>
                <a:t>时间间隔</a:t>
              </a:r>
              <a:r>
                <a:rPr lang="zh-CN" altLang="en-US" b="1" dirty="0" smtClean="0">
                  <a:solidFill>
                    <a:srgbClr val="787481"/>
                  </a:solidFill>
                  <a:latin typeface="+mj-ea"/>
                  <a:ea typeface="+mj-ea"/>
                </a:rPr>
                <a:t>性；</a:t>
              </a:r>
              <a:endParaRPr lang="en-US" altLang="zh-CN" dirty="0" smtClean="0">
                <a:solidFill>
                  <a:srgbClr val="787481"/>
                </a:solidFill>
                <a:latin typeface="+mj-ea"/>
                <a:ea typeface="+mj-ea"/>
              </a:endParaRPr>
            </a:p>
            <a:p>
              <a:pPr marL="285750" indent="-285750">
                <a:buFont typeface="Arial" pitchFamily="34" charset="0"/>
                <a:buChar char="•"/>
              </a:pPr>
              <a:r>
                <a:rPr lang="zh-CN" altLang="en-US" dirty="0" smtClean="0">
                  <a:solidFill>
                    <a:srgbClr val="787481"/>
                  </a:solidFill>
                  <a:latin typeface="+mj-ea"/>
                  <a:ea typeface="+mj-ea"/>
                </a:rPr>
                <a:t>每</a:t>
              </a:r>
              <a:r>
                <a:rPr lang="zh-CN" altLang="en-US" dirty="0">
                  <a:solidFill>
                    <a:srgbClr val="787481"/>
                  </a:solidFill>
                  <a:latin typeface="+mj-ea"/>
                  <a:ea typeface="+mj-ea"/>
                </a:rPr>
                <a:t>种杂志</a:t>
              </a:r>
              <a:r>
                <a:rPr lang="zh-CN" altLang="en-US" dirty="0" smtClean="0">
                  <a:solidFill>
                    <a:srgbClr val="787481"/>
                  </a:solidFill>
                  <a:latin typeface="+mj-ea"/>
                  <a:ea typeface="+mj-ea"/>
                </a:rPr>
                <a:t>都有</a:t>
              </a:r>
              <a:r>
                <a:rPr lang="zh-CN" altLang="en-US" dirty="0">
                  <a:solidFill>
                    <a:srgbClr val="787481"/>
                  </a:solidFill>
                  <a:latin typeface="+mj-ea"/>
                  <a:ea typeface="+mj-ea"/>
                </a:rPr>
                <a:t>自己的特色</a:t>
              </a:r>
              <a:r>
                <a:rPr lang="en-US" altLang="zh-CN" dirty="0">
                  <a:solidFill>
                    <a:srgbClr val="787481"/>
                  </a:solidFill>
                  <a:latin typeface="+mj-ea"/>
                  <a:ea typeface="+mj-ea"/>
                </a:rPr>
                <a:t>,</a:t>
              </a:r>
              <a:r>
                <a:rPr lang="zh-CN" altLang="en-US" dirty="0">
                  <a:solidFill>
                    <a:srgbClr val="787481"/>
                  </a:solidFill>
                  <a:latin typeface="+mj-ea"/>
                  <a:ea typeface="+mj-ea"/>
                </a:rPr>
                <a:t>因而杂志还有很强的</a:t>
              </a:r>
              <a:r>
                <a:rPr lang="zh-CN" altLang="en-US" b="1" dirty="0">
                  <a:solidFill>
                    <a:srgbClr val="787481"/>
                  </a:solidFill>
                  <a:latin typeface="+mj-ea"/>
                  <a:ea typeface="+mj-ea"/>
                </a:rPr>
                <a:t>主题</a:t>
              </a:r>
              <a:r>
                <a:rPr lang="zh-CN" altLang="en-US" b="1" dirty="0" smtClean="0">
                  <a:solidFill>
                    <a:srgbClr val="787481"/>
                  </a:solidFill>
                  <a:latin typeface="+mj-ea"/>
                  <a:ea typeface="+mj-ea"/>
                </a:rPr>
                <a:t>性；</a:t>
              </a:r>
              <a:endParaRPr lang="en-US" altLang="zh-CN" b="1" dirty="0" smtClean="0">
                <a:solidFill>
                  <a:srgbClr val="787481"/>
                </a:solidFill>
                <a:latin typeface="+mj-ea"/>
                <a:ea typeface="+mj-ea"/>
              </a:endParaRPr>
            </a:p>
            <a:p>
              <a:pPr marL="285750" indent="-285750">
                <a:buFont typeface="Arial" pitchFamily="34" charset="0"/>
                <a:buChar char="•"/>
              </a:pPr>
              <a:r>
                <a:rPr lang="zh-CN" altLang="en-US" dirty="0">
                  <a:solidFill>
                    <a:srgbClr val="787481"/>
                  </a:solidFill>
                  <a:latin typeface="+mj-ea"/>
                  <a:ea typeface="+mj-ea"/>
                </a:rPr>
                <a:t>杂志还有着较强的</a:t>
              </a:r>
              <a:r>
                <a:rPr lang="zh-CN" altLang="en-US" b="1" dirty="0">
                  <a:solidFill>
                    <a:srgbClr val="787481"/>
                  </a:solidFill>
                  <a:latin typeface="+mj-ea"/>
                  <a:ea typeface="+mj-ea"/>
                </a:rPr>
                <a:t>统一性</a:t>
              </a:r>
              <a:r>
                <a:rPr lang="en-US" altLang="zh-CN" dirty="0" smtClean="0">
                  <a:solidFill>
                    <a:srgbClr val="787481"/>
                  </a:solidFill>
                  <a:latin typeface="+mj-ea"/>
                  <a:ea typeface="+mj-ea"/>
                </a:rPr>
                <a:t>,</a:t>
              </a:r>
              <a:r>
                <a:rPr lang="zh-CN" altLang="en-US" dirty="0" smtClean="0">
                  <a:solidFill>
                    <a:srgbClr val="787481"/>
                  </a:solidFill>
                  <a:latin typeface="+mj-ea"/>
                  <a:ea typeface="+mj-ea"/>
                </a:rPr>
                <a:t>体现</a:t>
              </a:r>
              <a:r>
                <a:rPr lang="zh-CN" altLang="en-US" dirty="0">
                  <a:solidFill>
                    <a:srgbClr val="787481"/>
                  </a:solidFill>
                  <a:latin typeface="+mj-ea"/>
                  <a:ea typeface="+mj-ea"/>
                </a:rPr>
                <a:t>在杂志的内容</a:t>
              </a:r>
              <a:r>
                <a:rPr lang="zh-CN" altLang="en-US" dirty="0" smtClean="0">
                  <a:solidFill>
                    <a:srgbClr val="787481"/>
                  </a:solidFill>
                  <a:latin typeface="+mj-ea"/>
                  <a:ea typeface="+mj-ea"/>
                </a:rPr>
                <a:t>上和杂志</a:t>
              </a:r>
              <a:r>
                <a:rPr lang="zh-CN" altLang="en-US" dirty="0">
                  <a:solidFill>
                    <a:srgbClr val="787481"/>
                  </a:solidFill>
                  <a:latin typeface="+mj-ea"/>
                  <a:ea typeface="+mj-ea"/>
                </a:rPr>
                <a:t>的栏目设置</a:t>
              </a:r>
              <a:r>
                <a:rPr lang="zh-CN" altLang="en-US" dirty="0" smtClean="0">
                  <a:solidFill>
                    <a:srgbClr val="787481"/>
                  </a:solidFill>
                  <a:latin typeface="+mj-ea"/>
                  <a:ea typeface="+mj-ea"/>
                </a:rPr>
                <a:t>上</a:t>
              </a:r>
              <a:endParaRPr lang="en-US" altLang="zh-CN" dirty="0" smtClean="0">
                <a:solidFill>
                  <a:srgbClr val="787481"/>
                </a:solidFill>
                <a:latin typeface="+mj-ea"/>
                <a:ea typeface="+mj-ea"/>
              </a:endParaRPr>
            </a:p>
            <a:p>
              <a:pPr marL="285750" indent="-285750">
                <a:buFont typeface="Arial" pitchFamily="34" charset="0"/>
                <a:buChar char="•"/>
              </a:pPr>
              <a:r>
                <a:rPr lang="zh-CN" altLang="en-US" dirty="0">
                  <a:solidFill>
                    <a:srgbClr val="787481"/>
                  </a:solidFill>
                  <a:latin typeface="+mj-ea"/>
                  <a:ea typeface="+mj-ea"/>
                </a:rPr>
                <a:t>杂志的这些特点和杂志</a:t>
              </a:r>
              <a:r>
                <a:rPr lang="zh-CN" altLang="en-US" dirty="0" smtClean="0">
                  <a:solidFill>
                    <a:srgbClr val="787481"/>
                  </a:solidFill>
                  <a:latin typeface="+mj-ea"/>
                  <a:ea typeface="+mj-ea"/>
                </a:rPr>
                <a:t>广告的</a:t>
              </a:r>
              <a:r>
                <a:rPr lang="zh-CN" altLang="en-US" dirty="0">
                  <a:solidFill>
                    <a:srgbClr val="787481"/>
                  </a:solidFill>
                  <a:latin typeface="+mj-ea"/>
                  <a:ea typeface="+mj-ea"/>
                </a:rPr>
                <a:t>特点是相呼应的</a:t>
              </a:r>
              <a:r>
                <a:rPr lang="en-US" altLang="zh-CN" dirty="0">
                  <a:solidFill>
                    <a:srgbClr val="787481"/>
                  </a:solidFill>
                  <a:latin typeface="+mj-ea"/>
                  <a:ea typeface="+mj-ea"/>
                </a:rPr>
                <a:t>,</a:t>
              </a:r>
              <a:r>
                <a:rPr lang="zh-CN" altLang="en-US" dirty="0">
                  <a:solidFill>
                    <a:srgbClr val="787481"/>
                  </a:solidFill>
                  <a:latin typeface="+mj-ea"/>
                  <a:ea typeface="+mj-ea"/>
                </a:rPr>
                <a:t>杂志广告信息量大且具有极强的</a:t>
              </a:r>
              <a:r>
                <a:rPr lang="zh-CN" altLang="en-US" b="1" dirty="0">
                  <a:solidFill>
                    <a:srgbClr val="787481"/>
                  </a:solidFill>
                  <a:latin typeface="+mj-ea"/>
                  <a:ea typeface="+mj-ea"/>
                </a:rPr>
                <a:t>观赏性和艺术性</a:t>
              </a:r>
            </a:p>
          </p:txBody>
        </p:sp>
      </p:grpSp>
      <p:grpSp>
        <p:nvGrpSpPr>
          <p:cNvPr id="27" name="组合 26"/>
          <p:cNvGrpSpPr/>
          <p:nvPr/>
        </p:nvGrpSpPr>
        <p:grpSpPr>
          <a:xfrm>
            <a:off x="6192487" y="2998769"/>
            <a:ext cx="4583362" cy="1304948"/>
            <a:chOff x="6192487" y="3125381"/>
            <a:chExt cx="4583362" cy="1304948"/>
          </a:xfrm>
        </p:grpSpPr>
        <p:cxnSp>
          <p:nvCxnSpPr>
            <p:cNvPr id="4" name="直接连接符 3"/>
            <p:cNvCxnSpPr/>
            <p:nvPr/>
          </p:nvCxnSpPr>
          <p:spPr>
            <a:xfrm>
              <a:off x="6192487" y="4430329"/>
              <a:ext cx="4469511" cy="0"/>
            </a:xfrm>
            <a:prstGeom prst="line">
              <a:avLst/>
            </a:prstGeom>
            <a:ln w="19050">
              <a:solidFill>
                <a:srgbClr val="787481"/>
              </a:solidFill>
              <a:prstDash val="lgDash"/>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flipH="1">
              <a:off x="6822832" y="3125381"/>
              <a:ext cx="3953017" cy="1200329"/>
            </a:xfrm>
            <a:prstGeom prst="rect">
              <a:avLst/>
            </a:prstGeom>
            <a:noFill/>
          </p:spPr>
          <p:txBody>
            <a:bodyPr wrap="square" rtlCol="0">
              <a:spAutoFit/>
            </a:bodyPr>
            <a:lstStyle/>
            <a:p>
              <a:r>
                <a:rPr lang="zh-CN" altLang="en-US" dirty="0">
                  <a:solidFill>
                    <a:srgbClr val="787481"/>
                  </a:solidFill>
                  <a:latin typeface="+mj-ea"/>
                  <a:ea typeface="+mj-ea"/>
                </a:rPr>
                <a:t>杂志还应该让读者产生再次阅读的期待感</a:t>
              </a:r>
              <a:r>
                <a:rPr lang="en-US" altLang="zh-CN" dirty="0">
                  <a:solidFill>
                    <a:srgbClr val="787481"/>
                  </a:solidFill>
                  <a:latin typeface="+mj-ea"/>
                  <a:ea typeface="+mj-ea"/>
                </a:rPr>
                <a:t>.</a:t>
              </a:r>
              <a:r>
                <a:rPr lang="zh-CN" altLang="en-US" dirty="0">
                  <a:solidFill>
                    <a:srgbClr val="787481"/>
                  </a:solidFill>
                  <a:latin typeface="+mj-ea"/>
                  <a:ea typeface="+mj-ea"/>
                </a:rPr>
                <a:t>几乎所有成功的杂志都会让</a:t>
              </a:r>
              <a:r>
                <a:rPr lang="zh-CN" altLang="en-US" dirty="0" smtClean="0">
                  <a:solidFill>
                    <a:srgbClr val="787481"/>
                  </a:solidFill>
                  <a:latin typeface="+mj-ea"/>
                  <a:ea typeface="+mj-ea"/>
                </a:rPr>
                <a:t>自己</a:t>
              </a:r>
              <a:r>
                <a:rPr lang="zh-CN" altLang="en-US" dirty="0">
                  <a:solidFill>
                    <a:srgbClr val="787481"/>
                  </a:solidFill>
                  <a:latin typeface="+mj-ea"/>
                  <a:ea typeface="+mj-ea"/>
                </a:rPr>
                <a:t>的读者产生阅读期待感</a:t>
              </a:r>
              <a:r>
                <a:rPr lang="en-US" altLang="zh-CN" dirty="0">
                  <a:solidFill>
                    <a:srgbClr val="787481"/>
                  </a:solidFill>
                  <a:latin typeface="+mj-ea"/>
                  <a:ea typeface="+mj-ea"/>
                </a:rPr>
                <a:t>,</a:t>
              </a:r>
              <a:r>
                <a:rPr lang="zh-CN" altLang="en-US" dirty="0">
                  <a:solidFill>
                    <a:srgbClr val="787481"/>
                  </a:solidFill>
                  <a:latin typeface="+mj-ea"/>
                  <a:ea typeface="+mj-ea"/>
                </a:rPr>
                <a:t>让读者急切地盼望下一期杂志早日</a:t>
              </a:r>
              <a:r>
                <a:rPr lang="zh-CN" altLang="en-US" dirty="0" smtClean="0">
                  <a:solidFill>
                    <a:srgbClr val="787481"/>
                  </a:solidFill>
                  <a:latin typeface="+mj-ea"/>
                  <a:ea typeface="+mj-ea"/>
                </a:rPr>
                <a:t>上市。</a:t>
              </a:r>
              <a:endParaRPr lang="zh-CN" altLang="en-US" dirty="0">
                <a:solidFill>
                  <a:srgbClr val="787481"/>
                </a:solidFill>
                <a:latin typeface="+mj-ea"/>
                <a:ea typeface="+mj-ea"/>
              </a:endParaRPr>
            </a:p>
          </p:txBody>
        </p:sp>
      </p:grpSp>
      <p:grpSp>
        <p:nvGrpSpPr>
          <p:cNvPr id="23" name="组合 22"/>
          <p:cNvGrpSpPr/>
          <p:nvPr/>
        </p:nvGrpSpPr>
        <p:grpSpPr>
          <a:xfrm>
            <a:off x="961069" y="4499371"/>
            <a:ext cx="4516663" cy="1831448"/>
            <a:chOff x="1272186" y="4429031"/>
            <a:chExt cx="4205545" cy="1831448"/>
          </a:xfrm>
        </p:grpSpPr>
        <p:cxnSp>
          <p:nvCxnSpPr>
            <p:cNvPr id="3" name="直接连接符 2"/>
            <p:cNvCxnSpPr/>
            <p:nvPr/>
          </p:nvCxnSpPr>
          <p:spPr>
            <a:xfrm>
              <a:off x="1530003" y="4429031"/>
              <a:ext cx="3947728" cy="0"/>
            </a:xfrm>
            <a:prstGeom prst="line">
              <a:avLst/>
            </a:prstGeom>
            <a:ln w="19050">
              <a:solidFill>
                <a:srgbClr val="787481"/>
              </a:solidFill>
              <a:prstDash val="lgDash"/>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flipH="1">
              <a:off x="1272186" y="4506153"/>
              <a:ext cx="3746221" cy="1754326"/>
            </a:xfrm>
            <a:prstGeom prst="rect">
              <a:avLst/>
            </a:prstGeom>
            <a:noFill/>
          </p:spPr>
          <p:txBody>
            <a:bodyPr wrap="square" rtlCol="0">
              <a:spAutoFit/>
            </a:bodyPr>
            <a:lstStyle/>
            <a:p>
              <a:pPr marL="285750" indent="-285750">
                <a:buFont typeface="Arial" pitchFamily="34" charset="0"/>
                <a:buChar char="•"/>
              </a:pPr>
              <a:r>
                <a:rPr lang="zh-CN" altLang="en-US" dirty="0">
                  <a:solidFill>
                    <a:srgbClr val="787481"/>
                  </a:solidFill>
                  <a:latin typeface="+mj-ea"/>
                  <a:ea typeface="+mj-ea"/>
                </a:rPr>
                <a:t>在信息爆炸的时代</a:t>
              </a:r>
              <a:r>
                <a:rPr lang="en-US" altLang="zh-CN" dirty="0">
                  <a:solidFill>
                    <a:srgbClr val="787481"/>
                  </a:solidFill>
                  <a:latin typeface="+mj-ea"/>
                  <a:ea typeface="+mj-ea"/>
                </a:rPr>
                <a:t>,</a:t>
              </a:r>
              <a:r>
                <a:rPr lang="zh-CN" altLang="en-US" dirty="0">
                  <a:solidFill>
                    <a:srgbClr val="787481"/>
                  </a:solidFill>
                  <a:latin typeface="+mj-ea"/>
                  <a:ea typeface="+mj-ea"/>
                </a:rPr>
                <a:t>刊物的多样化和内容的不断丰富要求杂志必须富于</a:t>
              </a:r>
              <a:r>
                <a:rPr lang="zh-CN" altLang="en-US" dirty="0" smtClean="0">
                  <a:solidFill>
                    <a:srgbClr val="787481"/>
                  </a:solidFill>
                  <a:latin typeface="+mj-ea"/>
                  <a:ea typeface="+mj-ea"/>
                </a:rPr>
                <a:t>创造性</a:t>
              </a:r>
              <a:r>
                <a:rPr lang="zh-CN" altLang="en-US" dirty="0">
                  <a:solidFill>
                    <a:srgbClr val="787481"/>
                  </a:solidFill>
                  <a:latin typeface="+mj-ea"/>
                  <a:ea typeface="+mj-ea"/>
                </a:rPr>
                <a:t>并保持自己的特点</a:t>
              </a:r>
              <a:r>
                <a:rPr lang="en-US" altLang="zh-CN" dirty="0">
                  <a:solidFill>
                    <a:srgbClr val="787481"/>
                  </a:solidFill>
                  <a:latin typeface="+mj-ea"/>
                  <a:ea typeface="+mj-ea"/>
                </a:rPr>
                <a:t>,</a:t>
              </a:r>
              <a:r>
                <a:rPr lang="zh-CN" altLang="en-US" dirty="0">
                  <a:solidFill>
                    <a:srgbClr val="787481"/>
                  </a:solidFill>
                  <a:latin typeface="+mj-ea"/>
                  <a:ea typeface="+mj-ea"/>
                </a:rPr>
                <a:t>这样才能在市场竞争中站住脚</a:t>
              </a:r>
              <a:r>
                <a:rPr lang="en-US" altLang="zh-CN" dirty="0">
                  <a:solidFill>
                    <a:srgbClr val="787481"/>
                  </a:solidFill>
                  <a:latin typeface="+mj-ea"/>
                  <a:ea typeface="+mj-ea"/>
                </a:rPr>
                <a:t>.</a:t>
              </a:r>
              <a:r>
                <a:rPr lang="zh-CN" altLang="en-US" dirty="0">
                  <a:solidFill>
                    <a:srgbClr val="787481"/>
                  </a:solidFill>
                  <a:latin typeface="+mj-ea"/>
                  <a:ea typeface="+mj-ea"/>
                </a:rPr>
                <a:t>新时代杂志的特点不仅</a:t>
              </a:r>
              <a:r>
                <a:rPr lang="zh-CN" altLang="en-US" dirty="0" smtClean="0">
                  <a:solidFill>
                    <a:srgbClr val="787481"/>
                  </a:solidFill>
                  <a:latin typeface="+mj-ea"/>
                  <a:ea typeface="+mj-ea"/>
                </a:rPr>
                <a:t>包括</a:t>
              </a:r>
              <a:r>
                <a:rPr lang="zh-CN" altLang="en-US" dirty="0">
                  <a:solidFill>
                    <a:srgbClr val="787481"/>
                  </a:solidFill>
                  <a:latin typeface="+mj-ea"/>
                  <a:ea typeface="+mj-ea"/>
                </a:rPr>
                <a:t>杂志作为媒体的特点</a:t>
              </a:r>
              <a:r>
                <a:rPr lang="en-US" altLang="zh-CN" dirty="0">
                  <a:solidFill>
                    <a:srgbClr val="787481"/>
                  </a:solidFill>
                  <a:latin typeface="+mj-ea"/>
                  <a:ea typeface="+mj-ea"/>
                </a:rPr>
                <a:t>,</a:t>
              </a:r>
              <a:r>
                <a:rPr lang="zh-CN" altLang="en-US" dirty="0">
                  <a:solidFill>
                    <a:srgbClr val="787481"/>
                  </a:solidFill>
                  <a:latin typeface="+mj-ea"/>
                  <a:ea typeface="+mj-ea"/>
                </a:rPr>
                <a:t>还包括杂志本身的</a:t>
              </a:r>
              <a:r>
                <a:rPr lang="zh-CN" altLang="en-US" dirty="0" smtClean="0">
                  <a:solidFill>
                    <a:srgbClr val="787481"/>
                  </a:solidFill>
                  <a:latin typeface="+mj-ea"/>
                  <a:ea typeface="+mj-ea"/>
                </a:rPr>
                <a:t>特点。</a:t>
              </a:r>
              <a:endParaRPr lang="zh-CN" altLang="en-US" dirty="0">
                <a:solidFill>
                  <a:srgbClr val="787481"/>
                </a:solidFill>
                <a:latin typeface="+mj-ea"/>
                <a:ea typeface="+mj-ea"/>
              </a:endParaRPr>
            </a:p>
          </p:txBody>
        </p:sp>
      </p:grpSp>
      <p:sp>
        <p:nvSpPr>
          <p:cNvPr id="16" name="任意多边形 15"/>
          <p:cNvSpPr/>
          <p:nvPr/>
        </p:nvSpPr>
        <p:spPr>
          <a:xfrm flipH="1" flipV="1">
            <a:off x="6192487" y="1320974"/>
            <a:ext cx="714756" cy="2337052"/>
          </a:xfrm>
          <a:custGeom>
            <a:avLst/>
            <a:gdLst>
              <a:gd name="connsiteX0" fmla="*/ 299466 w 598932"/>
              <a:gd name="connsiteY0" fmla="*/ 1958340 h 1958340"/>
              <a:gd name="connsiteX1" fmla="*/ 0 w 598932"/>
              <a:gd name="connsiteY1" fmla="*/ 1658874 h 1958340"/>
              <a:gd name="connsiteX2" fmla="*/ 149733 w 598932"/>
              <a:gd name="connsiteY2" fmla="*/ 1658874 h 1958340"/>
              <a:gd name="connsiteX3" fmla="*/ 149733 w 598932"/>
              <a:gd name="connsiteY3" fmla="*/ 597206 h 1958340"/>
              <a:gd name="connsiteX4" fmla="*/ 447142 w 598932"/>
              <a:gd name="connsiteY4" fmla="*/ 0 h 1958340"/>
              <a:gd name="connsiteX5" fmla="*/ 449199 w 598932"/>
              <a:gd name="connsiteY5" fmla="*/ 0 h 1958340"/>
              <a:gd name="connsiteX6" fmla="*/ 449199 w 598932"/>
              <a:gd name="connsiteY6" fmla="*/ 1658874 h 1958340"/>
              <a:gd name="connsiteX7" fmla="*/ 598932 w 598932"/>
              <a:gd name="connsiteY7" fmla="*/ 1658874 h 1958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8932" h="1958340">
                <a:moveTo>
                  <a:pt x="299466" y="1958340"/>
                </a:moveTo>
                <a:lnTo>
                  <a:pt x="0" y="1658874"/>
                </a:lnTo>
                <a:lnTo>
                  <a:pt x="149733" y="1658874"/>
                </a:lnTo>
                <a:lnTo>
                  <a:pt x="149733" y="597206"/>
                </a:lnTo>
                <a:lnTo>
                  <a:pt x="447142" y="0"/>
                </a:lnTo>
                <a:lnTo>
                  <a:pt x="449199" y="0"/>
                </a:lnTo>
                <a:lnTo>
                  <a:pt x="449199" y="1658874"/>
                </a:lnTo>
                <a:lnTo>
                  <a:pt x="598932" y="1658874"/>
                </a:lnTo>
                <a:close/>
              </a:path>
            </a:pathLst>
          </a:custGeom>
          <a:solidFill>
            <a:srgbClr val="787481"/>
          </a:solidFill>
          <a:ln>
            <a:noFill/>
          </a:ln>
          <a:effectLst>
            <a:outerShdw blurRad="190500" sx="105000" sy="105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H="1">
            <a:off x="5835109" y="2948358"/>
            <a:ext cx="714756" cy="1628135"/>
          </a:xfrm>
          <a:custGeom>
            <a:avLst/>
            <a:gdLst>
              <a:gd name="connsiteX0" fmla="*/ 299466 w 598932"/>
              <a:gd name="connsiteY0" fmla="*/ 1364301 h 1364301"/>
              <a:gd name="connsiteX1" fmla="*/ 0 w 598932"/>
              <a:gd name="connsiteY1" fmla="*/ 1064835 h 1364301"/>
              <a:gd name="connsiteX2" fmla="*/ 149733 w 598932"/>
              <a:gd name="connsiteY2" fmla="*/ 1064835 h 1364301"/>
              <a:gd name="connsiteX3" fmla="*/ 149733 w 598932"/>
              <a:gd name="connsiteY3" fmla="*/ 601337 h 1364301"/>
              <a:gd name="connsiteX4" fmla="*/ 449199 w 598932"/>
              <a:gd name="connsiteY4" fmla="*/ 0 h 1364301"/>
              <a:gd name="connsiteX5" fmla="*/ 449199 w 598932"/>
              <a:gd name="connsiteY5" fmla="*/ 1064835 h 1364301"/>
              <a:gd name="connsiteX6" fmla="*/ 598932 w 598932"/>
              <a:gd name="connsiteY6" fmla="*/ 1064835 h 1364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932" h="1364301">
                <a:moveTo>
                  <a:pt x="299466" y="1364301"/>
                </a:moveTo>
                <a:lnTo>
                  <a:pt x="0" y="1064835"/>
                </a:lnTo>
                <a:lnTo>
                  <a:pt x="149733" y="1064835"/>
                </a:lnTo>
                <a:lnTo>
                  <a:pt x="149733" y="601337"/>
                </a:lnTo>
                <a:lnTo>
                  <a:pt x="449199" y="0"/>
                </a:lnTo>
                <a:lnTo>
                  <a:pt x="449199" y="1064835"/>
                </a:lnTo>
                <a:lnTo>
                  <a:pt x="598932" y="1064835"/>
                </a:lnTo>
                <a:close/>
              </a:path>
            </a:pathLst>
          </a:custGeom>
          <a:solidFill>
            <a:srgbClr val="CBBFD3"/>
          </a:solidFill>
          <a:ln>
            <a:noFill/>
          </a:ln>
          <a:effectLst>
            <a:outerShdw blurRad="190500" sx="105000" sy="105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flipH="1" flipV="1">
            <a:off x="5477731" y="2029891"/>
            <a:ext cx="714756" cy="1628135"/>
          </a:xfrm>
          <a:custGeom>
            <a:avLst/>
            <a:gdLst>
              <a:gd name="connsiteX0" fmla="*/ 299466 w 598932"/>
              <a:gd name="connsiteY0" fmla="*/ 1364301 h 1364301"/>
              <a:gd name="connsiteX1" fmla="*/ 0 w 598932"/>
              <a:gd name="connsiteY1" fmla="*/ 1064835 h 1364301"/>
              <a:gd name="connsiteX2" fmla="*/ 149733 w 598932"/>
              <a:gd name="connsiteY2" fmla="*/ 1064835 h 1364301"/>
              <a:gd name="connsiteX3" fmla="*/ 149733 w 598932"/>
              <a:gd name="connsiteY3" fmla="*/ 601337 h 1364301"/>
              <a:gd name="connsiteX4" fmla="*/ 449199 w 598932"/>
              <a:gd name="connsiteY4" fmla="*/ 0 h 1364301"/>
              <a:gd name="connsiteX5" fmla="*/ 449199 w 598932"/>
              <a:gd name="connsiteY5" fmla="*/ 1064835 h 1364301"/>
              <a:gd name="connsiteX6" fmla="*/ 598932 w 598932"/>
              <a:gd name="connsiteY6" fmla="*/ 1064835 h 1364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932" h="1364301">
                <a:moveTo>
                  <a:pt x="299466" y="1364301"/>
                </a:moveTo>
                <a:lnTo>
                  <a:pt x="0" y="1064835"/>
                </a:lnTo>
                <a:lnTo>
                  <a:pt x="149733" y="1064835"/>
                </a:lnTo>
                <a:lnTo>
                  <a:pt x="149733" y="601337"/>
                </a:lnTo>
                <a:lnTo>
                  <a:pt x="449199" y="0"/>
                </a:lnTo>
                <a:lnTo>
                  <a:pt x="449199" y="1064835"/>
                </a:lnTo>
                <a:lnTo>
                  <a:pt x="598932" y="1064835"/>
                </a:lnTo>
                <a:close/>
              </a:path>
            </a:pathLst>
          </a:custGeom>
          <a:solidFill>
            <a:srgbClr val="A9A6AA"/>
          </a:solidFill>
          <a:ln>
            <a:noFill/>
          </a:ln>
          <a:effectLst>
            <a:outerShdw blurRad="190500" sx="105000" sy="105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flipH="1">
            <a:off x="5120353" y="2957644"/>
            <a:ext cx="714756" cy="2337052"/>
          </a:xfrm>
          <a:custGeom>
            <a:avLst/>
            <a:gdLst>
              <a:gd name="connsiteX0" fmla="*/ 299466 w 598932"/>
              <a:gd name="connsiteY0" fmla="*/ 1958340 h 1958340"/>
              <a:gd name="connsiteX1" fmla="*/ 0 w 598932"/>
              <a:gd name="connsiteY1" fmla="*/ 1658874 h 1958340"/>
              <a:gd name="connsiteX2" fmla="*/ 149733 w 598932"/>
              <a:gd name="connsiteY2" fmla="*/ 1658874 h 1958340"/>
              <a:gd name="connsiteX3" fmla="*/ 149733 w 598932"/>
              <a:gd name="connsiteY3" fmla="*/ 597206 h 1958340"/>
              <a:gd name="connsiteX4" fmla="*/ 447142 w 598932"/>
              <a:gd name="connsiteY4" fmla="*/ 0 h 1958340"/>
              <a:gd name="connsiteX5" fmla="*/ 449199 w 598932"/>
              <a:gd name="connsiteY5" fmla="*/ 0 h 1958340"/>
              <a:gd name="connsiteX6" fmla="*/ 449199 w 598932"/>
              <a:gd name="connsiteY6" fmla="*/ 1658874 h 1958340"/>
              <a:gd name="connsiteX7" fmla="*/ 598932 w 598932"/>
              <a:gd name="connsiteY7" fmla="*/ 1658874 h 1958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8932" h="1958340">
                <a:moveTo>
                  <a:pt x="299466" y="1958340"/>
                </a:moveTo>
                <a:lnTo>
                  <a:pt x="0" y="1658874"/>
                </a:lnTo>
                <a:lnTo>
                  <a:pt x="149733" y="1658874"/>
                </a:lnTo>
                <a:lnTo>
                  <a:pt x="149733" y="597206"/>
                </a:lnTo>
                <a:lnTo>
                  <a:pt x="447142" y="0"/>
                </a:lnTo>
                <a:lnTo>
                  <a:pt x="449199" y="0"/>
                </a:lnTo>
                <a:lnTo>
                  <a:pt x="449199" y="1658874"/>
                </a:lnTo>
                <a:lnTo>
                  <a:pt x="598932" y="1658874"/>
                </a:lnTo>
                <a:close/>
              </a:path>
            </a:pathLst>
          </a:custGeom>
          <a:solidFill>
            <a:srgbClr val="EDE5FA"/>
          </a:solidFill>
          <a:ln>
            <a:noFill/>
          </a:ln>
          <a:effectLst>
            <a:outerShdw blurRad="190500" sx="105000" sy="105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323677" y="497950"/>
            <a:ext cx="4562275" cy="740229"/>
            <a:chOff x="314525" y="638630"/>
            <a:chExt cx="4562275" cy="740229"/>
          </a:xfrm>
        </p:grpSpPr>
        <p:sp>
          <p:nvSpPr>
            <p:cNvPr id="21" name="矩形 20"/>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p:cNvSpPr txBox="1"/>
            <p:nvPr/>
          </p:nvSpPr>
          <p:spPr>
            <a:xfrm>
              <a:off x="682171" y="716356"/>
              <a:ext cx="4194629" cy="584775"/>
            </a:xfrm>
            <a:prstGeom prst="rect">
              <a:avLst/>
            </a:prstGeom>
            <a:noFill/>
          </p:spPr>
          <p:txBody>
            <a:bodyPr wrap="square" rtlCol="0">
              <a:spAutoFit/>
            </a:bodyPr>
            <a:lstStyle/>
            <a:p>
              <a:r>
                <a:rPr lang="zh-CN" altLang="en-US" sz="3200" dirty="0">
                  <a:solidFill>
                    <a:srgbClr val="787481"/>
                  </a:solidFill>
                  <a:latin typeface="思源黑体 CN Heavy" panose="020B0A00000000000000" pitchFamily="34" charset="-122"/>
                  <a:ea typeface="思源黑体 CN Heavy" panose="020B0A00000000000000" pitchFamily="34" charset="-122"/>
                </a:rPr>
                <a:t> </a:t>
              </a:r>
              <a:r>
                <a:rPr lang="zh-CN" altLang="en-US" sz="3200" dirty="0" smtClean="0">
                  <a:solidFill>
                    <a:srgbClr val="787481"/>
                  </a:solidFill>
                  <a:latin typeface="思源黑体 CN Heavy" panose="020B0A00000000000000" pitchFamily="34" charset="-122"/>
                  <a:ea typeface="思源黑体 CN Heavy" panose="020B0A00000000000000" pitchFamily="34" charset="-122"/>
                </a:rPr>
                <a:t>二、杂志</a:t>
              </a:r>
              <a:r>
                <a:rPr lang="zh-CN" altLang="en-US" sz="3200" dirty="0">
                  <a:solidFill>
                    <a:srgbClr val="787481"/>
                  </a:solidFill>
                  <a:latin typeface="思源黑体 CN Heavy" panose="020B0A00000000000000" pitchFamily="34" charset="-122"/>
                  <a:ea typeface="思源黑体 CN Heavy" panose="020B0A00000000000000" pitchFamily="34" charset="-122"/>
                </a:rPr>
                <a:t>媒体特点</a:t>
              </a:r>
            </a:p>
          </p:txBody>
        </p:sp>
      </p:grpSp>
      <p:sp>
        <p:nvSpPr>
          <p:cNvPr id="29" name="文本框 11"/>
          <p:cNvSpPr txBox="1"/>
          <p:nvPr/>
        </p:nvSpPr>
        <p:spPr>
          <a:xfrm flipH="1">
            <a:off x="6834546" y="4499371"/>
            <a:ext cx="3953017" cy="1200329"/>
          </a:xfrm>
          <a:prstGeom prst="rect">
            <a:avLst/>
          </a:prstGeom>
          <a:noFill/>
        </p:spPr>
        <p:txBody>
          <a:bodyPr wrap="square" rtlCol="0">
            <a:spAutoFit/>
          </a:bodyPr>
          <a:lstStyle/>
          <a:p>
            <a:r>
              <a:rPr lang="zh-CN" altLang="en-US" dirty="0">
                <a:solidFill>
                  <a:srgbClr val="787481"/>
                </a:solidFill>
                <a:latin typeface="+mj-ea"/>
                <a:ea typeface="+mj-ea"/>
              </a:rPr>
              <a:t>杂志的阅读成本有高有低</a:t>
            </a:r>
            <a:r>
              <a:rPr lang="en-US" altLang="zh-CN" dirty="0">
                <a:solidFill>
                  <a:srgbClr val="787481"/>
                </a:solidFill>
                <a:latin typeface="+mj-ea"/>
                <a:ea typeface="+mj-ea"/>
              </a:rPr>
              <a:t>.</a:t>
            </a:r>
            <a:r>
              <a:rPr lang="zh-CN" altLang="en-US" dirty="0">
                <a:solidFill>
                  <a:srgbClr val="787481"/>
                </a:solidFill>
                <a:latin typeface="+mj-ea"/>
                <a:ea typeface="+mj-ea"/>
              </a:rPr>
              <a:t>所谓阅读成本</a:t>
            </a:r>
            <a:r>
              <a:rPr lang="en-US" altLang="zh-CN" dirty="0">
                <a:solidFill>
                  <a:srgbClr val="787481"/>
                </a:solidFill>
                <a:latin typeface="+mj-ea"/>
                <a:ea typeface="+mj-ea"/>
              </a:rPr>
              <a:t>,</a:t>
            </a:r>
            <a:r>
              <a:rPr lang="zh-CN" altLang="en-US" dirty="0">
                <a:solidFill>
                  <a:srgbClr val="787481"/>
                </a:solidFill>
                <a:latin typeface="+mj-ea"/>
                <a:ea typeface="+mj-ea"/>
              </a:rPr>
              <a:t>不仅仅指杂志的定价</a:t>
            </a:r>
            <a:r>
              <a:rPr lang="en-US" altLang="zh-CN" dirty="0">
                <a:solidFill>
                  <a:srgbClr val="787481"/>
                </a:solidFill>
                <a:latin typeface="+mj-ea"/>
                <a:ea typeface="+mj-ea"/>
              </a:rPr>
              <a:t>,</a:t>
            </a:r>
            <a:r>
              <a:rPr lang="zh-CN" altLang="en-US" dirty="0">
                <a:solidFill>
                  <a:srgbClr val="787481"/>
                </a:solidFill>
                <a:latin typeface="+mj-ea"/>
                <a:ea typeface="+mj-ea"/>
              </a:rPr>
              <a:t>更多的是</a:t>
            </a:r>
          </a:p>
          <a:p>
            <a:r>
              <a:rPr lang="zh-CN" altLang="en-US" dirty="0">
                <a:solidFill>
                  <a:srgbClr val="787481"/>
                </a:solidFill>
                <a:latin typeface="+mj-ea"/>
                <a:ea typeface="+mj-ea"/>
              </a:rPr>
              <a:t>指读者的阅读时间与获得的信息量、愉悦感受之间的</a:t>
            </a:r>
            <a:r>
              <a:rPr lang="zh-CN" altLang="en-US" dirty="0" smtClean="0">
                <a:solidFill>
                  <a:srgbClr val="787481"/>
                </a:solidFill>
                <a:latin typeface="+mj-ea"/>
                <a:ea typeface="+mj-ea"/>
              </a:rPr>
              <a:t>比例。</a:t>
            </a:r>
            <a:endParaRPr lang="zh-CN" altLang="en-US" dirty="0">
              <a:solidFill>
                <a:srgbClr val="787481"/>
              </a:solidFill>
              <a:latin typeface="+mj-ea"/>
              <a:ea typeface="+mj-ea"/>
            </a:endParaRPr>
          </a:p>
        </p:txBody>
      </p:sp>
      <p:sp>
        <p:nvSpPr>
          <p:cNvPr id="30" name="文本框 21"/>
          <p:cNvSpPr txBox="1"/>
          <p:nvPr/>
        </p:nvSpPr>
        <p:spPr>
          <a:xfrm>
            <a:off x="662626" y="1165010"/>
            <a:ext cx="3768697"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2400" dirty="0">
                <a:solidFill>
                  <a:srgbClr val="787481"/>
                </a:solidFill>
                <a:latin typeface="思源黑体 CN Heavy" panose="020B0A00000000000000" pitchFamily="34" charset="-122"/>
                <a:ea typeface="思源黑体 CN Heavy" panose="020B0A00000000000000" pitchFamily="34" charset="-122"/>
              </a:rPr>
              <a:t>一</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）杂志</a:t>
            </a:r>
            <a:r>
              <a:rPr lang="zh-CN" altLang="en-US" sz="2400" dirty="0">
                <a:solidFill>
                  <a:srgbClr val="787481"/>
                </a:solidFill>
                <a:latin typeface="思源黑体 CN Heavy" panose="020B0A00000000000000" pitchFamily="34" charset="-122"/>
                <a:ea typeface="思源黑体 CN Heavy" panose="020B0A00000000000000" pitchFamily="34" charset="-122"/>
              </a:rPr>
              <a:t>媒体的特点</a:t>
            </a:r>
          </a:p>
        </p:txBody>
      </p:sp>
    </p:spTree>
    <p:extLst>
      <p:ext uri="{BB962C8B-B14F-4D97-AF65-F5344CB8AC3E}">
        <p14:creationId xmlns:p14="http://schemas.microsoft.com/office/powerpoint/2010/main" val="158224302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23677" y="638630"/>
            <a:ext cx="5162723" cy="740229"/>
            <a:chOff x="314525" y="638630"/>
            <a:chExt cx="5162723" cy="740229"/>
          </a:xfrm>
        </p:grpSpPr>
        <p:sp>
          <p:nvSpPr>
            <p:cNvPr id="21" name="矩形 20"/>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p:cNvSpPr txBox="1"/>
            <p:nvPr/>
          </p:nvSpPr>
          <p:spPr>
            <a:xfrm>
              <a:off x="682171" y="716356"/>
              <a:ext cx="4795077"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（二</a:t>
              </a:r>
              <a:r>
                <a:rPr lang="zh-CN" altLang="en-US" sz="2400" dirty="0">
                  <a:solidFill>
                    <a:srgbClr val="787481"/>
                  </a:solidFill>
                  <a:latin typeface="思源黑体 CN Heavy" panose="020B0A00000000000000" pitchFamily="34" charset="-122"/>
                  <a:ea typeface="思源黑体 CN Heavy" panose="020B0A00000000000000" pitchFamily="34" charset="-122"/>
                </a:rPr>
                <a:t>）</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杂志</a:t>
              </a:r>
              <a:r>
                <a:rPr lang="zh-CN" altLang="en-US" sz="2400" dirty="0">
                  <a:solidFill>
                    <a:srgbClr val="787481"/>
                  </a:solidFill>
                  <a:latin typeface="思源黑体 CN Heavy" panose="020B0A00000000000000" pitchFamily="34" charset="-122"/>
                  <a:ea typeface="思源黑体 CN Heavy" panose="020B0A00000000000000" pitchFamily="34" charset="-122"/>
                </a:rPr>
                <a:t>媒体的展望</a:t>
              </a:r>
            </a:p>
          </p:txBody>
        </p:sp>
      </p:grpSp>
      <p:sp>
        <p:nvSpPr>
          <p:cNvPr id="28" name="直角三角形 27"/>
          <p:cNvSpPr/>
          <p:nvPr/>
        </p:nvSpPr>
        <p:spPr>
          <a:xfrm>
            <a:off x="6167790" y="2423836"/>
            <a:ext cx="1292191" cy="1292190"/>
          </a:xfrm>
          <a:prstGeom prst="rtTriangle">
            <a:avLst/>
          </a:prstGeom>
          <a:solidFill>
            <a:srgbClr val="9EA4A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直角三角形 28"/>
          <p:cNvSpPr/>
          <p:nvPr/>
        </p:nvSpPr>
        <p:spPr>
          <a:xfrm rot="5400000">
            <a:off x="6167790" y="3831401"/>
            <a:ext cx="1292190" cy="1292191"/>
          </a:xfrm>
          <a:prstGeom prst="rtTriangle">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直角三角形 29"/>
          <p:cNvSpPr/>
          <p:nvPr/>
        </p:nvSpPr>
        <p:spPr>
          <a:xfrm rot="16200000">
            <a:off x="4732021" y="2423837"/>
            <a:ext cx="1292190" cy="1292191"/>
          </a:xfrm>
          <a:prstGeom prst="rtTriangle">
            <a:avLst/>
          </a:prstGeom>
          <a:solidFill>
            <a:srgbClr val="9EA9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直角三角形 30"/>
          <p:cNvSpPr/>
          <p:nvPr/>
        </p:nvSpPr>
        <p:spPr>
          <a:xfrm rot="10800000">
            <a:off x="4732022" y="3831402"/>
            <a:ext cx="1292191" cy="1292190"/>
          </a:xfrm>
          <a:prstGeom prst="rtTriangle">
            <a:avLst/>
          </a:prstGeom>
          <a:solidFill>
            <a:srgbClr val="B0B0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2" name="组合 31"/>
          <p:cNvGrpSpPr/>
          <p:nvPr/>
        </p:nvGrpSpPr>
        <p:grpSpPr>
          <a:xfrm>
            <a:off x="7459981" y="2114340"/>
            <a:ext cx="4194630" cy="1734643"/>
            <a:chOff x="6110514" y="2293256"/>
            <a:chExt cx="2017336" cy="1734643"/>
          </a:xfrm>
        </p:grpSpPr>
        <p:sp>
          <p:nvSpPr>
            <p:cNvPr id="33" name="文本框 10"/>
            <p:cNvSpPr txBox="1"/>
            <p:nvPr/>
          </p:nvSpPr>
          <p:spPr>
            <a:xfrm>
              <a:off x="6110514" y="2293256"/>
              <a:ext cx="2017336" cy="400110"/>
            </a:xfrm>
            <a:prstGeom prst="rect">
              <a:avLst/>
            </a:prstGeom>
            <a:noFill/>
          </p:spPr>
          <p:txBody>
            <a:bodyPr wrap="square" rtlCol="0">
              <a:spAutoFit/>
            </a:bodyPr>
            <a:lstStyle/>
            <a:p>
              <a:r>
                <a:rPr lang="zh-CN" altLang="en-US" sz="2000" dirty="0">
                  <a:solidFill>
                    <a:srgbClr val="787481"/>
                  </a:solidFill>
                  <a:latin typeface="+mj-ea"/>
                  <a:ea typeface="+mj-ea"/>
                </a:rPr>
                <a:t>３</a:t>
              </a:r>
              <a:r>
                <a:rPr lang="zh-CN" altLang="en-US" sz="2000" dirty="0" smtClean="0">
                  <a:solidFill>
                    <a:srgbClr val="787481"/>
                  </a:solidFill>
                  <a:latin typeface="+mj-ea"/>
                  <a:ea typeface="+mj-ea"/>
                </a:rPr>
                <a:t>．专业化</a:t>
              </a:r>
              <a:endParaRPr lang="zh-CN" altLang="en-US" sz="2000" dirty="0">
                <a:solidFill>
                  <a:srgbClr val="787481"/>
                </a:solidFill>
                <a:latin typeface="+mj-ea"/>
                <a:ea typeface="+mj-ea"/>
              </a:endParaRPr>
            </a:p>
          </p:txBody>
        </p:sp>
        <p:sp>
          <p:nvSpPr>
            <p:cNvPr id="34" name="文本框 11"/>
            <p:cNvSpPr txBox="1"/>
            <p:nvPr/>
          </p:nvSpPr>
          <p:spPr>
            <a:xfrm>
              <a:off x="6110514" y="2693366"/>
              <a:ext cx="2017336" cy="1334533"/>
            </a:xfrm>
            <a:prstGeom prst="rect">
              <a:avLst/>
            </a:prstGeom>
            <a:noFill/>
          </p:spPr>
          <p:txBody>
            <a:bodyPr wrap="square" rtlCol="0">
              <a:spAutoFit/>
            </a:bodyPr>
            <a:lstStyle/>
            <a:p>
              <a:pPr>
                <a:lnSpc>
                  <a:spcPct val="150000"/>
                </a:lnSpc>
              </a:pPr>
              <a:r>
                <a:rPr lang="zh-CN" altLang="en-US" sz="1400" dirty="0">
                  <a:solidFill>
                    <a:srgbClr val="787481"/>
                  </a:solidFill>
                </a:rPr>
                <a:t>就目前的市场情况来看</a:t>
              </a:r>
              <a:r>
                <a:rPr lang="en-US" altLang="zh-CN" sz="1400" dirty="0">
                  <a:solidFill>
                    <a:srgbClr val="787481"/>
                  </a:solidFill>
                </a:rPr>
                <a:t>,</a:t>
              </a:r>
              <a:r>
                <a:rPr lang="zh-CN" altLang="en-US" sz="1400" dirty="0">
                  <a:solidFill>
                    <a:srgbClr val="787481"/>
                  </a:solidFill>
                </a:rPr>
                <a:t>读者对一般化的综合类杂志兴趣低落</a:t>
              </a:r>
              <a:r>
                <a:rPr lang="en-US" altLang="zh-CN" sz="1400" dirty="0">
                  <a:solidFill>
                    <a:srgbClr val="787481"/>
                  </a:solidFill>
                </a:rPr>
                <a:t>,</a:t>
              </a:r>
              <a:r>
                <a:rPr lang="zh-CN" altLang="en-US" sz="1400" dirty="0">
                  <a:solidFill>
                    <a:srgbClr val="787481"/>
                  </a:solidFill>
                </a:rPr>
                <a:t>而越来越</a:t>
              </a:r>
              <a:r>
                <a:rPr lang="zh-CN" altLang="en-US" sz="1400" dirty="0" smtClean="0">
                  <a:solidFill>
                    <a:srgbClr val="787481"/>
                  </a:solidFill>
                </a:rPr>
                <a:t>喜欢</a:t>
              </a:r>
              <a:r>
                <a:rPr lang="zh-CN" altLang="en-US" sz="1400" dirty="0">
                  <a:solidFill>
                    <a:srgbClr val="787481"/>
                  </a:solidFill>
                </a:rPr>
                <a:t>有性格、有特色、有趣味的专门性杂志</a:t>
              </a:r>
              <a:r>
                <a:rPr lang="en-US" altLang="zh-CN" sz="1400" dirty="0" smtClean="0">
                  <a:solidFill>
                    <a:srgbClr val="787481"/>
                  </a:solidFill>
                </a:rPr>
                <a:t>.</a:t>
              </a:r>
              <a:r>
                <a:rPr lang="zh-CN" altLang="en-US" sz="1400" dirty="0">
                  <a:solidFill>
                    <a:srgbClr val="787481"/>
                  </a:solidFill>
                </a:rPr>
                <a:t>如同消费市场的细分一样</a:t>
              </a:r>
              <a:r>
                <a:rPr lang="en-US" altLang="zh-CN" sz="1400" dirty="0">
                  <a:solidFill>
                    <a:srgbClr val="787481"/>
                  </a:solidFill>
                </a:rPr>
                <a:t>,</a:t>
              </a:r>
              <a:r>
                <a:rPr lang="zh-CN" altLang="en-US" sz="1400" dirty="0">
                  <a:solidFill>
                    <a:srgbClr val="787481"/>
                  </a:solidFill>
                </a:rPr>
                <a:t>杂志内容的细分</a:t>
              </a:r>
              <a:r>
                <a:rPr lang="zh-CN" altLang="en-US" sz="1400" dirty="0" smtClean="0">
                  <a:solidFill>
                    <a:srgbClr val="787481"/>
                  </a:solidFill>
                </a:rPr>
                <a:t>和专门化</a:t>
              </a:r>
              <a:r>
                <a:rPr lang="zh-CN" altLang="en-US" sz="1400" dirty="0">
                  <a:solidFill>
                    <a:srgbClr val="787481"/>
                  </a:solidFill>
                </a:rPr>
                <a:t>定位势在必行</a:t>
              </a:r>
              <a:r>
                <a:rPr lang="en-US" altLang="zh-CN" sz="1400" dirty="0">
                  <a:solidFill>
                    <a:srgbClr val="787481"/>
                  </a:solidFill>
                </a:rPr>
                <a:t>.</a:t>
              </a:r>
              <a:endParaRPr lang="en-US" altLang="zh-CN" sz="1400" dirty="0" smtClean="0">
                <a:solidFill>
                  <a:srgbClr val="787481"/>
                </a:solidFill>
              </a:endParaRPr>
            </a:p>
          </p:txBody>
        </p:sp>
      </p:grpSp>
      <p:grpSp>
        <p:nvGrpSpPr>
          <p:cNvPr id="35" name="组合 34"/>
          <p:cNvGrpSpPr/>
          <p:nvPr/>
        </p:nvGrpSpPr>
        <p:grpSpPr>
          <a:xfrm>
            <a:off x="7459981" y="4018289"/>
            <a:ext cx="4194630" cy="2380973"/>
            <a:chOff x="6110514" y="2293256"/>
            <a:chExt cx="2017336" cy="2380973"/>
          </a:xfrm>
        </p:grpSpPr>
        <p:sp>
          <p:nvSpPr>
            <p:cNvPr id="36" name="文本框 13"/>
            <p:cNvSpPr txBox="1"/>
            <p:nvPr/>
          </p:nvSpPr>
          <p:spPr>
            <a:xfrm>
              <a:off x="6110514" y="2293256"/>
              <a:ext cx="2017336" cy="400110"/>
            </a:xfrm>
            <a:prstGeom prst="rect">
              <a:avLst/>
            </a:prstGeom>
            <a:noFill/>
          </p:spPr>
          <p:txBody>
            <a:bodyPr wrap="square" rtlCol="0">
              <a:spAutoFit/>
            </a:bodyPr>
            <a:lstStyle/>
            <a:p>
              <a:r>
                <a:rPr lang="zh-CN" altLang="en-US" sz="2000" dirty="0">
                  <a:solidFill>
                    <a:srgbClr val="787481"/>
                  </a:solidFill>
                  <a:latin typeface="+mj-ea"/>
                  <a:ea typeface="+mj-ea"/>
                </a:rPr>
                <a:t>４</a:t>
              </a:r>
              <a:r>
                <a:rPr lang="zh-CN" altLang="en-US" sz="2000" dirty="0" smtClean="0">
                  <a:solidFill>
                    <a:srgbClr val="787481"/>
                  </a:solidFill>
                  <a:latin typeface="+mj-ea"/>
                  <a:ea typeface="+mj-ea"/>
                </a:rPr>
                <a:t>．数字化</a:t>
              </a:r>
              <a:endParaRPr lang="zh-CN" altLang="en-US" sz="2000" dirty="0">
                <a:solidFill>
                  <a:srgbClr val="787481"/>
                </a:solidFill>
                <a:latin typeface="+mj-ea"/>
                <a:ea typeface="+mj-ea"/>
              </a:endParaRPr>
            </a:p>
          </p:txBody>
        </p:sp>
        <p:sp>
          <p:nvSpPr>
            <p:cNvPr id="37" name="文本框 14"/>
            <p:cNvSpPr txBox="1"/>
            <p:nvPr/>
          </p:nvSpPr>
          <p:spPr>
            <a:xfrm>
              <a:off x="6110514" y="2693366"/>
              <a:ext cx="2017336" cy="1980863"/>
            </a:xfrm>
            <a:prstGeom prst="rect">
              <a:avLst/>
            </a:prstGeom>
            <a:noFill/>
          </p:spPr>
          <p:txBody>
            <a:bodyPr wrap="square" rtlCol="0">
              <a:spAutoFit/>
            </a:bodyPr>
            <a:lstStyle/>
            <a:p>
              <a:pPr>
                <a:lnSpc>
                  <a:spcPct val="150000"/>
                </a:lnSpc>
              </a:pPr>
              <a:r>
                <a:rPr lang="zh-CN" altLang="en-US" sz="1400" dirty="0">
                  <a:solidFill>
                    <a:srgbClr val="787481"/>
                  </a:solidFill>
                </a:rPr>
                <a:t>近几年</a:t>
              </a:r>
              <a:r>
                <a:rPr lang="en-US" altLang="zh-CN" sz="1400" dirty="0">
                  <a:solidFill>
                    <a:srgbClr val="787481"/>
                  </a:solidFill>
                </a:rPr>
                <a:t>,</a:t>
              </a:r>
              <a:r>
                <a:rPr lang="zh-CN" altLang="en-US" sz="1400" dirty="0">
                  <a:solidFill>
                    <a:srgbClr val="787481"/>
                  </a:solidFill>
                </a:rPr>
                <a:t>杂志的传统编辑、管理、经营运作手段已经数字化</a:t>
              </a:r>
              <a:r>
                <a:rPr lang="en-US" altLang="zh-CN" sz="1400" dirty="0">
                  <a:solidFill>
                    <a:srgbClr val="787481"/>
                  </a:solidFill>
                </a:rPr>
                <a:t>,</a:t>
              </a:r>
              <a:r>
                <a:rPr lang="zh-CN" altLang="en-US" sz="1400" dirty="0">
                  <a:solidFill>
                    <a:srgbClr val="787481"/>
                  </a:solidFill>
                </a:rPr>
                <a:t>杂志经营</a:t>
              </a:r>
              <a:r>
                <a:rPr lang="zh-CN" altLang="en-US" sz="1400" dirty="0" smtClean="0">
                  <a:solidFill>
                    <a:srgbClr val="787481"/>
                  </a:solidFill>
                </a:rPr>
                <a:t>电子化已</a:t>
              </a:r>
              <a:r>
                <a:rPr lang="zh-CN" altLang="en-US" sz="1400" dirty="0">
                  <a:solidFill>
                    <a:srgbClr val="787481"/>
                  </a:solidFill>
                </a:rPr>
                <a:t>在大多数杂志出版单位实现</a:t>
              </a:r>
              <a:r>
                <a:rPr lang="en-US" altLang="zh-CN" sz="1400" dirty="0">
                  <a:solidFill>
                    <a:srgbClr val="787481"/>
                  </a:solidFill>
                </a:rPr>
                <a:t>.</a:t>
              </a:r>
              <a:r>
                <a:rPr lang="zh-CN" altLang="en-US" sz="1400" dirty="0">
                  <a:solidFill>
                    <a:srgbClr val="787481"/>
                  </a:solidFill>
                </a:rPr>
                <a:t>最简单的数字化便是将纸媒上的内容转移到利</a:t>
              </a:r>
            </a:p>
            <a:p>
              <a:pPr>
                <a:lnSpc>
                  <a:spcPct val="150000"/>
                </a:lnSpc>
              </a:pPr>
              <a:r>
                <a:rPr lang="zh-CN" altLang="en-US" sz="1400" dirty="0">
                  <a:solidFill>
                    <a:srgbClr val="787481"/>
                  </a:solidFill>
                </a:rPr>
                <a:t>用数字化技术的光盘或网络上</a:t>
              </a:r>
              <a:r>
                <a:rPr lang="en-US" altLang="zh-CN" sz="1400" dirty="0">
                  <a:solidFill>
                    <a:srgbClr val="787481"/>
                  </a:solidFill>
                </a:rPr>
                <a:t>,</a:t>
              </a:r>
              <a:r>
                <a:rPr lang="zh-CN" altLang="en-US" sz="1400" dirty="0">
                  <a:solidFill>
                    <a:srgbClr val="787481"/>
                  </a:solidFill>
                </a:rPr>
                <a:t>成为利用多维空间、表现手段多样、信息</a:t>
              </a:r>
              <a:r>
                <a:rPr lang="zh-CN" altLang="en-US" sz="1400" dirty="0" smtClean="0">
                  <a:solidFill>
                    <a:srgbClr val="787481"/>
                  </a:solidFill>
                </a:rPr>
                <a:t>装载量大</a:t>
              </a:r>
              <a:r>
                <a:rPr lang="zh-CN" altLang="en-US" sz="1400" dirty="0">
                  <a:solidFill>
                    <a:srgbClr val="787481"/>
                  </a:solidFill>
                </a:rPr>
                <a:t>、服务交互便利的“第四媒体杂志</a:t>
              </a:r>
              <a:r>
                <a:rPr lang="zh-CN" altLang="en-US" sz="1400" dirty="0" smtClean="0">
                  <a:solidFill>
                    <a:srgbClr val="787481"/>
                  </a:solidFill>
                </a:rPr>
                <a:t>”</a:t>
              </a:r>
              <a:r>
                <a:rPr lang="en-US" altLang="zh-CN" sz="1400" dirty="0" smtClean="0">
                  <a:solidFill>
                    <a:srgbClr val="787481"/>
                  </a:solidFill>
                </a:rPr>
                <a:t>.</a:t>
              </a:r>
            </a:p>
          </p:txBody>
        </p:sp>
      </p:grpSp>
      <p:grpSp>
        <p:nvGrpSpPr>
          <p:cNvPr id="38" name="组合 37"/>
          <p:cNvGrpSpPr/>
          <p:nvPr/>
        </p:nvGrpSpPr>
        <p:grpSpPr>
          <a:xfrm>
            <a:off x="537388" y="2142476"/>
            <a:ext cx="4222766" cy="1748711"/>
            <a:chOff x="6110514" y="2293256"/>
            <a:chExt cx="2030868" cy="1748711"/>
          </a:xfrm>
        </p:grpSpPr>
        <p:sp>
          <p:nvSpPr>
            <p:cNvPr id="39" name="文本框 16"/>
            <p:cNvSpPr txBox="1"/>
            <p:nvPr/>
          </p:nvSpPr>
          <p:spPr>
            <a:xfrm>
              <a:off x="6110514" y="2293256"/>
              <a:ext cx="2017336" cy="400110"/>
            </a:xfrm>
            <a:prstGeom prst="rect">
              <a:avLst/>
            </a:prstGeom>
            <a:noFill/>
          </p:spPr>
          <p:txBody>
            <a:bodyPr wrap="square" rtlCol="0">
              <a:spAutoFit/>
            </a:bodyPr>
            <a:lstStyle/>
            <a:p>
              <a:pPr algn="r"/>
              <a:r>
                <a:rPr lang="en-US" altLang="zh-CN" sz="2000" dirty="0" smtClean="0">
                  <a:solidFill>
                    <a:srgbClr val="787481"/>
                  </a:solidFill>
                  <a:latin typeface="+mj-ea"/>
                  <a:ea typeface="+mj-ea"/>
                </a:rPr>
                <a:t>1.</a:t>
              </a:r>
              <a:r>
                <a:rPr lang="zh-CN" altLang="en-US" sz="2000" dirty="0" smtClean="0">
                  <a:solidFill>
                    <a:srgbClr val="787481"/>
                  </a:solidFill>
                  <a:latin typeface="+mj-ea"/>
                  <a:ea typeface="+mj-ea"/>
                </a:rPr>
                <a:t>规模化</a:t>
              </a:r>
              <a:endParaRPr lang="zh-CN" altLang="en-US" sz="2000" dirty="0">
                <a:solidFill>
                  <a:srgbClr val="787481"/>
                </a:solidFill>
                <a:latin typeface="+mj-ea"/>
                <a:ea typeface="+mj-ea"/>
              </a:endParaRPr>
            </a:p>
          </p:txBody>
        </p:sp>
        <p:sp>
          <p:nvSpPr>
            <p:cNvPr id="40" name="文本框 17"/>
            <p:cNvSpPr txBox="1"/>
            <p:nvPr/>
          </p:nvSpPr>
          <p:spPr>
            <a:xfrm>
              <a:off x="6124046" y="2707434"/>
              <a:ext cx="2017336" cy="1334533"/>
            </a:xfrm>
            <a:prstGeom prst="rect">
              <a:avLst/>
            </a:prstGeom>
            <a:noFill/>
          </p:spPr>
          <p:txBody>
            <a:bodyPr wrap="square" rtlCol="0">
              <a:spAutoFit/>
            </a:bodyPr>
            <a:lstStyle/>
            <a:p>
              <a:pPr>
                <a:lnSpc>
                  <a:spcPct val="150000"/>
                </a:lnSpc>
              </a:pPr>
              <a:r>
                <a:rPr lang="zh-CN" altLang="en-US" sz="1400" dirty="0">
                  <a:solidFill>
                    <a:srgbClr val="787481"/>
                  </a:solidFill>
                </a:rPr>
                <a:t>目前我国杂志出版单位的总体特点是布局分散、规模小、实力单薄</a:t>
              </a:r>
              <a:r>
                <a:rPr lang="en-US" altLang="zh-CN" sz="1400" dirty="0">
                  <a:solidFill>
                    <a:srgbClr val="787481"/>
                  </a:solidFill>
                </a:rPr>
                <a:t>.</a:t>
              </a:r>
              <a:r>
                <a:rPr lang="zh-CN" altLang="en-US" sz="1400" dirty="0">
                  <a:solidFill>
                    <a:srgbClr val="787481"/>
                  </a:solidFill>
                </a:rPr>
                <a:t>我国</a:t>
              </a:r>
              <a:r>
                <a:rPr lang="zh-CN" altLang="en-US" sz="1400" dirty="0" smtClean="0">
                  <a:solidFill>
                    <a:srgbClr val="787481"/>
                  </a:solidFill>
                </a:rPr>
                <a:t>杂志</a:t>
              </a:r>
              <a:r>
                <a:rPr lang="zh-CN" altLang="en-US" sz="1400" dirty="0">
                  <a:solidFill>
                    <a:srgbClr val="787481"/>
                  </a:solidFill>
                </a:rPr>
                <a:t>业的规模化走向是</a:t>
              </a:r>
              <a:r>
                <a:rPr lang="en-US" altLang="zh-CN" sz="1400" dirty="0">
                  <a:solidFill>
                    <a:srgbClr val="787481"/>
                  </a:solidFill>
                </a:rPr>
                <a:t>,</a:t>
              </a:r>
              <a:r>
                <a:rPr lang="zh-CN" altLang="en-US" sz="1400" dirty="0">
                  <a:solidFill>
                    <a:srgbClr val="787481"/>
                  </a:solidFill>
                </a:rPr>
                <a:t>在不久的将来</a:t>
              </a:r>
              <a:r>
                <a:rPr lang="en-US" altLang="zh-CN" sz="1400" dirty="0">
                  <a:solidFill>
                    <a:srgbClr val="787481"/>
                  </a:solidFill>
                </a:rPr>
                <a:t>,</a:t>
              </a:r>
              <a:r>
                <a:rPr lang="zh-CN" altLang="en-US" sz="1400" dirty="0">
                  <a:solidFill>
                    <a:srgbClr val="787481"/>
                  </a:solidFill>
                </a:rPr>
                <a:t>我国可能会出现集团化的杂志组织</a:t>
              </a:r>
              <a:r>
                <a:rPr lang="en-US" altLang="zh-CN" sz="1400" dirty="0">
                  <a:solidFill>
                    <a:srgbClr val="787481"/>
                  </a:solidFill>
                </a:rPr>
                <a:t>,</a:t>
              </a:r>
              <a:r>
                <a:rPr lang="zh-CN" altLang="en-US" sz="1400" dirty="0">
                  <a:solidFill>
                    <a:srgbClr val="787481"/>
                  </a:solidFill>
                </a:rPr>
                <a:t>这</a:t>
              </a:r>
              <a:r>
                <a:rPr lang="zh-CN" altLang="en-US" sz="1400" dirty="0" smtClean="0">
                  <a:solidFill>
                    <a:srgbClr val="787481"/>
                  </a:solidFill>
                </a:rPr>
                <a:t>一点已</a:t>
              </a:r>
              <a:r>
                <a:rPr lang="zh-CN" altLang="en-US" sz="1400" dirty="0">
                  <a:solidFill>
                    <a:srgbClr val="787481"/>
                  </a:solidFill>
                </a:rPr>
                <a:t>成为中国杂志界的共识</a:t>
              </a:r>
              <a:r>
                <a:rPr lang="en-US" altLang="zh-CN" sz="1400" dirty="0">
                  <a:solidFill>
                    <a:srgbClr val="787481"/>
                  </a:solidFill>
                </a:rPr>
                <a:t>.</a:t>
              </a:r>
              <a:endParaRPr lang="en-US" altLang="zh-CN" sz="1400" dirty="0" smtClean="0">
                <a:solidFill>
                  <a:srgbClr val="787481"/>
                </a:solidFill>
              </a:endParaRPr>
            </a:p>
          </p:txBody>
        </p:sp>
      </p:grpSp>
      <p:grpSp>
        <p:nvGrpSpPr>
          <p:cNvPr id="41" name="组合 40"/>
          <p:cNvGrpSpPr/>
          <p:nvPr/>
        </p:nvGrpSpPr>
        <p:grpSpPr>
          <a:xfrm>
            <a:off x="537391" y="4018289"/>
            <a:ext cx="4222761" cy="2431435"/>
            <a:chOff x="6110514" y="2293256"/>
            <a:chExt cx="2030865" cy="2431435"/>
          </a:xfrm>
        </p:grpSpPr>
        <p:sp>
          <p:nvSpPr>
            <p:cNvPr id="42" name="文本框 19"/>
            <p:cNvSpPr txBox="1"/>
            <p:nvPr/>
          </p:nvSpPr>
          <p:spPr>
            <a:xfrm>
              <a:off x="6110514" y="2293256"/>
              <a:ext cx="2017336" cy="400110"/>
            </a:xfrm>
            <a:prstGeom prst="rect">
              <a:avLst/>
            </a:prstGeom>
            <a:noFill/>
          </p:spPr>
          <p:txBody>
            <a:bodyPr wrap="square" rtlCol="0">
              <a:spAutoFit/>
            </a:bodyPr>
            <a:lstStyle/>
            <a:p>
              <a:pPr algn="r"/>
              <a:r>
                <a:rPr lang="en-US" altLang="zh-CN" sz="2000" dirty="0" smtClean="0">
                  <a:solidFill>
                    <a:srgbClr val="787481"/>
                  </a:solidFill>
                  <a:latin typeface="+mj-ea"/>
                  <a:ea typeface="+mj-ea"/>
                </a:rPr>
                <a:t>2.</a:t>
              </a:r>
              <a:r>
                <a:rPr lang="zh-CN" altLang="en-US" sz="2000" dirty="0" smtClean="0">
                  <a:solidFill>
                    <a:srgbClr val="787481"/>
                  </a:solidFill>
                  <a:latin typeface="+mj-ea"/>
                  <a:ea typeface="+mj-ea"/>
                </a:rPr>
                <a:t>品位</a:t>
              </a:r>
              <a:r>
                <a:rPr lang="zh-CN" altLang="en-US" sz="2000" dirty="0">
                  <a:solidFill>
                    <a:srgbClr val="787481"/>
                  </a:solidFill>
                  <a:latin typeface="+mj-ea"/>
                  <a:ea typeface="+mj-ea"/>
                </a:rPr>
                <a:t>化</a:t>
              </a:r>
            </a:p>
          </p:txBody>
        </p:sp>
        <p:sp>
          <p:nvSpPr>
            <p:cNvPr id="43" name="文本框 20"/>
            <p:cNvSpPr txBox="1"/>
            <p:nvPr/>
          </p:nvSpPr>
          <p:spPr>
            <a:xfrm>
              <a:off x="6110514" y="2693366"/>
              <a:ext cx="2030865" cy="2031325"/>
            </a:xfrm>
            <a:prstGeom prst="rect">
              <a:avLst/>
            </a:prstGeom>
            <a:noFill/>
          </p:spPr>
          <p:txBody>
            <a:bodyPr wrap="square" rtlCol="0">
              <a:spAutoFit/>
            </a:bodyPr>
            <a:lstStyle/>
            <a:p>
              <a:pPr>
                <a:lnSpc>
                  <a:spcPct val="150000"/>
                </a:lnSpc>
              </a:pPr>
              <a:r>
                <a:rPr lang="zh-CN" altLang="en-US" sz="1400" dirty="0">
                  <a:solidFill>
                    <a:srgbClr val="787481"/>
                  </a:solidFill>
                </a:rPr>
                <a:t>随着整个社会生活水平的提高和文化层次的提升</a:t>
              </a:r>
              <a:r>
                <a:rPr lang="en-US" altLang="zh-CN" sz="1400" dirty="0">
                  <a:solidFill>
                    <a:srgbClr val="787481"/>
                  </a:solidFill>
                </a:rPr>
                <a:t>,</a:t>
              </a:r>
              <a:r>
                <a:rPr lang="zh-CN" altLang="en-US" sz="1400" dirty="0">
                  <a:solidFill>
                    <a:srgbClr val="787481"/>
                  </a:solidFill>
                </a:rPr>
                <a:t>读者对杂志质量的要求</a:t>
              </a:r>
              <a:r>
                <a:rPr lang="zh-CN" altLang="en-US" sz="1400" dirty="0" smtClean="0">
                  <a:solidFill>
                    <a:srgbClr val="787481"/>
                  </a:solidFill>
                </a:rPr>
                <a:t>也在</a:t>
              </a:r>
              <a:r>
                <a:rPr lang="zh-CN" altLang="en-US" sz="1400" dirty="0">
                  <a:solidFill>
                    <a:srgbClr val="787481"/>
                  </a:solidFill>
                </a:rPr>
                <a:t>相应地提高</a:t>
              </a:r>
              <a:r>
                <a:rPr lang="en-US" altLang="zh-CN" sz="1400" dirty="0">
                  <a:solidFill>
                    <a:srgbClr val="787481"/>
                  </a:solidFill>
                </a:rPr>
                <a:t>,</a:t>
              </a:r>
              <a:r>
                <a:rPr lang="zh-CN" altLang="en-US" sz="1400" dirty="0">
                  <a:solidFill>
                    <a:srgbClr val="787481"/>
                  </a:solidFill>
                </a:rPr>
                <a:t>高档、有品位的杂志市场前景更被看好</a:t>
              </a:r>
              <a:r>
                <a:rPr lang="en-US" altLang="zh-CN" sz="1400" dirty="0" smtClean="0">
                  <a:solidFill>
                    <a:srgbClr val="787481"/>
                  </a:solidFill>
                </a:rPr>
                <a:t>.</a:t>
              </a:r>
              <a:r>
                <a:rPr lang="zh-CN" altLang="en-US" sz="1400" dirty="0">
                  <a:solidFill>
                    <a:srgbClr val="787481"/>
                  </a:solidFill>
                </a:rPr>
                <a:t>高档杂志首先要有</a:t>
              </a:r>
              <a:r>
                <a:rPr lang="zh-CN" altLang="en-US" sz="1400" dirty="0" smtClean="0">
                  <a:solidFill>
                    <a:srgbClr val="787481"/>
                  </a:solidFill>
                </a:rPr>
                <a:t>精彩的</a:t>
              </a:r>
              <a:r>
                <a:rPr lang="zh-CN" altLang="en-US" sz="1400" dirty="0">
                  <a:solidFill>
                    <a:srgbClr val="787481"/>
                  </a:solidFill>
                </a:rPr>
                <a:t>内容、丰富的思想内涵</a:t>
              </a:r>
              <a:r>
                <a:rPr lang="en-US" altLang="zh-CN" sz="1400" dirty="0">
                  <a:solidFill>
                    <a:srgbClr val="787481"/>
                  </a:solidFill>
                </a:rPr>
                <a:t>,</a:t>
              </a:r>
              <a:r>
                <a:rPr lang="zh-CN" altLang="en-US" sz="1400" dirty="0">
                  <a:solidFill>
                    <a:srgbClr val="787481"/>
                  </a:solidFill>
                </a:rPr>
                <a:t>并能体现出 ２１ 世纪杂志特色的新创意、新理念</a:t>
              </a:r>
              <a:r>
                <a:rPr lang="en-US" altLang="zh-CN" sz="1400" dirty="0" smtClean="0">
                  <a:solidFill>
                    <a:srgbClr val="787481"/>
                  </a:solidFill>
                </a:rPr>
                <a:t>.</a:t>
              </a:r>
              <a:r>
                <a:rPr lang="zh-CN" altLang="en-US" sz="1400" dirty="0">
                  <a:solidFill>
                    <a:srgbClr val="787481"/>
                  </a:solidFill>
                </a:rPr>
                <a:t>其次要形态精美</a:t>
              </a:r>
              <a:r>
                <a:rPr lang="en-US" altLang="zh-CN" sz="1400" dirty="0">
                  <a:solidFill>
                    <a:srgbClr val="787481"/>
                  </a:solidFill>
                </a:rPr>
                <a:t>,</a:t>
              </a:r>
              <a:r>
                <a:rPr lang="zh-CN" altLang="en-US" sz="1400" dirty="0" smtClean="0">
                  <a:solidFill>
                    <a:srgbClr val="787481"/>
                  </a:solidFill>
                </a:rPr>
                <a:t>主要</a:t>
              </a:r>
              <a:r>
                <a:rPr lang="zh-CN" altLang="en-US" sz="1400" dirty="0">
                  <a:solidFill>
                    <a:srgbClr val="787481"/>
                  </a:solidFill>
                </a:rPr>
                <a:t>体现在优秀的设计、精美的印刷和高质量的纸张上</a:t>
              </a:r>
              <a:r>
                <a:rPr lang="en-US" altLang="zh-CN" sz="1400" dirty="0">
                  <a:solidFill>
                    <a:srgbClr val="787481"/>
                  </a:solidFill>
                </a:rPr>
                <a:t>.</a:t>
              </a:r>
              <a:endParaRPr lang="en-US" altLang="zh-CN" sz="1400" dirty="0" smtClean="0">
                <a:solidFill>
                  <a:srgbClr val="787481"/>
                </a:solidFill>
              </a:endParaRPr>
            </a:p>
          </p:txBody>
        </p:sp>
      </p:grpSp>
      <p:sp>
        <p:nvSpPr>
          <p:cNvPr id="2" name="TextBox 1"/>
          <p:cNvSpPr txBox="1"/>
          <p:nvPr/>
        </p:nvSpPr>
        <p:spPr>
          <a:xfrm>
            <a:off x="829994" y="1234516"/>
            <a:ext cx="10494498" cy="707886"/>
          </a:xfrm>
          <a:prstGeom prst="rect">
            <a:avLst/>
          </a:prstGeom>
          <a:noFill/>
        </p:spPr>
        <p:txBody>
          <a:bodyPr wrap="square" rtlCol="0">
            <a:spAutoFit/>
          </a:bodyPr>
          <a:lstStyle/>
          <a:p>
            <a:r>
              <a:rPr lang="zh-CN" altLang="en-US" sz="2000" dirty="0" smtClean="0">
                <a:solidFill>
                  <a:srgbClr val="787481"/>
                </a:solidFill>
                <a:latin typeface="+mn-ea"/>
              </a:rPr>
              <a:t>        鉴于</a:t>
            </a:r>
            <a:r>
              <a:rPr lang="zh-CN" altLang="en-US" sz="2000" dirty="0">
                <a:solidFill>
                  <a:srgbClr val="787481"/>
                </a:solidFill>
                <a:latin typeface="+mn-ea"/>
              </a:rPr>
              <a:t>西方的杂志市场比较成熟</a:t>
            </a:r>
            <a:r>
              <a:rPr lang="en-US" altLang="zh-CN" sz="2000" dirty="0">
                <a:solidFill>
                  <a:srgbClr val="787481"/>
                </a:solidFill>
                <a:latin typeface="+mn-ea"/>
              </a:rPr>
              <a:t>,</a:t>
            </a:r>
            <a:r>
              <a:rPr lang="zh-CN" altLang="en-US" sz="2000" dirty="0">
                <a:solidFill>
                  <a:srgbClr val="787481"/>
                </a:solidFill>
                <a:latin typeface="+mn-ea"/>
              </a:rPr>
              <a:t>本章主要对我国杂志媒体进行一番展望和预测</a:t>
            </a:r>
            <a:r>
              <a:rPr lang="en-US" altLang="zh-CN" sz="2000" dirty="0">
                <a:solidFill>
                  <a:srgbClr val="787481"/>
                </a:solidFill>
                <a:latin typeface="+mn-ea"/>
              </a:rPr>
              <a:t>.</a:t>
            </a:r>
            <a:r>
              <a:rPr lang="zh-CN" altLang="en-US" sz="2000" dirty="0">
                <a:solidFill>
                  <a:srgbClr val="787481"/>
                </a:solidFill>
                <a:latin typeface="+mn-ea"/>
              </a:rPr>
              <a:t>本章从市场的日益成熟和读者群的渐趋细分来研究杂志未来的发展方向和</a:t>
            </a:r>
            <a:r>
              <a:rPr lang="zh-CN" altLang="en-US" sz="2000" dirty="0" smtClean="0">
                <a:solidFill>
                  <a:srgbClr val="787481"/>
                </a:solidFill>
                <a:latin typeface="+mn-ea"/>
              </a:rPr>
              <a:t>特点</a:t>
            </a:r>
            <a:r>
              <a:rPr lang="zh-CN" altLang="en-US" sz="2000" dirty="0">
                <a:solidFill>
                  <a:srgbClr val="787481"/>
                </a:solidFill>
                <a:latin typeface="+mn-ea"/>
              </a:rPr>
              <a:t>。</a:t>
            </a:r>
          </a:p>
        </p:txBody>
      </p:sp>
    </p:spTree>
    <p:extLst>
      <p:ext uri="{BB962C8B-B14F-4D97-AF65-F5344CB8AC3E}">
        <p14:creationId xmlns:p14="http://schemas.microsoft.com/office/powerpoint/2010/main" val="53762422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300"/>
                                        <p:tgtEl>
                                          <p:spTgt spid="30"/>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300"/>
                                        <p:tgtEl>
                                          <p:spTgt spid="28"/>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300"/>
                                        <p:tgtEl>
                                          <p:spTgt spid="29"/>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300"/>
                                        <p:tgtEl>
                                          <p:spTgt spid="31"/>
                                        </p:tgtEl>
                                      </p:cBhvr>
                                    </p:animEffect>
                                  </p:childTnLst>
                                </p:cTn>
                              </p:par>
                            </p:childTnLst>
                          </p:cTn>
                        </p:par>
                        <p:par>
                          <p:cTn id="20" fill="hold">
                            <p:stCondLst>
                              <p:cond delay="1200"/>
                            </p:stCondLst>
                            <p:childTnLst>
                              <p:par>
                                <p:cTn id="21" presetID="10" presetClass="entr" presetSubtype="0"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300"/>
                                        <p:tgtEl>
                                          <p:spTgt spid="38"/>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300"/>
                                        <p:tgtEl>
                                          <p:spTgt spid="32"/>
                                        </p:tgtEl>
                                      </p:cBhvr>
                                    </p:animEffect>
                                  </p:childTnLst>
                                </p:cTn>
                              </p:par>
                            </p:childTnLst>
                          </p:cTn>
                        </p:par>
                        <p:par>
                          <p:cTn id="28" fill="hold">
                            <p:stCondLst>
                              <p:cond delay="1800"/>
                            </p:stCondLst>
                            <p:childTnLst>
                              <p:par>
                                <p:cTn id="29" presetID="10" presetClass="entr" presetSubtype="0"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300"/>
                                        <p:tgtEl>
                                          <p:spTgt spid="35"/>
                                        </p:tgtEl>
                                      </p:cBhvr>
                                    </p:animEffect>
                                  </p:childTnLst>
                                </p:cTn>
                              </p:par>
                            </p:childTnLst>
                          </p:cTn>
                        </p:par>
                        <p:par>
                          <p:cTn id="32" fill="hold">
                            <p:stCondLst>
                              <p:cond delay="2100"/>
                            </p:stCondLst>
                            <p:childTnLst>
                              <p:par>
                                <p:cTn id="33" presetID="10" presetClass="entr" presetSubtype="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3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23677" y="638630"/>
            <a:ext cx="7202538" cy="740229"/>
            <a:chOff x="314525" y="638630"/>
            <a:chExt cx="5675551" cy="740229"/>
          </a:xfrm>
        </p:grpSpPr>
        <p:sp>
          <p:nvSpPr>
            <p:cNvPr id="21" name="矩形 20"/>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p:cNvSpPr txBox="1"/>
            <p:nvPr/>
          </p:nvSpPr>
          <p:spPr>
            <a:xfrm>
              <a:off x="682171" y="716356"/>
              <a:ext cx="5307905" cy="584775"/>
            </a:xfrm>
            <a:prstGeom prst="rect">
              <a:avLst/>
            </a:prstGeom>
            <a:noFill/>
          </p:spPr>
          <p:txBody>
            <a:bodyPr wrap="square" rtlCol="0">
              <a:spAutoFit/>
            </a:bodyPr>
            <a:lstStyle/>
            <a:p>
              <a:r>
                <a:rPr lang="zh-CN" altLang="en-US" sz="3200" dirty="0" smtClean="0">
                  <a:solidFill>
                    <a:srgbClr val="787481"/>
                  </a:solidFill>
                  <a:latin typeface="思源黑体 CN Heavy" panose="020B0A00000000000000" pitchFamily="34" charset="-122"/>
                  <a:ea typeface="思源黑体 CN Heavy" panose="020B0A00000000000000" pitchFamily="34" charset="-122"/>
                </a:rPr>
                <a:t>三、杂志</a:t>
              </a:r>
              <a:r>
                <a:rPr lang="zh-CN" altLang="en-US" sz="3200" dirty="0">
                  <a:solidFill>
                    <a:srgbClr val="787481"/>
                  </a:solidFill>
                  <a:latin typeface="思源黑体 CN Heavy" panose="020B0A00000000000000" pitchFamily="34" charset="-122"/>
                  <a:ea typeface="思源黑体 CN Heavy" panose="020B0A00000000000000" pitchFamily="34" charset="-122"/>
                </a:rPr>
                <a:t>媒体广告传播优劣</a:t>
              </a:r>
              <a:r>
                <a:rPr lang="zh-CN" altLang="en-US" sz="3200" dirty="0" smtClean="0">
                  <a:solidFill>
                    <a:srgbClr val="787481"/>
                  </a:solidFill>
                  <a:latin typeface="思源黑体 CN Heavy" panose="020B0A00000000000000" pitchFamily="34" charset="-122"/>
                  <a:ea typeface="思源黑体 CN Heavy" panose="020B0A00000000000000" pitchFamily="34" charset="-122"/>
                </a:rPr>
                <a:t>势</a:t>
              </a:r>
              <a:endParaRPr lang="en-US" altLang="zh-CN" sz="3200" dirty="0" smtClean="0">
                <a:solidFill>
                  <a:srgbClr val="787481"/>
                </a:solidFill>
                <a:latin typeface="思源黑体 CN Heavy" panose="020B0A00000000000000" pitchFamily="34" charset="-122"/>
                <a:ea typeface="思源黑体 CN Heavy" panose="020B0A00000000000000" pitchFamily="34" charset="-122"/>
              </a:endParaRPr>
            </a:p>
          </p:txBody>
        </p:sp>
      </p:grpSp>
      <p:sp>
        <p:nvSpPr>
          <p:cNvPr id="28" name="矩形 27"/>
          <p:cNvSpPr/>
          <p:nvPr/>
        </p:nvSpPr>
        <p:spPr>
          <a:xfrm>
            <a:off x="691324" y="1769089"/>
            <a:ext cx="10844184" cy="4431877"/>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29" name="文本框 21"/>
          <p:cNvSpPr txBox="1"/>
          <p:nvPr/>
        </p:nvSpPr>
        <p:spPr>
          <a:xfrm>
            <a:off x="689413" y="1307424"/>
            <a:ext cx="6735978"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2400" dirty="0">
                <a:solidFill>
                  <a:srgbClr val="787481"/>
                </a:solidFill>
                <a:latin typeface="思源黑体 CN Heavy" panose="020B0A00000000000000" pitchFamily="34" charset="-122"/>
                <a:ea typeface="思源黑体 CN Heavy" panose="020B0A00000000000000" pitchFamily="34" charset="-122"/>
              </a:rPr>
              <a:t>一）杂志媒体刊登广告的优势</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2" name="TextBox 1"/>
          <p:cNvSpPr txBox="1"/>
          <p:nvPr/>
        </p:nvSpPr>
        <p:spPr>
          <a:xfrm>
            <a:off x="790237" y="1827402"/>
            <a:ext cx="10745271" cy="707886"/>
          </a:xfrm>
          <a:prstGeom prst="rect">
            <a:avLst/>
          </a:prstGeom>
          <a:noFill/>
        </p:spPr>
        <p:txBody>
          <a:bodyPr wrap="square" rtlCol="0">
            <a:spAutoFit/>
          </a:bodyPr>
          <a:lstStyle/>
          <a:p>
            <a:r>
              <a:rPr lang="en-US" altLang="zh-CN" sz="2000" dirty="0" smtClean="0">
                <a:solidFill>
                  <a:schemeClr val="bg1"/>
                </a:solidFill>
                <a:latin typeface="华文楷体" pitchFamily="2" charset="-122"/>
                <a:ea typeface="华文楷体" pitchFamily="2" charset="-122"/>
              </a:rPr>
              <a:t>        2006</a:t>
            </a:r>
            <a:r>
              <a:rPr lang="zh-CN" altLang="en-US" sz="2000" dirty="0" smtClean="0">
                <a:solidFill>
                  <a:schemeClr val="bg1"/>
                </a:solidFill>
                <a:latin typeface="华文楷体" pitchFamily="2" charset="-122"/>
                <a:ea typeface="华文楷体" pitchFamily="2" charset="-122"/>
              </a:rPr>
              <a:t>年</a:t>
            </a:r>
            <a:r>
              <a:rPr lang="en-US" altLang="zh-CN" sz="2000" dirty="0" smtClean="0">
                <a:solidFill>
                  <a:schemeClr val="bg1"/>
                </a:solidFill>
                <a:latin typeface="华文楷体" pitchFamily="2" charset="-122"/>
                <a:ea typeface="华文楷体" pitchFamily="2" charset="-122"/>
              </a:rPr>
              <a:t>5</a:t>
            </a:r>
            <a:r>
              <a:rPr lang="zh-CN" altLang="en-US" sz="2000" dirty="0" smtClean="0">
                <a:solidFill>
                  <a:schemeClr val="bg1"/>
                </a:solidFill>
                <a:latin typeface="华文楷体" pitchFamily="2" charset="-122"/>
                <a:ea typeface="华文楷体" pitchFamily="2" charset="-122"/>
              </a:rPr>
              <a:t>月</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美国杂志出版商</a:t>
            </a:r>
            <a:r>
              <a:rPr lang="zh-CN" altLang="en-US" sz="2000" dirty="0" smtClean="0">
                <a:solidFill>
                  <a:schemeClr val="bg1"/>
                </a:solidFill>
                <a:latin typeface="华文楷体" pitchFamily="2" charset="-122"/>
                <a:ea typeface="华文楷体" pitchFamily="2" charset="-122"/>
              </a:rPr>
              <a:t>协会发布</a:t>
            </a:r>
            <a:r>
              <a:rPr lang="zh-CN" altLang="en-US" sz="2000" dirty="0">
                <a:solidFill>
                  <a:schemeClr val="bg1"/>
                </a:solidFill>
                <a:latin typeface="华文楷体" pitchFamily="2" charset="-122"/>
                <a:ea typeface="华文楷体" pitchFamily="2" charset="-122"/>
              </a:rPr>
              <a:t>的</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杂志手册</a:t>
            </a:r>
            <a:r>
              <a:rPr lang="en-US" altLang="zh-CN" sz="2000" dirty="0" smtClean="0">
                <a:solidFill>
                  <a:schemeClr val="bg1"/>
                </a:solidFill>
                <a:latin typeface="华文楷体" pitchFamily="2" charset="-122"/>
                <a:ea typeface="华文楷体" pitchFamily="2" charset="-122"/>
              </a:rPr>
              <a:t>»(2006—2007)</a:t>
            </a:r>
            <a:r>
              <a:rPr lang="zh-CN" altLang="en-US" sz="2000" dirty="0" smtClean="0">
                <a:solidFill>
                  <a:schemeClr val="bg1"/>
                </a:solidFill>
                <a:latin typeface="华文楷体" pitchFamily="2" charset="-122"/>
                <a:ea typeface="华文楷体" pitchFamily="2" charset="-122"/>
              </a:rPr>
              <a:t>对</a:t>
            </a:r>
            <a:r>
              <a:rPr lang="zh-CN" altLang="en-US" sz="2000" dirty="0">
                <a:solidFill>
                  <a:schemeClr val="bg1"/>
                </a:solidFill>
                <a:latin typeface="华文楷体" pitchFamily="2" charset="-122"/>
                <a:ea typeface="华文楷体" pitchFamily="2" charset="-122"/>
              </a:rPr>
              <a:t>各种资料来源进行了综合分析</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对美国消费类杂志做出了综合评价</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给出的</a:t>
            </a:r>
            <a:r>
              <a:rPr lang="zh-CN" altLang="en-US" sz="2000" dirty="0" smtClean="0">
                <a:solidFill>
                  <a:schemeClr val="bg1"/>
                </a:solidFill>
                <a:latin typeface="华文楷体" pitchFamily="2" charset="-122"/>
                <a:ea typeface="华文楷体" pitchFamily="2" charset="-122"/>
              </a:rPr>
              <a:t>结论</a:t>
            </a:r>
            <a:r>
              <a:rPr lang="zh-CN" altLang="en-US" sz="2000" dirty="0">
                <a:solidFill>
                  <a:schemeClr val="bg1"/>
                </a:solidFill>
                <a:latin typeface="华文楷体" pitchFamily="2" charset="-122"/>
                <a:ea typeface="华文楷体" pitchFamily="2" charset="-122"/>
              </a:rPr>
              <a:t>说明消费类杂志作为广告媒体具有</a:t>
            </a:r>
            <a:r>
              <a:rPr lang="zh-CN" altLang="en-US" sz="2000" dirty="0" smtClean="0">
                <a:solidFill>
                  <a:schemeClr val="bg1"/>
                </a:solidFill>
                <a:latin typeface="华文楷体" pitchFamily="2" charset="-122"/>
                <a:ea typeface="华文楷体" pitchFamily="2" charset="-122"/>
              </a:rPr>
              <a:t>重要性</a:t>
            </a:r>
            <a:endParaRPr lang="zh-CN" altLang="en-US" sz="2000" dirty="0">
              <a:solidFill>
                <a:schemeClr val="bg1"/>
              </a:solidFill>
              <a:latin typeface="华文楷体" pitchFamily="2" charset="-122"/>
              <a:ea typeface="华文楷体" pitchFamily="2" charset="-122"/>
            </a:endParaRPr>
          </a:p>
        </p:txBody>
      </p:sp>
      <p:sp>
        <p:nvSpPr>
          <p:cNvPr id="5" name="TextBox 4"/>
          <p:cNvSpPr txBox="1"/>
          <p:nvPr/>
        </p:nvSpPr>
        <p:spPr>
          <a:xfrm>
            <a:off x="984739" y="2560317"/>
            <a:ext cx="10381957" cy="677108"/>
          </a:xfrm>
          <a:prstGeom prst="rect">
            <a:avLst/>
          </a:prstGeom>
          <a:noFill/>
        </p:spPr>
        <p:txBody>
          <a:bodyPr wrap="square" rtlCol="0">
            <a:spAutoFit/>
          </a:bodyPr>
          <a:lstStyle/>
          <a:p>
            <a:pPr marL="342900" indent="-342900">
              <a:buAutoNum type="arabicPeriod"/>
            </a:pPr>
            <a:r>
              <a:rPr lang="zh-CN" altLang="en-US" sz="2000" b="1" dirty="0" smtClean="0">
                <a:solidFill>
                  <a:schemeClr val="bg1"/>
                </a:solidFill>
                <a:latin typeface="华文楷体" pitchFamily="2" charset="-122"/>
                <a:ea typeface="华文楷体" pitchFamily="2" charset="-122"/>
              </a:rPr>
              <a:t>引</a:t>
            </a:r>
            <a:r>
              <a:rPr lang="zh-CN" altLang="en-US" sz="2000" b="1" dirty="0">
                <a:solidFill>
                  <a:schemeClr val="bg1"/>
                </a:solidFill>
                <a:latin typeface="华文楷体" pitchFamily="2" charset="-122"/>
                <a:ea typeface="华文楷体" pitchFamily="2" charset="-122"/>
              </a:rPr>
              <a:t>人</a:t>
            </a:r>
            <a:r>
              <a:rPr lang="zh-CN" altLang="en-US" sz="2000" b="1" dirty="0" smtClean="0">
                <a:solidFill>
                  <a:schemeClr val="bg1"/>
                </a:solidFill>
                <a:latin typeface="华文楷体" pitchFamily="2" charset="-122"/>
                <a:ea typeface="华文楷体" pitchFamily="2" charset="-122"/>
              </a:rPr>
              <a:t>关注</a:t>
            </a:r>
            <a:endParaRPr lang="en-US" altLang="zh-CN" sz="2000" b="1" dirty="0" smtClean="0">
              <a:solidFill>
                <a:schemeClr val="bg1"/>
              </a:solidFill>
              <a:latin typeface="华文楷体" pitchFamily="2" charset="-122"/>
              <a:ea typeface="华文楷体" pitchFamily="2" charset="-122"/>
            </a:endParaRPr>
          </a:p>
          <a:p>
            <a:r>
              <a:rPr lang="zh-CN" altLang="en-US" dirty="0">
                <a:solidFill>
                  <a:schemeClr val="bg1"/>
                </a:solidFill>
                <a:latin typeface="华文楷体" pitchFamily="2" charset="-122"/>
                <a:ea typeface="华文楷体" pitchFamily="2" charset="-122"/>
              </a:rPr>
              <a:t>在信息爆炸的时代</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杂志广告反而不太容易受到干扰</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读者在海量信息</a:t>
            </a:r>
            <a:r>
              <a:rPr lang="zh-CN" altLang="en-US" dirty="0" smtClean="0">
                <a:solidFill>
                  <a:schemeClr val="bg1"/>
                </a:solidFill>
                <a:latin typeface="华文楷体" pitchFamily="2" charset="-122"/>
                <a:ea typeface="华文楷体" pitchFamily="2" charset="-122"/>
              </a:rPr>
              <a:t>面前更</a:t>
            </a:r>
            <a:r>
              <a:rPr lang="zh-CN" altLang="en-US" dirty="0">
                <a:solidFill>
                  <a:schemeClr val="bg1"/>
                </a:solidFill>
                <a:latin typeface="华文楷体" pitchFamily="2" charset="-122"/>
                <a:ea typeface="华文楷体" pitchFamily="2" charset="-122"/>
              </a:rPr>
              <a:t>趋于认同杂志上的</a:t>
            </a:r>
            <a:r>
              <a:rPr lang="zh-CN" altLang="en-US" dirty="0" smtClean="0">
                <a:solidFill>
                  <a:schemeClr val="bg1"/>
                </a:solidFill>
                <a:latin typeface="华文楷体" pitchFamily="2" charset="-122"/>
                <a:ea typeface="华文楷体" pitchFamily="2" charset="-122"/>
              </a:rPr>
              <a:t>广告。</a:t>
            </a:r>
            <a:endParaRPr lang="zh-CN" altLang="en-US" dirty="0">
              <a:solidFill>
                <a:schemeClr val="bg1"/>
              </a:solidFill>
              <a:latin typeface="华文楷体" pitchFamily="2" charset="-122"/>
              <a:ea typeface="华文楷体" pitchFamily="2" charset="-122"/>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4731" y="3276988"/>
            <a:ext cx="4570777" cy="2923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956603" y="3291835"/>
            <a:ext cx="5979992" cy="2862322"/>
          </a:xfrm>
          <a:prstGeom prst="rect">
            <a:avLst/>
          </a:prstGeom>
          <a:noFill/>
        </p:spPr>
        <p:txBody>
          <a:bodyPr wrap="square" rtlCol="0">
            <a:spAutoFit/>
          </a:bodyPr>
          <a:lstStyle/>
          <a:p>
            <a:r>
              <a:rPr lang="zh-CN" altLang="en-US" sz="2000" dirty="0" smtClean="0">
                <a:solidFill>
                  <a:schemeClr val="bg1"/>
                </a:solidFill>
                <a:latin typeface="华文楷体" pitchFamily="2" charset="-122"/>
                <a:ea typeface="华文楷体" pitchFamily="2" charset="-122"/>
              </a:rPr>
              <a:t>        从</a:t>
            </a:r>
            <a:r>
              <a:rPr lang="zh-CN" altLang="en-US" sz="2000" dirty="0">
                <a:solidFill>
                  <a:schemeClr val="bg1"/>
                </a:solidFill>
                <a:latin typeface="华文楷体" pitchFamily="2" charset="-122"/>
                <a:ea typeface="华文楷体" pitchFamily="2" charset="-122"/>
              </a:rPr>
              <a:t>表</a:t>
            </a:r>
            <a:r>
              <a:rPr lang="en-US" altLang="zh-CN" sz="2000" dirty="0">
                <a:solidFill>
                  <a:schemeClr val="bg1"/>
                </a:solidFill>
                <a:latin typeface="华文楷体" pitchFamily="2" charset="-122"/>
                <a:ea typeface="华文楷体" pitchFamily="2" charset="-122"/>
              </a:rPr>
              <a:t>4-1</a:t>
            </a:r>
            <a:r>
              <a:rPr lang="zh-CN" altLang="en-US" sz="2000" dirty="0">
                <a:solidFill>
                  <a:schemeClr val="bg1"/>
                </a:solidFill>
                <a:latin typeface="华文楷体" pitchFamily="2" charset="-122"/>
                <a:ea typeface="华文楷体" pitchFamily="2" charset="-122"/>
              </a:rPr>
              <a:t>可以看出</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杂志信息可以被重复展现</a:t>
            </a:r>
            <a:r>
              <a:rPr lang="en-US" altLang="zh-CN"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而且读者</a:t>
            </a:r>
            <a:r>
              <a:rPr lang="zh-CN" altLang="en-US" sz="2000" dirty="0">
                <a:solidFill>
                  <a:schemeClr val="bg1"/>
                </a:solidFill>
                <a:latin typeface="华文楷体" pitchFamily="2" charset="-122"/>
                <a:ea typeface="华文楷体" pitchFamily="2" charset="-122"/>
              </a:rPr>
              <a:t>阅读杂志的状态往往比看电视和听广播时更加投入和专注</a:t>
            </a:r>
            <a:r>
              <a:rPr lang="en-US" altLang="zh-CN" sz="2000" dirty="0" smtClean="0">
                <a:solidFill>
                  <a:schemeClr val="bg1"/>
                </a:solidFill>
                <a:latin typeface="华文楷体" pitchFamily="2" charset="-122"/>
                <a:ea typeface="华文楷体" pitchFamily="2" charset="-122"/>
              </a:rPr>
              <a:t>.</a:t>
            </a:r>
          </a:p>
          <a:p>
            <a:r>
              <a:rPr lang="en-US" altLang="zh-CN" sz="2000" dirty="0">
                <a:solidFill>
                  <a:schemeClr val="bg1"/>
                </a:solidFill>
                <a:latin typeface="华文楷体" pitchFamily="2" charset="-122"/>
                <a:ea typeface="华文楷体" pitchFamily="2" charset="-122"/>
              </a:rPr>
              <a:t> </a:t>
            </a:r>
            <a:r>
              <a:rPr lang="en-US" altLang="zh-CN" sz="2000" dirty="0" smtClean="0">
                <a:solidFill>
                  <a:schemeClr val="bg1"/>
                </a:solidFill>
                <a:latin typeface="华文楷体" pitchFamily="2" charset="-122"/>
                <a:ea typeface="华文楷体" pitchFamily="2" charset="-122"/>
              </a:rPr>
              <a:t>       </a:t>
            </a:r>
            <a:r>
              <a:rPr lang="zh-CN" altLang="en-US" sz="2000" dirty="0" smtClean="0">
                <a:solidFill>
                  <a:schemeClr val="bg1"/>
                </a:solidFill>
                <a:latin typeface="华文楷体" pitchFamily="2" charset="-122"/>
                <a:ea typeface="华文楷体" pitchFamily="2" charset="-122"/>
              </a:rPr>
              <a:t>虽然</a:t>
            </a:r>
            <a:r>
              <a:rPr lang="zh-CN" altLang="en-US" sz="2000" dirty="0">
                <a:solidFill>
                  <a:schemeClr val="bg1"/>
                </a:solidFill>
                <a:latin typeface="华文楷体" pitchFamily="2" charset="-122"/>
                <a:ea typeface="华文楷体" pitchFamily="2" charset="-122"/>
              </a:rPr>
              <a:t>杂志的到达率不及电视和广播高</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但其信息接受度很高</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就倾向性而言</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消费者比较看好杂志广告</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电视广告和网络广告次之</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由于过于泛滥和真实性较低</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网络广告并不被消费者看好</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消费者对其的积极态度只有杂志广告的一半</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表</a:t>
            </a:r>
            <a:r>
              <a:rPr lang="en-US" altLang="zh-CN" sz="2000" dirty="0">
                <a:solidFill>
                  <a:schemeClr val="bg1"/>
                </a:solidFill>
                <a:latin typeface="华文楷体" pitchFamily="2" charset="-122"/>
                <a:ea typeface="华文楷体" pitchFamily="2" charset="-122"/>
              </a:rPr>
              <a:t>4-2),</a:t>
            </a:r>
            <a:r>
              <a:rPr lang="zh-CN" altLang="en-US" sz="2000" dirty="0">
                <a:solidFill>
                  <a:schemeClr val="bg1"/>
                </a:solidFill>
                <a:latin typeface="华文楷体" pitchFamily="2" charset="-122"/>
                <a:ea typeface="华文楷体" pitchFamily="2" charset="-122"/>
              </a:rPr>
              <a:t>而在消费者讨厌的广告中</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网络广告的比例最高</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杂志广告比例最低</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表</a:t>
            </a:r>
            <a:r>
              <a:rPr lang="en-US" altLang="zh-CN" sz="2000" dirty="0">
                <a:solidFill>
                  <a:schemeClr val="bg1"/>
                </a:solidFill>
                <a:latin typeface="华文楷体" pitchFamily="2" charset="-122"/>
                <a:ea typeface="华文楷体" pitchFamily="2" charset="-122"/>
              </a:rPr>
              <a:t>4-3</a:t>
            </a:r>
            <a:r>
              <a:rPr lang="zh-CN" altLang="en-US" sz="2000" dirty="0">
                <a:solidFill>
                  <a:schemeClr val="bg1"/>
                </a:solidFill>
                <a:latin typeface="华文楷体" pitchFamily="2" charset="-122"/>
                <a:ea typeface="华文楷体" pitchFamily="2" charset="-122"/>
              </a:rPr>
              <a:t> </a:t>
            </a:r>
            <a:r>
              <a:rPr lang="en-US" altLang="zh-CN" sz="2000" dirty="0">
                <a:solidFill>
                  <a:schemeClr val="bg1"/>
                </a:solidFill>
                <a:latin typeface="华文楷体" pitchFamily="2" charset="-122"/>
                <a:ea typeface="华文楷体" pitchFamily="2" charset="-122"/>
              </a:rPr>
              <a:t>).</a:t>
            </a:r>
            <a:endParaRPr lang="zh-CN" altLang="en-US" sz="2000"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46157648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790237" y="1378860"/>
            <a:ext cx="10548324" cy="4712452"/>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29" name="文本框 21"/>
          <p:cNvSpPr txBox="1"/>
          <p:nvPr/>
        </p:nvSpPr>
        <p:spPr>
          <a:xfrm>
            <a:off x="689413" y="772840"/>
            <a:ext cx="6735978"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2400" dirty="0">
                <a:solidFill>
                  <a:srgbClr val="787481"/>
                </a:solidFill>
                <a:latin typeface="思源黑体 CN Heavy" panose="020B0A00000000000000" pitchFamily="34" charset="-122"/>
                <a:ea typeface="思源黑体 CN Heavy" panose="020B0A00000000000000" pitchFamily="34" charset="-122"/>
              </a:rPr>
              <a:t>一）杂志媒体刊登广告的优势</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5" name="TextBox 4"/>
          <p:cNvSpPr txBox="1"/>
          <p:nvPr/>
        </p:nvSpPr>
        <p:spPr>
          <a:xfrm>
            <a:off x="956603" y="1477331"/>
            <a:ext cx="10381957" cy="1323439"/>
          </a:xfrm>
          <a:prstGeom prst="rect">
            <a:avLst/>
          </a:prstGeom>
          <a:noFill/>
        </p:spPr>
        <p:txBody>
          <a:bodyPr wrap="square" rtlCol="0">
            <a:spAutoFit/>
          </a:bodyPr>
          <a:lstStyle/>
          <a:p>
            <a:r>
              <a:rPr lang="en-US" altLang="zh-CN" sz="2000" b="1" dirty="0" smtClean="0">
                <a:solidFill>
                  <a:schemeClr val="bg1"/>
                </a:solidFill>
                <a:latin typeface="华文楷体" pitchFamily="2" charset="-122"/>
                <a:ea typeface="华文楷体" pitchFamily="2" charset="-122"/>
              </a:rPr>
              <a:t>2. </a:t>
            </a:r>
            <a:r>
              <a:rPr lang="zh-CN" altLang="en-US" sz="2000" b="1" dirty="0" smtClean="0">
                <a:solidFill>
                  <a:schemeClr val="bg1"/>
                </a:solidFill>
                <a:latin typeface="华文楷体" pitchFamily="2" charset="-122"/>
                <a:ea typeface="华文楷体" pitchFamily="2" charset="-122"/>
              </a:rPr>
              <a:t>内容</a:t>
            </a:r>
            <a:r>
              <a:rPr lang="zh-CN" altLang="en-US" sz="2000" b="1" dirty="0">
                <a:solidFill>
                  <a:schemeClr val="bg1"/>
                </a:solidFill>
                <a:latin typeface="华文楷体" pitchFamily="2" charset="-122"/>
                <a:ea typeface="华文楷体" pitchFamily="2" charset="-122"/>
              </a:rPr>
              <a:t>更具价值</a:t>
            </a:r>
            <a:endParaRPr lang="en-US" altLang="zh-CN" sz="2000" b="1" dirty="0" smtClean="0">
              <a:solidFill>
                <a:schemeClr val="bg1"/>
              </a:solidFill>
              <a:latin typeface="华文楷体" pitchFamily="2" charset="-122"/>
              <a:ea typeface="华文楷体" pitchFamily="2" charset="-122"/>
            </a:endParaRPr>
          </a:p>
          <a:p>
            <a:r>
              <a:rPr lang="zh-CN" altLang="en-US" sz="2000" dirty="0">
                <a:solidFill>
                  <a:schemeClr val="bg1"/>
                </a:solidFill>
                <a:latin typeface="华文楷体" pitchFamily="2" charset="-122"/>
                <a:ea typeface="华文楷体" pitchFamily="2" charset="-122"/>
              </a:rPr>
              <a:t>研究表明</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与其他广告相比</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消费者更认可杂志广告。 </a:t>
            </a:r>
            <a:r>
              <a:rPr lang="en-US" altLang="zh-CN" sz="2000" dirty="0">
                <a:solidFill>
                  <a:schemeClr val="bg1"/>
                </a:solidFill>
                <a:latin typeface="华文楷体" pitchFamily="2" charset="-122"/>
                <a:ea typeface="华文楷体" pitchFamily="2" charset="-122"/>
              </a:rPr>
              <a:t>MRI </a:t>
            </a:r>
            <a:r>
              <a:rPr lang="zh-CN" altLang="en-US" sz="2000" dirty="0">
                <a:solidFill>
                  <a:schemeClr val="bg1"/>
                </a:solidFill>
                <a:latin typeface="华文楷体" pitchFamily="2" charset="-122"/>
                <a:ea typeface="华文楷体" pitchFamily="2" charset="-122"/>
              </a:rPr>
              <a:t>数据表明</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消费者相信和重视杂志广告</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消费者更趋向于认同杂志是出色的信息提供者</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在五大广告媒体中</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杂志的品牌信息黏度虽然弱于电视和报纸</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但是明显强于广播和互联网</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表</a:t>
            </a:r>
            <a:r>
              <a:rPr lang="en-US" altLang="zh-CN" sz="2000" dirty="0">
                <a:solidFill>
                  <a:schemeClr val="bg1"/>
                </a:solidFill>
                <a:latin typeface="华文楷体" pitchFamily="2" charset="-122"/>
                <a:ea typeface="华文楷体" pitchFamily="2" charset="-122"/>
              </a:rPr>
              <a:t>4-4</a:t>
            </a:r>
            <a:r>
              <a:rPr lang="zh-CN" altLang="en-US" sz="2000" dirty="0">
                <a:solidFill>
                  <a:schemeClr val="bg1"/>
                </a:solidFill>
                <a:latin typeface="华文楷体" pitchFamily="2" charset="-122"/>
                <a:ea typeface="华文楷体" pitchFamily="2" charset="-122"/>
              </a:rPr>
              <a:t>）。</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7681" y="2845351"/>
            <a:ext cx="6145213"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084433" y="4332849"/>
            <a:ext cx="10254127" cy="1323439"/>
          </a:xfrm>
          <a:prstGeom prst="rect">
            <a:avLst/>
          </a:prstGeom>
          <a:noFill/>
        </p:spPr>
        <p:txBody>
          <a:bodyPr wrap="square" rtlCol="0">
            <a:spAutoFit/>
          </a:bodyPr>
          <a:lstStyle/>
          <a:p>
            <a:r>
              <a:rPr lang="en-US" altLang="zh-CN" sz="2000" b="1" dirty="0">
                <a:solidFill>
                  <a:schemeClr val="bg1"/>
                </a:solidFill>
                <a:latin typeface="华文楷体" pitchFamily="2" charset="-122"/>
                <a:ea typeface="华文楷体" pitchFamily="2" charset="-122"/>
              </a:rPr>
              <a:t>3. </a:t>
            </a:r>
            <a:r>
              <a:rPr lang="zh-CN" altLang="en-US" sz="2000" b="1" dirty="0">
                <a:solidFill>
                  <a:schemeClr val="bg1"/>
                </a:solidFill>
                <a:latin typeface="华文楷体" pitchFamily="2" charset="-122"/>
                <a:ea typeface="华文楷体" pitchFamily="2" charset="-122"/>
              </a:rPr>
              <a:t>可信度高</a:t>
            </a:r>
            <a:endParaRPr lang="en-US" altLang="zh-CN" sz="2000" b="1" dirty="0">
              <a:solidFill>
                <a:schemeClr val="bg1"/>
              </a:solidFill>
              <a:latin typeface="华文楷体" pitchFamily="2" charset="-122"/>
              <a:ea typeface="华文楷体" pitchFamily="2" charset="-122"/>
            </a:endParaRPr>
          </a:p>
          <a:p>
            <a:r>
              <a:rPr lang="zh-CN" altLang="en-US" sz="2000" dirty="0">
                <a:solidFill>
                  <a:schemeClr val="bg1"/>
                </a:solidFill>
                <a:latin typeface="华文楷体" pitchFamily="2" charset="-122"/>
                <a:ea typeface="华文楷体" pitchFamily="2" charset="-122"/>
              </a:rPr>
              <a:t>研究数据表明</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印刷广告</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报刊、杂志等纸质媒体</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对读者的干扰度最小</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被</a:t>
            </a:r>
            <a:r>
              <a:rPr lang="zh-CN" altLang="en-US" sz="2000" dirty="0" smtClean="0">
                <a:solidFill>
                  <a:schemeClr val="bg1"/>
                </a:solidFill>
                <a:latin typeface="华文楷体" pitchFamily="2" charset="-122"/>
                <a:ea typeface="华文楷体" pitchFamily="2" charset="-122"/>
              </a:rPr>
              <a:t>认为</a:t>
            </a:r>
            <a:r>
              <a:rPr lang="zh-CN" altLang="en-US" sz="2000" dirty="0">
                <a:solidFill>
                  <a:schemeClr val="bg1"/>
                </a:solidFill>
                <a:latin typeface="华文楷体" pitchFamily="2" charset="-122"/>
                <a:ea typeface="华文楷体" pitchFamily="2" charset="-122"/>
              </a:rPr>
              <a:t>是最值得信赖的媒体</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这或许与不同媒体的自身特性给人留下的印象不同</a:t>
            </a:r>
            <a:r>
              <a:rPr lang="zh-CN" altLang="en-US" sz="2000" dirty="0" smtClean="0">
                <a:solidFill>
                  <a:schemeClr val="bg1"/>
                </a:solidFill>
                <a:latin typeface="华文楷体" pitchFamily="2" charset="-122"/>
                <a:ea typeface="华文楷体" pitchFamily="2" charset="-122"/>
              </a:rPr>
              <a:t>有关</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如报纸、</a:t>
            </a:r>
            <a:r>
              <a:rPr lang="zh-CN" altLang="en-US" sz="2000" dirty="0" smtClean="0">
                <a:solidFill>
                  <a:schemeClr val="bg1"/>
                </a:solidFill>
                <a:latin typeface="华文楷体" pitchFamily="2" charset="-122"/>
                <a:ea typeface="华文楷体" pitchFamily="2" charset="-122"/>
              </a:rPr>
              <a:t>杂志等较</a:t>
            </a:r>
            <a:r>
              <a:rPr lang="zh-CN" altLang="en-US" sz="2000" dirty="0">
                <a:solidFill>
                  <a:schemeClr val="bg1"/>
                </a:solidFill>
                <a:latin typeface="华文楷体" pitchFamily="2" charset="-122"/>
                <a:ea typeface="华文楷体" pitchFamily="2" charset="-122"/>
              </a:rPr>
              <a:t>早出现的媒体</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它们往往给人一种更可靠的感觉</a:t>
            </a:r>
            <a:r>
              <a:rPr lang="en-US" altLang="zh-CN" sz="2000" dirty="0">
                <a:solidFill>
                  <a:schemeClr val="bg1"/>
                </a:solidFill>
                <a:latin typeface="华文楷体" pitchFamily="2" charset="-122"/>
                <a:ea typeface="华文楷体" pitchFamily="2" charset="-122"/>
              </a:rPr>
              <a:t>.</a:t>
            </a:r>
            <a:endParaRPr lang="zh-CN" altLang="en-US" sz="2000"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233585314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790236" y="1603718"/>
            <a:ext cx="5654293" cy="4234375"/>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29" name="文本框 21"/>
          <p:cNvSpPr txBox="1"/>
          <p:nvPr/>
        </p:nvSpPr>
        <p:spPr>
          <a:xfrm>
            <a:off x="689413" y="772840"/>
            <a:ext cx="6735978"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2400" dirty="0">
                <a:solidFill>
                  <a:srgbClr val="787481"/>
                </a:solidFill>
                <a:latin typeface="思源黑体 CN Heavy" panose="020B0A00000000000000" pitchFamily="34" charset="-122"/>
                <a:ea typeface="思源黑体 CN Heavy" panose="020B0A00000000000000" pitchFamily="34" charset="-122"/>
              </a:rPr>
              <a:t>一）杂志媒体刊登广告的优势</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5" name="TextBox 4"/>
          <p:cNvSpPr txBox="1"/>
          <p:nvPr/>
        </p:nvSpPr>
        <p:spPr>
          <a:xfrm>
            <a:off x="956602" y="1702419"/>
            <a:ext cx="5487927" cy="4093428"/>
          </a:xfrm>
          <a:prstGeom prst="rect">
            <a:avLst/>
          </a:prstGeom>
          <a:noFill/>
        </p:spPr>
        <p:txBody>
          <a:bodyPr wrap="square" rtlCol="0">
            <a:spAutoFit/>
          </a:bodyPr>
          <a:lstStyle/>
          <a:p>
            <a:r>
              <a:rPr lang="en-US" altLang="zh-CN" sz="2000" b="1" dirty="0" smtClean="0">
                <a:solidFill>
                  <a:schemeClr val="bg1"/>
                </a:solidFill>
                <a:latin typeface="华文楷体" pitchFamily="2" charset="-122"/>
                <a:ea typeface="华文楷体" pitchFamily="2" charset="-122"/>
              </a:rPr>
              <a:t>4. </a:t>
            </a:r>
            <a:r>
              <a:rPr lang="zh-CN" altLang="en-US" sz="2000" b="1" dirty="0" smtClean="0">
                <a:solidFill>
                  <a:schemeClr val="bg1"/>
                </a:solidFill>
                <a:latin typeface="华文楷体" pitchFamily="2" charset="-122"/>
                <a:ea typeface="华文楷体" pitchFamily="2" charset="-122"/>
              </a:rPr>
              <a:t>能够</a:t>
            </a:r>
            <a:r>
              <a:rPr lang="zh-CN" altLang="en-US" sz="2000" b="1" dirty="0">
                <a:solidFill>
                  <a:schemeClr val="bg1"/>
                </a:solidFill>
                <a:latin typeface="华文楷体" pitchFamily="2" charset="-122"/>
                <a:ea typeface="华文楷体" pitchFamily="2" charset="-122"/>
              </a:rPr>
              <a:t>促进受众将欲望转化成</a:t>
            </a:r>
            <a:r>
              <a:rPr lang="zh-CN" altLang="en-US" sz="2000" b="1" dirty="0" smtClean="0">
                <a:solidFill>
                  <a:schemeClr val="bg1"/>
                </a:solidFill>
                <a:latin typeface="华文楷体" pitchFamily="2" charset="-122"/>
                <a:ea typeface="华文楷体" pitchFamily="2" charset="-122"/>
              </a:rPr>
              <a:t>行动</a:t>
            </a:r>
            <a:endParaRPr lang="en-US" altLang="zh-CN" sz="2000" b="1" dirty="0" smtClean="0">
              <a:solidFill>
                <a:schemeClr val="bg1"/>
              </a:solidFill>
              <a:latin typeface="华文楷体" pitchFamily="2" charset="-122"/>
              <a:ea typeface="华文楷体" pitchFamily="2" charset="-122"/>
            </a:endParaRPr>
          </a:p>
          <a:p>
            <a:r>
              <a:rPr lang="zh-CN" altLang="en-US" sz="2000" dirty="0" smtClean="0">
                <a:solidFill>
                  <a:schemeClr val="bg1"/>
                </a:solidFill>
                <a:latin typeface="华文楷体" pitchFamily="2" charset="-122"/>
                <a:ea typeface="华文楷体" pitchFamily="2" charset="-122"/>
              </a:rPr>
              <a:t>         研究表明</a:t>
            </a:r>
            <a:r>
              <a:rPr lang="en-US" altLang="zh-CN" sz="2000" dirty="0" smtClean="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与其他广告相比</a:t>
            </a:r>
            <a:r>
              <a:rPr lang="en-US" altLang="zh-CN" sz="2000" dirty="0" smtClean="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消费者更认可杂志与其</a:t>
            </a:r>
            <a:r>
              <a:rPr lang="zh-CN" altLang="en-US" sz="2000" dirty="0">
                <a:solidFill>
                  <a:schemeClr val="bg1"/>
                </a:solidFill>
                <a:latin typeface="华文楷体" pitchFamily="2" charset="-122"/>
                <a:ea typeface="华文楷体" pitchFamily="2" charset="-122"/>
              </a:rPr>
              <a:t>他的广告投放媒体相比</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杂志广告更能让受众付诸消费行动</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根据 </a:t>
            </a:r>
            <a:r>
              <a:rPr lang="en-US" altLang="zh-CN" sz="2000" dirty="0" err="1" smtClean="0">
                <a:solidFill>
                  <a:schemeClr val="bg1"/>
                </a:solidFill>
                <a:latin typeface="华文楷体" pitchFamily="2" charset="-122"/>
                <a:ea typeface="华文楷体" pitchFamily="2" charset="-122"/>
              </a:rPr>
              <a:t>Af</a:t>
            </a:r>
            <a:r>
              <a:rPr lang="en-US" altLang="zh-CN" sz="2000" dirty="0" err="1">
                <a:solidFill>
                  <a:schemeClr val="bg1"/>
                </a:solidFill>
                <a:latin typeface="华文楷体" pitchFamily="2" charset="-122"/>
                <a:ea typeface="华文楷体" pitchFamily="2" charset="-122"/>
              </a:rPr>
              <a:t>-</a:t>
            </a:r>
            <a:r>
              <a:rPr lang="en-US" altLang="zh-CN" sz="2000" dirty="0" err="1" smtClean="0">
                <a:solidFill>
                  <a:schemeClr val="bg1"/>
                </a:solidFill>
                <a:latin typeface="华文楷体" pitchFamily="2" charset="-122"/>
                <a:ea typeface="华文楷体" pitchFamily="2" charset="-122"/>
              </a:rPr>
              <a:t>finityResearch</a:t>
            </a:r>
            <a:r>
              <a:rPr lang="en-US" altLang="zh-CN" sz="2000" dirty="0" smtClean="0">
                <a:solidFill>
                  <a:schemeClr val="bg1"/>
                </a:solidFill>
                <a:latin typeface="华文楷体" pitchFamily="2" charset="-122"/>
                <a:ea typeface="华文楷体" pitchFamily="2" charset="-122"/>
              </a:rPr>
              <a:t> </a:t>
            </a:r>
            <a:r>
              <a:rPr lang="zh-CN" altLang="en-US" sz="2000" dirty="0">
                <a:solidFill>
                  <a:schemeClr val="bg1"/>
                </a:solidFill>
                <a:latin typeface="华文楷体" pitchFamily="2" charset="-122"/>
                <a:ea typeface="华文楷体" pitchFamily="2" charset="-122"/>
              </a:rPr>
              <a:t>公司的研究</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有 </a:t>
            </a:r>
            <a:r>
              <a:rPr lang="en-US" altLang="zh-CN" sz="2000" dirty="0" smtClean="0">
                <a:solidFill>
                  <a:schemeClr val="bg1"/>
                </a:solidFill>
                <a:latin typeface="华文楷体" pitchFamily="2" charset="-122"/>
                <a:ea typeface="华文楷体" pitchFamily="2" charset="-122"/>
              </a:rPr>
              <a:t>51%</a:t>
            </a:r>
            <a:r>
              <a:rPr lang="zh-CN" altLang="en-US" sz="2000" dirty="0" smtClean="0">
                <a:solidFill>
                  <a:schemeClr val="bg1"/>
                </a:solidFill>
                <a:latin typeface="华文楷体" pitchFamily="2" charset="-122"/>
                <a:ea typeface="华文楷体" pitchFamily="2" charset="-122"/>
              </a:rPr>
              <a:t>的</a:t>
            </a:r>
            <a:r>
              <a:rPr lang="zh-CN" altLang="en-US" sz="2000" dirty="0">
                <a:solidFill>
                  <a:schemeClr val="bg1"/>
                </a:solidFill>
                <a:latin typeface="华文楷体" pitchFamily="2" charset="-122"/>
                <a:ea typeface="华文楷体" pitchFamily="2" charset="-122"/>
              </a:rPr>
              <a:t>读者会在看完杂志广告后</a:t>
            </a:r>
            <a:r>
              <a:rPr lang="zh-CN" altLang="en-US" sz="2000" dirty="0" smtClean="0">
                <a:solidFill>
                  <a:schemeClr val="bg1"/>
                </a:solidFill>
                <a:latin typeface="华文楷体" pitchFamily="2" charset="-122"/>
                <a:ea typeface="华文楷体" pitchFamily="2" charset="-122"/>
              </a:rPr>
              <a:t>“有所行动”，或者</a:t>
            </a:r>
            <a:r>
              <a:rPr lang="zh-CN" altLang="en-US" sz="2000" dirty="0">
                <a:solidFill>
                  <a:schemeClr val="bg1"/>
                </a:solidFill>
                <a:latin typeface="华文楷体" pitchFamily="2" charset="-122"/>
                <a:ea typeface="华文楷体" pitchFamily="2" charset="-122"/>
              </a:rPr>
              <a:t>对广告投放方产生良好印象</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如表 </a:t>
            </a:r>
            <a:r>
              <a:rPr lang="en-US" altLang="zh-CN" sz="2000" dirty="0" smtClean="0">
                <a:solidFill>
                  <a:schemeClr val="bg1"/>
                </a:solidFill>
                <a:latin typeface="华文楷体" pitchFamily="2" charset="-122"/>
                <a:ea typeface="华文楷体" pitchFamily="2" charset="-122"/>
              </a:rPr>
              <a:t>4-7</a:t>
            </a:r>
            <a:r>
              <a:rPr lang="zh-CN" altLang="en-US" sz="2000" dirty="0" smtClean="0">
                <a:solidFill>
                  <a:schemeClr val="bg1"/>
                </a:solidFill>
                <a:latin typeface="华文楷体" pitchFamily="2" charset="-122"/>
                <a:ea typeface="华文楷体" pitchFamily="2" charset="-122"/>
              </a:rPr>
              <a:t>所示。</a:t>
            </a:r>
            <a:endParaRPr lang="en-US" altLang="zh-CN" sz="2000" dirty="0" smtClean="0">
              <a:solidFill>
                <a:schemeClr val="bg1"/>
              </a:solidFill>
              <a:latin typeface="华文楷体" pitchFamily="2" charset="-122"/>
              <a:ea typeface="华文楷体" pitchFamily="2" charset="-122"/>
            </a:endParaRPr>
          </a:p>
          <a:p>
            <a:r>
              <a:rPr lang="en-US" altLang="zh-CN" sz="2000" dirty="0">
                <a:solidFill>
                  <a:schemeClr val="bg1"/>
                </a:solidFill>
                <a:latin typeface="华文楷体" pitchFamily="2" charset="-122"/>
                <a:ea typeface="华文楷体" pitchFamily="2" charset="-122"/>
              </a:rPr>
              <a:t> </a:t>
            </a:r>
            <a:r>
              <a:rPr lang="en-US" altLang="zh-CN" sz="2000" dirty="0" smtClean="0">
                <a:solidFill>
                  <a:schemeClr val="bg1"/>
                </a:solidFill>
                <a:latin typeface="华文楷体" pitchFamily="2" charset="-122"/>
                <a:ea typeface="华文楷体" pitchFamily="2" charset="-122"/>
              </a:rPr>
              <a:t>       </a:t>
            </a:r>
            <a:r>
              <a:rPr lang="zh-CN" altLang="en-US" sz="2000" dirty="0" smtClean="0">
                <a:solidFill>
                  <a:schemeClr val="bg1"/>
                </a:solidFill>
                <a:latin typeface="华文楷体" pitchFamily="2" charset="-122"/>
                <a:ea typeface="华文楷体" pitchFamily="2" charset="-122"/>
              </a:rPr>
              <a:t>广告心理学</a:t>
            </a:r>
            <a:r>
              <a:rPr lang="zh-CN" altLang="en-US" sz="2000" dirty="0">
                <a:solidFill>
                  <a:schemeClr val="bg1"/>
                </a:solidFill>
                <a:latin typeface="华文楷体" pitchFamily="2" charset="-122"/>
                <a:ea typeface="华文楷体" pitchFamily="2" charset="-122"/>
              </a:rPr>
              <a:t>研究证明</a:t>
            </a:r>
            <a:r>
              <a:rPr lang="en-US" altLang="zh-CN"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有</a:t>
            </a:r>
            <a:r>
              <a:rPr lang="en-US" altLang="zh-CN" sz="2000" dirty="0" smtClean="0">
                <a:solidFill>
                  <a:schemeClr val="bg1"/>
                </a:solidFill>
                <a:latin typeface="华文楷体" pitchFamily="2" charset="-122"/>
                <a:ea typeface="华文楷体" pitchFamily="2" charset="-122"/>
              </a:rPr>
              <a:t>55%</a:t>
            </a:r>
            <a:r>
              <a:rPr lang="zh-CN" altLang="en-US" sz="2000" dirty="0" smtClean="0">
                <a:solidFill>
                  <a:schemeClr val="bg1"/>
                </a:solidFill>
                <a:latin typeface="华文楷体" pitchFamily="2" charset="-122"/>
                <a:ea typeface="华文楷体" pitchFamily="2" charset="-122"/>
              </a:rPr>
              <a:t>的读者会在</a:t>
            </a:r>
            <a:r>
              <a:rPr lang="zh-CN" altLang="en-US" sz="2000" dirty="0">
                <a:solidFill>
                  <a:schemeClr val="bg1"/>
                </a:solidFill>
                <a:latin typeface="华文楷体" pitchFamily="2" charset="-122"/>
                <a:ea typeface="华文楷体" pitchFamily="2" charset="-122"/>
              </a:rPr>
              <a:t>看完杂志广告后有所触动</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读者可能将杂志内容或者干脆把该杂志</a:t>
            </a:r>
            <a:r>
              <a:rPr lang="zh-CN" altLang="en-US" sz="2000" dirty="0" smtClean="0">
                <a:solidFill>
                  <a:schemeClr val="bg1"/>
                </a:solidFill>
                <a:latin typeface="华文楷体" pitchFamily="2" charset="-122"/>
                <a:ea typeface="华文楷体" pitchFamily="2" charset="-122"/>
              </a:rPr>
              <a:t>推荐</a:t>
            </a:r>
            <a:r>
              <a:rPr lang="zh-CN" altLang="en-US" sz="2000" dirty="0">
                <a:solidFill>
                  <a:schemeClr val="bg1"/>
                </a:solidFill>
                <a:latin typeface="华文楷体" pitchFamily="2" charset="-122"/>
                <a:ea typeface="华文楷体" pitchFamily="2" charset="-122"/>
              </a:rPr>
              <a:t>给其他人</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成为传播的</a:t>
            </a:r>
            <a:r>
              <a:rPr lang="zh-CN" altLang="en-US" sz="2000" dirty="0" smtClean="0">
                <a:solidFill>
                  <a:schemeClr val="bg1"/>
                </a:solidFill>
                <a:latin typeface="华文楷体" pitchFamily="2" charset="-122"/>
                <a:ea typeface="华文楷体" pitchFamily="2" charset="-122"/>
              </a:rPr>
              <a:t>“自媒体”</a:t>
            </a:r>
            <a:r>
              <a:rPr lang="zh-CN" altLang="en-US"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通过</a:t>
            </a:r>
            <a:r>
              <a:rPr lang="zh-CN" altLang="en-US" sz="2000" dirty="0">
                <a:solidFill>
                  <a:schemeClr val="bg1"/>
                </a:solidFill>
                <a:latin typeface="华文楷体" pitchFamily="2" charset="-122"/>
                <a:ea typeface="华文楷体" pitchFamily="2" charset="-122"/>
              </a:rPr>
              <a:t>这种方式</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读者更加注意杂志的内容</a:t>
            </a:r>
            <a:r>
              <a:rPr lang="en-US" altLang="zh-CN"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保留</a:t>
            </a:r>
            <a:r>
              <a:rPr lang="zh-CN" altLang="en-US" sz="2000" dirty="0">
                <a:solidFill>
                  <a:schemeClr val="bg1"/>
                </a:solidFill>
                <a:latin typeface="华文楷体" pitchFamily="2" charset="-122"/>
                <a:ea typeface="华文楷体" pitchFamily="2" charset="-122"/>
              </a:rPr>
              <a:t>或者收集杂志</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访问相关网站等</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如</a:t>
            </a:r>
            <a:r>
              <a:rPr lang="zh-CN" altLang="en-US" sz="2000" dirty="0" smtClean="0">
                <a:solidFill>
                  <a:schemeClr val="bg1"/>
                </a:solidFill>
                <a:latin typeface="华文楷体" pitchFamily="2" charset="-122"/>
                <a:ea typeface="华文楷体" pitchFamily="2" charset="-122"/>
              </a:rPr>
              <a:t>表</a:t>
            </a:r>
            <a:r>
              <a:rPr lang="en-US" altLang="zh-CN" sz="2000" dirty="0" smtClean="0">
                <a:solidFill>
                  <a:schemeClr val="bg1"/>
                </a:solidFill>
                <a:latin typeface="华文楷体" pitchFamily="2" charset="-122"/>
                <a:ea typeface="华文楷体" pitchFamily="2" charset="-122"/>
              </a:rPr>
              <a:t>4-8</a:t>
            </a:r>
            <a:r>
              <a:rPr lang="zh-CN" altLang="en-US" sz="2000" dirty="0" smtClean="0">
                <a:solidFill>
                  <a:schemeClr val="bg1"/>
                </a:solidFill>
                <a:latin typeface="华文楷体" pitchFamily="2" charset="-122"/>
                <a:ea typeface="华文楷体" pitchFamily="2" charset="-122"/>
              </a:rPr>
              <a:t>所示。</a:t>
            </a:r>
            <a:endParaRPr lang="zh-CN" altLang="en-US" sz="2000" dirty="0">
              <a:solidFill>
                <a:schemeClr val="bg1"/>
              </a:solidFill>
              <a:latin typeface="华文楷体" pitchFamily="2" charset="-122"/>
              <a:ea typeface="华文楷体" pitchFamily="2" charset="-122"/>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529" y="1054200"/>
            <a:ext cx="5090977" cy="3447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528" y="4501483"/>
            <a:ext cx="5090977" cy="1793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941766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790237" y="1378860"/>
            <a:ext cx="10548324" cy="4712452"/>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29" name="文本框 21"/>
          <p:cNvSpPr txBox="1"/>
          <p:nvPr/>
        </p:nvSpPr>
        <p:spPr>
          <a:xfrm>
            <a:off x="689413" y="772840"/>
            <a:ext cx="6735978"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2400" dirty="0">
                <a:solidFill>
                  <a:srgbClr val="787481"/>
                </a:solidFill>
                <a:latin typeface="思源黑体 CN Heavy" panose="020B0A00000000000000" pitchFamily="34" charset="-122"/>
                <a:ea typeface="思源黑体 CN Heavy" panose="020B0A00000000000000" pitchFamily="34" charset="-122"/>
              </a:rPr>
              <a:t>一）杂志媒体刊登广告的优势</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5" name="TextBox 4"/>
          <p:cNvSpPr txBox="1"/>
          <p:nvPr/>
        </p:nvSpPr>
        <p:spPr>
          <a:xfrm>
            <a:off x="956603" y="1477331"/>
            <a:ext cx="10381957" cy="1323439"/>
          </a:xfrm>
          <a:prstGeom prst="rect">
            <a:avLst/>
          </a:prstGeom>
          <a:noFill/>
        </p:spPr>
        <p:txBody>
          <a:bodyPr wrap="square" rtlCol="0">
            <a:spAutoFit/>
          </a:bodyPr>
          <a:lstStyle/>
          <a:p>
            <a:r>
              <a:rPr lang="en-US" altLang="zh-CN" sz="2000" b="1" dirty="0" smtClean="0">
                <a:solidFill>
                  <a:schemeClr val="bg1"/>
                </a:solidFill>
                <a:latin typeface="华文楷体" pitchFamily="2" charset="-122"/>
                <a:ea typeface="华文楷体" pitchFamily="2" charset="-122"/>
              </a:rPr>
              <a:t>5. </a:t>
            </a:r>
            <a:r>
              <a:rPr lang="zh-CN" altLang="en-US" sz="2000" b="1" dirty="0" smtClean="0">
                <a:solidFill>
                  <a:schemeClr val="bg1"/>
                </a:solidFill>
                <a:latin typeface="华文楷体" pitchFamily="2" charset="-122"/>
                <a:ea typeface="华文楷体" pitchFamily="2" charset="-122"/>
              </a:rPr>
              <a:t>投资</a:t>
            </a:r>
            <a:r>
              <a:rPr lang="zh-CN" altLang="en-US" sz="2000" b="1" dirty="0">
                <a:solidFill>
                  <a:schemeClr val="bg1"/>
                </a:solidFill>
                <a:latin typeface="华文楷体" pitchFamily="2" charset="-122"/>
                <a:ea typeface="华文楷体" pitchFamily="2" charset="-122"/>
              </a:rPr>
              <a:t>回报率高</a:t>
            </a:r>
            <a:endParaRPr lang="en-US" altLang="zh-CN" sz="2000" b="1" dirty="0" smtClean="0">
              <a:solidFill>
                <a:schemeClr val="bg1"/>
              </a:solidFill>
              <a:latin typeface="华文楷体" pitchFamily="2" charset="-122"/>
              <a:ea typeface="华文楷体" pitchFamily="2" charset="-122"/>
            </a:endParaRPr>
          </a:p>
          <a:p>
            <a:r>
              <a:rPr lang="zh-CN" altLang="en-US" sz="2000" dirty="0" smtClean="0">
                <a:solidFill>
                  <a:schemeClr val="bg1"/>
                </a:solidFill>
                <a:latin typeface="华文楷体" pitchFamily="2" charset="-122"/>
                <a:ea typeface="华文楷体" pitchFamily="2" charset="-122"/>
              </a:rPr>
              <a:t>        研究</a:t>
            </a:r>
            <a:r>
              <a:rPr lang="zh-CN" altLang="en-US" sz="2000" dirty="0">
                <a:solidFill>
                  <a:schemeClr val="bg1"/>
                </a:solidFill>
                <a:latin typeface="华文楷体" pitchFamily="2" charset="-122"/>
                <a:ea typeface="华文楷体" pitchFamily="2" charset="-122"/>
              </a:rPr>
              <a:t>表明</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将广告投放在杂志上有助于提高大多数产品的销售效果</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提高</a:t>
            </a:r>
            <a:r>
              <a:rPr lang="zh-CN" altLang="en-US" sz="2000" dirty="0" smtClean="0">
                <a:solidFill>
                  <a:schemeClr val="bg1"/>
                </a:solidFill>
                <a:latin typeface="华文楷体" pitchFamily="2" charset="-122"/>
                <a:ea typeface="华文楷体" pitchFamily="2" charset="-122"/>
              </a:rPr>
              <a:t>广告</a:t>
            </a:r>
            <a:r>
              <a:rPr lang="zh-CN" altLang="en-US" sz="2000" dirty="0">
                <a:solidFill>
                  <a:schemeClr val="bg1"/>
                </a:solidFill>
                <a:latin typeface="华文楷体" pitchFamily="2" charset="-122"/>
                <a:ea typeface="华文楷体" pitchFamily="2" charset="-122"/>
              </a:rPr>
              <a:t>的投资</a:t>
            </a:r>
            <a:r>
              <a:rPr lang="zh-CN" altLang="en-US" sz="2000" dirty="0" smtClean="0">
                <a:solidFill>
                  <a:schemeClr val="bg1"/>
                </a:solidFill>
                <a:latin typeface="华文楷体" pitchFamily="2" charset="-122"/>
                <a:ea typeface="华文楷体" pitchFamily="2" charset="-122"/>
              </a:rPr>
              <a:t>回报率。</a:t>
            </a:r>
            <a:r>
              <a:rPr lang="en-US" altLang="zh-CN" sz="2000" dirty="0" smtClean="0">
                <a:solidFill>
                  <a:schemeClr val="bg1"/>
                </a:solidFill>
                <a:latin typeface="华文楷体" pitchFamily="2" charset="-122"/>
                <a:ea typeface="华文楷体" pitchFamily="2" charset="-122"/>
              </a:rPr>
              <a:t>100</a:t>
            </a:r>
            <a:r>
              <a:rPr lang="zh-CN" altLang="en-US" sz="2000" dirty="0" smtClean="0">
                <a:solidFill>
                  <a:schemeClr val="bg1"/>
                </a:solidFill>
                <a:latin typeface="华文楷体" pitchFamily="2" charset="-122"/>
                <a:ea typeface="华文楷体" pitchFamily="2" charset="-122"/>
              </a:rPr>
              <a:t>多</a:t>
            </a:r>
            <a:r>
              <a:rPr lang="zh-CN" altLang="en-US" sz="2000" dirty="0">
                <a:solidFill>
                  <a:schemeClr val="bg1"/>
                </a:solidFill>
                <a:latin typeface="华文楷体" pitchFamily="2" charset="-122"/>
                <a:ea typeface="华文楷体" pitchFamily="2" charset="-122"/>
              </a:rPr>
              <a:t>个案例的研究数据证明了杂志广告在提高投资</a:t>
            </a:r>
            <a:r>
              <a:rPr lang="zh-CN" altLang="en-US" sz="2000" dirty="0" smtClean="0">
                <a:solidFill>
                  <a:schemeClr val="bg1"/>
                </a:solidFill>
                <a:latin typeface="华文楷体" pitchFamily="2" charset="-122"/>
                <a:ea typeface="华文楷体" pitchFamily="2" charset="-122"/>
              </a:rPr>
              <a:t>回报率中</a:t>
            </a:r>
            <a:r>
              <a:rPr lang="zh-CN" altLang="en-US" sz="2000" dirty="0">
                <a:solidFill>
                  <a:schemeClr val="bg1"/>
                </a:solidFill>
                <a:latin typeface="华文楷体" pitchFamily="2" charset="-122"/>
                <a:ea typeface="华文楷体" pitchFamily="2" charset="-122"/>
              </a:rPr>
              <a:t>的</a:t>
            </a:r>
            <a:r>
              <a:rPr lang="zh-CN" altLang="en-US" sz="2000" dirty="0" smtClean="0">
                <a:solidFill>
                  <a:schemeClr val="bg1"/>
                </a:solidFill>
                <a:latin typeface="华文楷体" pitchFamily="2" charset="-122"/>
                <a:ea typeface="华文楷体" pitchFamily="2" charset="-122"/>
              </a:rPr>
              <a:t>实力</a:t>
            </a:r>
            <a:r>
              <a:rPr lang="zh-CN" altLang="en-US"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如表</a:t>
            </a:r>
            <a:r>
              <a:rPr lang="en-US" altLang="zh-CN" sz="2000" dirty="0" smtClean="0">
                <a:solidFill>
                  <a:schemeClr val="bg1"/>
                </a:solidFill>
                <a:latin typeface="华文楷体" pitchFamily="2" charset="-122"/>
                <a:ea typeface="华文楷体" pitchFamily="2" charset="-122"/>
              </a:rPr>
              <a:t>4-9</a:t>
            </a:r>
            <a:r>
              <a:rPr lang="zh-CN" altLang="en-US" sz="2000" dirty="0" smtClean="0">
                <a:solidFill>
                  <a:schemeClr val="bg1"/>
                </a:solidFill>
                <a:latin typeface="华文楷体" pitchFamily="2" charset="-122"/>
                <a:ea typeface="华文楷体" pitchFamily="2" charset="-122"/>
              </a:rPr>
              <a:t>所</a:t>
            </a:r>
            <a:r>
              <a:rPr lang="zh-CN" altLang="en-US" sz="2000" dirty="0">
                <a:solidFill>
                  <a:schemeClr val="bg1"/>
                </a:solidFill>
                <a:latin typeface="华文楷体" pitchFamily="2" charset="-122"/>
                <a:ea typeface="华文楷体" pitchFamily="2" charset="-122"/>
              </a:rPr>
              <a:t>示</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杂志广告的投资回报率高于其他</a:t>
            </a:r>
            <a:r>
              <a:rPr lang="zh-CN" altLang="en-US" sz="2000" dirty="0" smtClean="0">
                <a:solidFill>
                  <a:schemeClr val="bg1"/>
                </a:solidFill>
                <a:latin typeface="华文楷体" pitchFamily="2" charset="-122"/>
                <a:ea typeface="华文楷体" pitchFamily="2" charset="-122"/>
              </a:rPr>
              <a:t>广告。</a:t>
            </a:r>
            <a:endParaRPr lang="zh-CN" altLang="en-US" sz="2000" dirty="0">
              <a:solidFill>
                <a:schemeClr val="bg1"/>
              </a:solidFill>
              <a:latin typeface="华文楷体" pitchFamily="2" charset="-122"/>
              <a:ea typeface="华文楷体" pitchFamily="2" charset="-122"/>
            </a:endParaRPr>
          </a:p>
        </p:txBody>
      </p:sp>
      <p:sp>
        <p:nvSpPr>
          <p:cNvPr id="3" name="TextBox 2"/>
          <p:cNvSpPr txBox="1"/>
          <p:nvPr/>
        </p:nvSpPr>
        <p:spPr>
          <a:xfrm>
            <a:off x="984739" y="2880423"/>
            <a:ext cx="4023360" cy="3170099"/>
          </a:xfrm>
          <a:prstGeom prst="rect">
            <a:avLst/>
          </a:prstGeom>
          <a:noFill/>
        </p:spPr>
        <p:txBody>
          <a:bodyPr wrap="square" rtlCol="0">
            <a:spAutoFit/>
          </a:bodyPr>
          <a:lstStyle/>
          <a:p>
            <a:r>
              <a:rPr lang="en-US" altLang="zh-CN" sz="2000" b="1" dirty="0" smtClean="0">
                <a:solidFill>
                  <a:schemeClr val="bg1"/>
                </a:solidFill>
                <a:latin typeface="华文楷体" pitchFamily="2" charset="-122"/>
                <a:ea typeface="华文楷体" pitchFamily="2" charset="-122"/>
              </a:rPr>
              <a:t>6. </a:t>
            </a:r>
            <a:r>
              <a:rPr lang="zh-CN" altLang="en-US" sz="2000" b="1" dirty="0">
                <a:solidFill>
                  <a:schemeClr val="bg1"/>
                </a:solidFill>
                <a:latin typeface="华文楷体" pitchFamily="2" charset="-122"/>
                <a:ea typeface="华文楷体" pitchFamily="2" charset="-122"/>
              </a:rPr>
              <a:t>针对性</a:t>
            </a:r>
            <a:r>
              <a:rPr lang="zh-CN" altLang="en-US" sz="2000" b="1" dirty="0" smtClean="0">
                <a:solidFill>
                  <a:schemeClr val="bg1"/>
                </a:solidFill>
                <a:latin typeface="华文楷体" pitchFamily="2" charset="-122"/>
                <a:ea typeface="华文楷体" pitchFamily="2" charset="-122"/>
              </a:rPr>
              <a:t>强</a:t>
            </a:r>
            <a:endParaRPr lang="en-US" altLang="zh-CN" sz="2000" b="1" dirty="0">
              <a:solidFill>
                <a:schemeClr val="bg1"/>
              </a:solidFill>
              <a:latin typeface="华文楷体" pitchFamily="2" charset="-122"/>
              <a:ea typeface="华文楷体" pitchFamily="2" charset="-122"/>
            </a:endParaRPr>
          </a:p>
          <a:p>
            <a:r>
              <a:rPr lang="zh-CN" altLang="en-US" sz="2000" dirty="0" smtClean="0">
                <a:solidFill>
                  <a:schemeClr val="bg1"/>
                </a:solidFill>
                <a:latin typeface="华文楷体" pitchFamily="2" charset="-122"/>
                <a:ea typeface="华文楷体" pitchFamily="2" charset="-122"/>
              </a:rPr>
              <a:t>杂志</a:t>
            </a:r>
            <a:r>
              <a:rPr lang="zh-CN" altLang="en-US" sz="2000" dirty="0">
                <a:solidFill>
                  <a:schemeClr val="bg1"/>
                </a:solidFill>
                <a:latin typeface="华文楷体" pitchFamily="2" charset="-122"/>
                <a:ea typeface="华文楷体" pitchFamily="2" charset="-122"/>
              </a:rPr>
              <a:t>广告比投放在其他媒体上的广告更能准确地触达目标受众</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这得益于</a:t>
            </a:r>
            <a:r>
              <a:rPr lang="zh-CN" altLang="en-US" sz="2000" dirty="0" smtClean="0">
                <a:solidFill>
                  <a:schemeClr val="bg1"/>
                </a:solidFill>
                <a:latin typeface="华文楷体" pitchFamily="2" charset="-122"/>
                <a:ea typeface="华文楷体" pitchFamily="2" charset="-122"/>
              </a:rPr>
              <a:t>杂志</a:t>
            </a:r>
            <a:r>
              <a:rPr lang="zh-CN" altLang="en-US" sz="2000" dirty="0">
                <a:solidFill>
                  <a:schemeClr val="bg1"/>
                </a:solidFill>
                <a:latin typeface="华文楷体" pitchFamily="2" charset="-122"/>
                <a:ea typeface="华文楷体" pitchFamily="2" charset="-122"/>
              </a:rPr>
              <a:t>本身的精准定位</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杂志的分类比广播和电视更加精细</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这在一定程度上保证</a:t>
            </a:r>
            <a:r>
              <a:rPr lang="zh-CN" altLang="en-US" sz="2000" dirty="0" smtClean="0">
                <a:solidFill>
                  <a:schemeClr val="bg1"/>
                </a:solidFill>
                <a:latin typeface="华文楷体" pitchFamily="2" charset="-122"/>
                <a:ea typeface="华文楷体" pitchFamily="2" charset="-122"/>
              </a:rPr>
              <a:t>了其</a:t>
            </a:r>
            <a:r>
              <a:rPr lang="zh-CN" altLang="en-US" sz="2000" dirty="0">
                <a:solidFill>
                  <a:schemeClr val="bg1"/>
                </a:solidFill>
                <a:latin typeface="华文楷体" pitchFamily="2" charset="-122"/>
                <a:ea typeface="华文楷体" pitchFamily="2" charset="-122"/>
              </a:rPr>
              <a:t>受众的专业度</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许多杂志对不同的读者群体有不同的吸引力</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广告商可以</a:t>
            </a:r>
            <a:r>
              <a:rPr lang="zh-CN" altLang="en-US" sz="2000" dirty="0" smtClean="0">
                <a:solidFill>
                  <a:schemeClr val="bg1"/>
                </a:solidFill>
                <a:latin typeface="华文楷体" pitchFamily="2" charset="-122"/>
                <a:ea typeface="华文楷体" pitchFamily="2" charset="-122"/>
              </a:rPr>
              <a:t>仔细分析</a:t>
            </a:r>
            <a:r>
              <a:rPr lang="zh-CN" altLang="en-US" sz="2000" dirty="0">
                <a:solidFill>
                  <a:schemeClr val="bg1"/>
                </a:solidFill>
                <a:latin typeface="华文楷体" pitchFamily="2" charset="-122"/>
                <a:ea typeface="华文楷体" pitchFamily="2" charset="-122"/>
              </a:rPr>
              <a:t>杂志的受众</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从而精准高效地投放</a:t>
            </a:r>
            <a:r>
              <a:rPr lang="zh-CN" altLang="en-US" sz="2000" dirty="0" smtClean="0">
                <a:solidFill>
                  <a:schemeClr val="bg1"/>
                </a:solidFill>
                <a:latin typeface="华文楷体" pitchFamily="2" charset="-122"/>
                <a:ea typeface="华文楷体" pitchFamily="2" charset="-122"/>
              </a:rPr>
              <a:t>广告</a:t>
            </a:r>
            <a:r>
              <a:rPr lang="zh-CN" altLang="en-US" sz="2000" dirty="0">
                <a:solidFill>
                  <a:schemeClr val="bg1"/>
                </a:solidFill>
                <a:latin typeface="华文楷体" pitchFamily="2" charset="-122"/>
                <a:ea typeface="华文楷体" pitchFamily="2" charset="-122"/>
              </a:rPr>
              <a: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3085" y="2924209"/>
            <a:ext cx="6040437" cy="246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180830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文本框 21"/>
          <p:cNvSpPr txBox="1"/>
          <p:nvPr/>
        </p:nvSpPr>
        <p:spPr>
          <a:xfrm>
            <a:off x="689413" y="772840"/>
            <a:ext cx="6735978"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2400" dirty="0">
                <a:solidFill>
                  <a:srgbClr val="787481"/>
                </a:solidFill>
                <a:latin typeface="思源黑体 CN Heavy" panose="020B0A00000000000000" pitchFamily="34" charset="-122"/>
                <a:ea typeface="思源黑体 CN Heavy" panose="020B0A00000000000000" pitchFamily="34" charset="-122"/>
              </a:rPr>
              <a:t>二</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2400" dirty="0">
                <a:solidFill>
                  <a:srgbClr val="787481"/>
                </a:solidFill>
                <a:latin typeface="思源黑体 CN Heavy" panose="020B0A00000000000000" pitchFamily="34" charset="-122"/>
                <a:ea typeface="思源黑体 CN Heavy" panose="020B0A00000000000000" pitchFamily="34" charset="-122"/>
              </a:rPr>
              <a:t>杂志媒体刊登广告</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的劣势</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grpSp>
        <p:nvGrpSpPr>
          <p:cNvPr id="8" name="组合 7"/>
          <p:cNvGrpSpPr/>
          <p:nvPr/>
        </p:nvGrpSpPr>
        <p:grpSpPr>
          <a:xfrm>
            <a:off x="1011976" y="1382282"/>
            <a:ext cx="2167320" cy="4927500"/>
            <a:chOff x="819841" y="1672423"/>
            <a:chExt cx="2167320" cy="4927500"/>
          </a:xfrm>
        </p:grpSpPr>
        <p:sp>
          <p:nvSpPr>
            <p:cNvPr id="9" name="矩形 8"/>
            <p:cNvSpPr/>
            <p:nvPr/>
          </p:nvSpPr>
          <p:spPr>
            <a:xfrm>
              <a:off x="819841" y="2402288"/>
              <a:ext cx="2140642" cy="4197635"/>
            </a:xfrm>
            <a:prstGeom prst="rect">
              <a:avLst/>
            </a:prstGeom>
            <a:noFill/>
            <a:ln w="28575">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0" name="组合 9"/>
            <p:cNvGrpSpPr/>
            <p:nvPr/>
          </p:nvGrpSpPr>
          <p:grpSpPr>
            <a:xfrm>
              <a:off x="1160296" y="1672423"/>
              <a:ext cx="1459732" cy="1459732"/>
              <a:chOff x="997334" y="1784734"/>
              <a:chExt cx="1459732" cy="1459732"/>
            </a:xfrm>
          </p:grpSpPr>
          <p:sp>
            <p:nvSpPr>
              <p:cNvPr id="13" name="椭圆 12"/>
              <p:cNvSpPr/>
              <p:nvPr/>
            </p:nvSpPr>
            <p:spPr>
              <a:xfrm>
                <a:off x="997334" y="1784734"/>
                <a:ext cx="1459732" cy="1459732"/>
              </a:xfrm>
              <a:prstGeom prst="ellipse">
                <a:avLst/>
              </a:prstGeom>
              <a:solidFill>
                <a:srgbClr val="7874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文本框 5"/>
              <p:cNvSpPr txBox="1"/>
              <p:nvPr/>
            </p:nvSpPr>
            <p:spPr>
              <a:xfrm>
                <a:off x="1019313" y="1925002"/>
                <a:ext cx="1415772" cy="892552"/>
              </a:xfrm>
              <a:prstGeom prst="rect">
                <a:avLst/>
              </a:prstGeom>
              <a:noFill/>
            </p:spPr>
            <p:txBody>
              <a:bodyPr wrap="none" rtlCol="0">
                <a:spAutoFit/>
              </a:bodyPr>
              <a:lstStyle/>
              <a:p>
                <a:pPr algn="ctr"/>
                <a:r>
                  <a:rPr lang="en-US" altLang="zh-CN" sz="2800" dirty="0" smtClean="0">
                    <a:solidFill>
                      <a:schemeClr val="bg1"/>
                    </a:solidFill>
                    <a:latin typeface="思源黑体 CN Heavy" panose="020B0A00000000000000" pitchFamily="34" charset="-122"/>
                    <a:ea typeface="思源黑体 CN Heavy" panose="020B0A00000000000000" pitchFamily="34" charset="-122"/>
                  </a:rPr>
                  <a:t>01</a:t>
                </a:r>
              </a:p>
              <a:p>
                <a:pPr algn="ctr"/>
                <a:r>
                  <a:rPr lang="zh-CN" altLang="en-US" sz="2400" dirty="0" smtClean="0">
                    <a:solidFill>
                      <a:schemeClr val="bg1"/>
                    </a:solidFill>
                    <a:latin typeface="思源黑体 CN Heavy" panose="020B0A00000000000000" pitchFamily="34" charset="-122"/>
                    <a:ea typeface="思源黑体 CN Heavy" panose="020B0A00000000000000" pitchFamily="34" charset="-122"/>
                  </a:rPr>
                  <a:t>时效性差</a:t>
                </a:r>
                <a:endParaRPr lang="zh-CN" altLang="en-US" sz="2800" dirty="0">
                  <a:solidFill>
                    <a:schemeClr val="bg1"/>
                  </a:solidFill>
                  <a:latin typeface="思源黑体 CN Heavy" panose="020B0A00000000000000" pitchFamily="34" charset="-122"/>
                  <a:ea typeface="思源黑体 CN Heavy" panose="020B0A00000000000000" pitchFamily="34" charset="-122"/>
                </a:endParaRPr>
              </a:p>
            </p:txBody>
          </p:sp>
        </p:grpSp>
        <p:sp>
          <p:nvSpPr>
            <p:cNvPr id="11" name="文本框 8"/>
            <p:cNvSpPr txBox="1"/>
            <p:nvPr/>
          </p:nvSpPr>
          <p:spPr>
            <a:xfrm>
              <a:off x="834804" y="3211740"/>
              <a:ext cx="2152357" cy="2862322"/>
            </a:xfrm>
            <a:prstGeom prst="rect">
              <a:avLst/>
            </a:prstGeom>
            <a:noFill/>
          </p:spPr>
          <p:txBody>
            <a:bodyPr wrap="square" rtlCol="0">
              <a:spAutoFit/>
            </a:bodyPr>
            <a:lstStyle/>
            <a:p>
              <a:r>
                <a:rPr lang="zh-CN" altLang="en-US" dirty="0">
                  <a:solidFill>
                    <a:srgbClr val="A2998A"/>
                  </a:solidFill>
                  <a:latin typeface="华文楷体" pitchFamily="2" charset="-122"/>
                  <a:ea typeface="华文楷体" pitchFamily="2" charset="-122"/>
                </a:rPr>
                <a:t>杂志媒体对要刊登的广告一般要求广告主在杂志发行前 </a:t>
              </a:r>
              <a:r>
                <a:rPr lang="en-US" altLang="zh-CN" dirty="0" smtClean="0">
                  <a:solidFill>
                    <a:srgbClr val="A2998A"/>
                  </a:solidFill>
                  <a:latin typeface="华文楷体" pitchFamily="2" charset="-122"/>
                  <a:ea typeface="华文楷体" pitchFamily="2" charset="-122"/>
                </a:rPr>
                <a:t>90</a:t>
              </a:r>
              <a:r>
                <a:rPr lang="zh-CN" altLang="en-US" dirty="0" smtClean="0">
                  <a:solidFill>
                    <a:srgbClr val="A2998A"/>
                  </a:solidFill>
                  <a:latin typeface="华文楷体" pitchFamily="2" charset="-122"/>
                  <a:ea typeface="华文楷体" pitchFamily="2" charset="-122"/>
                </a:rPr>
                <a:t>天</a:t>
              </a:r>
              <a:r>
                <a:rPr lang="zh-CN" altLang="en-US" dirty="0">
                  <a:solidFill>
                    <a:srgbClr val="A2998A"/>
                  </a:solidFill>
                  <a:latin typeface="华文楷体" pitchFamily="2" charset="-122"/>
                  <a:ea typeface="华文楷体" pitchFamily="2" charset="-122"/>
                </a:rPr>
                <a:t>送交广告</a:t>
              </a:r>
              <a:r>
                <a:rPr lang="zh-CN" altLang="en-US" dirty="0" smtClean="0">
                  <a:solidFill>
                    <a:srgbClr val="A2998A"/>
                  </a:solidFill>
                  <a:latin typeface="华文楷体" pitchFamily="2" charset="-122"/>
                  <a:ea typeface="华文楷体" pitchFamily="2" charset="-122"/>
                </a:rPr>
                <a:t>素材</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如果广告主错过了交稿期</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就可能会推迟一期刊登广告。这种不灵活性让很多广告主对投放杂志</a:t>
              </a:r>
              <a:r>
                <a:rPr lang="zh-CN" altLang="en-US" dirty="0" smtClean="0">
                  <a:solidFill>
                    <a:srgbClr val="A2998A"/>
                  </a:solidFill>
                  <a:latin typeface="华文楷体" pitchFamily="2" charset="-122"/>
                  <a:ea typeface="华文楷体" pitchFamily="2" charset="-122"/>
                </a:rPr>
                <a:t>广告望而却步。</a:t>
              </a:r>
              <a:endParaRPr lang="zh-CN" altLang="en-US" dirty="0">
                <a:solidFill>
                  <a:srgbClr val="A2998A"/>
                </a:solidFill>
                <a:latin typeface="华文楷体" pitchFamily="2" charset="-122"/>
                <a:ea typeface="华文楷体" pitchFamily="2" charset="-122"/>
              </a:endParaRPr>
            </a:p>
          </p:txBody>
        </p:sp>
      </p:grpSp>
      <p:grpSp>
        <p:nvGrpSpPr>
          <p:cNvPr id="15" name="组合 14"/>
          <p:cNvGrpSpPr/>
          <p:nvPr/>
        </p:nvGrpSpPr>
        <p:grpSpPr>
          <a:xfrm>
            <a:off x="3687778" y="1382282"/>
            <a:ext cx="2140643" cy="4927501"/>
            <a:chOff x="819840" y="1672423"/>
            <a:chExt cx="2140643" cy="4927501"/>
          </a:xfrm>
        </p:grpSpPr>
        <p:sp>
          <p:nvSpPr>
            <p:cNvPr id="16" name="矩形 15"/>
            <p:cNvSpPr/>
            <p:nvPr/>
          </p:nvSpPr>
          <p:spPr>
            <a:xfrm>
              <a:off x="819841" y="2402288"/>
              <a:ext cx="2140642" cy="4197635"/>
            </a:xfrm>
            <a:prstGeom prst="rect">
              <a:avLst/>
            </a:prstGeom>
            <a:noFill/>
            <a:ln w="28575">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7" name="组合 16"/>
            <p:cNvGrpSpPr/>
            <p:nvPr/>
          </p:nvGrpSpPr>
          <p:grpSpPr>
            <a:xfrm>
              <a:off x="1160296" y="1672423"/>
              <a:ext cx="1459732" cy="1459732"/>
              <a:chOff x="997334" y="1784734"/>
              <a:chExt cx="1459732" cy="1459732"/>
            </a:xfrm>
          </p:grpSpPr>
          <p:sp>
            <p:nvSpPr>
              <p:cNvPr id="20" name="椭圆 19"/>
              <p:cNvSpPr/>
              <p:nvPr/>
            </p:nvSpPr>
            <p:spPr>
              <a:xfrm>
                <a:off x="997334" y="1784734"/>
                <a:ext cx="1459732" cy="1459732"/>
              </a:xfrm>
              <a:prstGeom prst="ellipse">
                <a:avLst/>
              </a:prstGeom>
              <a:solidFill>
                <a:srgbClr val="A9A6A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17"/>
              <p:cNvSpPr txBox="1"/>
              <p:nvPr/>
            </p:nvSpPr>
            <p:spPr>
              <a:xfrm>
                <a:off x="1173202" y="1896866"/>
                <a:ext cx="1107996" cy="892552"/>
              </a:xfrm>
              <a:prstGeom prst="rect">
                <a:avLst/>
              </a:prstGeom>
              <a:noFill/>
            </p:spPr>
            <p:txBody>
              <a:bodyPr wrap="none" rtlCol="0">
                <a:spAutoFit/>
              </a:bodyPr>
              <a:lstStyle/>
              <a:p>
                <a:pPr algn="ctr"/>
                <a:r>
                  <a:rPr lang="en-US" altLang="zh-CN" sz="2800" dirty="0" smtClean="0">
                    <a:solidFill>
                      <a:schemeClr val="bg1"/>
                    </a:solidFill>
                    <a:latin typeface="思源黑体 CN Heavy" panose="020B0A00000000000000" pitchFamily="34" charset="-122"/>
                    <a:ea typeface="思源黑体 CN Heavy" panose="020B0A00000000000000" pitchFamily="34" charset="-122"/>
                  </a:rPr>
                  <a:t>02</a:t>
                </a:r>
              </a:p>
              <a:p>
                <a:pPr algn="ctr"/>
                <a:r>
                  <a:rPr lang="zh-CN" altLang="en-US" sz="2400" dirty="0">
                    <a:solidFill>
                      <a:schemeClr val="bg1"/>
                    </a:solidFill>
                    <a:latin typeface="思源黑体 CN Heavy" panose="020B0A00000000000000" pitchFamily="34" charset="-122"/>
                    <a:ea typeface="思源黑体 CN Heavy" panose="020B0A00000000000000" pitchFamily="34" charset="-122"/>
                  </a:rPr>
                  <a:t>成本高</a:t>
                </a:r>
              </a:p>
            </p:txBody>
          </p:sp>
        </p:grpSp>
        <p:sp>
          <p:nvSpPr>
            <p:cNvPr id="18" name="文本框 14"/>
            <p:cNvSpPr txBox="1"/>
            <p:nvPr/>
          </p:nvSpPr>
          <p:spPr>
            <a:xfrm>
              <a:off x="819840" y="3183604"/>
              <a:ext cx="2140643" cy="3416320"/>
            </a:xfrm>
            <a:prstGeom prst="rect">
              <a:avLst/>
            </a:prstGeom>
            <a:noFill/>
          </p:spPr>
          <p:txBody>
            <a:bodyPr wrap="square" rtlCol="0">
              <a:spAutoFit/>
            </a:bodyPr>
            <a:lstStyle/>
            <a:p>
              <a:r>
                <a:rPr lang="zh-CN" altLang="en-US" dirty="0">
                  <a:solidFill>
                    <a:srgbClr val="A2998A"/>
                  </a:solidFill>
                  <a:latin typeface="华文楷体" pitchFamily="2" charset="-122"/>
                  <a:ea typeface="华文楷体" pitchFamily="2" charset="-122"/>
                </a:rPr>
                <a:t>虽然杂志的单位接触成本不像有些媒体</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尤其是直邮 </a:t>
              </a:r>
              <a:r>
                <a:rPr lang="en-US" altLang="zh-CN" dirty="0">
                  <a:solidFill>
                    <a:srgbClr val="A2998A"/>
                  </a:solidFill>
                  <a:latin typeface="华文楷体" pitchFamily="2" charset="-122"/>
                  <a:ea typeface="华文楷体" pitchFamily="2" charset="-122"/>
                </a:rPr>
                <a:t>DM )</a:t>
              </a:r>
              <a:r>
                <a:rPr lang="zh-CN" altLang="en-US" dirty="0">
                  <a:solidFill>
                    <a:srgbClr val="A2998A"/>
                  </a:solidFill>
                  <a:latin typeface="华文楷体" pitchFamily="2" charset="-122"/>
                  <a:ea typeface="华文楷体" pitchFamily="2" charset="-122"/>
                </a:rPr>
                <a:t>那么高</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但却比大多数报纸</a:t>
              </a:r>
              <a:r>
                <a:rPr lang="zh-CN" altLang="en-US" dirty="0" smtClean="0">
                  <a:solidFill>
                    <a:srgbClr val="A2998A"/>
                  </a:solidFill>
                  <a:latin typeface="华文楷体" pitchFamily="2" charset="-122"/>
                  <a:ea typeface="华文楷体" pitchFamily="2" charset="-122"/>
                </a:rPr>
                <a:t>高</a:t>
              </a:r>
              <a:r>
                <a:rPr lang="zh-CN" altLang="en-US" dirty="0">
                  <a:solidFill>
                    <a:srgbClr val="A2998A"/>
                  </a:solidFill>
                  <a:latin typeface="华文楷体" pitchFamily="2" charset="-122"/>
                  <a:ea typeface="华文楷体" pitchFamily="2" charset="-122"/>
                </a:rPr>
                <a:t>，</a:t>
              </a:r>
              <a:r>
                <a:rPr lang="zh-CN" altLang="en-US" dirty="0" smtClean="0">
                  <a:solidFill>
                    <a:srgbClr val="A2998A"/>
                  </a:solidFill>
                  <a:latin typeface="华文楷体" pitchFamily="2" charset="-122"/>
                  <a:ea typeface="华文楷体" pitchFamily="2" charset="-122"/>
                </a:rPr>
                <a:t>也</a:t>
              </a:r>
              <a:r>
                <a:rPr lang="zh-CN" altLang="en-US" dirty="0">
                  <a:solidFill>
                    <a:srgbClr val="A2998A"/>
                  </a:solidFill>
                  <a:latin typeface="华文楷体" pitchFamily="2" charset="-122"/>
                  <a:ea typeface="华文楷体" pitchFamily="2" charset="-122"/>
                </a:rPr>
                <a:t>比广播、电视高</a:t>
              </a:r>
              <a:r>
                <a:rPr lang="zh-CN" altLang="en-US" dirty="0" smtClean="0">
                  <a:solidFill>
                    <a:srgbClr val="A2998A"/>
                  </a:solidFill>
                  <a:latin typeface="华文楷体" pitchFamily="2" charset="-122"/>
                  <a:ea typeface="华文楷体" pitchFamily="2" charset="-122"/>
                </a:rPr>
                <a:t>。而且</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由于</a:t>
              </a:r>
              <a:r>
                <a:rPr lang="zh-CN" altLang="en-US" dirty="0" smtClean="0">
                  <a:solidFill>
                    <a:srgbClr val="A2998A"/>
                  </a:solidFill>
                  <a:latin typeface="华文楷体" pitchFamily="2" charset="-122"/>
                  <a:ea typeface="华文楷体" pitchFamily="2" charset="-122"/>
                </a:rPr>
                <a:t>杂志 发行量</a:t>
              </a:r>
              <a:r>
                <a:rPr lang="zh-CN" altLang="en-US" dirty="0">
                  <a:solidFill>
                    <a:srgbClr val="A2998A"/>
                  </a:solidFill>
                  <a:latin typeface="华文楷体" pitchFamily="2" charset="-122"/>
                  <a:ea typeface="华文楷体" pitchFamily="2" charset="-122"/>
                </a:rPr>
                <a:t>十分有限</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直接订户比较少</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所以广告主很难把握读者的情况</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这也提高了广告的千人成本</a:t>
              </a:r>
              <a:r>
                <a:rPr lang="en-US" altLang="zh-CN" dirty="0">
                  <a:solidFill>
                    <a:srgbClr val="A2998A"/>
                  </a:solidFill>
                  <a:latin typeface="华文楷体" pitchFamily="2" charset="-122"/>
                  <a:ea typeface="华文楷体" pitchFamily="2" charset="-122"/>
                </a:rPr>
                <a:t>.</a:t>
              </a:r>
              <a:endParaRPr lang="zh-CN" altLang="en-US" dirty="0">
                <a:solidFill>
                  <a:srgbClr val="A2998A"/>
                </a:solidFill>
                <a:latin typeface="华文楷体" pitchFamily="2" charset="-122"/>
                <a:ea typeface="华文楷体" pitchFamily="2" charset="-122"/>
              </a:endParaRPr>
            </a:p>
          </p:txBody>
        </p:sp>
      </p:grpSp>
      <p:grpSp>
        <p:nvGrpSpPr>
          <p:cNvPr id="23" name="组合 22"/>
          <p:cNvGrpSpPr/>
          <p:nvPr/>
        </p:nvGrpSpPr>
        <p:grpSpPr>
          <a:xfrm>
            <a:off x="6363581" y="1382282"/>
            <a:ext cx="2168778" cy="4927500"/>
            <a:chOff x="819841" y="1672423"/>
            <a:chExt cx="2168778" cy="4927500"/>
          </a:xfrm>
        </p:grpSpPr>
        <p:sp>
          <p:nvSpPr>
            <p:cNvPr id="24" name="矩形 23"/>
            <p:cNvSpPr/>
            <p:nvPr/>
          </p:nvSpPr>
          <p:spPr>
            <a:xfrm>
              <a:off x="819841" y="2402289"/>
              <a:ext cx="2140642" cy="4197634"/>
            </a:xfrm>
            <a:prstGeom prst="rect">
              <a:avLst/>
            </a:prstGeom>
            <a:noFill/>
            <a:ln w="28575">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5" name="组合 24"/>
            <p:cNvGrpSpPr/>
            <p:nvPr/>
          </p:nvGrpSpPr>
          <p:grpSpPr>
            <a:xfrm>
              <a:off x="1160296" y="1672423"/>
              <a:ext cx="1459732" cy="1459732"/>
              <a:chOff x="997334" y="1784734"/>
              <a:chExt cx="1459732" cy="1459732"/>
            </a:xfrm>
          </p:grpSpPr>
          <p:sp>
            <p:nvSpPr>
              <p:cNvPr id="30" name="椭圆 29"/>
              <p:cNvSpPr/>
              <p:nvPr/>
            </p:nvSpPr>
            <p:spPr>
              <a:xfrm>
                <a:off x="997334" y="1784734"/>
                <a:ext cx="1459732" cy="1459732"/>
              </a:xfrm>
              <a:prstGeom prst="ellipse">
                <a:avLst/>
              </a:prstGeom>
              <a:solidFill>
                <a:srgbClr val="CBBF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文本框 24"/>
              <p:cNvSpPr txBox="1"/>
              <p:nvPr/>
            </p:nvSpPr>
            <p:spPr>
              <a:xfrm>
                <a:off x="1121906" y="1854662"/>
                <a:ext cx="1210588" cy="1138773"/>
              </a:xfrm>
              <a:prstGeom prst="rect">
                <a:avLst/>
              </a:prstGeom>
              <a:noFill/>
            </p:spPr>
            <p:txBody>
              <a:bodyPr wrap="none" rtlCol="0">
                <a:spAutoFit/>
              </a:bodyPr>
              <a:lstStyle/>
              <a:p>
                <a:pPr algn="ctr"/>
                <a:r>
                  <a:rPr lang="en-US" altLang="zh-CN" sz="2800" dirty="0" smtClean="0">
                    <a:solidFill>
                      <a:schemeClr val="bg1"/>
                    </a:solidFill>
                    <a:latin typeface="思源黑体 CN Heavy" panose="020B0A00000000000000" pitchFamily="34" charset="-122"/>
                    <a:ea typeface="思源黑体 CN Heavy" panose="020B0A00000000000000" pitchFamily="34" charset="-122"/>
                  </a:rPr>
                  <a:t>03</a:t>
                </a:r>
              </a:p>
              <a:p>
                <a:pPr algn="ctr"/>
                <a:r>
                  <a:rPr lang="zh-CN" altLang="en-US" sz="2000" dirty="0">
                    <a:solidFill>
                      <a:schemeClr val="bg1"/>
                    </a:solidFill>
                    <a:latin typeface="思源黑体 CN Heavy" panose="020B0A00000000000000" pitchFamily="34" charset="-122"/>
                    <a:ea typeface="思源黑体 CN Heavy" panose="020B0A00000000000000" pitchFamily="34" charset="-122"/>
                  </a:rPr>
                  <a:t>到达</a:t>
                </a:r>
                <a:r>
                  <a:rPr lang="zh-CN" altLang="en-US" sz="2000" dirty="0" smtClean="0">
                    <a:solidFill>
                      <a:schemeClr val="bg1"/>
                    </a:solidFill>
                    <a:latin typeface="思源黑体 CN Heavy" panose="020B0A00000000000000" pitchFamily="34" charset="-122"/>
                    <a:ea typeface="思源黑体 CN Heavy" panose="020B0A00000000000000" pitchFamily="34" charset="-122"/>
                  </a:rPr>
                  <a:t>和</a:t>
                </a:r>
                <a:endParaRPr lang="en-US" altLang="zh-CN" sz="2000" dirty="0" smtClean="0">
                  <a:solidFill>
                    <a:schemeClr val="bg1"/>
                  </a:solidFill>
                  <a:latin typeface="思源黑体 CN Heavy" panose="020B0A00000000000000" pitchFamily="34" charset="-122"/>
                  <a:ea typeface="思源黑体 CN Heavy" panose="020B0A00000000000000" pitchFamily="34" charset="-122"/>
                </a:endParaRPr>
              </a:p>
              <a:p>
                <a:pPr algn="ctr"/>
                <a:r>
                  <a:rPr lang="zh-CN" altLang="en-US" sz="2000" dirty="0" smtClean="0">
                    <a:solidFill>
                      <a:schemeClr val="bg1"/>
                    </a:solidFill>
                    <a:latin typeface="思源黑体 CN Heavy" panose="020B0A00000000000000" pitchFamily="34" charset="-122"/>
                    <a:ea typeface="思源黑体 CN Heavy" panose="020B0A00000000000000" pitchFamily="34" charset="-122"/>
                  </a:rPr>
                  <a:t>频次</a:t>
                </a:r>
                <a:r>
                  <a:rPr lang="zh-CN" altLang="en-US" sz="2000" dirty="0">
                    <a:solidFill>
                      <a:schemeClr val="bg1"/>
                    </a:solidFill>
                    <a:latin typeface="思源黑体 CN Heavy" panose="020B0A00000000000000" pitchFamily="34" charset="-122"/>
                    <a:ea typeface="思源黑体 CN Heavy" panose="020B0A00000000000000" pitchFamily="34" charset="-122"/>
                  </a:rPr>
                  <a:t>局限</a:t>
                </a:r>
              </a:p>
            </p:txBody>
          </p:sp>
        </p:grpSp>
        <p:sp>
          <p:nvSpPr>
            <p:cNvPr id="26" name="文本框 21"/>
            <p:cNvSpPr txBox="1"/>
            <p:nvPr/>
          </p:nvSpPr>
          <p:spPr>
            <a:xfrm>
              <a:off x="847976" y="3239876"/>
              <a:ext cx="2140643" cy="3139321"/>
            </a:xfrm>
            <a:prstGeom prst="rect">
              <a:avLst/>
            </a:prstGeom>
            <a:noFill/>
          </p:spPr>
          <p:txBody>
            <a:bodyPr wrap="square" rtlCol="0">
              <a:spAutoFit/>
            </a:bodyPr>
            <a:lstStyle/>
            <a:p>
              <a:r>
                <a:rPr lang="zh-CN" altLang="en-US" dirty="0">
                  <a:solidFill>
                    <a:srgbClr val="A2998A"/>
                  </a:solidFill>
                  <a:latin typeface="华文楷体" pitchFamily="2" charset="-122"/>
                  <a:ea typeface="华文楷体" pitchFamily="2" charset="-122"/>
                </a:rPr>
                <a:t>随着期刊市场品牌化、小众化趋势的出现</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每种期刊的读者可能都只有一小部分人</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广告主不愿意用较高的价格触达少量的受众。此外</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杂志的发行周期很长</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这也导致了其到达频次低于其他</a:t>
              </a:r>
              <a:r>
                <a:rPr lang="zh-CN" altLang="en-US" dirty="0" smtClean="0">
                  <a:solidFill>
                    <a:srgbClr val="A2998A"/>
                  </a:solidFill>
                  <a:latin typeface="华文楷体" pitchFamily="2" charset="-122"/>
                  <a:ea typeface="华文楷体" pitchFamily="2" charset="-122"/>
                </a:rPr>
                <a:t>媒体</a:t>
              </a:r>
              <a:r>
                <a:rPr lang="zh-CN" altLang="en-US" dirty="0">
                  <a:solidFill>
                    <a:srgbClr val="A2998A"/>
                  </a:solidFill>
                  <a:latin typeface="华文楷体" pitchFamily="2" charset="-122"/>
                  <a:ea typeface="华文楷体" pitchFamily="2" charset="-122"/>
                </a:rPr>
                <a:t>。</a:t>
              </a:r>
            </a:p>
          </p:txBody>
        </p:sp>
      </p:grpSp>
      <p:grpSp>
        <p:nvGrpSpPr>
          <p:cNvPr id="32" name="组合 31"/>
          <p:cNvGrpSpPr/>
          <p:nvPr/>
        </p:nvGrpSpPr>
        <p:grpSpPr>
          <a:xfrm>
            <a:off x="9039383" y="1382282"/>
            <a:ext cx="2154290" cy="4927500"/>
            <a:chOff x="819841" y="1672423"/>
            <a:chExt cx="2154290" cy="4927500"/>
          </a:xfrm>
        </p:grpSpPr>
        <p:sp>
          <p:nvSpPr>
            <p:cNvPr id="33" name="矩形 32"/>
            <p:cNvSpPr/>
            <p:nvPr/>
          </p:nvSpPr>
          <p:spPr>
            <a:xfrm>
              <a:off x="819841" y="2402288"/>
              <a:ext cx="2140642" cy="4197635"/>
            </a:xfrm>
            <a:prstGeom prst="rect">
              <a:avLst/>
            </a:prstGeom>
            <a:noFill/>
            <a:ln w="28575">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4" name="组合 33"/>
            <p:cNvGrpSpPr/>
            <p:nvPr/>
          </p:nvGrpSpPr>
          <p:grpSpPr>
            <a:xfrm>
              <a:off x="1160296" y="1672423"/>
              <a:ext cx="1459732" cy="1459732"/>
              <a:chOff x="997334" y="1784734"/>
              <a:chExt cx="1459732" cy="1459732"/>
            </a:xfrm>
          </p:grpSpPr>
          <p:sp>
            <p:nvSpPr>
              <p:cNvPr id="37" name="椭圆 36"/>
              <p:cNvSpPr/>
              <p:nvPr/>
            </p:nvSpPr>
            <p:spPr>
              <a:xfrm>
                <a:off x="997334" y="1784734"/>
                <a:ext cx="1459732" cy="1459732"/>
              </a:xfrm>
              <a:prstGeom prst="ellipse">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文本框 31"/>
              <p:cNvSpPr txBox="1"/>
              <p:nvPr/>
            </p:nvSpPr>
            <p:spPr>
              <a:xfrm>
                <a:off x="1071412" y="1812458"/>
                <a:ext cx="1311576" cy="1261884"/>
              </a:xfrm>
              <a:prstGeom prst="rect">
                <a:avLst/>
              </a:prstGeom>
              <a:noFill/>
            </p:spPr>
            <p:txBody>
              <a:bodyPr wrap="none" rtlCol="0">
                <a:spAutoFit/>
              </a:bodyPr>
              <a:lstStyle/>
              <a:p>
                <a:pPr algn="ctr"/>
                <a:r>
                  <a:rPr lang="en-US" altLang="zh-CN" sz="2800" dirty="0" smtClean="0">
                    <a:solidFill>
                      <a:schemeClr val="bg1"/>
                    </a:solidFill>
                    <a:latin typeface="思源黑体 CN Heavy" panose="020B0A00000000000000" pitchFamily="34" charset="-122"/>
                    <a:ea typeface="思源黑体 CN Heavy" panose="020B0A00000000000000" pitchFamily="34" charset="-122"/>
                  </a:rPr>
                  <a:t>04</a:t>
                </a:r>
              </a:p>
              <a:p>
                <a:pPr algn="ctr"/>
                <a:r>
                  <a:rPr lang="zh-CN" altLang="en-US" sz="2800" dirty="0">
                    <a:solidFill>
                      <a:schemeClr val="bg1"/>
                    </a:solidFill>
                    <a:latin typeface="思源黑体 CN Heavy" panose="020B0A00000000000000" pitchFamily="34" charset="-122"/>
                    <a:ea typeface="思源黑体 CN Heavy" panose="020B0A00000000000000" pitchFamily="34" charset="-122"/>
                  </a:rPr>
                  <a:t> </a:t>
                </a:r>
                <a:r>
                  <a:rPr lang="zh-CN" altLang="en-US" sz="2000" dirty="0">
                    <a:solidFill>
                      <a:schemeClr val="bg1"/>
                    </a:solidFill>
                    <a:latin typeface="思源黑体 CN Heavy" panose="020B0A00000000000000" pitchFamily="34" charset="-122"/>
                    <a:ea typeface="思源黑体 CN Heavy" panose="020B0A00000000000000" pitchFamily="34" charset="-122"/>
                  </a:rPr>
                  <a:t>广告</a:t>
                </a:r>
                <a:r>
                  <a:rPr lang="zh-CN" altLang="en-US" sz="2000" dirty="0" smtClean="0">
                    <a:solidFill>
                      <a:schemeClr val="bg1"/>
                    </a:solidFill>
                    <a:latin typeface="思源黑体 CN Heavy" panose="020B0A00000000000000" pitchFamily="34" charset="-122"/>
                    <a:ea typeface="思源黑体 CN Heavy" panose="020B0A00000000000000" pitchFamily="34" charset="-122"/>
                  </a:rPr>
                  <a:t>效果</a:t>
                </a:r>
                <a:endParaRPr lang="en-US" altLang="zh-CN" sz="2000" dirty="0" smtClean="0">
                  <a:solidFill>
                    <a:schemeClr val="bg1"/>
                  </a:solidFill>
                  <a:latin typeface="思源黑体 CN Heavy" panose="020B0A00000000000000" pitchFamily="34" charset="-122"/>
                  <a:ea typeface="思源黑体 CN Heavy" panose="020B0A00000000000000" pitchFamily="34" charset="-122"/>
                </a:endParaRPr>
              </a:p>
              <a:p>
                <a:pPr algn="ctr"/>
                <a:r>
                  <a:rPr lang="zh-CN" altLang="en-US" sz="2000" dirty="0" smtClean="0">
                    <a:solidFill>
                      <a:schemeClr val="bg1"/>
                    </a:solidFill>
                    <a:latin typeface="思源黑体 CN Heavy" panose="020B0A00000000000000" pitchFamily="34" charset="-122"/>
                    <a:ea typeface="思源黑体 CN Heavy" panose="020B0A00000000000000" pitchFamily="34" charset="-122"/>
                  </a:rPr>
                  <a:t>不易</a:t>
                </a:r>
                <a:r>
                  <a:rPr lang="zh-CN" altLang="en-US" sz="2000" dirty="0">
                    <a:solidFill>
                      <a:schemeClr val="bg1"/>
                    </a:solidFill>
                    <a:latin typeface="思源黑体 CN Heavy" panose="020B0A00000000000000" pitchFamily="34" charset="-122"/>
                    <a:ea typeface="思源黑体 CN Heavy" panose="020B0A00000000000000" pitchFamily="34" charset="-122"/>
                  </a:rPr>
                  <a:t>控制</a:t>
                </a:r>
                <a:endParaRPr lang="zh-CN" altLang="en-US" sz="2800" dirty="0">
                  <a:solidFill>
                    <a:schemeClr val="bg1"/>
                  </a:solidFill>
                  <a:latin typeface="思源黑体 CN Heavy" panose="020B0A00000000000000" pitchFamily="34" charset="-122"/>
                  <a:ea typeface="思源黑体 CN Heavy" panose="020B0A00000000000000" pitchFamily="34" charset="-122"/>
                </a:endParaRPr>
              </a:p>
            </p:txBody>
          </p:sp>
        </p:grpSp>
        <p:sp>
          <p:nvSpPr>
            <p:cNvPr id="35" name="文本框 28"/>
            <p:cNvSpPr txBox="1"/>
            <p:nvPr/>
          </p:nvSpPr>
          <p:spPr>
            <a:xfrm>
              <a:off x="833488" y="3239876"/>
              <a:ext cx="2140643" cy="2585323"/>
            </a:xfrm>
            <a:prstGeom prst="rect">
              <a:avLst/>
            </a:prstGeom>
            <a:noFill/>
          </p:spPr>
          <p:txBody>
            <a:bodyPr wrap="square" rtlCol="0">
              <a:spAutoFit/>
            </a:bodyPr>
            <a:lstStyle/>
            <a:p>
              <a:r>
                <a:rPr lang="zh-CN" altLang="en-US" dirty="0">
                  <a:solidFill>
                    <a:srgbClr val="A2998A"/>
                  </a:solidFill>
                  <a:latin typeface="华文楷体" pitchFamily="2" charset="-122"/>
                  <a:ea typeface="华文楷体" pitchFamily="2" charset="-122"/>
                </a:rPr>
                <a:t>电视和广播媒体可以用收视率和收听率作为广告效果的预测和评估依据。相比之下</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杂志很难监测具体的广告效果</a:t>
              </a:r>
              <a:r>
                <a:rPr lang="en-US" altLang="zh-CN" dirty="0">
                  <a:solidFill>
                    <a:srgbClr val="A2998A"/>
                  </a:solidFill>
                  <a:latin typeface="华文楷体" pitchFamily="2" charset="-122"/>
                  <a:ea typeface="华文楷体" pitchFamily="2" charset="-122"/>
                </a:rPr>
                <a:t>,</a:t>
              </a:r>
              <a:r>
                <a:rPr lang="zh-CN" altLang="en-US" dirty="0">
                  <a:solidFill>
                    <a:srgbClr val="A2998A"/>
                  </a:solidFill>
                  <a:latin typeface="华文楷体" pitchFamily="2" charset="-122"/>
                  <a:ea typeface="华文楷体" pitchFamily="2" charset="-122"/>
                </a:rPr>
                <a:t>广告</a:t>
              </a:r>
              <a:r>
                <a:rPr lang="zh-CN" altLang="en-US" dirty="0" smtClean="0">
                  <a:solidFill>
                    <a:srgbClr val="A2998A"/>
                  </a:solidFill>
                  <a:latin typeface="华文楷体" pitchFamily="2" charset="-122"/>
                  <a:ea typeface="华文楷体" pitchFamily="2" charset="-122"/>
                </a:rPr>
                <a:t>主也</a:t>
              </a:r>
              <a:r>
                <a:rPr lang="zh-CN" altLang="en-US" dirty="0">
                  <a:solidFill>
                    <a:srgbClr val="A2998A"/>
                  </a:solidFill>
                  <a:latin typeface="华文楷体" pitchFamily="2" charset="-122"/>
                  <a:ea typeface="华文楷体" pitchFamily="2" charset="-122"/>
                </a:rPr>
                <a:t>很难对自己的广告策略及时做出调整。</a:t>
              </a:r>
            </a:p>
          </p:txBody>
        </p:sp>
      </p:grpSp>
    </p:spTree>
    <p:extLst>
      <p:ext uri="{BB962C8B-B14F-4D97-AF65-F5344CB8AC3E}">
        <p14:creationId xmlns:p14="http://schemas.microsoft.com/office/powerpoint/2010/main" val="234918411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23677" y="638630"/>
            <a:ext cx="7202538" cy="740229"/>
            <a:chOff x="314525" y="638630"/>
            <a:chExt cx="5675551" cy="740229"/>
          </a:xfrm>
        </p:grpSpPr>
        <p:sp>
          <p:nvSpPr>
            <p:cNvPr id="21" name="矩形 20"/>
            <p:cNvSpPr/>
            <p:nvPr/>
          </p:nvSpPr>
          <p:spPr>
            <a:xfrm>
              <a:off x="314525" y="638630"/>
              <a:ext cx="367646"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p:cNvSpPr txBox="1"/>
            <p:nvPr/>
          </p:nvSpPr>
          <p:spPr>
            <a:xfrm>
              <a:off x="682171" y="716356"/>
              <a:ext cx="5307905" cy="584775"/>
            </a:xfrm>
            <a:prstGeom prst="rect">
              <a:avLst/>
            </a:prstGeom>
            <a:noFill/>
          </p:spPr>
          <p:txBody>
            <a:bodyPr wrap="square" rtlCol="0">
              <a:spAutoFit/>
            </a:bodyPr>
            <a:lstStyle/>
            <a:p>
              <a:r>
                <a:rPr lang="zh-CN" altLang="en-US" sz="3200" dirty="0" smtClean="0">
                  <a:solidFill>
                    <a:srgbClr val="787481"/>
                  </a:solidFill>
                  <a:latin typeface="思源黑体 CN Heavy" panose="020B0A00000000000000" pitchFamily="34" charset="-122"/>
                  <a:ea typeface="思源黑体 CN Heavy" panose="020B0A00000000000000" pitchFamily="34" charset="-122"/>
                </a:rPr>
                <a:t>四、杂志</a:t>
              </a:r>
              <a:r>
                <a:rPr lang="zh-CN" altLang="en-US" sz="3200" dirty="0">
                  <a:solidFill>
                    <a:srgbClr val="787481"/>
                  </a:solidFill>
                  <a:latin typeface="思源黑体 CN Heavy" panose="020B0A00000000000000" pitchFamily="34" charset="-122"/>
                  <a:ea typeface="思源黑体 CN Heavy" panose="020B0A00000000000000" pitchFamily="34" charset="-122"/>
                </a:rPr>
                <a:t>媒体广告刊登费用</a:t>
              </a:r>
              <a:endParaRPr lang="en-US" altLang="zh-CN" sz="3200" dirty="0" smtClean="0">
                <a:solidFill>
                  <a:srgbClr val="787481"/>
                </a:solidFill>
                <a:latin typeface="思源黑体 CN Heavy" panose="020B0A00000000000000" pitchFamily="34" charset="-122"/>
                <a:ea typeface="思源黑体 CN Heavy" panose="020B0A00000000000000" pitchFamily="34" charset="-122"/>
              </a:endParaRPr>
            </a:p>
          </p:txBody>
        </p:sp>
      </p:grpSp>
      <p:sp>
        <p:nvSpPr>
          <p:cNvPr id="28" name="矩形 27"/>
          <p:cNvSpPr/>
          <p:nvPr/>
        </p:nvSpPr>
        <p:spPr>
          <a:xfrm>
            <a:off x="691324" y="1769089"/>
            <a:ext cx="10844184" cy="4431877"/>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29" name="文本框 21"/>
          <p:cNvSpPr txBox="1"/>
          <p:nvPr/>
        </p:nvSpPr>
        <p:spPr>
          <a:xfrm>
            <a:off x="689413" y="1321072"/>
            <a:ext cx="6735978"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2400" dirty="0">
                <a:solidFill>
                  <a:srgbClr val="787481"/>
                </a:solidFill>
                <a:latin typeface="思源黑体 CN Heavy" panose="020B0A00000000000000" pitchFamily="34" charset="-122"/>
                <a:ea typeface="思源黑体 CN Heavy" panose="020B0A00000000000000" pitchFamily="34" charset="-122"/>
              </a:rPr>
              <a:t>一</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）杂志</a:t>
            </a:r>
            <a:r>
              <a:rPr lang="zh-CN" altLang="en-US" sz="2400" dirty="0">
                <a:solidFill>
                  <a:srgbClr val="787481"/>
                </a:solidFill>
                <a:latin typeface="思源黑体 CN Heavy" panose="020B0A00000000000000" pitchFamily="34" charset="-122"/>
                <a:ea typeface="思源黑体 CN Heavy" panose="020B0A00000000000000" pitchFamily="34" charset="-122"/>
              </a:rPr>
              <a:t>广告效果分析</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5" name="TextBox 4"/>
          <p:cNvSpPr txBox="1"/>
          <p:nvPr/>
        </p:nvSpPr>
        <p:spPr>
          <a:xfrm>
            <a:off x="922437" y="1891395"/>
            <a:ext cx="10487091" cy="4093428"/>
          </a:xfrm>
          <a:prstGeom prst="rect">
            <a:avLst/>
          </a:prstGeom>
          <a:noFill/>
        </p:spPr>
        <p:txBody>
          <a:bodyPr wrap="square" rtlCol="0">
            <a:spAutoFit/>
          </a:bodyPr>
          <a:lstStyle/>
          <a:p>
            <a:pPr marL="342900" indent="-342900">
              <a:buAutoNum type="arabicPeriod"/>
            </a:pPr>
            <a:r>
              <a:rPr lang="zh-CN" altLang="en-US" sz="2000" b="1" dirty="0" smtClean="0">
                <a:solidFill>
                  <a:schemeClr val="bg1"/>
                </a:solidFill>
                <a:latin typeface="华文楷体" pitchFamily="2" charset="-122"/>
                <a:ea typeface="华文楷体" pitchFamily="2" charset="-122"/>
              </a:rPr>
              <a:t>杂志</a:t>
            </a:r>
            <a:r>
              <a:rPr lang="zh-CN" altLang="en-US" sz="2000" b="1" dirty="0">
                <a:solidFill>
                  <a:schemeClr val="bg1"/>
                </a:solidFill>
                <a:latin typeface="华文楷体" pitchFamily="2" charset="-122"/>
                <a:ea typeface="华文楷体" pitchFamily="2" charset="-122"/>
              </a:rPr>
              <a:t>的封面和封底</a:t>
            </a:r>
            <a:r>
              <a:rPr lang="zh-CN" altLang="en-US" sz="2000" b="1" dirty="0" smtClean="0">
                <a:solidFill>
                  <a:schemeClr val="bg1"/>
                </a:solidFill>
                <a:latin typeface="华文楷体" pitchFamily="2" charset="-122"/>
                <a:ea typeface="华文楷体" pitchFamily="2" charset="-122"/>
              </a:rPr>
              <a:t>广告</a:t>
            </a:r>
            <a:endParaRPr lang="en-US" altLang="zh-CN" sz="2000" b="1" dirty="0" smtClean="0">
              <a:solidFill>
                <a:schemeClr val="bg1"/>
              </a:solidFill>
              <a:latin typeface="华文楷体" pitchFamily="2" charset="-122"/>
              <a:ea typeface="华文楷体" pitchFamily="2" charset="-122"/>
            </a:endParaRPr>
          </a:p>
          <a:p>
            <a:r>
              <a:rPr lang="zh-CN" altLang="en-US" dirty="0">
                <a:solidFill>
                  <a:schemeClr val="bg1"/>
                </a:solidFill>
                <a:latin typeface="华文楷体" pitchFamily="2" charset="-122"/>
                <a:ea typeface="华文楷体" pitchFamily="2" charset="-122"/>
              </a:rPr>
              <a:t>　 </a:t>
            </a:r>
            <a:r>
              <a:rPr lang="zh-CN" altLang="en-US" dirty="0" smtClean="0">
                <a:solidFill>
                  <a:schemeClr val="bg1"/>
                </a:solidFill>
                <a:latin typeface="华文楷体" pitchFamily="2" charset="-122"/>
                <a:ea typeface="华文楷体" pitchFamily="2" charset="-122"/>
              </a:rPr>
              <a:t>    </a:t>
            </a:r>
            <a:r>
              <a:rPr lang="zh-CN" altLang="en-US" sz="2000" dirty="0" smtClean="0">
                <a:solidFill>
                  <a:schemeClr val="bg1"/>
                </a:solidFill>
                <a:latin typeface="华文楷体" pitchFamily="2" charset="-122"/>
                <a:ea typeface="华文楷体" pitchFamily="2" charset="-122"/>
              </a:rPr>
              <a:t>由于</a:t>
            </a:r>
            <a:r>
              <a:rPr lang="zh-CN" altLang="en-US" sz="2000" dirty="0">
                <a:solidFill>
                  <a:schemeClr val="bg1"/>
                </a:solidFill>
                <a:latin typeface="华文楷体" pitchFamily="2" charset="-122"/>
                <a:ea typeface="华文楷体" pitchFamily="2" charset="-122"/>
              </a:rPr>
              <a:t>封面和封底的广告位置醒目</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所以效果也</a:t>
            </a:r>
            <a:r>
              <a:rPr lang="zh-CN" altLang="en-US" sz="2000" dirty="0" smtClean="0">
                <a:solidFill>
                  <a:schemeClr val="bg1"/>
                </a:solidFill>
                <a:latin typeface="华文楷体" pitchFamily="2" charset="-122"/>
                <a:ea typeface="华文楷体" pitchFamily="2" charset="-122"/>
              </a:rPr>
              <a:t>最好。封面</a:t>
            </a:r>
            <a:r>
              <a:rPr lang="zh-CN" altLang="en-US" sz="2000" dirty="0">
                <a:solidFill>
                  <a:schemeClr val="bg1"/>
                </a:solidFill>
                <a:latin typeface="华文楷体" pitchFamily="2" charset="-122"/>
                <a:ea typeface="华文楷体" pitchFamily="2" charset="-122"/>
              </a:rPr>
              <a:t>广告应该全部以</a:t>
            </a:r>
            <a:r>
              <a:rPr lang="zh-CN" altLang="en-US" sz="2000" dirty="0" smtClean="0">
                <a:solidFill>
                  <a:schemeClr val="bg1"/>
                </a:solidFill>
                <a:latin typeface="华文楷体" pitchFamily="2" charset="-122"/>
                <a:ea typeface="华文楷体" pitchFamily="2" charset="-122"/>
              </a:rPr>
              <a:t>精美</a:t>
            </a:r>
            <a:r>
              <a:rPr lang="zh-CN" altLang="en-US" sz="2000" dirty="0">
                <a:solidFill>
                  <a:schemeClr val="bg1"/>
                </a:solidFill>
                <a:latin typeface="华文楷体" pitchFamily="2" charset="-122"/>
                <a:ea typeface="华文楷体" pitchFamily="2" charset="-122"/>
              </a:rPr>
              <a:t>的画面吸引受众</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画面信息应与杂志的专业性有一定的内在联系</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并具有</a:t>
            </a:r>
            <a:r>
              <a:rPr lang="zh-CN" altLang="en-US" sz="2000" dirty="0" smtClean="0">
                <a:solidFill>
                  <a:schemeClr val="bg1"/>
                </a:solidFill>
                <a:latin typeface="华文楷体" pitchFamily="2" charset="-122"/>
                <a:ea typeface="华文楷体" pitchFamily="2" charset="-122"/>
              </a:rPr>
              <a:t>审美价值</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让受众在情感愉悦中接收信息</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因此</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封面比较适合投放图片性广告</a:t>
            </a:r>
            <a:r>
              <a:rPr lang="en-US" altLang="zh-CN"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尤其是</a:t>
            </a:r>
            <a:r>
              <a:rPr lang="zh-CN" altLang="en-US" sz="2000" dirty="0">
                <a:solidFill>
                  <a:schemeClr val="bg1"/>
                </a:solidFill>
                <a:latin typeface="华文楷体" pitchFamily="2" charset="-122"/>
                <a:ea typeface="华文楷体" pitchFamily="2" charset="-122"/>
              </a:rPr>
              <a:t>精美的摄影图片</a:t>
            </a:r>
            <a:r>
              <a:rPr lang="zh-CN" altLang="en-US" sz="2000" dirty="0" smtClean="0">
                <a:solidFill>
                  <a:schemeClr val="bg1"/>
                </a:solidFill>
                <a:latin typeface="华文楷体" pitchFamily="2" charset="-122"/>
                <a:ea typeface="华文楷体" pitchFamily="2" charset="-122"/>
              </a:rPr>
              <a:t>广告。封底</a:t>
            </a:r>
            <a:r>
              <a:rPr lang="zh-CN" altLang="en-US" sz="2000" dirty="0">
                <a:solidFill>
                  <a:schemeClr val="bg1"/>
                </a:solidFill>
                <a:latin typeface="华文楷体" pitchFamily="2" charset="-122"/>
                <a:ea typeface="华文楷体" pitchFamily="2" charset="-122"/>
              </a:rPr>
              <a:t>与封面同样</a:t>
            </a:r>
            <a:r>
              <a:rPr lang="zh-CN" altLang="en-US" sz="2000" dirty="0" smtClean="0">
                <a:solidFill>
                  <a:schemeClr val="bg1"/>
                </a:solidFill>
                <a:latin typeface="华文楷体" pitchFamily="2" charset="-122"/>
                <a:ea typeface="华文楷体" pitchFamily="2" charset="-122"/>
              </a:rPr>
              <a:t>重要，也</a:t>
            </a:r>
            <a:r>
              <a:rPr lang="zh-CN" altLang="en-US" sz="2000" dirty="0">
                <a:solidFill>
                  <a:schemeClr val="bg1"/>
                </a:solidFill>
                <a:latin typeface="华文楷体" pitchFamily="2" charset="-122"/>
                <a:ea typeface="华文楷体" pitchFamily="2" charset="-122"/>
              </a:rPr>
              <a:t>应以图片为主、文案为辅</a:t>
            </a:r>
            <a:r>
              <a:rPr lang="en-US" altLang="zh-CN"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文案</a:t>
            </a:r>
            <a:r>
              <a:rPr lang="zh-CN" altLang="en-US" sz="2000" dirty="0">
                <a:solidFill>
                  <a:schemeClr val="bg1"/>
                </a:solidFill>
                <a:latin typeface="华文楷体" pitchFamily="2" charset="-122"/>
                <a:ea typeface="华文楷体" pitchFamily="2" charset="-122"/>
              </a:rPr>
              <a:t>语言不仅要考虑杂志的特定</a:t>
            </a:r>
            <a:r>
              <a:rPr lang="zh-CN" altLang="en-US" sz="2000" dirty="0" smtClean="0">
                <a:solidFill>
                  <a:schemeClr val="bg1"/>
                </a:solidFill>
                <a:latin typeface="华文楷体" pitchFamily="2" charset="-122"/>
                <a:ea typeface="华文楷体" pitchFamily="2" charset="-122"/>
              </a:rPr>
              <a:t>读者，还要</a:t>
            </a:r>
            <a:r>
              <a:rPr lang="zh-CN" altLang="en-US" sz="2000" dirty="0">
                <a:solidFill>
                  <a:schemeClr val="bg1"/>
                </a:solidFill>
                <a:latin typeface="华文楷体" pitchFamily="2" charset="-122"/>
                <a:ea typeface="华文楷体" pitchFamily="2" charset="-122"/>
              </a:rPr>
              <a:t>考虑杂志受众以外会无意识注意到该</a:t>
            </a:r>
            <a:r>
              <a:rPr lang="zh-CN" altLang="en-US" sz="2000" dirty="0" smtClean="0">
                <a:solidFill>
                  <a:schemeClr val="bg1"/>
                </a:solidFill>
                <a:latin typeface="华文楷体" pitchFamily="2" charset="-122"/>
                <a:ea typeface="华文楷体" pitchFamily="2" charset="-122"/>
              </a:rPr>
              <a:t>杂志</a:t>
            </a:r>
            <a:r>
              <a:rPr lang="zh-CN" altLang="en-US" sz="2000" dirty="0">
                <a:solidFill>
                  <a:schemeClr val="bg1"/>
                </a:solidFill>
                <a:latin typeface="华文楷体" pitchFamily="2" charset="-122"/>
                <a:ea typeface="华文楷体" pitchFamily="2" charset="-122"/>
              </a:rPr>
              <a:t>的其他受众</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所以封底广告应淡化专业</a:t>
            </a:r>
            <a:r>
              <a:rPr lang="zh-CN" altLang="en-US" sz="2000" dirty="0" smtClean="0">
                <a:solidFill>
                  <a:schemeClr val="bg1"/>
                </a:solidFill>
                <a:latin typeface="华文楷体" pitchFamily="2" charset="-122"/>
                <a:ea typeface="华文楷体" pitchFamily="2" charset="-122"/>
              </a:rPr>
              <a:t>性，力求</a:t>
            </a:r>
            <a:r>
              <a:rPr lang="zh-CN" altLang="en-US" sz="2000" dirty="0">
                <a:solidFill>
                  <a:schemeClr val="bg1"/>
                </a:solidFill>
                <a:latin typeface="华文楷体" pitchFamily="2" charset="-122"/>
                <a:ea typeface="华文楷体" pitchFamily="2" charset="-122"/>
              </a:rPr>
              <a:t>大众化</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封面和封底广告</a:t>
            </a:r>
            <a:r>
              <a:rPr lang="zh-CN" altLang="en-US" sz="2000" dirty="0" smtClean="0">
                <a:solidFill>
                  <a:schemeClr val="bg1"/>
                </a:solidFill>
                <a:latin typeface="华文楷体" pitchFamily="2" charset="-122"/>
                <a:ea typeface="华文楷体" pitchFamily="2" charset="-122"/>
              </a:rPr>
              <a:t>比较适合</a:t>
            </a:r>
            <a:r>
              <a:rPr lang="zh-CN" altLang="en-US" sz="2000" dirty="0">
                <a:solidFill>
                  <a:schemeClr val="bg1"/>
                </a:solidFill>
                <a:latin typeface="华文楷体" pitchFamily="2" charset="-122"/>
                <a:ea typeface="华文楷体" pitchFamily="2" charset="-122"/>
              </a:rPr>
              <a:t>经济实力较强、需要提升品牌和行业影响力的</a:t>
            </a:r>
            <a:r>
              <a:rPr lang="zh-CN" altLang="en-US" sz="2000" dirty="0" smtClean="0">
                <a:solidFill>
                  <a:schemeClr val="bg1"/>
                </a:solidFill>
                <a:latin typeface="华文楷体" pitchFamily="2" charset="-122"/>
                <a:ea typeface="华文楷体" pitchFamily="2" charset="-122"/>
              </a:rPr>
              <a:t>企业。</a:t>
            </a:r>
            <a:endParaRPr lang="en-US" altLang="zh-CN" sz="2000" dirty="0" smtClean="0">
              <a:solidFill>
                <a:schemeClr val="bg1"/>
              </a:solidFill>
              <a:latin typeface="华文楷体" pitchFamily="2" charset="-122"/>
              <a:ea typeface="华文楷体" pitchFamily="2" charset="-122"/>
            </a:endParaRPr>
          </a:p>
          <a:p>
            <a:endParaRPr lang="en-US" altLang="zh-CN" sz="2000" dirty="0">
              <a:solidFill>
                <a:schemeClr val="bg1"/>
              </a:solidFill>
              <a:latin typeface="华文楷体" pitchFamily="2" charset="-122"/>
              <a:ea typeface="华文楷体" pitchFamily="2" charset="-122"/>
            </a:endParaRPr>
          </a:p>
          <a:p>
            <a:r>
              <a:rPr lang="en-US" altLang="zh-CN" sz="2000" b="1" dirty="0" smtClean="0">
                <a:solidFill>
                  <a:schemeClr val="bg1"/>
                </a:solidFill>
                <a:latin typeface="华文楷体" pitchFamily="2" charset="-122"/>
                <a:ea typeface="华文楷体" pitchFamily="2" charset="-122"/>
              </a:rPr>
              <a:t>2.  </a:t>
            </a:r>
            <a:r>
              <a:rPr lang="zh-CN" altLang="en-US" sz="2000" b="1" dirty="0" smtClean="0">
                <a:solidFill>
                  <a:schemeClr val="bg1"/>
                </a:solidFill>
                <a:latin typeface="华文楷体" pitchFamily="2" charset="-122"/>
                <a:ea typeface="华文楷体" pitchFamily="2" charset="-122"/>
              </a:rPr>
              <a:t>封二</a:t>
            </a:r>
            <a:r>
              <a:rPr lang="zh-CN" altLang="en-US" sz="2000" b="1" dirty="0">
                <a:solidFill>
                  <a:schemeClr val="bg1"/>
                </a:solidFill>
                <a:latin typeface="华文楷体" pitchFamily="2" charset="-122"/>
                <a:ea typeface="华文楷体" pitchFamily="2" charset="-122"/>
              </a:rPr>
              <a:t>、目录对页和封三杂志广告</a:t>
            </a:r>
          </a:p>
          <a:p>
            <a:r>
              <a:rPr lang="zh-CN" altLang="en-US" sz="2000" dirty="0" smtClean="0">
                <a:solidFill>
                  <a:schemeClr val="bg1"/>
                </a:solidFill>
                <a:latin typeface="华文楷体" pitchFamily="2" charset="-122"/>
                <a:ea typeface="华文楷体" pitchFamily="2" charset="-122"/>
              </a:rPr>
              <a:t>        受</a:t>
            </a:r>
            <a:r>
              <a:rPr lang="zh-CN" altLang="en-US" sz="2000" dirty="0">
                <a:solidFill>
                  <a:schemeClr val="bg1"/>
                </a:solidFill>
                <a:latin typeface="华文楷体" pitchFamily="2" charset="-122"/>
                <a:ea typeface="华文楷体" pitchFamily="2" charset="-122"/>
              </a:rPr>
              <a:t>众对这些位置的注意值仅次于对封面和封底的注意值</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所以封二、目录</a:t>
            </a:r>
            <a:r>
              <a:rPr lang="zh-CN" altLang="en-US" sz="2000" dirty="0" smtClean="0">
                <a:solidFill>
                  <a:schemeClr val="bg1"/>
                </a:solidFill>
                <a:latin typeface="华文楷体" pitchFamily="2" charset="-122"/>
                <a:ea typeface="华文楷体" pitchFamily="2" charset="-122"/>
              </a:rPr>
              <a:t>对页</a:t>
            </a:r>
            <a:r>
              <a:rPr lang="zh-CN" altLang="en-US" sz="2000" dirty="0">
                <a:solidFill>
                  <a:schemeClr val="bg1"/>
                </a:solidFill>
                <a:latin typeface="华文楷体" pitchFamily="2" charset="-122"/>
                <a:ea typeface="华文楷体" pitchFamily="2" charset="-122"/>
              </a:rPr>
              <a:t>和封三也是重要的版面位置</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处于这些位置的广告应该多以图文并茂的形式表现</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由于广告是内页的起始和结束部分</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因此也能获得极高的关注度</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比较</a:t>
            </a:r>
            <a:r>
              <a:rPr lang="zh-CN" altLang="en-US" sz="2000" dirty="0" smtClean="0">
                <a:solidFill>
                  <a:schemeClr val="bg1"/>
                </a:solidFill>
                <a:latin typeface="华文楷体" pitchFamily="2" charset="-122"/>
                <a:ea typeface="华文楷体" pitchFamily="2" charset="-122"/>
              </a:rPr>
              <a:t>适合</a:t>
            </a:r>
            <a:r>
              <a:rPr lang="zh-CN" altLang="en-US" sz="2000" dirty="0">
                <a:solidFill>
                  <a:schemeClr val="bg1"/>
                </a:solidFill>
                <a:latin typeface="华文楷体" pitchFamily="2" charset="-122"/>
                <a:ea typeface="华文楷体" pitchFamily="2" charset="-122"/>
              </a:rPr>
              <a:t>发布企业力推的某款产品和某项技术</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要求用冲击力强的形象与色彩来提高</a:t>
            </a:r>
            <a:r>
              <a:rPr lang="zh-CN" altLang="en-US" sz="2000" dirty="0" smtClean="0">
                <a:solidFill>
                  <a:schemeClr val="bg1"/>
                </a:solidFill>
                <a:latin typeface="华文楷体" pitchFamily="2" charset="-122"/>
                <a:ea typeface="华文楷体" pitchFamily="2" charset="-122"/>
              </a:rPr>
              <a:t>受众</a:t>
            </a:r>
            <a:r>
              <a:rPr lang="zh-CN" altLang="en-US" sz="2000" dirty="0">
                <a:solidFill>
                  <a:schemeClr val="bg1"/>
                </a:solidFill>
                <a:latin typeface="华文楷体" pitchFamily="2" charset="-122"/>
                <a:ea typeface="华文楷体" pitchFamily="2" charset="-122"/>
              </a:rPr>
              <a:t>的</a:t>
            </a:r>
            <a:r>
              <a:rPr lang="zh-CN" altLang="en-US" sz="2000" dirty="0" smtClean="0">
                <a:solidFill>
                  <a:schemeClr val="bg1"/>
                </a:solidFill>
                <a:latin typeface="华文楷体" pitchFamily="2" charset="-122"/>
                <a:ea typeface="华文楷体" pitchFamily="2" charset="-122"/>
              </a:rPr>
              <a:t>注意力。</a:t>
            </a:r>
            <a:endParaRPr lang="zh-CN" altLang="en-US" sz="2000"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166396141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808570" y="1379076"/>
            <a:ext cx="10619292" cy="4393927"/>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29" name="文本框 21"/>
          <p:cNvSpPr txBox="1"/>
          <p:nvPr/>
        </p:nvSpPr>
        <p:spPr>
          <a:xfrm>
            <a:off x="689413" y="747856"/>
            <a:ext cx="6735978"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2400" dirty="0">
                <a:solidFill>
                  <a:srgbClr val="787481"/>
                </a:solidFill>
                <a:latin typeface="思源黑体 CN Heavy" panose="020B0A00000000000000" pitchFamily="34" charset="-122"/>
                <a:ea typeface="思源黑体 CN Heavy" panose="020B0A00000000000000" pitchFamily="34" charset="-122"/>
              </a:rPr>
              <a:t>一</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）杂志</a:t>
            </a:r>
            <a:r>
              <a:rPr lang="zh-CN" altLang="en-US" sz="2400" dirty="0">
                <a:solidFill>
                  <a:srgbClr val="787481"/>
                </a:solidFill>
                <a:latin typeface="思源黑体 CN Heavy" panose="020B0A00000000000000" pitchFamily="34" charset="-122"/>
                <a:ea typeface="思源黑体 CN Heavy" panose="020B0A00000000000000" pitchFamily="34" charset="-122"/>
              </a:rPr>
              <a:t>广告效果分析</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5" name="TextBox 4"/>
          <p:cNvSpPr txBox="1"/>
          <p:nvPr/>
        </p:nvSpPr>
        <p:spPr>
          <a:xfrm>
            <a:off x="1004326" y="1566055"/>
            <a:ext cx="10214134" cy="4093428"/>
          </a:xfrm>
          <a:prstGeom prst="rect">
            <a:avLst/>
          </a:prstGeom>
          <a:noFill/>
        </p:spPr>
        <p:txBody>
          <a:bodyPr wrap="square" rtlCol="0">
            <a:spAutoFit/>
          </a:bodyPr>
          <a:lstStyle/>
          <a:p>
            <a:r>
              <a:rPr lang="en-US" altLang="zh-CN" sz="2000" b="1" dirty="0" smtClean="0">
                <a:solidFill>
                  <a:schemeClr val="bg1"/>
                </a:solidFill>
                <a:latin typeface="华文楷体" pitchFamily="2" charset="-122"/>
                <a:ea typeface="华文楷体" pitchFamily="2" charset="-122"/>
              </a:rPr>
              <a:t>5.  </a:t>
            </a:r>
            <a:r>
              <a:rPr lang="zh-CN" altLang="en-US" sz="2000" b="1" dirty="0" smtClean="0">
                <a:solidFill>
                  <a:schemeClr val="bg1"/>
                </a:solidFill>
                <a:latin typeface="华文楷体" pitchFamily="2" charset="-122"/>
                <a:ea typeface="华文楷体" pitchFamily="2" charset="-122"/>
              </a:rPr>
              <a:t>企业</a:t>
            </a:r>
            <a:r>
              <a:rPr lang="zh-CN" altLang="en-US" sz="2000" b="1" dirty="0">
                <a:solidFill>
                  <a:schemeClr val="bg1"/>
                </a:solidFill>
                <a:latin typeface="华文楷体" pitchFamily="2" charset="-122"/>
                <a:ea typeface="华文楷体" pitchFamily="2" charset="-122"/>
              </a:rPr>
              <a:t>冠名</a:t>
            </a:r>
            <a:r>
              <a:rPr lang="zh-CN" altLang="en-US" sz="2000" b="1" dirty="0" smtClean="0">
                <a:solidFill>
                  <a:schemeClr val="bg1"/>
                </a:solidFill>
                <a:latin typeface="华文楷体" pitchFamily="2" charset="-122"/>
                <a:ea typeface="华文楷体" pitchFamily="2" charset="-122"/>
              </a:rPr>
              <a:t>专栏</a:t>
            </a:r>
            <a:endParaRPr lang="en-US" altLang="zh-CN" sz="2000" b="1" dirty="0" smtClean="0">
              <a:solidFill>
                <a:schemeClr val="bg1"/>
              </a:solidFill>
              <a:latin typeface="华文楷体" pitchFamily="2" charset="-122"/>
              <a:ea typeface="华文楷体" pitchFamily="2" charset="-122"/>
            </a:endParaRPr>
          </a:p>
          <a:p>
            <a:r>
              <a:rPr lang="zh-CN" altLang="en-US" sz="2000" dirty="0" smtClean="0">
                <a:solidFill>
                  <a:schemeClr val="bg1"/>
                </a:solidFill>
                <a:latin typeface="华文楷体" pitchFamily="2" charset="-122"/>
                <a:ea typeface="华文楷体" pitchFamily="2" charset="-122"/>
              </a:rPr>
              <a:t>        企业</a:t>
            </a:r>
            <a:r>
              <a:rPr lang="zh-CN" altLang="en-US" sz="2000" dirty="0">
                <a:solidFill>
                  <a:schemeClr val="bg1"/>
                </a:solidFill>
                <a:latin typeface="华文楷体" pitchFamily="2" charset="-122"/>
                <a:ea typeface="华文楷体" pitchFamily="2" charset="-122"/>
              </a:rPr>
              <a:t>冠名专栏是杂志充分利用专业资讯平台及品牌形象的优势而推出的</a:t>
            </a:r>
            <a:r>
              <a:rPr lang="zh-CN" altLang="en-US" sz="2000" dirty="0" smtClean="0">
                <a:solidFill>
                  <a:schemeClr val="bg1"/>
                </a:solidFill>
                <a:latin typeface="华文楷体" pitchFamily="2" charset="-122"/>
                <a:ea typeface="华文楷体" pitchFamily="2" charset="-122"/>
              </a:rPr>
              <a:t>特色</a:t>
            </a:r>
            <a:r>
              <a:rPr lang="zh-CN" altLang="en-US" sz="2000" dirty="0">
                <a:solidFill>
                  <a:schemeClr val="bg1"/>
                </a:solidFill>
                <a:latin typeface="华文楷体" pitchFamily="2" charset="-122"/>
                <a:ea typeface="华文楷体" pitchFamily="2" charset="-122"/>
              </a:rPr>
              <a:t>专栏</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以便</a:t>
            </a:r>
            <a:r>
              <a:rPr lang="zh-CN" altLang="en-US" sz="2000" dirty="0" smtClean="0">
                <a:solidFill>
                  <a:schemeClr val="bg1"/>
                </a:solidFill>
                <a:latin typeface="华文楷体" pitchFamily="2" charset="-122"/>
                <a:ea typeface="华文楷体" pitchFamily="2" charset="-122"/>
              </a:rPr>
              <a:t>更地</a:t>
            </a:r>
            <a:r>
              <a:rPr lang="zh-CN" altLang="en-US" sz="2000" dirty="0">
                <a:solidFill>
                  <a:schemeClr val="bg1"/>
                </a:solidFill>
                <a:latin typeface="华文楷体" pitchFamily="2" charset="-122"/>
                <a:ea typeface="华文楷体" pitchFamily="2" charset="-122"/>
              </a:rPr>
              <a:t>为相关企业服务</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企业冠名专栏能够为每家企业提供独享</a:t>
            </a:r>
            <a:r>
              <a:rPr lang="zh-CN" altLang="en-US" sz="2000" dirty="0" smtClean="0">
                <a:solidFill>
                  <a:schemeClr val="bg1"/>
                </a:solidFill>
                <a:latin typeface="华文楷体" pitchFamily="2" charset="-122"/>
                <a:ea typeface="华文楷体" pitchFamily="2" charset="-122"/>
              </a:rPr>
              <a:t>的专用</a:t>
            </a:r>
            <a:r>
              <a:rPr lang="zh-CN" altLang="en-US" sz="2000" dirty="0">
                <a:solidFill>
                  <a:schemeClr val="bg1"/>
                </a:solidFill>
                <a:latin typeface="华文楷体" pitchFamily="2" charset="-122"/>
                <a:ea typeface="华文楷体" pitchFamily="2" charset="-122"/>
              </a:rPr>
              <a:t>页面</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根据特定的企业特别策划和包装宣传内容</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类似于广告软文</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让企业</a:t>
            </a:r>
            <a:r>
              <a:rPr lang="zh-CN" altLang="en-US" sz="2000" dirty="0" smtClean="0">
                <a:solidFill>
                  <a:schemeClr val="bg1"/>
                </a:solidFill>
                <a:latin typeface="华文楷体" pitchFamily="2" charset="-122"/>
                <a:ea typeface="华文楷体" pitchFamily="2" charset="-122"/>
              </a:rPr>
              <a:t>享受</a:t>
            </a:r>
            <a:r>
              <a:rPr lang="zh-CN" altLang="en-US" sz="2000" dirty="0">
                <a:solidFill>
                  <a:schemeClr val="bg1"/>
                </a:solidFill>
                <a:latin typeface="华文楷体" pitchFamily="2" charset="-122"/>
                <a:ea typeface="华文楷体" pitchFamily="2" charset="-122"/>
              </a:rPr>
              <a:t>到专业化的媒体服务</a:t>
            </a:r>
            <a:r>
              <a:rPr lang="en-US" altLang="zh-CN" sz="2000" dirty="0" smtClean="0">
                <a:solidFill>
                  <a:schemeClr val="bg1"/>
                </a:solidFill>
                <a:latin typeface="华文楷体" pitchFamily="2" charset="-122"/>
                <a:ea typeface="华文楷体" pitchFamily="2" charset="-122"/>
              </a:rPr>
              <a:t>.</a:t>
            </a:r>
          </a:p>
          <a:p>
            <a:endParaRPr lang="en-US" altLang="zh-CN" sz="2000" dirty="0">
              <a:solidFill>
                <a:schemeClr val="bg1"/>
              </a:solidFill>
              <a:latin typeface="华文楷体" pitchFamily="2" charset="-122"/>
              <a:ea typeface="华文楷体" pitchFamily="2" charset="-122"/>
            </a:endParaRPr>
          </a:p>
          <a:p>
            <a:r>
              <a:rPr lang="en-US" altLang="zh-CN" sz="2000" b="1" dirty="0" smtClean="0">
                <a:solidFill>
                  <a:schemeClr val="bg1"/>
                </a:solidFill>
                <a:latin typeface="华文楷体" pitchFamily="2" charset="-122"/>
                <a:ea typeface="华文楷体" pitchFamily="2" charset="-122"/>
              </a:rPr>
              <a:t>6.  </a:t>
            </a:r>
            <a:r>
              <a:rPr lang="zh-CN" altLang="en-US" sz="2000" b="1" dirty="0" smtClean="0">
                <a:solidFill>
                  <a:schemeClr val="bg1"/>
                </a:solidFill>
                <a:latin typeface="华文楷体" pitchFamily="2" charset="-122"/>
                <a:ea typeface="华文楷体" pitchFamily="2" charset="-122"/>
              </a:rPr>
              <a:t>软</a:t>
            </a:r>
            <a:r>
              <a:rPr lang="zh-CN" altLang="en-US" sz="2000" b="1" dirty="0">
                <a:solidFill>
                  <a:schemeClr val="bg1"/>
                </a:solidFill>
                <a:latin typeface="华文楷体" pitchFamily="2" charset="-122"/>
                <a:ea typeface="华文楷体" pitchFamily="2" charset="-122"/>
              </a:rPr>
              <a:t>文打包服务</a:t>
            </a:r>
          </a:p>
          <a:p>
            <a:r>
              <a:rPr lang="zh-CN" altLang="en-US" sz="2000" dirty="0" smtClean="0">
                <a:solidFill>
                  <a:schemeClr val="bg1"/>
                </a:solidFill>
                <a:latin typeface="华文楷体" pitchFamily="2" charset="-122"/>
                <a:ea typeface="华文楷体" pitchFamily="2" charset="-122"/>
              </a:rPr>
              <a:t>        软</a:t>
            </a:r>
            <a:r>
              <a:rPr lang="zh-CN" altLang="en-US" sz="2000" dirty="0">
                <a:solidFill>
                  <a:schemeClr val="bg1"/>
                </a:solidFill>
                <a:latin typeface="华文楷体" pitchFamily="2" charset="-122"/>
                <a:ea typeface="华文楷体" pitchFamily="2" charset="-122"/>
              </a:rPr>
              <a:t>文和杂志内容的界限不是非常清晰</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读者常常认为软文是杂志的内容</a:t>
            </a:r>
            <a:r>
              <a:rPr lang="zh-CN" altLang="en-US" sz="2000" dirty="0" smtClean="0">
                <a:solidFill>
                  <a:schemeClr val="bg1"/>
                </a:solidFill>
                <a:latin typeface="华文楷体" pitchFamily="2" charset="-122"/>
                <a:ea typeface="华文楷体" pitchFamily="2" charset="-122"/>
              </a:rPr>
              <a:t>部分</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除了具有</a:t>
            </a:r>
            <a:r>
              <a:rPr lang="zh-CN" altLang="en-US" sz="2000" dirty="0" smtClean="0">
                <a:solidFill>
                  <a:schemeClr val="bg1"/>
                </a:solidFill>
                <a:latin typeface="华文楷体" pitchFamily="2" charset="-122"/>
                <a:ea typeface="华文楷体" pitchFamily="2" charset="-122"/>
              </a:rPr>
              <a:t>不“跳过”</a:t>
            </a:r>
            <a:r>
              <a:rPr lang="zh-CN" altLang="en-US" sz="2000" dirty="0">
                <a:solidFill>
                  <a:schemeClr val="bg1"/>
                </a:solidFill>
                <a:latin typeface="华文楷体" pitchFamily="2" charset="-122"/>
                <a:ea typeface="华文楷体" pitchFamily="2" charset="-122"/>
              </a:rPr>
              <a:t>的优势之外</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软文广告还能有效地将企业品牌、产品</a:t>
            </a:r>
            <a:r>
              <a:rPr lang="zh-CN" altLang="en-US" sz="2000" dirty="0" smtClean="0">
                <a:solidFill>
                  <a:schemeClr val="bg1"/>
                </a:solidFill>
                <a:latin typeface="华文楷体" pitchFamily="2" charset="-122"/>
                <a:ea typeface="华文楷体" pitchFamily="2" charset="-122"/>
              </a:rPr>
              <a:t>和技术</a:t>
            </a:r>
            <a:r>
              <a:rPr lang="zh-CN" altLang="en-US" sz="2000" dirty="0">
                <a:solidFill>
                  <a:schemeClr val="bg1"/>
                </a:solidFill>
                <a:latin typeface="华文楷体" pitchFamily="2" charset="-122"/>
                <a:ea typeface="华文楷体" pitchFamily="2" charset="-122"/>
              </a:rPr>
              <a:t>潜移默化地渗透到读者</a:t>
            </a:r>
            <a:r>
              <a:rPr lang="zh-CN" altLang="en-US" sz="2000" dirty="0" smtClean="0">
                <a:solidFill>
                  <a:schemeClr val="bg1"/>
                </a:solidFill>
                <a:latin typeface="华文楷体" pitchFamily="2" charset="-122"/>
                <a:ea typeface="华文楷体" pitchFamily="2" charset="-122"/>
              </a:rPr>
              <a:t>和户</a:t>
            </a:r>
            <a:r>
              <a:rPr lang="zh-CN" altLang="en-US" sz="2000" dirty="0">
                <a:solidFill>
                  <a:schemeClr val="bg1"/>
                </a:solidFill>
                <a:latin typeface="华文楷体" pitchFamily="2" charset="-122"/>
                <a:ea typeface="华文楷体" pitchFamily="2" charset="-122"/>
              </a:rPr>
              <a:t>心中</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最终形成立体的企业形象</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软文打包</a:t>
            </a:r>
            <a:r>
              <a:rPr lang="zh-CN" altLang="en-US" sz="2000" dirty="0" smtClean="0">
                <a:solidFill>
                  <a:schemeClr val="bg1"/>
                </a:solidFill>
                <a:latin typeface="华文楷体" pitchFamily="2" charset="-122"/>
                <a:ea typeface="华文楷体" pitchFamily="2" charset="-122"/>
              </a:rPr>
              <a:t>服务</a:t>
            </a:r>
            <a:r>
              <a:rPr lang="zh-CN" altLang="en-US" sz="2000" dirty="0">
                <a:solidFill>
                  <a:schemeClr val="bg1"/>
                </a:solidFill>
                <a:latin typeface="华文楷体" pitchFamily="2" charset="-122"/>
                <a:ea typeface="华文楷体" pitchFamily="2" charset="-122"/>
              </a:rPr>
              <a:t>的主要形式有“人物专访”“行业观点”等专栏性栏目</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人物专访”一般是</a:t>
            </a:r>
            <a:r>
              <a:rPr lang="zh-CN" altLang="en-US" sz="2000" dirty="0" smtClean="0">
                <a:solidFill>
                  <a:schemeClr val="bg1"/>
                </a:solidFill>
                <a:latin typeface="华文楷体" pitchFamily="2" charset="-122"/>
                <a:ea typeface="华文楷体" pitchFamily="2" charset="-122"/>
              </a:rPr>
              <a:t>通过与</a:t>
            </a:r>
            <a:r>
              <a:rPr lang="zh-CN" altLang="en-US" sz="2000" dirty="0">
                <a:solidFill>
                  <a:schemeClr val="bg1"/>
                </a:solidFill>
                <a:latin typeface="华文楷体" pitchFamily="2" charset="-122"/>
                <a:ea typeface="华文楷体" pitchFamily="2" charset="-122"/>
              </a:rPr>
              <a:t>企业领导者对话</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在展示企业领导者魅力的同时</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向受众展示企业的经营理念</a:t>
            </a:r>
            <a:r>
              <a:rPr lang="zh-CN" altLang="en-US" sz="2000" dirty="0" smtClean="0">
                <a:solidFill>
                  <a:schemeClr val="bg1"/>
                </a:solidFill>
                <a:latin typeface="华文楷体" pitchFamily="2" charset="-122"/>
                <a:ea typeface="华文楷体" pitchFamily="2" charset="-122"/>
              </a:rPr>
              <a:t>、特色</a:t>
            </a:r>
            <a:r>
              <a:rPr lang="zh-CN" altLang="en-US" sz="2000" dirty="0">
                <a:solidFill>
                  <a:schemeClr val="bg1"/>
                </a:solidFill>
                <a:latin typeface="华文楷体" pitchFamily="2" charset="-122"/>
                <a:ea typeface="华文楷体" pitchFamily="2" charset="-122"/>
              </a:rPr>
              <a:t>技术和产品</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行业观点”主要展示企业对整个所属行业的理解</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并给出</a:t>
            </a:r>
            <a:r>
              <a:rPr lang="zh-CN" altLang="en-US" sz="2000" dirty="0" smtClean="0">
                <a:solidFill>
                  <a:schemeClr val="bg1"/>
                </a:solidFill>
                <a:latin typeface="华文楷体" pitchFamily="2" charset="-122"/>
                <a:ea typeface="华文楷体" pitchFamily="2" charset="-122"/>
              </a:rPr>
              <a:t>看似公益性</a:t>
            </a:r>
            <a:r>
              <a:rPr lang="zh-CN" altLang="en-US" sz="2000" dirty="0">
                <a:solidFill>
                  <a:schemeClr val="bg1"/>
                </a:solidFill>
                <a:latin typeface="华文楷体" pitchFamily="2" charset="-122"/>
                <a:ea typeface="华文楷体" pitchFamily="2" charset="-122"/>
              </a:rPr>
              <a:t>的观点</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实则展示公司实力和形象</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从而凸显企业作为市场领导者的风貌</a:t>
            </a:r>
            <a:r>
              <a:rPr lang="en-US" altLang="zh-CN" sz="2000" dirty="0">
                <a:solidFill>
                  <a:schemeClr val="bg1"/>
                </a:solidFill>
                <a:latin typeface="华文楷体" pitchFamily="2" charset="-122"/>
                <a:ea typeface="华文楷体" pitchFamily="2" charset="-122"/>
              </a:rPr>
              <a:t>.</a:t>
            </a:r>
            <a:endParaRPr lang="zh-CN" altLang="en-US" sz="2000"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184839651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892627" y="743878"/>
            <a:ext cx="10406743" cy="538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7C8B71"/>
              </a:solidFill>
            </a:endParaRPr>
          </a:p>
        </p:txBody>
      </p:sp>
      <p:sp>
        <p:nvSpPr>
          <p:cNvPr id="12" name="等腰三角形 11"/>
          <p:cNvSpPr/>
          <p:nvPr/>
        </p:nvSpPr>
        <p:spPr>
          <a:xfrm rot="10800000">
            <a:off x="892627" y="743878"/>
            <a:ext cx="10406743" cy="5384800"/>
          </a:xfrm>
          <a:prstGeom prst="triangle">
            <a:avLst>
              <a:gd name="adj" fmla="val 100000"/>
            </a:avLst>
          </a:prstGeom>
          <a:solidFill>
            <a:srgbClr val="E1E4E1"/>
          </a:solidFill>
          <a:ln>
            <a:noFill/>
          </a:ln>
          <a:effectLst>
            <a:outerShdw blurRad="190500" dist="38100" dir="13500000" sx="101000" sy="101000" algn="b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p:cNvSpPr txBox="1"/>
          <p:nvPr/>
        </p:nvSpPr>
        <p:spPr>
          <a:xfrm>
            <a:off x="8737600" y="2021134"/>
            <a:ext cx="1930400" cy="1862048"/>
          </a:xfrm>
          <a:prstGeom prst="rect">
            <a:avLst/>
          </a:prstGeom>
          <a:noFill/>
        </p:spPr>
        <p:txBody>
          <a:bodyPr wrap="square" rtlCol="0">
            <a:spAutoFit/>
          </a:bodyPr>
          <a:lstStyle/>
          <a:p>
            <a:pPr algn="r"/>
            <a:r>
              <a:rPr lang="en-US" altLang="zh-CN" sz="11500" dirty="0" smtClean="0">
                <a:solidFill>
                  <a:srgbClr val="7C8B71"/>
                </a:solidFill>
                <a:latin typeface="+mj-ea"/>
                <a:ea typeface="+mj-ea"/>
              </a:rPr>
              <a:t>01</a:t>
            </a:r>
            <a:endParaRPr lang="zh-CN" altLang="en-US" sz="11500" dirty="0">
              <a:solidFill>
                <a:srgbClr val="7C8B71"/>
              </a:solidFill>
              <a:latin typeface="+mj-ea"/>
              <a:ea typeface="+mj-ea"/>
            </a:endParaRPr>
          </a:p>
        </p:txBody>
      </p:sp>
      <p:sp>
        <p:nvSpPr>
          <p:cNvPr id="7" name="文本框 6"/>
          <p:cNvSpPr txBox="1"/>
          <p:nvPr/>
        </p:nvSpPr>
        <p:spPr>
          <a:xfrm>
            <a:off x="7794170" y="3640846"/>
            <a:ext cx="2873829" cy="769441"/>
          </a:xfrm>
          <a:prstGeom prst="rect">
            <a:avLst/>
          </a:prstGeom>
          <a:noFill/>
        </p:spPr>
        <p:txBody>
          <a:bodyPr wrap="square" rtlCol="0">
            <a:spAutoFit/>
          </a:bodyPr>
          <a:lstStyle/>
          <a:p>
            <a:pPr algn="r"/>
            <a:r>
              <a:rPr lang="en-US" altLang="zh-CN" sz="4400" dirty="0" smtClean="0">
                <a:solidFill>
                  <a:srgbClr val="7C8B71"/>
                </a:solidFill>
                <a:latin typeface="+mj-ea"/>
                <a:ea typeface="+mj-ea"/>
              </a:rPr>
              <a:t>PART ONE</a:t>
            </a:r>
            <a:endParaRPr lang="zh-CN" altLang="en-US" sz="4400" dirty="0">
              <a:solidFill>
                <a:srgbClr val="7C8B71"/>
              </a:solidFill>
              <a:latin typeface="+mj-ea"/>
              <a:ea typeface="+mj-ea"/>
            </a:endParaRPr>
          </a:p>
        </p:txBody>
      </p:sp>
      <p:sp>
        <p:nvSpPr>
          <p:cNvPr id="10" name="文本框 9"/>
          <p:cNvSpPr txBox="1"/>
          <p:nvPr/>
        </p:nvSpPr>
        <p:spPr>
          <a:xfrm>
            <a:off x="6313715" y="4287551"/>
            <a:ext cx="4354285" cy="769441"/>
          </a:xfrm>
          <a:prstGeom prst="rect">
            <a:avLst/>
          </a:prstGeom>
          <a:noFill/>
        </p:spPr>
        <p:txBody>
          <a:bodyPr wrap="square" rtlCol="0">
            <a:spAutoFit/>
          </a:bodyPr>
          <a:lstStyle/>
          <a:p>
            <a:pPr algn="r"/>
            <a:r>
              <a:rPr lang="zh-CN" altLang="en-US" sz="4000" dirty="0">
                <a:solidFill>
                  <a:srgbClr val="7C8B71"/>
                </a:solidFill>
                <a:latin typeface="+mj-ea"/>
                <a:ea typeface="+mj-ea"/>
              </a:rPr>
              <a:t> </a:t>
            </a:r>
            <a:r>
              <a:rPr lang="zh-CN" altLang="en-US" sz="4400" dirty="0">
                <a:solidFill>
                  <a:srgbClr val="7C8B71"/>
                </a:solidFill>
                <a:latin typeface="黑体" pitchFamily="49" charset="-122"/>
                <a:ea typeface="黑体" pitchFamily="49" charset="-122"/>
              </a:rPr>
              <a:t>电视媒体 </a:t>
            </a:r>
            <a:endParaRPr lang="zh-CN" altLang="en-US" sz="4000" dirty="0">
              <a:solidFill>
                <a:srgbClr val="7C8B71"/>
              </a:solidFill>
              <a:latin typeface="黑体" pitchFamily="49" charset="-122"/>
              <a:ea typeface="黑体" pitchFamily="49" charset="-122"/>
            </a:endParaRPr>
          </a:p>
        </p:txBody>
      </p:sp>
      <p:cxnSp>
        <p:nvCxnSpPr>
          <p:cNvPr id="15" name="肘形连接符 14"/>
          <p:cNvCxnSpPr>
            <a:stCxn id="6" idx="0"/>
            <a:endCxn id="7" idx="1"/>
          </p:cNvCxnSpPr>
          <p:nvPr/>
        </p:nvCxnSpPr>
        <p:spPr>
          <a:xfrm rot="16200000" flipH="1" flipV="1">
            <a:off x="7746268" y="2069035"/>
            <a:ext cx="2004433" cy="1908630"/>
          </a:xfrm>
          <a:prstGeom prst="bentConnector4">
            <a:avLst>
              <a:gd name="adj1" fmla="val -11405"/>
              <a:gd name="adj2" fmla="val 111977"/>
            </a:avLst>
          </a:prstGeom>
          <a:ln w="38100">
            <a:solidFill>
              <a:srgbClr val="7C8B71"/>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570385" y="2246221"/>
            <a:ext cx="4210262" cy="2308324"/>
          </a:xfrm>
          <a:prstGeom prst="rect">
            <a:avLst/>
          </a:prstGeom>
        </p:spPr>
        <p:txBody>
          <a:bodyPr wrap="square">
            <a:spAutoFit/>
          </a:bodyPr>
          <a:lstStyle/>
          <a:p>
            <a:pPr marL="285750" indent="-285750">
              <a:lnSpc>
                <a:spcPct val="200000"/>
              </a:lnSpc>
              <a:buFont typeface="Arial" pitchFamily="34" charset="0"/>
              <a:buChar char="•"/>
            </a:pPr>
            <a:r>
              <a:rPr lang="zh-CN" altLang="en-US" sz="2400" dirty="0" smtClean="0">
                <a:solidFill>
                  <a:srgbClr val="7C8B71"/>
                </a:solidFill>
                <a:latin typeface="黑体" pitchFamily="49" charset="-122"/>
                <a:ea typeface="黑体" pitchFamily="49" charset="-122"/>
              </a:rPr>
              <a:t>电视</a:t>
            </a:r>
            <a:r>
              <a:rPr lang="zh-CN" altLang="en-US" sz="2400" dirty="0">
                <a:solidFill>
                  <a:srgbClr val="7C8B71"/>
                </a:solidFill>
                <a:latin typeface="黑体" pitchFamily="49" charset="-122"/>
                <a:ea typeface="黑体" pitchFamily="49" charset="-122"/>
              </a:rPr>
              <a:t>媒体特点 　　 </a:t>
            </a:r>
            <a:endParaRPr lang="en-US" altLang="zh-CN" sz="2400" dirty="0">
              <a:solidFill>
                <a:srgbClr val="7C8B71"/>
              </a:solidFill>
              <a:latin typeface="黑体" pitchFamily="49" charset="-122"/>
              <a:ea typeface="黑体" pitchFamily="49" charset="-122"/>
            </a:endParaRPr>
          </a:p>
          <a:p>
            <a:pPr marL="285750" indent="-285750">
              <a:lnSpc>
                <a:spcPct val="200000"/>
              </a:lnSpc>
              <a:buFont typeface="Arial" pitchFamily="34" charset="0"/>
              <a:buChar char="•"/>
            </a:pPr>
            <a:r>
              <a:rPr lang="zh-CN" altLang="en-US" sz="2400" dirty="0" smtClean="0">
                <a:solidFill>
                  <a:srgbClr val="7C8B71"/>
                </a:solidFill>
                <a:latin typeface="黑体" pitchFamily="49" charset="-122"/>
                <a:ea typeface="黑体" pitchFamily="49" charset="-122"/>
              </a:rPr>
              <a:t>电视</a:t>
            </a:r>
            <a:r>
              <a:rPr lang="zh-CN" altLang="en-US" sz="2400" dirty="0">
                <a:solidFill>
                  <a:srgbClr val="7C8B71"/>
                </a:solidFill>
                <a:latin typeface="黑体" pitchFamily="49" charset="-122"/>
                <a:ea typeface="黑体" pitchFamily="49" charset="-122"/>
              </a:rPr>
              <a:t>媒体广告传播优劣势 　　 </a:t>
            </a:r>
            <a:endParaRPr lang="en-US" altLang="zh-CN" sz="2400" dirty="0">
              <a:solidFill>
                <a:srgbClr val="7C8B71"/>
              </a:solidFill>
              <a:latin typeface="黑体" pitchFamily="49" charset="-122"/>
              <a:ea typeface="黑体" pitchFamily="49" charset="-122"/>
            </a:endParaRPr>
          </a:p>
          <a:p>
            <a:pPr marL="285750" indent="-285750">
              <a:lnSpc>
                <a:spcPct val="200000"/>
              </a:lnSpc>
              <a:buFont typeface="Arial" pitchFamily="34" charset="0"/>
              <a:buChar char="•"/>
            </a:pPr>
            <a:r>
              <a:rPr lang="zh-CN" altLang="en-US" sz="2400" dirty="0" smtClean="0">
                <a:solidFill>
                  <a:srgbClr val="7C8B71"/>
                </a:solidFill>
                <a:latin typeface="黑体" pitchFamily="49" charset="-122"/>
                <a:ea typeface="黑体" pitchFamily="49" charset="-122"/>
              </a:rPr>
              <a:t>电视</a:t>
            </a:r>
            <a:r>
              <a:rPr lang="zh-CN" altLang="en-US" sz="2400" dirty="0">
                <a:solidFill>
                  <a:srgbClr val="7C8B71"/>
                </a:solidFill>
                <a:latin typeface="黑体" pitchFamily="49" charset="-122"/>
                <a:ea typeface="黑体" pitchFamily="49" charset="-122"/>
              </a:rPr>
              <a:t>媒体广告播出费用 </a:t>
            </a:r>
            <a:endParaRPr lang="zh-CN" altLang="en-US" sz="2400" dirty="0">
              <a:latin typeface="黑体" pitchFamily="49" charset="-122"/>
              <a:ea typeface="黑体" pitchFamily="49" charset="-122"/>
            </a:endParaRPr>
          </a:p>
        </p:txBody>
      </p:sp>
    </p:spTree>
    <p:extLst>
      <p:ext uri="{BB962C8B-B14F-4D97-AF65-F5344CB8AC3E}">
        <p14:creationId xmlns:p14="http://schemas.microsoft.com/office/powerpoint/2010/main" val="228276763"/>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808570" y="1379076"/>
            <a:ext cx="10619292" cy="4203075"/>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29" name="文本框 21"/>
          <p:cNvSpPr txBox="1"/>
          <p:nvPr/>
        </p:nvSpPr>
        <p:spPr>
          <a:xfrm>
            <a:off x="689413" y="747856"/>
            <a:ext cx="6735978"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2400" dirty="0">
                <a:solidFill>
                  <a:srgbClr val="787481"/>
                </a:solidFill>
                <a:latin typeface="思源黑体 CN Heavy" panose="020B0A00000000000000" pitchFamily="34" charset="-122"/>
                <a:ea typeface="思源黑体 CN Heavy" panose="020B0A00000000000000" pitchFamily="34" charset="-122"/>
              </a:rPr>
              <a:t>一</a:t>
            </a:r>
            <a:r>
              <a:rPr lang="zh-CN" altLang="en-US" sz="2400" dirty="0" smtClean="0">
                <a:solidFill>
                  <a:srgbClr val="787481"/>
                </a:solidFill>
                <a:latin typeface="思源黑体 CN Heavy" panose="020B0A00000000000000" pitchFamily="34" charset="-122"/>
                <a:ea typeface="思源黑体 CN Heavy" panose="020B0A00000000000000" pitchFamily="34" charset="-122"/>
              </a:rPr>
              <a:t>）杂志</a:t>
            </a:r>
            <a:r>
              <a:rPr lang="zh-CN" altLang="en-US" sz="2400" dirty="0">
                <a:solidFill>
                  <a:srgbClr val="787481"/>
                </a:solidFill>
                <a:latin typeface="思源黑体 CN Heavy" panose="020B0A00000000000000" pitchFamily="34" charset="-122"/>
                <a:ea typeface="思源黑体 CN Heavy" panose="020B0A00000000000000" pitchFamily="34" charset="-122"/>
              </a:rPr>
              <a:t>广告效果分析</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5" name="TextBox 4"/>
          <p:cNvSpPr txBox="1"/>
          <p:nvPr/>
        </p:nvSpPr>
        <p:spPr>
          <a:xfrm>
            <a:off x="1004326" y="1675239"/>
            <a:ext cx="10227781" cy="3447098"/>
          </a:xfrm>
          <a:prstGeom prst="rect">
            <a:avLst/>
          </a:prstGeom>
          <a:noFill/>
        </p:spPr>
        <p:txBody>
          <a:bodyPr wrap="square" rtlCol="0">
            <a:spAutoFit/>
          </a:bodyPr>
          <a:lstStyle/>
          <a:p>
            <a:r>
              <a:rPr lang="en-US" altLang="zh-CN" sz="2000" b="1" dirty="0" smtClean="0">
                <a:solidFill>
                  <a:schemeClr val="bg1"/>
                </a:solidFill>
                <a:latin typeface="华文楷体" pitchFamily="2" charset="-122"/>
                <a:ea typeface="华文楷体" pitchFamily="2" charset="-122"/>
              </a:rPr>
              <a:t>3</a:t>
            </a:r>
            <a:r>
              <a:rPr lang="en-US" altLang="zh-CN" sz="2000" b="1" dirty="0">
                <a:solidFill>
                  <a:schemeClr val="bg1"/>
                </a:solidFill>
                <a:latin typeface="华文楷体" pitchFamily="2" charset="-122"/>
                <a:ea typeface="华文楷体" pitchFamily="2" charset="-122"/>
              </a:rPr>
              <a:t>.  </a:t>
            </a:r>
            <a:r>
              <a:rPr lang="zh-CN" altLang="en-US" sz="2000" b="1" dirty="0">
                <a:solidFill>
                  <a:schemeClr val="bg1"/>
                </a:solidFill>
                <a:latin typeface="华文楷体" pitchFamily="2" charset="-122"/>
                <a:ea typeface="华文楷体" pitchFamily="2" charset="-122"/>
              </a:rPr>
              <a:t>内页各制式广告</a:t>
            </a:r>
          </a:p>
          <a:p>
            <a:r>
              <a:rPr lang="zh-CN" altLang="en-US" sz="2000" dirty="0" smtClean="0">
                <a:solidFill>
                  <a:schemeClr val="bg1"/>
                </a:solidFill>
                <a:latin typeface="华文楷体" pitchFamily="2" charset="-122"/>
                <a:ea typeface="华文楷体" pitchFamily="2" charset="-122"/>
              </a:rPr>
              <a:t>        内</a:t>
            </a:r>
            <a:r>
              <a:rPr lang="zh-CN" altLang="en-US" sz="2000" dirty="0">
                <a:solidFill>
                  <a:schemeClr val="bg1"/>
                </a:solidFill>
                <a:latin typeface="华文楷体" pitchFamily="2" charset="-122"/>
                <a:ea typeface="华文楷体" pitchFamily="2" charset="-122"/>
              </a:rPr>
              <a:t>页各制式广告包括全页、半页、</a:t>
            </a:r>
            <a:r>
              <a:rPr lang="en-US" altLang="zh-CN" sz="2000" dirty="0">
                <a:solidFill>
                  <a:schemeClr val="bg1"/>
                </a:solidFill>
                <a:latin typeface="华文楷体" pitchFamily="2" charset="-122"/>
                <a:ea typeface="华文楷体" pitchFamily="2" charset="-122"/>
              </a:rPr>
              <a:t>1/4</a:t>
            </a:r>
            <a:r>
              <a:rPr lang="zh-CN" altLang="en-US" sz="2000" dirty="0">
                <a:solidFill>
                  <a:schemeClr val="bg1"/>
                </a:solidFill>
                <a:latin typeface="华文楷体" pitchFamily="2" charset="-122"/>
                <a:ea typeface="华文楷体" pitchFamily="2" charset="-122"/>
              </a:rPr>
              <a:t>页、跨页、折页、多页专辑等</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这些广告可以享有杂志媒体所特有的制作精美、重复阅读率高等特点</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由于内页各制式广告和杂志的文章内容结合在一起</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并且结合得比较紧密</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因此具有提示准确、认同率高等特点</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此类位置比较适合发布企业的最新产品和技术信息</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比如新品介绍、渠道招商等</a:t>
            </a:r>
            <a:r>
              <a:rPr lang="en-US" altLang="zh-CN" sz="2000" dirty="0">
                <a:solidFill>
                  <a:schemeClr val="bg1"/>
                </a:solidFill>
                <a:latin typeface="华文楷体" pitchFamily="2" charset="-122"/>
                <a:ea typeface="华文楷体" pitchFamily="2" charset="-122"/>
              </a:rPr>
              <a:t>.</a:t>
            </a:r>
          </a:p>
          <a:p>
            <a:endParaRPr lang="en-US" altLang="zh-CN" dirty="0">
              <a:solidFill>
                <a:schemeClr val="bg1"/>
              </a:solidFill>
              <a:latin typeface="华文楷体" pitchFamily="2" charset="-122"/>
              <a:ea typeface="华文楷体" pitchFamily="2" charset="-122"/>
            </a:endParaRPr>
          </a:p>
          <a:p>
            <a:r>
              <a:rPr lang="en-US" altLang="zh-CN" sz="2000" b="1" dirty="0" smtClean="0">
                <a:solidFill>
                  <a:schemeClr val="bg1"/>
                </a:solidFill>
                <a:latin typeface="华文楷体" pitchFamily="2" charset="-122"/>
                <a:ea typeface="华文楷体" pitchFamily="2" charset="-122"/>
              </a:rPr>
              <a:t>4.  </a:t>
            </a:r>
            <a:r>
              <a:rPr lang="zh-CN" altLang="en-US" sz="2000" b="1" dirty="0" smtClean="0">
                <a:solidFill>
                  <a:schemeClr val="bg1"/>
                </a:solidFill>
                <a:latin typeface="华文楷体" pitchFamily="2" charset="-122"/>
                <a:ea typeface="华文楷体" pitchFamily="2" charset="-122"/>
              </a:rPr>
              <a:t>各种</a:t>
            </a:r>
            <a:r>
              <a:rPr lang="zh-CN" altLang="en-US" sz="2000" b="1" dirty="0">
                <a:solidFill>
                  <a:schemeClr val="bg1"/>
                </a:solidFill>
                <a:latin typeface="华文楷体" pitchFamily="2" charset="-122"/>
                <a:ea typeface="华文楷体" pitchFamily="2" charset="-122"/>
              </a:rPr>
              <a:t>较小版面分类广告</a:t>
            </a:r>
          </a:p>
          <a:p>
            <a:r>
              <a:rPr lang="zh-CN" altLang="en-US" sz="2000" dirty="0" smtClean="0">
                <a:solidFill>
                  <a:schemeClr val="bg1"/>
                </a:solidFill>
                <a:latin typeface="华文楷体" pitchFamily="2" charset="-122"/>
                <a:ea typeface="华文楷体" pitchFamily="2" charset="-122"/>
              </a:rPr>
              <a:t>        这</a:t>
            </a:r>
            <a:r>
              <a:rPr lang="zh-CN" altLang="en-US" sz="2000" dirty="0">
                <a:solidFill>
                  <a:schemeClr val="bg1"/>
                </a:solidFill>
                <a:latin typeface="华文楷体" pitchFamily="2" charset="-122"/>
                <a:ea typeface="华文楷体" pitchFamily="2" charset="-122"/>
              </a:rPr>
              <a:t>类广告主要以引人注目的标题取胜</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这些小版面分类广告大多以品牌</a:t>
            </a:r>
            <a:r>
              <a:rPr lang="zh-CN" altLang="en-US" sz="2000" dirty="0" smtClean="0">
                <a:solidFill>
                  <a:schemeClr val="bg1"/>
                </a:solidFill>
                <a:latin typeface="华文楷体" pitchFamily="2" charset="-122"/>
                <a:ea typeface="华文楷体" pitchFamily="2" charset="-122"/>
              </a:rPr>
              <a:t>名称</a:t>
            </a:r>
            <a:r>
              <a:rPr lang="zh-CN" altLang="en-US" sz="2000" dirty="0">
                <a:solidFill>
                  <a:schemeClr val="bg1"/>
                </a:solidFill>
                <a:latin typeface="华文楷体" pitchFamily="2" charset="-122"/>
                <a:ea typeface="华文楷体" pitchFamily="2" charset="-122"/>
              </a:rPr>
              <a:t>或企业形象</a:t>
            </a:r>
            <a:r>
              <a:rPr lang="zh-CN" altLang="en-US" sz="2000" dirty="0" smtClean="0">
                <a:solidFill>
                  <a:schemeClr val="bg1"/>
                </a:solidFill>
                <a:latin typeface="华文楷体" pitchFamily="2" charset="-122"/>
                <a:ea typeface="华文楷体" pitchFamily="2" charset="-122"/>
              </a:rPr>
              <a:t>标及</a:t>
            </a:r>
            <a:r>
              <a:rPr lang="zh-CN" altLang="en-US" sz="2000" dirty="0">
                <a:solidFill>
                  <a:schemeClr val="bg1"/>
                </a:solidFill>
                <a:latin typeface="华文楷体" pitchFamily="2" charset="-122"/>
                <a:ea typeface="华文楷体" pitchFamily="2" charset="-122"/>
              </a:rPr>
              <a:t>文案为主</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小版面分类广告要想获得良好的宣传效果</a:t>
            </a:r>
            <a:r>
              <a:rPr lang="en-US" altLang="zh-CN" sz="2000" dirty="0">
                <a:solidFill>
                  <a:schemeClr val="bg1"/>
                </a:solidFill>
                <a:latin typeface="华文楷体" pitchFamily="2" charset="-122"/>
                <a:ea typeface="华文楷体" pitchFamily="2" charset="-122"/>
              </a:rPr>
              <a:t>,</a:t>
            </a:r>
            <a:r>
              <a:rPr lang="zh-CN" altLang="en-US" sz="2000" dirty="0" smtClean="0">
                <a:solidFill>
                  <a:schemeClr val="bg1"/>
                </a:solidFill>
                <a:latin typeface="华文楷体" pitchFamily="2" charset="-122"/>
                <a:ea typeface="华文楷体" pitchFamily="2" charset="-122"/>
              </a:rPr>
              <a:t>必须保持</a:t>
            </a:r>
            <a:r>
              <a:rPr lang="zh-CN" altLang="en-US" sz="2000" dirty="0">
                <a:solidFill>
                  <a:schemeClr val="bg1"/>
                </a:solidFill>
                <a:latin typeface="华文楷体" pitchFamily="2" charset="-122"/>
                <a:ea typeface="华文楷体" pitchFamily="2" charset="-122"/>
              </a:rPr>
              <a:t>长期性和版面固定性</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以便</a:t>
            </a:r>
            <a:r>
              <a:rPr lang="zh-CN" altLang="en-US" sz="2000" dirty="0" smtClean="0">
                <a:solidFill>
                  <a:schemeClr val="bg1"/>
                </a:solidFill>
                <a:latin typeface="华文楷体" pitchFamily="2" charset="-122"/>
                <a:ea typeface="华文楷体" pitchFamily="2" charset="-122"/>
              </a:rPr>
              <a:t>让者</a:t>
            </a:r>
            <a:r>
              <a:rPr lang="zh-CN" altLang="en-US" sz="2000" dirty="0">
                <a:solidFill>
                  <a:schemeClr val="bg1"/>
                </a:solidFill>
                <a:latin typeface="华文楷体" pitchFamily="2" charset="-122"/>
                <a:ea typeface="华文楷体" pitchFamily="2" charset="-122"/>
              </a:rPr>
              <a:t>逐渐熟悉并接受这类广告</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最终达到让</a:t>
            </a:r>
            <a:r>
              <a:rPr lang="zh-CN" altLang="en-US" sz="2000" dirty="0" smtClean="0">
                <a:solidFill>
                  <a:schemeClr val="bg1"/>
                </a:solidFill>
                <a:latin typeface="华文楷体" pitchFamily="2" charset="-122"/>
                <a:ea typeface="华文楷体" pitchFamily="2" charset="-122"/>
              </a:rPr>
              <a:t>读者</a:t>
            </a:r>
            <a:r>
              <a:rPr lang="zh-CN" altLang="en-US" sz="2000" dirty="0">
                <a:solidFill>
                  <a:schemeClr val="bg1"/>
                </a:solidFill>
                <a:latin typeface="华文楷体" pitchFamily="2" charset="-122"/>
                <a:ea typeface="华文楷体" pitchFamily="2" charset="-122"/>
              </a:rPr>
              <a:t>在情感上认同这类广告的目的</a:t>
            </a:r>
            <a:r>
              <a:rPr lang="en-US" altLang="zh-CN" sz="2000" dirty="0">
                <a:solidFill>
                  <a:schemeClr val="bg1"/>
                </a:solidFill>
                <a:latin typeface="华文楷体" pitchFamily="2" charset="-122"/>
                <a:ea typeface="华文楷体" pitchFamily="2" charset="-122"/>
              </a:rPr>
              <a:t>.</a:t>
            </a:r>
            <a:r>
              <a:rPr lang="zh-CN" altLang="en-US" sz="2000" dirty="0">
                <a:solidFill>
                  <a:schemeClr val="bg1"/>
                </a:solidFill>
                <a:latin typeface="华文楷体" pitchFamily="2" charset="-122"/>
                <a:ea typeface="华文楷体" pitchFamily="2" charset="-122"/>
              </a:rPr>
              <a:t>经济实力不很强的企业适合选择这类</a:t>
            </a:r>
            <a:r>
              <a:rPr lang="zh-CN" altLang="en-US" sz="2000" dirty="0" smtClean="0">
                <a:solidFill>
                  <a:schemeClr val="bg1"/>
                </a:solidFill>
                <a:latin typeface="华文楷体" pitchFamily="2" charset="-122"/>
                <a:ea typeface="华文楷体" pitchFamily="2" charset="-122"/>
              </a:rPr>
              <a:t>广告</a:t>
            </a:r>
            <a:r>
              <a:rPr lang="zh-CN" altLang="en-US" sz="2000" dirty="0">
                <a:solidFill>
                  <a:schemeClr val="bg1"/>
                </a:solidFill>
                <a:latin typeface="华文楷体" pitchFamily="2" charset="-122"/>
                <a:ea typeface="华文楷体" pitchFamily="2" charset="-122"/>
              </a:rPr>
              <a:t>。</a:t>
            </a:r>
          </a:p>
        </p:txBody>
      </p:sp>
    </p:spTree>
    <p:extLst>
      <p:ext uri="{BB962C8B-B14F-4D97-AF65-F5344CB8AC3E}">
        <p14:creationId xmlns:p14="http://schemas.microsoft.com/office/powerpoint/2010/main" val="17908777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23677"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文本框 21"/>
          <p:cNvSpPr txBox="1"/>
          <p:nvPr/>
        </p:nvSpPr>
        <p:spPr>
          <a:xfrm>
            <a:off x="689413" y="772840"/>
            <a:ext cx="6735978" cy="461665"/>
          </a:xfrm>
          <a:prstGeom prst="rect">
            <a:avLst/>
          </a:prstGeom>
          <a:noFill/>
        </p:spPr>
        <p:txBody>
          <a:bodyPr wrap="square" rtlCol="0">
            <a:spAutoFit/>
          </a:bodyPr>
          <a:lstStyle/>
          <a:p>
            <a:r>
              <a:rPr lang="zh-CN" altLang="en-US" sz="2400" dirty="0" smtClean="0">
                <a:solidFill>
                  <a:srgbClr val="787481"/>
                </a:solidFill>
                <a:latin typeface="思源黑体 CN Heavy" panose="020B0A00000000000000" pitchFamily="34" charset="-122"/>
                <a:ea typeface="思源黑体 CN Heavy" panose="020B0A00000000000000" pitchFamily="34" charset="-122"/>
              </a:rPr>
              <a:t>（</a:t>
            </a:r>
            <a:r>
              <a:rPr lang="zh-CN" altLang="en-US" sz="2400" dirty="0">
                <a:solidFill>
                  <a:srgbClr val="787481"/>
                </a:solidFill>
                <a:latin typeface="思源黑体 CN Heavy" panose="020B0A00000000000000" pitchFamily="34" charset="-122"/>
                <a:ea typeface="思源黑体 CN Heavy" panose="020B0A00000000000000" pitchFamily="34" charset="-122"/>
              </a:rPr>
              <a:t>二）杂志广告费用</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2" name="TextBox 1"/>
          <p:cNvSpPr txBox="1"/>
          <p:nvPr/>
        </p:nvSpPr>
        <p:spPr>
          <a:xfrm>
            <a:off x="790237" y="1378859"/>
            <a:ext cx="10824008" cy="369332"/>
          </a:xfrm>
          <a:prstGeom prst="rect">
            <a:avLst/>
          </a:prstGeom>
          <a:noFill/>
        </p:spPr>
        <p:txBody>
          <a:bodyPr wrap="square" rtlCol="0">
            <a:spAutoFit/>
          </a:bodyPr>
          <a:lstStyle/>
          <a:p>
            <a:r>
              <a:rPr lang="zh-CN" altLang="en-US" dirty="0">
                <a:solidFill>
                  <a:srgbClr val="787481"/>
                </a:solidFill>
                <a:latin typeface="黑体" pitchFamily="49" charset="-122"/>
                <a:ea typeface="黑体" pitchFamily="49" charset="-122"/>
              </a:rPr>
              <a:t>杂志广告刊例费的差别很大</a:t>
            </a:r>
            <a:r>
              <a:rPr lang="en-US" altLang="zh-CN" dirty="0">
                <a:solidFill>
                  <a:srgbClr val="787481"/>
                </a:solidFill>
                <a:latin typeface="黑体" pitchFamily="49" charset="-122"/>
                <a:ea typeface="黑体" pitchFamily="49" charset="-122"/>
              </a:rPr>
              <a:t>,</a:t>
            </a:r>
            <a:r>
              <a:rPr lang="zh-CN" altLang="en-US" dirty="0">
                <a:solidFill>
                  <a:srgbClr val="787481"/>
                </a:solidFill>
                <a:latin typeface="黑体" pitchFamily="49" charset="-122"/>
                <a:ea typeface="黑体" pitchFamily="49" charset="-122"/>
              </a:rPr>
              <a:t>不同种类和层次的杂志的广告刊例费相差极大</a:t>
            </a:r>
            <a:r>
              <a:rPr lang="en-US" altLang="zh-CN" dirty="0">
                <a:solidFill>
                  <a:srgbClr val="787481"/>
                </a:solidFill>
                <a:latin typeface="黑体" pitchFamily="49" charset="-122"/>
                <a:ea typeface="黑体" pitchFamily="49" charset="-122"/>
              </a:rPr>
              <a:t>,</a:t>
            </a:r>
            <a:r>
              <a:rPr lang="zh-CN" altLang="en-US" dirty="0">
                <a:solidFill>
                  <a:srgbClr val="787481"/>
                </a:solidFill>
                <a:latin typeface="黑体" pitchFamily="49" charset="-122"/>
                <a:ea typeface="黑体" pitchFamily="49" charset="-122"/>
              </a:rPr>
              <a:t>以下是三种不同杂志的刊例</a:t>
            </a:r>
            <a:r>
              <a:rPr lang="zh-CN" altLang="en-US" dirty="0" smtClean="0">
                <a:solidFill>
                  <a:srgbClr val="787481"/>
                </a:solidFill>
                <a:latin typeface="黑体" pitchFamily="49" charset="-122"/>
                <a:ea typeface="黑体" pitchFamily="49" charset="-122"/>
              </a:rPr>
              <a:t>价：</a:t>
            </a:r>
            <a:endParaRPr lang="zh-CN" altLang="en-US" dirty="0">
              <a:solidFill>
                <a:srgbClr val="787481"/>
              </a:solidFill>
              <a:latin typeface="黑体" pitchFamily="49" charset="-122"/>
              <a:ea typeface="黑体" pitchFamily="49" charset="-122"/>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426" y="1805978"/>
            <a:ext cx="3919798" cy="4598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6224" y="1805978"/>
            <a:ext cx="3706812" cy="4294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3430" y="1901512"/>
            <a:ext cx="4308570" cy="1243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69781" y="3112602"/>
            <a:ext cx="4335867" cy="203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426992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10029" y="638630"/>
            <a:ext cx="466560" cy="740229"/>
          </a:xfrm>
          <a:prstGeom prst="rect">
            <a:avLst/>
          </a:prstGeom>
          <a:solidFill>
            <a:srgbClr val="EDE5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1924334" y="1665027"/>
            <a:ext cx="7956645" cy="3575713"/>
          </a:xfrm>
          <a:prstGeom prst="rect">
            <a:avLst/>
          </a:prstGeom>
          <a:solidFill>
            <a:srgbClr val="B6B1A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BBFD3"/>
              </a:solidFill>
            </a:endParaRPr>
          </a:p>
        </p:txBody>
      </p:sp>
      <p:sp>
        <p:nvSpPr>
          <p:cNvPr id="29" name="文本框 21"/>
          <p:cNvSpPr txBox="1"/>
          <p:nvPr/>
        </p:nvSpPr>
        <p:spPr>
          <a:xfrm>
            <a:off x="798597" y="747856"/>
            <a:ext cx="6735978" cy="461665"/>
          </a:xfrm>
          <a:prstGeom prst="rect">
            <a:avLst/>
          </a:prstGeom>
          <a:noFill/>
        </p:spPr>
        <p:txBody>
          <a:bodyPr wrap="square" rtlCol="0">
            <a:spAutoFit/>
          </a:bodyPr>
          <a:lstStyle/>
          <a:p>
            <a:r>
              <a:rPr lang="zh-CN" altLang="en-US" sz="2400" dirty="0">
                <a:solidFill>
                  <a:srgbClr val="787481"/>
                </a:solidFill>
                <a:latin typeface="思源黑体 CN Heavy" panose="020B0A00000000000000" pitchFamily="34" charset="-122"/>
                <a:ea typeface="思源黑体 CN Heavy" panose="020B0A00000000000000" pitchFamily="34" charset="-122"/>
              </a:rPr>
              <a:t>本章复习思考题</a:t>
            </a:r>
            <a:endParaRPr lang="en-US" altLang="zh-CN" sz="2400" dirty="0" smtClean="0">
              <a:solidFill>
                <a:srgbClr val="787481"/>
              </a:solidFill>
              <a:latin typeface="思源黑体 CN Heavy" panose="020B0A00000000000000" pitchFamily="34" charset="-122"/>
              <a:ea typeface="思源黑体 CN Heavy" panose="020B0A00000000000000" pitchFamily="34" charset="-122"/>
            </a:endParaRPr>
          </a:p>
        </p:txBody>
      </p:sp>
      <p:sp>
        <p:nvSpPr>
          <p:cNvPr id="5" name="TextBox 4"/>
          <p:cNvSpPr txBox="1"/>
          <p:nvPr/>
        </p:nvSpPr>
        <p:spPr>
          <a:xfrm>
            <a:off x="2584458" y="2262595"/>
            <a:ext cx="7078158" cy="2308324"/>
          </a:xfrm>
          <a:prstGeom prst="rect">
            <a:avLst/>
          </a:prstGeom>
          <a:noFill/>
        </p:spPr>
        <p:txBody>
          <a:bodyPr wrap="square" rtlCol="0">
            <a:spAutoFit/>
          </a:bodyPr>
          <a:lstStyle/>
          <a:p>
            <a:pPr>
              <a:lnSpc>
                <a:spcPct val="150000"/>
              </a:lnSpc>
            </a:pPr>
            <a:r>
              <a:rPr lang="en-US" altLang="zh-CN" sz="2400" dirty="0" smtClean="0">
                <a:solidFill>
                  <a:schemeClr val="bg1"/>
                </a:solidFill>
                <a:latin typeface="+mj-ea"/>
                <a:ea typeface="+mj-ea"/>
              </a:rPr>
              <a:t>1. </a:t>
            </a:r>
            <a:r>
              <a:rPr lang="zh-CN" altLang="en-US" sz="2400" dirty="0" smtClean="0">
                <a:solidFill>
                  <a:schemeClr val="bg1"/>
                </a:solidFill>
                <a:latin typeface="+mj-ea"/>
                <a:ea typeface="+mj-ea"/>
              </a:rPr>
              <a:t>杂志</a:t>
            </a:r>
            <a:r>
              <a:rPr lang="zh-CN" altLang="en-US" sz="2400" dirty="0">
                <a:solidFill>
                  <a:schemeClr val="bg1"/>
                </a:solidFill>
                <a:latin typeface="+mj-ea"/>
                <a:ea typeface="+mj-ea"/>
              </a:rPr>
              <a:t>媒体的自身优势有哪些</a:t>
            </a:r>
            <a:r>
              <a:rPr lang="en-US" altLang="zh-CN" sz="2400" dirty="0">
                <a:solidFill>
                  <a:schemeClr val="bg1"/>
                </a:solidFill>
                <a:latin typeface="+mj-ea"/>
                <a:ea typeface="+mj-ea"/>
              </a:rPr>
              <a:t>?</a:t>
            </a:r>
          </a:p>
          <a:p>
            <a:pPr>
              <a:lnSpc>
                <a:spcPct val="150000"/>
              </a:lnSpc>
            </a:pPr>
            <a:r>
              <a:rPr lang="en-US" altLang="zh-CN" sz="2400" dirty="0" smtClean="0">
                <a:solidFill>
                  <a:schemeClr val="bg1"/>
                </a:solidFill>
                <a:latin typeface="+mj-ea"/>
                <a:ea typeface="+mj-ea"/>
              </a:rPr>
              <a:t>2. </a:t>
            </a:r>
            <a:r>
              <a:rPr lang="zh-CN" altLang="en-US" sz="2400" dirty="0" smtClean="0">
                <a:solidFill>
                  <a:schemeClr val="bg1"/>
                </a:solidFill>
                <a:latin typeface="+mj-ea"/>
                <a:ea typeface="+mj-ea"/>
              </a:rPr>
              <a:t>国内</a:t>
            </a:r>
            <a:r>
              <a:rPr lang="zh-CN" altLang="en-US" sz="2400" dirty="0">
                <a:solidFill>
                  <a:schemeClr val="bg1"/>
                </a:solidFill>
                <a:latin typeface="+mj-ea"/>
                <a:ea typeface="+mj-ea"/>
              </a:rPr>
              <a:t>杂志媒体的发展趋势是什么</a:t>
            </a:r>
            <a:r>
              <a:rPr lang="en-US" altLang="zh-CN" sz="2400" dirty="0">
                <a:solidFill>
                  <a:schemeClr val="bg1"/>
                </a:solidFill>
                <a:latin typeface="+mj-ea"/>
                <a:ea typeface="+mj-ea"/>
              </a:rPr>
              <a:t>?</a:t>
            </a:r>
          </a:p>
          <a:p>
            <a:pPr>
              <a:lnSpc>
                <a:spcPct val="150000"/>
              </a:lnSpc>
            </a:pPr>
            <a:r>
              <a:rPr lang="en-US" altLang="zh-CN" sz="2400" dirty="0" smtClean="0">
                <a:solidFill>
                  <a:schemeClr val="bg1"/>
                </a:solidFill>
                <a:latin typeface="+mj-ea"/>
                <a:ea typeface="+mj-ea"/>
              </a:rPr>
              <a:t>3. </a:t>
            </a:r>
            <a:r>
              <a:rPr lang="zh-CN" altLang="en-US" sz="2400" dirty="0" smtClean="0">
                <a:solidFill>
                  <a:schemeClr val="bg1"/>
                </a:solidFill>
                <a:latin typeface="+mj-ea"/>
                <a:ea typeface="+mj-ea"/>
              </a:rPr>
              <a:t>你</a:t>
            </a:r>
            <a:r>
              <a:rPr lang="zh-CN" altLang="en-US" sz="2400" dirty="0">
                <a:solidFill>
                  <a:schemeClr val="bg1"/>
                </a:solidFill>
                <a:latin typeface="+mj-ea"/>
                <a:ea typeface="+mj-ea"/>
              </a:rPr>
              <a:t>如何评价杂志媒体的广告费用</a:t>
            </a:r>
            <a:r>
              <a:rPr lang="en-US" altLang="zh-CN" sz="2400" dirty="0" smtClean="0">
                <a:solidFill>
                  <a:schemeClr val="bg1"/>
                </a:solidFill>
                <a:latin typeface="+mj-ea"/>
                <a:ea typeface="+mj-ea"/>
              </a:rPr>
              <a:t>?</a:t>
            </a:r>
          </a:p>
          <a:p>
            <a:pPr>
              <a:lnSpc>
                <a:spcPct val="150000"/>
              </a:lnSpc>
            </a:pPr>
            <a:r>
              <a:rPr lang="en-US" altLang="zh-CN" sz="2400" dirty="0" smtClean="0">
                <a:solidFill>
                  <a:schemeClr val="bg1"/>
                </a:solidFill>
                <a:latin typeface="+mj-ea"/>
                <a:ea typeface="+mj-ea"/>
              </a:rPr>
              <a:t>4. </a:t>
            </a:r>
            <a:r>
              <a:rPr lang="zh-CN" altLang="en-US" sz="2400" dirty="0" smtClean="0">
                <a:solidFill>
                  <a:schemeClr val="bg1"/>
                </a:solidFill>
                <a:latin typeface="+mj-ea"/>
                <a:ea typeface="+mj-ea"/>
              </a:rPr>
              <a:t>你</a:t>
            </a:r>
            <a:r>
              <a:rPr lang="zh-CN" altLang="en-US" sz="2400" dirty="0">
                <a:solidFill>
                  <a:schemeClr val="bg1"/>
                </a:solidFill>
                <a:latin typeface="+mj-ea"/>
                <a:ea typeface="+mj-ea"/>
              </a:rPr>
              <a:t>如何看待杂志</a:t>
            </a:r>
            <a:r>
              <a:rPr lang="zh-CN" altLang="en-US" sz="2400" dirty="0" smtClean="0">
                <a:solidFill>
                  <a:schemeClr val="bg1"/>
                </a:solidFill>
                <a:latin typeface="+mj-ea"/>
                <a:ea typeface="+mj-ea"/>
              </a:rPr>
              <a:t>的</a:t>
            </a:r>
            <a:r>
              <a:rPr lang="en-US" altLang="zh-CN" sz="2400" dirty="0" smtClean="0">
                <a:solidFill>
                  <a:schemeClr val="bg1"/>
                </a:solidFill>
                <a:latin typeface="+mj-ea"/>
                <a:ea typeface="+mj-ea"/>
              </a:rPr>
              <a:t>Web2.0</a:t>
            </a:r>
            <a:r>
              <a:rPr lang="zh-CN" altLang="en-US" sz="2400" dirty="0" smtClean="0">
                <a:solidFill>
                  <a:schemeClr val="bg1"/>
                </a:solidFill>
                <a:latin typeface="+mj-ea"/>
                <a:ea typeface="+mj-ea"/>
              </a:rPr>
              <a:t>模式</a:t>
            </a:r>
            <a:r>
              <a:rPr lang="en-US" altLang="zh-CN" sz="2400" dirty="0">
                <a:solidFill>
                  <a:schemeClr val="bg1"/>
                </a:solidFill>
                <a:latin typeface="+mj-ea"/>
                <a:ea typeface="+mj-ea"/>
              </a:rPr>
              <a:t>?</a:t>
            </a:r>
            <a:endParaRPr lang="zh-CN" altLang="en-US" sz="2400" dirty="0">
              <a:solidFill>
                <a:schemeClr val="bg1"/>
              </a:solidFill>
              <a:latin typeface="+mj-ea"/>
              <a:ea typeface="+mj-ea"/>
            </a:endParaRPr>
          </a:p>
        </p:txBody>
      </p:sp>
    </p:spTree>
    <p:extLst>
      <p:ext uri="{BB962C8B-B14F-4D97-AF65-F5344CB8AC3E}">
        <p14:creationId xmlns:p14="http://schemas.microsoft.com/office/powerpoint/2010/main" val="315359605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892627" y="743878"/>
            <a:ext cx="10406743" cy="538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7C8B71"/>
              </a:solidFill>
            </a:endParaRPr>
          </a:p>
        </p:txBody>
      </p:sp>
      <p:sp>
        <p:nvSpPr>
          <p:cNvPr id="12" name="等腰三角形 11"/>
          <p:cNvSpPr/>
          <p:nvPr/>
        </p:nvSpPr>
        <p:spPr>
          <a:xfrm rot="10800000">
            <a:off x="892627" y="743878"/>
            <a:ext cx="10406743" cy="5384800"/>
          </a:xfrm>
          <a:prstGeom prst="triangle">
            <a:avLst>
              <a:gd name="adj" fmla="val 100000"/>
            </a:avLst>
          </a:prstGeom>
          <a:solidFill>
            <a:srgbClr val="E1E4E1"/>
          </a:solidFill>
          <a:ln>
            <a:noFill/>
          </a:ln>
          <a:effectLst>
            <a:outerShdw blurRad="190500" dist="38100" dir="13500000" sx="101000" sy="101000" algn="b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p:cNvSpPr txBox="1"/>
          <p:nvPr/>
        </p:nvSpPr>
        <p:spPr>
          <a:xfrm>
            <a:off x="8737600" y="2021134"/>
            <a:ext cx="1930400" cy="1862048"/>
          </a:xfrm>
          <a:prstGeom prst="rect">
            <a:avLst/>
          </a:prstGeom>
          <a:noFill/>
        </p:spPr>
        <p:txBody>
          <a:bodyPr wrap="square" rtlCol="0">
            <a:spAutoFit/>
          </a:bodyPr>
          <a:lstStyle/>
          <a:p>
            <a:pPr algn="r"/>
            <a:r>
              <a:rPr lang="en-US" altLang="zh-CN" sz="11500" dirty="0" smtClean="0">
                <a:solidFill>
                  <a:srgbClr val="7C8B71"/>
                </a:solidFill>
                <a:latin typeface="+mj-ea"/>
                <a:ea typeface="+mj-ea"/>
              </a:rPr>
              <a:t>05</a:t>
            </a:r>
            <a:endParaRPr lang="zh-CN" altLang="en-US" sz="11500" dirty="0">
              <a:solidFill>
                <a:srgbClr val="7C8B71"/>
              </a:solidFill>
              <a:latin typeface="+mj-ea"/>
              <a:ea typeface="+mj-ea"/>
            </a:endParaRPr>
          </a:p>
        </p:txBody>
      </p:sp>
      <p:sp>
        <p:nvSpPr>
          <p:cNvPr id="7" name="文本框 6"/>
          <p:cNvSpPr txBox="1"/>
          <p:nvPr/>
        </p:nvSpPr>
        <p:spPr>
          <a:xfrm>
            <a:off x="7794170" y="3640846"/>
            <a:ext cx="2873829" cy="769441"/>
          </a:xfrm>
          <a:prstGeom prst="rect">
            <a:avLst/>
          </a:prstGeom>
          <a:noFill/>
        </p:spPr>
        <p:txBody>
          <a:bodyPr wrap="square" rtlCol="0">
            <a:spAutoFit/>
          </a:bodyPr>
          <a:lstStyle/>
          <a:p>
            <a:pPr algn="r"/>
            <a:r>
              <a:rPr lang="en-US" altLang="zh-CN" sz="4400" dirty="0" smtClean="0">
                <a:solidFill>
                  <a:srgbClr val="7C8B71"/>
                </a:solidFill>
                <a:latin typeface="+mj-ea"/>
                <a:ea typeface="+mj-ea"/>
              </a:rPr>
              <a:t>PART FIVE</a:t>
            </a:r>
            <a:endParaRPr lang="zh-CN" altLang="en-US" sz="4400" dirty="0">
              <a:solidFill>
                <a:srgbClr val="7C8B71"/>
              </a:solidFill>
              <a:latin typeface="+mj-ea"/>
              <a:ea typeface="+mj-ea"/>
            </a:endParaRPr>
          </a:p>
        </p:txBody>
      </p:sp>
      <p:sp>
        <p:nvSpPr>
          <p:cNvPr id="10" name="文本框 9"/>
          <p:cNvSpPr txBox="1"/>
          <p:nvPr/>
        </p:nvSpPr>
        <p:spPr>
          <a:xfrm>
            <a:off x="6313715" y="4287551"/>
            <a:ext cx="4354285" cy="769441"/>
          </a:xfrm>
          <a:prstGeom prst="rect">
            <a:avLst/>
          </a:prstGeom>
          <a:noFill/>
        </p:spPr>
        <p:txBody>
          <a:bodyPr wrap="square" rtlCol="0">
            <a:spAutoFit/>
          </a:bodyPr>
          <a:lstStyle/>
          <a:p>
            <a:pPr algn="r"/>
            <a:r>
              <a:rPr lang="zh-CN" altLang="en-US" sz="4000" dirty="0">
                <a:solidFill>
                  <a:srgbClr val="7C8B71"/>
                </a:solidFill>
                <a:latin typeface="+mj-ea"/>
                <a:ea typeface="+mj-ea"/>
              </a:rPr>
              <a:t> </a:t>
            </a:r>
            <a:r>
              <a:rPr lang="zh-CN" altLang="en-US" sz="4400" dirty="0" smtClean="0">
                <a:solidFill>
                  <a:srgbClr val="7C8B71"/>
                </a:solidFill>
                <a:latin typeface="黑体" pitchFamily="49" charset="-122"/>
                <a:ea typeface="黑体" pitchFamily="49" charset="-122"/>
              </a:rPr>
              <a:t>户外媒体 </a:t>
            </a:r>
            <a:endParaRPr lang="zh-CN" altLang="en-US" sz="4000" dirty="0">
              <a:solidFill>
                <a:srgbClr val="7C8B71"/>
              </a:solidFill>
              <a:latin typeface="黑体" pitchFamily="49" charset="-122"/>
              <a:ea typeface="黑体" pitchFamily="49" charset="-122"/>
            </a:endParaRPr>
          </a:p>
        </p:txBody>
      </p:sp>
      <p:cxnSp>
        <p:nvCxnSpPr>
          <p:cNvPr id="15" name="肘形连接符 14"/>
          <p:cNvCxnSpPr>
            <a:stCxn id="6" idx="0"/>
            <a:endCxn id="7" idx="1"/>
          </p:cNvCxnSpPr>
          <p:nvPr/>
        </p:nvCxnSpPr>
        <p:spPr>
          <a:xfrm rot="16200000" flipH="1" flipV="1">
            <a:off x="7746268" y="2069035"/>
            <a:ext cx="2004433" cy="1908630"/>
          </a:xfrm>
          <a:prstGeom prst="bentConnector4">
            <a:avLst>
              <a:gd name="adj1" fmla="val -11405"/>
              <a:gd name="adj2" fmla="val 111977"/>
            </a:avLst>
          </a:prstGeom>
          <a:ln w="38100">
            <a:solidFill>
              <a:srgbClr val="7C8B71"/>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570385" y="2246221"/>
            <a:ext cx="4210262" cy="2308324"/>
          </a:xfrm>
          <a:prstGeom prst="rect">
            <a:avLst/>
          </a:prstGeom>
        </p:spPr>
        <p:txBody>
          <a:bodyPr wrap="square">
            <a:spAutoFit/>
          </a:bodyPr>
          <a:lstStyle/>
          <a:p>
            <a:pPr marL="342900" indent="-342900">
              <a:lnSpc>
                <a:spcPct val="150000"/>
              </a:lnSpc>
              <a:buFont typeface="Arial" pitchFamily="34" charset="0"/>
              <a:buChar char="•"/>
            </a:pPr>
            <a:r>
              <a:rPr lang="zh-CN" altLang="en-US" sz="2400" dirty="0" smtClean="0">
                <a:solidFill>
                  <a:srgbClr val="7C8B71"/>
                </a:solidFill>
                <a:latin typeface="黑体" pitchFamily="49" charset="-122"/>
                <a:ea typeface="黑体" pitchFamily="49" charset="-122"/>
              </a:rPr>
              <a:t>概括 </a:t>
            </a:r>
            <a:r>
              <a:rPr lang="zh-CN" altLang="en-US" sz="2400" dirty="0">
                <a:solidFill>
                  <a:srgbClr val="7C8B71"/>
                </a:solidFill>
                <a:latin typeface="黑体" pitchFamily="49" charset="-122"/>
                <a:ea typeface="黑体" pitchFamily="49" charset="-122"/>
              </a:rPr>
              <a:t>　　 </a:t>
            </a:r>
            <a:endParaRPr lang="en-US" altLang="zh-CN" sz="2400" dirty="0">
              <a:solidFill>
                <a:srgbClr val="7C8B71"/>
              </a:solidFill>
              <a:latin typeface="黑体" pitchFamily="49" charset="-122"/>
              <a:ea typeface="黑体" pitchFamily="49" charset="-122"/>
            </a:endParaRPr>
          </a:p>
          <a:p>
            <a:pPr marL="342900" indent="-342900">
              <a:lnSpc>
                <a:spcPct val="150000"/>
              </a:lnSpc>
              <a:buFont typeface="Arial" pitchFamily="34" charset="0"/>
              <a:buChar char="•"/>
            </a:pPr>
            <a:r>
              <a:rPr lang="zh-CN" altLang="en-US" sz="2400" dirty="0" smtClean="0">
                <a:solidFill>
                  <a:srgbClr val="7C8B71"/>
                </a:solidFill>
                <a:latin typeface="黑体" pitchFamily="49" charset="-122"/>
                <a:ea typeface="黑体" pitchFamily="49" charset="-122"/>
              </a:rPr>
              <a:t>户外</a:t>
            </a:r>
            <a:r>
              <a:rPr lang="zh-CN" altLang="en-US" sz="2400" dirty="0">
                <a:solidFill>
                  <a:srgbClr val="7C8B71"/>
                </a:solidFill>
                <a:latin typeface="黑体" pitchFamily="49" charset="-122"/>
                <a:ea typeface="黑体" pitchFamily="49" charset="-122"/>
              </a:rPr>
              <a:t>媒体特点 　　</a:t>
            </a:r>
            <a:endParaRPr lang="en-US" altLang="zh-CN" sz="2400" dirty="0">
              <a:solidFill>
                <a:srgbClr val="7C8B71"/>
              </a:solidFill>
              <a:latin typeface="黑体" pitchFamily="49" charset="-122"/>
              <a:ea typeface="黑体" pitchFamily="49" charset="-122"/>
            </a:endParaRPr>
          </a:p>
          <a:p>
            <a:pPr marL="342900" indent="-342900">
              <a:lnSpc>
                <a:spcPct val="150000"/>
              </a:lnSpc>
              <a:buFont typeface="Arial" pitchFamily="34" charset="0"/>
              <a:buChar char="•"/>
            </a:pPr>
            <a:r>
              <a:rPr lang="zh-CN" altLang="en-US" sz="2400" dirty="0" smtClean="0">
                <a:solidFill>
                  <a:srgbClr val="7C8B71"/>
                </a:solidFill>
                <a:latin typeface="黑体" pitchFamily="49" charset="-122"/>
                <a:ea typeface="黑体" pitchFamily="49" charset="-122"/>
              </a:rPr>
              <a:t>户外</a:t>
            </a:r>
            <a:r>
              <a:rPr lang="zh-CN" altLang="en-US" sz="2400" dirty="0">
                <a:solidFill>
                  <a:srgbClr val="7C8B71"/>
                </a:solidFill>
                <a:latin typeface="黑体" pitchFamily="49" charset="-122"/>
                <a:ea typeface="黑体" pitchFamily="49" charset="-122"/>
              </a:rPr>
              <a:t>媒体广告传播优劣</a:t>
            </a:r>
            <a:r>
              <a:rPr lang="zh-CN" altLang="en-US" sz="2400" dirty="0" smtClean="0">
                <a:solidFill>
                  <a:srgbClr val="7C8B71"/>
                </a:solidFill>
                <a:latin typeface="黑体" pitchFamily="49" charset="-122"/>
                <a:ea typeface="黑体" pitchFamily="49" charset="-122"/>
              </a:rPr>
              <a:t>势</a:t>
            </a:r>
            <a:endParaRPr lang="en-US" altLang="zh-CN" sz="2400" dirty="0" smtClean="0">
              <a:solidFill>
                <a:srgbClr val="7C8B71"/>
              </a:solidFill>
              <a:latin typeface="黑体" pitchFamily="49" charset="-122"/>
              <a:ea typeface="黑体" pitchFamily="49" charset="-122"/>
            </a:endParaRPr>
          </a:p>
          <a:p>
            <a:pPr marL="342900" indent="-342900">
              <a:lnSpc>
                <a:spcPct val="150000"/>
              </a:lnSpc>
              <a:buFont typeface="Arial" pitchFamily="34" charset="0"/>
              <a:buChar char="•"/>
            </a:pPr>
            <a:r>
              <a:rPr lang="zh-CN" altLang="en-US" sz="2400" dirty="0" smtClean="0">
                <a:solidFill>
                  <a:srgbClr val="7C8B71"/>
                </a:solidFill>
                <a:latin typeface="黑体" pitchFamily="49" charset="-122"/>
                <a:ea typeface="黑体" pitchFamily="49" charset="-122"/>
              </a:rPr>
              <a:t>户外</a:t>
            </a:r>
            <a:r>
              <a:rPr lang="zh-CN" altLang="en-US" sz="2400" dirty="0">
                <a:solidFill>
                  <a:srgbClr val="7C8B71"/>
                </a:solidFill>
                <a:latin typeface="黑体" pitchFamily="49" charset="-122"/>
                <a:ea typeface="黑体" pitchFamily="49" charset="-122"/>
              </a:rPr>
              <a:t>媒体广告刊登费用</a:t>
            </a:r>
          </a:p>
        </p:txBody>
      </p:sp>
    </p:spTree>
    <p:extLst>
      <p:ext uri="{BB962C8B-B14F-4D97-AF65-F5344CB8AC3E}">
        <p14:creationId xmlns:p14="http://schemas.microsoft.com/office/powerpoint/2010/main" val="163258084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275385" y="873458"/>
            <a:ext cx="6386732" cy="518971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10977" y="378724"/>
            <a:ext cx="4562275" cy="1000135"/>
            <a:chOff x="314525" y="378724"/>
            <a:chExt cx="4562275" cy="1000135"/>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378724"/>
              <a:ext cx="4194629" cy="732316"/>
            </a:xfrm>
            <a:prstGeom prst="rect">
              <a:avLst/>
            </a:prstGeom>
            <a:noFill/>
          </p:spPr>
          <p:txBody>
            <a:bodyPr wrap="square" rtlCol="0">
              <a:spAutoFit/>
            </a:bodyPr>
            <a:lstStyle/>
            <a:p>
              <a:pPr>
                <a:lnSpc>
                  <a:spcPct val="150000"/>
                </a:lnSpc>
              </a:pPr>
              <a:r>
                <a:rPr lang="zh-CN" altLang="en-US" sz="3200" dirty="0" smtClean="0">
                  <a:solidFill>
                    <a:srgbClr val="7C8B71"/>
                  </a:solidFill>
                  <a:latin typeface="思源黑体 CN Heavy" panose="020B0A00000000000000" pitchFamily="34" charset="-122"/>
                  <a:ea typeface="思源黑体 CN Heavy" panose="020B0A00000000000000" pitchFamily="34" charset="-122"/>
                </a:rPr>
                <a:t>一</a:t>
              </a:r>
              <a:r>
                <a:rPr lang="zh-CN" altLang="en-US" sz="3200" dirty="0" smtClean="0">
                  <a:solidFill>
                    <a:srgbClr val="7C8B71"/>
                  </a:solidFill>
                  <a:latin typeface="思源黑体 CN Heavy" panose="020B0A00000000000000" pitchFamily="34" charset="-122"/>
                  <a:ea typeface="思源黑体 CN Heavy" panose="020B0A00000000000000" pitchFamily="34" charset="-122"/>
                </a:rPr>
                <a:t>、概述</a:t>
              </a:r>
              <a:endParaRPr lang="en-US" altLang="zh-CN" sz="3200" dirty="0" smtClean="0">
                <a:solidFill>
                  <a:srgbClr val="7C8B71"/>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678623" y="1740794"/>
            <a:ext cx="4252688" cy="4252688"/>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5409027" y="961920"/>
            <a:ext cx="6253090" cy="5016758"/>
          </a:xfrm>
          <a:prstGeom prst="rect">
            <a:avLst/>
          </a:prstGeom>
          <a:noFill/>
        </p:spPr>
        <p:txBody>
          <a:bodyPr wrap="square" rtlCol="0">
            <a:spAutoFit/>
          </a:bodyPr>
          <a:lstStyle/>
          <a:p>
            <a:r>
              <a:rPr lang="zh-CN" altLang="en-US" sz="2000" dirty="0" smtClean="0">
                <a:solidFill>
                  <a:srgbClr val="7C8B71"/>
                </a:solidFill>
                <a:latin typeface="华文楷体" pitchFamily="2" charset="-122"/>
                <a:ea typeface="华文楷体" pitchFamily="2" charset="-122"/>
              </a:rPr>
              <a:t>    </a:t>
            </a:r>
            <a:r>
              <a:rPr lang="zh-CN" altLang="en-US" sz="2000" dirty="0">
                <a:solidFill>
                  <a:srgbClr val="7C8B71"/>
                </a:solidFill>
                <a:latin typeface="华文楷体" pitchFamily="2" charset="-122"/>
                <a:ea typeface="华文楷体" pitchFamily="2" charset="-122"/>
              </a:rPr>
              <a:t> </a:t>
            </a:r>
            <a:r>
              <a:rPr lang="zh-CN" altLang="en-US" sz="2000" dirty="0" smtClean="0">
                <a:solidFill>
                  <a:srgbClr val="7C8B71"/>
                </a:solidFill>
                <a:latin typeface="华文楷体" pitchFamily="2" charset="-122"/>
                <a:ea typeface="华文楷体" pitchFamily="2" charset="-122"/>
              </a:rPr>
              <a:t>   </a:t>
            </a:r>
            <a:r>
              <a:rPr lang="zh-CN" altLang="en-US" sz="2000" dirty="0" smtClean="0">
                <a:solidFill>
                  <a:srgbClr val="7C8B71"/>
                </a:solidFill>
                <a:latin typeface="华文楷体" pitchFamily="2" charset="-122"/>
                <a:ea typeface="华文楷体" pitchFamily="2" charset="-122"/>
              </a:rPr>
              <a:t>户外</a:t>
            </a:r>
            <a:r>
              <a:rPr lang="zh-CN" altLang="en-US" sz="2000" dirty="0">
                <a:solidFill>
                  <a:srgbClr val="7C8B71"/>
                </a:solidFill>
                <a:latin typeface="华文楷体" pitchFamily="2" charset="-122"/>
                <a:ea typeface="华文楷体" pitchFamily="2" charset="-122"/>
              </a:rPr>
              <a:t>广告媒体可分为</a:t>
            </a:r>
            <a:r>
              <a:rPr lang="zh-CN" altLang="en-US" sz="2000" b="1" dirty="0">
                <a:solidFill>
                  <a:srgbClr val="7C8B71"/>
                </a:solidFill>
                <a:latin typeface="华文楷体" pitchFamily="2" charset="-122"/>
                <a:ea typeface="华文楷体" pitchFamily="2" charset="-122"/>
              </a:rPr>
              <a:t>平面广告媒体</a:t>
            </a:r>
            <a:r>
              <a:rPr lang="zh-CN" altLang="en-US" sz="2000" dirty="0">
                <a:solidFill>
                  <a:srgbClr val="7C8B71"/>
                </a:solidFill>
                <a:latin typeface="华文楷体" pitchFamily="2" charset="-122"/>
                <a:ea typeface="华文楷体" pitchFamily="2" charset="-122"/>
              </a:rPr>
              <a:t>和</a:t>
            </a:r>
            <a:r>
              <a:rPr lang="zh-CN" altLang="en-US" sz="2000" b="1" dirty="0">
                <a:solidFill>
                  <a:srgbClr val="7C8B71"/>
                </a:solidFill>
                <a:latin typeface="华文楷体" pitchFamily="2" charset="-122"/>
                <a:ea typeface="华文楷体" pitchFamily="2" charset="-122"/>
              </a:rPr>
              <a:t>立体广告媒体</a:t>
            </a:r>
            <a:r>
              <a:rPr lang="zh-CN" altLang="en-US" sz="2000" dirty="0">
                <a:solidFill>
                  <a:srgbClr val="7C8B71"/>
                </a:solidFill>
                <a:latin typeface="华文楷体" pitchFamily="2" charset="-122"/>
                <a:ea typeface="华文楷体" pitchFamily="2" charset="-122"/>
              </a:rPr>
              <a:t>两大</a:t>
            </a:r>
            <a:r>
              <a:rPr lang="zh-CN" altLang="en-US" sz="2000" dirty="0" smtClean="0">
                <a:solidFill>
                  <a:srgbClr val="7C8B71"/>
                </a:solidFill>
                <a:latin typeface="华文楷体" pitchFamily="2" charset="-122"/>
                <a:ea typeface="华文楷体" pitchFamily="2" charset="-122"/>
              </a:rPr>
              <a:t>类。平面</a:t>
            </a:r>
            <a:r>
              <a:rPr lang="zh-CN" altLang="en-US" sz="2000" dirty="0">
                <a:solidFill>
                  <a:srgbClr val="7C8B71"/>
                </a:solidFill>
                <a:latin typeface="华文楷体" pitchFamily="2" charset="-122"/>
                <a:ea typeface="华文楷体" pitchFamily="2" charset="-122"/>
              </a:rPr>
              <a:t>广告</a:t>
            </a:r>
            <a:r>
              <a:rPr lang="zh-CN" altLang="en-US" sz="2000" dirty="0" smtClean="0">
                <a:solidFill>
                  <a:srgbClr val="7C8B71"/>
                </a:solidFill>
                <a:latin typeface="华文楷体" pitchFamily="2" charset="-122"/>
                <a:ea typeface="华文楷体" pitchFamily="2" charset="-122"/>
              </a:rPr>
              <a:t>媒体有</a:t>
            </a:r>
            <a:r>
              <a:rPr lang="zh-CN" altLang="en-US" sz="2000" dirty="0">
                <a:solidFill>
                  <a:srgbClr val="7C8B71"/>
                </a:solidFill>
                <a:latin typeface="华文楷体" pitchFamily="2" charset="-122"/>
                <a:ea typeface="华文楷体" pitchFamily="2" charset="-122"/>
              </a:rPr>
              <a:t>路牌、招贴、墙壁、海报、条幅</a:t>
            </a:r>
            <a:r>
              <a:rPr lang="zh-CN" altLang="en-US" sz="2000" dirty="0" smtClean="0">
                <a:solidFill>
                  <a:srgbClr val="7C8B71"/>
                </a:solidFill>
                <a:latin typeface="华文楷体" pitchFamily="2" charset="-122"/>
                <a:ea typeface="华文楷体" pitchFamily="2" charset="-122"/>
              </a:rPr>
              <a:t>等；立体</a:t>
            </a:r>
            <a:r>
              <a:rPr lang="zh-CN" altLang="en-US" sz="2000" dirty="0">
                <a:solidFill>
                  <a:srgbClr val="7C8B71"/>
                </a:solidFill>
                <a:latin typeface="华文楷体" pitchFamily="2" charset="-122"/>
                <a:ea typeface="华文楷体" pitchFamily="2" charset="-122"/>
              </a:rPr>
              <a:t>广告媒体有霓虹灯、广告柱、广告塔、灯</a:t>
            </a:r>
            <a:r>
              <a:rPr lang="zh-CN" altLang="en-US" sz="2000" dirty="0" smtClean="0">
                <a:solidFill>
                  <a:srgbClr val="7C8B71"/>
                </a:solidFill>
                <a:latin typeface="华文楷体" pitchFamily="2" charset="-122"/>
                <a:ea typeface="华文楷体" pitchFamily="2" charset="-122"/>
              </a:rPr>
              <a:t>箱。在</a:t>
            </a:r>
            <a:r>
              <a:rPr lang="zh-CN" altLang="en-US" sz="2000" dirty="0">
                <a:solidFill>
                  <a:srgbClr val="7C8B71"/>
                </a:solidFill>
                <a:latin typeface="华文楷体" pitchFamily="2" charset="-122"/>
                <a:ea typeface="华文楷体" pitchFamily="2" charset="-122"/>
              </a:rPr>
              <a:t>户外广告媒体中</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路牌和招贴是最为重要的两种</a:t>
            </a:r>
            <a:r>
              <a:rPr lang="zh-CN" altLang="en-US" sz="2000" dirty="0" smtClean="0">
                <a:solidFill>
                  <a:srgbClr val="7C8B71"/>
                </a:solidFill>
                <a:latin typeface="华文楷体" pitchFamily="2" charset="-122"/>
                <a:ea typeface="华文楷体" pitchFamily="2" charset="-122"/>
              </a:rPr>
              <a:t>形式。</a:t>
            </a:r>
            <a:endParaRPr lang="en-US" altLang="zh-CN" sz="2000" dirty="0" smtClean="0">
              <a:solidFill>
                <a:srgbClr val="7C8B71"/>
              </a:solidFill>
              <a:latin typeface="华文楷体" pitchFamily="2" charset="-122"/>
              <a:ea typeface="华文楷体" pitchFamily="2" charset="-122"/>
            </a:endParaRPr>
          </a:p>
          <a:p>
            <a:endParaRPr lang="en-US" altLang="zh-CN" sz="2000" dirty="0" smtClean="0">
              <a:solidFill>
                <a:srgbClr val="7C8B71"/>
              </a:solidFill>
              <a:latin typeface="华文楷体" pitchFamily="2" charset="-122"/>
              <a:ea typeface="华文楷体" pitchFamily="2" charset="-122"/>
            </a:endParaRPr>
          </a:p>
          <a:p>
            <a:r>
              <a:rPr lang="en-US" altLang="zh-CN" sz="2000" b="1" dirty="0" smtClean="0">
                <a:solidFill>
                  <a:srgbClr val="7C8B71"/>
                </a:solidFill>
                <a:latin typeface="华文楷体" pitchFamily="2" charset="-122"/>
                <a:ea typeface="华文楷体" pitchFamily="2" charset="-122"/>
              </a:rPr>
              <a:t>1. </a:t>
            </a:r>
            <a:r>
              <a:rPr lang="zh-CN" altLang="en-US" sz="2000" b="1" dirty="0" smtClean="0">
                <a:solidFill>
                  <a:srgbClr val="7C8B71"/>
                </a:solidFill>
                <a:latin typeface="华文楷体" pitchFamily="2" charset="-122"/>
                <a:ea typeface="华文楷体" pitchFamily="2" charset="-122"/>
              </a:rPr>
              <a:t>路牌</a:t>
            </a:r>
            <a:endParaRPr lang="zh-CN" altLang="en-US" sz="2000" b="1" dirty="0">
              <a:solidFill>
                <a:srgbClr val="7C8B71"/>
              </a:solidFill>
              <a:latin typeface="华文楷体" pitchFamily="2" charset="-122"/>
              <a:ea typeface="华文楷体" pitchFamily="2" charset="-122"/>
            </a:endParaRPr>
          </a:p>
          <a:p>
            <a:r>
              <a:rPr lang="zh-CN" altLang="en-US" sz="2000" dirty="0" smtClean="0">
                <a:solidFill>
                  <a:srgbClr val="7C8B71"/>
                </a:solidFill>
                <a:latin typeface="华文楷体" pitchFamily="2" charset="-122"/>
                <a:ea typeface="华文楷体" pitchFamily="2" charset="-122"/>
              </a:rPr>
              <a:t>        路牌</a:t>
            </a:r>
            <a:r>
              <a:rPr lang="zh-CN" altLang="en-US" sz="2000" dirty="0">
                <a:solidFill>
                  <a:srgbClr val="7C8B71"/>
                </a:solidFill>
                <a:latin typeface="华文楷体" pitchFamily="2" charset="-122"/>
                <a:ea typeface="华文楷体" pitchFamily="2" charset="-122"/>
              </a:rPr>
              <a:t>是最常见的一种户外广告</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最初利用墙壁做广告</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后来随着现代城市</a:t>
            </a:r>
            <a:r>
              <a:rPr lang="zh-CN" altLang="en-US" sz="2000" dirty="0" smtClean="0">
                <a:solidFill>
                  <a:srgbClr val="7C8B71"/>
                </a:solidFill>
                <a:latin typeface="华文楷体" pitchFamily="2" charset="-122"/>
                <a:ea typeface="华文楷体" pitchFamily="2" charset="-122"/>
              </a:rPr>
              <a:t>的发展</a:t>
            </a:r>
            <a:r>
              <a:rPr lang="zh-CN" altLang="en-US" sz="2000" dirty="0">
                <a:solidFill>
                  <a:srgbClr val="7C8B71"/>
                </a:solidFill>
                <a:latin typeface="华文楷体" pitchFamily="2" charset="-122"/>
                <a:ea typeface="华文楷体" pitchFamily="2" charset="-122"/>
              </a:rPr>
              <a:t>有了新的变化</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画面设计更新颖</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媒介形态物越来越</a:t>
            </a:r>
            <a:r>
              <a:rPr lang="zh-CN" altLang="en-US" sz="2000" dirty="0" smtClean="0">
                <a:solidFill>
                  <a:srgbClr val="7C8B71"/>
                </a:solidFill>
                <a:latin typeface="华文楷体" pitchFamily="2" charset="-122"/>
                <a:ea typeface="华文楷体" pitchFamily="2" charset="-122"/>
              </a:rPr>
              <a:t>固定。</a:t>
            </a:r>
            <a:endParaRPr lang="en-US" altLang="zh-CN" sz="2000" dirty="0" smtClean="0">
              <a:solidFill>
                <a:srgbClr val="7C8B71"/>
              </a:solidFill>
              <a:latin typeface="华文楷体" pitchFamily="2" charset="-122"/>
              <a:ea typeface="华文楷体" pitchFamily="2" charset="-122"/>
            </a:endParaRPr>
          </a:p>
          <a:p>
            <a:endParaRPr lang="en-US" altLang="zh-CN" sz="2000" b="1" dirty="0">
              <a:solidFill>
                <a:srgbClr val="7C8B71"/>
              </a:solidFill>
              <a:latin typeface="华文楷体" pitchFamily="2" charset="-122"/>
              <a:ea typeface="华文楷体" pitchFamily="2" charset="-122"/>
            </a:endParaRPr>
          </a:p>
          <a:p>
            <a:r>
              <a:rPr lang="en-US" altLang="zh-CN" sz="2000" b="1" dirty="0" smtClean="0">
                <a:solidFill>
                  <a:srgbClr val="7C8B71"/>
                </a:solidFill>
                <a:latin typeface="华文楷体" pitchFamily="2" charset="-122"/>
                <a:ea typeface="华文楷体" pitchFamily="2" charset="-122"/>
              </a:rPr>
              <a:t>2. </a:t>
            </a:r>
            <a:r>
              <a:rPr lang="zh-CN" altLang="en-US" sz="2000" b="1" dirty="0" smtClean="0">
                <a:solidFill>
                  <a:srgbClr val="7C8B71"/>
                </a:solidFill>
                <a:latin typeface="华文楷体" pitchFamily="2" charset="-122"/>
                <a:ea typeface="华文楷体" pitchFamily="2" charset="-122"/>
              </a:rPr>
              <a:t>广告牌</a:t>
            </a:r>
            <a:endParaRPr lang="zh-CN" altLang="en-US" sz="2000" b="1" dirty="0">
              <a:solidFill>
                <a:srgbClr val="7C8B71"/>
              </a:solidFill>
              <a:latin typeface="华文楷体" pitchFamily="2" charset="-122"/>
              <a:ea typeface="华文楷体" pitchFamily="2" charset="-122"/>
            </a:endParaRPr>
          </a:p>
          <a:p>
            <a:r>
              <a:rPr lang="zh-CN" altLang="en-US" sz="2000" dirty="0" smtClean="0">
                <a:solidFill>
                  <a:srgbClr val="7C8B71"/>
                </a:solidFill>
                <a:latin typeface="华文楷体" pitchFamily="2" charset="-122"/>
                <a:ea typeface="华文楷体" pitchFamily="2" charset="-122"/>
              </a:rPr>
              <a:t>        广告牌</a:t>
            </a:r>
            <a:r>
              <a:rPr lang="zh-CN" altLang="en-US" sz="2000" dirty="0">
                <a:solidFill>
                  <a:srgbClr val="7C8B71"/>
                </a:solidFill>
                <a:latin typeface="华文楷体" pitchFamily="2" charset="-122"/>
                <a:ea typeface="华文楷体" pitchFamily="2" charset="-122"/>
              </a:rPr>
              <a:t>不仅能为企业的产品做宣传</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而且还是城市中一道亮丽的风景线。这种广告牌体积较大</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产品形象醒目</a:t>
            </a:r>
            <a:r>
              <a:rPr lang="en-US" altLang="zh-CN" sz="2000" dirty="0">
                <a:solidFill>
                  <a:srgbClr val="7C8B71"/>
                </a:solidFill>
                <a:latin typeface="华文楷体" pitchFamily="2" charset="-122"/>
                <a:ea typeface="华文楷体" pitchFamily="2" charset="-122"/>
              </a:rPr>
              <a:t>,</a:t>
            </a:r>
            <a:r>
              <a:rPr lang="zh-CN" altLang="en-US" sz="2000" dirty="0" smtClean="0">
                <a:solidFill>
                  <a:srgbClr val="7C8B71"/>
                </a:solidFill>
                <a:latin typeface="华文楷体" pitchFamily="2" charset="-122"/>
                <a:ea typeface="华文楷体" pitchFamily="2" charset="-122"/>
              </a:rPr>
              <a:t>给人</a:t>
            </a:r>
            <a:r>
              <a:rPr lang="zh-CN" altLang="en-US" sz="2000" dirty="0">
                <a:solidFill>
                  <a:srgbClr val="7C8B71"/>
                </a:solidFill>
                <a:latin typeface="华文楷体" pitchFamily="2" charset="-122"/>
                <a:ea typeface="华文楷体" pitchFamily="2" charset="-122"/>
              </a:rPr>
              <a:t>的视觉冲击力较强</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因而宣传效果很好</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很受企业主的</a:t>
            </a:r>
            <a:r>
              <a:rPr lang="zh-CN" altLang="en-US" sz="2000" dirty="0" smtClean="0">
                <a:solidFill>
                  <a:srgbClr val="7C8B71"/>
                </a:solidFill>
                <a:latin typeface="华文楷体" pitchFamily="2" charset="-122"/>
                <a:ea typeface="华文楷体" pitchFamily="2" charset="-122"/>
              </a:rPr>
              <a:t>青睐</a:t>
            </a:r>
            <a:r>
              <a:rPr lang="zh-CN" altLang="en-US" sz="2000" dirty="0">
                <a:solidFill>
                  <a:srgbClr val="7C8B71"/>
                </a:solidFill>
                <a:latin typeface="华文楷体" pitchFamily="2" charset="-122"/>
                <a:ea typeface="华文楷体" pitchFamily="2" charset="-122"/>
              </a:rPr>
              <a:t>。</a:t>
            </a:r>
            <a:endParaRPr lang="en-US" altLang="zh-CN" sz="2000" dirty="0">
              <a:solidFill>
                <a:srgbClr val="7C8B71"/>
              </a:solidFill>
              <a:latin typeface="华文楷体" pitchFamily="2" charset="-122"/>
              <a:ea typeface="华文楷体" pitchFamily="2" charset="-122"/>
            </a:endParaRPr>
          </a:p>
        </p:txBody>
      </p:sp>
      <p:sp>
        <p:nvSpPr>
          <p:cNvPr id="10" name="TextBox 9"/>
          <p:cNvSpPr txBox="1"/>
          <p:nvPr/>
        </p:nvSpPr>
        <p:spPr>
          <a:xfrm>
            <a:off x="618965" y="1178804"/>
            <a:ext cx="4312345"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（一</a:t>
            </a:r>
            <a:r>
              <a:rPr lang="zh-CN" altLang="en-US" sz="2400" dirty="0">
                <a:solidFill>
                  <a:srgbClr val="7C8B71"/>
                </a:solidFill>
                <a:latin typeface="思源黑体 CN Heavy" panose="020B0A00000000000000" pitchFamily="34" charset="-122"/>
                <a:ea typeface="思源黑体 CN Heavy" panose="020B0A00000000000000" pitchFamily="34" charset="-122"/>
              </a:rPr>
              <a:t>）户外广告媒体的</a:t>
            </a:r>
            <a:r>
              <a:rPr lang="zh-CN" altLang="en-US" sz="2400" dirty="0" smtClean="0">
                <a:solidFill>
                  <a:srgbClr val="7C8B71"/>
                </a:solidFill>
                <a:latin typeface="思源黑体 CN Heavy" panose="020B0A00000000000000" pitchFamily="34" charset="-122"/>
                <a:ea typeface="思源黑体 CN Heavy" panose="020B0A00000000000000" pitchFamily="34" charset="-122"/>
              </a:rPr>
              <a:t>分类</a:t>
            </a:r>
            <a:endParaRPr lang="en-US" altLang="zh-CN" sz="2400" dirty="0">
              <a:solidFill>
                <a:srgbClr val="7C8B71"/>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368601256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05218" y="1378859"/>
            <a:ext cx="10856899" cy="446238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10977"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932562" y="1434933"/>
            <a:ext cx="10640742" cy="4401205"/>
          </a:xfrm>
          <a:prstGeom prst="rect">
            <a:avLst/>
          </a:prstGeom>
          <a:noFill/>
        </p:spPr>
        <p:txBody>
          <a:bodyPr wrap="square" rtlCol="0">
            <a:spAutoFit/>
          </a:bodyPr>
          <a:lstStyle/>
          <a:p>
            <a:r>
              <a:rPr lang="en-US" altLang="zh-CN" sz="2000" dirty="0" smtClean="0">
                <a:solidFill>
                  <a:srgbClr val="7C8B71"/>
                </a:solidFill>
                <a:latin typeface="华文楷体" pitchFamily="2" charset="-122"/>
                <a:ea typeface="华文楷体" pitchFamily="2" charset="-122"/>
              </a:rPr>
              <a:t>3. </a:t>
            </a:r>
            <a:r>
              <a:rPr lang="zh-CN" altLang="en-US" sz="2000" b="1" dirty="0" smtClean="0">
                <a:solidFill>
                  <a:srgbClr val="7C8B71"/>
                </a:solidFill>
                <a:latin typeface="华文楷体" pitchFamily="2" charset="-122"/>
                <a:ea typeface="华文楷体" pitchFamily="2" charset="-122"/>
              </a:rPr>
              <a:t>路牌</a:t>
            </a:r>
            <a:endParaRPr lang="zh-CN" altLang="en-US" sz="2000" b="1" dirty="0">
              <a:solidFill>
                <a:srgbClr val="7C8B71"/>
              </a:solidFill>
              <a:latin typeface="华文楷体" pitchFamily="2" charset="-122"/>
              <a:ea typeface="华文楷体" pitchFamily="2" charset="-122"/>
            </a:endParaRPr>
          </a:p>
          <a:p>
            <a:r>
              <a:rPr lang="zh-CN" altLang="en-US" sz="2000" dirty="0" smtClean="0">
                <a:solidFill>
                  <a:srgbClr val="7C8B71"/>
                </a:solidFill>
                <a:latin typeface="华文楷体" pitchFamily="2" charset="-122"/>
                <a:ea typeface="华文楷体" pitchFamily="2" charset="-122"/>
              </a:rPr>
              <a:t>      招牌</a:t>
            </a:r>
            <a:r>
              <a:rPr lang="zh-CN" altLang="en-US" sz="2000" dirty="0">
                <a:solidFill>
                  <a:srgbClr val="7C8B71"/>
                </a:solidFill>
                <a:latin typeface="华文楷体" pitchFamily="2" charset="-122"/>
                <a:ea typeface="华文楷体" pitchFamily="2" charset="-122"/>
              </a:rPr>
              <a:t>主要充当店铺的标志</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多用于店铺名称</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一般是在招牌上题写</a:t>
            </a:r>
            <a:r>
              <a:rPr lang="zh-CN" altLang="en-US" sz="2000" dirty="0" smtClean="0">
                <a:solidFill>
                  <a:srgbClr val="7C8B71"/>
                </a:solidFill>
                <a:latin typeface="华文楷体" pitchFamily="2" charset="-122"/>
                <a:ea typeface="华文楷体" pitchFamily="2" charset="-122"/>
              </a:rPr>
              <a:t>文字。招牌</a:t>
            </a:r>
            <a:r>
              <a:rPr lang="zh-CN" altLang="en-US" sz="2000" dirty="0">
                <a:solidFill>
                  <a:srgbClr val="7C8B71"/>
                </a:solidFill>
                <a:latin typeface="华文楷体" pitchFamily="2" charset="-122"/>
                <a:ea typeface="华文楷体" pitchFamily="2" charset="-122"/>
              </a:rPr>
              <a:t>一般为长方形</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其变化主要体现在字的数目、大小及悬挂方式</a:t>
            </a:r>
            <a:r>
              <a:rPr lang="zh-CN" altLang="en-US" sz="2000" dirty="0" smtClean="0">
                <a:solidFill>
                  <a:srgbClr val="7C8B71"/>
                </a:solidFill>
                <a:latin typeface="华文楷体" pitchFamily="2" charset="-122"/>
                <a:ea typeface="华文楷体" pitchFamily="2" charset="-122"/>
              </a:rPr>
              <a:t>上</a:t>
            </a:r>
            <a:r>
              <a:rPr lang="zh-CN" altLang="en-US" sz="2000" dirty="0">
                <a:solidFill>
                  <a:srgbClr val="7C8B71"/>
                </a:solidFill>
                <a:latin typeface="华文楷体" pitchFamily="2" charset="-122"/>
                <a:ea typeface="华文楷体" pitchFamily="2" charset="-122"/>
              </a:rPr>
              <a:t>。</a:t>
            </a:r>
            <a:endParaRPr lang="en-US" altLang="zh-CN" sz="2000" dirty="0" smtClean="0">
              <a:solidFill>
                <a:srgbClr val="7C8B71"/>
              </a:solidFill>
              <a:latin typeface="华文楷体" pitchFamily="2" charset="-122"/>
              <a:ea typeface="华文楷体" pitchFamily="2" charset="-122"/>
            </a:endParaRPr>
          </a:p>
          <a:p>
            <a:endParaRPr lang="en-US" altLang="zh-CN" sz="2000" b="1" dirty="0">
              <a:solidFill>
                <a:srgbClr val="7C8B71"/>
              </a:solidFill>
              <a:latin typeface="华文楷体" pitchFamily="2" charset="-122"/>
              <a:ea typeface="华文楷体" pitchFamily="2" charset="-122"/>
            </a:endParaRPr>
          </a:p>
          <a:p>
            <a:r>
              <a:rPr lang="en-US" altLang="zh-CN" sz="2000" b="1" dirty="0" smtClean="0">
                <a:solidFill>
                  <a:srgbClr val="7C8B71"/>
                </a:solidFill>
                <a:latin typeface="华文楷体" pitchFamily="2" charset="-122"/>
                <a:ea typeface="华文楷体" pitchFamily="2" charset="-122"/>
              </a:rPr>
              <a:t>4.</a:t>
            </a:r>
            <a:r>
              <a:rPr lang="zh-CN" altLang="en-US" sz="2000" b="1" dirty="0">
                <a:solidFill>
                  <a:srgbClr val="7C8B71"/>
                </a:solidFill>
                <a:latin typeface="华文楷体" pitchFamily="2" charset="-122"/>
                <a:ea typeface="华文楷体" pitchFamily="2" charset="-122"/>
              </a:rPr>
              <a:t>电子</a:t>
            </a:r>
            <a:r>
              <a:rPr lang="zh-CN" altLang="en-US" sz="2000" b="1" dirty="0" smtClean="0">
                <a:solidFill>
                  <a:srgbClr val="7C8B71"/>
                </a:solidFill>
                <a:latin typeface="华文楷体" pitchFamily="2" charset="-122"/>
                <a:ea typeface="华文楷体" pitchFamily="2" charset="-122"/>
              </a:rPr>
              <a:t>显示屏</a:t>
            </a:r>
            <a:endParaRPr lang="en-US" altLang="zh-CN" sz="2000" b="1" dirty="0" smtClean="0">
              <a:solidFill>
                <a:srgbClr val="7C8B71"/>
              </a:solidFill>
              <a:latin typeface="华文楷体" pitchFamily="2" charset="-122"/>
              <a:ea typeface="华文楷体" pitchFamily="2" charset="-122"/>
            </a:endParaRPr>
          </a:p>
          <a:p>
            <a:r>
              <a:rPr lang="en-US" altLang="zh-CN" sz="2000" b="1" dirty="0">
                <a:solidFill>
                  <a:srgbClr val="7C8B71"/>
                </a:solidFill>
                <a:latin typeface="华文楷体" pitchFamily="2" charset="-122"/>
                <a:ea typeface="华文楷体" pitchFamily="2" charset="-122"/>
              </a:rPr>
              <a:t> </a:t>
            </a:r>
            <a:r>
              <a:rPr lang="en-US" altLang="zh-CN" sz="2000" b="1" dirty="0" smtClean="0">
                <a:solidFill>
                  <a:srgbClr val="7C8B71"/>
                </a:solidFill>
                <a:latin typeface="华文楷体" pitchFamily="2" charset="-122"/>
                <a:ea typeface="华文楷体" pitchFamily="2" charset="-122"/>
              </a:rPr>
              <a:t>    </a:t>
            </a:r>
            <a:r>
              <a:rPr lang="zh-CN" altLang="en-US" sz="2000" dirty="0" smtClean="0">
                <a:solidFill>
                  <a:srgbClr val="7C8B71"/>
                </a:solidFill>
                <a:latin typeface="华文楷体" pitchFamily="2" charset="-122"/>
                <a:ea typeface="华文楷体" pitchFamily="2" charset="-122"/>
              </a:rPr>
              <a:t>电子</a:t>
            </a:r>
            <a:r>
              <a:rPr lang="zh-CN" altLang="en-US" sz="2000" dirty="0">
                <a:solidFill>
                  <a:srgbClr val="7C8B71"/>
                </a:solidFill>
                <a:latin typeface="华文楷体" pitchFamily="2" charset="-122"/>
                <a:ea typeface="华文楷体" pitchFamily="2" charset="-122"/>
              </a:rPr>
              <a:t>显示屏主要是通过屏幕内部装设的电子管的不停变幻来显示各种信息</a:t>
            </a:r>
            <a:r>
              <a:rPr lang="en-US" altLang="zh-CN" sz="2000" dirty="0" smtClean="0">
                <a:solidFill>
                  <a:srgbClr val="7C8B71"/>
                </a:solidFill>
                <a:latin typeface="华文楷体" pitchFamily="2" charset="-122"/>
                <a:ea typeface="华文楷体" pitchFamily="2" charset="-122"/>
              </a:rPr>
              <a:t>,</a:t>
            </a:r>
            <a:r>
              <a:rPr lang="zh-CN" altLang="en-US" sz="2000" dirty="0" smtClean="0">
                <a:solidFill>
                  <a:srgbClr val="7C8B71"/>
                </a:solidFill>
                <a:latin typeface="华文楷体" pitchFamily="2" charset="-122"/>
                <a:ea typeface="华文楷体" pitchFamily="2" charset="-122"/>
              </a:rPr>
              <a:t>因</a:t>
            </a:r>
            <a:r>
              <a:rPr lang="zh-CN" altLang="en-US" sz="2000" dirty="0">
                <a:solidFill>
                  <a:srgbClr val="7C8B71"/>
                </a:solidFill>
                <a:latin typeface="华文楷体" pitchFamily="2" charset="-122"/>
                <a:ea typeface="华文楷体" pitchFamily="2" charset="-122"/>
              </a:rPr>
              <a:t>其形式醒目、变幻</a:t>
            </a:r>
            <a:r>
              <a:rPr lang="zh-CN" altLang="en-US" sz="2000" dirty="0" smtClean="0">
                <a:solidFill>
                  <a:srgbClr val="7C8B71"/>
                </a:solidFill>
                <a:latin typeface="华文楷体" pitchFamily="2" charset="-122"/>
                <a:ea typeface="华文楷体" pitchFamily="2" charset="-122"/>
              </a:rPr>
              <a:t>多样，给</a:t>
            </a:r>
            <a:r>
              <a:rPr lang="zh-CN" altLang="en-US" sz="2000" dirty="0">
                <a:solidFill>
                  <a:srgbClr val="7C8B71"/>
                </a:solidFill>
                <a:latin typeface="华文楷体" pitchFamily="2" charset="-122"/>
                <a:ea typeface="华文楷体" pitchFamily="2" charset="-122"/>
              </a:rPr>
              <a:t>人的视觉冲击力</a:t>
            </a:r>
            <a:r>
              <a:rPr lang="zh-CN" altLang="en-US" sz="2000" dirty="0" smtClean="0">
                <a:solidFill>
                  <a:srgbClr val="7C8B71"/>
                </a:solidFill>
                <a:latin typeface="华文楷体" pitchFamily="2" charset="-122"/>
                <a:ea typeface="华文楷体" pitchFamily="2" charset="-122"/>
              </a:rPr>
              <a:t>强，因而</a:t>
            </a:r>
            <a:r>
              <a:rPr lang="zh-CN" altLang="en-US" sz="2000" dirty="0">
                <a:solidFill>
                  <a:srgbClr val="7C8B71"/>
                </a:solidFill>
                <a:latin typeface="华文楷体" pitchFamily="2" charset="-122"/>
                <a:ea typeface="华文楷体" pitchFamily="2" charset="-122"/>
              </a:rPr>
              <a:t>传递讯息的作用非常</a:t>
            </a:r>
            <a:r>
              <a:rPr lang="zh-CN" altLang="en-US" sz="2000" dirty="0" smtClean="0">
                <a:solidFill>
                  <a:srgbClr val="7C8B71"/>
                </a:solidFill>
                <a:latin typeface="华文楷体" pitchFamily="2" charset="-122"/>
                <a:ea typeface="华文楷体" pitchFamily="2" charset="-122"/>
              </a:rPr>
              <a:t>明显</a:t>
            </a:r>
            <a:r>
              <a:rPr lang="zh-CN" altLang="en-US" sz="2000" dirty="0">
                <a:solidFill>
                  <a:srgbClr val="7C8B71"/>
                </a:solidFill>
                <a:latin typeface="华文楷体" pitchFamily="2" charset="-122"/>
                <a:ea typeface="华文楷体" pitchFamily="2" charset="-122"/>
              </a:rPr>
              <a:t>。</a:t>
            </a:r>
            <a:r>
              <a:rPr lang="zh-CN" altLang="en-US" sz="2000" dirty="0" smtClean="0">
                <a:solidFill>
                  <a:srgbClr val="7C8B71"/>
                </a:solidFill>
                <a:latin typeface="华文楷体" pitchFamily="2" charset="-122"/>
                <a:ea typeface="华文楷体" pitchFamily="2" charset="-122"/>
              </a:rPr>
              <a:t>电子</a:t>
            </a:r>
            <a:r>
              <a:rPr lang="zh-CN" altLang="en-US" sz="2000" dirty="0">
                <a:solidFill>
                  <a:srgbClr val="7C8B71"/>
                </a:solidFill>
                <a:latin typeface="华文楷体" pitchFamily="2" charset="-122"/>
                <a:ea typeface="华文楷体" pitchFamily="2" charset="-122"/>
              </a:rPr>
              <a:t>显示屏是企业经常选择的一种户外广告</a:t>
            </a:r>
            <a:r>
              <a:rPr lang="zh-CN" altLang="en-US" sz="2000" dirty="0" smtClean="0">
                <a:solidFill>
                  <a:srgbClr val="7C8B71"/>
                </a:solidFill>
                <a:latin typeface="华文楷体" pitchFamily="2" charset="-122"/>
                <a:ea typeface="华文楷体" pitchFamily="2" charset="-122"/>
              </a:rPr>
              <a:t>媒体。</a:t>
            </a:r>
            <a:endParaRPr lang="en-US" altLang="zh-CN" sz="2000" dirty="0" smtClean="0">
              <a:solidFill>
                <a:srgbClr val="7C8B71"/>
              </a:solidFill>
              <a:latin typeface="华文楷体" pitchFamily="2" charset="-122"/>
              <a:ea typeface="华文楷体" pitchFamily="2" charset="-122"/>
            </a:endParaRPr>
          </a:p>
          <a:p>
            <a:endParaRPr lang="en-US" altLang="zh-CN" sz="2000" b="1" dirty="0">
              <a:solidFill>
                <a:srgbClr val="7C8B71"/>
              </a:solidFill>
              <a:latin typeface="华文楷体" pitchFamily="2" charset="-122"/>
              <a:ea typeface="华文楷体" pitchFamily="2" charset="-122"/>
            </a:endParaRPr>
          </a:p>
          <a:p>
            <a:r>
              <a:rPr lang="en-US" altLang="zh-CN" sz="2000" b="1" dirty="0" smtClean="0">
                <a:solidFill>
                  <a:srgbClr val="7C8B71"/>
                </a:solidFill>
                <a:latin typeface="华文楷体" pitchFamily="2" charset="-122"/>
                <a:ea typeface="华文楷体" pitchFamily="2" charset="-122"/>
              </a:rPr>
              <a:t>5. </a:t>
            </a:r>
            <a:r>
              <a:rPr lang="zh-CN" altLang="en-US" sz="2000" b="1" dirty="0" smtClean="0">
                <a:solidFill>
                  <a:srgbClr val="7C8B71"/>
                </a:solidFill>
                <a:latin typeface="华文楷体" pitchFamily="2" charset="-122"/>
                <a:ea typeface="华文楷体" pitchFamily="2" charset="-122"/>
              </a:rPr>
              <a:t>交通工具</a:t>
            </a:r>
            <a:r>
              <a:rPr lang="zh-CN" altLang="en-US" sz="2000" b="1" dirty="0">
                <a:solidFill>
                  <a:srgbClr val="7C8B71"/>
                </a:solidFill>
                <a:latin typeface="华文楷体" pitchFamily="2" charset="-122"/>
                <a:ea typeface="华文楷体" pitchFamily="2" charset="-122"/>
              </a:rPr>
              <a:t>媒体</a:t>
            </a:r>
          </a:p>
          <a:p>
            <a:r>
              <a:rPr lang="zh-CN" altLang="en-US" sz="2000" dirty="0" smtClean="0">
                <a:solidFill>
                  <a:srgbClr val="7C8B71"/>
                </a:solidFill>
                <a:latin typeface="华文楷体" pitchFamily="2" charset="-122"/>
                <a:ea typeface="华文楷体" pitchFamily="2" charset="-122"/>
              </a:rPr>
              <a:t>       随着</a:t>
            </a:r>
            <a:r>
              <a:rPr lang="zh-CN" altLang="en-US" sz="2000" dirty="0">
                <a:solidFill>
                  <a:srgbClr val="7C8B71"/>
                </a:solidFill>
                <a:latin typeface="华文楷体" pitchFamily="2" charset="-122"/>
                <a:ea typeface="华文楷体" pitchFamily="2" charset="-122"/>
              </a:rPr>
              <a:t>交通事业的发展变化</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电车、汽车、轮船、火车等的车身已成为户外</a:t>
            </a:r>
            <a:r>
              <a:rPr lang="zh-CN" altLang="en-US" sz="2000" dirty="0" smtClean="0">
                <a:solidFill>
                  <a:srgbClr val="7C8B71"/>
                </a:solidFill>
                <a:latin typeface="华文楷体" pitchFamily="2" charset="-122"/>
                <a:ea typeface="华文楷体" pitchFamily="2" charset="-122"/>
              </a:rPr>
              <a:t>广告的</a:t>
            </a:r>
            <a:r>
              <a:rPr lang="zh-CN" altLang="en-US" sz="2000" dirty="0">
                <a:solidFill>
                  <a:srgbClr val="7C8B71"/>
                </a:solidFill>
                <a:latin typeface="华文楷体" pitchFamily="2" charset="-122"/>
                <a:ea typeface="华文楷体" pitchFamily="2" charset="-122"/>
              </a:rPr>
              <a:t>重要传播载体</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车载电视、车身、车座、扶栏、车票等也早已成为户外广告的</a:t>
            </a:r>
            <a:r>
              <a:rPr lang="zh-CN" altLang="en-US" sz="2000" dirty="0" smtClean="0">
                <a:solidFill>
                  <a:srgbClr val="7C8B71"/>
                </a:solidFill>
                <a:latin typeface="华文楷体" pitchFamily="2" charset="-122"/>
                <a:ea typeface="华文楷体" pitchFamily="2" charset="-122"/>
              </a:rPr>
              <a:t>载体</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交通工具媒体的受众接触面大</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人们在接触这样的广告媒体时心情较为</a:t>
            </a:r>
            <a:r>
              <a:rPr lang="zh-CN" altLang="en-US" sz="2000" dirty="0" smtClean="0">
                <a:solidFill>
                  <a:srgbClr val="7C8B71"/>
                </a:solidFill>
                <a:latin typeface="华文楷体" pitchFamily="2" charset="-122"/>
                <a:ea typeface="华文楷体" pitchFamily="2" charset="-122"/>
              </a:rPr>
              <a:t>轻松</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信息的记忆度较高</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因而其宣传效果也很</a:t>
            </a:r>
            <a:r>
              <a:rPr lang="zh-CN" altLang="en-US" sz="2000" dirty="0" smtClean="0">
                <a:solidFill>
                  <a:srgbClr val="7C8B71"/>
                </a:solidFill>
                <a:latin typeface="华文楷体" pitchFamily="2" charset="-122"/>
                <a:ea typeface="华文楷体" pitchFamily="2" charset="-122"/>
              </a:rPr>
              <a:t>被看好。</a:t>
            </a:r>
            <a:endParaRPr lang="en-US" altLang="zh-CN" sz="2000" dirty="0">
              <a:solidFill>
                <a:srgbClr val="7C8B71"/>
              </a:solidFill>
              <a:latin typeface="华文楷体" pitchFamily="2" charset="-122"/>
              <a:ea typeface="华文楷体" pitchFamily="2" charset="-122"/>
            </a:endParaRPr>
          </a:p>
        </p:txBody>
      </p:sp>
      <p:sp>
        <p:nvSpPr>
          <p:cNvPr id="10" name="TextBox 9"/>
          <p:cNvSpPr txBox="1"/>
          <p:nvPr/>
        </p:nvSpPr>
        <p:spPr>
          <a:xfrm>
            <a:off x="618965" y="755716"/>
            <a:ext cx="4312345"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（一</a:t>
            </a:r>
            <a:r>
              <a:rPr lang="zh-CN" altLang="en-US" sz="2400" dirty="0">
                <a:solidFill>
                  <a:srgbClr val="7C8B71"/>
                </a:solidFill>
                <a:latin typeface="思源黑体 CN Heavy" panose="020B0A00000000000000" pitchFamily="34" charset="-122"/>
                <a:ea typeface="思源黑体 CN Heavy" panose="020B0A00000000000000" pitchFamily="34" charset="-122"/>
              </a:rPr>
              <a:t>）户外广告媒体的</a:t>
            </a:r>
            <a:r>
              <a:rPr lang="zh-CN" altLang="en-US" sz="2400" dirty="0" smtClean="0">
                <a:solidFill>
                  <a:srgbClr val="7C8B71"/>
                </a:solidFill>
                <a:latin typeface="思源黑体 CN Heavy" panose="020B0A00000000000000" pitchFamily="34" charset="-122"/>
                <a:ea typeface="思源黑体 CN Heavy" panose="020B0A00000000000000" pitchFamily="34" charset="-122"/>
              </a:rPr>
              <a:t>分类</a:t>
            </a:r>
            <a:endParaRPr lang="en-US" altLang="zh-CN" sz="2400" dirty="0">
              <a:solidFill>
                <a:srgbClr val="7C8B71"/>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2914818163"/>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05218" y="1378859"/>
            <a:ext cx="10856899" cy="446238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10977"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1021375" y="1598706"/>
            <a:ext cx="10524631" cy="3477875"/>
          </a:xfrm>
          <a:prstGeom prst="rect">
            <a:avLst/>
          </a:prstGeom>
          <a:noFill/>
        </p:spPr>
        <p:txBody>
          <a:bodyPr wrap="square" rtlCol="0">
            <a:spAutoFit/>
          </a:bodyPr>
          <a:lstStyle/>
          <a:p>
            <a:r>
              <a:rPr lang="en-US" altLang="zh-CN" sz="2000" b="1" dirty="0">
                <a:solidFill>
                  <a:srgbClr val="7C8B71"/>
                </a:solidFill>
                <a:latin typeface="华文楷体" pitchFamily="2" charset="-122"/>
                <a:ea typeface="华文楷体" pitchFamily="2" charset="-122"/>
              </a:rPr>
              <a:t>6</a:t>
            </a:r>
            <a:r>
              <a:rPr lang="en-US" altLang="zh-CN" sz="2000" b="1" dirty="0" smtClean="0">
                <a:solidFill>
                  <a:srgbClr val="7C8B71"/>
                </a:solidFill>
                <a:latin typeface="华文楷体" pitchFamily="2" charset="-122"/>
                <a:ea typeface="华文楷体" pitchFamily="2" charset="-122"/>
              </a:rPr>
              <a:t>.</a:t>
            </a:r>
            <a:r>
              <a:rPr lang="zh-CN" altLang="en-US" sz="2000" b="1" dirty="0" smtClean="0">
                <a:solidFill>
                  <a:srgbClr val="7C8B71"/>
                </a:solidFill>
                <a:latin typeface="华文楷体" pitchFamily="2" charset="-122"/>
                <a:ea typeface="华文楷体" pitchFamily="2" charset="-122"/>
              </a:rPr>
              <a:t>霓虹灯</a:t>
            </a:r>
            <a:endParaRPr lang="en-US" altLang="zh-CN" sz="2000" b="1" dirty="0" smtClean="0">
              <a:solidFill>
                <a:srgbClr val="7C8B71"/>
              </a:solidFill>
              <a:latin typeface="华文楷体" pitchFamily="2" charset="-122"/>
              <a:ea typeface="华文楷体" pitchFamily="2" charset="-122"/>
            </a:endParaRPr>
          </a:p>
          <a:p>
            <a:r>
              <a:rPr lang="zh-CN" altLang="en-US" sz="2000" dirty="0" smtClean="0">
                <a:solidFill>
                  <a:srgbClr val="7C8B71"/>
                </a:solidFill>
                <a:latin typeface="华文楷体" pitchFamily="2" charset="-122"/>
                <a:ea typeface="华文楷体" pitchFamily="2" charset="-122"/>
              </a:rPr>
              <a:t>       霓虹灯</a:t>
            </a:r>
            <a:r>
              <a:rPr lang="zh-CN" altLang="en-US" sz="2000" dirty="0">
                <a:solidFill>
                  <a:srgbClr val="7C8B71"/>
                </a:solidFill>
                <a:latin typeface="华文楷体" pitchFamily="2" charset="-122"/>
                <a:ea typeface="华文楷体" pitchFamily="2" charset="-122"/>
              </a:rPr>
              <a:t>广告出现在 </a:t>
            </a:r>
            <a:r>
              <a:rPr lang="en-US" altLang="zh-CN" sz="2000" dirty="0" smtClean="0">
                <a:solidFill>
                  <a:srgbClr val="7C8B71"/>
                </a:solidFill>
                <a:latin typeface="华文楷体" pitchFamily="2" charset="-122"/>
                <a:ea typeface="华文楷体" pitchFamily="2" charset="-122"/>
              </a:rPr>
              <a:t>20</a:t>
            </a:r>
            <a:r>
              <a:rPr lang="zh-CN" altLang="en-US" sz="2000" dirty="0" smtClean="0">
                <a:solidFill>
                  <a:srgbClr val="7C8B71"/>
                </a:solidFill>
                <a:latin typeface="华文楷体" pitchFamily="2" charset="-122"/>
                <a:ea typeface="华文楷体" pitchFamily="2" charset="-122"/>
              </a:rPr>
              <a:t>世纪</a:t>
            </a:r>
            <a:r>
              <a:rPr lang="en-US" altLang="zh-CN" sz="2000" dirty="0" smtClean="0">
                <a:solidFill>
                  <a:srgbClr val="7C8B71"/>
                </a:solidFill>
                <a:latin typeface="华文楷体" pitchFamily="2" charset="-122"/>
                <a:ea typeface="华文楷体" pitchFamily="2" charset="-122"/>
              </a:rPr>
              <a:t>20</a:t>
            </a:r>
            <a:r>
              <a:rPr lang="zh-CN" altLang="en-US" sz="2000" dirty="0" smtClean="0">
                <a:solidFill>
                  <a:srgbClr val="7C8B71"/>
                </a:solidFill>
                <a:latin typeface="华文楷体" pitchFamily="2" charset="-122"/>
                <a:ea typeface="华文楷体" pitchFamily="2" charset="-122"/>
              </a:rPr>
              <a:t>年代</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这一媒体可以安装在铁壳或木板上</a:t>
            </a:r>
            <a:r>
              <a:rPr lang="en-US" altLang="zh-CN" sz="2000" dirty="0">
                <a:solidFill>
                  <a:srgbClr val="7C8B71"/>
                </a:solidFill>
                <a:latin typeface="华文楷体" pitchFamily="2" charset="-122"/>
                <a:ea typeface="华文楷体" pitchFamily="2" charset="-122"/>
              </a:rPr>
              <a:t>,</a:t>
            </a:r>
            <a:r>
              <a:rPr lang="zh-CN" altLang="en-US" sz="2000" dirty="0" smtClean="0">
                <a:solidFill>
                  <a:srgbClr val="7C8B71"/>
                </a:solidFill>
                <a:latin typeface="华文楷体" pitchFamily="2" charset="-122"/>
                <a:ea typeface="华文楷体" pitchFamily="2" charset="-122"/>
              </a:rPr>
              <a:t>或装</a:t>
            </a:r>
            <a:r>
              <a:rPr lang="zh-CN" altLang="en-US" sz="2000" dirty="0">
                <a:solidFill>
                  <a:srgbClr val="7C8B71"/>
                </a:solidFill>
                <a:latin typeface="华文楷体" pitchFamily="2" charset="-122"/>
                <a:ea typeface="华文楷体" pitchFamily="2" charset="-122"/>
              </a:rPr>
              <a:t>在铁框、玻璃框上</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悬挂在室内或</a:t>
            </a:r>
            <a:r>
              <a:rPr lang="zh-CN" altLang="en-US" sz="2000" dirty="0" smtClean="0">
                <a:solidFill>
                  <a:srgbClr val="7C8B71"/>
                </a:solidFill>
                <a:latin typeface="华文楷体" pitchFamily="2" charset="-122"/>
                <a:ea typeface="华文楷体" pitchFamily="2" charset="-122"/>
              </a:rPr>
              <a:t>室外。</a:t>
            </a:r>
            <a:r>
              <a:rPr lang="en-US" altLang="zh-CN" sz="2000" dirty="0" smtClean="0">
                <a:solidFill>
                  <a:srgbClr val="7C8B71"/>
                </a:solidFill>
                <a:latin typeface="华文楷体" pitchFamily="2" charset="-122"/>
                <a:ea typeface="华文楷体" pitchFamily="2" charset="-122"/>
              </a:rPr>
              <a:t>1910</a:t>
            </a:r>
            <a:r>
              <a:rPr lang="zh-CN" altLang="en-US" sz="2000" dirty="0" smtClean="0">
                <a:solidFill>
                  <a:srgbClr val="7C8B71"/>
                </a:solidFill>
                <a:latin typeface="华文楷体" pitchFamily="2" charset="-122"/>
                <a:ea typeface="华文楷体" pitchFamily="2" charset="-122"/>
              </a:rPr>
              <a:t>年</a:t>
            </a:r>
            <a:r>
              <a:rPr lang="zh-CN" altLang="en-US" sz="2000" dirty="0">
                <a:solidFill>
                  <a:srgbClr val="7C8B71"/>
                </a:solidFill>
                <a:latin typeface="华文楷体" pitchFamily="2" charset="-122"/>
                <a:ea typeface="华文楷体" pitchFamily="2" charset="-122"/>
              </a:rPr>
              <a:t>夏末</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在巴黎举办的一次</a:t>
            </a:r>
            <a:r>
              <a:rPr lang="zh-CN" altLang="en-US" sz="2000" dirty="0" smtClean="0">
                <a:solidFill>
                  <a:srgbClr val="7C8B71"/>
                </a:solidFill>
                <a:latin typeface="华文楷体" pitchFamily="2" charset="-122"/>
                <a:ea typeface="华文楷体" pitchFamily="2" charset="-122"/>
              </a:rPr>
              <a:t>国际汽车</a:t>
            </a:r>
            <a:r>
              <a:rPr lang="zh-CN" altLang="en-US" sz="2000" dirty="0">
                <a:solidFill>
                  <a:srgbClr val="7C8B71"/>
                </a:solidFill>
                <a:latin typeface="华文楷体" pitchFamily="2" charset="-122"/>
                <a:ea typeface="华文楷体" pitchFamily="2" charset="-122"/>
              </a:rPr>
              <a:t>展览会上</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刚刚发明出来的霓虹灯广告首次露面</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参观者立刻对霓虹灯</a:t>
            </a:r>
            <a:r>
              <a:rPr lang="zh-CN" altLang="en-US" sz="2000" dirty="0" smtClean="0">
                <a:solidFill>
                  <a:srgbClr val="7C8B71"/>
                </a:solidFill>
                <a:latin typeface="华文楷体" pitchFamily="2" charset="-122"/>
                <a:ea typeface="华文楷体" pitchFamily="2" charset="-122"/>
              </a:rPr>
              <a:t>广告产生</a:t>
            </a:r>
            <a:r>
              <a:rPr lang="zh-CN" altLang="en-US" sz="2000" dirty="0">
                <a:solidFill>
                  <a:srgbClr val="7C8B71"/>
                </a:solidFill>
                <a:latin typeface="华文楷体" pitchFamily="2" charset="-122"/>
                <a:ea typeface="华文楷体" pitchFamily="2" charset="-122"/>
              </a:rPr>
              <a:t>了极大的</a:t>
            </a:r>
            <a:r>
              <a:rPr lang="zh-CN" altLang="en-US" sz="2000" dirty="0" smtClean="0">
                <a:solidFill>
                  <a:srgbClr val="7C8B71"/>
                </a:solidFill>
                <a:latin typeface="华文楷体" pitchFamily="2" charset="-122"/>
                <a:ea typeface="华文楷体" pitchFamily="2" charset="-122"/>
              </a:rPr>
              <a:t>兴趣。</a:t>
            </a:r>
            <a:r>
              <a:rPr lang="en-US" altLang="zh-CN" sz="2000" dirty="0" smtClean="0">
                <a:solidFill>
                  <a:srgbClr val="7C8B71"/>
                </a:solidFill>
                <a:latin typeface="华文楷体" pitchFamily="2" charset="-122"/>
                <a:ea typeface="华文楷体" pitchFamily="2" charset="-122"/>
              </a:rPr>
              <a:t>1911</a:t>
            </a:r>
            <a:r>
              <a:rPr lang="zh-CN" altLang="en-US" sz="2000" dirty="0" smtClean="0">
                <a:solidFill>
                  <a:srgbClr val="7C8B71"/>
                </a:solidFill>
                <a:latin typeface="华文楷体" pitchFamily="2" charset="-122"/>
                <a:ea typeface="华文楷体" pitchFamily="2" charset="-122"/>
              </a:rPr>
              <a:t>年</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位于巴黎蒙马特林荫大道上的一家时装店屋顶</a:t>
            </a:r>
            <a:r>
              <a:rPr lang="zh-CN" altLang="en-US" sz="2000" dirty="0" smtClean="0">
                <a:solidFill>
                  <a:srgbClr val="7C8B71"/>
                </a:solidFill>
                <a:latin typeface="华文楷体" pitchFamily="2" charset="-122"/>
                <a:ea typeface="华文楷体" pitchFamily="2" charset="-122"/>
              </a:rPr>
              <a:t>也安装</a:t>
            </a:r>
            <a:r>
              <a:rPr lang="zh-CN" altLang="en-US" sz="2000" dirty="0">
                <a:solidFill>
                  <a:srgbClr val="7C8B71"/>
                </a:solidFill>
                <a:latin typeface="华文楷体" pitchFamily="2" charset="-122"/>
                <a:ea typeface="华文楷体" pitchFamily="2" charset="-122"/>
              </a:rPr>
              <a:t>了一个霓虹灯广告牌</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这个招牌是用弯曲成字母形的荧光灯管制作而成的</a:t>
            </a:r>
            <a:r>
              <a:rPr lang="en-US" altLang="zh-CN" sz="2000" dirty="0" smtClean="0">
                <a:solidFill>
                  <a:srgbClr val="7C8B71"/>
                </a:solidFill>
                <a:latin typeface="华文楷体" pitchFamily="2" charset="-122"/>
                <a:ea typeface="华文楷体" pitchFamily="2" charset="-122"/>
              </a:rPr>
              <a:t>.</a:t>
            </a:r>
            <a:r>
              <a:rPr lang="zh-CN" altLang="en-US" sz="2000" dirty="0" smtClean="0">
                <a:solidFill>
                  <a:srgbClr val="7C8B71"/>
                </a:solidFill>
                <a:latin typeface="华文楷体" pitchFamily="2" charset="-122"/>
                <a:ea typeface="华文楷体" pitchFamily="2" charset="-122"/>
              </a:rPr>
              <a:t>此后</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霓虹灯广告开始风行世界各地</a:t>
            </a:r>
            <a:r>
              <a:rPr lang="en-US" altLang="zh-CN" sz="2000" dirty="0">
                <a:solidFill>
                  <a:srgbClr val="7C8B71"/>
                </a:solidFill>
                <a:latin typeface="华文楷体" pitchFamily="2" charset="-122"/>
                <a:ea typeface="华文楷体" pitchFamily="2" charset="-122"/>
              </a:rPr>
              <a:t>.</a:t>
            </a:r>
            <a:endParaRPr lang="en-US" altLang="zh-CN" sz="2000" dirty="0" smtClean="0">
              <a:solidFill>
                <a:srgbClr val="7C8B71"/>
              </a:solidFill>
              <a:latin typeface="华文楷体" pitchFamily="2" charset="-122"/>
              <a:ea typeface="华文楷体" pitchFamily="2" charset="-122"/>
            </a:endParaRPr>
          </a:p>
          <a:p>
            <a:endParaRPr lang="en-US" altLang="zh-CN" sz="2000" b="1" dirty="0" smtClean="0">
              <a:solidFill>
                <a:srgbClr val="7C8B71"/>
              </a:solidFill>
              <a:latin typeface="华文楷体" pitchFamily="2" charset="-122"/>
              <a:ea typeface="华文楷体" pitchFamily="2" charset="-122"/>
            </a:endParaRPr>
          </a:p>
          <a:p>
            <a:r>
              <a:rPr lang="en-US" altLang="zh-CN" sz="2000" b="1" dirty="0">
                <a:solidFill>
                  <a:srgbClr val="7C8B71"/>
                </a:solidFill>
                <a:latin typeface="华文楷体" pitchFamily="2" charset="-122"/>
                <a:ea typeface="华文楷体" pitchFamily="2" charset="-122"/>
              </a:rPr>
              <a:t>7</a:t>
            </a:r>
            <a:r>
              <a:rPr lang="en-US" altLang="zh-CN" sz="2000" b="1" dirty="0" smtClean="0">
                <a:solidFill>
                  <a:srgbClr val="7C8B71"/>
                </a:solidFill>
                <a:latin typeface="华文楷体" pitchFamily="2" charset="-122"/>
                <a:ea typeface="华文楷体" pitchFamily="2" charset="-122"/>
              </a:rPr>
              <a:t>.</a:t>
            </a:r>
            <a:r>
              <a:rPr lang="zh-CN" altLang="en-US" sz="2000" b="1" dirty="0">
                <a:solidFill>
                  <a:srgbClr val="7C8B71"/>
                </a:solidFill>
                <a:latin typeface="华文楷体" pitchFamily="2" charset="-122"/>
                <a:ea typeface="华文楷体" pitchFamily="2" charset="-122"/>
              </a:rPr>
              <a:t>大</a:t>
            </a:r>
            <a:r>
              <a:rPr lang="zh-CN" altLang="en-US" sz="2000" b="1" dirty="0" smtClean="0">
                <a:solidFill>
                  <a:srgbClr val="7C8B71"/>
                </a:solidFill>
                <a:latin typeface="华文楷体" pitchFamily="2" charset="-122"/>
                <a:ea typeface="华文楷体" pitchFamily="2" charset="-122"/>
              </a:rPr>
              <a:t>立柱</a:t>
            </a:r>
            <a:endParaRPr lang="en-US" altLang="zh-CN" sz="2000" b="1" dirty="0" smtClean="0">
              <a:solidFill>
                <a:srgbClr val="7C8B71"/>
              </a:solidFill>
              <a:latin typeface="华文楷体" pitchFamily="2" charset="-122"/>
              <a:ea typeface="华文楷体" pitchFamily="2" charset="-122"/>
            </a:endParaRPr>
          </a:p>
          <a:p>
            <a:r>
              <a:rPr lang="zh-CN" altLang="en-US" sz="2000" dirty="0" smtClean="0">
                <a:solidFill>
                  <a:srgbClr val="7C8B71"/>
                </a:solidFill>
                <a:latin typeface="华文楷体" pitchFamily="2" charset="-122"/>
                <a:ea typeface="华文楷体" pitchFamily="2" charset="-122"/>
              </a:rPr>
              <a:t>        大</a:t>
            </a:r>
            <a:r>
              <a:rPr lang="zh-CN" altLang="en-US" sz="2000" dirty="0">
                <a:solidFill>
                  <a:srgbClr val="7C8B71"/>
                </a:solidFill>
                <a:latin typeface="华文楷体" pitchFamily="2" charset="-122"/>
                <a:ea typeface="华文楷体" pitchFamily="2" charset="-122"/>
              </a:rPr>
              <a:t>立柱广告牌置于特设的支撑柱上</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以 </a:t>
            </a:r>
            <a:r>
              <a:rPr lang="en-US" altLang="zh-CN" sz="2000" dirty="0">
                <a:solidFill>
                  <a:srgbClr val="7C8B71"/>
                </a:solidFill>
                <a:latin typeface="华文楷体" pitchFamily="2" charset="-122"/>
                <a:ea typeface="华文楷体" pitchFamily="2" charset="-122"/>
              </a:rPr>
              <a:t>T </a:t>
            </a:r>
            <a:r>
              <a:rPr lang="zh-CN" altLang="en-US" sz="2000" dirty="0">
                <a:solidFill>
                  <a:srgbClr val="7C8B71"/>
                </a:solidFill>
                <a:latin typeface="华文楷体" pitchFamily="2" charset="-122"/>
                <a:ea typeface="华文楷体" pitchFamily="2" charset="-122"/>
              </a:rPr>
              <a:t>型或 </a:t>
            </a:r>
            <a:r>
              <a:rPr lang="en-US" altLang="zh-CN" sz="2000" dirty="0">
                <a:solidFill>
                  <a:srgbClr val="7C8B71"/>
                </a:solidFill>
                <a:latin typeface="华文楷体" pitchFamily="2" charset="-122"/>
                <a:ea typeface="华文楷体" pitchFamily="2" charset="-122"/>
              </a:rPr>
              <a:t>P </a:t>
            </a:r>
            <a:r>
              <a:rPr lang="zh-CN" altLang="en-US" sz="2000" dirty="0">
                <a:solidFill>
                  <a:srgbClr val="7C8B71"/>
                </a:solidFill>
                <a:latin typeface="华文楷体" pitchFamily="2" charset="-122"/>
                <a:ea typeface="华文楷体" pitchFamily="2" charset="-122"/>
              </a:rPr>
              <a:t>型立柱为多</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广告装置</a:t>
            </a:r>
            <a:r>
              <a:rPr lang="zh-CN" altLang="en-US" sz="2000" dirty="0" smtClean="0">
                <a:solidFill>
                  <a:srgbClr val="7C8B71"/>
                </a:solidFill>
                <a:latin typeface="华文楷体" pitchFamily="2" charset="-122"/>
                <a:ea typeface="华文楷体" pitchFamily="2" charset="-122"/>
              </a:rPr>
              <a:t>设立于</a:t>
            </a:r>
            <a:r>
              <a:rPr lang="zh-CN" altLang="en-US" sz="2000" dirty="0">
                <a:solidFill>
                  <a:srgbClr val="7C8B71"/>
                </a:solidFill>
                <a:latin typeface="华文楷体" pitchFamily="2" charset="-122"/>
                <a:ea typeface="华文楷体" pitchFamily="2" charset="-122"/>
              </a:rPr>
              <a:t>高速公路、主要交通干道等地方</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面向密集的车流和人流</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大立柱广告牌的</a:t>
            </a:r>
            <a:r>
              <a:rPr lang="zh-CN" altLang="en-US" sz="2000" dirty="0" smtClean="0">
                <a:solidFill>
                  <a:srgbClr val="7C8B71"/>
                </a:solidFill>
                <a:latin typeface="华文楷体" pitchFamily="2" charset="-122"/>
                <a:ea typeface="华文楷体" pitchFamily="2" charset="-122"/>
              </a:rPr>
              <a:t>尺寸</a:t>
            </a:r>
            <a:r>
              <a:rPr lang="zh-CN" altLang="en-US" sz="2000" dirty="0">
                <a:solidFill>
                  <a:srgbClr val="7C8B71"/>
                </a:solidFill>
                <a:latin typeface="华文楷体" pitchFamily="2" charset="-122"/>
                <a:ea typeface="华文楷体" pitchFamily="2" charset="-122"/>
              </a:rPr>
              <a:t>通常为 </a:t>
            </a:r>
            <a:r>
              <a:rPr lang="en-US" altLang="zh-CN" sz="2000" dirty="0" smtClean="0">
                <a:solidFill>
                  <a:srgbClr val="7C8B71"/>
                </a:solidFill>
                <a:latin typeface="华文楷体" pitchFamily="2" charset="-122"/>
                <a:ea typeface="华文楷体" pitchFamily="2" charset="-122"/>
              </a:rPr>
              <a:t>6</a:t>
            </a:r>
            <a:r>
              <a:rPr lang="zh-CN" altLang="en-US" sz="2000" dirty="0" smtClean="0">
                <a:solidFill>
                  <a:srgbClr val="7C8B71"/>
                </a:solidFill>
                <a:latin typeface="华文楷体" pitchFamily="2" charset="-122"/>
                <a:ea typeface="华文楷体" pitchFamily="2" charset="-122"/>
              </a:rPr>
              <a:t>米</a:t>
            </a:r>
            <a:r>
              <a:rPr lang="zh-CN" altLang="en-US" sz="2000" dirty="0">
                <a:solidFill>
                  <a:srgbClr val="7C8B71"/>
                </a:solidFill>
                <a:latin typeface="华文楷体" pitchFamily="2" charset="-122"/>
                <a:ea typeface="华文楷体" pitchFamily="2" charset="-122"/>
              </a:rPr>
              <a:t>高 </a:t>
            </a:r>
            <a:r>
              <a:rPr lang="en-US" altLang="zh-CN" sz="2000" dirty="0" smtClean="0">
                <a:solidFill>
                  <a:srgbClr val="7C8B71"/>
                </a:solidFill>
                <a:latin typeface="华文楷体" pitchFamily="2" charset="-122"/>
                <a:ea typeface="华文楷体" pitchFamily="2" charset="-122"/>
              </a:rPr>
              <a:t>× 1.8</a:t>
            </a:r>
            <a:r>
              <a:rPr lang="zh-CN" altLang="en-US" sz="2000" dirty="0" smtClean="0">
                <a:solidFill>
                  <a:srgbClr val="7C8B71"/>
                </a:solidFill>
                <a:latin typeface="华文楷体" pitchFamily="2" charset="-122"/>
                <a:ea typeface="华文楷体" pitchFamily="2" charset="-122"/>
              </a:rPr>
              <a:t>米</a:t>
            </a:r>
            <a:r>
              <a:rPr lang="zh-CN" altLang="en-US" sz="2000" dirty="0">
                <a:solidFill>
                  <a:srgbClr val="7C8B71"/>
                </a:solidFill>
                <a:latin typeface="华文楷体" pitchFamily="2" charset="-122"/>
                <a:ea typeface="华文楷体" pitchFamily="2" charset="-122"/>
              </a:rPr>
              <a:t>宽</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主要以射灯当照明</a:t>
            </a:r>
            <a:r>
              <a:rPr lang="zh-CN" altLang="en-US" sz="2000" dirty="0" smtClean="0">
                <a:solidFill>
                  <a:srgbClr val="7C8B71"/>
                </a:solidFill>
                <a:latin typeface="华文楷体" pitchFamily="2" charset="-122"/>
                <a:ea typeface="华文楷体" pitchFamily="2" charset="-122"/>
              </a:rPr>
              <a:t>装备。</a:t>
            </a:r>
            <a:endParaRPr lang="en-US" altLang="zh-CN" sz="2000" dirty="0">
              <a:solidFill>
                <a:srgbClr val="7C8B71"/>
              </a:solidFill>
              <a:latin typeface="华文楷体" pitchFamily="2" charset="-122"/>
              <a:ea typeface="华文楷体" pitchFamily="2" charset="-122"/>
            </a:endParaRPr>
          </a:p>
        </p:txBody>
      </p:sp>
      <p:sp>
        <p:nvSpPr>
          <p:cNvPr id="10" name="TextBox 9"/>
          <p:cNvSpPr txBox="1"/>
          <p:nvPr/>
        </p:nvSpPr>
        <p:spPr>
          <a:xfrm>
            <a:off x="618965" y="755716"/>
            <a:ext cx="4312345"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（一</a:t>
            </a:r>
            <a:r>
              <a:rPr lang="zh-CN" altLang="en-US" sz="2400" dirty="0">
                <a:solidFill>
                  <a:srgbClr val="7C8B71"/>
                </a:solidFill>
                <a:latin typeface="思源黑体 CN Heavy" panose="020B0A00000000000000" pitchFamily="34" charset="-122"/>
                <a:ea typeface="思源黑体 CN Heavy" panose="020B0A00000000000000" pitchFamily="34" charset="-122"/>
              </a:rPr>
              <a:t>）户外广告媒体的</a:t>
            </a:r>
            <a:r>
              <a:rPr lang="zh-CN" altLang="en-US" sz="2400" dirty="0" smtClean="0">
                <a:solidFill>
                  <a:srgbClr val="7C8B71"/>
                </a:solidFill>
                <a:latin typeface="思源黑体 CN Heavy" panose="020B0A00000000000000" pitchFamily="34" charset="-122"/>
                <a:ea typeface="思源黑体 CN Heavy" panose="020B0A00000000000000" pitchFamily="34" charset="-122"/>
              </a:rPr>
              <a:t>分类</a:t>
            </a:r>
            <a:endParaRPr lang="en-US" altLang="zh-CN" sz="2400" dirty="0">
              <a:solidFill>
                <a:srgbClr val="7C8B71"/>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178755121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6061688" cy="740229"/>
            <a:chOff x="314525" y="638630"/>
            <a:chExt cx="6061688" cy="740229"/>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94042"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（二</a:t>
              </a:r>
              <a:r>
                <a:rPr lang="zh-CN" altLang="en-US" sz="24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2400" dirty="0">
                  <a:solidFill>
                    <a:srgbClr val="7C8B71"/>
                  </a:solidFill>
                  <a:latin typeface="思源黑体 CN Heavy" panose="020B0A00000000000000" pitchFamily="34" charset="-122"/>
                  <a:ea typeface="思源黑体 CN Heavy" panose="020B0A00000000000000" pitchFamily="34" charset="-122"/>
                </a:rPr>
                <a:t>我国户外媒体发展历程</a:t>
              </a:r>
              <a:endParaRPr lang="zh-CN" altLang="en-US" sz="2400" dirty="0">
                <a:solidFill>
                  <a:srgbClr val="7C8B71"/>
                </a:solidFill>
                <a:latin typeface="思源黑体 CN Heavy" panose="020B0A00000000000000" pitchFamily="34" charset="-122"/>
                <a:ea typeface="思源黑体 CN Heavy" panose="020B0A00000000000000" pitchFamily="34" charset="-122"/>
              </a:endParaRPr>
            </a:p>
          </p:txBody>
        </p:sp>
      </p:grpSp>
      <p:grpSp>
        <p:nvGrpSpPr>
          <p:cNvPr id="24" name="组合 23"/>
          <p:cNvGrpSpPr/>
          <p:nvPr/>
        </p:nvGrpSpPr>
        <p:grpSpPr>
          <a:xfrm>
            <a:off x="304837" y="3876198"/>
            <a:ext cx="2656681" cy="2656682"/>
            <a:chOff x="397427" y="2992582"/>
            <a:chExt cx="3540297" cy="3540298"/>
          </a:xfrm>
        </p:grpSpPr>
        <p:sp>
          <p:nvSpPr>
            <p:cNvPr id="25" name="直角三角形 24"/>
            <p:cNvSpPr/>
            <p:nvPr/>
          </p:nvSpPr>
          <p:spPr>
            <a:xfrm>
              <a:off x="397428" y="3282868"/>
              <a:ext cx="3250012" cy="3250012"/>
            </a:xfrm>
            <a:prstGeom prst="rtTriangle">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直角三角形 25"/>
            <p:cNvSpPr/>
            <p:nvPr/>
          </p:nvSpPr>
          <p:spPr>
            <a:xfrm>
              <a:off x="397427" y="2992582"/>
              <a:ext cx="3540297" cy="3540297"/>
            </a:xfrm>
            <a:prstGeom prst="rtTriangle">
              <a:avLst/>
            </a:prstGeom>
            <a:noFill/>
            <a:ln>
              <a:solidFill>
                <a:srgbClr val="E1E4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rot="16200000">
            <a:off x="9566986" y="135565"/>
            <a:ext cx="2021612" cy="2345071"/>
            <a:chOff x="9162031" y="519543"/>
            <a:chExt cx="2621676" cy="3041146"/>
          </a:xfrm>
        </p:grpSpPr>
        <p:sp>
          <p:nvSpPr>
            <p:cNvPr id="28" name="等腰三角形 27"/>
            <p:cNvSpPr/>
            <p:nvPr/>
          </p:nvSpPr>
          <p:spPr>
            <a:xfrm rot="16200000">
              <a:off x="9291933" y="886517"/>
              <a:ext cx="2676350" cy="2307198"/>
            </a:xfrm>
            <a:prstGeom prst="triangle">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16200000">
              <a:off x="8952296" y="729278"/>
              <a:ext cx="3041146" cy="2621676"/>
            </a:xfrm>
            <a:prstGeom prst="triangle">
              <a:avLst/>
            </a:prstGeom>
            <a:noFill/>
            <a:ln>
              <a:solidFill>
                <a:srgbClr val="7C8B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681879" y="1380182"/>
            <a:ext cx="2565905" cy="574534"/>
            <a:chOff x="832007" y="2048934"/>
            <a:chExt cx="2565905" cy="574534"/>
          </a:xfrm>
          <a:solidFill>
            <a:srgbClr val="7C8B71"/>
          </a:solidFill>
        </p:grpSpPr>
        <p:sp>
          <p:nvSpPr>
            <p:cNvPr id="31" name="五边形 30"/>
            <p:cNvSpPr/>
            <p:nvPr/>
          </p:nvSpPr>
          <p:spPr>
            <a:xfrm>
              <a:off x="832007" y="2048934"/>
              <a:ext cx="2565905" cy="574534"/>
            </a:xfrm>
            <a:prstGeom prst="homePlate">
              <a:avLst>
                <a:gd name="adj" fmla="val 5327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2" name="文本框 31"/>
            <p:cNvSpPr txBox="1"/>
            <p:nvPr/>
          </p:nvSpPr>
          <p:spPr>
            <a:xfrm>
              <a:off x="913896" y="2136146"/>
              <a:ext cx="2218772" cy="400110"/>
            </a:xfrm>
            <a:prstGeom prst="rect">
              <a:avLst/>
            </a:prstGeom>
            <a:grpFill/>
          </p:spPr>
          <p:txBody>
            <a:bodyPr wrap="square" rtlCol="0">
              <a:spAutoFit/>
            </a:bodyPr>
            <a:lstStyle/>
            <a:p>
              <a:pPr algn="ctr"/>
              <a:r>
                <a:rPr lang="zh-CN" altLang="en-US" sz="2000" dirty="0">
                  <a:solidFill>
                    <a:schemeClr val="bg1"/>
                  </a:solidFill>
                  <a:latin typeface="+mj-ea"/>
                  <a:ea typeface="+mj-ea"/>
                </a:rPr>
                <a:t>古代户外媒体</a:t>
              </a:r>
              <a:endParaRPr lang="zh-CN" altLang="en-US" sz="2000" dirty="0" smtClean="0">
                <a:solidFill>
                  <a:schemeClr val="bg1"/>
                </a:solidFill>
                <a:latin typeface="+mj-ea"/>
                <a:ea typeface="+mj-ea"/>
              </a:endParaRPr>
            </a:p>
          </p:txBody>
        </p:sp>
      </p:grpSp>
      <p:sp>
        <p:nvSpPr>
          <p:cNvPr id="33" name="文本框 32"/>
          <p:cNvSpPr txBox="1"/>
          <p:nvPr/>
        </p:nvSpPr>
        <p:spPr>
          <a:xfrm>
            <a:off x="3234136" y="1344381"/>
            <a:ext cx="6169167" cy="4939814"/>
          </a:xfrm>
          <a:prstGeom prst="rect">
            <a:avLst/>
          </a:prstGeom>
          <a:noFill/>
        </p:spPr>
        <p:txBody>
          <a:bodyPr wrap="square" rtlCol="0">
            <a:spAutoFit/>
          </a:bodyPr>
          <a:lstStyle/>
          <a:p>
            <a:pPr>
              <a:lnSpc>
                <a:spcPct val="150000"/>
              </a:lnSpc>
            </a:pPr>
            <a:r>
              <a:rPr lang="zh-CN" altLang="en-US" sz="1400" dirty="0">
                <a:solidFill>
                  <a:srgbClr val="7C8B71"/>
                </a:solidFill>
                <a:latin typeface="+mn-ea"/>
              </a:rPr>
              <a:t>我</a:t>
            </a:r>
            <a:r>
              <a:rPr lang="zh-CN" altLang="en-US" sz="1400" dirty="0" smtClean="0">
                <a:solidFill>
                  <a:srgbClr val="7C8B71"/>
                </a:solidFill>
                <a:latin typeface="+mn-ea"/>
              </a:rPr>
              <a:t>国</a:t>
            </a:r>
            <a:r>
              <a:rPr lang="zh-CN" altLang="en-US" sz="1400" dirty="0">
                <a:solidFill>
                  <a:srgbClr val="7C8B71"/>
                </a:solidFill>
                <a:latin typeface="+mn-ea"/>
              </a:rPr>
              <a:t>户外广告媒体最早可以追溯到远古时期的阴山</a:t>
            </a:r>
            <a:r>
              <a:rPr lang="zh-CN" altLang="en-US" sz="1400" dirty="0" smtClean="0">
                <a:solidFill>
                  <a:srgbClr val="7C8B71"/>
                </a:solidFill>
                <a:latin typeface="+mn-ea"/>
              </a:rPr>
              <a:t>岩画。阴山</a:t>
            </a:r>
            <a:r>
              <a:rPr lang="zh-CN" altLang="en-US" sz="1400" dirty="0">
                <a:solidFill>
                  <a:srgbClr val="7C8B71"/>
                </a:solidFill>
                <a:latin typeface="+mn-ea"/>
              </a:rPr>
              <a:t>岩画是</a:t>
            </a:r>
            <a:r>
              <a:rPr lang="zh-CN" altLang="en-US" sz="1400" dirty="0" smtClean="0">
                <a:solidFill>
                  <a:srgbClr val="7C8B71"/>
                </a:solidFill>
                <a:latin typeface="+mn-ea"/>
              </a:rPr>
              <a:t>远古人类</a:t>
            </a:r>
            <a:r>
              <a:rPr lang="zh-CN" altLang="en-US" sz="1400" dirty="0">
                <a:solidFill>
                  <a:srgbClr val="7C8B71"/>
                </a:solidFill>
                <a:latin typeface="+mn-ea"/>
              </a:rPr>
              <a:t>使用的一种原始户外广告媒体</a:t>
            </a:r>
            <a:r>
              <a:rPr lang="zh-CN" altLang="en-US" sz="1400" dirty="0" smtClean="0">
                <a:solidFill>
                  <a:srgbClr val="7C8B71"/>
                </a:solidFill>
                <a:latin typeface="+mn-ea"/>
              </a:rPr>
              <a:t>形式，起</a:t>
            </a:r>
            <a:r>
              <a:rPr lang="zh-CN" altLang="en-US" sz="1400" dirty="0">
                <a:solidFill>
                  <a:srgbClr val="7C8B71"/>
                </a:solidFill>
                <a:latin typeface="+mn-ea"/>
              </a:rPr>
              <a:t>着象征与指示的</a:t>
            </a:r>
            <a:r>
              <a:rPr lang="zh-CN" altLang="en-US" sz="1400" dirty="0" smtClean="0">
                <a:solidFill>
                  <a:srgbClr val="7C8B71"/>
                </a:solidFill>
                <a:latin typeface="+mn-ea"/>
              </a:rPr>
              <a:t>作用。</a:t>
            </a:r>
            <a:endParaRPr lang="en-US" altLang="zh-CN" sz="1400" dirty="0" smtClean="0">
              <a:solidFill>
                <a:srgbClr val="7C8B71"/>
              </a:solidFill>
              <a:latin typeface="+mn-ea"/>
            </a:endParaRPr>
          </a:p>
          <a:p>
            <a:pPr>
              <a:lnSpc>
                <a:spcPct val="150000"/>
              </a:lnSpc>
            </a:pPr>
            <a:endParaRPr lang="en-US" altLang="zh-CN" sz="1400" dirty="0" smtClean="0">
              <a:solidFill>
                <a:srgbClr val="7C8B71"/>
              </a:solidFill>
              <a:latin typeface="+mn-ea"/>
            </a:endParaRPr>
          </a:p>
          <a:p>
            <a:pPr>
              <a:lnSpc>
                <a:spcPct val="150000"/>
              </a:lnSpc>
            </a:pPr>
            <a:endParaRPr lang="en-US" altLang="zh-CN" sz="1400" dirty="0" smtClean="0">
              <a:solidFill>
                <a:srgbClr val="7C8B71"/>
              </a:solidFill>
              <a:latin typeface="+mn-ea"/>
            </a:endParaRPr>
          </a:p>
          <a:p>
            <a:pPr>
              <a:lnSpc>
                <a:spcPct val="150000"/>
              </a:lnSpc>
            </a:pPr>
            <a:r>
              <a:rPr lang="zh-CN" altLang="en-US" sz="1400" dirty="0">
                <a:solidFill>
                  <a:srgbClr val="7C8B71"/>
                </a:solidFill>
                <a:latin typeface="+mn-ea"/>
              </a:rPr>
              <a:t>随着社会</a:t>
            </a:r>
            <a:r>
              <a:rPr lang="zh-CN" altLang="en-US" sz="1400" dirty="0" smtClean="0">
                <a:solidFill>
                  <a:srgbClr val="7C8B71"/>
                </a:solidFill>
                <a:latin typeface="+mn-ea"/>
              </a:rPr>
              <a:t>生产力的</a:t>
            </a:r>
            <a:r>
              <a:rPr lang="zh-CN" altLang="en-US" sz="1400" dirty="0">
                <a:solidFill>
                  <a:srgbClr val="7C8B71"/>
                </a:solidFill>
                <a:latin typeface="+mn-ea"/>
              </a:rPr>
              <a:t>发展</a:t>
            </a:r>
            <a:r>
              <a:rPr lang="en-US" altLang="zh-CN" sz="1400" dirty="0">
                <a:solidFill>
                  <a:srgbClr val="7C8B71"/>
                </a:solidFill>
                <a:latin typeface="+mn-ea"/>
              </a:rPr>
              <a:t>,</a:t>
            </a:r>
            <a:r>
              <a:rPr lang="zh-CN" altLang="en-US" sz="1400" dirty="0">
                <a:solidFill>
                  <a:srgbClr val="7C8B71"/>
                </a:solidFill>
                <a:latin typeface="+mn-ea"/>
              </a:rPr>
              <a:t>农业、手工业、畜牧业开始出现社会分工</a:t>
            </a:r>
            <a:r>
              <a:rPr lang="en-US" altLang="zh-CN" sz="1400" dirty="0">
                <a:solidFill>
                  <a:srgbClr val="7C8B71"/>
                </a:solidFill>
                <a:latin typeface="+mn-ea"/>
              </a:rPr>
              <a:t>,</a:t>
            </a:r>
            <a:r>
              <a:rPr lang="zh-CN" altLang="en-US" sz="1400" dirty="0">
                <a:solidFill>
                  <a:srgbClr val="7C8B71"/>
                </a:solidFill>
                <a:latin typeface="+mn-ea"/>
              </a:rPr>
              <a:t>商业也开始发展起来</a:t>
            </a:r>
            <a:r>
              <a:rPr lang="en-US" altLang="zh-CN" sz="1400" dirty="0">
                <a:solidFill>
                  <a:srgbClr val="7C8B71"/>
                </a:solidFill>
                <a:latin typeface="+mn-ea"/>
              </a:rPr>
              <a:t>,</a:t>
            </a:r>
            <a:r>
              <a:rPr lang="zh-CN" altLang="en-US" sz="1400" dirty="0">
                <a:solidFill>
                  <a:srgbClr val="7C8B71"/>
                </a:solidFill>
                <a:latin typeface="+mn-ea"/>
              </a:rPr>
              <a:t>广告的</a:t>
            </a:r>
            <a:r>
              <a:rPr lang="zh-CN" altLang="en-US" sz="1400" dirty="0" smtClean="0">
                <a:solidFill>
                  <a:srgbClr val="7C8B71"/>
                </a:solidFill>
                <a:latin typeface="+mn-ea"/>
              </a:rPr>
              <a:t>商业性</a:t>
            </a:r>
            <a:r>
              <a:rPr lang="zh-CN" altLang="en-US" sz="1400" dirty="0">
                <a:solidFill>
                  <a:srgbClr val="7C8B71"/>
                </a:solidFill>
                <a:latin typeface="+mn-ea"/>
              </a:rPr>
              <a:t>越来越浓</a:t>
            </a:r>
            <a:r>
              <a:rPr lang="en-US" altLang="zh-CN" sz="1400" dirty="0">
                <a:solidFill>
                  <a:srgbClr val="7C8B71"/>
                </a:solidFill>
                <a:latin typeface="+mn-ea"/>
              </a:rPr>
              <a:t>,</a:t>
            </a:r>
            <a:r>
              <a:rPr lang="zh-CN" altLang="en-US" sz="1400" dirty="0">
                <a:solidFill>
                  <a:srgbClr val="7C8B71"/>
                </a:solidFill>
                <a:latin typeface="+mn-ea"/>
              </a:rPr>
              <a:t>户外媒体的形式也越来越</a:t>
            </a:r>
            <a:r>
              <a:rPr lang="zh-CN" altLang="en-US" sz="1400" dirty="0" smtClean="0">
                <a:solidFill>
                  <a:srgbClr val="7C8B71"/>
                </a:solidFill>
                <a:latin typeface="+mn-ea"/>
              </a:rPr>
              <a:t>丰富。</a:t>
            </a:r>
            <a:endParaRPr lang="en-US" altLang="zh-CN" sz="1400" dirty="0" smtClean="0">
              <a:solidFill>
                <a:srgbClr val="7C8B71"/>
              </a:solidFill>
              <a:latin typeface="+mn-ea"/>
            </a:endParaRPr>
          </a:p>
          <a:p>
            <a:pPr>
              <a:lnSpc>
                <a:spcPct val="150000"/>
              </a:lnSpc>
            </a:pPr>
            <a:endParaRPr lang="en-US" altLang="zh-CN" sz="1400" dirty="0" smtClean="0">
              <a:solidFill>
                <a:srgbClr val="7C8B71"/>
              </a:solidFill>
              <a:latin typeface="+mn-ea"/>
            </a:endParaRPr>
          </a:p>
          <a:p>
            <a:pPr>
              <a:lnSpc>
                <a:spcPct val="150000"/>
              </a:lnSpc>
            </a:pPr>
            <a:endParaRPr lang="en-US" altLang="zh-CN" sz="1400" dirty="0">
              <a:solidFill>
                <a:srgbClr val="7C8B71"/>
              </a:solidFill>
              <a:latin typeface="+mn-ea"/>
            </a:endParaRPr>
          </a:p>
          <a:p>
            <a:pPr>
              <a:lnSpc>
                <a:spcPct val="150000"/>
              </a:lnSpc>
            </a:pPr>
            <a:r>
              <a:rPr lang="zh-CN" altLang="en-US" sz="1400" dirty="0">
                <a:solidFill>
                  <a:srgbClr val="7C8B71"/>
                </a:solidFill>
                <a:latin typeface="+mn-ea"/>
              </a:rPr>
              <a:t>清代时</a:t>
            </a:r>
            <a:r>
              <a:rPr lang="en-US" altLang="zh-CN" sz="1400" dirty="0">
                <a:solidFill>
                  <a:srgbClr val="7C8B71"/>
                </a:solidFill>
                <a:latin typeface="+mn-ea"/>
              </a:rPr>
              <a:t>,</a:t>
            </a:r>
            <a:r>
              <a:rPr lang="zh-CN" altLang="en-US" sz="1400" dirty="0">
                <a:solidFill>
                  <a:srgbClr val="7C8B71"/>
                </a:solidFill>
                <a:latin typeface="+mn-ea"/>
              </a:rPr>
              <a:t>户外广告媒体的发展</a:t>
            </a:r>
            <a:r>
              <a:rPr lang="zh-CN" altLang="en-US" sz="1400" dirty="0" smtClean="0">
                <a:solidFill>
                  <a:srgbClr val="7C8B71"/>
                </a:solidFill>
                <a:latin typeface="+mn-ea"/>
              </a:rPr>
              <a:t>达到</a:t>
            </a:r>
            <a:r>
              <a:rPr lang="zh-CN" altLang="en-US" sz="1400" dirty="0">
                <a:solidFill>
                  <a:srgbClr val="7C8B71"/>
                </a:solidFill>
                <a:latin typeface="+mn-ea"/>
              </a:rPr>
              <a:t>鼎盛时期</a:t>
            </a:r>
            <a:r>
              <a:rPr lang="en-US" altLang="zh-CN" sz="1400" dirty="0">
                <a:solidFill>
                  <a:srgbClr val="7C8B71"/>
                </a:solidFill>
                <a:latin typeface="+mn-ea"/>
              </a:rPr>
              <a:t>,</a:t>
            </a:r>
            <a:r>
              <a:rPr lang="zh-CN" altLang="en-US" sz="1400" dirty="0">
                <a:solidFill>
                  <a:srgbClr val="7C8B71"/>
                </a:solidFill>
                <a:latin typeface="+mn-ea"/>
              </a:rPr>
              <a:t>形式多种多样</a:t>
            </a:r>
            <a:r>
              <a:rPr lang="en-US" altLang="zh-CN" sz="1400" dirty="0">
                <a:solidFill>
                  <a:srgbClr val="7C8B71"/>
                </a:solidFill>
                <a:latin typeface="+mn-ea"/>
              </a:rPr>
              <a:t>,</a:t>
            </a:r>
            <a:r>
              <a:rPr lang="zh-CN" altLang="en-US" sz="1400" dirty="0">
                <a:solidFill>
                  <a:srgbClr val="7C8B71"/>
                </a:solidFill>
                <a:latin typeface="+mn-ea"/>
              </a:rPr>
              <a:t>包括金榜广告、碑刻和牌楼广告、仪仗广告、匾额</a:t>
            </a:r>
            <a:r>
              <a:rPr lang="zh-CN" altLang="en-US" sz="1400" dirty="0" smtClean="0">
                <a:solidFill>
                  <a:srgbClr val="7C8B71"/>
                </a:solidFill>
                <a:latin typeface="+mn-ea"/>
              </a:rPr>
              <a:t>广告</a:t>
            </a:r>
            <a:r>
              <a:rPr lang="zh-CN" altLang="en-US" sz="1400" dirty="0">
                <a:solidFill>
                  <a:srgbClr val="7C8B71"/>
                </a:solidFill>
                <a:latin typeface="+mn-ea"/>
              </a:rPr>
              <a:t>、楹联广告、招牌广告、招幌广告、墙体广告</a:t>
            </a:r>
            <a:r>
              <a:rPr lang="zh-CN" altLang="en-US" sz="1400" dirty="0" smtClean="0">
                <a:solidFill>
                  <a:srgbClr val="7C8B71"/>
                </a:solidFill>
                <a:latin typeface="+mn-ea"/>
              </a:rPr>
              <a:t>等。</a:t>
            </a:r>
            <a:endParaRPr lang="en-US" altLang="zh-CN" sz="1400" dirty="0" smtClean="0">
              <a:solidFill>
                <a:srgbClr val="7C8B71"/>
              </a:solidFill>
              <a:latin typeface="+mn-ea"/>
            </a:endParaRPr>
          </a:p>
          <a:p>
            <a:pPr>
              <a:lnSpc>
                <a:spcPct val="150000"/>
              </a:lnSpc>
            </a:pPr>
            <a:endParaRPr lang="en-US" altLang="zh-CN" sz="1400" dirty="0" smtClean="0">
              <a:solidFill>
                <a:srgbClr val="7C8B71"/>
              </a:solidFill>
              <a:latin typeface="+mn-ea"/>
            </a:endParaRPr>
          </a:p>
          <a:p>
            <a:pPr>
              <a:lnSpc>
                <a:spcPct val="150000"/>
              </a:lnSpc>
            </a:pPr>
            <a:endParaRPr lang="en-US" altLang="zh-CN" sz="1400" dirty="0">
              <a:solidFill>
                <a:srgbClr val="7C8B71"/>
              </a:solidFill>
              <a:latin typeface="+mn-ea"/>
            </a:endParaRPr>
          </a:p>
          <a:p>
            <a:pPr>
              <a:lnSpc>
                <a:spcPct val="150000"/>
              </a:lnSpc>
            </a:pPr>
            <a:r>
              <a:rPr lang="zh-CN" altLang="en-US" sz="1400" dirty="0">
                <a:solidFill>
                  <a:srgbClr val="7C8B71"/>
                </a:solidFill>
                <a:latin typeface="+mn-ea"/>
              </a:rPr>
              <a:t>随着资本主义萌芽的出现和</a:t>
            </a:r>
            <a:r>
              <a:rPr lang="zh-CN" altLang="en-US" sz="1400" dirty="0" smtClean="0">
                <a:solidFill>
                  <a:srgbClr val="7C8B71"/>
                </a:solidFill>
                <a:latin typeface="+mn-ea"/>
              </a:rPr>
              <a:t>近代</a:t>
            </a:r>
            <a:r>
              <a:rPr lang="zh-CN" altLang="en-US" sz="1400" dirty="0">
                <a:solidFill>
                  <a:srgbClr val="7C8B71"/>
                </a:solidFill>
                <a:latin typeface="+mn-ea"/>
              </a:rPr>
              <a:t>社会的到来</a:t>
            </a:r>
            <a:r>
              <a:rPr lang="en-US" altLang="zh-CN" sz="1400" dirty="0">
                <a:solidFill>
                  <a:srgbClr val="7C8B71"/>
                </a:solidFill>
                <a:latin typeface="+mn-ea"/>
              </a:rPr>
              <a:t>,</a:t>
            </a:r>
            <a:r>
              <a:rPr lang="zh-CN" altLang="en-US" sz="1400" dirty="0">
                <a:solidFill>
                  <a:srgbClr val="7C8B71"/>
                </a:solidFill>
                <a:latin typeface="+mn-ea"/>
              </a:rPr>
              <a:t>我国的户外广告媒体才开始从形式到内容都有了根本性的</a:t>
            </a:r>
            <a:r>
              <a:rPr lang="zh-CN" altLang="en-US" sz="1400" dirty="0" smtClean="0">
                <a:solidFill>
                  <a:srgbClr val="7C8B71"/>
                </a:solidFill>
                <a:latin typeface="+mn-ea"/>
              </a:rPr>
              <a:t>变化。</a:t>
            </a:r>
            <a:endParaRPr lang="en-US" altLang="zh-CN" sz="1400" dirty="0" smtClean="0">
              <a:solidFill>
                <a:srgbClr val="7C8B71"/>
              </a:solidFill>
              <a:latin typeface="+mn-ea"/>
            </a:endParaRPr>
          </a:p>
        </p:txBody>
      </p:sp>
      <p:sp>
        <p:nvSpPr>
          <p:cNvPr id="5" name="下箭头 4"/>
          <p:cNvSpPr/>
          <p:nvPr/>
        </p:nvSpPr>
        <p:spPr>
          <a:xfrm>
            <a:off x="5568287" y="2076407"/>
            <a:ext cx="300250" cy="625850"/>
          </a:xfrm>
          <a:prstGeom prst="down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下箭头 48"/>
          <p:cNvSpPr/>
          <p:nvPr/>
        </p:nvSpPr>
        <p:spPr>
          <a:xfrm>
            <a:off x="5570562" y="3345884"/>
            <a:ext cx="300250" cy="625850"/>
          </a:xfrm>
          <a:prstGeom prst="down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下箭头 49"/>
          <p:cNvSpPr/>
          <p:nvPr/>
        </p:nvSpPr>
        <p:spPr>
          <a:xfrm>
            <a:off x="5572834" y="4849436"/>
            <a:ext cx="300250" cy="625850"/>
          </a:xfrm>
          <a:prstGeom prst="down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57355985"/>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fill="hold"/>
                                        <p:tgtEl>
                                          <p:spTgt spid="30"/>
                                        </p:tgtEl>
                                        <p:attrNameLst>
                                          <p:attrName>ppt_x</p:attrName>
                                        </p:attrNameLst>
                                      </p:cBhvr>
                                      <p:tavLst>
                                        <p:tav tm="0">
                                          <p:val>
                                            <p:strVal val="0-#ppt_w/2"/>
                                          </p:val>
                                        </p:tav>
                                        <p:tav tm="100000">
                                          <p:val>
                                            <p:strVal val="#ppt_x"/>
                                          </p:val>
                                        </p:tav>
                                      </p:tavLst>
                                    </p:anim>
                                    <p:anim calcmode="lin" valueType="num">
                                      <p:cBhvr additive="base">
                                        <p:cTn id="8" dur="3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10"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6061688" cy="740229"/>
            <a:chOff x="314525" y="638630"/>
            <a:chExt cx="6061688" cy="740229"/>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94042"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（二</a:t>
              </a:r>
              <a:r>
                <a:rPr lang="zh-CN" altLang="en-US" sz="24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2400" dirty="0">
                  <a:solidFill>
                    <a:srgbClr val="7C8B71"/>
                  </a:solidFill>
                  <a:latin typeface="思源黑体 CN Heavy" panose="020B0A00000000000000" pitchFamily="34" charset="-122"/>
                  <a:ea typeface="思源黑体 CN Heavy" panose="020B0A00000000000000" pitchFamily="34" charset="-122"/>
                </a:rPr>
                <a:t>我国户外媒体发展历程</a:t>
              </a:r>
              <a:endParaRPr lang="zh-CN" altLang="en-US" sz="2400" dirty="0">
                <a:solidFill>
                  <a:srgbClr val="7C8B71"/>
                </a:solidFill>
                <a:latin typeface="思源黑体 CN Heavy" panose="020B0A00000000000000" pitchFamily="34" charset="-122"/>
                <a:ea typeface="思源黑体 CN Heavy" panose="020B0A00000000000000" pitchFamily="34" charset="-122"/>
              </a:endParaRPr>
            </a:p>
          </p:txBody>
        </p:sp>
      </p:grpSp>
      <p:grpSp>
        <p:nvGrpSpPr>
          <p:cNvPr id="24" name="组合 23"/>
          <p:cNvGrpSpPr/>
          <p:nvPr/>
        </p:nvGrpSpPr>
        <p:grpSpPr>
          <a:xfrm>
            <a:off x="304837" y="3876198"/>
            <a:ext cx="2656681" cy="2656682"/>
            <a:chOff x="397427" y="2992582"/>
            <a:chExt cx="3540297" cy="3540298"/>
          </a:xfrm>
        </p:grpSpPr>
        <p:sp>
          <p:nvSpPr>
            <p:cNvPr id="25" name="直角三角形 24"/>
            <p:cNvSpPr/>
            <p:nvPr/>
          </p:nvSpPr>
          <p:spPr>
            <a:xfrm>
              <a:off x="397428" y="3282868"/>
              <a:ext cx="3250012" cy="3250012"/>
            </a:xfrm>
            <a:prstGeom prst="rtTriangle">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直角三角形 25"/>
            <p:cNvSpPr/>
            <p:nvPr/>
          </p:nvSpPr>
          <p:spPr>
            <a:xfrm>
              <a:off x="397427" y="2992582"/>
              <a:ext cx="3540297" cy="3540297"/>
            </a:xfrm>
            <a:prstGeom prst="rtTriangle">
              <a:avLst/>
            </a:prstGeom>
            <a:noFill/>
            <a:ln>
              <a:solidFill>
                <a:srgbClr val="E1E4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rot="16200000">
            <a:off x="9566986" y="135565"/>
            <a:ext cx="2021612" cy="2345071"/>
            <a:chOff x="9162031" y="519543"/>
            <a:chExt cx="2621676" cy="3041146"/>
          </a:xfrm>
        </p:grpSpPr>
        <p:sp>
          <p:nvSpPr>
            <p:cNvPr id="28" name="等腰三角形 27"/>
            <p:cNvSpPr/>
            <p:nvPr/>
          </p:nvSpPr>
          <p:spPr>
            <a:xfrm rot="16200000">
              <a:off x="9291933" y="886517"/>
              <a:ext cx="2676350" cy="2307198"/>
            </a:xfrm>
            <a:prstGeom prst="triangle">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16200000">
              <a:off x="8952296" y="729278"/>
              <a:ext cx="3041146" cy="2621676"/>
            </a:xfrm>
            <a:prstGeom prst="triangle">
              <a:avLst/>
            </a:prstGeom>
            <a:noFill/>
            <a:ln>
              <a:solidFill>
                <a:srgbClr val="7C8B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681879" y="1380182"/>
            <a:ext cx="2565905" cy="574534"/>
            <a:chOff x="832007" y="2048934"/>
            <a:chExt cx="2565905" cy="574534"/>
          </a:xfrm>
          <a:solidFill>
            <a:srgbClr val="7C8B71"/>
          </a:solidFill>
        </p:grpSpPr>
        <p:sp>
          <p:nvSpPr>
            <p:cNvPr id="31" name="五边形 30"/>
            <p:cNvSpPr/>
            <p:nvPr/>
          </p:nvSpPr>
          <p:spPr>
            <a:xfrm>
              <a:off x="832007" y="2048934"/>
              <a:ext cx="2565905" cy="574534"/>
            </a:xfrm>
            <a:prstGeom prst="homePlate">
              <a:avLst>
                <a:gd name="adj" fmla="val 5327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2" name="文本框 31"/>
            <p:cNvSpPr txBox="1"/>
            <p:nvPr/>
          </p:nvSpPr>
          <p:spPr>
            <a:xfrm>
              <a:off x="913896" y="2136146"/>
              <a:ext cx="2218772" cy="400110"/>
            </a:xfrm>
            <a:prstGeom prst="rect">
              <a:avLst/>
            </a:prstGeom>
            <a:grpFill/>
          </p:spPr>
          <p:txBody>
            <a:bodyPr wrap="square" rtlCol="0">
              <a:spAutoFit/>
            </a:bodyPr>
            <a:lstStyle/>
            <a:p>
              <a:pPr algn="ctr"/>
              <a:r>
                <a:rPr lang="zh-CN" altLang="en-US" sz="2000" dirty="0">
                  <a:solidFill>
                    <a:schemeClr val="bg1"/>
                  </a:solidFill>
                  <a:latin typeface="+mj-ea"/>
                </a:rPr>
                <a:t>近现代户外媒体</a:t>
              </a:r>
            </a:p>
          </p:txBody>
        </p:sp>
      </p:grpSp>
      <p:sp>
        <p:nvSpPr>
          <p:cNvPr id="33" name="文本框 32"/>
          <p:cNvSpPr txBox="1"/>
          <p:nvPr/>
        </p:nvSpPr>
        <p:spPr>
          <a:xfrm>
            <a:off x="3234136" y="1344381"/>
            <a:ext cx="6169167" cy="4939814"/>
          </a:xfrm>
          <a:prstGeom prst="rect">
            <a:avLst/>
          </a:prstGeom>
          <a:noFill/>
        </p:spPr>
        <p:txBody>
          <a:bodyPr wrap="square" rtlCol="0">
            <a:spAutoFit/>
          </a:bodyPr>
          <a:lstStyle/>
          <a:p>
            <a:pPr>
              <a:lnSpc>
                <a:spcPct val="150000"/>
              </a:lnSpc>
            </a:pPr>
            <a:r>
              <a:rPr lang="zh-CN" altLang="en-US" sz="1400" dirty="0">
                <a:solidFill>
                  <a:srgbClr val="7C8B71"/>
                </a:solidFill>
                <a:latin typeface="+mn-ea"/>
              </a:rPr>
              <a:t>１８４０ 年</a:t>
            </a:r>
            <a:r>
              <a:rPr lang="en-US" altLang="zh-CN" sz="1400" dirty="0">
                <a:solidFill>
                  <a:srgbClr val="7C8B71"/>
                </a:solidFill>
                <a:latin typeface="+mn-ea"/>
              </a:rPr>
              <a:t>,</a:t>
            </a:r>
            <a:r>
              <a:rPr lang="zh-CN" altLang="en-US" sz="1400" dirty="0">
                <a:solidFill>
                  <a:srgbClr val="7C8B71"/>
                </a:solidFill>
                <a:latin typeface="+mn-ea"/>
              </a:rPr>
              <a:t>鸦片战争爆发</a:t>
            </a:r>
            <a:r>
              <a:rPr lang="en-US" altLang="zh-CN" sz="1400" dirty="0">
                <a:solidFill>
                  <a:srgbClr val="7C8B71"/>
                </a:solidFill>
                <a:latin typeface="+mn-ea"/>
              </a:rPr>
              <a:t>,</a:t>
            </a:r>
            <a:r>
              <a:rPr lang="zh-CN" altLang="en-US" sz="1400" dirty="0">
                <a:solidFill>
                  <a:srgbClr val="7C8B71"/>
                </a:solidFill>
                <a:latin typeface="+mn-ea"/>
              </a:rPr>
              <a:t>我国自给自足的自然经济格局被打破</a:t>
            </a:r>
            <a:r>
              <a:rPr lang="en-US" altLang="zh-CN" sz="1400" dirty="0">
                <a:solidFill>
                  <a:srgbClr val="7C8B71"/>
                </a:solidFill>
                <a:latin typeface="+mn-ea"/>
              </a:rPr>
              <a:t>,</a:t>
            </a:r>
            <a:r>
              <a:rPr lang="zh-CN" altLang="en-US" sz="1400" dirty="0">
                <a:solidFill>
                  <a:srgbClr val="7C8B71"/>
                </a:solidFill>
                <a:latin typeface="+mn-ea"/>
              </a:rPr>
              <a:t>西方</a:t>
            </a:r>
            <a:r>
              <a:rPr lang="zh-CN" altLang="en-US" sz="1400" dirty="0" smtClean="0">
                <a:solidFill>
                  <a:srgbClr val="7C8B71"/>
                </a:solidFill>
                <a:latin typeface="+mn-ea"/>
              </a:rPr>
              <a:t>资本主义</a:t>
            </a:r>
            <a:r>
              <a:rPr lang="zh-CN" altLang="en-US" sz="1400" dirty="0">
                <a:solidFill>
                  <a:srgbClr val="7C8B71"/>
                </a:solidFill>
                <a:latin typeface="+mn-ea"/>
              </a:rPr>
              <a:t>经济涌入中国</a:t>
            </a:r>
            <a:r>
              <a:rPr lang="en-US" altLang="zh-CN" sz="1400" dirty="0">
                <a:solidFill>
                  <a:srgbClr val="7C8B71"/>
                </a:solidFill>
                <a:latin typeface="+mn-ea"/>
              </a:rPr>
              <a:t>,</a:t>
            </a:r>
            <a:r>
              <a:rPr lang="zh-CN" altLang="en-US" sz="1400" dirty="0">
                <a:solidFill>
                  <a:srgbClr val="7C8B71"/>
                </a:solidFill>
                <a:latin typeface="+mn-ea"/>
              </a:rPr>
              <a:t>中国社会进一步殖民地化</a:t>
            </a:r>
            <a:r>
              <a:rPr lang="en-US" altLang="zh-CN" sz="1400" dirty="0">
                <a:solidFill>
                  <a:srgbClr val="7C8B71"/>
                </a:solidFill>
                <a:latin typeface="+mn-ea"/>
              </a:rPr>
              <a:t>.</a:t>
            </a:r>
            <a:endParaRPr lang="en-US" altLang="zh-CN" sz="1400" dirty="0" smtClean="0">
              <a:solidFill>
                <a:srgbClr val="7C8B71"/>
              </a:solidFill>
              <a:latin typeface="+mn-ea"/>
            </a:endParaRPr>
          </a:p>
          <a:p>
            <a:pPr>
              <a:lnSpc>
                <a:spcPct val="150000"/>
              </a:lnSpc>
            </a:pPr>
            <a:endParaRPr lang="en-US" altLang="zh-CN" sz="1400" dirty="0" smtClean="0">
              <a:solidFill>
                <a:srgbClr val="7C8B71"/>
              </a:solidFill>
              <a:latin typeface="+mn-ea"/>
            </a:endParaRPr>
          </a:p>
          <a:p>
            <a:pPr>
              <a:lnSpc>
                <a:spcPct val="150000"/>
              </a:lnSpc>
            </a:pPr>
            <a:endParaRPr lang="en-US" altLang="zh-CN" sz="1400" dirty="0" smtClean="0">
              <a:solidFill>
                <a:srgbClr val="7C8B71"/>
              </a:solidFill>
              <a:latin typeface="+mn-ea"/>
            </a:endParaRPr>
          </a:p>
          <a:p>
            <a:pPr>
              <a:lnSpc>
                <a:spcPct val="150000"/>
              </a:lnSpc>
            </a:pPr>
            <a:r>
              <a:rPr lang="zh-CN" altLang="en-US" sz="1400" dirty="0">
                <a:solidFill>
                  <a:srgbClr val="7C8B71"/>
                </a:solidFill>
                <a:latin typeface="+mn-ea"/>
              </a:rPr>
              <a:t>随着商品经济规模的扩大</a:t>
            </a:r>
            <a:r>
              <a:rPr lang="en-US" altLang="zh-CN" sz="1400" dirty="0">
                <a:solidFill>
                  <a:srgbClr val="7C8B71"/>
                </a:solidFill>
                <a:latin typeface="+mn-ea"/>
              </a:rPr>
              <a:t>,</a:t>
            </a:r>
            <a:r>
              <a:rPr lang="zh-CN" altLang="en-US" sz="1400" dirty="0">
                <a:solidFill>
                  <a:srgbClr val="7C8B71"/>
                </a:solidFill>
                <a:latin typeface="+mn-ea"/>
              </a:rPr>
              <a:t>民族</a:t>
            </a:r>
            <a:r>
              <a:rPr lang="zh-CN" altLang="en-US" sz="1400" dirty="0" smtClean="0">
                <a:solidFill>
                  <a:srgbClr val="7C8B71"/>
                </a:solidFill>
                <a:latin typeface="+mn-ea"/>
              </a:rPr>
              <a:t>工商业</a:t>
            </a:r>
            <a:r>
              <a:rPr lang="zh-CN" altLang="en-US" sz="1400" dirty="0">
                <a:solidFill>
                  <a:srgbClr val="7C8B71"/>
                </a:solidFill>
                <a:latin typeface="+mn-ea"/>
              </a:rPr>
              <a:t>和洋商展开了激烈的竞争</a:t>
            </a:r>
            <a:r>
              <a:rPr lang="en-US" altLang="zh-CN" sz="1400" dirty="0">
                <a:solidFill>
                  <a:srgbClr val="7C8B71"/>
                </a:solidFill>
                <a:latin typeface="+mn-ea"/>
              </a:rPr>
              <a:t>,</a:t>
            </a:r>
            <a:r>
              <a:rPr lang="zh-CN" altLang="en-US" sz="1400" dirty="0">
                <a:solidFill>
                  <a:srgbClr val="7C8B71"/>
                </a:solidFill>
                <a:latin typeface="+mn-ea"/>
              </a:rPr>
              <a:t>中国户外广告媒体形态也随之发生了变化</a:t>
            </a:r>
            <a:r>
              <a:rPr lang="en-US" altLang="zh-CN" sz="1400" dirty="0">
                <a:solidFill>
                  <a:srgbClr val="7C8B71"/>
                </a:solidFill>
                <a:latin typeface="+mn-ea"/>
              </a:rPr>
              <a:t>,</a:t>
            </a:r>
            <a:r>
              <a:rPr lang="zh-CN" altLang="en-US" sz="1400" dirty="0">
                <a:solidFill>
                  <a:srgbClr val="7C8B71"/>
                </a:solidFill>
                <a:latin typeface="+mn-ea"/>
              </a:rPr>
              <a:t>其</a:t>
            </a:r>
            <a:r>
              <a:rPr lang="zh-CN" altLang="en-US" sz="1400" dirty="0" smtClean="0">
                <a:solidFill>
                  <a:srgbClr val="7C8B71"/>
                </a:solidFill>
                <a:latin typeface="+mn-ea"/>
              </a:rPr>
              <a:t>形式</a:t>
            </a:r>
            <a:r>
              <a:rPr lang="zh-CN" altLang="en-US" sz="1400" dirty="0">
                <a:solidFill>
                  <a:srgbClr val="7C8B71"/>
                </a:solidFill>
                <a:latin typeface="+mn-ea"/>
              </a:rPr>
              <a:t>变得更为多元</a:t>
            </a:r>
            <a:r>
              <a:rPr lang="en-US" altLang="zh-CN" sz="1400" dirty="0">
                <a:solidFill>
                  <a:srgbClr val="7C8B71"/>
                </a:solidFill>
                <a:latin typeface="+mn-ea"/>
              </a:rPr>
              <a:t>,</a:t>
            </a:r>
            <a:r>
              <a:rPr lang="zh-CN" altLang="en-US" sz="1400" dirty="0">
                <a:solidFill>
                  <a:srgbClr val="7C8B71"/>
                </a:solidFill>
                <a:latin typeface="+mn-ea"/>
              </a:rPr>
              <a:t>除传统户外广告媒体形式外</a:t>
            </a:r>
            <a:r>
              <a:rPr lang="en-US" altLang="zh-CN" sz="1400" dirty="0">
                <a:solidFill>
                  <a:srgbClr val="7C8B71"/>
                </a:solidFill>
                <a:latin typeface="+mn-ea"/>
              </a:rPr>
              <a:t>,</a:t>
            </a:r>
            <a:r>
              <a:rPr lang="zh-CN" altLang="en-US" sz="1400" dirty="0">
                <a:solidFill>
                  <a:srgbClr val="7C8B71"/>
                </a:solidFill>
                <a:latin typeface="+mn-ea"/>
              </a:rPr>
              <a:t>几种现代广告的媒体形式也</a:t>
            </a:r>
            <a:r>
              <a:rPr lang="zh-CN" altLang="en-US" sz="1400" dirty="0" smtClean="0">
                <a:solidFill>
                  <a:srgbClr val="7C8B71"/>
                </a:solidFill>
                <a:latin typeface="+mn-ea"/>
              </a:rPr>
              <a:t>相继出现</a:t>
            </a:r>
            <a:r>
              <a:rPr lang="en-US" altLang="zh-CN" sz="1400" dirty="0">
                <a:solidFill>
                  <a:srgbClr val="7C8B71"/>
                </a:solidFill>
                <a:latin typeface="+mn-ea"/>
              </a:rPr>
              <a:t>.</a:t>
            </a:r>
            <a:endParaRPr lang="en-US" altLang="zh-CN" sz="1400" dirty="0" smtClean="0">
              <a:solidFill>
                <a:srgbClr val="7C8B71"/>
              </a:solidFill>
              <a:latin typeface="+mn-ea"/>
            </a:endParaRPr>
          </a:p>
          <a:p>
            <a:pPr>
              <a:lnSpc>
                <a:spcPct val="150000"/>
              </a:lnSpc>
            </a:pPr>
            <a:endParaRPr lang="en-US" altLang="zh-CN" sz="1400" dirty="0" smtClean="0">
              <a:solidFill>
                <a:srgbClr val="7C8B71"/>
              </a:solidFill>
              <a:latin typeface="+mn-ea"/>
            </a:endParaRPr>
          </a:p>
          <a:p>
            <a:pPr>
              <a:lnSpc>
                <a:spcPct val="150000"/>
              </a:lnSpc>
            </a:pPr>
            <a:endParaRPr lang="en-US" altLang="zh-CN" sz="1400" dirty="0">
              <a:solidFill>
                <a:srgbClr val="7C8B71"/>
              </a:solidFill>
              <a:latin typeface="+mn-ea"/>
            </a:endParaRPr>
          </a:p>
          <a:p>
            <a:pPr>
              <a:lnSpc>
                <a:spcPct val="150000"/>
              </a:lnSpc>
            </a:pPr>
            <a:r>
              <a:rPr lang="zh-CN" altLang="en-US" sz="1400" dirty="0">
                <a:solidFill>
                  <a:srgbClr val="7C8B71"/>
                </a:solidFill>
                <a:latin typeface="+mn-ea"/>
              </a:rPr>
              <a:t>随着现代建筑的出现与发展和商业购物环境的改善</a:t>
            </a:r>
            <a:r>
              <a:rPr lang="en-US" altLang="zh-CN" sz="1400" dirty="0">
                <a:solidFill>
                  <a:srgbClr val="7C8B71"/>
                </a:solidFill>
                <a:latin typeface="+mn-ea"/>
              </a:rPr>
              <a:t>,</a:t>
            </a:r>
            <a:r>
              <a:rPr lang="zh-CN" altLang="en-US" sz="1400" dirty="0">
                <a:solidFill>
                  <a:srgbClr val="7C8B71"/>
                </a:solidFill>
                <a:latin typeface="+mn-ea"/>
              </a:rPr>
              <a:t>大型橱窗广告开始出现</a:t>
            </a:r>
            <a:r>
              <a:rPr lang="en-US" altLang="zh-CN" sz="1400" dirty="0">
                <a:solidFill>
                  <a:srgbClr val="7C8B71"/>
                </a:solidFill>
                <a:latin typeface="+mn-ea"/>
              </a:rPr>
              <a:t>.</a:t>
            </a:r>
            <a:r>
              <a:rPr lang="zh-CN" altLang="en-US" sz="1400" dirty="0">
                <a:solidFill>
                  <a:srgbClr val="7C8B71"/>
                </a:solidFill>
                <a:latin typeface="+mn-ea"/>
              </a:rPr>
              <a:t>这一广告形式将艺术手法与现代科学技术手段进行了完美</a:t>
            </a:r>
            <a:r>
              <a:rPr lang="zh-CN" altLang="en-US" sz="1400" dirty="0" smtClean="0">
                <a:solidFill>
                  <a:srgbClr val="7C8B71"/>
                </a:solidFill>
                <a:latin typeface="+mn-ea"/>
              </a:rPr>
              <a:t>组合。</a:t>
            </a:r>
            <a:endParaRPr lang="en-US" altLang="zh-CN" sz="1400" dirty="0" smtClean="0">
              <a:solidFill>
                <a:srgbClr val="7C8B71"/>
              </a:solidFill>
              <a:latin typeface="+mn-ea"/>
            </a:endParaRPr>
          </a:p>
          <a:p>
            <a:pPr>
              <a:lnSpc>
                <a:spcPct val="150000"/>
              </a:lnSpc>
            </a:pPr>
            <a:endParaRPr lang="en-US" altLang="zh-CN" sz="1400" dirty="0">
              <a:solidFill>
                <a:srgbClr val="7C8B71"/>
              </a:solidFill>
              <a:latin typeface="+mn-ea"/>
            </a:endParaRPr>
          </a:p>
          <a:p>
            <a:pPr>
              <a:lnSpc>
                <a:spcPct val="150000"/>
              </a:lnSpc>
            </a:pPr>
            <a:endParaRPr lang="en-US" altLang="zh-CN" sz="1400" dirty="0" smtClean="0">
              <a:solidFill>
                <a:srgbClr val="7C8B71"/>
              </a:solidFill>
              <a:latin typeface="+mn-ea"/>
            </a:endParaRPr>
          </a:p>
          <a:p>
            <a:pPr>
              <a:lnSpc>
                <a:spcPct val="150000"/>
              </a:lnSpc>
            </a:pPr>
            <a:r>
              <a:rPr lang="zh-CN" altLang="en-US" sz="1400" dirty="0">
                <a:solidFill>
                  <a:srgbClr val="7C8B71"/>
                </a:solidFill>
                <a:latin typeface="+mn-ea"/>
              </a:rPr>
              <a:t>此后</a:t>
            </a:r>
            <a:r>
              <a:rPr lang="en-US" altLang="zh-CN" sz="1400" dirty="0">
                <a:solidFill>
                  <a:srgbClr val="7C8B71"/>
                </a:solidFill>
                <a:latin typeface="+mn-ea"/>
              </a:rPr>
              <a:t>,</a:t>
            </a:r>
            <a:r>
              <a:rPr lang="zh-CN" altLang="en-US" sz="1400" dirty="0">
                <a:solidFill>
                  <a:srgbClr val="7C8B71"/>
                </a:solidFill>
                <a:latin typeface="+mn-ea"/>
              </a:rPr>
              <a:t>在</a:t>
            </a:r>
            <a:r>
              <a:rPr lang="zh-CN" altLang="en-US" sz="1400" dirty="0" smtClean="0">
                <a:solidFill>
                  <a:srgbClr val="7C8B71"/>
                </a:solidFill>
                <a:latin typeface="+mn-ea"/>
              </a:rPr>
              <a:t>上海</a:t>
            </a:r>
            <a:r>
              <a:rPr lang="zh-CN" altLang="en-US" sz="1400" dirty="0">
                <a:solidFill>
                  <a:srgbClr val="7C8B71"/>
                </a:solidFill>
                <a:latin typeface="+mn-ea"/>
              </a:rPr>
              <a:t>有了霓虹灯广告、灯箱广告、车身广告等从西方引进的户外广告</a:t>
            </a:r>
            <a:r>
              <a:rPr lang="zh-CN" altLang="en-US" sz="1400" dirty="0" smtClean="0">
                <a:solidFill>
                  <a:srgbClr val="7C8B71"/>
                </a:solidFill>
                <a:latin typeface="+mn-ea"/>
              </a:rPr>
              <a:t>媒体。</a:t>
            </a:r>
            <a:endParaRPr lang="en-US" altLang="zh-CN" sz="1400" dirty="0" smtClean="0">
              <a:solidFill>
                <a:srgbClr val="7C8B71"/>
              </a:solidFill>
              <a:latin typeface="+mn-ea"/>
            </a:endParaRPr>
          </a:p>
        </p:txBody>
      </p:sp>
      <p:sp>
        <p:nvSpPr>
          <p:cNvPr id="5" name="下箭头 4"/>
          <p:cNvSpPr/>
          <p:nvPr/>
        </p:nvSpPr>
        <p:spPr>
          <a:xfrm>
            <a:off x="5568287" y="2076407"/>
            <a:ext cx="300250" cy="625850"/>
          </a:xfrm>
          <a:prstGeom prst="down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下箭头 48"/>
          <p:cNvSpPr/>
          <p:nvPr/>
        </p:nvSpPr>
        <p:spPr>
          <a:xfrm>
            <a:off x="5570562" y="3659788"/>
            <a:ext cx="300250" cy="625850"/>
          </a:xfrm>
          <a:prstGeom prst="down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下箭头 49"/>
          <p:cNvSpPr/>
          <p:nvPr/>
        </p:nvSpPr>
        <p:spPr>
          <a:xfrm>
            <a:off x="5572834" y="4917676"/>
            <a:ext cx="300250" cy="625850"/>
          </a:xfrm>
          <a:prstGeom prst="down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4982955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fill="hold"/>
                                        <p:tgtEl>
                                          <p:spTgt spid="30"/>
                                        </p:tgtEl>
                                        <p:attrNameLst>
                                          <p:attrName>ppt_x</p:attrName>
                                        </p:attrNameLst>
                                      </p:cBhvr>
                                      <p:tavLst>
                                        <p:tav tm="0">
                                          <p:val>
                                            <p:strVal val="0-#ppt_w/2"/>
                                          </p:val>
                                        </p:tav>
                                        <p:tav tm="100000">
                                          <p:val>
                                            <p:strVal val="#ppt_x"/>
                                          </p:val>
                                        </p:tav>
                                      </p:tavLst>
                                    </p:anim>
                                    <p:anim calcmode="lin" valueType="num">
                                      <p:cBhvr additive="base">
                                        <p:cTn id="8" dur="3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10"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6061688" cy="740229"/>
            <a:chOff x="314525" y="638630"/>
            <a:chExt cx="6061688" cy="740229"/>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94042"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（二</a:t>
              </a:r>
              <a:r>
                <a:rPr lang="zh-CN" altLang="en-US" sz="24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2400" dirty="0">
                  <a:solidFill>
                    <a:srgbClr val="7C8B71"/>
                  </a:solidFill>
                  <a:latin typeface="思源黑体 CN Heavy" panose="020B0A00000000000000" pitchFamily="34" charset="-122"/>
                  <a:ea typeface="思源黑体 CN Heavy" panose="020B0A00000000000000" pitchFamily="34" charset="-122"/>
                </a:rPr>
                <a:t>我国户外媒体发展历程</a:t>
              </a:r>
              <a:endParaRPr lang="zh-CN" altLang="en-US" sz="2400" dirty="0">
                <a:solidFill>
                  <a:srgbClr val="7C8B71"/>
                </a:solidFill>
                <a:latin typeface="思源黑体 CN Heavy" panose="020B0A00000000000000" pitchFamily="34" charset="-122"/>
                <a:ea typeface="思源黑体 CN Heavy" panose="020B0A00000000000000" pitchFamily="34" charset="-122"/>
              </a:endParaRPr>
            </a:p>
          </p:txBody>
        </p:sp>
      </p:grpSp>
      <p:grpSp>
        <p:nvGrpSpPr>
          <p:cNvPr id="24" name="组合 23"/>
          <p:cNvGrpSpPr/>
          <p:nvPr/>
        </p:nvGrpSpPr>
        <p:grpSpPr>
          <a:xfrm>
            <a:off x="304837" y="3876198"/>
            <a:ext cx="2656681" cy="2656682"/>
            <a:chOff x="397427" y="2992582"/>
            <a:chExt cx="3540297" cy="3540298"/>
          </a:xfrm>
        </p:grpSpPr>
        <p:sp>
          <p:nvSpPr>
            <p:cNvPr id="25" name="直角三角形 24"/>
            <p:cNvSpPr/>
            <p:nvPr/>
          </p:nvSpPr>
          <p:spPr>
            <a:xfrm>
              <a:off x="397428" y="3282868"/>
              <a:ext cx="3250012" cy="3250012"/>
            </a:xfrm>
            <a:prstGeom prst="rtTriangle">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直角三角形 25"/>
            <p:cNvSpPr/>
            <p:nvPr/>
          </p:nvSpPr>
          <p:spPr>
            <a:xfrm>
              <a:off x="397427" y="2992582"/>
              <a:ext cx="3540297" cy="3540297"/>
            </a:xfrm>
            <a:prstGeom prst="rtTriangle">
              <a:avLst/>
            </a:prstGeom>
            <a:noFill/>
            <a:ln>
              <a:solidFill>
                <a:srgbClr val="E1E4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rot="16200000">
            <a:off x="9566986" y="135565"/>
            <a:ext cx="2021612" cy="2345071"/>
            <a:chOff x="9162031" y="519543"/>
            <a:chExt cx="2621676" cy="3041146"/>
          </a:xfrm>
        </p:grpSpPr>
        <p:sp>
          <p:nvSpPr>
            <p:cNvPr id="28" name="等腰三角形 27"/>
            <p:cNvSpPr/>
            <p:nvPr/>
          </p:nvSpPr>
          <p:spPr>
            <a:xfrm rot="16200000">
              <a:off x="9291933" y="886517"/>
              <a:ext cx="2676350" cy="2307198"/>
            </a:xfrm>
            <a:prstGeom prst="triangle">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16200000">
              <a:off x="8952296" y="729278"/>
              <a:ext cx="3041146" cy="2621676"/>
            </a:xfrm>
            <a:prstGeom prst="triangle">
              <a:avLst/>
            </a:prstGeom>
            <a:noFill/>
            <a:ln>
              <a:solidFill>
                <a:srgbClr val="7C8B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681879" y="1380182"/>
            <a:ext cx="2565905" cy="574534"/>
            <a:chOff x="832007" y="2048934"/>
            <a:chExt cx="2565905" cy="574534"/>
          </a:xfrm>
          <a:solidFill>
            <a:srgbClr val="7C8B71"/>
          </a:solidFill>
        </p:grpSpPr>
        <p:sp>
          <p:nvSpPr>
            <p:cNvPr id="31" name="五边形 30"/>
            <p:cNvSpPr/>
            <p:nvPr/>
          </p:nvSpPr>
          <p:spPr>
            <a:xfrm>
              <a:off x="832007" y="2048934"/>
              <a:ext cx="2565905" cy="574534"/>
            </a:xfrm>
            <a:prstGeom prst="homePlate">
              <a:avLst>
                <a:gd name="adj" fmla="val 5327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2" name="文本框 31"/>
            <p:cNvSpPr txBox="1"/>
            <p:nvPr/>
          </p:nvSpPr>
          <p:spPr>
            <a:xfrm>
              <a:off x="913896" y="2136146"/>
              <a:ext cx="2218772" cy="338554"/>
            </a:xfrm>
            <a:prstGeom prst="rect">
              <a:avLst/>
            </a:prstGeom>
            <a:grpFill/>
          </p:spPr>
          <p:txBody>
            <a:bodyPr wrap="square" rtlCol="0">
              <a:spAutoFit/>
            </a:bodyPr>
            <a:lstStyle/>
            <a:p>
              <a:pPr algn="ctr"/>
              <a:r>
                <a:rPr lang="zh-CN" altLang="en-US" sz="1600" dirty="0">
                  <a:solidFill>
                    <a:schemeClr val="bg1"/>
                  </a:solidFill>
                  <a:latin typeface="+mj-ea"/>
                </a:rPr>
                <a:t>新时期户外媒体的发展</a:t>
              </a:r>
              <a:endParaRPr lang="zh-CN" altLang="en-US" sz="1600" dirty="0">
                <a:solidFill>
                  <a:schemeClr val="bg1"/>
                </a:solidFill>
                <a:latin typeface="+mj-ea"/>
              </a:endParaRPr>
            </a:p>
          </p:txBody>
        </p:sp>
      </p:grpSp>
      <p:sp>
        <p:nvSpPr>
          <p:cNvPr id="33" name="文本框 32"/>
          <p:cNvSpPr txBox="1"/>
          <p:nvPr/>
        </p:nvSpPr>
        <p:spPr>
          <a:xfrm>
            <a:off x="3234136" y="1276141"/>
            <a:ext cx="6169167" cy="5262979"/>
          </a:xfrm>
          <a:prstGeom prst="rect">
            <a:avLst/>
          </a:prstGeom>
          <a:noFill/>
        </p:spPr>
        <p:txBody>
          <a:bodyPr wrap="square" rtlCol="0">
            <a:spAutoFit/>
          </a:bodyPr>
          <a:lstStyle/>
          <a:p>
            <a:pPr>
              <a:lnSpc>
                <a:spcPct val="150000"/>
              </a:lnSpc>
            </a:pPr>
            <a:r>
              <a:rPr lang="en-US" altLang="zh-CN" sz="1400" dirty="0" smtClean="0">
                <a:solidFill>
                  <a:srgbClr val="7C8B71"/>
                </a:solidFill>
                <a:latin typeface="+mn-ea"/>
              </a:rPr>
              <a:t>1979</a:t>
            </a:r>
            <a:r>
              <a:rPr lang="zh-CN" altLang="en-US" sz="1400" dirty="0" smtClean="0">
                <a:solidFill>
                  <a:srgbClr val="7C8B71"/>
                </a:solidFill>
                <a:latin typeface="+mn-ea"/>
              </a:rPr>
              <a:t> </a:t>
            </a:r>
            <a:r>
              <a:rPr lang="zh-CN" altLang="en-US" sz="1400" dirty="0">
                <a:solidFill>
                  <a:srgbClr val="7C8B71"/>
                </a:solidFill>
                <a:latin typeface="+mn-ea"/>
              </a:rPr>
              <a:t>年</a:t>
            </a:r>
            <a:r>
              <a:rPr lang="en-US" altLang="zh-CN" sz="1400" dirty="0">
                <a:solidFill>
                  <a:srgbClr val="7C8B71"/>
                </a:solidFill>
                <a:latin typeface="+mn-ea"/>
              </a:rPr>
              <a:t>,</a:t>
            </a:r>
            <a:r>
              <a:rPr lang="zh-CN" altLang="en-US" sz="1400" dirty="0">
                <a:solidFill>
                  <a:srgbClr val="7C8B71"/>
                </a:solidFill>
                <a:latin typeface="+mn-ea"/>
              </a:rPr>
              <a:t>我国的广告业开始恢复</a:t>
            </a:r>
            <a:r>
              <a:rPr lang="en-US" altLang="zh-CN" sz="1400" dirty="0">
                <a:solidFill>
                  <a:srgbClr val="7C8B71"/>
                </a:solidFill>
                <a:latin typeface="+mn-ea"/>
              </a:rPr>
              <a:t>,</a:t>
            </a:r>
            <a:r>
              <a:rPr lang="zh-CN" altLang="en-US" sz="1400" dirty="0">
                <a:solidFill>
                  <a:srgbClr val="7C8B71"/>
                </a:solidFill>
                <a:latin typeface="+mn-ea"/>
              </a:rPr>
              <a:t>历经几年的探索和发展后</a:t>
            </a:r>
            <a:r>
              <a:rPr lang="en-US" altLang="zh-CN" sz="1400" dirty="0">
                <a:solidFill>
                  <a:srgbClr val="7C8B71"/>
                </a:solidFill>
                <a:latin typeface="+mn-ea"/>
              </a:rPr>
              <a:t>,</a:t>
            </a:r>
            <a:r>
              <a:rPr lang="zh-CN" altLang="en-US" sz="1400" dirty="0">
                <a:solidFill>
                  <a:srgbClr val="7C8B71"/>
                </a:solidFill>
                <a:latin typeface="+mn-ea"/>
              </a:rPr>
              <a:t>我国的广告</a:t>
            </a:r>
            <a:r>
              <a:rPr lang="zh-CN" altLang="en-US" sz="1400" dirty="0" smtClean="0">
                <a:solidFill>
                  <a:srgbClr val="7C8B71"/>
                </a:solidFill>
                <a:latin typeface="+mn-ea"/>
              </a:rPr>
              <a:t>业取得</a:t>
            </a:r>
            <a:r>
              <a:rPr lang="zh-CN" altLang="en-US" sz="1400" dirty="0">
                <a:solidFill>
                  <a:srgbClr val="7C8B71"/>
                </a:solidFill>
                <a:latin typeface="+mn-ea"/>
              </a:rPr>
              <a:t>了一定的成绩</a:t>
            </a:r>
            <a:r>
              <a:rPr lang="en-US" altLang="zh-CN" sz="1400" dirty="0">
                <a:solidFill>
                  <a:srgbClr val="7C8B71"/>
                </a:solidFill>
                <a:latin typeface="+mn-ea"/>
              </a:rPr>
              <a:t>.</a:t>
            </a:r>
            <a:r>
              <a:rPr lang="zh-CN" altLang="en-US" sz="1400" dirty="0">
                <a:solidFill>
                  <a:srgbClr val="7C8B71"/>
                </a:solidFill>
                <a:latin typeface="+mn-ea"/>
              </a:rPr>
              <a:t>正是在这个大背景下</a:t>
            </a:r>
            <a:r>
              <a:rPr lang="en-US" altLang="zh-CN" sz="1400" dirty="0">
                <a:solidFill>
                  <a:srgbClr val="7C8B71"/>
                </a:solidFill>
                <a:latin typeface="+mn-ea"/>
              </a:rPr>
              <a:t>,</a:t>
            </a:r>
            <a:r>
              <a:rPr lang="zh-CN" altLang="en-US" sz="1400" dirty="0">
                <a:solidFill>
                  <a:srgbClr val="7C8B71"/>
                </a:solidFill>
                <a:latin typeface="+mn-ea"/>
              </a:rPr>
              <a:t>户外广告开始全面</a:t>
            </a:r>
            <a:r>
              <a:rPr lang="zh-CN" altLang="en-US" sz="1400" dirty="0" smtClean="0">
                <a:solidFill>
                  <a:srgbClr val="7C8B71"/>
                </a:solidFill>
                <a:latin typeface="+mn-ea"/>
              </a:rPr>
              <a:t>恢复</a:t>
            </a:r>
            <a:r>
              <a:rPr lang="en-US" altLang="zh-CN" sz="1400" dirty="0" smtClean="0">
                <a:solidFill>
                  <a:srgbClr val="7C8B71"/>
                </a:solidFill>
                <a:latin typeface="+mn-ea"/>
              </a:rPr>
              <a:t>.</a:t>
            </a:r>
            <a:r>
              <a:rPr lang="zh-CN" altLang="en-US" sz="1400" dirty="0">
                <a:solidFill>
                  <a:srgbClr val="7C8B71"/>
                </a:solidFill>
                <a:latin typeface="+mn-ea"/>
              </a:rPr>
              <a:t>这一时期在广告主的媒体选择上</a:t>
            </a:r>
            <a:r>
              <a:rPr lang="en-US" altLang="zh-CN" sz="1400" dirty="0">
                <a:solidFill>
                  <a:srgbClr val="7C8B71"/>
                </a:solidFill>
                <a:latin typeface="+mn-ea"/>
              </a:rPr>
              <a:t>,</a:t>
            </a:r>
            <a:r>
              <a:rPr lang="zh-CN" altLang="en-US" sz="1400" dirty="0">
                <a:solidFill>
                  <a:srgbClr val="7C8B71"/>
                </a:solidFill>
                <a:latin typeface="+mn-ea"/>
              </a:rPr>
              <a:t>户外广告与报纸</a:t>
            </a:r>
            <a:r>
              <a:rPr lang="zh-CN" altLang="en-US" sz="1400" dirty="0" smtClean="0">
                <a:solidFill>
                  <a:srgbClr val="7C8B71"/>
                </a:solidFill>
                <a:latin typeface="+mn-ea"/>
              </a:rPr>
              <a:t>广告都</a:t>
            </a:r>
            <a:r>
              <a:rPr lang="zh-CN" altLang="en-US" sz="1400" dirty="0">
                <a:solidFill>
                  <a:srgbClr val="7C8B71"/>
                </a:solidFill>
                <a:latin typeface="+mn-ea"/>
              </a:rPr>
              <a:t>被列为主要的广告媒体形式</a:t>
            </a:r>
            <a:r>
              <a:rPr lang="en-US" altLang="zh-CN" sz="1400" dirty="0">
                <a:solidFill>
                  <a:srgbClr val="7C8B71"/>
                </a:solidFill>
                <a:latin typeface="+mn-ea"/>
              </a:rPr>
              <a:t>.</a:t>
            </a:r>
            <a:endParaRPr lang="en-US" altLang="zh-CN" sz="1400" dirty="0" smtClean="0">
              <a:solidFill>
                <a:srgbClr val="7C8B71"/>
              </a:solidFill>
              <a:latin typeface="+mn-ea"/>
            </a:endParaRPr>
          </a:p>
          <a:p>
            <a:pPr>
              <a:lnSpc>
                <a:spcPct val="150000"/>
              </a:lnSpc>
            </a:pPr>
            <a:endParaRPr lang="en-US" altLang="zh-CN" sz="1400" dirty="0" smtClean="0">
              <a:solidFill>
                <a:srgbClr val="7C8B71"/>
              </a:solidFill>
              <a:latin typeface="+mn-ea"/>
            </a:endParaRPr>
          </a:p>
          <a:p>
            <a:pPr>
              <a:lnSpc>
                <a:spcPct val="150000"/>
              </a:lnSpc>
            </a:pPr>
            <a:endParaRPr lang="en-US" altLang="zh-CN" sz="1400" dirty="0" smtClean="0">
              <a:solidFill>
                <a:srgbClr val="7C8B71"/>
              </a:solidFill>
              <a:latin typeface="+mn-ea"/>
            </a:endParaRPr>
          </a:p>
          <a:p>
            <a:pPr>
              <a:lnSpc>
                <a:spcPct val="150000"/>
              </a:lnSpc>
            </a:pPr>
            <a:r>
              <a:rPr lang="en-US" altLang="zh-CN" sz="1400" dirty="0" smtClean="0">
                <a:solidFill>
                  <a:srgbClr val="7C8B71"/>
                </a:solidFill>
                <a:latin typeface="+mn-ea"/>
              </a:rPr>
              <a:t>1987</a:t>
            </a:r>
            <a:r>
              <a:rPr lang="zh-CN" altLang="en-US" sz="1400" dirty="0" smtClean="0">
                <a:solidFill>
                  <a:srgbClr val="7C8B71"/>
                </a:solidFill>
                <a:latin typeface="+mn-ea"/>
              </a:rPr>
              <a:t> </a:t>
            </a:r>
            <a:r>
              <a:rPr lang="zh-CN" altLang="en-US" sz="1400" dirty="0">
                <a:solidFill>
                  <a:srgbClr val="7C8B71"/>
                </a:solidFill>
                <a:latin typeface="+mn-ea"/>
              </a:rPr>
              <a:t>年</a:t>
            </a:r>
            <a:r>
              <a:rPr lang="zh-CN" altLang="en-US" sz="1400" dirty="0" smtClean="0">
                <a:solidFill>
                  <a:srgbClr val="7C8B71"/>
                </a:solidFill>
                <a:latin typeface="+mn-ea"/>
              </a:rPr>
              <a:t>至</a:t>
            </a:r>
            <a:r>
              <a:rPr lang="en-US" altLang="zh-CN" sz="1400" dirty="0" smtClean="0">
                <a:solidFill>
                  <a:srgbClr val="7C8B71"/>
                </a:solidFill>
                <a:latin typeface="+mn-ea"/>
              </a:rPr>
              <a:t>1992</a:t>
            </a:r>
            <a:r>
              <a:rPr lang="zh-CN" altLang="en-US" sz="1400" dirty="0" smtClean="0">
                <a:solidFill>
                  <a:srgbClr val="7C8B71"/>
                </a:solidFill>
                <a:latin typeface="+mn-ea"/>
              </a:rPr>
              <a:t>年</a:t>
            </a:r>
            <a:r>
              <a:rPr lang="zh-CN" altLang="en-US" sz="1400" dirty="0">
                <a:solidFill>
                  <a:srgbClr val="7C8B71"/>
                </a:solidFill>
                <a:latin typeface="+mn-ea"/>
              </a:rPr>
              <a:t>的五年间</a:t>
            </a:r>
            <a:r>
              <a:rPr lang="en-US" altLang="zh-CN" sz="1400" dirty="0">
                <a:solidFill>
                  <a:srgbClr val="7C8B71"/>
                </a:solidFill>
                <a:latin typeface="+mn-ea"/>
              </a:rPr>
              <a:t>,</a:t>
            </a:r>
            <a:r>
              <a:rPr lang="zh-CN" altLang="en-US" sz="1400" dirty="0">
                <a:solidFill>
                  <a:srgbClr val="7C8B71"/>
                </a:solidFill>
                <a:latin typeface="+mn-ea"/>
              </a:rPr>
              <a:t>中国的户外广告也</a:t>
            </a:r>
            <a:r>
              <a:rPr lang="zh-CN" altLang="en-US" sz="1400" dirty="0" smtClean="0">
                <a:solidFill>
                  <a:srgbClr val="7C8B71"/>
                </a:solidFill>
                <a:latin typeface="+mn-ea"/>
              </a:rPr>
              <a:t>并没有</a:t>
            </a:r>
            <a:r>
              <a:rPr lang="zh-CN" altLang="en-US" sz="1400" dirty="0">
                <a:solidFill>
                  <a:srgbClr val="7C8B71"/>
                </a:solidFill>
                <a:latin typeface="+mn-ea"/>
              </a:rPr>
              <a:t>太大的发展</a:t>
            </a:r>
            <a:r>
              <a:rPr lang="en-US" altLang="zh-CN" sz="1400" dirty="0">
                <a:solidFill>
                  <a:srgbClr val="7C8B71"/>
                </a:solidFill>
                <a:latin typeface="+mn-ea"/>
              </a:rPr>
              <a:t>.</a:t>
            </a:r>
            <a:r>
              <a:rPr lang="zh-CN" altLang="en-US" sz="1400" dirty="0">
                <a:solidFill>
                  <a:srgbClr val="7C8B71"/>
                </a:solidFill>
                <a:latin typeface="+mn-ea"/>
              </a:rPr>
              <a:t>广告营业额的增长以及对广告理论和实践的各种探索主要</a:t>
            </a:r>
            <a:r>
              <a:rPr lang="zh-CN" altLang="en-US" sz="1400" dirty="0" smtClean="0">
                <a:solidFill>
                  <a:srgbClr val="7C8B71"/>
                </a:solidFill>
                <a:latin typeface="+mn-ea"/>
              </a:rPr>
              <a:t>体现在</a:t>
            </a:r>
            <a:r>
              <a:rPr lang="zh-CN" altLang="en-US" sz="1400" dirty="0">
                <a:solidFill>
                  <a:srgbClr val="7C8B71"/>
                </a:solidFill>
                <a:latin typeface="+mn-ea"/>
              </a:rPr>
              <a:t>报纸广告和电视广告的发展</a:t>
            </a:r>
            <a:r>
              <a:rPr lang="zh-CN" altLang="en-US" sz="1400" dirty="0" smtClean="0">
                <a:solidFill>
                  <a:srgbClr val="7C8B71"/>
                </a:solidFill>
                <a:latin typeface="+mn-ea"/>
              </a:rPr>
              <a:t>上。</a:t>
            </a:r>
            <a:endParaRPr lang="en-US" altLang="zh-CN" sz="1400" dirty="0" smtClean="0">
              <a:solidFill>
                <a:srgbClr val="7C8B71"/>
              </a:solidFill>
              <a:latin typeface="+mn-ea"/>
            </a:endParaRPr>
          </a:p>
          <a:p>
            <a:pPr>
              <a:lnSpc>
                <a:spcPct val="150000"/>
              </a:lnSpc>
            </a:pPr>
            <a:endParaRPr lang="en-US" altLang="zh-CN" sz="1400" dirty="0">
              <a:solidFill>
                <a:srgbClr val="7C8B71"/>
              </a:solidFill>
              <a:latin typeface="+mn-ea"/>
            </a:endParaRPr>
          </a:p>
          <a:p>
            <a:pPr>
              <a:lnSpc>
                <a:spcPct val="150000"/>
              </a:lnSpc>
            </a:pPr>
            <a:r>
              <a:rPr lang="en-US" altLang="zh-CN" sz="1400" dirty="0" smtClean="0">
                <a:solidFill>
                  <a:srgbClr val="7C8B71"/>
                </a:solidFill>
                <a:latin typeface="+mn-ea"/>
              </a:rPr>
              <a:t>1999</a:t>
            </a:r>
            <a:r>
              <a:rPr lang="zh-CN" altLang="en-US" sz="1400" dirty="0" smtClean="0">
                <a:solidFill>
                  <a:srgbClr val="7C8B71"/>
                </a:solidFill>
                <a:latin typeface="+mn-ea"/>
              </a:rPr>
              <a:t>年</a:t>
            </a:r>
            <a:r>
              <a:rPr lang="zh-CN" altLang="en-US" sz="1400" dirty="0">
                <a:solidFill>
                  <a:srgbClr val="7C8B71"/>
                </a:solidFill>
                <a:latin typeface="+mn-ea"/>
              </a:rPr>
              <a:t>以后</a:t>
            </a:r>
            <a:r>
              <a:rPr lang="en-US" altLang="zh-CN" sz="1400" dirty="0">
                <a:solidFill>
                  <a:srgbClr val="7C8B71"/>
                </a:solidFill>
                <a:latin typeface="+mn-ea"/>
              </a:rPr>
              <a:t>,</a:t>
            </a:r>
            <a:r>
              <a:rPr lang="zh-CN" altLang="en-US" sz="1400" dirty="0">
                <a:solidFill>
                  <a:srgbClr val="7C8B71"/>
                </a:solidFill>
                <a:latin typeface="+mn-ea"/>
              </a:rPr>
              <a:t>中国广告业进入了一个相对稳定且发展迅速的时期</a:t>
            </a:r>
            <a:r>
              <a:rPr lang="en-US" altLang="zh-CN" sz="1400" dirty="0">
                <a:solidFill>
                  <a:srgbClr val="7C8B71"/>
                </a:solidFill>
                <a:latin typeface="+mn-ea"/>
              </a:rPr>
              <a:t>,</a:t>
            </a:r>
            <a:r>
              <a:rPr lang="zh-CN" altLang="en-US" sz="1400" dirty="0">
                <a:solidFill>
                  <a:srgbClr val="7C8B71"/>
                </a:solidFill>
                <a:latin typeface="+mn-ea"/>
              </a:rPr>
              <a:t>国家</a:t>
            </a:r>
            <a:r>
              <a:rPr lang="zh-CN" altLang="en-US" sz="1400" dirty="0" smtClean="0">
                <a:solidFill>
                  <a:srgbClr val="7C8B71"/>
                </a:solidFill>
                <a:latin typeface="+mn-ea"/>
              </a:rPr>
              <a:t>加大了</a:t>
            </a:r>
            <a:r>
              <a:rPr lang="zh-CN" altLang="en-US" sz="1400" dirty="0">
                <a:solidFill>
                  <a:srgbClr val="7C8B71"/>
                </a:solidFill>
                <a:latin typeface="+mn-ea"/>
              </a:rPr>
              <a:t>对广告的监管力度</a:t>
            </a:r>
            <a:r>
              <a:rPr lang="en-US" altLang="zh-CN" sz="1400" dirty="0">
                <a:solidFill>
                  <a:srgbClr val="7C8B71"/>
                </a:solidFill>
                <a:latin typeface="+mn-ea"/>
              </a:rPr>
              <a:t>.</a:t>
            </a:r>
          </a:p>
          <a:p>
            <a:pPr>
              <a:lnSpc>
                <a:spcPct val="150000"/>
              </a:lnSpc>
            </a:pPr>
            <a:endParaRPr lang="en-US" altLang="zh-CN" sz="1400" dirty="0" smtClean="0">
              <a:solidFill>
                <a:srgbClr val="7C8B71"/>
              </a:solidFill>
              <a:latin typeface="+mn-ea"/>
            </a:endParaRPr>
          </a:p>
          <a:p>
            <a:pPr>
              <a:lnSpc>
                <a:spcPct val="150000"/>
              </a:lnSpc>
            </a:pPr>
            <a:endParaRPr lang="en-US" altLang="zh-CN" sz="1400" dirty="0" smtClean="0">
              <a:solidFill>
                <a:srgbClr val="7C8B71"/>
              </a:solidFill>
              <a:latin typeface="+mn-ea"/>
            </a:endParaRPr>
          </a:p>
          <a:p>
            <a:pPr>
              <a:lnSpc>
                <a:spcPct val="150000"/>
              </a:lnSpc>
            </a:pPr>
            <a:r>
              <a:rPr lang="en-US" altLang="zh-CN" sz="1400" dirty="0" smtClean="0">
                <a:solidFill>
                  <a:srgbClr val="7C8B71"/>
                </a:solidFill>
                <a:latin typeface="+mn-ea"/>
              </a:rPr>
              <a:t>2001</a:t>
            </a:r>
            <a:r>
              <a:rPr lang="zh-CN" altLang="en-US" sz="1400" dirty="0" smtClean="0">
                <a:solidFill>
                  <a:srgbClr val="7C8B71"/>
                </a:solidFill>
                <a:latin typeface="+mn-ea"/>
              </a:rPr>
              <a:t>年</a:t>
            </a:r>
            <a:r>
              <a:rPr lang="zh-CN" altLang="en-US" sz="1400" dirty="0">
                <a:solidFill>
                  <a:srgbClr val="7C8B71"/>
                </a:solidFill>
                <a:latin typeface="+mn-ea"/>
              </a:rPr>
              <a:t>以后</a:t>
            </a:r>
            <a:r>
              <a:rPr lang="en-US" altLang="zh-CN" sz="1400" dirty="0">
                <a:solidFill>
                  <a:srgbClr val="7C8B71"/>
                </a:solidFill>
                <a:latin typeface="+mn-ea"/>
              </a:rPr>
              <a:t>, TOM </a:t>
            </a:r>
            <a:r>
              <a:rPr lang="zh-CN" altLang="en-US" sz="1400" dirty="0">
                <a:solidFill>
                  <a:srgbClr val="7C8B71"/>
                </a:solidFill>
                <a:latin typeface="+mn-ea"/>
              </a:rPr>
              <a:t>、媒体伯乐、白马广告公司等传媒公司的成功上市</a:t>
            </a:r>
            <a:r>
              <a:rPr lang="en-US" altLang="zh-CN" sz="1400" dirty="0">
                <a:solidFill>
                  <a:srgbClr val="7C8B71"/>
                </a:solidFill>
                <a:latin typeface="+mn-ea"/>
              </a:rPr>
              <a:t>,</a:t>
            </a:r>
            <a:r>
              <a:rPr lang="zh-CN" altLang="en-US" sz="1400" dirty="0" smtClean="0">
                <a:solidFill>
                  <a:srgbClr val="7C8B71"/>
                </a:solidFill>
                <a:latin typeface="+mn-ea"/>
              </a:rPr>
              <a:t>以及大规模</a:t>
            </a:r>
            <a:r>
              <a:rPr lang="zh-CN" altLang="en-US" sz="1400" dirty="0">
                <a:solidFill>
                  <a:srgbClr val="7C8B71"/>
                </a:solidFill>
                <a:latin typeface="+mn-ea"/>
              </a:rPr>
              <a:t>收购户外媒体资源的行动</a:t>
            </a:r>
            <a:r>
              <a:rPr lang="en-US" altLang="zh-CN" sz="1400" dirty="0">
                <a:solidFill>
                  <a:srgbClr val="7C8B71"/>
                </a:solidFill>
                <a:latin typeface="+mn-ea"/>
              </a:rPr>
              <a:t>,</a:t>
            </a:r>
            <a:r>
              <a:rPr lang="zh-CN" altLang="en-US" sz="1400" dirty="0">
                <a:solidFill>
                  <a:srgbClr val="7C8B71"/>
                </a:solidFill>
                <a:latin typeface="+mn-ea"/>
              </a:rPr>
              <a:t>标志着我国户外广告业进入了一个规模化</a:t>
            </a:r>
            <a:r>
              <a:rPr lang="zh-CN" altLang="en-US" sz="1400" dirty="0" smtClean="0">
                <a:solidFill>
                  <a:srgbClr val="7C8B71"/>
                </a:solidFill>
                <a:latin typeface="+mn-ea"/>
              </a:rPr>
              <a:t>发展的</a:t>
            </a:r>
            <a:r>
              <a:rPr lang="zh-CN" altLang="en-US" sz="1400" dirty="0">
                <a:solidFill>
                  <a:srgbClr val="7C8B71"/>
                </a:solidFill>
                <a:latin typeface="+mn-ea"/>
              </a:rPr>
              <a:t>新阶段</a:t>
            </a:r>
            <a:r>
              <a:rPr lang="en-US" altLang="zh-CN" sz="1400" dirty="0">
                <a:solidFill>
                  <a:srgbClr val="7C8B71"/>
                </a:solidFill>
                <a:latin typeface="+mn-ea"/>
              </a:rPr>
              <a:t>.</a:t>
            </a:r>
            <a:endParaRPr lang="en-US" altLang="zh-CN" sz="1400" dirty="0" smtClean="0">
              <a:solidFill>
                <a:srgbClr val="7C8B71"/>
              </a:solidFill>
              <a:latin typeface="+mn-ea"/>
            </a:endParaRPr>
          </a:p>
        </p:txBody>
      </p:sp>
      <p:sp>
        <p:nvSpPr>
          <p:cNvPr id="5" name="下箭头 4"/>
          <p:cNvSpPr/>
          <p:nvPr/>
        </p:nvSpPr>
        <p:spPr>
          <a:xfrm>
            <a:off x="5568287" y="2294775"/>
            <a:ext cx="300250" cy="625850"/>
          </a:xfrm>
          <a:prstGeom prst="down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下箭头 48"/>
          <p:cNvSpPr/>
          <p:nvPr/>
        </p:nvSpPr>
        <p:spPr>
          <a:xfrm>
            <a:off x="5570562" y="3591548"/>
            <a:ext cx="300250" cy="625850"/>
          </a:xfrm>
          <a:prstGeom prst="down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下箭头 49"/>
          <p:cNvSpPr/>
          <p:nvPr/>
        </p:nvSpPr>
        <p:spPr>
          <a:xfrm>
            <a:off x="5572834" y="4822140"/>
            <a:ext cx="300250" cy="625850"/>
          </a:xfrm>
          <a:prstGeom prst="down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8921362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fill="hold"/>
                                        <p:tgtEl>
                                          <p:spTgt spid="30"/>
                                        </p:tgtEl>
                                        <p:attrNameLst>
                                          <p:attrName>ppt_x</p:attrName>
                                        </p:attrNameLst>
                                      </p:cBhvr>
                                      <p:tavLst>
                                        <p:tav tm="0">
                                          <p:val>
                                            <p:strVal val="0-#ppt_w/2"/>
                                          </p:val>
                                        </p:tav>
                                        <p:tav tm="100000">
                                          <p:val>
                                            <p:strVal val="#ppt_x"/>
                                          </p:val>
                                        </p:tav>
                                      </p:tavLst>
                                    </p:anim>
                                    <p:anim calcmode="lin" valueType="num">
                                      <p:cBhvr additive="base">
                                        <p:cTn id="8" dur="3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10"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275385" y="1065016"/>
            <a:ext cx="6386732" cy="4998159"/>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10977" y="378724"/>
            <a:ext cx="4562275" cy="1000135"/>
            <a:chOff x="314525" y="378724"/>
            <a:chExt cx="4562275" cy="1000135"/>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378724"/>
              <a:ext cx="4194629" cy="732316"/>
            </a:xfrm>
            <a:prstGeom prst="rect">
              <a:avLst/>
            </a:prstGeom>
            <a:noFill/>
          </p:spPr>
          <p:txBody>
            <a:bodyPr wrap="square" rtlCol="0">
              <a:spAutoFit/>
            </a:bodyPr>
            <a:lstStyle/>
            <a:p>
              <a:pPr>
                <a:lnSpc>
                  <a:spcPct val="150000"/>
                </a:lnSpc>
              </a:pPr>
              <a:r>
                <a:rPr lang="zh-CN" altLang="en-US" sz="3200" dirty="0" smtClean="0">
                  <a:solidFill>
                    <a:srgbClr val="7C8B71"/>
                  </a:solidFill>
                  <a:latin typeface="思源黑体 CN Heavy" panose="020B0A00000000000000" pitchFamily="34" charset="-122"/>
                  <a:ea typeface="思源黑体 CN Heavy" panose="020B0A00000000000000" pitchFamily="34" charset="-122"/>
                </a:rPr>
                <a:t>一、电视媒体特点</a:t>
              </a:r>
              <a:endParaRPr lang="en-US" altLang="zh-CN" sz="3200" dirty="0" smtClean="0">
                <a:solidFill>
                  <a:srgbClr val="7C8B71"/>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678623" y="1740794"/>
            <a:ext cx="4252688" cy="4252688"/>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5409027" y="1193936"/>
            <a:ext cx="6253090" cy="4708981"/>
          </a:xfrm>
          <a:prstGeom prst="rect">
            <a:avLst/>
          </a:prstGeom>
          <a:noFill/>
        </p:spPr>
        <p:txBody>
          <a:bodyPr wrap="square" rtlCol="0">
            <a:spAutoFit/>
          </a:bodyPr>
          <a:lstStyle/>
          <a:p>
            <a:r>
              <a:rPr lang="zh-CN" altLang="en-US" sz="2000" dirty="0" smtClean="0">
                <a:solidFill>
                  <a:srgbClr val="7C8B71"/>
                </a:solidFill>
                <a:latin typeface="华文楷体" pitchFamily="2" charset="-122"/>
                <a:ea typeface="华文楷体" pitchFamily="2" charset="-122"/>
              </a:rPr>
              <a:t>    电视</a:t>
            </a:r>
            <a:r>
              <a:rPr lang="zh-CN" altLang="en-US" sz="2000" dirty="0">
                <a:solidFill>
                  <a:srgbClr val="7C8B71"/>
                </a:solidFill>
                <a:latin typeface="华文楷体" pitchFamily="2" charset="-122"/>
                <a:ea typeface="华文楷体" pitchFamily="2" charset="-122"/>
              </a:rPr>
              <a:t>的发明带来了视觉图像信息在人类生活中的传播</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并对人类的感知</a:t>
            </a:r>
            <a:r>
              <a:rPr lang="zh-CN" altLang="en-US" sz="2000" dirty="0" smtClean="0">
                <a:solidFill>
                  <a:srgbClr val="7C8B71"/>
                </a:solidFill>
                <a:latin typeface="华文楷体" pitchFamily="2" charset="-122"/>
                <a:ea typeface="华文楷体" pitchFamily="2" charset="-122"/>
              </a:rPr>
              <a:t>系统产生</a:t>
            </a:r>
            <a:r>
              <a:rPr lang="zh-CN" altLang="en-US" sz="2000" dirty="0">
                <a:solidFill>
                  <a:srgbClr val="7C8B71"/>
                </a:solidFill>
                <a:latin typeface="华文楷体" pitchFamily="2" charset="-122"/>
                <a:ea typeface="华文楷体" pitchFamily="2" charset="-122"/>
              </a:rPr>
              <a:t>了重要</a:t>
            </a:r>
            <a:r>
              <a:rPr lang="zh-CN" altLang="en-US" sz="2000" dirty="0" smtClean="0">
                <a:solidFill>
                  <a:srgbClr val="7C8B71"/>
                </a:solidFill>
                <a:latin typeface="华文楷体" pitchFamily="2" charset="-122"/>
                <a:ea typeface="华文楷体" pitchFamily="2" charset="-122"/>
              </a:rPr>
              <a:t>影响。</a:t>
            </a:r>
            <a:endParaRPr lang="en-US" altLang="zh-CN" sz="2000" dirty="0" smtClean="0">
              <a:solidFill>
                <a:srgbClr val="7C8B71"/>
              </a:solidFill>
              <a:latin typeface="华文楷体" pitchFamily="2" charset="-122"/>
              <a:ea typeface="华文楷体" pitchFamily="2" charset="-122"/>
            </a:endParaRPr>
          </a:p>
          <a:p>
            <a:endParaRPr lang="en-US" altLang="zh-CN" sz="2000" dirty="0">
              <a:solidFill>
                <a:srgbClr val="7C8B71"/>
              </a:solidFill>
              <a:latin typeface="华文楷体" pitchFamily="2" charset="-122"/>
              <a:ea typeface="华文楷体" pitchFamily="2" charset="-122"/>
            </a:endParaRPr>
          </a:p>
          <a:p>
            <a:r>
              <a:rPr lang="zh-CN" altLang="en-US" sz="2000" dirty="0" smtClean="0">
                <a:solidFill>
                  <a:srgbClr val="7C8B71"/>
                </a:solidFill>
                <a:latin typeface="华文楷体" pitchFamily="2" charset="-122"/>
                <a:ea typeface="华文楷体" pitchFamily="2" charset="-122"/>
              </a:rPr>
              <a:t>    电视</a:t>
            </a:r>
            <a:r>
              <a:rPr lang="zh-CN" altLang="en-US" sz="2000" dirty="0">
                <a:solidFill>
                  <a:srgbClr val="7C8B71"/>
                </a:solidFill>
                <a:latin typeface="华文楷体" pitchFamily="2" charset="-122"/>
                <a:ea typeface="华文楷体" pitchFamily="2" charset="-122"/>
              </a:rPr>
              <a:t>媒体的另一个特点是视听俱</a:t>
            </a:r>
            <a:r>
              <a:rPr lang="zh-CN" altLang="en-US" sz="2000" dirty="0" smtClean="0">
                <a:solidFill>
                  <a:srgbClr val="7C8B71"/>
                </a:solidFill>
                <a:latin typeface="华文楷体" pitchFamily="2" charset="-122"/>
                <a:ea typeface="华文楷体" pitchFamily="2" charset="-122"/>
              </a:rPr>
              <a:t>佳</a:t>
            </a:r>
            <a:r>
              <a:rPr lang="zh-CN" altLang="en-US" sz="2000" dirty="0">
                <a:solidFill>
                  <a:srgbClr val="7C8B71"/>
                </a:solidFill>
                <a:latin typeface="华文楷体" pitchFamily="2" charset="-122"/>
                <a:ea typeface="华文楷体" pitchFamily="2" charset="-122"/>
              </a:rPr>
              <a:t>。</a:t>
            </a:r>
            <a:r>
              <a:rPr lang="zh-CN" altLang="en-US" sz="2000" dirty="0" smtClean="0">
                <a:solidFill>
                  <a:srgbClr val="7C8B71"/>
                </a:solidFill>
                <a:latin typeface="华文楷体" pitchFamily="2" charset="-122"/>
                <a:ea typeface="华文楷体" pitchFamily="2" charset="-122"/>
              </a:rPr>
              <a:t>同时</a:t>
            </a:r>
            <a:r>
              <a:rPr lang="en-US" altLang="zh-CN" sz="2000" dirty="0" smtClean="0">
                <a:solidFill>
                  <a:srgbClr val="7C8B71"/>
                </a:solidFill>
                <a:latin typeface="华文楷体" pitchFamily="2" charset="-122"/>
                <a:ea typeface="华文楷体" pitchFamily="2" charset="-122"/>
              </a:rPr>
              <a:t>,</a:t>
            </a:r>
            <a:r>
              <a:rPr lang="zh-CN" altLang="en-US" sz="2000" dirty="0" smtClean="0">
                <a:solidFill>
                  <a:srgbClr val="7C8B71"/>
                </a:solidFill>
                <a:latin typeface="华文楷体" pitchFamily="2" charset="-122"/>
                <a:ea typeface="华文楷体" pitchFamily="2" charset="-122"/>
              </a:rPr>
              <a:t>电视</a:t>
            </a:r>
            <a:r>
              <a:rPr lang="zh-CN" altLang="en-US" sz="2000" dirty="0">
                <a:solidFill>
                  <a:srgbClr val="7C8B71"/>
                </a:solidFill>
                <a:latin typeface="华文楷体" pitchFamily="2" charset="-122"/>
                <a:ea typeface="华文楷体" pitchFamily="2" charset="-122"/>
              </a:rPr>
              <a:t>媒体对于受众来说</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没有文化程度上的要求与</a:t>
            </a:r>
            <a:r>
              <a:rPr lang="zh-CN" altLang="en-US" sz="2000" dirty="0" smtClean="0">
                <a:solidFill>
                  <a:srgbClr val="7C8B71"/>
                </a:solidFill>
                <a:latin typeface="华文楷体" pitchFamily="2" charset="-122"/>
                <a:ea typeface="华文楷体" pitchFamily="2" charset="-122"/>
              </a:rPr>
              <a:t>限制</a:t>
            </a:r>
            <a:r>
              <a:rPr lang="zh-CN" altLang="en-US" sz="2000" dirty="0">
                <a:solidFill>
                  <a:srgbClr val="7C8B71"/>
                </a:solidFill>
                <a:latin typeface="华文楷体" pitchFamily="2" charset="-122"/>
                <a:ea typeface="华文楷体" pitchFamily="2" charset="-122"/>
              </a:rPr>
              <a:t>，</a:t>
            </a:r>
            <a:r>
              <a:rPr lang="zh-CN" altLang="en-US" sz="2000" dirty="0" smtClean="0">
                <a:solidFill>
                  <a:srgbClr val="7C8B71"/>
                </a:solidFill>
                <a:latin typeface="华文楷体" pitchFamily="2" charset="-122"/>
                <a:ea typeface="华文楷体" pitchFamily="2" charset="-122"/>
              </a:rPr>
              <a:t>因而电视</a:t>
            </a:r>
            <a:r>
              <a:rPr lang="zh-CN" altLang="en-US" sz="2000" dirty="0">
                <a:solidFill>
                  <a:srgbClr val="7C8B71"/>
                </a:solidFill>
                <a:latin typeface="华文楷体" pitchFamily="2" charset="-122"/>
                <a:ea typeface="华文楷体" pitchFamily="2" charset="-122"/>
              </a:rPr>
              <a:t>媒体的受众传播</a:t>
            </a:r>
            <a:r>
              <a:rPr lang="zh-CN" altLang="en-US" sz="2000" dirty="0" smtClean="0">
                <a:solidFill>
                  <a:srgbClr val="7C8B71"/>
                </a:solidFill>
                <a:latin typeface="华文楷体" pitchFamily="2" charset="-122"/>
                <a:ea typeface="华文楷体" pitchFamily="2" charset="-122"/>
              </a:rPr>
              <a:t>面在</a:t>
            </a:r>
            <a:r>
              <a:rPr lang="zh-CN" altLang="en-US" sz="2000" dirty="0">
                <a:solidFill>
                  <a:srgbClr val="7C8B71"/>
                </a:solidFill>
                <a:latin typeface="华文楷体" pitchFamily="2" charset="-122"/>
                <a:ea typeface="华文楷体" pitchFamily="2" charset="-122"/>
              </a:rPr>
              <a:t>四大主流媒体中是最广的</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这也是电视媒体的一个很重要的</a:t>
            </a:r>
            <a:r>
              <a:rPr lang="zh-CN" altLang="en-US" sz="2000" dirty="0" smtClean="0">
                <a:solidFill>
                  <a:srgbClr val="7C8B71"/>
                </a:solidFill>
                <a:latin typeface="华文楷体" pitchFamily="2" charset="-122"/>
                <a:ea typeface="华文楷体" pitchFamily="2" charset="-122"/>
              </a:rPr>
              <a:t>特点。</a:t>
            </a:r>
            <a:endParaRPr lang="en-US" altLang="zh-CN" sz="2000" dirty="0" smtClean="0">
              <a:solidFill>
                <a:srgbClr val="7C8B71"/>
              </a:solidFill>
              <a:latin typeface="华文楷体" pitchFamily="2" charset="-122"/>
              <a:ea typeface="华文楷体" pitchFamily="2" charset="-122"/>
            </a:endParaRPr>
          </a:p>
          <a:p>
            <a:endParaRPr lang="en-US" altLang="zh-CN" sz="2000" dirty="0">
              <a:solidFill>
                <a:srgbClr val="7C8B71"/>
              </a:solidFill>
              <a:latin typeface="华文楷体" pitchFamily="2" charset="-122"/>
              <a:ea typeface="华文楷体" pitchFamily="2" charset="-122"/>
            </a:endParaRPr>
          </a:p>
          <a:p>
            <a:r>
              <a:rPr lang="zh-CN" altLang="en-US" sz="2000" dirty="0" smtClean="0">
                <a:solidFill>
                  <a:srgbClr val="7C8B71"/>
                </a:solidFill>
                <a:latin typeface="华文楷体" pitchFamily="2" charset="-122"/>
                <a:ea typeface="华文楷体" pitchFamily="2" charset="-122"/>
              </a:rPr>
              <a:t>        随着</a:t>
            </a:r>
            <a:r>
              <a:rPr lang="zh-CN" altLang="en-US" sz="2000" dirty="0">
                <a:solidFill>
                  <a:srgbClr val="7C8B71"/>
                </a:solidFill>
                <a:latin typeface="华文楷体" pitchFamily="2" charset="-122"/>
                <a:ea typeface="华文楷体" pitchFamily="2" charset="-122"/>
              </a:rPr>
              <a:t>高清电视技术的发展与进一步普及</a:t>
            </a:r>
            <a:r>
              <a:rPr lang="en-US" altLang="zh-CN" sz="2000" dirty="0">
                <a:solidFill>
                  <a:srgbClr val="7C8B71"/>
                </a:solidFill>
                <a:latin typeface="华文楷体" pitchFamily="2" charset="-122"/>
                <a:ea typeface="华文楷体" pitchFamily="2" charset="-122"/>
              </a:rPr>
              <a:t>,</a:t>
            </a:r>
            <a:r>
              <a:rPr lang="zh-CN" altLang="en-US" sz="2000" dirty="0" smtClean="0">
                <a:solidFill>
                  <a:srgbClr val="7C8B71"/>
                </a:solidFill>
                <a:latin typeface="华文楷体" pitchFamily="2" charset="-122"/>
                <a:ea typeface="华文楷体" pitchFamily="2" charset="-122"/>
              </a:rPr>
              <a:t>电视广告</a:t>
            </a:r>
            <a:r>
              <a:rPr lang="zh-CN" altLang="en-US" sz="2000" dirty="0">
                <a:solidFill>
                  <a:srgbClr val="7C8B71"/>
                </a:solidFill>
                <a:latin typeface="华文楷体" pitchFamily="2" charset="-122"/>
                <a:ea typeface="华文楷体" pitchFamily="2" charset="-122"/>
              </a:rPr>
              <a:t>的传播也在效果上与质量上有了大幅度的提高</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广告讯息也比以往更容易</a:t>
            </a:r>
            <a:r>
              <a:rPr lang="zh-CN" altLang="en-US" sz="2000" dirty="0" smtClean="0">
                <a:solidFill>
                  <a:srgbClr val="7C8B71"/>
                </a:solidFill>
                <a:latin typeface="华文楷体" pitchFamily="2" charset="-122"/>
                <a:ea typeface="华文楷体" pitchFamily="2" charset="-122"/>
              </a:rPr>
              <a:t>被消费者</a:t>
            </a:r>
            <a:r>
              <a:rPr lang="zh-CN" altLang="en-US" sz="2000" dirty="0">
                <a:solidFill>
                  <a:srgbClr val="7C8B71"/>
                </a:solidFill>
                <a:latin typeface="华文楷体" pitchFamily="2" charset="-122"/>
                <a:ea typeface="华文楷体" pitchFamily="2" charset="-122"/>
              </a:rPr>
              <a:t>所</a:t>
            </a:r>
            <a:r>
              <a:rPr lang="zh-CN" altLang="en-US" sz="2000" dirty="0" smtClean="0">
                <a:solidFill>
                  <a:srgbClr val="7C8B71"/>
                </a:solidFill>
                <a:latin typeface="华文楷体" pitchFamily="2" charset="-122"/>
                <a:ea typeface="华文楷体" pitchFamily="2" charset="-122"/>
              </a:rPr>
              <a:t>接受和信任。</a:t>
            </a:r>
            <a:endParaRPr lang="en-US" altLang="zh-CN" sz="2000" dirty="0" smtClean="0">
              <a:solidFill>
                <a:srgbClr val="7C8B71"/>
              </a:solidFill>
              <a:latin typeface="华文楷体" pitchFamily="2" charset="-122"/>
              <a:ea typeface="华文楷体" pitchFamily="2" charset="-122"/>
            </a:endParaRPr>
          </a:p>
          <a:p>
            <a:endParaRPr lang="en-US" altLang="zh-CN" sz="2000" dirty="0">
              <a:solidFill>
                <a:srgbClr val="7C8B71"/>
              </a:solidFill>
              <a:latin typeface="华文楷体" pitchFamily="2" charset="-122"/>
              <a:ea typeface="华文楷体" pitchFamily="2" charset="-122"/>
            </a:endParaRPr>
          </a:p>
          <a:p>
            <a:r>
              <a:rPr lang="zh-CN" altLang="en-US" sz="2000" dirty="0">
                <a:solidFill>
                  <a:srgbClr val="7C8B71"/>
                </a:solidFill>
                <a:latin typeface="华文楷体" pitchFamily="2" charset="-122"/>
                <a:ea typeface="华文楷体" pitchFamily="2" charset="-122"/>
              </a:rPr>
              <a:t>电视媒体的总</a:t>
            </a:r>
            <a:r>
              <a:rPr lang="zh-CN" altLang="en-US" sz="2000" dirty="0" smtClean="0">
                <a:solidFill>
                  <a:srgbClr val="7C8B71"/>
                </a:solidFill>
                <a:latin typeface="华文楷体" pitchFamily="2" charset="-122"/>
                <a:ea typeface="华文楷体" pitchFamily="2" charset="-122"/>
              </a:rPr>
              <a:t>费用远远</a:t>
            </a:r>
            <a:r>
              <a:rPr lang="zh-CN" altLang="en-US" sz="2000" dirty="0">
                <a:solidFill>
                  <a:srgbClr val="7C8B71"/>
                </a:solidFill>
                <a:latin typeface="华文楷体" pitchFamily="2" charset="-122"/>
                <a:ea typeface="华文楷体" pitchFamily="2" charset="-122"/>
              </a:rPr>
              <a:t>高于其他媒体</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而且电视广告</a:t>
            </a:r>
            <a:r>
              <a:rPr lang="zh-CN" altLang="en-US" sz="2000" dirty="0" smtClean="0">
                <a:solidFill>
                  <a:srgbClr val="7C8B71"/>
                </a:solidFill>
                <a:latin typeface="华文楷体" pitchFamily="2" charset="-122"/>
                <a:ea typeface="华文楷体" pitchFamily="2" charset="-122"/>
              </a:rPr>
              <a:t>时长</a:t>
            </a:r>
            <a:r>
              <a:rPr lang="zh-CN" altLang="en-US" sz="2000" dirty="0">
                <a:solidFill>
                  <a:srgbClr val="7C8B71"/>
                </a:solidFill>
                <a:latin typeface="华文楷体" pitchFamily="2" charset="-122"/>
                <a:ea typeface="华文楷体" pitchFamily="2" charset="-122"/>
              </a:rPr>
              <a:t>受限制</a:t>
            </a:r>
            <a:r>
              <a:rPr lang="en-US" altLang="zh-CN" sz="2000" dirty="0">
                <a:solidFill>
                  <a:srgbClr val="7C8B71"/>
                </a:solidFill>
                <a:latin typeface="华文楷体" pitchFamily="2" charset="-122"/>
                <a:ea typeface="华文楷体" pitchFamily="2" charset="-122"/>
              </a:rPr>
              <a:t>,</a:t>
            </a:r>
            <a:r>
              <a:rPr lang="zh-CN" altLang="en-US" sz="2000" dirty="0">
                <a:solidFill>
                  <a:srgbClr val="7C8B71"/>
                </a:solidFill>
                <a:latin typeface="华文楷体" pitchFamily="2" charset="-122"/>
                <a:ea typeface="华文楷体" pitchFamily="2" charset="-122"/>
              </a:rPr>
              <a:t>在黄金时间段播出的广告数量和广告时长更是</a:t>
            </a:r>
            <a:r>
              <a:rPr lang="zh-CN" altLang="en-US" sz="2000" dirty="0" smtClean="0">
                <a:solidFill>
                  <a:srgbClr val="7C8B71"/>
                </a:solidFill>
                <a:latin typeface="华文楷体" pitchFamily="2" charset="-122"/>
                <a:ea typeface="华文楷体" pitchFamily="2" charset="-122"/>
              </a:rPr>
              <a:t>有限</a:t>
            </a:r>
            <a:r>
              <a:rPr lang="zh-CN" altLang="en-US" sz="2000" dirty="0">
                <a:solidFill>
                  <a:srgbClr val="7C8B71"/>
                </a:solidFill>
                <a:latin typeface="华文楷体" pitchFamily="2" charset="-122"/>
                <a:ea typeface="华文楷体" pitchFamily="2" charset="-122"/>
              </a:rPr>
              <a:t>。</a:t>
            </a:r>
          </a:p>
        </p:txBody>
      </p:sp>
      <p:sp>
        <p:nvSpPr>
          <p:cNvPr id="10" name="TextBox 9"/>
          <p:cNvSpPr txBox="1"/>
          <p:nvPr/>
        </p:nvSpPr>
        <p:spPr>
          <a:xfrm>
            <a:off x="618966" y="1178804"/>
            <a:ext cx="3066756"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（一</a:t>
            </a:r>
            <a:r>
              <a:rPr lang="zh-CN" altLang="en-US" sz="2400" dirty="0">
                <a:solidFill>
                  <a:srgbClr val="7C8B71"/>
                </a:solidFill>
                <a:latin typeface="思源黑体 CN Heavy" panose="020B0A00000000000000" pitchFamily="34" charset="-122"/>
                <a:ea typeface="思源黑体 CN Heavy" panose="020B0A00000000000000" pitchFamily="34" charset="-122"/>
              </a:rPr>
              <a:t>）</a:t>
            </a:r>
            <a:r>
              <a:rPr lang="en-US" altLang="zh-CN" sz="2400" dirty="0" smtClean="0">
                <a:solidFill>
                  <a:srgbClr val="7C8B71"/>
                </a:solidFill>
                <a:latin typeface="思源黑体 CN Heavy" panose="020B0A00000000000000" pitchFamily="34" charset="-122"/>
                <a:ea typeface="思源黑体 CN Heavy" panose="020B0A00000000000000" pitchFamily="34" charset="-122"/>
              </a:rPr>
              <a:t> </a:t>
            </a:r>
            <a:r>
              <a:rPr lang="zh-CN" altLang="en-US" sz="2400" dirty="0">
                <a:solidFill>
                  <a:srgbClr val="7C8B71"/>
                </a:solidFill>
                <a:latin typeface="思源黑体 CN Heavy" panose="020B0A00000000000000" pitchFamily="34" charset="-122"/>
                <a:ea typeface="思源黑体 CN Heavy" panose="020B0A00000000000000" pitchFamily="34" charset="-122"/>
              </a:rPr>
              <a:t>电视媒体特点</a:t>
            </a:r>
            <a:endParaRPr lang="en-US" altLang="zh-CN" sz="2400" dirty="0">
              <a:solidFill>
                <a:srgbClr val="7C8B71"/>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375605190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10977" y="638630"/>
            <a:ext cx="5614457" cy="1059695"/>
            <a:chOff x="314525" y="638630"/>
            <a:chExt cx="5614457" cy="1059695"/>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502227" y="1236660"/>
              <a:ext cx="5426755"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2400" dirty="0">
                  <a:solidFill>
                    <a:srgbClr val="7C8B71"/>
                  </a:solidFill>
                  <a:latin typeface="思源黑体 CN Heavy" panose="020B0A00000000000000" pitchFamily="34" charset="-122"/>
                  <a:ea typeface="思源黑体 CN Heavy" panose="020B0A00000000000000" pitchFamily="34" charset="-122"/>
                </a:rPr>
                <a:t>一</a:t>
              </a:r>
              <a:r>
                <a:rPr lang="zh-CN" altLang="en-US" sz="24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2400" dirty="0">
                  <a:solidFill>
                    <a:srgbClr val="7C8B71"/>
                  </a:solidFill>
                  <a:latin typeface="思源黑体 CN Heavy" panose="020B0A00000000000000" pitchFamily="34" charset="-122"/>
                  <a:ea typeface="思源黑体 CN Heavy" panose="020B0A00000000000000" pitchFamily="34" charset="-122"/>
                </a:rPr>
                <a:t>户外媒体的特点</a:t>
              </a:r>
              <a:endParaRPr lang="zh-CN" altLang="en-US" sz="2400" dirty="0">
                <a:solidFill>
                  <a:srgbClr val="7C8B71"/>
                </a:solidFill>
                <a:latin typeface="思源黑体 CN Heavy" panose="020B0A00000000000000" pitchFamily="34" charset="-122"/>
                <a:ea typeface="思源黑体 CN Heavy" panose="020B0A00000000000000" pitchFamily="34" charset="-122"/>
              </a:endParaRPr>
            </a:p>
          </p:txBody>
        </p:sp>
      </p:grpSp>
      <p:grpSp>
        <p:nvGrpSpPr>
          <p:cNvPr id="803" name="组合 802"/>
          <p:cNvGrpSpPr/>
          <p:nvPr/>
        </p:nvGrpSpPr>
        <p:grpSpPr>
          <a:xfrm>
            <a:off x="506433" y="1846425"/>
            <a:ext cx="2875280" cy="4736871"/>
            <a:chOff x="506433" y="2314520"/>
            <a:chExt cx="2875280" cy="4306242"/>
          </a:xfrm>
        </p:grpSpPr>
        <p:grpSp>
          <p:nvGrpSpPr>
            <p:cNvPr id="290" name="组合 289"/>
            <p:cNvGrpSpPr/>
            <p:nvPr/>
          </p:nvGrpSpPr>
          <p:grpSpPr>
            <a:xfrm>
              <a:off x="1164257" y="2314520"/>
              <a:ext cx="1024286" cy="1024286"/>
              <a:chOff x="2543258" y="3116119"/>
              <a:chExt cx="1024286" cy="1024286"/>
            </a:xfrm>
          </p:grpSpPr>
          <p:sp>
            <p:nvSpPr>
              <p:cNvPr id="291" name="矩形 290"/>
              <p:cNvSpPr/>
              <p:nvPr/>
            </p:nvSpPr>
            <p:spPr>
              <a:xfrm>
                <a:off x="2598201" y="3171062"/>
                <a:ext cx="914400" cy="914400"/>
              </a:xfrm>
              <a:prstGeom prst="rect">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2" name="矩形 291"/>
              <p:cNvSpPr/>
              <p:nvPr/>
            </p:nvSpPr>
            <p:spPr>
              <a:xfrm>
                <a:off x="2543258" y="3116119"/>
                <a:ext cx="1024286" cy="1024286"/>
              </a:xfrm>
              <a:prstGeom prst="rect">
                <a:avLst/>
              </a:prstGeom>
              <a:noFill/>
              <a:ln>
                <a:solidFill>
                  <a:srgbClr val="7C8B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93" name="组合 292"/>
              <p:cNvGrpSpPr/>
              <p:nvPr/>
            </p:nvGrpSpPr>
            <p:grpSpPr>
              <a:xfrm>
                <a:off x="2749807" y="3298062"/>
                <a:ext cx="611188" cy="660401"/>
                <a:chOff x="4041776" y="655638"/>
                <a:chExt cx="611188" cy="660401"/>
              </a:xfrm>
              <a:solidFill>
                <a:schemeClr val="bg1"/>
              </a:solidFill>
            </p:grpSpPr>
            <p:sp>
              <p:nvSpPr>
                <p:cNvPr id="294" name="Freeform 5"/>
                <p:cNvSpPr>
                  <a:spLocks/>
                </p:cNvSpPr>
                <p:nvPr/>
              </p:nvSpPr>
              <p:spPr bwMode="auto">
                <a:xfrm>
                  <a:off x="4602163" y="1050926"/>
                  <a:ext cx="14288" cy="15875"/>
                </a:xfrm>
                <a:custGeom>
                  <a:avLst/>
                  <a:gdLst>
                    <a:gd name="T0" fmla="*/ 8 w 12"/>
                    <a:gd name="T1" fmla="*/ 9 h 12"/>
                    <a:gd name="T2" fmla="*/ 0 w 12"/>
                    <a:gd name="T3" fmla="*/ 0 h 12"/>
                    <a:gd name="T4" fmla="*/ 3 w 12"/>
                    <a:gd name="T5" fmla="*/ 2 h 12"/>
                    <a:gd name="T6" fmla="*/ 12 w 12"/>
                    <a:gd name="T7" fmla="*/ 12 h 12"/>
                    <a:gd name="T8" fmla="*/ 8 w 12"/>
                    <a:gd name="T9" fmla="*/ 9 h 12"/>
                  </a:gdLst>
                  <a:ahLst/>
                  <a:cxnLst>
                    <a:cxn ang="0">
                      <a:pos x="T0" y="T1"/>
                    </a:cxn>
                    <a:cxn ang="0">
                      <a:pos x="T2" y="T3"/>
                    </a:cxn>
                    <a:cxn ang="0">
                      <a:pos x="T4" y="T5"/>
                    </a:cxn>
                    <a:cxn ang="0">
                      <a:pos x="T6" y="T7"/>
                    </a:cxn>
                    <a:cxn ang="0">
                      <a:pos x="T8" y="T9"/>
                    </a:cxn>
                  </a:cxnLst>
                  <a:rect l="0" t="0" r="r" b="b"/>
                  <a:pathLst>
                    <a:path w="12" h="12">
                      <a:moveTo>
                        <a:pt x="8" y="9"/>
                      </a:moveTo>
                      <a:cubicBezTo>
                        <a:pt x="0" y="0"/>
                        <a:pt x="0" y="0"/>
                        <a:pt x="0" y="0"/>
                      </a:cubicBezTo>
                      <a:cubicBezTo>
                        <a:pt x="1" y="0"/>
                        <a:pt x="2" y="1"/>
                        <a:pt x="3" y="2"/>
                      </a:cubicBezTo>
                      <a:cubicBezTo>
                        <a:pt x="12" y="12"/>
                        <a:pt x="12" y="12"/>
                        <a:pt x="12" y="12"/>
                      </a:cubicBezTo>
                      <a:cubicBezTo>
                        <a:pt x="11" y="11"/>
                        <a:pt x="9"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6"/>
                <p:cNvSpPr>
                  <a:spLocks/>
                </p:cNvSpPr>
                <p:nvPr/>
              </p:nvSpPr>
              <p:spPr bwMode="auto">
                <a:xfrm>
                  <a:off x="4605338" y="1054101"/>
                  <a:ext cx="12700" cy="12700"/>
                </a:xfrm>
                <a:custGeom>
                  <a:avLst/>
                  <a:gdLst>
                    <a:gd name="T0" fmla="*/ 9 w 10"/>
                    <a:gd name="T1" fmla="*/ 10 h 11"/>
                    <a:gd name="T2" fmla="*/ 0 w 10"/>
                    <a:gd name="T3" fmla="*/ 0 h 11"/>
                    <a:gd name="T4" fmla="*/ 2 w 10"/>
                    <a:gd name="T5" fmla="*/ 1 h 11"/>
                    <a:gd name="T6" fmla="*/ 10 w 10"/>
                    <a:gd name="T7" fmla="*/ 11 h 11"/>
                    <a:gd name="T8" fmla="*/ 9 w 10"/>
                    <a:gd name="T9" fmla="*/ 10 h 11"/>
                  </a:gdLst>
                  <a:ahLst/>
                  <a:cxnLst>
                    <a:cxn ang="0">
                      <a:pos x="T0" y="T1"/>
                    </a:cxn>
                    <a:cxn ang="0">
                      <a:pos x="T2" y="T3"/>
                    </a:cxn>
                    <a:cxn ang="0">
                      <a:pos x="T4" y="T5"/>
                    </a:cxn>
                    <a:cxn ang="0">
                      <a:pos x="T6" y="T7"/>
                    </a:cxn>
                    <a:cxn ang="0">
                      <a:pos x="T8" y="T9"/>
                    </a:cxn>
                  </a:cxnLst>
                  <a:rect l="0" t="0" r="r" b="b"/>
                  <a:pathLst>
                    <a:path w="10" h="11">
                      <a:moveTo>
                        <a:pt x="9" y="10"/>
                      </a:moveTo>
                      <a:cubicBezTo>
                        <a:pt x="0" y="0"/>
                        <a:pt x="0" y="0"/>
                        <a:pt x="0" y="0"/>
                      </a:cubicBezTo>
                      <a:cubicBezTo>
                        <a:pt x="1" y="0"/>
                        <a:pt x="1" y="1"/>
                        <a:pt x="2" y="1"/>
                      </a:cubicBezTo>
                      <a:cubicBezTo>
                        <a:pt x="10" y="11"/>
                        <a:pt x="10" y="11"/>
                        <a:pt x="10" y="11"/>
                      </a:cubicBezTo>
                      <a:cubicBezTo>
                        <a:pt x="10" y="11"/>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7"/>
                <p:cNvSpPr>
                  <a:spLocks/>
                </p:cNvSpPr>
                <p:nvPr/>
              </p:nvSpPr>
              <p:spPr bwMode="auto">
                <a:xfrm>
                  <a:off x="4608513" y="1054101"/>
                  <a:ext cx="9525" cy="12700"/>
                </a:xfrm>
                <a:custGeom>
                  <a:avLst/>
                  <a:gdLst>
                    <a:gd name="T0" fmla="*/ 8 w 8"/>
                    <a:gd name="T1" fmla="*/ 10 h 10"/>
                    <a:gd name="T2" fmla="*/ 0 w 8"/>
                    <a:gd name="T3" fmla="*/ 0 h 10"/>
                    <a:gd name="T4" fmla="*/ 0 w 8"/>
                    <a:gd name="T5" fmla="*/ 1 h 10"/>
                    <a:gd name="T6" fmla="*/ 8 w 8"/>
                    <a:gd name="T7" fmla="*/ 10 h 10"/>
                    <a:gd name="T8" fmla="*/ 8 w 8"/>
                    <a:gd name="T9" fmla="*/ 10 h 10"/>
                  </a:gdLst>
                  <a:ahLst/>
                  <a:cxnLst>
                    <a:cxn ang="0">
                      <a:pos x="T0" y="T1"/>
                    </a:cxn>
                    <a:cxn ang="0">
                      <a:pos x="T2" y="T3"/>
                    </a:cxn>
                    <a:cxn ang="0">
                      <a:pos x="T4" y="T5"/>
                    </a:cxn>
                    <a:cxn ang="0">
                      <a:pos x="T6" y="T7"/>
                    </a:cxn>
                    <a:cxn ang="0">
                      <a:pos x="T8" y="T9"/>
                    </a:cxn>
                  </a:cxnLst>
                  <a:rect l="0" t="0" r="r" b="b"/>
                  <a:pathLst>
                    <a:path w="8" h="10">
                      <a:moveTo>
                        <a:pt x="8" y="10"/>
                      </a:moveTo>
                      <a:cubicBezTo>
                        <a:pt x="0" y="0"/>
                        <a:pt x="0" y="0"/>
                        <a:pt x="0" y="0"/>
                      </a:cubicBezTo>
                      <a:cubicBezTo>
                        <a:pt x="0" y="1"/>
                        <a:pt x="0" y="1"/>
                        <a:pt x="0" y="1"/>
                      </a:cubicBezTo>
                      <a:cubicBezTo>
                        <a:pt x="8" y="10"/>
                        <a:pt x="8" y="10"/>
                        <a:pt x="8" y="10"/>
                      </a:cubicBezTo>
                      <a:cubicBezTo>
                        <a:pt x="8" y="10"/>
                        <a:pt x="8"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8"/>
                <p:cNvSpPr>
                  <a:spLocks/>
                </p:cNvSpPr>
                <p:nvPr/>
              </p:nvSpPr>
              <p:spPr bwMode="auto">
                <a:xfrm>
                  <a:off x="4457701" y="1179513"/>
                  <a:ext cx="11113" cy="14288"/>
                </a:xfrm>
                <a:custGeom>
                  <a:avLst/>
                  <a:gdLst>
                    <a:gd name="T0" fmla="*/ 8 w 9"/>
                    <a:gd name="T1" fmla="*/ 10 h 11"/>
                    <a:gd name="T2" fmla="*/ 0 w 9"/>
                    <a:gd name="T3" fmla="*/ 0 h 11"/>
                    <a:gd name="T4" fmla="*/ 1 w 9"/>
                    <a:gd name="T5" fmla="*/ 1 h 11"/>
                    <a:gd name="T6" fmla="*/ 9 w 9"/>
                    <a:gd name="T7" fmla="*/ 11 h 11"/>
                    <a:gd name="T8" fmla="*/ 8 w 9"/>
                    <a:gd name="T9" fmla="*/ 10 h 11"/>
                  </a:gdLst>
                  <a:ahLst/>
                  <a:cxnLst>
                    <a:cxn ang="0">
                      <a:pos x="T0" y="T1"/>
                    </a:cxn>
                    <a:cxn ang="0">
                      <a:pos x="T2" y="T3"/>
                    </a:cxn>
                    <a:cxn ang="0">
                      <a:pos x="T4" y="T5"/>
                    </a:cxn>
                    <a:cxn ang="0">
                      <a:pos x="T6" y="T7"/>
                    </a:cxn>
                    <a:cxn ang="0">
                      <a:pos x="T8" y="T9"/>
                    </a:cxn>
                  </a:cxnLst>
                  <a:rect l="0" t="0" r="r" b="b"/>
                  <a:pathLst>
                    <a:path w="9" h="11">
                      <a:moveTo>
                        <a:pt x="8" y="10"/>
                      </a:moveTo>
                      <a:cubicBezTo>
                        <a:pt x="0" y="0"/>
                        <a:pt x="0" y="0"/>
                        <a:pt x="0" y="0"/>
                      </a:cubicBezTo>
                      <a:cubicBezTo>
                        <a:pt x="0" y="0"/>
                        <a:pt x="1" y="1"/>
                        <a:pt x="1" y="1"/>
                      </a:cubicBezTo>
                      <a:cubicBezTo>
                        <a:pt x="9" y="11"/>
                        <a:pt x="9" y="11"/>
                        <a:pt x="9" y="11"/>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9"/>
                <p:cNvSpPr>
                  <a:spLocks/>
                </p:cNvSpPr>
                <p:nvPr/>
              </p:nvSpPr>
              <p:spPr bwMode="auto">
                <a:xfrm>
                  <a:off x="4457701" y="1181101"/>
                  <a:ext cx="12700" cy="14288"/>
                </a:xfrm>
                <a:custGeom>
                  <a:avLst/>
                  <a:gdLst>
                    <a:gd name="T0" fmla="*/ 8 w 10"/>
                    <a:gd name="T1" fmla="*/ 10 h 11"/>
                    <a:gd name="T2" fmla="*/ 0 w 10"/>
                    <a:gd name="T3" fmla="*/ 0 h 11"/>
                    <a:gd name="T4" fmla="*/ 2 w 10"/>
                    <a:gd name="T5" fmla="*/ 2 h 11"/>
                    <a:gd name="T6" fmla="*/ 10 w 10"/>
                    <a:gd name="T7" fmla="*/ 11 h 11"/>
                    <a:gd name="T8" fmla="*/ 8 w 10"/>
                    <a:gd name="T9" fmla="*/ 10 h 11"/>
                  </a:gdLst>
                  <a:ahLst/>
                  <a:cxnLst>
                    <a:cxn ang="0">
                      <a:pos x="T0" y="T1"/>
                    </a:cxn>
                    <a:cxn ang="0">
                      <a:pos x="T2" y="T3"/>
                    </a:cxn>
                    <a:cxn ang="0">
                      <a:pos x="T4" y="T5"/>
                    </a:cxn>
                    <a:cxn ang="0">
                      <a:pos x="T6" y="T7"/>
                    </a:cxn>
                    <a:cxn ang="0">
                      <a:pos x="T8" y="T9"/>
                    </a:cxn>
                  </a:cxnLst>
                  <a:rect l="0" t="0" r="r" b="b"/>
                  <a:pathLst>
                    <a:path w="10" h="11">
                      <a:moveTo>
                        <a:pt x="8" y="10"/>
                      </a:moveTo>
                      <a:cubicBezTo>
                        <a:pt x="0" y="0"/>
                        <a:pt x="0" y="0"/>
                        <a:pt x="0" y="0"/>
                      </a:cubicBezTo>
                      <a:cubicBezTo>
                        <a:pt x="1" y="0"/>
                        <a:pt x="1" y="1"/>
                        <a:pt x="2" y="2"/>
                      </a:cubicBezTo>
                      <a:cubicBezTo>
                        <a:pt x="10" y="11"/>
                        <a:pt x="10" y="11"/>
                        <a:pt x="10" y="11"/>
                      </a:cubicBezTo>
                      <a:cubicBezTo>
                        <a:pt x="10" y="11"/>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0"/>
                <p:cNvSpPr>
                  <a:spLocks/>
                </p:cNvSpPr>
                <p:nvPr/>
              </p:nvSpPr>
              <p:spPr bwMode="auto">
                <a:xfrm>
                  <a:off x="4564063" y="1020763"/>
                  <a:ext cx="47625" cy="41275"/>
                </a:xfrm>
                <a:custGeom>
                  <a:avLst/>
                  <a:gdLst>
                    <a:gd name="T0" fmla="*/ 7 w 30"/>
                    <a:gd name="T1" fmla="*/ 8 h 26"/>
                    <a:gd name="T2" fmla="*/ 0 w 30"/>
                    <a:gd name="T3" fmla="*/ 0 h 26"/>
                    <a:gd name="T4" fmla="*/ 24 w 30"/>
                    <a:gd name="T5" fmla="*/ 19 h 26"/>
                    <a:gd name="T6" fmla="*/ 30 w 30"/>
                    <a:gd name="T7" fmla="*/ 26 h 26"/>
                    <a:gd name="T8" fmla="*/ 7 w 30"/>
                    <a:gd name="T9" fmla="*/ 8 h 26"/>
                  </a:gdLst>
                  <a:ahLst/>
                  <a:cxnLst>
                    <a:cxn ang="0">
                      <a:pos x="T0" y="T1"/>
                    </a:cxn>
                    <a:cxn ang="0">
                      <a:pos x="T2" y="T3"/>
                    </a:cxn>
                    <a:cxn ang="0">
                      <a:pos x="T4" y="T5"/>
                    </a:cxn>
                    <a:cxn ang="0">
                      <a:pos x="T6" y="T7"/>
                    </a:cxn>
                    <a:cxn ang="0">
                      <a:pos x="T8" y="T9"/>
                    </a:cxn>
                  </a:cxnLst>
                  <a:rect l="0" t="0" r="r" b="b"/>
                  <a:pathLst>
                    <a:path w="30" h="26">
                      <a:moveTo>
                        <a:pt x="7" y="8"/>
                      </a:moveTo>
                      <a:lnTo>
                        <a:pt x="0" y="0"/>
                      </a:lnTo>
                      <a:lnTo>
                        <a:pt x="24" y="19"/>
                      </a:lnTo>
                      <a:lnTo>
                        <a:pt x="30" y="26"/>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1"/>
                <p:cNvSpPr>
                  <a:spLocks/>
                </p:cNvSpPr>
                <p:nvPr/>
              </p:nvSpPr>
              <p:spPr bwMode="auto">
                <a:xfrm>
                  <a:off x="4305301" y="1219201"/>
                  <a:ext cx="36513" cy="93663"/>
                </a:xfrm>
                <a:custGeom>
                  <a:avLst/>
                  <a:gdLst>
                    <a:gd name="T0" fmla="*/ 29 w 29"/>
                    <a:gd name="T1" fmla="*/ 75 h 75"/>
                    <a:gd name="T2" fmla="*/ 21 w 29"/>
                    <a:gd name="T3" fmla="*/ 65 h 75"/>
                    <a:gd name="T4" fmla="*/ 0 w 29"/>
                    <a:gd name="T5" fmla="*/ 0 h 75"/>
                    <a:gd name="T6" fmla="*/ 8 w 29"/>
                    <a:gd name="T7" fmla="*/ 10 h 75"/>
                    <a:gd name="T8" fmla="*/ 29 w 29"/>
                    <a:gd name="T9" fmla="*/ 75 h 75"/>
                  </a:gdLst>
                  <a:ahLst/>
                  <a:cxnLst>
                    <a:cxn ang="0">
                      <a:pos x="T0" y="T1"/>
                    </a:cxn>
                    <a:cxn ang="0">
                      <a:pos x="T2" y="T3"/>
                    </a:cxn>
                    <a:cxn ang="0">
                      <a:pos x="T4" y="T5"/>
                    </a:cxn>
                    <a:cxn ang="0">
                      <a:pos x="T6" y="T7"/>
                    </a:cxn>
                    <a:cxn ang="0">
                      <a:pos x="T8" y="T9"/>
                    </a:cxn>
                  </a:cxnLst>
                  <a:rect l="0" t="0" r="r" b="b"/>
                  <a:pathLst>
                    <a:path w="29" h="75">
                      <a:moveTo>
                        <a:pt x="29" y="75"/>
                      </a:moveTo>
                      <a:cubicBezTo>
                        <a:pt x="21" y="65"/>
                        <a:pt x="21" y="65"/>
                        <a:pt x="21" y="65"/>
                      </a:cubicBezTo>
                      <a:cubicBezTo>
                        <a:pt x="12" y="55"/>
                        <a:pt x="5" y="13"/>
                        <a:pt x="0" y="0"/>
                      </a:cubicBezTo>
                      <a:cubicBezTo>
                        <a:pt x="8" y="10"/>
                        <a:pt x="8" y="10"/>
                        <a:pt x="8" y="10"/>
                      </a:cubicBezTo>
                      <a:cubicBezTo>
                        <a:pt x="13" y="23"/>
                        <a:pt x="20" y="65"/>
                        <a:pt x="29" y="7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2"/>
                <p:cNvSpPr>
                  <a:spLocks/>
                </p:cNvSpPr>
                <p:nvPr/>
              </p:nvSpPr>
              <p:spPr bwMode="auto">
                <a:xfrm>
                  <a:off x="4397376" y="1133476"/>
                  <a:ext cx="69850" cy="58738"/>
                </a:xfrm>
                <a:custGeom>
                  <a:avLst/>
                  <a:gdLst>
                    <a:gd name="T0" fmla="*/ 6 w 44"/>
                    <a:gd name="T1" fmla="*/ 8 h 37"/>
                    <a:gd name="T2" fmla="*/ 0 w 44"/>
                    <a:gd name="T3" fmla="*/ 0 h 37"/>
                    <a:gd name="T4" fmla="*/ 38 w 44"/>
                    <a:gd name="T5" fmla="*/ 29 h 37"/>
                    <a:gd name="T6" fmla="*/ 44 w 44"/>
                    <a:gd name="T7" fmla="*/ 37 h 37"/>
                    <a:gd name="T8" fmla="*/ 6 w 44"/>
                    <a:gd name="T9" fmla="*/ 8 h 37"/>
                  </a:gdLst>
                  <a:ahLst/>
                  <a:cxnLst>
                    <a:cxn ang="0">
                      <a:pos x="T0" y="T1"/>
                    </a:cxn>
                    <a:cxn ang="0">
                      <a:pos x="T2" y="T3"/>
                    </a:cxn>
                    <a:cxn ang="0">
                      <a:pos x="T4" y="T5"/>
                    </a:cxn>
                    <a:cxn ang="0">
                      <a:pos x="T6" y="T7"/>
                    </a:cxn>
                    <a:cxn ang="0">
                      <a:pos x="T8" y="T9"/>
                    </a:cxn>
                  </a:cxnLst>
                  <a:rect l="0" t="0" r="r" b="b"/>
                  <a:pathLst>
                    <a:path w="44" h="37">
                      <a:moveTo>
                        <a:pt x="6" y="8"/>
                      </a:moveTo>
                      <a:lnTo>
                        <a:pt x="0" y="0"/>
                      </a:lnTo>
                      <a:lnTo>
                        <a:pt x="38" y="29"/>
                      </a:lnTo>
                      <a:lnTo>
                        <a:pt x="44" y="37"/>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3"/>
                <p:cNvSpPr>
                  <a:spLocks/>
                </p:cNvSpPr>
                <p:nvPr/>
              </p:nvSpPr>
              <p:spPr bwMode="auto">
                <a:xfrm>
                  <a:off x="4522788" y="968376"/>
                  <a:ext cx="20638" cy="31750"/>
                </a:xfrm>
                <a:custGeom>
                  <a:avLst/>
                  <a:gdLst>
                    <a:gd name="T0" fmla="*/ 8 w 16"/>
                    <a:gd name="T1" fmla="*/ 25 h 25"/>
                    <a:gd name="T2" fmla="*/ 0 w 16"/>
                    <a:gd name="T3" fmla="*/ 15 h 25"/>
                    <a:gd name="T4" fmla="*/ 8 w 16"/>
                    <a:gd name="T5" fmla="*/ 0 h 25"/>
                    <a:gd name="T6" fmla="*/ 16 w 16"/>
                    <a:gd name="T7" fmla="*/ 9 h 25"/>
                    <a:gd name="T8" fmla="*/ 8 w 16"/>
                    <a:gd name="T9" fmla="*/ 25 h 25"/>
                  </a:gdLst>
                  <a:ahLst/>
                  <a:cxnLst>
                    <a:cxn ang="0">
                      <a:pos x="T0" y="T1"/>
                    </a:cxn>
                    <a:cxn ang="0">
                      <a:pos x="T2" y="T3"/>
                    </a:cxn>
                    <a:cxn ang="0">
                      <a:pos x="T4" y="T5"/>
                    </a:cxn>
                    <a:cxn ang="0">
                      <a:pos x="T6" y="T7"/>
                    </a:cxn>
                    <a:cxn ang="0">
                      <a:pos x="T8" y="T9"/>
                    </a:cxn>
                  </a:cxnLst>
                  <a:rect l="0" t="0" r="r" b="b"/>
                  <a:pathLst>
                    <a:path w="16" h="25">
                      <a:moveTo>
                        <a:pt x="8" y="25"/>
                      </a:moveTo>
                      <a:cubicBezTo>
                        <a:pt x="0" y="15"/>
                        <a:pt x="0" y="15"/>
                        <a:pt x="0" y="15"/>
                      </a:cubicBezTo>
                      <a:cubicBezTo>
                        <a:pt x="0" y="8"/>
                        <a:pt x="3" y="3"/>
                        <a:pt x="8" y="0"/>
                      </a:cubicBezTo>
                      <a:cubicBezTo>
                        <a:pt x="16" y="9"/>
                        <a:pt x="16" y="9"/>
                        <a:pt x="16" y="9"/>
                      </a:cubicBezTo>
                      <a:cubicBezTo>
                        <a:pt x="11" y="12"/>
                        <a:pt x="8" y="18"/>
                        <a:pt x="8"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4"/>
                <p:cNvSpPr>
                  <a:spLocks/>
                </p:cNvSpPr>
                <p:nvPr/>
              </p:nvSpPr>
              <p:spPr bwMode="auto">
                <a:xfrm>
                  <a:off x="4533901" y="966788"/>
                  <a:ext cx="12700" cy="12700"/>
                </a:xfrm>
                <a:custGeom>
                  <a:avLst/>
                  <a:gdLst>
                    <a:gd name="T0" fmla="*/ 8 w 11"/>
                    <a:gd name="T1" fmla="*/ 11 h 11"/>
                    <a:gd name="T2" fmla="*/ 0 w 11"/>
                    <a:gd name="T3" fmla="*/ 2 h 11"/>
                    <a:gd name="T4" fmla="*/ 2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2"/>
                        <a:pt x="0" y="2"/>
                        <a:pt x="0" y="2"/>
                      </a:cubicBezTo>
                      <a:cubicBezTo>
                        <a:pt x="0" y="1"/>
                        <a:pt x="1" y="1"/>
                        <a:pt x="2" y="0"/>
                      </a:cubicBezTo>
                      <a:cubicBezTo>
                        <a:pt x="11" y="10"/>
                        <a:pt x="11" y="10"/>
                        <a:pt x="11"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5"/>
                <p:cNvSpPr>
                  <a:spLocks/>
                </p:cNvSpPr>
                <p:nvPr/>
              </p:nvSpPr>
              <p:spPr bwMode="auto">
                <a:xfrm>
                  <a:off x="4535488" y="965201"/>
                  <a:ext cx="14288" cy="12700"/>
                </a:xfrm>
                <a:custGeom>
                  <a:avLst/>
                  <a:gdLst>
                    <a:gd name="T0" fmla="*/ 9 w 11"/>
                    <a:gd name="T1" fmla="*/ 11 h 11"/>
                    <a:gd name="T2" fmla="*/ 0 w 11"/>
                    <a:gd name="T3" fmla="*/ 1 h 11"/>
                    <a:gd name="T4" fmla="*/ 3 w 11"/>
                    <a:gd name="T5" fmla="*/ 0 h 11"/>
                    <a:gd name="T6" fmla="*/ 11 w 11"/>
                    <a:gd name="T7" fmla="*/ 10 h 11"/>
                    <a:gd name="T8" fmla="*/ 9 w 11"/>
                    <a:gd name="T9" fmla="*/ 11 h 11"/>
                  </a:gdLst>
                  <a:ahLst/>
                  <a:cxnLst>
                    <a:cxn ang="0">
                      <a:pos x="T0" y="T1"/>
                    </a:cxn>
                    <a:cxn ang="0">
                      <a:pos x="T2" y="T3"/>
                    </a:cxn>
                    <a:cxn ang="0">
                      <a:pos x="T4" y="T5"/>
                    </a:cxn>
                    <a:cxn ang="0">
                      <a:pos x="T6" y="T7"/>
                    </a:cxn>
                    <a:cxn ang="0">
                      <a:pos x="T8" y="T9"/>
                    </a:cxn>
                  </a:cxnLst>
                  <a:rect l="0" t="0" r="r" b="b"/>
                  <a:pathLst>
                    <a:path w="11" h="11">
                      <a:moveTo>
                        <a:pt x="9" y="11"/>
                      </a:moveTo>
                      <a:cubicBezTo>
                        <a:pt x="0" y="1"/>
                        <a:pt x="0" y="1"/>
                        <a:pt x="0" y="1"/>
                      </a:cubicBezTo>
                      <a:cubicBezTo>
                        <a:pt x="1" y="1"/>
                        <a:pt x="2" y="1"/>
                        <a:pt x="3" y="0"/>
                      </a:cubicBezTo>
                      <a:cubicBezTo>
                        <a:pt x="11" y="10"/>
                        <a:pt x="11" y="10"/>
                        <a:pt x="11" y="10"/>
                      </a:cubicBezTo>
                      <a:cubicBezTo>
                        <a:pt x="10" y="10"/>
                        <a:pt x="9" y="11"/>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6"/>
                <p:cNvSpPr>
                  <a:spLocks/>
                </p:cNvSpPr>
                <p:nvPr/>
              </p:nvSpPr>
              <p:spPr bwMode="auto">
                <a:xfrm>
                  <a:off x="4538663" y="965201"/>
                  <a:ext cx="12700" cy="12700"/>
                </a:xfrm>
                <a:custGeom>
                  <a:avLst/>
                  <a:gdLst>
                    <a:gd name="T0" fmla="*/ 8 w 10"/>
                    <a:gd name="T1" fmla="*/ 10 h 10"/>
                    <a:gd name="T2" fmla="*/ 0 w 10"/>
                    <a:gd name="T3" fmla="*/ 0 h 10"/>
                    <a:gd name="T4" fmla="*/ 2 w 10"/>
                    <a:gd name="T5" fmla="*/ 0 h 10"/>
                    <a:gd name="T6" fmla="*/ 10 w 10"/>
                    <a:gd name="T7" fmla="*/ 10 h 10"/>
                    <a:gd name="T8" fmla="*/ 8 w 10"/>
                    <a:gd name="T9" fmla="*/ 10 h 10"/>
                  </a:gdLst>
                  <a:ahLst/>
                  <a:cxnLst>
                    <a:cxn ang="0">
                      <a:pos x="T0" y="T1"/>
                    </a:cxn>
                    <a:cxn ang="0">
                      <a:pos x="T2" y="T3"/>
                    </a:cxn>
                    <a:cxn ang="0">
                      <a:pos x="T4" y="T5"/>
                    </a:cxn>
                    <a:cxn ang="0">
                      <a:pos x="T6" y="T7"/>
                    </a:cxn>
                    <a:cxn ang="0">
                      <a:pos x="T8" y="T9"/>
                    </a:cxn>
                  </a:cxnLst>
                  <a:rect l="0" t="0" r="r" b="b"/>
                  <a:pathLst>
                    <a:path w="10" h="10">
                      <a:moveTo>
                        <a:pt x="8" y="10"/>
                      </a:moveTo>
                      <a:cubicBezTo>
                        <a:pt x="0" y="0"/>
                        <a:pt x="0" y="0"/>
                        <a:pt x="0" y="0"/>
                      </a:cubicBezTo>
                      <a:cubicBezTo>
                        <a:pt x="0" y="0"/>
                        <a:pt x="1" y="0"/>
                        <a:pt x="2" y="0"/>
                      </a:cubicBezTo>
                      <a:cubicBezTo>
                        <a:pt x="10" y="10"/>
                        <a:pt x="10" y="10"/>
                        <a:pt x="10"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7"/>
                <p:cNvSpPr>
                  <a:spLocks/>
                </p:cNvSpPr>
                <p:nvPr/>
              </p:nvSpPr>
              <p:spPr bwMode="auto">
                <a:xfrm>
                  <a:off x="4541838" y="965201"/>
                  <a:ext cx="14288" cy="12700"/>
                </a:xfrm>
                <a:custGeom>
                  <a:avLst/>
                  <a:gdLst>
                    <a:gd name="T0" fmla="*/ 8 w 11"/>
                    <a:gd name="T1" fmla="*/ 10 h 10"/>
                    <a:gd name="T2" fmla="*/ 0 w 11"/>
                    <a:gd name="T3" fmla="*/ 0 h 10"/>
                    <a:gd name="T4" fmla="*/ 2 w 11"/>
                    <a:gd name="T5" fmla="*/ 0 h 10"/>
                    <a:gd name="T6" fmla="*/ 2 w 11"/>
                    <a:gd name="T7" fmla="*/ 0 h 10"/>
                    <a:gd name="T8" fmla="*/ 11 w 11"/>
                    <a:gd name="T9" fmla="*/ 10 h 10"/>
                    <a:gd name="T10" fmla="*/ 10 w 11"/>
                    <a:gd name="T11" fmla="*/ 10 h 10"/>
                    <a:gd name="T12" fmla="*/ 8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8" y="10"/>
                      </a:moveTo>
                      <a:cubicBezTo>
                        <a:pt x="0" y="0"/>
                        <a:pt x="0" y="0"/>
                        <a:pt x="0" y="0"/>
                      </a:cubicBezTo>
                      <a:cubicBezTo>
                        <a:pt x="1" y="0"/>
                        <a:pt x="1" y="0"/>
                        <a:pt x="2" y="0"/>
                      </a:cubicBezTo>
                      <a:cubicBezTo>
                        <a:pt x="2" y="0"/>
                        <a:pt x="2" y="0"/>
                        <a:pt x="2" y="0"/>
                      </a:cubicBezTo>
                      <a:cubicBezTo>
                        <a:pt x="11" y="10"/>
                        <a:pt x="11" y="10"/>
                        <a:pt x="11" y="10"/>
                      </a:cubicBezTo>
                      <a:cubicBezTo>
                        <a:pt x="11" y="10"/>
                        <a:pt x="10" y="10"/>
                        <a:pt x="10"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8"/>
                <p:cNvSpPr>
                  <a:spLocks/>
                </p:cNvSpPr>
                <p:nvPr/>
              </p:nvSpPr>
              <p:spPr bwMode="auto">
                <a:xfrm>
                  <a:off x="4545013" y="965201"/>
                  <a:ext cx="14288" cy="12700"/>
                </a:xfrm>
                <a:custGeom>
                  <a:avLst/>
                  <a:gdLst>
                    <a:gd name="T0" fmla="*/ 9 w 12"/>
                    <a:gd name="T1" fmla="*/ 10 h 10"/>
                    <a:gd name="T2" fmla="*/ 0 w 12"/>
                    <a:gd name="T3" fmla="*/ 0 h 10"/>
                    <a:gd name="T4" fmla="*/ 3 w 12"/>
                    <a:gd name="T5" fmla="*/ 0 h 10"/>
                    <a:gd name="T6" fmla="*/ 12 w 12"/>
                    <a:gd name="T7" fmla="*/ 10 h 10"/>
                    <a:gd name="T8" fmla="*/ 9 w 12"/>
                    <a:gd name="T9" fmla="*/ 10 h 10"/>
                  </a:gdLst>
                  <a:ahLst/>
                  <a:cxnLst>
                    <a:cxn ang="0">
                      <a:pos x="T0" y="T1"/>
                    </a:cxn>
                    <a:cxn ang="0">
                      <a:pos x="T2" y="T3"/>
                    </a:cxn>
                    <a:cxn ang="0">
                      <a:pos x="T4" y="T5"/>
                    </a:cxn>
                    <a:cxn ang="0">
                      <a:pos x="T6" y="T7"/>
                    </a:cxn>
                    <a:cxn ang="0">
                      <a:pos x="T8" y="T9"/>
                    </a:cxn>
                  </a:cxnLst>
                  <a:rect l="0" t="0" r="r" b="b"/>
                  <a:pathLst>
                    <a:path w="12" h="10">
                      <a:moveTo>
                        <a:pt x="9" y="10"/>
                      </a:moveTo>
                      <a:cubicBezTo>
                        <a:pt x="0" y="0"/>
                        <a:pt x="0" y="0"/>
                        <a:pt x="0" y="0"/>
                      </a:cubicBezTo>
                      <a:cubicBezTo>
                        <a:pt x="1" y="0"/>
                        <a:pt x="2" y="0"/>
                        <a:pt x="3" y="0"/>
                      </a:cubicBezTo>
                      <a:cubicBezTo>
                        <a:pt x="12" y="10"/>
                        <a:pt x="12" y="10"/>
                        <a:pt x="12" y="10"/>
                      </a:cubicBezTo>
                      <a:cubicBezTo>
                        <a:pt x="11" y="10"/>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9"/>
                <p:cNvSpPr>
                  <a:spLocks/>
                </p:cNvSpPr>
                <p:nvPr/>
              </p:nvSpPr>
              <p:spPr bwMode="auto">
                <a:xfrm>
                  <a:off x="4548188" y="965201"/>
                  <a:ext cx="15875" cy="12700"/>
                </a:xfrm>
                <a:custGeom>
                  <a:avLst/>
                  <a:gdLst>
                    <a:gd name="T0" fmla="*/ 9 w 13"/>
                    <a:gd name="T1" fmla="*/ 10 h 11"/>
                    <a:gd name="T2" fmla="*/ 0 w 13"/>
                    <a:gd name="T3" fmla="*/ 0 h 11"/>
                    <a:gd name="T4" fmla="*/ 5 w 13"/>
                    <a:gd name="T5" fmla="*/ 2 h 11"/>
                    <a:gd name="T6" fmla="*/ 13 w 13"/>
                    <a:gd name="T7" fmla="*/ 11 h 11"/>
                    <a:gd name="T8" fmla="*/ 9 w 13"/>
                    <a:gd name="T9" fmla="*/ 10 h 11"/>
                  </a:gdLst>
                  <a:ahLst/>
                  <a:cxnLst>
                    <a:cxn ang="0">
                      <a:pos x="T0" y="T1"/>
                    </a:cxn>
                    <a:cxn ang="0">
                      <a:pos x="T2" y="T3"/>
                    </a:cxn>
                    <a:cxn ang="0">
                      <a:pos x="T4" y="T5"/>
                    </a:cxn>
                    <a:cxn ang="0">
                      <a:pos x="T6" y="T7"/>
                    </a:cxn>
                    <a:cxn ang="0">
                      <a:pos x="T8" y="T9"/>
                    </a:cxn>
                  </a:cxnLst>
                  <a:rect l="0" t="0" r="r" b="b"/>
                  <a:pathLst>
                    <a:path w="13" h="11">
                      <a:moveTo>
                        <a:pt x="9" y="10"/>
                      </a:moveTo>
                      <a:cubicBezTo>
                        <a:pt x="0" y="0"/>
                        <a:pt x="0" y="0"/>
                        <a:pt x="0" y="0"/>
                      </a:cubicBezTo>
                      <a:cubicBezTo>
                        <a:pt x="2" y="0"/>
                        <a:pt x="3" y="1"/>
                        <a:pt x="5" y="2"/>
                      </a:cubicBezTo>
                      <a:cubicBezTo>
                        <a:pt x="13" y="11"/>
                        <a:pt x="13" y="11"/>
                        <a:pt x="13" y="11"/>
                      </a:cubicBezTo>
                      <a:cubicBezTo>
                        <a:pt x="12" y="11"/>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20"/>
                <p:cNvSpPr>
                  <a:spLocks/>
                </p:cNvSpPr>
                <p:nvPr/>
              </p:nvSpPr>
              <p:spPr bwMode="auto">
                <a:xfrm>
                  <a:off x="4554538" y="966788"/>
                  <a:ext cx="14288" cy="15875"/>
                </a:xfrm>
                <a:custGeom>
                  <a:avLst/>
                  <a:gdLst>
                    <a:gd name="T0" fmla="*/ 8 w 11"/>
                    <a:gd name="T1" fmla="*/ 9 h 12"/>
                    <a:gd name="T2" fmla="*/ 0 w 11"/>
                    <a:gd name="T3" fmla="*/ 0 h 12"/>
                    <a:gd name="T4" fmla="*/ 3 w 11"/>
                    <a:gd name="T5" fmla="*/ 2 h 12"/>
                    <a:gd name="T6" fmla="*/ 11 w 11"/>
                    <a:gd name="T7" fmla="*/ 12 h 12"/>
                    <a:gd name="T8" fmla="*/ 8 w 11"/>
                    <a:gd name="T9" fmla="*/ 9 h 12"/>
                  </a:gdLst>
                  <a:ahLst/>
                  <a:cxnLst>
                    <a:cxn ang="0">
                      <a:pos x="T0" y="T1"/>
                    </a:cxn>
                    <a:cxn ang="0">
                      <a:pos x="T2" y="T3"/>
                    </a:cxn>
                    <a:cxn ang="0">
                      <a:pos x="T4" y="T5"/>
                    </a:cxn>
                    <a:cxn ang="0">
                      <a:pos x="T6" y="T7"/>
                    </a:cxn>
                    <a:cxn ang="0">
                      <a:pos x="T8" y="T9"/>
                    </a:cxn>
                  </a:cxnLst>
                  <a:rect l="0" t="0" r="r" b="b"/>
                  <a:pathLst>
                    <a:path w="11" h="12">
                      <a:moveTo>
                        <a:pt x="8" y="9"/>
                      </a:moveTo>
                      <a:cubicBezTo>
                        <a:pt x="0" y="0"/>
                        <a:pt x="0" y="0"/>
                        <a:pt x="0" y="0"/>
                      </a:cubicBezTo>
                      <a:cubicBezTo>
                        <a:pt x="1" y="0"/>
                        <a:pt x="2" y="1"/>
                        <a:pt x="3" y="2"/>
                      </a:cubicBezTo>
                      <a:cubicBezTo>
                        <a:pt x="11" y="12"/>
                        <a:pt x="11" y="12"/>
                        <a:pt x="11" y="12"/>
                      </a:cubicBezTo>
                      <a:cubicBezTo>
                        <a:pt x="10" y="11"/>
                        <a:pt x="9"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21"/>
                <p:cNvSpPr>
                  <a:spLocks/>
                </p:cNvSpPr>
                <p:nvPr/>
              </p:nvSpPr>
              <p:spPr bwMode="auto">
                <a:xfrm>
                  <a:off x="4557713" y="969963"/>
                  <a:ext cx="12700" cy="14288"/>
                </a:xfrm>
                <a:custGeom>
                  <a:avLst/>
                  <a:gdLst>
                    <a:gd name="T0" fmla="*/ 8 w 10"/>
                    <a:gd name="T1" fmla="*/ 10 h 11"/>
                    <a:gd name="T2" fmla="*/ 0 w 10"/>
                    <a:gd name="T3" fmla="*/ 0 h 11"/>
                    <a:gd name="T4" fmla="*/ 2 w 10"/>
                    <a:gd name="T5" fmla="*/ 2 h 11"/>
                    <a:gd name="T6" fmla="*/ 10 w 10"/>
                    <a:gd name="T7" fmla="*/ 11 h 11"/>
                    <a:gd name="T8" fmla="*/ 8 w 10"/>
                    <a:gd name="T9" fmla="*/ 10 h 11"/>
                  </a:gdLst>
                  <a:ahLst/>
                  <a:cxnLst>
                    <a:cxn ang="0">
                      <a:pos x="T0" y="T1"/>
                    </a:cxn>
                    <a:cxn ang="0">
                      <a:pos x="T2" y="T3"/>
                    </a:cxn>
                    <a:cxn ang="0">
                      <a:pos x="T4" y="T5"/>
                    </a:cxn>
                    <a:cxn ang="0">
                      <a:pos x="T6" y="T7"/>
                    </a:cxn>
                    <a:cxn ang="0">
                      <a:pos x="T8" y="T9"/>
                    </a:cxn>
                  </a:cxnLst>
                  <a:rect l="0" t="0" r="r" b="b"/>
                  <a:pathLst>
                    <a:path w="10" h="11">
                      <a:moveTo>
                        <a:pt x="8" y="10"/>
                      </a:moveTo>
                      <a:cubicBezTo>
                        <a:pt x="0" y="0"/>
                        <a:pt x="0" y="0"/>
                        <a:pt x="0" y="0"/>
                      </a:cubicBezTo>
                      <a:cubicBezTo>
                        <a:pt x="1" y="0"/>
                        <a:pt x="1" y="1"/>
                        <a:pt x="2" y="2"/>
                      </a:cubicBezTo>
                      <a:cubicBezTo>
                        <a:pt x="10" y="11"/>
                        <a:pt x="10" y="11"/>
                        <a:pt x="10" y="11"/>
                      </a:cubicBezTo>
                      <a:cubicBezTo>
                        <a:pt x="10" y="11"/>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22"/>
                <p:cNvSpPr>
                  <a:spLocks/>
                </p:cNvSpPr>
                <p:nvPr/>
              </p:nvSpPr>
              <p:spPr bwMode="auto">
                <a:xfrm>
                  <a:off x="4491038" y="960438"/>
                  <a:ext cx="42863" cy="39688"/>
                </a:xfrm>
                <a:custGeom>
                  <a:avLst/>
                  <a:gdLst>
                    <a:gd name="T0" fmla="*/ 6 w 27"/>
                    <a:gd name="T1" fmla="*/ 8 h 25"/>
                    <a:gd name="T2" fmla="*/ 0 w 27"/>
                    <a:gd name="T3" fmla="*/ 0 h 25"/>
                    <a:gd name="T4" fmla="*/ 20 w 27"/>
                    <a:gd name="T5" fmla="*/ 17 h 25"/>
                    <a:gd name="T6" fmla="*/ 27 w 27"/>
                    <a:gd name="T7" fmla="*/ 25 h 25"/>
                    <a:gd name="T8" fmla="*/ 6 w 27"/>
                    <a:gd name="T9" fmla="*/ 8 h 25"/>
                  </a:gdLst>
                  <a:ahLst/>
                  <a:cxnLst>
                    <a:cxn ang="0">
                      <a:pos x="T0" y="T1"/>
                    </a:cxn>
                    <a:cxn ang="0">
                      <a:pos x="T2" y="T3"/>
                    </a:cxn>
                    <a:cxn ang="0">
                      <a:pos x="T4" y="T5"/>
                    </a:cxn>
                    <a:cxn ang="0">
                      <a:pos x="T6" y="T7"/>
                    </a:cxn>
                    <a:cxn ang="0">
                      <a:pos x="T8" y="T9"/>
                    </a:cxn>
                  </a:cxnLst>
                  <a:rect l="0" t="0" r="r" b="b"/>
                  <a:pathLst>
                    <a:path w="27" h="25">
                      <a:moveTo>
                        <a:pt x="6" y="8"/>
                      </a:moveTo>
                      <a:lnTo>
                        <a:pt x="0" y="0"/>
                      </a:lnTo>
                      <a:lnTo>
                        <a:pt x="20" y="17"/>
                      </a:lnTo>
                      <a:lnTo>
                        <a:pt x="27" y="25"/>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23"/>
                <p:cNvSpPr>
                  <a:spLocks/>
                </p:cNvSpPr>
                <p:nvPr/>
              </p:nvSpPr>
              <p:spPr bwMode="auto">
                <a:xfrm>
                  <a:off x="4227513" y="1133476"/>
                  <a:ext cx="71438" cy="58738"/>
                </a:xfrm>
                <a:custGeom>
                  <a:avLst/>
                  <a:gdLst>
                    <a:gd name="T0" fmla="*/ 6 w 45"/>
                    <a:gd name="T1" fmla="*/ 37 h 37"/>
                    <a:gd name="T2" fmla="*/ 0 w 45"/>
                    <a:gd name="T3" fmla="*/ 29 h 37"/>
                    <a:gd name="T4" fmla="*/ 38 w 45"/>
                    <a:gd name="T5" fmla="*/ 0 h 37"/>
                    <a:gd name="T6" fmla="*/ 45 w 45"/>
                    <a:gd name="T7" fmla="*/ 8 h 37"/>
                    <a:gd name="T8" fmla="*/ 6 w 45"/>
                    <a:gd name="T9" fmla="*/ 37 h 37"/>
                  </a:gdLst>
                  <a:ahLst/>
                  <a:cxnLst>
                    <a:cxn ang="0">
                      <a:pos x="T0" y="T1"/>
                    </a:cxn>
                    <a:cxn ang="0">
                      <a:pos x="T2" y="T3"/>
                    </a:cxn>
                    <a:cxn ang="0">
                      <a:pos x="T4" y="T5"/>
                    </a:cxn>
                    <a:cxn ang="0">
                      <a:pos x="T6" y="T7"/>
                    </a:cxn>
                    <a:cxn ang="0">
                      <a:pos x="T8" y="T9"/>
                    </a:cxn>
                  </a:cxnLst>
                  <a:rect l="0" t="0" r="r" b="b"/>
                  <a:pathLst>
                    <a:path w="45" h="37">
                      <a:moveTo>
                        <a:pt x="6" y="37"/>
                      </a:moveTo>
                      <a:lnTo>
                        <a:pt x="0" y="29"/>
                      </a:lnTo>
                      <a:lnTo>
                        <a:pt x="38" y="0"/>
                      </a:lnTo>
                      <a:lnTo>
                        <a:pt x="45" y="8"/>
                      </a:lnTo>
                      <a:lnTo>
                        <a:pt x="6"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24"/>
                <p:cNvSpPr>
                  <a:spLocks/>
                </p:cNvSpPr>
                <p:nvPr/>
              </p:nvSpPr>
              <p:spPr bwMode="auto">
                <a:xfrm>
                  <a:off x="4216401" y="1179513"/>
                  <a:ext cx="20638" cy="44450"/>
                </a:xfrm>
                <a:custGeom>
                  <a:avLst/>
                  <a:gdLst>
                    <a:gd name="T0" fmla="*/ 14 w 17"/>
                    <a:gd name="T1" fmla="*/ 36 h 36"/>
                    <a:gd name="T2" fmla="*/ 6 w 17"/>
                    <a:gd name="T3" fmla="*/ 26 h 36"/>
                    <a:gd name="T4" fmla="*/ 2 w 17"/>
                    <a:gd name="T5" fmla="*/ 20 h 36"/>
                    <a:gd name="T6" fmla="*/ 9 w 17"/>
                    <a:gd name="T7" fmla="*/ 0 h 36"/>
                    <a:gd name="T8" fmla="*/ 17 w 17"/>
                    <a:gd name="T9" fmla="*/ 10 h 36"/>
                    <a:gd name="T10" fmla="*/ 11 w 17"/>
                    <a:gd name="T11" fmla="*/ 30 h 36"/>
                    <a:gd name="T12" fmla="*/ 14 w 17"/>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7" h="36">
                      <a:moveTo>
                        <a:pt x="14" y="36"/>
                      </a:moveTo>
                      <a:cubicBezTo>
                        <a:pt x="6" y="26"/>
                        <a:pt x="6" y="26"/>
                        <a:pt x="6" y="26"/>
                      </a:cubicBezTo>
                      <a:cubicBezTo>
                        <a:pt x="4" y="24"/>
                        <a:pt x="3" y="22"/>
                        <a:pt x="2" y="20"/>
                      </a:cubicBezTo>
                      <a:cubicBezTo>
                        <a:pt x="0" y="13"/>
                        <a:pt x="3" y="5"/>
                        <a:pt x="9" y="0"/>
                      </a:cubicBezTo>
                      <a:cubicBezTo>
                        <a:pt x="17" y="10"/>
                        <a:pt x="17" y="10"/>
                        <a:pt x="17" y="10"/>
                      </a:cubicBezTo>
                      <a:cubicBezTo>
                        <a:pt x="11" y="14"/>
                        <a:pt x="8" y="22"/>
                        <a:pt x="11" y="30"/>
                      </a:cubicBezTo>
                      <a:cubicBezTo>
                        <a:pt x="11" y="32"/>
                        <a:pt x="13" y="34"/>
                        <a:pt x="1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25"/>
                <p:cNvSpPr>
                  <a:spLocks/>
                </p:cNvSpPr>
                <p:nvPr/>
              </p:nvSpPr>
              <p:spPr bwMode="auto">
                <a:xfrm>
                  <a:off x="4287838" y="1125538"/>
                  <a:ext cx="11113" cy="20638"/>
                </a:xfrm>
                <a:custGeom>
                  <a:avLst/>
                  <a:gdLst>
                    <a:gd name="T0" fmla="*/ 8 w 8"/>
                    <a:gd name="T1" fmla="*/ 17 h 17"/>
                    <a:gd name="T2" fmla="*/ 0 w 8"/>
                    <a:gd name="T3" fmla="*/ 7 h 17"/>
                    <a:gd name="T4" fmla="*/ 0 w 8"/>
                    <a:gd name="T5" fmla="*/ 0 h 17"/>
                    <a:gd name="T6" fmla="*/ 8 w 8"/>
                    <a:gd name="T7" fmla="*/ 10 h 17"/>
                    <a:gd name="T8" fmla="*/ 8 w 8"/>
                    <a:gd name="T9" fmla="*/ 17 h 17"/>
                  </a:gdLst>
                  <a:ahLst/>
                  <a:cxnLst>
                    <a:cxn ang="0">
                      <a:pos x="T0" y="T1"/>
                    </a:cxn>
                    <a:cxn ang="0">
                      <a:pos x="T2" y="T3"/>
                    </a:cxn>
                    <a:cxn ang="0">
                      <a:pos x="T4" y="T5"/>
                    </a:cxn>
                    <a:cxn ang="0">
                      <a:pos x="T6" y="T7"/>
                    </a:cxn>
                    <a:cxn ang="0">
                      <a:pos x="T8" y="T9"/>
                    </a:cxn>
                  </a:cxnLst>
                  <a:rect l="0" t="0" r="r" b="b"/>
                  <a:pathLst>
                    <a:path w="8" h="17">
                      <a:moveTo>
                        <a:pt x="8" y="17"/>
                      </a:moveTo>
                      <a:cubicBezTo>
                        <a:pt x="0" y="7"/>
                        <a:pt x="0" y="7"/>
                        <a:pt x="0" y="7"/>
                      </a:cubicBezTo>
                      <a:cubicBezTo>
                        <a:pt x="0" y="3"/>
                        <a:pt x="0" y="0"/>
                        <a:pt x="0" y="0"/>
                      </a:cubicBezTo>
                      <a:cubicBezTo>
                        <a:pt x="8" y="10"/>
                        <a:pt x="8" y="10"/>
                        <a:pt x="8" y="10"/>
                      </a:cubicBezTo>
                      <a:cubicBezTo>
                        <a:pt x="8" y="10"/>
                        <a:pt x="8" y="13"/>
                        <a:pt x="8"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26"/>
                <p:cNvSpPr>
                  <a:spLocks/>
                </p:cNvSpPr>
                <p:nvPr/>
              </p:nvSpPr>
              <p:spPr bwMode="auto">
                <a:xfrm>
                  <a:off x="4448176" y="911226"/>
                  <a:ext cx="20638" cy="28575"/>
                </a:xfrm>
                <a:custGeom>
                  <a:avLst/>
                  <a:gdLst>
                    <a:gd name="T0" fmla="*/ 9 w 17"/>
                    <a:gd name="T1" fmla="*/ 23 h 23"/>
                    <a:gd name="T2" fmla="*/ 0 w 17"/>
                    <a:gd name="T3" fmla="*/ 13 h 23"/>
                    <a:gd name="T4" fmla="*/ 8 w 17"/>
                    <a:gd name="T5" fmla="*/ 0 h 23"/>
                    <a:gd name="T6" fmla="*/ 17 w 17"/>
                    <a:gd name="T7" fmla="*/ 9 h 23"/>
                    <a:gd name="T8" fmla="*/ 9 w 17"/>
                    <a:gd name="T9" fmla="*/ 23 h 23"/>
                  </a:gdLst>
                  <a:ahLst/>
                  <a:cxnLst>
                    <a:cxn ang="0">
                      <a:pos x="T0" y="T1"/>
                    </a:cxn>
                    <a:cxn ang="0">
                      <a:pos x="T2" y="T3"/>
                    </a:cxn>
                    <a:cxn ang="0">
                      <a:pos x="T4" y="T5"/>
                    </a:cxn>
                    <a:cxn ang="0">
                      <a:pos x="T6" y="T7"/>
                    </a:cxn>
                    <a:cxn ang="0">
                      <a:pos x="T8" y="T9"/>
                    </a:cxn>
                  </a:cxnLst>
                  <a:rect l="0" t="0" r="r" b="b"/>
                  <a:pathLst>
                    <a:path w="17" h="23">
                      <a:moveTo>
                        <a:pt x="9" y="23"/>
                      </a:moveTo>
                      <a:cubicBezTo>
                        <a:pt x="0" y="13"/>
                        <a:pt x="0" y="13"/>
                        <a:pt x="0" y="13"/>
                      </a:cubicBezTo>
                      <a:cubicBezTo>
                        <a:pt x="1" y="8"/>
                        <a:pt x="4" y="3"/>
                        <a:pt x="8" y="0"/>
                      </a:cubicBezTo>
                      <a:cubicBezTo>
                        <a:pt x="17" y="9"/>
                        <a:pt x="17" y="9"/>
                        <a:pt x="17" y="9"/>
                      </a:cubicBezTo>
                      <a:cubicBezTo>
                        <a:pt x="12" y="12"/>
                        <a:pt x="9" y="17"/>
                        <a:pt x="9"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27"/>
                <p:cNvSpPr>
                  <a:spLocks/>
                </p:cNvSpPr>
                <p:nvPr/>
              </p:nvSpPr>
              <p:spPr bwMode="auto">
                <a:xfrm>
                  <a:off x="4457701" y="908051"/>
                  <a:ext cx="14288" cy="14288"/>
                </a:xfrm>
                <a:custGeom>
                  <a:avLst/>
                  <a:gdLst>
                    <a:gd name="T0" fmla="*/ 9 w 11"/>
                    <a:gd name="T1" fmla="*/ 11 h 11"/>
                    <a:gd name="T2" fmla="*/ 0 w 11"/>
                    <a:gd name="T3" fmla="*/ 2 h 11"/>
                    <a:gd name="T4" fmla="*/ 3 w 11"/>
                    <a:gd name="T5" fmla="*/ 0 h 11"/>
                    <a:gd name="T6" fmla="*/ 11 w 11"/>
                    <a:gd name="T7" fmla="*/ 10 h 11"/>
                    <a:gd name="T8" fmla="*/ 9 w 11"/>
                    <a:gd name="T9" fmla="*/ 11 h 11"/>
                  </a:gdLst>
                  <a:ahLst/>
                  <a:cxnLst>
                    <a:cxn ang="0">
                      <a:pos x="T0" y="T1"/>
                    </a:cxn>
                    <a:cxn ang="0">
                      <a:pos x="T2" y="T3"/>
                    </a:cxn>
                    <a:cxn ang="0">
                      <a:pos x="T4" y="T5"/>
                    </a:cxn>
                    <a:cxn ang="0">
                      <a:pos x="T6" y="T7"/>
                    </a:cxn>
                    <a:cxn ang="0">
                      <a:pos x="T8" y="T9"/>
                    </a:cxn>
                  </a:cxnLst>
                  <a:rect l="0" t="0" r="r" b="b"/>
                  <a:pathLst>
                    <a:path w="11" h="11">
                      <a:moveTo>
                        <a:pt x="9" y="11"/>
                      </a:moveTo>
                      <a:cubicBezTo>
                        <a:pt x="0" y="2"/>
                        <a:pt x="0" y="2"/>
                        <a:pt x="0" y="2"/>
                      </a:cubicBezTo>
                      <a:cubicBezTo>
                        <a:pt x="1" y="1"/>
                        <a:pt x="2" y="1"/>
                        <a:pt x="3" y="0"/>
                      </a:cubicBezTo>
                      <a:cubicBezTo>
                        <a:pt x="11" y="10"/>
                        <a:pt x="11" y="10"/>
                        <a:pt x="11" y="10"/>
                      </a:cubicBezTo>
                      <a:cubicBezTo>
                        <a:pt x="10" y="10"/>
                        <a:pt x="9" y="11"/>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28"/>
                <p:cNvSpPr>
                  <a:spLocks/>
                </p:cNvSpPr>
                <p:nvPr/>
              </p:nvSpPr>
              <p:spPr bwMode="auto">
                <a:xfrm>
                  <a:off x="4462463" y="908051"/>
                  <a:ext cx="12700" cy="12700"/>
                </a:xfrm>
                <a:custGeom>
                  <a:avLst/>
                  <a:gdLst>
                    <a:gd name="T0" fmla="*/ 8 w 11"/>
                    <a:gd name="T1" fmla="*/ 11 h 11"/>
                    <a:gd name="T2" fmla="*/ 0 w 11"/>
                    <a:gd name="T3" fmla="*/ 1 h 11"/>
                    <a:gd name="T4" fmla="*/ 2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1" y="1"/>
                        <a:pt x="2" y="0"/>
                      </a:cubicBezTo>
                      <a:cubicBezTo>
                        <a:pt x="11" y="10"/>
                        <a:pt x="11" y="10"/>
                        <a:pt x="11"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29"/>
                <p:cNvSpPr>
                  <a:spLocks/>
                </p:cNvSpPr>
                <p:nvPr/>
              </p:nvSpPr>
              <p:spPr bwMode="auto">
                <a:xfrm>
                  <a:off x="4464051" y="908051"/>
                  <a:ext cx="14288" cy="11113"/>
                </a:xfrm>
                <a:custGeom>
                  <a:avLst/>
                  <a:gdLst>
                    <a:gd name="T0" fmla="*/ 9 w 11"/>
                    <a:gd name="T1" fmla="*/ 10 h 10"/>
                    <a:gd name="T2" fmla="*/ 0 w 11"/>
                    <a:gd name="T3" fmla="*/ 0 h 10"/>
                    <a:gd name="T4" fmla="*/ 3 w 11"/>
                    <a:gd name="T5" fmla="*/ 0 h 10"/>
                    <a:gd name="T6" fmla="*/ 11 w 11"/>
                    <a:gd name="T7" fmla="*/ 10 h 10"/>
                    <a:gd name="T8" fmla="*/ 9 w 11"/>
                    <a:gd name="T9" fmla="*/ 10 h 10"/>
                  </a:gdLst>
                  <a:ahLst/>
                  <a:cxnLst>
                    <a:cxn ang="0">
                      <a:pos x="T0" y="T1"/>
                    </a:cxn>
                    <a:cxn ang="0">
                      <a:pos x="T2" y="T3"/>
                    </a:cxn>
                    <a:cxn ang="0">
                      <a:pos x="T4" y="T5"/>
                    </a:cxn>
                    <a:cxn ang="0">
                      <a:pos x="T6" y="T7"/>
                    </a:cxn>
                    <a:cxn ang="0">
                      <a:pos x="T8" y="T9"/>
                    </a:cxn>
                  </a:cxnLst>
                  <a:rect l="0" t="0" r="r" b="b"/>
                  <a:pathLst>
                    <a:path w="11" h="10">
                      <a:moveTo>
                        <a:pt x="9" y="10"/>
                      </a:moveTo>
                      <a:cubicBezTo>
                        <a:pt x="0" y="0"/>
                        <a:pt x="0" y="0"/>
                        <a:pt x="0" y="0"/>
                      </a:cubicBezTo>
                      <a:cubicBezTo>
                        <a:pt x="1" y="0"/>
                        <a:pt x="2" y="0"/>
                        <a:pt x="3" y="0"/>
                      </a:cubicBezTo>
                      <a:cubicBezTo>
                        <a:pt x="11" y="10"/>
                        <a:pt x="11" y="10"/>
                        <a:pt x="11" y="10"/>
                      </a:cubicBezTo>
                      <a:cubicBezTo>
                        <a:pt x="10"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30"/>
                <p:cNvSpPr>
                  <a:spLocks/>
                </p:cNvSpPr>
                <p:nvPr/>
              </p:nvSpPr>
              <p:spPr bwMode="auto">
                <a:xfrm>
                  <a:off x="4468813" y="908051"/>
                  <a:ext cx="11113" cy="11113"/>
                </a:xfrm>
                <a:custGeom>
                  <a:avLst/>
                  <a:gdLst>
                    <a:gd name="T0" fmla="*/ 8 w 10"/>
                    <a:gd name="T1" fmla="*/ 10 h 10"/>
                    <a:gd name="T2" fmla="*/ 0 w 10"/>
                    <a:gd name="T3" fmla="*/ 0 h 10"/>
                    <a:gd name="T4" fmla="*/ 2 w 10"/>
                    <a:gd name="T5" fmla="*/ 0 h 10"/>
                    <a:gd name="T6" fmla="*/ 2 w 10"/>
                    <a:gd name="T7" fmla="*/ 0 h 10"/>
                    <a:gd name="T8" fmla="*/ 10 w 10"/>
                    <a:gd name="T9" fmla="*/ 10 h 10"/>
                    <a:gd name="T10" fmla="*/ 10 w 10"/>
                    <a:gd name="T11" fmla="*/ 10 h 10"/>
                    <a:gd name="T12" fmla="*/ 8 w 1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8" y="10"/>
                      </a:moveTo>
                      <a:cubicBezTo>
                        <a:pt x="0" y="0"/>
                        <a:pt x="0" y="0"/>
                        <a:pt x="0" y="0"/>
                      </a:cubicBezTo>
                      <a:cubicBezTo>
                        <a:pt x="0" y="0"/>
                        <a:pt x="1" y="0"/>
                        <a:pt x="2" y="0"/>
                      </a:cubicBezTo>
                      <a:cubicBezTo>
                        <a:pt x="2" y="0"/>
                        <a:pt x="2" y="0"/>
                        <a:pt x="2" y="0"/>
                      </a:cubicBezTo>
                      <a:cubicBezTo>
                        <a:pt x="10" y="10"/>
                        <a:pt x="10" y="10"/>
                        <a:pt x="10" y="10"/>
                      </a:cubicBezTo>
                      <a:cubicBezTo>
                        <a:pt x="10" y="10"/>
                        <a:pt x="10" y="10"/>
                        <a:pt x="10"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31"/>
                <p:cNvSpPr>
                  <a:spLocks/>
                </p:cNvSpPr>
                <p:nvPr/>
              </p:nvSpPr>
              <p:spPr bwMode="auto">
                <a:xfrm>
                  <a:off x="4470401" y="908051"/>
                  <a:ext cx="14288" cy="11113"/>
                </a:xfrm>
                <a:custGeom>
                  <a:avLst/>
                  <a:gdLst>
                    <a:gd name="T0" fmla="*/ 8 w 11"/>
                    <a:gd name="T1" fmla="*/ 10 h 10"/>
                    <a:gd name="T2" fmla="*/ 0 w 11"/>
                    <a:gd name="T3" fmla="*/ 0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32"/>
                <p:cNvSpPr>
                  <a:spLocks/>
                </p:cNvSpPr>
                <p:nvPr/>
              </p:nvSpPr>
              <p:spPr bwMode="auto">
                <a:xfrm>
                  <a:off x="4475163" y="908051"/>
                  <a:ext cx="15875" cy="14288"/>
                </a:xfrm>
                <a:custGeom>
                  <a:avLst/>
                  <a:gdLst>
                    <a:gd name="T0" fmla="*/ 8 w 13"/>
                    <a:gd name="T1" fmla="*/ 10 h 12"/>
                    <a:gd name="T2" fmla="*/ 0 w 13"/>
                    <a:gd name="T3" fmla="*/ 0 h 12"/>
                    <a:gd name="T4" fmla="*/ 5 w 13"/>
                    <a:gd name="T5" fmla="*/ 2 h 12"/>
                    <a:gd name="T6" fmla="*/ 13 w 13"/>
                    <a:gd name="T7" fmla="*/ 12 h 12"/>
                    <a:gd name="T8" fmla="*/ 8 w 13"/>
                    <a:gd name="T9" fmla="*/ 10 h 12"/>
                  </a:gdLst>
                  <a:ahLst/>
                  <a:cxnLst>
                    <a:cxn ang="0">
                      <a:pos x="T0" y="T1"/>
                    </a:cxn>
                    <a:cxn ang="0">
                      <a:pos x="T2" y="T3"/>
                    </a:cxn>
                    <a:cxn ang="0">
                      <a:pos x="T4" y="T5"/>
                    </a:cxn>
                    <a:cxn ang="0">
                      <a:pos x="T6" y="T7"/>
                    </a:cxn>
                    <a:cxn ang="0">
                      <a:pos x="T8" y="T9"/>
                    </a:cxn>
                  </a:cxnLst>
                  <a:rect l="0" t="0" r="r" b="b"/>
                  <a:pathLst>
                    <a:path w="13" h="12">
                      <a:moveTo>
                        <a:pt x="8" y="10"/>
                      </a:moveTo>
                      <a:cubicBezTo>
                        <a:pt x="0" y="0"/>
                        <a:pt x="0" y="0"/>
                        <a:pt x="0" y="0"/>
                      </a:cubicBezTo>
                      <a:cubicBezTo>
                        <a:pt x="2" y="1"/>
                        <a:pt x="3" y="1"/>
                        <a:pt x="5" y="2"/>
                      </a:cubicBezTo>
                      <a:cubicBezTo>
                        <a:pt x="13" y="12"/>
                        <a:pt x="13" y="12"/>
                        <a:pt x="13" y="12"/>
                      </a:cubicBezTo>
                      <a:cubicBezTo>
                        <a:pt x="11" y="11"/>
                        <a:pt x="10"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33"/>
                <p:cNvSpPr>
                  <a:spLocks/>
                </p:cNvSpPr>
                <p:nvPr/>
              </p:nvSpPr>
              <p:spPr bwMode="auto">
                <a:xfrm>
                  <a:off x="4479926" y="909638"/>
                  <a:ext cx="14288" cy="15875"/>
                </a:xfrm>
                <a:custGeom>
                  <a:avLst/>
                  <a:gdLst>
                    <a:gd name="T0" fmla="*/ 8 w 11"/>
                    <a:gd name="T1" fmla="*/ 10 h 12"/>
                    <a:gd name="T2" fmla="*/ 0 w 11"/>
                    <a:gd name="T3" fmla="*/ 0 h 12"/>
                    <a:gd name="T4" fmla="*/ 3 w 11"/>
                    <a:gd name="T5" fmla="*/ 2 h 12"/>
                    <a:gd name="T6" fmla="*/ 11 w 11"/>
                    <a:gd name="T7" fmla="*/ 12 h 12"/>
                    <a:gd name="T8" fmla="*/ 8 w 11"/>
                    <a:gd name="T9" fmla="*/ 10 h 12"/>
                  </a:gdLst>
                  <a:ahLst/>
                  <a:cxnLst>
                    <a:cxn ang="0">
                      <a:pos x="T0" y="T1"/>
                    </a:cxn>
                    <a:cxn ang="0">
                      <a:pos x="T2" y="T3"/>
                    </a:cxn>
                    <a:cxn ang="0">
                      <a:pos x="T4" y="T5"/>
                    </a:cxn>
                    <a:cxn ang="0">
                      <a:pos x="T6" y="T7"/>
                    </a:cxn>
                    <a:cxn ang="0">
                      <a:pos x="T8" y="T9"/>
                    </a:cxn>
                  </a:cxnLst>
                  <a:rect l="0" t="0" r="r" b="b"/>
                  <a:pathLst>
                    <a:path w="11" h="12">
                      <a:moveTo>
                        <a:pt x="8" y="10"/>
                      </a:moveTo>
                      <a:cubicBezTo>
                        <a:pt x="0" y="0"/>
                        <a:pt x="0" y="0"/>
                        <a:pt x="0" y="0"/>
                      </a:cubicBezTo>
                      <a:cubicBezTo>
                        <a:pt x="1" y="0"/>
                        <a:pt x="2" y="1"/>
                        <a:pt x="3" y="2"/>
                      </a:cubicBezTo>
                      <a:cubicBezTo>
                        <a:pt x="11" y="12"/>
                        <a:pt x="11" y="12"/>
                        <a:pt x="11" y="12"/>
                      </a:cubicBezTo>
                      <a:cubicBezTo>
                        <a:pt x="10" y="11"/>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34"/>
                <p:cNvSpPr>
                  <a:spLocks/>
                </p:cNvSpPr>
                <p:nvPr/>
              </p:nvSpPr>
              <p:spPr bwMode="auto">
                <a:xfrm>
                  <a:off x="4484688" y="912813"/>
                  <a:ext cx="12700" cy="14288"/>
                </a:xfrm>
                <a:custGeom>
                  <a:avLst/>
                  <a:gdLst>
                    <a:gd name="T0" fmla="*/ 8 w 10"/>
                    <a:gd name="T1" fmla="*/ 10 h 12"/>
                    <a:gd name="T2" fmla="*/ 0 w 10"/>
                    <a:gd name="T3" fmla="*/ 0 h 12"/>
                    <a:gd name="T4" fmla="*/ 1 w 10"/>
                    <a:gd name="T5" fmla="*/ 2 h 12"/>
                    <a:gd name="T6" fmla="*/ 10 w 10"/>
                    <a:gd name="T7" fmla="*/ 12 h 12"/>
                    <a:gd name="T8" fmla="*/ 8 w 10"/>
                    <a:gd name="T9" fmla="*/ 10 h 12"/>
                  </a:gdLst>
                  <a:ahLst/>
                  <a:cxnLst>
                    <a:cxn ang="0">
                      <a:pos x="T0" y="T1"/>
                    </a:cxn>
                    <a:cxn ang="0">
                      <a:pos x="T2" y="T3"/>
                    </a:cxn>
                    <a:cxn ang="0">
                      <a:pos x="T4" y="T5"/>
                    </a:cxn>
                    <a:cxn ang="0">
                      <a:pos x="T6" y="T7"/>
                    </a:cxn>
                    <a:cxn ang="0">
                      <a:pos x="T8" y="T9"/>
                    </a:cxn>
                  </a:cxnLst>
                  <a:rect l="0" t="0" r="r" b="b"/>
                  <a:pathLst>
                    <a:path w="10" h="12">
                      <a:moveTo>
                        <a:pt x="8" y="10"/>
                      </a:moveTo>
                      <a:cubicBezTo>
                        <a:pt x="0" y="0"/>
                        <a:pt x="0" y="0"/>
                        <a:pt x="0" y="0"/>
                      </a:cubicBezTo>
                      <a:cubicBezTo>
                        <a:pt x="0" y="1"/>
                        <a:pt x="1" y="1"/>
                        <a:pt x="1" y="2"/>
                      </a:cubicBezTo>
                      <a:cubicBezTo>
                        <a:pt x="10" y="12"/>
                        <a:pt x="10" y="12"/>
                        <a:pt x="10" y="12"/>
                      </a:cubicBezTo>
                      <a:cubicBezTo>
                        <a:pt x="9" y="11"/>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35"/>
                <p:cNvSpPr>
                  <a:spLocks/>
                </p:cNvSpPr>
                <p:nvPr/>
              </p:nvSpPr>
              <p:spPr bwMode="auto">
                <a:xfrm>
                  <a:off x="4286251" y="1047751"/>
                  <a:ext cx="12700" cy="88900"/>
                </a:xfrm>
                <a:custGeom>
                  <a:avLst/>
                  <a:gdLst>
                    <a:gd name="T0" fmla="*/ 8 w 8"/>
                    <a:gd name="T1" fmla="*/ 56 h 56"/>
                    <a:gd name="T2" fmla="*/ 1 w 8"/>
                    <a:gd name="T3" fmla="*/ 49 h 56"/>
                    <a:gd name="T4" fmla="*/ 0 w 8"/>
                    <a:gd name="T5" fmla="*/ 0 h 56"/>
                    <a:gd name="T6" fmla="*/ 8 w 8"/>
                    <a:gd name="T7" fmla="*/ 8 h 56"/>
                    <a:gd name="T8" fmla="*/ 8 w 8"/>
                    <a:gd name="T9" fmla="*/ 56 h 56"/>
                  </a:gdLst>
                  <a:ahLst/>
                  <a:cxnLst>
                    <a:cxn ang="0">
                      <a:pos x="T0" y="T1"/>
                    </a:cxn>
                    <a:cxn ang="0">
                      <a:pos x="T2" y="T3"/>
                    </a:cxn>
                    <a:cxn ang="0">
                      <a:pos x="T4" y="T5"/>
                    </a:cxn>
                    <a:cxn ang="0">
                      <a:pos x="T6" y="T7"/>
                    </a:cxn>
                    <a:cxn ang="0">
                      <a:pos x="T8" y="T9"/>
                    </a:cxn>
                  </a:cxnLst>
                  <a:rect l="0" t="0" r="r" b="b"/>
                  <a:pathLst>
                    <a:path w="8" h="56">
                      <a:moveTo>
                        <a:pt x="8" y="56"/>
                      </a:moveTo>
                      <a:lnTo>
                        <a:pt x="1" y="49"/>
                      </a:lnTo>
                      <a:lnTo>
                        <a:pt x="0" y="0"/>
                      </a:lnTo>
                      <a:lnTo>
                        <a:pt x="8" y="8"/>
                      </a:lnTo>
                      <a:lnTo>
                        <a:pt x="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36"/>
                <p:cNvSpPr>
                  <a:spLocks/>
                </p:cNvSpPr>
                <p:nvPr/>
              </p:nvSpPr>
              <p:spPr bwMode="auto">
                <a:xfrm>
                  <a:off x="4403726" y="892176"/>
                  <a:ext cx="55563" cy="47625"/>
                </a:xfrm>
                <a:custGeom>
                  <a:avLst/>
                  <a:gdLst>
                    <a:gd name="T0" fmla="*/ 7 w 35"/>
                    <a:gd name="T1" fmla="*/ 7 h 30"/>
                    <a:gd name="T2" fmla="*/ 0 w 35"/>
                    <a:gd name="T3" fmla="*/ 0 h 30"/>
                    <a:gd name="T4" fmla="*/ 28 w 35"/>
                    <a:gd name="T5" fmla="*/ 22 h 30"/>
                    <a:gd name="T6" fmla="*/ 35 w 35"/>
                    <a:gd name="T7" fmla="*/ 30 h 30"/>
                    <a:gd name="T8" fmla="*/ 7 w 35"/>
                    <a:gd name="T9" fmla="*/ 7 h 30"/>
                  </a:gdLst>
                  <a:ahLst/>
                  <a:cxnLst>
                    <a:cxn ang="0">
                      <a:pos x="T0" y="T1"/>
                    </a:cxn>
                    <a:cxn ang="0">
                      <a:pos x="T2" y="T3"/>
                    </a:cxn>
                    <a:cxn ang="0">
                      <a:pos x="T4" y="T5"/>
                    </a:cxn>
                    <a:cxn ang="0">
                      <a:pos x="T6" y="T7"/>
                    </a:cxn>
                    <a:cxn ang="0">
                      <a:pos x="T8" y="T9"/>
                    </a:cxn>
                  </a:cxnLst>
                  <a:rect l="0" t="0" r="r" b="b"/>
                  <a:pathLst>
                    <a:path w="35" h="30">
                      <a:moveTo>
                        <a:pt x="7" y="7"/>
                      </a:moveTo>
                      <a:lnTo>
                        <a:pt x="0" y="0"/>
                      </a:lnTo>
                      <a:lnTo>
                        <a:pt x="28" y="22"/>
                      </a:lnTo>
                      <a:lnTo>
                        <a:pt x="35" y="30"/>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37"/>
                <p:cNvSpPr>
                  <a:spLocks/>
                </p:cNvSpPr>
                <p:nvPr/>
              </p:nvSpPr>
              <p:spPr bwMode="auto">
                <a:xfrm>
                  <a:off x="4041776" y="1106488"/>
                  <a:ext cx="17463" cy="39688"/>
                </a:xfrm>
                <a:custGeom>
                  <a:avLst/>
                  <a:gdLst>
                    <a:gd name="T0" fmla="*/ 14 w 14"/>
                    <a:gd name="T1" fmla="*/ 32 h 32"/>
                    <a:gd name="T2" fmla="*/ 5 w 14"/>
                    <a:gd name="T3" fmla="*/ 22 h 32"/>
                    <a:gd name="T4" fmla="*/ 3 w 14"/>
                    <a:gd name="T5" fmla="*/ 18 h 32"/>
                    <a:gd name="T6" fmla="*/ 5 w 14"/>
                    <a:gd name="T7" fmla="*/ 0 h 32"/>
                    <a:gd name="T8" fmla="*/ 13 w 14"/>
                    <a:gd name="T9" fmla="*/ 9 h 32"/>
                    <a:gd name="T10" fmla="*/ 11 w 14"/>
                    <a:gd name="T11" fmla="*/ 28 h 32"/>
                    <a:gd name="T12" fmla="*/ 14 w 14"/>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14" y="32"/>
                      </a:moveTo>
                      <a:cubicBezTo>
                        <a:pt x="5" y="22"/>
                        <a:pt x="5" y="22"/>
                        <a:pt x="5" y="22"/>
                      </a:cubicBezTo>
                      <a:cubicBezTo>
                        <a:pt x="4" y="21"/>
                        <a:pt x="3" y="19"/>
                        <a:pt x="3" y="18"/>
                      </a:cubicBezTo>
                      <a:cubicBezTo>
                        <a:pt x="0" y="12"/>
                        <a:pt x="1" y="5"/>
                        <a:pt x="5" y="0"/>
                      </a:cubicBezTo>
                      <a:cubicBezTo>
                        <a:pt x="13" y="9"/>
                        <a:pt x="13" y="9"/>
                        <a:pt x="13" y="9"/>
                      </a:cubicBezTo>
                      <a:cubicBezTo>
                        <a:pt x="9" y="15"/>
                        <a:pt x="8" y="22"/>
                        <a:pt x="11" y="28"/>
                      </a:cubicBezTo>
                      <a:cubicBezTo>
                        <a:pt x="12" y="29"/>
                        <a:pt x="13" y="31"/>
                        <a:pt x="1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38"/>
                <p:cNvSpPr>
                  <a:spLocks/>
                </p:cNvSpPr>
                <p:nvPr/>
              </p:nvSpPr>
              <p:spPr bwMode="auto">
                <a:xfrm>
                  <a:off x="4241801" y="892176"/>
                  <a:ext cx="55563" cy="47625"/>
                </a:xfrm>
                <a:custGeom>
                  <a:avLst/>
                  <a:gdLst>
                    <a:gd name="T0" fmla="*/ 6 w 35"/>
                    <a:gd name="T1" fmla="*/ 30 h 30"/>
                    <a:gd name="T2" fmla="*/ 0 w 35"/>
                    <a:gd name="T3" fmla="*/ 22 h 30"/>
                    <a:gd name="T4" fmla="*/ 28 w 35"/>
                    <a:gd name="T5" fmla="*/ 0 h 30"/>
                    <a:gd name="T6" fmla="*/ 35 w 35"/>
                    <a:gd name="T7" fmla="*/ 7 h 30"/>
                    <a:gd name="T8" fmla="*/ 6 w 35"/>
                    <a:gd name="T9" fmla="*/ 30 h 30"/>
                  </a:gdLst>
                  <a:ahLst/>
                  <a:cxnLst>
                    <a:cxn ang="0">
                      <a:pos x="T0" y="T1"/>
                    </a:cxn>
                    <a:cxn ang="0">
                      <a:pos x="T2" y="T3"/>
                    </a:cxn>
                    <a:cxn ang="0">
                      <a:pos x="T4" y="T5"/>
                    </a:cxn>
                    <a:cxn ang="0">
                      <a:pos x="T6" y="T7"/>
                    </a:cxn>
                    <a:cxn ang="0">
                      <a:pos x="T8" y="T9"/>
                    </a:cxn>
                  </a:cxnLst>
                  <a:rect l="0" t="0" r="r" b="b"/>
                  <a:pathLst>
                    <a:path w="35" h="30">
                      <a:moveTo>
                        <a:pt x="6" y="30"/>
                      </a:moveTo>
                      <a:lnTo>
                        <a:pt x="0" y="22"/>
                      </a:lnTo>
                      <a:lnTo>
                        <a:pt x="28" y="0"/>
                      </a:lnTo>
                      <a:lnTo>
                        <a:pt x="35" y="7"/>
                      </a:lnTo>
                      <a:lnTo>
                        <a:pt x="6"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39"/>
                <p:cNvSpPr>
                  <a:spLocks/>
                </p:cNvSpPr>
                <p:nvPr/>
              </p:nvSpPr>
              <p:spPr bwMode="auto">
                <a:xfrm>
                  <a:off x="4165601" y="960438"/>
                  <a:ext cx="44450" cy="38100"/>
                </a:xfrm>
                <a:custGeom>
                  <a:avLst/>
                  <a:gdLst>
                    <a:gd name="T0" fmla="*/ 7 w 28"/>
                    <a:gd name="T1" fmla="*/ 24 h 24"/>
                    <a:gd name="T2" fmla="*/ 0 w 28"/>
                    <a:gd name="T3" fmla="*/ 16 h 24"/>
                    <a:gd name="T4" fmla="*/ 21 w 28"/>
                    <a:gd name="T5" fmla="*/ 0 h 24"/>
                    <a:gd name="T6" fmla="*/ 28 w 28"/>
                    <a:gd name="T7" fmla="*/ 8 h 24"/>
                    <a:gd name="T8" fmla="*/ 7 w 28"/>
                    <a:gd name="T9" fmla="*/ 24 h 24"/>
                  </a:gdLst>
                  <a:ahLst/>
                  <a:cxnLst>
                    <a:cxn ang="0">
                      <a:pos x="T0" y="T1"/>
                    </a:cxn>
                    <a:cxn ang="0">
                      <a:pos x="T2" y="T3"/>
                    </a:cxn>
                    <a:cxn ang="0">
                      <a:pos x="T4" y="T5"/>
                    </a:cxn>
                    <a:cxn ang="0">
                      <a:pos x="T6" y="T7"/>
                    </a:cxn>
                    <a:cxn ang="0">
                      <a:pos x="T8" y="T9"/>
                    </a:cxn>
                  </a:cxnLst>
                  <a:rect l="0" t="0" r="r" b="b"/>
                  <a:pathLst>
                    <a:path w="28" h="24">
                      <a:moveTo>
                        <a:pt x="7" y="24"/>
                      </a:moveTo>
                      <a:lnTo>
                        <a:pt x="0" y="16"/>
                      </a:lnTo>
                      <a:lnTo>
                        <a:pt x="21" y="0"/>
                      </a:lnTo>
                      <a:lnTo>
                        <a:pt x="28" y="8"/>
                      </a:lnTo>
                      <a:lnTo>
                        <a:pt x="7"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40"/>
                <p:cNvSpPr>
                  <a:spLocks/>
                </p:cNvSpPr>
                <p:nvPr/>
              </p:nvSpPr>
              <p:spPr bwMode="auto">
                <a:xfrm>
                  <a:off x="4048126" y="1057276"/>
                  <a:ext cx="39688" cy="60325"/>
                </a:xfrm>
                <a:custGeom>
                  <a:avLst/>
                  <a:gdLst>
                    <a:gd name="T0" fmla="*/ 6 w 25"/>
                    <a:gd name="T1" fmla="*/ 38 h 38"/>
                    <a:gd name="T2" fmla="*/ 0 w 25"/>
                    <a:gd name="T3" fmla="*/ 31 h 38"/>
                    <a:gd name="T4" fmla="*/ 18 w 25"/>
                    <a:gd name="T5" fmla="*/ 0 h 38"/>
                    <a:gd name="T6" fmla="*/ 25 w 25"/>
                    <a:gd name="T7" fmla="*/ 8 h 38"/>
                    <a:gd name="T8" fmla="*/ 6 w 25"/>
                    <a:gd name="T9" fmla="*/ 38 h 38"/>
                  </a:gdLst>
                  <a:ahLst/>
                  <a:cxnLst>
                    <a:cxn ang="0">
                      <a:pos x="T0" y="T1"/>
                    </a:cxn>
                    <a:cxn ang="0">
                      <a:pos x="T2" y="T3"/>
                    </a:cxn>
                    <a:cxn ang="0">
                      <a:pos x="T4" y="T5"/>
                    </a:cxn>
                    <a:cxn ang="0">
                      <a:pos x="T6" y="T7"/>
                    </a:cxn>
                    <a:cxn ang="0">
                      <a:pos x="T8" y="T9"/>
                    </a:cxn>
                  </a:cxnLst>
                  <a:rect l="0" t="0" r="r" b="b"/>
                  <a:pathLst>
                    <a:path w="25" h="38">
                      <a:moveTo>
                        <a:pt x="6" y="38"/>
                      </a:moveTo>
                      <a:lnTo>
                        <a:pt x="0" y="31"/>
                      </a:lnTo>
                      <a:lnTo>
                        <a:pt x="18" y="0"/>
                      </a:lnTo>
                      <a:lnTo>
                        <a:pt x="25" y="8"/>
                      </a:lnTo>
                      <a:lnTo>
                        <a:pt x="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41"/>
                <p:cNvSpPr>
                  <a:spLocks/>
                </p:cNvSpPr>
                <p:nvPr/>
              </p:nvSpPr>
              <p:spPr bwMode="auto">
                <a:xfrm>
                  <a:off x="4086226" y="1020763"/>
                  <a:ext cx="47625" cy="41275"/>
                </a:xfrm>
                <a:custGeom>
                  <a:avLst/>
                  <a:gdLst>
                    <a:gd name="T0" fmla="*/ 6 w 30"/>
                    <a:gd name="T1" fmla="*/ 26 h 26"/>
                    <a:gd name="T2" fmla="*/ 0 w 30"/>
                    <a:gd name="T3" fmla="*/ 19 h 26"/>
                    <a:gd name="T4" fmla="*/ 23 w 30"/>
                    <a:gd name="T5" fmla="*/ 0 h 26"/>
                    <a:gd name="T6" fmla="*/ 30 w 30"/>
                    <a:gd name="T7" fmla="*/ 8 h 26"/>
                    <a:gd name="T8" fmla="*/ 6 w 30"/>
                    <a:gd name="T9" fmla="*/ 26 h 26"/>
                  </a:gdLst>
                  <a:ahLst/>
                  <a:cxnLst>
                    <a:cxn ang="0">
                      <a:pos x="T0" y="T1"/>
                    </a:cxn>
                    <a:cxn ang="0">
                      <a:pos x="T2" y="T3"/>
                    </a:cxn>
                    <a:cxn ang="0">
                      <a:pos x="T4" y="T5"/>
                    </a:cxn>
                    <a:cxn ang="0">
                      <a:pos x="T6" y="T7"/>
                    </a:cxn>
                    <a:cxn ang="0">
                      <a:pos x="T8" y="T9"/>
                    </a:cxn>
                  </a:cxnLst>
                  <a:rect l="0" t="0" r="r" b="b"/>
                  <a:pathLst>
                    <a:path w="30" h="26">
                      <a:moveTo>
                        <a:pt x="6" y="26"/>
                      </a:moveTo>
                      <a:lnTo>
                        <a:pt x="0" y="19"/>
                      </a:lnTo>
                      <a:lnTo>
                        <a:pt x="23" y="0"/>
                      </a:lnTo>
                      <a:lnTo>
                        <a:pt x="30" y="8"/>
                      </a:lnTo>
                      <a:lnTo>
                        <a:pt x="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42"/>
                <p:cNvSpPr>
                  <a:spLocks/>
                </p:cNvSpPr>
                <p:nvPr/>
              </p:nvSpPr>
              <p:spPr bwMode="auto">
                <a:xfrm>
                  <a:off x="4076701" y="1050926"/>
                  <a:ext cx="15875" cy="19050"/>
                </a:xfrm>
                <a:custGeom>
                  <a:avLst/>
                  <a:gdLst>
                    <a:gd name="T0" fmla="*/ 9 w 13"/>
                    <a:gd name="T1" fmla="*/ 15 h 15"/>
                    <a:gd name="T2" fmla="*/ 0 w 13"/>
                    <a:gd name="T3" fmla="*/ 5 h 15"/>
                    <a:gd name="T4" fmla="*/ 2 w 13"/>
                    <a:gd name="T5" fmla="*/ 4 h 15"/>
                    <a:gd name="T6" fmla="*/ 5 w 13"/>
                    <a:gd name="T7" fmla="*/ 0 h 15"/>
                    <a:gd name="T8" fmla="*/ 13 w 13"/>
                    <a:gd name="T9" fmla="*/ 10 h 15"/>
                    <a:gd name="T10" fmla="*/ 10 w 13"/>
                    <a:gd name="T11" fmla="*/ 13 h 15"/>
                    <a:gd name="T12" fmla="*/ 9 w 13"/>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9" y="15"/>
                      </a:moveTo>
                      <a:cubicBezTo>
                        <a:pt x="0" y="5"/>
                        <a:pt x="0" y="5"/>
                        <a:pt x="0" y="5"/>
                      </a:cubicBezTo>
                      <a:cubicBezTo>
                        <a:pt x="1" y="5"/>
                        <a:pt x="1" y="4"/>
                        <a:pt x="2" y="4"/>
                      </a:cubicBezTo>
                      <a:cubicBezTo>
                        <a:pt x="3" y="2"/>
                        <a:pt x="4" y="1"/>
                        <a:pt x="5" y="0"/>
                      </a:cubicBezTo>
                      <a:cubicBezTo>
                        <a:pt x="13" y="10"/>
                        <a:pt x="13" y="10"/>
                        <a:pt x="13" y="10"/>
                      </a:cubicBezTo>
                      <a:cubicBezTo>
                        <a:pt x="12" y="11"/>
                        <a:pt x="11" y="12"/>
                        <a:pt x="10" y="13"/>
                      </a:cubicBezTo>
                      <a:cubicBezTo>
                        <a:pt x="9" y="14"/>
                        <a:pt x="9" y="14"/>
                        <a:pt x="9"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43"/>
                <p:cNvSpPr>
                  <a:spLocks/>
                </p:cNvSpPr>
                <p:nvPr/>
              </p:nvSpPr>
              <p:spPr bwMode="auto">
                <a:xfrm>
                  <a:off x="4083051" y="1050926"/>
                  <a:ext cx="12700" cy="12700"/>
                </a:xfrm>
                <a:custGeom>
                  <a:avLst/>
                  <a:gdLst>
                    <a:gd name="T0" fmla="*/ 8 w 10"/>
                    <a:gd name="T1" fmla="*/ 10 h 10"/>
                    <a:gd name="T2" fmla="*/ 0 w 10"/>
                    <a:gd name="T3" fmla="*/ 0 h 10"/>
                    <a:gd name="T4" fmla="*/ 2 w 10"/>
                    <a:gd name="T5" fmla="*/ 0 h 10"/>
                    <a:gd name="T6" fmla="*/ 10 w 10"/>
                    <a:gd name="T7" fmla="*/ 9 h 10"/>
                    <a:gd name="T8" fmla="*/ 8 w 10"/>
                    <a:gd name="T9" fmla="*/ 10 h 10"/>
                  </a:gdLst>
                  <a:ahLst/>
                  <a:cxnLst>
                    <a:cxn ang="0">
                      <a:pos x="T0" y="T1"/>
                    </a:cxn>
                    <a:cxn ang="0">
                      <a:pos x="T2" y="T3"/>
                    </a:cxn>
                    <a:cxn ang="0">
                      <a:pos x="T4" y="T5"/>
                    </a:cxn>
                    <a:cxn ang="0">
                      <a:pos x="T6" y="T7"/>
                    </a:cxn>
                    <a:cxn ang="0">
                      <a:pos x="T8" y="T9"/>
                    </a:cxn>
                  </a:cxnLst>
                  <a:rect l="0" t="0" r="r" b="b"/>
                  <a:pathLst>
                    <a:path w="10" h="10">
                      <a:moveTo>
                        <a:pt x="8" y="10"/>
                      </a:moveTo>
                      <a:cubicBezTo>
                        <a:pt x="0" y="0"/>
                        <a:pt x="0" y="0"/>
                        <a:pt x="0" y="0"/>
                      </a:cubicBezTo>
                      <a:cubicBezTo>
                        <a:pt x="1" y="0"/>
                        <a:pt x="1" y="0"/>
                        <a:pt x="2" y="0"/>
                      </a:cubicBezTo>
                      <a:cubicBezTo>
                        <a:pt x="10" y="9"/>
                        <a:pt x="10" y="9"/>
                        <a:pt x="10" y="9"/>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44"/>
                <p:cNvSpPr>
                  <a:spLocks/>
                </p:cNvSpPr>
                <p:nvPr/>
              </p:nvSpPr>
              <p:spPr bwMode="auto">
                <a:xfrm>
                  <a:off x="4198938" y="928688"/>
                  <a:ext cx="11113" cy="44450"/>
                </a:xfrm>
                <a:custGeom>
                  <a:avLst/>
                  <a:gdLst>
                    <a:gd name="T0" fmla="*/ 7 w 7"/>
                    <a:gd name="T1" fmla="*/ 28 h 28"/>
                    <a:gd name="T2" fmla="*/ 0 w 7"/>
                    <a:gd name="T3" fmla="*/ 20 h 28"/>
                    <a:gd name="T4" fmla="*/ 0 w 7"/>
                    <a:gd name="T5" fmla="*/ 0 h 28"/>
                    <a:gd name="T6" fmla="*/ 7 w 7"/>
                    <a:gd name="T7" fmla="*/ 8 h 28"/>
                    <a:gd name="T8" fmla="*/ 7 w 7"/>
                    <a:gd name="T9" fmla="*/ 28 h 28"/>
                  </a:gdLst>
                  <a:ahLst/>
                  <a:cxnLst>
                    <a:cxn ang="0">
                      <a:pos x="T0" y="T1"/>
                    </a:cxn>
                    <a:cxn ang="0">
                      <a:pos x="T2" y="T3"/>
                    </a:cxn>
                    <a:cxn ang="0">
                      <a:pos x="T4" y="T5"/>
                    </a:cxn>
                    <a:cxn ang="0">
                      <a:pos x="T6" y="T7"/>
                    </a:cxn>
                    <a:cxn ang="0">
                      <a:pos x="T8" y="T9"/>
                    </a:cxn>
                  </a:cxnLst>
                  <a:rect l="0" t="0" r="r" b="b"/>
                  <a:pathLst>
                    <a:path w="7" h="28">
                      <a:moveTo>
                        <a:pt x="7" y="28"/>
                      </a:moveTo>
                      <a:lnTo>
                        <a:pt x="0" y="20"/>
                      </a:lnTo>
                      <a:lnTo>
                        <a:pt x="0" y="0"/>
                      </a:lnTo>
                      <a:lnTo>
                        <a:pt x="7" y="8"/>
                      </a:lnTo>
                      <a:lnTo>
                        <a:pt x="7"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45"/>
                <p:cNvSpPr>
                  <a:spLocks/>
                </p:cNvSpPr>
                <p:nvPr/>
              </p:nvSpPr>
              <p:spPr bwMode="auto">
                <a:xfrm>
                  <a:off x="4122738" y="985838"/>
                  <a:ext cx="11113" cy="47625"/>
                </a:xfrm>
                <a:custGeom>
                  <a:avLst/>
                  <a:gdLst>
                    <a:gd name="T0" fmla="*/ 7 w 7"/>
                    <a:gd name="T1" fmla="*/ 30 h 30"/>
                    <a:gd name="T2" fmla="*/ 0 w 7"/>
                    <a:gd name="T3" fmla="*/ 22 h 30"/>
                    <a:gd name="T4" fmla="*/ 0 w 7"/>
                    <a:gd name="T5" fmla="*/ 0 h 30"/>
                    <a:gd name="T6" fmla="*/ 7 w 7"/>
                    <a:gd name="T7" fmla="*/ 8 h 30"/>
                    <a:gd name="T8" fmla="*/ 7 w 7"/>
                    <a:gd name="T9" fmla="*/ 30 h 30"/>
                  </a:gdLst>
                  <a:ahLst/>
                  <a:cxnLst>
                    <a:cxn ang="0">
                      <a:pos x="T0" y="T1"/>
                    </a:cxn>
                    <a:cxn ang="0">
                      <a:pos x="T2" y="T3"/>
                    </a:cxn>
                    <a:cxn ang="0">
                      <a:pos x="T4" y="T5"/>
                    </a:cxn>
                    <a:cxn ang="0">
                      <a:pos x="T6" y="T7"/>
                    </a:cxn>
                    <a:cxn ang="0">
                      <a:pos x="T8" y="T9"/>
                    </a:cxn>
                  </a:cxnLst>
                  <a:rect l="0" t="0" r="r" b="b"/>
                  <a:pathLst>
                    <a:path w="7" h="30">
                      <a:moveTo>
                        <a:pt x="7" y="30"/>
                      </a:moveTo>
                      <a:lnTo>
                        <a:pt x="0" y="22"/>
                      </a:lnTo>
                      <a:lnTo>
                        <a:pt x="0" y="0"/>
                      </a:lnTo>
                      <a:lnTo>
                        <a:pt x="7" y="8"/>
                      </a:lnTo>
                      <a:lnTo>
                        <a:pt x="7"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46"/>
                <p:cNvSpPr>
                  <a:spLocks/>
                </p:cNvSpPr>
                <p:nvPr/>
              </p:nvSpPr>
              <p:spPr bwMode="auto">
                <a:xfrm>
                  <a:off x="4198938" y="911226"/>
                  <a:ext cx="20638" cy="30163"/>
                </a:xfrm>
                <a:custGeom>
                  <a:avLst/>
                  <a:gdLst>
                    <a:gd name="T0" fmla="*/ 8 w 16"/>
                    <a:gd name="T1" fmla="*/ 24 h 24"/>
                    <a:gd name="T2" fmla="*/ 0 w 16"/>
                    <a:gd name="T3" fmla="*/ 14 h 24"/>
                    <a:gd name="T4" fmla="*/ 8 w 16"/>
                    <a:gd name="T5" fmla="*/ 0 h 24"/>
                    <a:gd name="T6" fmla="*/ 16 w 16"/>
                    <a:gd name="T7" fmla="*/ 9 h 24"/>
                    <a:gd name="T8" fmla="*/ 8 w 16"/>
                    <a:gd name="T9" fmla="*/ 24 h 24"/>
                  </a:gdLst>
                  <a:ahLst/>
                  <a:cxnLst>
                    <a:cxn ang="0">
                      <a:pos x="T0" y="T1"/>
                    </a:cxn>
                    <a:cxn ang="0">
                      <a:pos x="T2" y="T3"/>
                    </a:cxn>
                    <a:cxn ang="0">
                      <a:pos x="T4" y="T5"/>
                    </a:cxn>
                    <a:cxn ang="0">
                      <a:pos x="T6" y="T7"/>
                    </a:cxn>
                    <a:cxn ang="0">
                      <a:pos x="T8" y="T9"/>
                    </a:cxn>
                  </a:cxnLst>
                  <a:rect l="0" t="0" r="r" b="b"/>
                  <a:pathLst>
                    <a:path w="16" h="24">
                      <a:moveTo>
                        <a:pt x="8" y="24"/>
                      </a:moveTo>
                      <a:cubicBezTo>
                        <a:pt x="0" y="14"/>
                        <a:pt x="0" y="14"/>
                        <a:pt x="0" y="14"/>
                      </a:cubicBezTo>
                      <a:cubicBezTo>
                        <a:pt x="0" y="8"/>
                        <a:pt x="3" y="3"/>
                        <a:pt x="8" y="0"/>
                      </a:cubicBezTo>
                      <a:cubicBezTo>
                        <a:pt x="16" y="9"/>
                        <a:pt x="16" y="9"/>
                        <a:pt x="16" y="9"/>
                      </a:cubicBezTo>
                      <a:cubicBezTo>
                        <a:pt x="11" y="12"/>
                        <a:pt x="8" y="18"/>
                        <a:pt x="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47"/>
                <p:cNvSpPr>
                  <a:spLocks/>
                </p:cNvSpPr>
                <p:nvPr/>
              </p:nvSpPr>
              <p:spPr bwMode="auto">
                <a:xfrm>
                  <a:off x="4210051" y="908051"/>
                  <a:ext cx="11113" cy="14288"/>
                </a:xfrm>
                <a:custGeom>
                  <a:avLst/>
                  <a:gdLst>
                    <a:gd name="T0" fmla="*/ 8 w 10"/>
                    <a:gd name="T1" fmla="*/ 11 h 11"/>
                    <a:gd name="T2" fmla="*/ 0 w 10"/>
                    <a:gd name="T3" fmla="*/ 2 h 11"/>
                    <a:gd name="T4" fmla="*/ 2 w 10"/>
                    <a:gd name="T5" fmla="*/ 0 h 11"/>
                    <a:gd name="T6" fmla="*/ 10 w 10"/>
                    <a:gd name="T7" fmla="*/ 10 h 11"/>
                    <a:gd name="T8" fmla="*/ 8 w 10"/>
                    <a:gd name="T9" fmla="*/ 11 h 11"/>
                  </a:gdLst>
                  <a:ahLst/>
                  <a:cxnLst>
                    <a:cxn ang="0">
                      <a:pos x="T0" y="T1"/>
                    </a:cxn>
                    <a:cxn ang="0">
                      <a:pos x="T2" y="T3"/>
                    </a:cxn>
                    <a:cxn ang="0">
                      <a:pos x="T4" y="T5"/>
                    </a:cxn>
                    <a:cxn ang="0">
                      <a:pos x="T6" y="T7"/>
                    </a:cxn>
                    <a:cxn ang="0">
                      <a:pos x="T8" y="T9"/>
                    </a:cxn>
                  </a:cxnLst>
                  <a:rect l="0" t="0" r="r" b="b"/>
                  <a:pathLst>
                    <a:path w="10" h="11">
                      <a:moveTo>
                        <a:pt x="8" y="11"/>
                      </a:moveTo>
                      <a:cubicBezTo>
                        <a:pt x="0" y="2"/>
                        <a:pt x="0" y="2"/>
                        <a:pt x="0" y="2"/>
                      </a:cubicBezTo>
                      <a:cubicBezTo>
                        <a:pt x="0" y="1"/>
                        <a:pt x="1" y="1"/>
                        <a:pt x="2" y="0"/>
                      </a:cubicBezTo>
                      <a:cubicBezTo>
                        <a:pt x="10" y="10"/>
                        <a:pt x="10" y="10"/>
                        <a:pt x="10"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48"/>
                <p:cNvSpPr>
                  <a:spLocks/>
                </p:cNvSpPr>
                <p:nvPr/>
              </p:nvSpPr>
              <p:spPr bwMode="auto">
                <a:xfrm>
                  <a:off x="4211638" y="908051"/>
                  <a:ext cx="14288" cy="12700"/>
                </a:xfrm>
                <a:custGeom>
                  <a:avLst/>
                  <a:gdLst>
                    <a:gd name="T0" fmla="*/ 8 w 11"/>
                    <a:gd name="T1" fmla="*/ 11 h 11"/>
                    <a:gd name="T2" fmla="*/ 0 w 11"/>
                    <a:gd name="T3" fmla="*/ 1 h 11"/>
                    <a:gd name="T4" fmla="*/ 3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2" y="1"/>
                        <a:pt x="3" y="0"/>
                      </a:cubicBezTo>
                      <a:cubicBezTo>
                        <a:pt x="11" y="10"/>
                        <a:pt x="11" y="10"/>
                        <a:pt x="11"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49"/>
                <p:cNvSpPr>
                  <a:spLocks/>
                </p:cNvSpPr>
                <p:nvPr/>
              </p:nvSpPr>
              <p:spPr bwMode="auto">
                <a:xfrm>
                  <a:off x="4216401" y="908051"/>
                  <a:ext cx="11113" cy="11113"/>
                </a:xfrm>
                <a:custGeom>
                  <a:avLst/>
                  <a:gdLst>
                    <a:gd name="T0" fmla="*/ 8 w 10"/>
                    <a:gd name="T1" fmla="*/ 10 h 10"/>
                    <a:gd name="T2" fmla="*/ 0 w 10"/>
                    <a:gd name="T3" fmla="*/ 0 h 10"/>
                    <a:gd name="T4" fmla="*/ 2 w 10"/>
                    <a:gd name="T5" fmla="*/ 0 h 10"/>
                    <a:gd name="T6" fmla="*/ 10 w 10"/>
                    <a:gd name="T7" fmla="*/ 10 h 10"/>
                    <a:gd name="T8" fmla="*/ 8 w 10"/>
                    <a:gd name="T9" fmla="*/ 10 h 10"/>
                  </a:gdLst>
                  <a:ahLst/>
                  <a:cxnLst>
                    <a:cxn ang="0">
                      <a:pos x="T0" y="T1"/>
                    </a:cxn>
                    <a:cxn ang="0">
                      <a:pos x="T2" y="T3"/>
                    </a:cxn>
                    <a:cxn ang="0">
                      <a:pos x="T4" y="T5"/>
                    </a:cxn>
                    <a:cxn ang="0">
                      <a:pos x="T6" y="T7"/>
                    </a:cxn>
                    <a:cxn ang="0">
                      <a:pos x="T8" y="T9"/>
                    </a:cxn>
                  </a:cxnLst>
                  <a:rect l="0" t="0" r="r" b="b"/>
                  <a:pathLst>
                    <a:path w="10" h="10">
                      <a:moveTo>
                        <a:pt x="8" y="10"/>
                      </a:moveTo>
                      <a:cubicBezTo>
                        <a:pt x="0" y="0"/>
                        <a:pt x="0" y="0"/>
                        <a:pt x="0" y="0"/>
                      </a:cubicBezTo>
                      <a:cubicBezTo>
                        <a:pt x="0" y="0"/>
                        <a:pt x="1" y="0"/>
                        <a:pt x="2" y="0"/>
                      </a:cubicBezTo>
                      <a:cubicBezTo>
                        <a:pt x="10" y="10"/>
                        <a:pt x="10" y="10"/>
                        <a:pt x="10"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50"/>
                <p:cNvSpPr>
                  <a:spLocks/>
                </p:cNvSpPr>
                <p:nvPr/>
              </p:nvSpPr>
              <p:spPr bwMode="auto">
                <a:xfrm>
                  <a:off x="4217988" y="908051"/>
                  <a:ext cx="14288" cy="11113"/>
                </a:xfrm>
                <a:custGeom>
                  <a:avLst/>
                  <a:gdLst>
                    <a:gd name="T0" fmla="*/ 8 w 11"/>
                    <a:gd name="T1" fmla="*/ 10 h 10"/>
                    <a:gd name="T2" fmla="*/ 0 w 11"/>
                    <a:gd name="T3" fmla="*/ 0 h 10"/>
                    <a:gd name="T4" fmla="*/ 2 w 11"/>
                    <a:gd name="T5" fmla="*/ 0 h 10"/>
                    <a:gd name="T6" fmla="*/ 2 w 11"/>
                    <a:gd name="T7" fmla="*/ 0 h 10"/>
                    <a:gd name="T8" fmla="*/ 11 w 11"/>
                    <a:gd name="T9" fmla="*/ 10 h 10"/>
                    <a:gd name="T10" fmla="*/ 10 w 11"/>
                    <a:gd name="T11" fmla="*/ 10 h 10"/>
                    <a:gd name="T12" fmla="*/ 8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8" y="10"/>
                      </a:moveTo>
                      <a:cubicBezTo>
                        <a:pt x="0" y="0"/>
                        <a:pt x="0" y="0"/>
                        <a:pt x="0" y="0"/>
                      </a:cubicBezTo>
                      <a:cubicBezTo>
                        <a:pt x="1" y="0"/>
                        <a:pt x="1" y="0"/>
                        <a:pt x="2" y="0"/>
                      </a:cubicBezTo>
                      <a:cubicBezTo>
                        <a:pt x="2" y="0"/>
                        <a:pt x="2" y="0"/>
                        <a:pt x="2" y="0"/>
                      </a:cubicBezTo>
                      <a:cubicBezTo>
                        <a:pt x="11" y="10"/>
                        <a:pt x="11" y="10"/>
                        <a:pt x="11" y="10"/>
                      </a:cubicBezTo>
                      <a:cubicBezTo>
                        <a:pt x="11" y="10"/>
                        <a:pt x="10" y="10"/>
                        <a:pt x="10"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51"/>
                <p:cNvSpPr>
                  <a:spLocks/>
                </p:cNvSpPr>
                <p:nvPr/>
              </p:nvSpPr>
              <p:spPr bwMode="auto">
                <a:xfrm>
                  <a:off x="4221163" y="908051"/>
                  <a:ext cx="14288" cy="11113"/>
                </a:xfrm>
                <a:custGeom>
                  <a:avLst/>
                  <a:gdLst>
                    <a:gd name="T0" fmla="*/ 9 w 12"/>
                    <a:gd name="T1" fmla="*/ 10 h 10"/>
                    <a:gd name="T2" fmla="*/ 0 w 12"/>
                    <a:gd name="T3" fmla="*/ 0 h 10"/>
                    <a:gd name="T4" fmla="*/ 3 w 12"/>
                    <a:gd name="T5" fmla="*/ 0 h 10"/>
                    <a:gd name="T6" fmla="*/ 12 w 12"/>
                    <a:gd name="T7" fmla="*/ 10 h 10"/>
                    <a:gd name="T8" fmla="*/ 9 w 12"/>
                    <a:gd name="T9" fmla="*/ 10 h 10"/>
                  </a:gdLst>
                  <a:ahLst/>
                  <a:cxnLst>
                    <a:cxn ang="0">
                      <a:pos x="T0" y="T1"/>
                    </a:cxn>
                    <a:cxn ang="0">
                      <a:pos x="T2" y="T3"/>
                    </a:cxn>
                    <a:cxn ang="0">
                      <a:pos x="T4" y="T5"/>
                    </a:cxn>
                    <a:cxn ang="0">
                      <a:pos x="T6" y="T7"/>
                    </a:cxn>
                    <a:cxn ang="0">
                      <a:pos x="T8" y="T9"/>
                    </a:cxn>
                  </a:cxnLst>
                  <a:rect l="0" t="0" r="r" b="b"/>
                  <a:pathLst>
                    <a:path w="12" h="10">
                      <a:moveTo>
                        <a:pt x="9" y="10"/>
                      </a:moveTo>
                      <a:cubicBezTo>
                        <a:pt x="0" y="0"/>
                        <a:pt x="0" y="0"/>
                        <a:pt x="0" y="0"/>
                      </a:cubicBezTo>
                      <a:cubicBezTo>
                        <a:pt x="1" y="0"/>
                        <a:pt x="2" y="0"/>
                        <a:pt x="3" y="0"/>
                      </a:cubicBezTo>
                      <a:cubicBezTo>
                        <a:pt x="12" y="10"/>
                        <a:pt x="12" y="10"/>
                        <a:pt x="12" y="10"/>
                      </a:cubicBezTo>
                      <a:cubicBezTo>
                        <a:pt x="11" y="10"/>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52"/>
                <p:cNvSpPr>
                  <a:spLocks/>
                </p:cNvSpPr>
                <p:nvPr/>
              </p:nvSpPr>
              <p:spPr bwMode="auto">
                <a:xfrm>
                  <a:off x="4224338" y="908051"/>
                  <a:ext cx="15875" cy="14288"/>
                </a:xfrm>
                <a:custGeom>
                  <a:avLst/>
                  <a:gdLst>
                    <a:gd name="T0" fmla="*/ 9 w 13"/>
                    <a:gd name="T1" fmla="*/ 10 h 12"/>
                    <a:gd name="T2" fmla="*/ 0 w 13"/>
                    <a:gd name="T3" fmla="*/ 0 h 12"/>
                    <a:gd name="T4" fmla="*/ 5 w 13"/>
                    <a:gd name="T5" fmla="*/ 2 h 12"/>
                    <a:gd name="T6" fmla="*/ 13 w 13"/>
                    <a:gd name="T7" fmla="*/ 12 h 12"/>
                    <a:gd name="T8" fmla="*/ 9 w 13"/>
                    <a:gd name="T9" fmla="*/ 10 h 12"/>
                  </a:gdLst>
                  <a:ahLst/>
                  <a:cxnLst>
                    <a:cxn ang="0">
                      <a:pos x="T0" y="T1"/>
                    </a:cxn>
                    <a:cxn ang="0">
                      <a:pos x="T2" y="T3"/>
                    </a:cxn>
                    <a:cxn ang="0">
                      <a:pos x="T4" y="T5"/>
                    </a:cxn>
                    <a:cxn ang="0">
                      <a:pos x="T6" y="T7"/>
                    </a:cxn>
                    <a:cxn ang="0">
                      <a:pos x="T8" y="T9"/>
                    </a:cxn>
                  </a:cxnLst>
                  <a:rect l="0" t="0" r="r" b="b"/>
                  <a:pathLst>
                    <a:path w="13" h="12">
                      <a:moveTo>
                        <a:pt x="9" y="10"/>
                      </a:moveTo>
                      <a:cubicBezTo>
                        <a:pt x="0" y="0"/>
                        <a:pt x="0" y="0"/>
                        <a:pt x="0" y="0"/>
                      </a:cubicBezTo>
                      <a:cubicBezTo>
                        <a:pt x="2" y="1"/>
                        <a:pt x="3" y="1"/>
                        <a:pt x="5" y="2"/>
                      </a:cubicBezTo>
                      <a:cubicBezTo>
                        <a:pt x="13" y="12"/>
                        <a:pt x="13" y="12"/>
                        <a:pt x="13" y="12"/>
                      </a:cubicBezTo>
                      <a:cubicBezTo>
                        <a:pt x="12" y="11"/>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53"/>
                <p:cNvSpPr>
                  <a:spLocks/>
                </p:cNvSpPr>
                <p:nvPr/>
              </p:nvSpPr>
              <p:spPr bwMode="auto">
                <a:xfrm>
                  <a:off x="4230688" y="909638"/>
                  <a:ext cx="14288" cy="15875"/>
                </a:xfrm>
                <a:custGeom>
                  <a:avLst/>
                  <a:gdLst>
                    <a:gd name="T0" fmla="*/ 8 w 11"/>
                    <a:gd name="T1" fmla="*/ 10 h 12"/>
                    <a:gd name="T2" fmla="*/ 0 w 11"/>
                    <a:gd name="T3" fmla="*/ 0 h 12"/>
                    <a:gd name="T4" fmla="*/ 3 w 11"/>
                    <a:gd name="T5" fmla="*/ 2 h 12"/>
                    <a:gd name="T6" fmla="*/ 11 w 11"/>
                    <a:gd name="T7" fmla="*/ 12 h 12"/>
                    <a:gd name="T8" fmla="*/ 8 w 11"/>
                    <a:gd name="T9" fmla="*/ 10 h 12"/>
                  </a:gdLst>
                  <a:ahLst/>
                  <a:cxnLst>
                    <a:cxn ang="0">
                      <a:pos x="T0" y="T1"/>
                    </a:cxn>
                    <a:cxn ang="0">
                      <a:pos x="T2" y="T3"/>
                    </a:cxn>
                    <a:cxn ang="0">
                      <a:pos x="T4" y="T5"/>
                    </a:cxn>
                    <a:cxn ang="0">
                      <a:pos x="T6" y="T7"/>
                    </a:cxn>
                    <a:cxn ang="0">
                      <a:pos x="T8" y="T9"/>
                    </a:cxn>
                  </a:cxnLst>
                  <a:rect l="0" t="0" r="r" b="b"/>
                  <a:pathLst>
                    <a:path w="11" h="12">
                      <a:moveTo>
                        <a:pt x="8" y="10"/>
                      </a:moveTo>
                      <a:cubicBezTo>
                        <a:pt x="0" y="0"/>
                        <a:pt x="0" y="0"/>
                        <a:pt x="0" y="0"/>
                      </a:cubicBezTo>
                      <a:cubicBezTo>
                        <a:pt x="1" y="0"/>
                        <a:pt x="2" y="1"/>
                        <a:pt x="3" y="2"/>
                      </a:cubicBezTo>
                      <a:cubicBezTo>
                        <a:pt x="11" y="12"/>
                        <a:pt x="11" y="12"/>
                        <a:pt x="11" y="12"/>
                      </a:cubicBezTo>
                      <a:cubicBezTo>
                        <a:pt x="10" y="11"/>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54"/>
                <p:cNvSpPr>
                  <a:spLocks/>
                </p:cNvSpPr>
                <p:nvPr/>
              </p:nvSpPr>
              <p:spPr bwMode="auto">
                <a:xfrm>
                  <a:off x="4233863" y="912813"/>
                  <a:ext cx="12700" cy="12700"/>
                </a:xfrm>
                <a:custGeom>
                  <a:avLst/>
                  <a:gdLst>
                    <a:gd name="T0" fmla="*/ 8 w 10"/>
                    <a:gd name="T1" fmla="*/ 10 h 11"/>
                    <a:gd name="T2" fmla="*/ 0 w 10"/>
                    <a:gd name="T3" fmla="*/ 0 h 11"/>
                    <a:gd name="T4" fmla="*/ 2 w 10"/>
                    <a:gd name="T5" fmla="*/ 2 h 11"/>
                    <a:gd name="T6" fmla="*/ 10 w 10"/>
                    <a:gd name="T7" fmla="*/ 11 h 11"/>
                    <a:gd name="T8" fmla="*/ 8 w 10"/>
                    <a:gd name="T9" fmla="*/ 10 h 11"/>
                  </a:gdLst>
                  <a:ahLst/>
                  <a:cxnLst>
                    <a:cxn ang="0">
                      <a:pos x="T0" y="T1"/>
                    </a:cxn>
                    <a:cxn ang="0">
                      <a:pos x="T2" y="T3"/>
                    </a:cxn>
                    <a:cxn ang="0">
                      <a:pos x="T4" y="T5"/>
                    </a:cxn>
                    <a:cxn ang="0">
                      <a:pos x="T6" y="T7"/>
                    </a:cxn>
                    <a:cxn ang="0">
                      <a:pos x="T8" y="T9"/>
                    </a:cxn>
                  </a:cxnLst>
                  <a:rect l="0" t="0" r="r" b="b"/>
                  <a:pathLst>
                    <a:path w="10" h="11">
                      <a:moveTo>
                        <a:pt x="8" y="10"/>
                      </a:moveTo>
                      <a:cubicBezTo>
                        <a:pt x="0" y="0"/>
                        <a:pt x="0" y="0"/>
                        <a:pt x="0" y="0"/>
                      </a:cubicBezTo>
                      <a:cubicBezTo>
                        <a:pt x="1" y="1"/>
                        <a:pt x="1" y="1"/>
                        <a:pt x="2" y="2"/>
                      </a:cubicBezTo>
                      <a:cubicBezTo>
                        <a:pt x="10" y="11"/>
                        <a:pt x="10" y="11"/>
                        <a:pt x="10" y="11"/>
                      </a:cubicBezTo>
                      <a:cubicBezTo>
                        <a:pt x="9" y="11"/>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55"/>
                <p:cNvSpPr>
                  <a:spLocks/>
                </p:cNvSpPr>
                <p:nvPr/>
              </p:nvSpPr>
              <p:spPr bwMode="auto">
                <a:xfrm>
                  <a:off x="4122738" y="968376"/>
                  <a:ext cx="20638" cy="30163"/>
                </a:xfrm>
                <a:custGeom>
                  <a:avLst/>
                  <a:gdLst>
                    <a:gd name="T0" fmla="*/ 8 w 16"/>
                    <a:gd name="T1" fmla="*/ 24 h 24"/>
                    <a:gd name="T2" fmla="*/ 0 w 16"/>
                    <a:gd name="T3" fmla="*/ 14 h 24"/>
                    <a:gd name="T4" fmla="*/ 8 w 16"/>
                    <a:gd name="T5" fmla="*/ 0 h 24"/>
                    <a:gd name="T6" fmla="*/ 16 w 16"/>
                    <a:gd name="T7" fmla="*/ 9 h 24"/>
                    <a:gd name="T8" fmla="*/ 8 w 16"/>
                    <a:gd name="T9" fmla="*/ 24 h 24"/>
                  </a:gdLst>
                  <a:ahLst/>
                  <a:cxnLst>
                    <a:cxn ang="0">
                      <a:pos x="T0" y="T1"/>
                    </a:cxn>
                    <a:cxn ang="0">
                      <a:pos x="T2" y="T3"/>
                    </a:cxn>
                    <a:cxn ang="0">
                      <a:pos x="T4" y="T5"/>
                    </a:cxn>
                    <a:cxn ang="0">
                      <a:pos x="T6" y="T7"/>
                    </a:cxn>
                    <a:cxn ang="0">
                      <a:pos x="T8" y="T9"/>
                    </a:cxn>
                  </a:cxnLst>
                  <a:rect l="0" t="0" r="r" b="b"/>
                  <a:pathLst>
                    <a:path w="16" h="24">
                      <a:moveTo>
                        <a:pt x="8" y="24"/>
                      </a:moveTo>
                      <a:cubicBezTo>
                        <a:pt x="0" y="14"/>
                        <a:pt x="0" y="14"/>
                        <a:pt x="0" y="14"/>
                      </a:cubicBezTo>
                      <a:cubicBezTo>
                        <a:pt x="0" y="8"/>
                        <a:pt x="3" y="3"/>
                        <a:pt x="8" y="0"/>
                      </a:cubicBezTo>
                      <a:cubicBezTo>
                        <a:pt x="16" y="9"/>
                        <a:pt x="16" y="9"/>
                        <a:pt x="16" y="9"/>
                      </a:cubicBezTo>
                      <a:cubicBezTo>
                        <a:pt x="12" y="12"/>
                        <a:pt x="9" y="18"/>
                        <a:pt x="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56"/>
                <p:cNvSpPr>
                  <a:spLocks/>
                </p:cNvSpPr>
                <p:nvPr/>
              </p:nvSpPr>
              <p:spPr bwMode="auto">
                <a:xfrm>
                  <a:off x="4133851" y="966788"/>
                  <a:ext cx="12700" cy="12700"/>
                </a:xfrm>
                <a:custGeom>
                  <a:avLst/>
                  <a:gdLst>
                    <a:gd name="T0" fmla="*/ 8 w 11"/>
                    <a:gd name="T1" fmla="*/ 11 h 11"/>
                    <a:gd name="T2" fmla="*/ 0 w 11"/>
                    <a:gd name="T3" fmla="*/ 2 h 11"/>
                    <a:gd name="T4" fmla="*/ 3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2"/>
                        <a:pt x="0" y="2"/>
                        <a:pt x="0" y="2"/>
                      </a:cubicBezTo>
                      <a:cubicBezTo>
                        <a:pt x="1" y="1"/>
                        <a:pt x="2" y="1"/>
                        <a:pt x="3" y="0"/>
                      </a:cubicBezTo>
                      <a:cubicBezTo>
                        <a:pt x="11" y="10"/>
                        <a:pt x="11" y="10"/>
                        <a:pt x="11"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57"/>
                <p:cNvSpPr>
                  <a:spLocks/>
                </p:cNvSpPr>
                <p:nvPr/>
              </p:nvSpPr>
              <p:spPr bwMode="auto">
                <a:xfrm>
                  <a:off x="4137026" y="965201"/>
                  <a:ext cx="12700" cy="12700"/>
                </a:xfrm>
                <a:custGeom>
                  <a:avLst/>
                  <a:gdLst>
                    <a:gd name="T0" fmla="*/ 8 w 10"/>
                    <a:gd name="T1" fmla="*/ 11 h 11"/>
                    <a:gd name="T2" fmla="*/ 0 w 10"/>
                    <a:gd name="T3" fmla="*/ 1 h 11"/>
                    <a:gd name="T4" fmla="*/ 2 w 10"/>
                    <a:gd name="T5" fmla="*/ 0 h 11"/>
                    <a:gd name="T6" fmla="*/ 10 w 10"/>
                    <a:gd name="T7" fmla="*/ 10 h 11"/>
                    <a:gd name="T8" fmla="*/ 8 w 10"/>
                    <a:gd name="T9" fmla="*/ 11 h 11"/>
                  </a:gdLst>
                  <a:ahLst/>
                  <a:cxnLst>
                    <a:cxn ang="0">
                      <a:pos x="T0" y="T1"/>
                    </a:cxn>
                    <a:cxn ang="0">
                      <a:pos x="T2" y="T3"/>
                    </a:cxn>
                    <a:cxn ang="0">
                      <a:pos x="T4" y="T5"/>
                    </a:cxn>
                    <a:cxn ang="0">
                      <a:pos x="T6" y="T7"/>
                    </a:cxn>
                    <a:cxn ang="0">
                      <a:pos x="T8" y="T9"/>
                    </a:cxn>
                  </a:cxnLst>
                  <a:rect l="0" t="0" r="r" b="b"/>
                  <a:pathLst>
                    <a:path w="10" h="11">
                      <a:moveTo>
                        <a:pt x="8" y="11"/>
                      </a:moveTo>
                      <a:cubicBezTo>
                        <a:pt x="0" y="1"/>
                        <a:pt x="0" y="1"/>
                        <a:pt x="0" y="1"/>
                      </a:cubicBezTo>
                      <a:cubicBezTo>
                        <a:pt x="0" y="1"/>
                        <a:pt x="1" y="1"/>
                        <a:pt x="2" y="0"/>
                      </a:cubicBezTo>
                      <a:cubicBezTo>
                        <a:pt x="10" y="10"/>
                        <a:pt x="10" y="10"/>
                        <a:pt x="10"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58"/>
                <p:cNvSpPr>
                  <a:spLocks/>
                </p:cNvSpPr>
                <p:nvPr/>
              </p:nvSpPr>
              <p:spPr bwMode="auto">
                <a:xfrm>
                  <a:off x="4140201" y="965201"/>
                  <a:ext cx="12700" cy="12700"/>
                </a:xfrm>
                <a:custGeom>
                  <a:avLst/>
                  <a:gdLst>
                    <a:gd name="T0" fmla="*/ 8 w 11"/>
                    <a:gd name="T1" fmla="*/ 10 h 10"/>
                    <a:gd name="T2" fmla="*/ 0 w 11"/>
                    <a:gd name="T3" fmla="*/ 0 h 10"/>
                    <a:gd name="T4" fmla="*/ 2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2"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59"/>
                <p:cNvSpPr>
                  <a:spLocks/>
                </p:cNvSpPr>
                <p:nvPr/>
              </p:nvSpPr>
              <p:spPr bwMode="auto">
                <a:xfrm>
                  <a:off x="4141788" y="965201"/>
                  <a:ext cx="14288" cy="12700"/>
                </a:xfrm>
                <a:custGeom>
                  <a:avLst/>
                  <a:gdLst>
                    <a:gd name="T0" fmla="*/ 9 w 11"/>
                    <a:gd name="T1" fmla="*/ 10 h 10"/>
                    <a:gd name="T2" fmla="*/ 0 w 11"/>
                    <a:gd name="T3" fmla="*/ 0 h 10"/>
                    <a:gd name="T4" fmla="*/ 2 w 11"/>
                    <a:gd name="T5" fmla="*/ 0 h 10"/>
                    <a:gd name="T6" fmla="*/ 3 w 11"/>
                    <a:gd name="T7" fmla="*/ 0 h 10"/>
                    <a:gd name="T8" fmla="*/ 11 w 11"/>
                    <a:gd name="T9" fmla="*/ 10 h 10"/>
                    <a:gd name="T10" fmla="*/ 11 w 11"/>
                    <a:gd name="T11" fmla="*/ 10 h 10"/>
                    <a:gd name="T12" fmla="*/ 9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0"/>
                      </a:moveTo>
                      <a:cubicBezTo>
                        <a:pt x="0" y="0"/>
                        <a:pt x="0" y="0"/>
                        <a:pt x="0" y="0"/>
                      </a:cubicBezTo>
                      <a:cubicBezTo>
                        <a:pt x="1" y="0"/>
                        <a:pt x="2" y="0"/>
                        <a:pt x="2" y="0"/>
                      </a:cubicBezTo>
                      <a:cubicBezTo>
                        <a:pt x="3" y="0"/>
                        <a:pt x="3" y="0"/>
                        <a:pt x="3" y="0"/>
                      </a:cubicBezTo>
                      <a:cubicBezTo>
                        <a:pt x="11" y="10"/>
                        <a:pt x="11" y="10"/>
                        <a:pt x="11" y="10"/>
                      </a:cubicBezTo>
                      <a:cubicBezTo>
                        <a:pt x="11" y="10"/>
                        <a:pt x="11" y="10"/>
                        <a:pt x="11" y="10"/>
                      </a:cubicBezTo>
                      <a:cubicBezTo>
                        <a:pt x="10"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60"/>
                <p:cNvSpPr>
                  <a:spLocks/>
                </p:cNvSpPr>
                <p:nvPr/>
              </p:nvSpPr>
              <p:spPr bwMode="auto">
                <a:xfrm>
                  <a:off x="4144963" y="965201"/>
                  <a:ext cx="14288" cy="12700"/>
                </a:xfrm>
                <a:custGeom>
                  <a:avLst/>
                  <a:gdLst>
                    <a:gd name="T0" fmla="*/ 8 w 11"/>
                    <a:gd name="T1" fmla="*/ 10 h 10"/>
                    <a:gd name="T2" fmla="*/ 0 w 11"/>
                    <a:gd name="T3" fmla="*/ 0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61"/>
                <p:cNvSpPr>
                  <a:spLocks/>
                </p:cNvSpPr>
                <p:nvPr/>
              </p:nvSpPr>
              <p:spPr bwMode="auto">
                <a:xfrm>
                  <a:off x="4149726" y="965201"/>
                  <a:ext cx="15875" cy="12700"/>
                </a:xfrm>
                <a:custGeom>
                  <a:avLst/>
                  <a:gdLst>
                    <a:gd name="T0" fmla="*/ 8 w 13"/>
                    <a:gd name="T1" fmla="*/ 10 h 11"/>
                    <a:gd name="T2" fmla="*/ 0 w 13"/>
                    <a:gd name="T3" fmla="*/ 0 h 11"/>
                    <a:gd name="T4" fmla="*/ 4 w 13"/>
                    <a:gd name="T5" fmla="*/ 2 h 11"/>
                    <a:gd name="T6" fmla="*/ 13 w 13"/>
                    <a:gd name="T7" fmla="*/ 11 h 11"/>
                    <a:gd name="T8" fmla="*/ 8 w 13"/>
                    <a:gd name="T9" fmla="*/ 10 h 11"/>
                  </a:gdLst>
                  <a:ahLst/>
                  <a:cxnLst>
                    <a:cxn ang="0">
                      <a:pos x="T0" y="T1"/>
                    </a:cxn>
                    <a:cxn ang="0">
                      <a:pos x="T2" y="T3"/>
                    </a:cxn>
                    <a:cxn ang="0">
                      <a:pos x="T4" y="T5"/>
                    </a:cxn>
                    <a:cxn ang="0">
                      <a:pos x="T6" y="T7"/>
                    </a:cxn>
                    <a:cxn ang="0">
                      <a:pos x="T8" y="T9"/>
                    </a:cxn>
                  </a:cxnLst>
                  <a:rect l="0" t="0" r="r" b="b"/>
                  <a:pathLst>
                    <a:path w="13" h="11">
                      <a:moveTo>
                        <a:pt x="8" y="10"/>
                      </a:moveTo>
                      <a:cubicBezTo>
                        <a:pt x="0" y="0"/>
                        <a:pt x="0" y="0"/>
                        <a:pt x="0" y="0"/>
                      </a:cubicBezTo>
                      <a:cubicBezTo>
                        <a:pt x="1" y="0"/>
                        <a:pt x="3" y="1"/>
                        <a:pt x="4" y="2"/>
                      </a:cubicBezTo>
                      <a:cubicBezTo>
                        <a:pt x="13" y="11"/>
                        <a:pt x="13" y="11"/>
                        <a:pt x="13" y="11"/>
                      </a:cubicBezTo>
                      <a:cubicBezTo>
                        <a:pt x="11" y="11"/>
                        <a:pt x="10"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62"/>
                <p:cNvSpPr>
                  <a:spLocks/>
                </p:cNvSpPr>
                <p:nvPr/>
              </p:nvSpPr>
              <p:spPr bwMode="auto">
                <a:xfrm>
                  <a:off x="4154488" y="966788"/>
                  <a:ext cx="14288" cy="15875"/>
                </a:xfrm>
                <a:custGeom>
                  <a:avLst/>
                  <a:gdLst>
                    <a:gd name="T0" fmla="*/ 9 w 12"/>
                    <a:gd name="T1" fmla="*/ 9 h 12"/>
                    <a:gd name="T2" fmla="*/ 0 w 12"/>
                    <a:gd name="T3" fmla="*/ 0 h 12"/>
                    <a:gd name="T4" fmla="*/ 4 w 12"/>
                    <a:gd name="T5" fmla="*/ 2 h 12"/>
                    <a:gd name="T6" fmla="*/ 12 w 12"/>
                    <a:gd name="T7" fmla="*/ 12 h 12"/>
                    <a:gd name="T8" fmla="*/ 9 w 12"/>
                    <a:gd name="T9" fmla="*/ 9 h 12"/>
                  </a:gdLst>
                  <a:ahLst/>
                  <a:cxnLst>
                    <a:cxn ang="0">
                      <a:pos x="T0" y="T1"/>
                    </a:cxn>
                    <a:cxn ang="0">
                      <a:pos x="T2" y="T3"/>
                    </a:cxn>
                    <a:cxn ang="0">
                      <a:pos x="T4" y="T5"/>
                    </a:cxn>
                    <a:cxn ang="0">
                      <a:pos x="T6" y="T7"/>
                    </a:cxn>
                    <a:cxn ang="0">
                      <a:pos x="T8" y="T9"/>
                    </a:cxn>
                  </a:cxnLst>
                  <a:rect l="0" t="0" r="r" b="b"/>
                  <a:pathLst>
                    <a:path w="12" h="12">
                      <a:moveTo>
                        <a:pt x="9" y="9"/>
                      </a:moveTo>
                      <a:cubicBezTo>
                        <a:pt x="0" y="0"/>
                        <a:pt x="0" y="0"/>
                        <a:pt x="0" y="0"/>
                      </a:cubicBezTo>
                      <a:cubicBezTo>
                        <a:pt x="2" y="0"/>
                        <a:pt x="3" y="1"/>
                        <a:pt x="4" y="2"/>
                      </a:cubicBezTo>
                      <a:cubicBezTo>
                        <a:pt x="12" y="12"/>
                        <a:pt x="12" y="12"/>
                        <a:pt x="12" y="12"/>
                      </a:cubicBezTo>
                      <a:cubicBezTo>
                        <a:pt x="11" y="11"/>
                        <a:pt x="10" y="10"/>
                        <a:pt x="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63"/>
                <p:cNvSpPr>
                  <a:spLocks/>
                </p:cNvSpPr>
                <p:nvPr/>
              </p:nvSpPr>
              <p:spPr bwMode="auto">
                <a:xfrm>
                  <a:off x="4159251" y="969963"/>
                  <a:ext cx="12700" cy="14288"/>
                </a:xfrm>
                <a:custGeom>
                  <a:avLst/>
                  <a:gdLst>
                    <a:gd name="T0" fmla="*/ 8 w 10"/>
                    <a:gd name="T1" fmla="*/ 10 h 11"/>
                    <a:gd name="T2" fmla="*/ 0 w 10"/>
                    <a:gd name="T3" fmla="*/ 0 h 11"/>
                    <a:gd name="T4" fmla="*/ 1 w 10"/>
                    <a:gd name="T5" fmla="*/ 2 h 11"/>
                    <a:gd name="T6" fmla="*/ 10 w 10"/>
                    <a:gd name="T7" fmla="*/ 11 h 11"/>
                    <a:gd name="T8" fmla="*/ 8 w 10"/>
                    <a:gd name="T9" fmla="*/ 10 h 11"/>
                  </a:gdLst>
                  <a:ahLst/>
                  <a:cxnLst>
                    <a:cxn ang="0">
                      <a:pos x="T0" y="T1"/>
                    </a:cxn>
                    <a:cxn ang="0">
                      <a:pos x="T2" y="T3"/>
                    </a:cxn>
                    <a:cxn ang="0">
                      <a:pos x="T4" y="T5"/>
                    </a:cxn>
                    <a:cxn ang="0">
                      <a:pos x="T6" y="T7"/>
                    </a:cxn>
                    <a:cxn ang="0">
                      <a:pos x="T8" y="T9"/>
                    </a:cxn>
                  </a:cxnLst>
                  <a:rect l="0" t="0" r="r" b="b"/>
                  <a:pathLst>
                    <a:path w="10" h="11">
                      <a:moveTo>
                        <a:pt x="8" y="10"/>
                      </a:moveTo>
                      <a:cubicBezTo>
                        <a:pt x="0" y="0"/>
                        <a:pt x="0" y="0"/>
                        <a:pt x="0" y="0"/>
                      </a:cubicBezTo>
                      <a:cubicBezTo>
                        <a:pt x="0" y="0"/>
                        <a:pt x="1" y="1"/>
                        <a:pt x="1" y="2"/>
                      </a:cubicBezTo>
                      <a:cubicBezTo>
                        <a:pt x="10" y="11"/>
                        <a:pt x="10" y="11"/>
                        <a:pt x="10" y="11"/>
                      </a:cubicBezTo>
                      <a:cubicBezTo>
                        <a:pt x="9" y="11"/>
                        <a:pt x="8"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64"/>
                <p:cNvSpPr>
                  <a:spLocks/>
                </p:cNvSpPr>
                <p:nvPr/>
              </p:nvSpPr>
              <p:spPr bwMode="auto">
                <a:xfrm>
                  <a:off x="4286251" y="733426"/>
                  <a:ext cx="11113" cy="169863"/>
                </a:xfrm>
                <a:custGeom>
                  <a:avLst/>
                  <a:gdLst>
                    <a:gd name="T0" fmla="*/ 7 w 7"/>
                    <a:gd name="T1" fmla="*/ 107 h 107"/>
                    <a:gd name="T2" fmla="*/ 0 w 7"/>
                    <a:gd name="T3" fmla="*/ 100 h 107"/>
                    <a:gd name="T4" fmla="*/ 0 w 7"/>
                    <a:gd name="T5" fmla="*/ 0 h 107"/>
                    <a:gd name="T6" fmla="*/ 7 w 7"/>
                    <a:gd name="T7" fmla="*/ 8 h 107"/>
                    <a:gd name="T8" fmla="*/ 7 w 7"/>
                    <a:gd name="T9" fmla="*/ 107 h 107"/>
                  </a:gdLst>
                  <a:ahLst/>
                  <a:cxnLst>
                    <a:cxn ang="0">
                      <a:pos x="T0" y="T1"/>
                    </a:cxn>
                    <a:cxn ang="0">
                      <a:pos x="T2" y="T3"/>
                    </a:cxn>
                    <a:cxn ang="0">
                      <a:pos x="T4" y="T5"/>
                    </a:cxn>
                    <a:cxn ang="0">
                      <a:pos x="T6" y="T7"/>
                    </a:cxn>
                    <a:cxn ang="0">
                      <a:pos x="T8" y="T9"/>
                    </a:cxn>
                  </a:cxnLst>
                  <a:rect l="0" t="0" r="r" b="b"/>
                  <a:pathLst>
                    <a:path w="7" h="107">
                      <a:moveTo>
                        <a:pt x="7" y="107"/>
                      </a:moveTo>
                      <a:lnTo>
                        <a:pt x="0" y="100"/>
                      </a:lnTo>
                      <a:lnTo>
                        <a:pt x="0" y="0"/>
                      </a:lnTo>
                      <a:lnTo>
                        <a:pt x="7" y="8"/>
                      </a:lnTo>
                      <a:lnTo>
                        <a:pt x="7"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65"/>
                <p:cNvSpPr>
                  <a:spLocks/>
                </p:cNvSpPr>
                <p:nvPr/>
              </p:nvSpPr>
              <p:spPr bwMode="auto">
                <a:xfrm>
                  <a:off x="4351338" y="655638"/>
                  <a:ext cx="11113" cy="11113"/>
                </a:xfrm>
                <a:custGeom>
                  <a:avLst/>
                  <a:gdLst>
                    <a:gd name="T0" fmla="*/ 8 w 9"/>
                    <a:gd name="T1" fmla="*/ 9 h 9"/>
                    <a:gd name="T2" fmla="*/ 0 w 9"/>
                    <a:gd name="T3" fmla="*/ 0 h 9"/>
                    <a:gd name="T4" fmla="*/ 1 w 9"/>
                    <a:gd name="T5" fmla="*/ 0 h 9"/>
                    <a:gd name="T6" fmla="*/ 9 w 9"/>
                    <a:gd name="T7" fmla="*/ 9 h 9"/>
                    <a:gd name="T8" fmla="*/ 8 w 9"/>
                    <a:gd name="T9" fmla="*/ 9 h 9"/>
                  </a:gdLst>
                  <a:ahLst/>
                  <a:cxnLst>
                    <a:cxn ang="0">
                      <a:pos x="T0" y="T1"/>
                    </a:cxn>
                    <a:cxn ang="0">
                      <a:pos x="T2" y="T3"/>
                    </a:cxn>
                    <a:cxn ang="0">
                      <a:pos x="T4" y="T5"/>
                    </a:cxn>
                    <a:cxn ang="0">
                      <a:pos x="T6" y="T7"/>
                    </a:cxn>
                    <a:cxn ang="0">
                      <a:pos x="T8" y="T9"/>
                    </a:cxn>
                  </a:cxnLst>
                  <a:rect l="0" t="0" r="r" b="b"/>
                  <a:pathLst>
                    <a:path w="9" h="9">
                      <a:moveTo>
                        <a:pt x="8" y="9"/>
                      </a:moveTo>
                      <a:cubicBezTo>
                        <a:pt x="0" y="0"/>
                        <a:pt x="0" y="0"/>
                        <a:pt x="0" y="0"/>
                      </a:cubicBezTo>
                      <a:cubicBezTo>
                        <a:pt x="0" y="0"/>
                        <a:pt x="0" y="0"/>
                        <a:pt x="1" y="0"/>
                      </a:cubicBezTo>
                      <a:cubicBezTo>
                        <a:pt x="9" y="9"/>
                        <a:pt x="9" y="9"/>
                        <a:pt x="9" y="9"/>
                      </a:cubicBezTo>
                      <a:cubicBezTo>
                        <a:pt x="9" y="9"/>
                        <a:pt x="8"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66"/>
                <p:cNvSpPr>
                  <a:spLocks/>
                </p:cNvSpPr>
                <p:nvPr/>
              </p:nvSpPr>
              <p:spPr bwMode="auto">
                <a:xfrm>
                  <a:off x="4351338" y="655638"/>
                  <a:ext cx="17463" cy="12700"/>
                </a:xfrm>
                <a:custGeom>
                  <a:avLst/>
                  <a:gdLst>
                    <a:gd name="T0" fmla="*/ 8 w 13"/>
                    <a:gd name="T1" fmla="*/ 9 h 10"/>
                    <a:gd name="T2" fmla="*/ 0 w 13"/>
                    <a:gd name="T3" fmla="*/ 0 h 10"/>
                    <a:gd name="T4" fmla="*/ 5 w 13"/>
                    <a:gd name="T5" fmla="*/ 0 h 10"/>
                    <a:gd name="T6" fmla="*/ 13 w 13"/>
                    <a:gd name="T7" fmla="*/ 10 h 10"/>
                    <a:gd name="T8" fmla="*/ 8 w 13"/>
                    <a:gd name="T9" fmla="*/ 9 h 10"/>
                  </a:gdLst>
                  <a:ahLst/>
                  <a:cxnLst>
                    <a:cxn ang="0">
                      <a:pos x="T0" y="T1"/>
                    </a:cxn>
                    <a:cxn ang="0">
                      <a:pos x="T2" y="T3"/>
                    </a:cxn>
                    <a:cxn ang="0">
                      <a:pos x="T4" y="T5"/>
                    </a:cxn>
                    <a:cxn ang="0">
                      <a:pos x="T6" y="T7"/>
                    </a:cxn>
                    <a:cxn ang="0">
                      <a:pos x="T8" y="T9"/>
                    </a:cxn>
                  </a:cxnLst>
                  <a:rect l="0" t="0" r="r" b="b"/>
                  <a:pathLst>
                    <a:path w="13" h="10">
                      <a:moveTo>
                        <a:pt x="8" y="9"/>
                      </a:moveTo>
                      <a:cubicBezTo>
                        <a:pt x="0" y="0"/>
                        <a:pt x="0" y="0"/>
                        <a:pt x="0" y="0"/>
                      </a:cubicBezTo>
                      <a:cubicBezTo>
                        <a:pt x="1" y="0"/>
                        <a:pt x="3" y="0"/>
                        <a:pt x="5" y="0"/>
                      </a:cubicBezTo>
                      <a:cubicBezTo>
                        <a:pt x="13" y="10"/>
                        <a:pt x="13" y="10"/>
                        <a:pt x="13" y="10"/>
                      </a:cubicBezTo>
                      <a:cubicBezTo>
                        <a:pt x="11" y="10"/>
                        <a:pt x="10"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67"/>
                <p:cNvSpPr>
                  <a:spLocks/>
                </p:cNvSpPr>
                <p:nvPr/>
              </p:nvSpPr>
              <p:spPr bwMode="auto">
                <a:xfrm>
                  <a:off x="4357688" y="655638"/>
                  <a:ext cx="22225" cy="17463"/>
                </a:xfrm>
                <a:custGeom>
                  <a:avLst/>
                  <a:gdLst>
                    <a:gd name="T0" fmla="*/ 8 w 18"/>
                    <a:gd name="T1" fmla="*/ 10 h 14"/>
                    <a:gd name="T2" fmla="*/ 0 w 18"/>
                    <a:gd name="T3" fmla="*/ 0 h 14"/>
                    <a:gd name="T4" fmla="*/ 9 w 18"/>
                    <a:gd name="T5" fmla="*/ 4 h 14"/>
                    <a:gd name="T6" fmla="*/ 18 w 18"/>
                    <a:gd name="T7" fmla="*/ 14 h 14"/>
                    <a:gd name="T8" fmla="*/ 8 w 18"/>
                    <a:gd name="T9" fmla="*/ 10 h 14"/>
                  </a:gdLst>
                  <a:ahLst/>
                  <a:cxnLst>
                    <a:cxn ang="0">
                      <a:pos x="T0" y="T1"/>
                    </a:cxn>
                    <a:cxn ang="0">
                      <a:pos x="T2" y="T3"/>
                    </a:cxn>
                    <a:cxn ang="0">
                      <a:pos x="T4" y="T5"/>
                    </a:cxn>
                    <a:cxn ang="0">
                      <a:pos x="T6" y="T7"/>
                    </a:cxn>
                    <a:cxn ang="0">
                      <a:pos x="T8" y="T9"/>
                    </a:cxn>
                  </a:cxnLst>
                  <a:rect l="0" t="0" r="r" b="b"/>
                  <a:pathLst>
                    <a:path w="18" h="14">
                      <a:moveTo>
                        <a:pt x="8" y="10"/>
                      </a:moveTo>
                      <a:cubicBezTo>
                        <a:pt x="0" y="0"/>
                        <a:pt x="0" y="0"/>
                        <a:pt x="0" y="0"/>
                      </a:cubicBezTo>
                      <a:cubicBezTo>
                        <a:pt x="3" y="1"/>
                        <a:pt x="6" y="2"/>
                        <a:pt x="9" y="4"/>
                      </a:cubicBezTo>
                      <a:cubicBezTo>
                        <a:pt x="18" y="14"/>
                        <a:pt x="18" y="14"/>
                        <a:pt x="18" y="14"/>
                      </a:cubicBezTo>
                      <a:cubicBezTo>
                        <a:pt x="15" y="12"/>
                        <a:pt x="11"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68"/>
                <p:cNvSpPr>
                  <a:spLocks/>
                </p:cNvSpPr>
                <p:nvPr/>
              </p:nvSpPr>
              <p:spPr bwMode="auto">
                <a:xfrm>
                  <a:off x="4368801" y="660401"/>
                  <a:ext cx="22225" cy="20638"/>
                </a:xfrm>
                <a:custGeom>
                  <a:avLst/>
                  <a:gdLst>
                    <a:gd name="T0" fmla="*/ 9 w 17"/>
                    <a:gd name="T1" fmla="*/ 10 h 16"/>
                    <a:gd name="T2" fmla="*/ 0 w 17"/>
                    <a:gd name="T3" fmla="*/ 0 h 16"/>
                    <a:gd name="T4" fmla="*/ 9 w 17"/>
                    <a:gd name="T5" fmla="*/ 6 h 16"/>
                    <a:gd name="T6" fmla="*/ 17 w 17"/>
                    <a:gd name="T7" fmla="*/ 16 h 16"/>
                    <a:gd name="T8" fmla="*/ 9 w 17"/>
                    <a:gd name="T9" fmla="*/ 10 h 16"/>
                  </a:gdLst>
                  <a:ahLst/>
                  <a:cxnLst>
                    <a:cxn ang="0">
                      <a:pos x="T0" y="T1"/>
                    </a:cxn>
                    <a:cxn ang="0">
                      <a:pos x="T2" y="T3"/>
                    </a:cxn>
                    <a:cxn ang="0">
                      <a:pos x="T4" y="T5"/>
                    </a:cxn>
                    <a:cxn ang="0">
                      <a:pos x="T6" y="T7"/>
                    </a:cxn>
                    <a:cxn ang="0">
                      <a:pos x="T8" y="T9"/>
                    </a:cxn>
                  </a:cxnLst>
                  <a:rect l="0" t="0" r="r" b="b"/>
                  <a:pathLst>
                    <a:path w="17" h="16">
                      <a:moveTo>
                        <a:pt x="9" y="10"/>
                      </a:moveTo>
                      <a:cubicBezTo>
                        <a:pt x="0" y="0"/>
                        <a:pt x="0" y="0"/>
                        <a:pt x="0" y="0"/>
                      </a:cubicBezTo>
                      <a:cubicBezTo>
                        <a:pt x="3" y="1"/>
                        <a:pt x="6" y="3"/>
                        <a:pt x="9" y="6"/>
                      </a:cubicBezTo>
                      <a:cubicBezTo>
                        <a:pt x="17" y="16"/>
                        <a:pt x="17" y="16"/>
                        <a:pt x="17" y="16"/>
                      </a:cubicBezTo>
                      <a:cubicBezTo>
                        <a:pt x="14" y="13"/>
                        <a:pt x="12"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69"/>
                <p:cNvSpPr>
                  <a:spLocks/>
                </p:cNvSpPr>
                <p:nvPr/>
              </p:nvSpPr>
              <p:spPr bwMode="auto">
                <a:xfrm>
                  <a:off x="4379913" y="668338"/>
                  <a:ext cx="17463" cy="20638"/>
                </a:xfrm>
                <a:custGeom>
                  <a:avLst/>
                  <a:gdLst>
                    <a:gd name="T0" fmla="*/ 8 w 14"/>
                    <a:gd name="T1" fmla="*/ 10 h 16"/>
                    <a:gd name="T2" fmla="*/ 0 w 14"/>
                    <a:gd name="T3" fmla="*/ 0 h 16"/>
                    <a:gd name="T4" fmla="*/ 6 w 14"/>
                    <a:gd name="T5" fmla="*/ 6 h 16"/>
                    <a:gd name="T6" fmla="*/ 14 w 14"/>
                    <a:gd name="T7" fmla="*/ 16 h 16"/>
                    <a:gd name="T8" fmla="*/ 8 w 14"/>
                    <a:gd name="T9" fmla="*/ 10 h 16"/>
                  </a:gdLst>
                  <a:ahLst/>
                  <a:cxnLst>
                    <a:cxn ang="0">
                      <a:pos x="T0" y="T1"/>
                    </a:cxn>
                    <a:cxn ang="0">
                      <a:pos x="T2" y="T3"/>
                    </a:cxn>
                    <a:cxn ang="0">
                      <a:pos x="T4" y="T5"/>
                    </a:cxn>
                    <a:cxn ang="0">
                      <a:pos x="T6" y="T7"/>
                    </a:cxn>
                    <a:cxn ang="0">
                      <a:pos x="T8" y="T9"/>
                    </a:cxn>
                  </a:cxnLst>
                  <a:rect l="0" t="0" r="r" b="b"/>
                  <a:pathLst>
                    <a:path w="14" h="16">
                      <a:moveTo>
                        <a:pt x="8" y="10"/>
                      </a:moveTo>
                      <a:cubicBezTo>
                        <a:pt x="0" y="0"/>
                        <a:pt x="0" y="0"/>
                        <a:pt x="0" y="0"/>
                      </a:cubicBezTo>
                      <a:cubicBezTo>
                        <a:pt x="2" y="2"/>
                        <a:pt x="4" y="4"/>
                        <a:pt x="6" y="6"/>
                      </a:cubicBezTo>
                      <a:cubicBezTo>
                        <a:pt x="14" y="16"/>
                        <a:pt x="14" y="16"/>
                        <a:pt x="14" y="16"/>
                      </a:cubicBezTo>
                      <a:cubicBezTo>
                        <a:pt x="12" y="13"/>
                        <a:pt x="10"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70"/>
                <p:cNvSpPr>
                  <a:spLocks/>
                </p:cNvSpPr>
                <p:nvPr/>
              </p:nvSpPr>
              <p:spPr bwMode="auto">
                <a:xfrm>
                  <a:off x="4346576" y="655638"/>
                  <a:ext cx="14288" cy="11113"/>
                </a:xfrm>
                <a:custGeom>
                  <a:avLst/>
                  <a:gdLst>
                    <a:gd name="T0" fmla="*/ 7 w 9"/>
                    <a:gd name="T1" fmla="*/ 7 h 7"/>
                    <a:gd name="T2" fmla="*/ 0 w 9"/>
                    <a:gd name="T3" fmla="*/ 0 h 7"/>
                    <a:gd name="T4" fmla="*/ 3 w 9"/>
                    <a:gd name="T5" fmla="*/ 0 h 7"/>
                    <a:gd name="T6" fmla="*/ 9 w 9"/>
                    <a:gd name="T7" fmla="*/ 7 h 7"/>
                    <a:gd name="T8" fmla="*/ 7 w 9"/>
                    <a:gd name="T9" fmla="*/ 7 h 7"/>
                  </a:gdLst>
                  <a:ahLst/>
                  <a:cxnLst>
                    <a:cxn ang="0">
                      <a:pos x="T0" y="T1"/>
                    </a:cxn>
                    <a:cxn ang="0">
                      <a:pos x="T2" y="T3"/>
                    </a:cxn>
                    <a:cxn ang="0">
                      <a:pos x="T4" y="T5"/>
                    </a:cxn>
                    <a:cxn ang="0">
                      <a:pos x="T6" y="T7"/>
                    </a:cxn>
                    <a:cxn ang="0">
                      <a:pos x="T8" y="T9"/>
                    </a:cxn>
                  </a:cxnLst>
                  <a:rect l="0" t="0" r="r" b="b"/>
                  <a:pathLst>
                    <a:path w="9" h="7">
                      <a:moveTo>
                        <a:pt x="7" y="7"/>
                      </a:moveTo>
                      <a:lnTo>
                        <a:pt x="0" y="0"/>
                      </a:lnTo>
                      <a:lnTo>
                        <a:pt x="3" y="0"/>
                      </a:lnTo>
                      <a:lnTo>
                        <a:pt x="9" y="7"/>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71"/>
                <p:cNvSpPr>
                  <a:spLocks/>
                </p:cNvSpPr>
                <p:nvPr/>
              </p:nvSpPr>
              <p:spPr bwMode="auto">
                <a:xfrm>
                  <a:off x="4051301" y="666751"/>
                  <a:ext cx="601663" cy="649288"/>
                </a:xfrm>
                <a:custGeom>
                  <a:avLst/>
                  <a:gdLst>
                    <a:gd name="T0" fmla="*/ 247 w 481"/>
                    <a:gd name="T1" fmla="*/ 0 h 519"/>
                    <a:gd name="T2" fmla="*/ 294 w 481"/>
                    <a:gd name="T3" fmla="*/ 62 h 519"/>
                    <a:gd name="T4" fmla="*/ 290 w 481"/>
                    <a:gd name="T5" fmla="*/ 189 h 519"/>
                    <a:gd name="T6" fmla="*/ 326 w 481"/>
                    <a:gd name="T7" fmla="*/ 218 h 519"/>
                    <a:gd name="T8" fmla="*/ 343 w 481"/>
                    <a:gd name="T9" fmla="*/ 202 h 519"/>
                    <a:gd name="T10" fmla="*/ 360 w 481"/>
                    <a:gd name="T11" fmla="*/ 219 h 519"/>
                    <a:gd name="T12" fmla="*/ 359 w 481"/>
                    <a:gd name="T13" fmla="*/ 245 h 519"/>
                    <a:gd name="T14" fmla="*/ 385 w 481"/>
                    <a:gd name="T15" fmla="*/ 266 h 519"/>
                    <a:gd name="T16" fmla="*/ 402 w 481"/>
                    <a:gd name="T17" fmla="*/ 248 h 519"/>
                    <a:gd name="T18" fmla="*/ 419 w 481"/>
                    <a:gd name="T19" fmla="*/ 265 h 519"/>
                    <a:gd name="T20" fmla="*/ 419 w 481"/>
                    <a:gd name="T21" fmla="*/ 293 h 519"/>
                    <a:gd name="T22" fmla="*/ 448 w 481"/>
                    <a:gd name="T23" fmla="*/ 316 h 519"/>
                    <a:gd name="T24" fmla="*/ 453 w 481"/>
                    <a:gd name="T25" fmla="*/ 320 h 519"/>
                    <a:gd name="T26" fmla="*/ 454 w 481"/>
                    <a:gd name="T27" fmla="*/ 322 h 519"/>
                    <a:gd name="T28" fmla="*/ 477 w 481"/>
                    <a:gd name="T29" fmla="*/ 360 h 519"/>
                    <a:gd name="T30" fmla="*/ 479 w 481"/>
                    <a:gd name="T31" fmla="*/ 379 h 519"/>
                    <a:gd name="T32" fmla="*/ 462 w 481"/>
                    <a:gd name="T33" fmla="*/ 389 h 519"/>
                    <a:gd name="T34" fmla="*/ 458 w 481"/>
                    <a:gd name="T35" fmla="*/ 388 h 519"/>
                    <a:gd name="T36" fmla="*/ 287 w 481"/>
                    <a:gd name="T37" fmla="*/ 314 h 519"/>
                    <a:gd name="T38" fmla="*/ 285 w 481"/>
                    <a:gd name="T39" fmla="*/ 376 h 519"/>
                    <a:gd name="T40" fmla="*/ 284 w 481"/>
                    <a:gd name="T41" fmla="*/ 383 h 519"/>
                    <a:gd name="T42" fmla="*/ 332 w 481"/>
                    <a:gd name="T43" fmla="*/ 420 h 519"/>
                    <a:gd name="T44" fmla="*/ 338 w 481"/>
                    <a:gd name="T45" fmla="*/ 440 h 519"/>
                    <a:gd name="T46" fmla="*/ 321 w 481"/>
                    <a:gd name="T47" fmla="*/ 452 h 519"/>
                    <a:gd name="T48" fmla="*/ 265 w 481"/>
                    <a:gd name="T49" fmla="*/ 452 h 519"/>
                    <a:gd name="T50" fmla="*/ 239 w 481"/>
                    <a:gd name="T51" fmla="*/ 519 h 519"/>
                    <a:gd name="T52" fmla="*/ 236 w 481"/>
                    <a:gd name="T53" fmla="*/ 519 h 519"/>
                    <a:gd name="T54" fmla="*/ 211 w 481"/>
                    <a:gd name="T55" fmla="*/ 452 h 519"/>
                    <a:gd name="T56" fmla="*/ 158 w 481"/>
                    <a:gd name="T57" fmla="*/ 452 h 519"/>
                    <a:gd name="T58" fmla="*/ 142 w 481"/>
                    <a:gd name="T59" fmla="*/ 440 h 519"/>
                    <a:gd name="T60" fmla="*/ 148 w 481"/>
                    <a:gd name="T61" fmla="*/ 420 h 519"/>
                    <a:gd name="T62" fmla="*/ 197 w 481"/>
                    <a:gd name="T63" fmla="*/ 383 h 519"/>
                    <a:gd name="T64" fmla="*/ 197 w 481"/>
                    <a:gd name="T65" fmla="*/ 376 h 519"/>
                    <a:gd name="T66" fmla="*/ 197 w 481"/>
                    <a:gd name="T67" fmla="*/ 314 h 519"/>
                    <a:gd name="T68" fmla="*/ 23 w 481"/>
                    <a:gd name="T69" fmla="*/ 388 h 519"/>
                    <a:gd name="T70" fmla="*/ 19 w 481"/>
                    <a:gd name="T71" fmla="*/ 389 h 519"/>
                    <a:gd name="T72" fmla="*/ 3 w 481"/>
                    <a:gd name="T73" fmla="*/ 379 h 519"/>
                    <a:gd name="T74" fmla="*/ 5 w 481"/>
                    <a:gd name="T75" fmla="*/ 360 h 519"/>
                    <a:gd name="T76" fmla="*/ 29 w 481"/>
                    <a:gd name="T77" fmla="*/ 322 h 519"/>
                    <a:gd name="T78" fmla="*/ 30 w 481"/>
                    <a:gd name="T79" fmla="*/ 320 h 519"/>
                    <a:gd name="T80" fmla="*/ 35 w 481"/>
                    <a:gd name="T81" fmla="*/ 316 h 519"/>
                    <a:gd name="T82" fmla="*/ 65 w 481"/>
                    <a:gd name="T83" fmla="*/ 293 h 519"/>
                    <a:gd name="T84" fmla="*/ 65 w 481"/>
                    <a:gd name="T85" fmla="*/ 265 h 519"/>
                    <a:gd name="T86" fmla="*/ 83 w 481"/>
                    <a:gd name="T87" fmla="*/ 248 h 519"/>
                    <a:gd name="T88" fmla="*/ 100 w 481"/>
                    <a:gd name="T89" fmla="*/ 265 h 519"/>
                    <a:gd name="T90" fmla="*/ 126 w 481"/>
                    <a:gd name="T91" fmla="*/ 245 h 519"/>
                    <a:gd name="T92" fmla="*/ 126 w 481"/>
                    <a:gd name="T93" fmla="*/ 219 h 519"/>
                    <a:gd name="T94" fmla="*/ 143 w 481"/>
                    <a:gd name="T95" fmla="*/ 202 h 519"/>
                    <a:gd name="T96" fmla="*/ 160 w 481"/>
                    <a:gd name="T97" fmla="*/ 218 h 519"/>
                    <a:gd name="T98" fmla="*/ 196 w 481"/>
                    <a:gd name="T99" fmla="*/ 189 h 519"/>
                    <a:gd name="T100" fmla="*/ 196 w 481"/>
                    <a:gd name="T101" fmla="*/ 63 h 519"/>
                    <a:gd name="T102" fmla="*/ 245 w 481"/>
                    <a:gd name="T103" fmla="*/ 0 h 519"/>
                    <a:gd name="T104" fmla="*/ 247 w 481"/>
                    <a:gd name="T105" fmla="*/ 0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1" h="519">
                      <a:moveTo>
                        <a:pt x="247" y="0"/>
                      </a:moveTo>
                      <a:cubicBezTo>
                        <a:pt x="271" y="0"/>
                        <a:pt x="294" y="31"/>
                        <a:pt x="294" y="62"/>
                      </a:cubicBezTo>
                      <a:cubicBezTo>
                        <a:pt x="290" y="189"/>
                        <a:pt x="290" y="189"/>
                        <a:pt x="290" y="189"/>
                      </a:cubicBezTo>
                      <a:cubicBezTo>
                        <a:pt x="326" y="218"/>
                        <a:pt x="326" y="218"/>
                        <a:pt x="326" y="218"/>
                      </a:cubicBezTo>
                      <a:cubicBezTo>
                        <a:pt x="326" y="209"/>
                        <a:pt x="334" y="202"/>
                        <a:pt x="343" y="202"/>
                      </a:cubicBezTo>
                      <a:cubicBezTo>
                        <a:pt x="352" y="202"/>
                        <a:pt x="360" y="209"/>
                        <a:pt x="360" y="219"/>
                      </a:cubicBezTo>
                      <a:cubicBezTo>
                        <a:pt x="359" y="245"/>
                        <a:pt x="359" y="245"/>
                        <a:pt x="359" y="245"/>
                      </a:cubicBezTo>
                      <a:cubicBezTo>
                        <a:pt x="385" y="266"/>
                        <a:pt x="385" y="266"/>
                        <a:pt x="385" y="266"/>
                      </a:cubicBezTo>
                      <a:cubicBezTo>
                        <a:pt x="385" y="255"/>
                        <a:pt x="393" y="248"/>
                        <a:pt x="402" y="248"/>
                      </a:cubicBezTo>
                      <a:cubicBezTo>
                        <a:pt x="412" y="248"/>
                        <a:pt x="419" y="255"/>
                        <a:pt x="419" y="265"/>
                      </a:cubicBezTo>
                      <a:cubicBezTo>
                        <a:pt x="419" y="293"/>
                        <a:pt x="419" y="293"/>
                        <a:pt x="419" y="293"/>
                      </a:cubicBezTo>
                      <a:cubicBezTo>
                        <a:pt x="448" y="316"/>
                        <a:pt x="448" y="316"/>
                        <a:pt x="448" y="316"/>
                      </a:cubicBezTo>
                      <a:cubicBezTo>
                        <a:pt x="450" y="317"/>
                        <a:pt x="452" y="319"/>
                        <a:pt x="453" y="320"/>
                      </a:cubicBezTo>
                      <a:cubicBezTo>
                        <a:pt x="454" y="321"/>
                        <a:pt x="454" y="321"/>
                        <a:pt x="454" y="322"/>
                      </a:cubicBezTo>
                      <a:cubicBezTo>
                        <a:pt x="477" y="360"/>
                        <a:pt x="477" y="360"/>
                        <a:pt x="477" y="360"/>
                      </a:cubicBezTo>
                      <a:cubicBezTo>
                        <a:pt x="481" y="366"/>
                        <a:pt x="481" y="373"/>
                        <a:pt x="479" y="379"/>
                      </a:cubicBezTo>
                      <a:cubicBezTo>
                        <a:pt x="476" y="385"/>
                        <a:pt x="469" y="389"/>
                        <a:pt x="462" y="389"/>
                      </a:cubicBezTo>
                      <a:cubicBezTo>
                        <a:pt x="461" y="389"/>
                        <a:pt x="459" y="389"/>
                        <a:pt x="458" y="388"/>
                      </a:cubicBezTo>
                      <a:cubicBezTo>
                        <a:pt x="287" y="314"/>
                        <a:pt x="287" y="314"/>
                        <a:pt x="287" y="314"/>
                      </a:cubicBezTo>
                      <a:cubicBezTo>
                        <a:pt x="285" y="376"/>
                        <a:pt x="285" y="376"/>
                        <a:pt x="285" y="376"/>
                      </a:cubicBezTo>
                      <a:cubicBezTo>
                        <a:pt x="285" y="377"/>
                        <a:pt x="284" y="379"/>
                        <a:pt x="284" y="383"/>
                      </a:cubicBezTo>
                      <a:cubicBezTo>
                        <a:pt x="332" y="420"/>
                        <a:pt x="332" y="420"/>
                        <a:pt x="332" y="420"/>
                      </a:cubicBezTo>
                      <a:cubicBezTo>
                        <a:pt x="339" y="424"/>
                        <a:pt x="341" y="432"/>
                        <a:pt x="338" y="440"/>
                      </a:cubicBezTo>
                      <a:cubicBezTo>
                        <a:pt x="336" y="447"/>
                        <a:pt x="329" y="452"/>
                        <a:pt x="321" y="452"/>
                      </a:cubicBezTo>
                      <a:cubicBezTo>
                        <a:pt x="265" y="452"/>
                        <a:pt x="265" y="452"/>
                        <a:pt x="265" y="452"/>
                      </a:cubicBezTo>
                      <a:cubicBezTo>
                        <a:pt x="258" y="467"/>
                        <a:pt x="249" y="519"/>
                        <a:pt x="239" y="519"/>
                      </a:cubicBezTo>
                      <a:cubicBezTo>
                        <a:pt x="236" y="519"/>
                        <a:pt x="236" y="519"/>
                        <a:pt x="236" y="519"/>
                      </a:cubicBezTo>
                      <a:cubicBezTo>
                        <a:pt x="225" y="519"/>
                        <a:pt x="217" y="467"/>
                        <a:pt x="211" y="452"/>
                      </a:cubicBezTo>
                      <a:cubicBezTo>
                        <a:pt x="158" y="452"/>
                        <a:pt x="158" y="452"/>
                        <a:pt x="158" y="452"/>
                      </a:cubicBezTo>
                      <a:cubicBezTo>
                        <a:pt x="151" y="452"/>
                        <a:pt x="144" y="447"/>
                        <a:pt x="142" y="440"/>
                      </a:cubicBezTo>
                      <a:cubicBezTo>
                        <a:pt x="139" y="432"/>
                        <a:pt x="142" y="424"/>
                        <a:pt x="148" y="420"/>
                      </a:cubicBezTo>
                      <a:cubicBezTo>
                        <a:pt x="197" y="383"/>
                        <a:pt x="197" y="383"/>
                        <a:pt x="197" y="383"/>
                      </a:cubicBezTo>
                      <a:cubicBezTo>
                        <a:pt x="197" y="379"/>
                        <a:pt x="197" y="376"/>
                        <a:pt x="197" y="376"/>
                      </a:cubicBezTo>
                      <a:cubicBezTo>
                        <a:pt x="197" y="314"/>
                        <a:pt x="197" y="314"/>
                        <a:pt x="197" y="314"/>
                      </a:cubicBezTo>
                      <a:cubicBezTo>
                        <a:pt x="23" y="388"/>
                        <a:pt x="23" y="388"/>
                        <a:pt x="23" y="388"/>
                      </a:cubicBezTo>
                      <a:cubicBezTo>
                        <a:pt x="22" y="389"/>
                        <a:pt x="21" y="389"/>
                        <a:pt x="19" y="389"/>
                      </a:cubicBezTo>
                      <a:cubicBezTo>
                        <a:pt x="12" y="389"/>
                        <a:pt x="6" y="385"/>
                        <a:pt x="3" y="379"/>
                      </a:cubicBezTo>
                      <a:cubicBezTo>
                        <a:pt x="0" y="373"/>
                        <a:pt x="1" y="366"/>
                        <a:pt x="5" y="360"/>
                      </a:cubicBezTo>
                      <a:cubicBezTo>
                        <a:pt x="29" y="322"/>
                        <a:pt x="29" y="322"/>
                        <a:pt x="29" y="322"/>
                      </a:cubicBezTo>
                      <a:cubicBezTo>
                        <a:pt x="29" y="321"/>
                        <a:pt x="29" y="321"/>
                        <a:pt x="30" y="320"/>
                      </a:cubicBezTo>
                      <a:cubicBezTo>
                        <a:pt x="31" y="319"/>
                        <a:pt x="33" y="317"/>
                        <a:pt x="35" y="316"/>
                      </a:cubicBezTo>
                      <a:cubicBezTo>
                        <a:pt x="65" y="293"/>
                        <a:pt x="65" y="293"/>
                        <a:pt x="65" y="293"/>
                      </a:cubicBezTo>
                      <a:cubicBezTo>
                        <a:pt x="65" y="265"/>
                        <a:pt x="65" y="265"/>
                        <a:pt x="65" y="265"/>
                      </a:cubicBezTo>
                      <a:cubicBezTo>
                        <a:pt x="66" y="255"/>
                        <a:pt x="73" y="248"/>
                        <a:pt x="83" y="248"/>
                      </a:cubicBezTo>
                      <a:cubicBezTo>
                        <a:pt x="92" y="248"/>
                        <a:pt x="100" y="255"/>
                        <a:pt x="100" y="265"/>
                      </a:cubicBezTo>
                      <a:cubicBezTo>
                        <a:pt x="126" y="245"/>
                        <a:pt x="126" y="245"/>
                        <a:pt x="126" y="245"/>
                      </a:cubicBezTo>
                      <a:cubicBezTo>
                        <a:pt x="126" y="219"/>
                        <a:pt x="126" y="219"/>
                        <a:pt x="126" y="219"/>
                      </a:cubicBezTo>
                      <a:cubicBezTo>
                        <a:pt x="126" y="209"/>
                        <a:pt x="134" y="202"/>
                        <a:pt x="143" y="202"/>
                      </a:cubicBezTo>
                      <a:cubicBezTo>
                        <a:pt x="152" y="202"/>
                        <a:pt x="160" y="209"/>
                        <a:pt x="160" y="218"/>
                      </a:cubicBezTo>
                      <a:cubicBezTo>
                        <a:pt x="196" y="189"/>
                        <a:pt x="196" y="189"/>
                        <a:pt x="196" y="189"/>
                      </a:cubicBezTo>
                      <a:cubicBezTo>
                        <a:pt x="196" y="63"/>
                        <a:pt x="196" y="63"/>
                        <a:pt x="196" y="63"/>
                      </a:cubicBezTo>
                      <a:cubicBezTo>
                        <a:pt x="197" y="27"/>
                        <a:pt x="223" y="0"/>
                        <a:pt x="245" y="0"/>
                      </a:cubicBezTo>
                      <a:lnTo>
                        <a:pt x="24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72"/>
                <p:cNvSpPr>
                  <a:spLocks/>
                </p:cNvSpPr>
                <p:nvPr/>
              </p:nvSpPr>
              <p:spPr bwMode="auto">
                <a:xfrm>
                  <a:off x="4286251" y="663576"/>
                  <a:ext cx="47625" cy="82550"/>
                </a:xfrm>
                <a:custGeom>
                  <a:avLst/>
                  <a:gdLst>
                    <a:gd name="T0" fmla="*/ 8 w 37"/>
                    <a:gd name="T1" fmla="*/ 66 h 66"/>
                    <a:gd name="T2" fmla="*/ 0 w 37"/>
                    <a:gd name="T3" fmla="*/ 56 h 66"/>
                    <a:gd name="T4" fmla="*/ 29 w 37"/>
                    <a:gd name="T5" fmla="*/ 0 h 66"/>
                    <a:gd name="T6" fmla="*/ 37 w 37"/>
                    <a:gd name="T7" fmla="*/ 10 h 66"/>
                    <a:gd name="T8" fmla="*/ 8 w 37"/>
                    <a:gd name="T9" fmla="*/ 66 h 66"/>
                  </a:gdLst>
                  <a:ahLst/>
                  <a:cxnLst>
                    <a:cxn ang="0">
                      <a:pos x="T0" y="T1"/>
                    </a:cxn>
                    <a:cxn ang="0">
                      <a:pos x="T2" y="T3"/>
                    </a:cxn>
                    <a:cxn ang="0">
                      <a:pos x="T4" y="T5"/>
                    </a:cxn>
                    <a:cxn ang="0">
                      <a:pos x="T6" y="T7"/>
                    </a:cxn>
                    <a:cxn ang="0">
                      <a:pos x="T8" y="T9"/>
                    </a:cxn>
                  </a:cxnLst>
                  <a:rect l="0" t="0" r="r" b="b"/>
                  <a:pathLst>
                    <a:path w="37" h="66">
                      <a:moveTo>
                        <a:pt x="8" y="66"/>
                      </a:moveTo>
                      <a:cubicBezTo>
                        <a:pt x="0" y="56"/>
                        <a:pt x="0" y="56"/>
                        <a:pt x="0" y="56"/>
                      </a:cubicBezTo>
                      <a:cubicBezTo>
                        <a:pt x="0" y="31"/>
                        <a:pt x="13" y="10"/>
                        <a:pt x="29" y="0"/>
                      </a:cubicBezTo>
                      <a:cubicBezTo>
                        <a:pt x="37" y="10"/>
                        <a:pt x="37" y="10"/>
                        <a:pt x="37" y="10"/>
                      </a:cubicBezTo>
                      <a:cubicBezTo>
                        <a:pt x="21" y="20"/>
                        <a:pt x="8" y="41"/>
                        <a:pt x="8" y="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73"/>
                <p:cNvSpPr>
                  <a:spLocks/>
                </p:cNvSpPr>
                <p:nvPr/>
              </p:nvSpPr>
              <p:spPr bwMode="auto">
                <a:xfrm>
                  <a:off x="4322763" y="658813"/>
                  <a:ext cx="19050" cy="17463"/>
                </a:xfrm>
                <a:custGeom>
                  <a:avLst/>
                  <a:gdLst>
                    <a:gd name="T0" fmla="*/ 8 w 15"/>
                    <a:gd name="T1" fmla="*/ 14 h 14"/>
                    <a:gd name="T2" fmla="*/ 0 w 15"/>
                    <a:gd name="T3" fmla="*/ 4 h 14"/>
                    <a:gd name="T4" fmla="*/ 6 w 15"/>
                    <a:gd name="T5" fmla="*/ 0 h 14"/>
                    <a:gd name="T6" fmla="*/ 15 w 15"/>
                    <a:gd name="T7" fmla="*/ 10 h 14"/>
                    <a:gd name="T8" fmla="*/ 8 w 15"/>
                    <a:gd name="T9" fmla="*/ 14 h 14"/>
                  </a:gdLst>
                  <a:ahLst/>
                  <a:cxnLst>
                    <a:cxn ang="0">
                      <a:pos x="T0" y="T1"/>
                    </a:cxn>
                    <a:cxn ang="0">
                      <a:pos x="T2" y="T3"/>
                    </a:cxn>
                    <a:cxn ang="0">
                      <a:pos x="T4" y="T5"/>
                    </a:cxn>
                    <a:cxn ang="0">
                      <a:pos x="T6" y="T7"/>
                    </a:cxn>
                    <a:cxn ang="0">
                      <a:pos x="T8" y="T9"/>
                    </a:cxn>
                  </a:cxnLst>
                  <a:rect l="0" t="0" r="r" b="b"/>
                  <a:pathLst>
                    <a:path w="15" h="14">
                      <a:moveTo>
                        <a:pt x="8" y="14"/>
                      </a:moveTo>
                      <a:cubicBezTo>
                        <a:pt x="0" y="4"/>
                        <a:pt x="0" y="4"/>
                        <a:pt x="0" y="4"/>
                      </a:cubicBezTo>
                      <a:cubicBezTo>
                        <a:pt x="2" y="3"/>
                        <a:pt x="4" y="1"/>
                        <a:pt x="6" y="0"/>
                      </a:cubicBezTo>
                      <a:cubicBezTo>
                        <a:pt x="15" y="10"/>
                        <a:pt x="15" y="10"/>
                        <a:pt x="15" y="10"/>
                      </a:cubicBezTo>
                      <a:cubicBezTo>
                        <a:pt x="12" y="11"/>
                        <a:pt x="10" y="12"/>
                        <a:pt x="8"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74"/>
                <p:cNvSpPr>
                  <a:spLocks/>
                </p:cNvSpPr>
                <p:nvPr/>
              </p:nvSpPr>
              <p:spPr bwMode="auto">
                <a:xfrm>
                  <a:off x="4330701" y="657226"/>
                  <a:ext cx="17463" cy="14288"/>
                </a:xfrm>
                <a:custGeom>
                  <a:avLst/>
                  <a:gdLst>
                    <a:gd name="T0" fmla="*/ 9 w 14"/>
                    <a:gd name="T1" fmla="*/ 11 h 11"/>
                    <a:gd name="T2" fmla="*/ 0 w 14"/>
                    <a:gd name="T3" fmla="*/ 1 h 11"/>
                    <a:gd name="T4" fmla="*/ 6 w 14"/>
                    <a:gd name="T5" fmla="*/ 0 h 11"/>
                    <a:gd name="T6" fmla="*/ 14 w 14"/>
                    <a:gd name="T7" fmla="*/ 9 h 11"/>
                    <a:gd name="T8" fmla="*/ 9 w 14"/>
                    <a:gd name="T9" fmla="*/ 11 h 11"/>
                  </a:gdLst>
                  <a:ahLst/>
                  <a:cxnLst>
                    <a:cxn ang="0">
                      <a:pos x="T0" y="T1"/>
                    </a:cxn>
                    <a:cxn ang="0">
                      <a:pos x="T2" y="T3"/>
                    </a:cxn>
                    <a:cxn ang="0">
                      <a:pos x="T4" y="T5"/>
                    </a:cxn>
                    <a:cxn ang="0">
                      <a:pos x="T6" y="T7"/>
                    </a:cxn>
                    <a:cxn ang="0">
                      <a:pos x="T8" y="T9"/>
                    </a:cxn>
                  </a:cxnLst>
                  <a:rect l="0" t="0" r="r" b="b"/>
                  <a:pathLst>
                    <a:path w="14" h="11">
                      <a:moveTo>
                        <a:pt x="9" y="11"/>
                      </a:moveTo>
                      <a:cubicBezTo>
                        <a:pt x="0" y="1"/>
                        <a:pt x="0" y="1"/>
                        <a:pt x="0" y="1"/>
                      </a:cubicBezTo>
                      <a:cubicBezTo>
                        <a:pt x="2" y="1"/>
                        <a:pt x="4" y="0"/>
                        <a:pt x="6" y="0"/>
                      </a:cubicBezTo>
                      <a:cubicBezTo>
                        <a:pt x="14" y="9"/>
                        <a:pt x="14" y="9"/>
                        <a:pt x="14" y="9"/>
                      </a:cubicBezTo>
                      <a:cubicBezTo>
                        <a:pt x="12" y="10"/>
                        <a:pt x="10" y="10"/>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75"/>
                <p:cNvSpPr>
                  <a:spLocks/>
                </p:cNvSpPr>
                <p:nvPr/>
              </p:nvSpPr>
              <p:spPr bwMode="auto">
                <a:xfrm>
                  <a:off x="4338638" y="655638"/>
                  <a:ext cx="14288" cy="12700"/>
                </a:xfrm>
                <a:custGeom>
                  <a:avLst/>
                  <a:gdLst>
                    <a:gd name="T0" fmla="*/ 8 w 12"/>
                    <a:gd name="T1" fmla="*/ 10 h 10"/>
                    <a:gd name="T2" fmla="*/ 0 w 12"/>
                    <a:gd name="T3" fmla="*/ 1 h 10"/>
                    <a:gd name="T4" fmla="*/ 4 w 12"/>
                    <a:gd name="T5" fmla="*/ 0 h 10"/>
                    <a:gd name="T6" fmla="*/ 12 w 12"/>
                    <a:gd name="T7" fmla="*/ 10 h 10"/>
                    <a:gd name="T8" fmla="*/ 8 w 12"/>
                    <a:gd name="T9" fmla="*/ 10 h 10"/>
                  </a:gdLst>
                  <a:ahLst/>
                  <a:cxnLst>
                    <a:cxn ang="0">
                      <a:pos x="T0" y="T1"/>
                    </a:cxn>
                    <a:cxn ang="0">
                      <a:pos x="T2" y="T3"/>
                    </a:cxn>
                    <a:cxn ang="0">
                      <a:pos x="T4" y="T5"/>
                    </a:cxn>
                    <a:cxn ang="0">
                      <a:pos x="T6" y="T7"/>
                    </a:cxn>
                    <a:cxn ang="0">
                      <a:pos x="T8" y="T9"/>
                    </a:cxn>
                  </a:cxnLst>
                  <a:rect l="0" t="0" r="r" b="b"/>
                  <a:pathLst>
                    <a:path w="12" h="10">
                      <a:moveTo>
                        <a:pt x="8" y="10"/>
                      </a:moveTo>
                      <a:cubicBezTo>
                        <a:pt x="0" y="1"/>
                        <a:pt x="0" y="1"/>
                        <a:pt x="0" y="1"/>
                      </a:cubicBezTo>
                      <a:cubicBezTo>
                        <a:pt x="1" y="0"/>
                        <a:pt x="3" y="0"/>
                        <a:pt x="4" y="0"/>
                      </a:cubicBezTo>
                      <a:cubicBezTo>
                        <a:pt x="12" y="10"/>
                        <a:pt x="12" y="10"/>
                        <a:pt x="12" y="10"/>
                      </a:cubicBezTo>
                      <a:cubicBezTo>
                        <a:pt x="11"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76"/>
                <p:cNvSpPr>
                  <a:spLocks/>
                </p:cNvSpPr>
                <p:nvPr/>
              </p:nvSpPr>
              <p:spPr bwMode="auto">
                <a:xfrm>
                  <a:off x="4343401" y="655638"/>
                  <a:ext cx="14288" cy="12700"/>
                </a:xfrm>
                <a:custGeom>
                  <a:avLst/>
                  <a:gdLst>
                    <a:gd name="T0" fmla="*/ 8 w 12"/>
                    <a:gd name="T1" fmla="*/ 10 h 10"/>
                    <a:gd name="T2" fmla="*/ 0 w 12"/>
                    <a:gd name="T3" fmla="*/ 0 h 10"/>
                    <a:gd name="T4" fmla="*/ 3 w 12"/>
                    <a:gd name="T5" fmla="*/ 0 h 10"/>
                    <a:gd name="T6" fmla="*/ 12 w 12"/>
                    <a:gd name="T7" fmla="*/ 9 h 10"/>
                    <a:gd name="T8" fmla="*/ 8 w 12"/>
                    <a:gd name="T9" fmla="*/ 10 h 10"/>
                  </a:gdLst>
                  <a:ahLst/>
                  <a:cxnLst>
                    <a:cxn ang="0">
                      <a:pos x="T0" y="T1"/>
                    </a:cxn>
                    <a:cxn ang="0">
                      <a:pos x="T2" y="T3"/>
                    </a:cxn>
                    <a:cxn ang="0">
                      <a:pos x="T4" y="T5"/>
                    </a:cxn>
                    <a:cxn ang="0">
                      <a:pos x="T6" y="T7"/>
                    </a:cxn>
                    <a:cxn ang="0">
                      <a:pos x="T8" y="T9"/>
                    </a:cxn>
                  </a:cxnLst>
                  <a:rect l="0" t="0" r="r" b="b"/>
                  <a:pathLst>
                    <a:path w="12" h="10">
                      <a:moveTo>
                        <a:pt x="8" y="10"/>
                      </a:moveTo>
                      <a:cubicBezTo>
                        <a:pt x="0" y="0"/>
                        <a:pt x="0" y="0"/>
                        <a:pt x="0" y="0"/>
                      </a:cubicBezTo>
                      <a:cubicBezTo>
                        <a:pt x="1" y="0"/>
                        <a:pt x="2" y="0"/>
                        <a:pt x="3" y="0"/>
                      </a:cubicBezTo>
                      <a:cubicBezTo>
                        <a:pt x="12" y="9"/>
                        <a:pt x="12" y="9"/>
                        <a:pt x="12" y="9"/>
                      </a:cubicBezTo>
                      <a:cubicBezTo>
                        <a:pt x="11" y="9"/>
                        <a:pt x="9" y="9"/>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1312"/>
                <p:cNvSpPr>
                  <a:spLocks/>
                </p:cNvSpPr>
                <p:nvPr/>
              </p:nvSpPr>
              <p:spPr bwMode="auto">
                <a:xfrm>
                  <a:off x="4184650" y="731838"/>
                  <a:ext cx="31750" cy="25400"/>
                </a:xfrm>
                <a:custGeom>
                  <a:avLst/>
                  <a:gdLst>
                    <a:gd name="T0" fmla="*/ 13 w 25"/>
                    <a:gd name="T1" fmla="*/ 20 h 20"/>
                    <a:gd name="T2" fmla="*/ 13 w 25"/>
                    <a:gd name="T3" fmla="*/ 0 h 20"/>
                    <a:gd name="T4" fmla="*/ 13 w 25"/>
                    <a:gd name="T5" fmla="*/ 20 h 20"/>
                  </a:gdLst>
                  <a:ahLst/>
                  <a:cxnLst>
                    <a:cxn ang="0">
                      <a:pos x="T0" y="T1"/>
                    </a:cxn>
                    <a:cxn ang="0">
                      <a:pos x="T2" y="T3"/>
                    </a:cxn>
                    <a:cxn ang="0">
                      <a:pos x="T4" y="T5"/>
                    </a:cxn>
                  </a:cxnLst>
                  <a:rect l="0" t="0" r="r" b="b"/>
                  <a:pathLst>
                    <a:path w="25" h="20">
                      <a:moveTo>
                        <a:pt x="13" y="20"/>
                      </a:moveTo>
                      <a:cubicBezTo>
                        <a:pt x="25" y="20"/>
                        <a:pt x="25" y="0"/>
                        <a:pt x="13" y="0"/>
                      </a:cubicBezTo>
                      <a:cubicBezTo>
                        <a:pt x="0" y="0"/>
                        <a:pt x="0" y="20"/>
                        <a:pt x="13"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89" name="组合 788"/>
            <p:cNvGrpSpPr/>
            <p:nvPr/>
          </p:nvGrpSpPr>
          <p:grpSpPr>
            <a:xfrm>
              <a:off x="506433" y="3407935"/>
              <a:ext cx="2875280" cy="3212827"/>
              <a:chOff x="506433" y="3407935"/>
              <a:chExt cx="2875280" cy="3212827"/>
            </a:xfrm>
          </p:grpSpPr>
          <p:sp>
            <p:nvSpPr>
              <p:cNvPr id="787" name="文本框 786"/>
              <p:cNvSpPr txBox="1"/>
              <p:nvPr/>
            </p:nvSpPr>
            <p:spPr>
              <a:xfrm>
                <a:off x="927335" y="3407935"/>
                <a:ext cx="1573054" cy="643533"/>
              </a:xfrm>
              <a:prstGeom prst="rect">
                <a:avLst/>
              </a:prstGeom>
              <a:noFill/>
            </p:spPr>
            <p:txBody>
              <a:bodyPr wrap="square" rtlCol="0">
                <a:spAutoFit/>
              </a:bodyPr>
              <a:lstStyle/>
              <a:p>
                <a:pPr algn="ctr"/>
                <a:r>
                  <a:rPr lang="zh-CN" altLang="en-US" sz="2000" dirty="0">
                    <a:solidFill>
                      <a:srgbClr val="7C8B71"/>
                    </a:solidFill>
                    <a:latin typeface="黑体" pitchFamily="49" charset="-122"/>
                    <a:ea typeface="黑体" pitchFamily="49" charset="-122"/>
                  </a:rPr>
                  <a:t> 位置优越</a:t>
                </a:r>
                <a:r>
                  <a:rPr lang="en-US" altLang="zh-CN" sz="2000" dirty="0">
                    <a:solidFill>
                      <a:srgbClr val="7C8B71"/>
                    </a:solidFill>
                    <a:latin typeface="黑体" pitchFamily="49" charset="-122"/>
                    <a:ea typeface="黑体" pitchFamily="49" charset="-122"/>
                  </a:rPr>
                  <a:t>,</a:t>
                </a:r>
                <a:r>
                  <a:rPr lang="zh-CN" altLang="en-US" sz="2000" dirty="0">
                    <a:solidFill>
                      <a:srgbClr val="7C8B71"/>
                    </a:solidFill>
                    <a:latin typeface="黑体" pitchFamily="49" charset="-122"/>
                    <a:ea typeface="黑体" pitchFamily="49" charset="-122"/>
                  </a:rPr>
                  <a:t>诉求醒目</a:t>
                </a:r>
                <a:endParaRPr lang="zh-CN" altLang="en-US" sz="2000" dirty="0">
                  <a:solidFill>
                    <a:srgbClr val="7C8B71"/>
                  </a:solidFill>
                  <a:latin typeface="黑体" pitchFamily="49" charset="-122"/>
                  <a:ea typeface="黑体" pitchFamily="49" charset="-122"/>
                </a:endParaRPr>
              </a:p>
            </p:txBody>
          </p:sp>
          <p:sp>
            <p:nvSpPr>
              <p:cNvPr id="788" name="文本框 787"/>
              <p:cNvSpPr txBox="1"/>
              <p:nvPr/>
            </p:nvSpPr>
            <p:spPr>
              <a:xfrm>
                <a:off x="506433" y="4018654"/>
                <a:ext cx="2875280" cy="2602108"/>
              </a:xfrm>
              <a:prstGeom prst="rect">
                <a:avLst/>
              </a:prstGeom>
              <a:noFill/>
            </p:spPr>
            <p:txBody>
              <a:bodyPr wrap="square" rtlCol="0">
                <a:spAutoFit/>
              </a:bodyPr>
              <a:lstStyle/>
              <a:p>
                <a:r>
                  <a:rPr lang="zh-CN" altLang="en-US" dirty="0">
                    <a:solidFill>
                      <a:srgbClr val="7C8B71"/>
                    </a:solidFill>
                    <a:latin typeface="华文楷体" pitchFamily="2" charset="-122"/>
                    <a:ea typeface="华文楷体" pitchFamily="2" charset="-122"/>
                  </a:rPr>
                  <a:t>户外广告一般都选择投放在市区繁华之处</a:t>
                </a:r>
                <a:r>
                  <a:rPr lang="en-US" altLang="zh-CN" dirty="0">
                    <a:solidFill>
                      <a:srgbClr val="7C8B71"/>
                    </a:solidFill>
                    <a:latin typeface="华文楷体" pitchFamily="2" charset="-122"/>
                    <a:ea typeface="华文楷体" pitchFamily="2" charset="-122"/>
                  </a:rPr>
                  <a:t>,</a:t>
                </a:r>
                <a:r>
                  <a:rPr lang="zh-CN" altLang="en-US" dirty="0">
                    <a:solidFill>
                      <a:srgbClr val="7C8B71"/>
                    </a:solidFill>
                    <a:latin typeface="华文楷体" pitchFamily="2" charset="-122"/>
                    <a:ea typeface="华文楷体" pitchFamily="2" charset="-122"/>
                  </a:rPr>
                  <a:t>优越的地理位置使户外广告很容</a:t>
                </a:r>
              </a:p>
              <a:p>
                <a:r>
                  <a:rPr lang="zh-CN" altLang="en-US" dirty="0">
                    <a:solidFill>
                      <a:srgbClr val="7C8B71"/>
                    </a:solidFill>
                    <a:latin typeface="华文楷体" pitchFamily="2" charset="-122"/>
                    <a:ea typeface="华文楷体" pitchFamily="2" charset="-122"/>
                  </a:rPr>
                  <a:t>易引起受众的注意</a:t>
                </a:r>
                <a:r>
                  <a:rPr lang="en-US" altLang="zh-CN" dirty="0">
                    <a:solidFill>
                      <a:srgbClr val="7C8B71"/>
                    </a:solidFill>
                    <a:latin typeface="华文楷体" pitchFamily="2" charset="-122"/>
                    <a:ea typeface="华文楷体" pitchFamily="2" charset="-122"/>
                  </a:rPr>
                  <a:t>.</a:t>
                </a:r>
                <a:r>
                  <a:rPr lang="zh-CN" altLang="en-US" dirty="0">
                    <a:solidFill>
                      <a:srgbClr val="7C8B71"/>
                    </a:solidFill>
                    <a:latin typeface="华文楷体" pitchFamily="2" charset="-122"/>
                    <a:ea typeface="华文楷体" pitchFamily="2" charset="-122"/>
                  </a:rPr>
                  <a:t>同时</a:t>
                </a:r>
                <a:r>
                  <a:rPr lang="en-US" altLang="zh-CN" dirty="0">
                    <a:solidFill>
                      <a:srgbClr val="7C8B71"/>
                    </a:solidFill>
                    <a:latin typeface="华文楷体" pitchFamily="2" charset="-122"/>
                    <a:ea typeface="华文楷体" pitchFamily="2" charset="-122"/>
                  </a:rPr>
                  <a:t>,</a:t>
                </a:r>
                <a:r>
                  <a:rPr lang="zh-CN" altLang="en-US" dirty="0">
                    <a:solidFill>
                      <a:srgbClr val="7C8B71"/>
                    </a:solidFill>
                    <a:latin typeface="华文楷体" pitchFamily="2" charset="-122"/>
                    <a:ea typeface="华文楷体" pitchFamily="2" charset="-122"/>
                  </a:rPr>
                  <a:t>户外广告还能充分利用人们在行走、等车、乘车时常</a:t>
                </a:r>
                <a:r>
                  <a:rPr lang="zh-CN" altLang="en-US" dirty="0" smtClean="0">
                    <a:solidFill>
                      <a:srgbClr val="7C8B71"/>
                    </a:solidFill>
                    <a:latin typeface="华文楷体" pitchFamily="2" charset="-122"/>
                    <a:ea typeface="华文楷体" pitchFamily="2" charset="-122"/>
                  </a:rPr>
                  <a:t>处于</a:t>
                </a:r>
                <a:r>
                  <a:rPr lang="zh-CN" altLang="en-US" dirty="0">
                    <a:solidFill>
                      <a:srgbClr val="7C8B71"/>
                    </a:solidFill>
                    <a:latin typeface="华文楷体" pitchFamily="2" charset="-122"/>
                    <a:ea typeface="华文楷体" pitchFamily="2" charset="-122"/>
                  </a:rPr>
                  <a:t>思绪放松的特点来提高受众的有意注意率</a:t>
                </a:r>
                <a:r>
                  <a:rPr lang="en-US" altLang="zh-CN" dirty="0">
                    <a:solidFill>
                      <a:srgbClr val="7C8B71"/>
                    </a:solidFill>
                    <a:latin typeface="华文楷体" pitchFamily="2" charset="-122"/>
                    <a:ea typeface="华文楷体" pitchFamily="2" charset="-122"/>
                  </a:rPr>
                  <a:t>,</a:t>
                </a:r>
                <a:r>
                  <a:rPr lang="zh-CN" altLang="en-US" dirty="0">
                    <a:solidFill>
                      <a:srgbClr val="7C8B71"/>
                    </a:solidFill>
                    <a:latin typeface="华文楷体" pitchFamily="2" charset="-122"/>
                    <a:ea typeface="华文楷体" pitchFamily="2" charset="-122"/>
                  </a:rPr>
                  <a:t>使受众能在极短的时间内理解并</a:t>
                </a:r>
                <a:r>
                  <a:rPr lang="zh-CN" altLang="en-US" dirty="0" smtClean="0">
                    <a:solidFill>
                      <a:srgbClr val="7C8B71"/>
                    </a:solidFill>
                    <a:latin typeface="华文楷体" pitchFamily="2" charset="-122"/>
                    <a:ea typeface="华文楷体" pitchFamily="2" charset="-122"/>
                  </a:rPr>
                  <a:t>记牢</a:t>
                </a:r>
                <a:r>
                  <a:rPr lang="zh-CN" altLang="en-US" dirty="0">
                    <a:solidFill>
                      <a:srgbClr val="7C8B71"/>
                    </a:solidFill>
                    <a:latin typeface="华文楷体" pitchFamily="2" charset="-122"/>
                    <a:ea typeface="华文楷体" pitchFamily="2" charset="-122"/>
                  </a:rPr>
                  <a:t>广告诉求的内容</a:t>
                </a:r>
                <a:r>
                  <a:rPr lang="en-US" altLang="zh-CN" dirty="0">
                    <a:solidFill>
                      <a:srgbClr val="7C8B71"/>
                    </a:solidFill>
                    <a:latin typeface="华文楷体" pitchFamily="2" charset="-122"/>
                    <a:ea typeface="华文楷体" pitchFamily="2" charset="-122"/>
                  </a:rPr>
                  <a:t>.</a:t>
                </a:r>
                <a:endParaRPr lang="zh-CN" altLang="en-US" dirty="0">
                  <a:solidFill>
                    <a:srgbClr val="7C8B71"/>
                  </a:solidFill>
                  <a:latin typeface="华文楷体" pitchFamily="2" charset="-122"/>
                  <a:ea typeface="华文楷体" pitchFamily="2" charset="-122"/>
                </a:endParaRPr>
              </a:p>
            </p:txBody>
          </p:sp>
        </p:grpSp>
      </p:grpSp>
      <p:grpSp>
        <p:nvGrpSpPr>
          <p:cNvPr id="802" name="组合 801"/>
          <p:cNvGrpSpPr/>
          <p:nvPr/>
        </p:nvGrpSpPr>
        <p:grpSpPr>
          <a:xfrm>
            <a:off x="3504544" y="1846426"/>
            <a:ext cx="2530502" cy="3921041"/>
            <a:chOff x="3486921" y="2314520"/>
            <a:chExt cx="2530502" cy="3564583"/>
          </a:xfrm>
        </p:grpSpPr>
        <p:grpSp>
          <p:nvGrpSpPr>
            <p:cNvPr id="367" name="组合 366"/>
            <p:cNvGrpSpPr/>
            <p:nvPr/>
          </p:nvGrpSpPr>
          <p:grpSpPr>
            <a:xfrm>
              <a:off x="4104095" y="2314520"/>
              <a:ext cx="1024286" cy="1024286"/>
              <a:chOff x="2462179" y="2475933"/>
              <a:chExt cx="1024286" cy="1024286"/>
            </a:xfrm>
          </p:grpSpPr>
          <p:sp>
            <p:nvSpPr>
              <p:cNvPr id="287" name="矩形 286"/>
              <p:cNvSpPr/>
              <p:nvPr/>
            </p:nvSpPr>
            <p:spPr>
              <a:xfrm>
                <a:off x="2517122" y="2530876"/>
                <a:ext cx="914400" cy="914400"/>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8" name="矩形 287"/>
              <p:cNvSpPr/>
              <p:nvPr/>
            </p:nvSpPr>
            <p:spPr>
              <a:xfrm>
                <a:off x="2462179" y="2475933"/>
                <a:ext cx="1024286" cy="1024286"/>
              </a:xfrm>
              <a:prstGeom prst="rect">
                <a:avLst/>
              </a:prstGeom>
              <a:noFill/>
              <a:ln>
                <a:solidFill>
                  <a:srgbClr val="7C8B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84" name="组合 83"/>
              <p:cNvGrpSpPr/>
              <p:nvPr/>
            </p:nvGrpSpPr>
            <p:grpSpPr>
              <a:xfrm>
                <a:off x="2716353" y="2683276"/>
                <a:ext cx="515938" cy="609601"/>
                <a:chOff x="5392738" y="655638"/>
                <a:chExt cx="515938" cy="609601"/>
              </a:xfrm>
              <a:solidFill>
                <a:schemeClr val="bg1"/>
              </a:solidFill>
            </p:grpSpPr>
            <p:sp>
              <p:nvSpPr>
                <p:cNvPr id="85" name="Freeform 707"/>
                <p:cNvSpPr>
                  <a:spLocks/>
                </p:cNvSpPr>
                <p:nvPr/>
              </p:nvSpPr>
              <p:spPr bwMode="auto">
                <a:xfrm>
                  <a:off x="5756276" y="1130301"/>
                  <a:ext cx="152400" cy="134938"/>
                </a:xfrm>
                <a:custGeom>
                  <a:avLst/>
                  <a:gdLst>
                    <a:gd name="T0" fmla="*/ 6 w 96"/>
                    <a:gd name="T1" fmla="*/ 8 h 85"/>
                    <a:gd name="T2" fmla="*/ 0 w 96"/>
                    <a:gd name="T3" fmla="*/ 0 h 85"/>
                    <a:gd name="T4" fmla="*/ 88 w 96"/>
                    <a:gd name="T5" fmla="*/ 77 h 85"/>
                    <a:gd name="T6" fmla="*/ 96 w 96"/>
                    <a:gd name="T7" fmla="*/ 85 h 85"/>
                    <a:gd name="T8" fmla="*/ 6 w 96"/>
                    <a:gd name="T9" fmla="*/ 8 h 85"/>
                  </a:gdLst>
                  <a:ahLst/>
                  <a:cxnLst>
                    <a:cxn ang="0">
                      <a:pos x="T0" y="T1"/>
                    </a:cxn>
                    <a:cxn ang="0">
                      <a:pos x="T2" y="T3"/>
                    </a:cxn>
                    <a:cxn ang="0">
                      <a:pos x="T4" y="T5"/>
                    </a:cxn>
                    <a:cxn ang="0">
                      <a:pos x="T6" y="T7"/>
                    </a:cxn>
                    <a:cxn ang="0">
                      <a:pos x="T8" y="T9"/>
                    </a:cxn>
                  </a:cxnLst>
                  <a:rect l="0" t="0" r="r" b="b"/>
                  <a:pathLst>
                    <a:path w="96" h="85">
                      <a:moveTo>
                        <a:pt x="6" y="8"/>
                      </a:moveTo>
                      <a:lnTo>
                        <a:pt x="0" y="0"/>
                      </a:lnTo>
                      <a:lnTo>
                        <a:pt x="88" y="77"/>
                      </a:lnTo>
                      <a:lnTo>
                        <a:pt x="96" y="85"/>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708"/>
                <p:cNvSpPr>
                  <a:spLocks/>
                </p:cNvSpPr>
                <p:nvPr/>
              </p:nvSpPr>
              <p:spPr bwMode="auto">
                <a:xfrm>
                  <a:off x="5729288" y="1090613"/>
                  <a:ext cx="11113" cy="41275"/>
                </a:xfrm>
                <a:custGeom>
                  <a:avLst/>
                  <a:gdLst>
                    <a:gd name="T0" fmla="*/ 7 w 7"/>
                    <a:gd name="T1" fmla="*/ 26 h 26"/>
                    <a:gd name="T2" fmla="*/ 0 w 7"/>
                    <a:gd name="T3" fmla="*/ 18 h 26"/>
                    <a:gd name="T4" fmla="*/ 1 w 7"/>
                    <a:gd name="T5" fmla="*/ 0 h 26"/>
                    <a:gd name="T6" fmla="*/ 7 w 7"/>
                    <a:gd name="T7" fmla="*/ 7 h 26"/>
                    <a:gd name="T8" fmla="*/ 7 w 7"/>
                    <a:gd name="T9" fmla="*/ 26 h 26"/>
                  </a:gdLst>
                  <a:ahLst/>
                  <a:cxnLst>
                    <a:cxn ang="0">
                      <a:pos x="T0" y="T1"/>
                    </a:cxn>
                    <a:cxn ang="0">
                      <a:pos x="T2" y="T3"/>
                    </a:cxn>
                    <a:cxn ang="0">
                      <a:pos x="T4" y="T5"/>
                    </a:cxn>
                    <a:cxn ang="0">
                      <a:pos x="T6" y="T7"/>
                    </a:cxn>
                    <a:cxn ang="0">
                      <a:pos x="T8" y="T9"/>
                    </a:cxn>
                  </a:cxnLst>
                  <a:rect l="0" t="0" r="r" b="b"/>
                  <a:pathLst>
                    <a:path w="7" h="26">
                      <a:moveTo>
                        <a:pt x="7" y="26"/>
                      </a:moveTo>
                      <a:lnTo>
                        <a:pt x="0" y="18"/>
                      </a:lnTo>
                      <a:lnTo>
                        <a:pt x="1" y="0"/>
                      </a:lnTo>
                      <a:lnTo>
                        <a:pt x="7" y="7"/>
                      </a:lnTo>
                      <a:lnTo>
                        <a:pt x="7"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709"/>
                <p:cNvSpPr>
                  <a:spLocks/>
                </p:cNvSpPr>
                <p:nvPr/>
              </p:nvSpPr>
              <p:spPr bwMode="auto">
                <a:xfrm>
                  <a:off x="5726113" y="1079501"/>
                  <a:ext cx="14288" cy="22225"/>
                </a:xfrm>
                <a:custGeom>
                  <a:avLst/>
                  <a:gdLst>
                    <a:gd name="T0" fmla="*/ 12 w 12"/>
                    <a:gd name="T1" fmla="*/ 18 h 18"/>
                    <a:gd name="T2" fmla="*/ 4 w 12"/>
                    <a:gd name="T3" fmla="*/ 9 h 18"/>
                    <a:gd name="T4" fmla="*/ 0 w 12"/>
                    <a:gd name="T5" fmla="*/ 0 h 18"/>
                    <a:gd name="T6" fmla="*/ 9 w 12"/>
                    <a:gd name="T7" fmla="*/ 10 h 18"/>
                    <a:gd name="T8" fmla="*/ 12 w 12"/>
                    <a:gd name="T9" fmla="*/ 18 h 18"/>
                  </a:gdLst>
                  <a:ahLst/>
                  <a:cxnLst>
                    <a:cxn ang="0">
                      <a:pos x="T0" y="T1"/>
                    </a:cxn>
                    <a:cxn ang="0">
                      <a:pos x="T2" y="T3"/>
                    </a:cxn>
                    <a:cxn ang="0">
                      <a:pos x="T4" y="T5"/>
                    </a:cxn>
                    <a:cxn ang="0">
                      <a:pos x="T6" y="T7"/>
                    </a:cxn>
                    <a:cxn ang="0">
                      <a:pos x="T8" y="T9"/>
                    </a:cxn>
                  </a:cxnLst>
                  <a:rect l="0" t="0" r="r" b="b"/>
                  <a:pathLst>
                    <a:path w="12" h="18">
                      <a:moveTo>
                        <a:pt x="12" y="18"/>
                      </a:moveTo>
                      <a:cubicBezTo>
                        <a:pt x="4" y="9"/>
                        <a:pt x="4" y="9"/>
                        <a:pt x="4" y="9"/>
                      </a:cubicBezTo>
                      <a:cubicBezTo>
                        <a:pt x="4" y="5"/>
                        <a:pt x="2" y="2"/>
                        <a:pt x="0" y="0"/>
                      </a:cubicBezTo>
                      <a:cubicBezTo>
                        <a:pt x="9" y="10"/>
                        <a:pt x="9" y="10"/>
                        <a:pt x="9" y="10"/>
                      </a:cubicBezTo>
                      <a:cubicBezTo>
                        <a:pt x="11" y="12"/>
                        <a:pt x="12" y="15"/>
                        <a:pt x="1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710"/>
                <p:cNvSpPr>
                  <a:spLocks/>
                </p:cNvSpPr>
                <p:nvPr/>
              </p:nvSpPr>
              <p:spPr bwMode="auto">
                <a:xfrm>
                  <a:off x="5784851" y="1057276"/>
                  <a:ext cx="14288" cy="12700"/>
                </a:xfrm>
                <a:custGeom>
                  <a:avLst/>
                  <a:gdLst>
                    <a:gd name="T0" fmla="*/ 8 w 11"/>
                    <a:gd name="T1" fmla="*/ 10 h 10"/>
                    <a:gd name="T2" fmla="*/ 0 w 11"/>
                    <a:gd name="T3" fmla="*/ 0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711"/>
                <p:cNvSpPr>
                  <a:spLocks/>
                </p:cNvSpPr>
                <p:nvPr/>
              </p:nvSpPr>
              <p:spPr bwMode="auto">
                <a:xfrm>
                  <a:off x="5789613" y="1055688"/>
                  <a:ext cx="14288" cy="14288"/>
                </a:xfrm>
                <a:custGeom>
                  <a:avLst/>
                  <a:gdLst>
                    <a:gd name="T0" fmla="*/ 8 w 12"/>
                    <a:gd name="T1" fmla="*/ 11 h 11"/>
                    <a:gd name="T2" fmla="*/ 0 w 12"/>
                    <a:gd name="T3" fmla="*/ 1 h 11"/>
                    <a:gd name="T4" fmla="*/ 3 w 12"/>
                    <a:gd name="T5" fmla="*/ 0 h 11"/>
                    <a:gd name="T6" fmla="*/ 12 w 12"/>
                    <a:gd name="T7" fmla="*/ 10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0" y="1"/>
                        <a:pt x="0" y="1"/>
                        <a:pt x="0" y="1"/>
                      </a:cubicBezTo>
                      <a:cubicBezTo>
                        <a:pt x="1" y="1"/>
                        <a:pt x="2" y="0"/>
                        <a:pt x="3" y="0"/>
                      </a:cubicBezTo>
                      <a:cubicBezTo>
                        <a:pt x="12" y="10"/>
                        <a:pt x="12" y="10"/>
                        <a:pt x="12" y="10"/>
                      </a:cubicBezTo>
                      <a:cubicBezTo>
                        <a:pt x="11" y="10"/>
                        <a:pt x="9"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712"/>
                <p:cNvSpPr>
                  <a:spLocks/>
                </p:cNvSpPr>
                <p:nvPr/>
              </p:nvSpPr>
              <p:spPr bwMode="auto">
                <a:xfrm>
                  <a:off x="5792788" y="1054101"/>
                  <a:ext cx="15875" cy="14288"/>
                </a:xfrm>
                <a:custGeom>
                  <a:avLst/>
                  <a:gdLst>
                    <a:gd name="T0" fmla="*/ 9 w 12"/>
                    <a:gd name="T1" fmla="*/ 11 h 11"/>
                    <a:gd name="T2" fmla="*/ 0 w 12"/>
                    <a:gd name="T3" fmla="*/ 1 h 11"/>
                    <a:gd name="T4" fmla="*/ 4 w 12"/>
                    <a:gd name="T5" fmla="*/ 0 h 11"/>
                    <a:gd name="T6" fmla="*/ 12 w 12"/>
                    <a:gd name="T7" fmla="*/ 10 h 11"/>
                    <a:gd name="T8" fmla="*/ 9 w 12"/>
                    <a:gd name="T9" fmla="*/ 11 h 11"/>
                  </a:gdLst>
                  <a:ahLst/>
                  <a:cxnLst>
                    <a:cxn ang="0">
                      <a:pos x="T0" y="T1"/>
                    </a:cxn>
                    <a:cxn ang="0">
                      <a:pos x="T2" y="T3"/>
                    </a:cxn>
                    <a:cxn ang="0">
                      <a:pos x="T4" y="T5"/>
                    </a:cxn>
                    <a:cxn ang="0">
                      <a:pos x="T6" y="T7"/>
                    </a:cxn>
                    <a:cxn ang="0">
                      <a:pos x="T8" y="T9"/>
                    </a:cxn>
                  </a:cxnLst>
                  <a:rect l="0" t="0" r="r" b="b"/>
                  <a:pathLst>
                    <a:path w="12" h="11">
                      <a:moveTo>
                        <a:pt x="9" y="11"/>
                      </a:moveTo>
                      <a:cubicBezTo>
                        <a:pt x="0" y="1"/>
                        <a:pt x="0" y="1"/>
                        <a:pt x="0" y="1"/>
                      </a:cubicBezTo>
                      <a:cubicBezTo>
                        <a:pt x="2" y="1"/>
                        <a:pt x="3" y="0"/>
                        <a:pt x="4" y="0"/>
                      </a:cubicBezTo>
                      <a:cubicBezTo>
                        <a:pt x="12" y="10"/>
                        <a:pt x="12" y="10"/>
                        <a:pt x="12" y="10"/>
                      </a:cubicBezTo>
                      <a:cubicBezTo>
                        <a:pt x="11" y="10"/>
                        <a:pt x="10" y="11"/>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713"/>
                <p:cNvSpPr>
                  <a:spLocks/>
                </p:cNvSpPr>
                <p:nvPr/>
              </p:nvSpPr>
              <p:spPr bwMode="auto">
                <a:xfrm>
                  <a:off x="5797551" y="1052513"/>
                  <a:ext cx="15875" cy="14288"/>
                </a:xfrm>
                <a:custGeom>
                  <a:avLst/>
                  <a:gdLst>
                    <a:gd name="T0" fmla="*/ 8 w 12"/>
                    <a:gd name="T1" fmla="*/ 12 h 12"/>
                    <a:gd name="T2" fmla="*/ 0 w 12"/>
                    <a:gd name="T3" fmla="*/ 2 h 12"/>
                    <a:gd name="T4" fmla="*/ 4 w 12"/>
                    <a:gd name="T5" fmla="*/ 0 h 12"/>
                    <a:gd name="T6" fmla="*/ 12 w 12"/>
                    <a:gd name="T7" fmla="*/ 10 h 12"/>
                    <a:gd name="T8" fmla="*/ 8 w 12"/>
                    <a:gd name="T9" fmla="*/ 12 h 12"/>
                  </a:gdLst>
                  <a:ahLst/>
                  <a:cxnLst>
                    <a:cxn ang="0">
                      <a:pos x="T0" y="T1"/>
                    </a:cxn>
                    <a:cxn ang="0">
                      <a:pos x="T2" y="T3"/>
                    </a:cxn>
                    <a:cxn ang="0">
                      <a:pos x="T4" y="T5"/>
                    </a:cxn>
                    <a:cxn ang="0">
                      <a:pos x="T6" y="T7"/>
                    </a:cxn>
                    <a:cxn ang="0">
                      <a:pos x="T8" y="T9"/>
                    </a:cxn>
                  </a:cxnLst>
                  <a:rect l="0" t="0" r="r" b="b"/>
                  <a:pathLst>
                    <a:path w="12" h="12">
                      <a:moveTo>
                        <a:pt x="8" y="12"/>
                      </a:moveTo>
                      <a:cubicBezTo>
                        <a:pt x="0" y="2"/>
                        <a:pt x="0" y="2"/>
                        <a:pt x="0" y="2"/>
                      </a:cubicBezTo>
                      <a:cubicBezTo>
                        <a:pt x="1" y="1"/>
                        <a:pt x="2" y="1"/>
                        <a:pt x="4" y="0"/>
                      </a:cubicBezTo>
                      <a:cubicBezTo>
                        <a:pt x="12" y="10"/>
                        <a:pt x="12" y="10"/>
                        <a:pt x="12" y="10"/>
                      </a:cubicBezTo>
                      <a:cubicBezTo>
                        <a:pt x="11" y="10"/>
                        <a:pt x="9" y="11"/>
                        <a:pt x="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714"/>
                <p:cNvSpPr>
                  <a:spLocks/>
                </p:cNvSpPr>
                <p:nvPr/>
              </p:nvSpPr>
              <p:spPr bwMode="auto">
                <a:xfrm>
                  <a:off x="5802313" y="1006476"/>
                  <a:ext cx="23813" cy="58738"/>
                </a:xfrm>
                <a:custGeom>
                  <a:avLst/>
                  <a:gdLst>
                    <a:gd name="T0" fmla="*/ 8 w 19"/>
                    <a:gd name="T1" fmla="*/ 47 h 47"/>
                    <a:gd name="T2" fmla="*/ 0 w 19"/>
                    <a:gd name="T3" fmla="*/ 37 h 47"/>
                    <a:gd name="T4" fmla="*/ 11 w 19"/>
                    <a:gd name="T5" fmla="*/ 16 h 47"/>
                    <a:gd name="T6" fmla="*/ 5 w 19"/>
                    <a:gd name="T7" fmla="*/ 0 h 47"/>
                    <a:gd name="T8" fmla="*/ 14 w 19"/>
                    <a:gd name="T9" fmla="*/ 10 h 47"/>
                    <a:gd name="T10" fmla="*/ 19 w 19"/>
                    <a:gd name="T11" fmla="*/ 26 h 47"/>
                    <a:gd name="T12" fmla="*/ 8 w 19"/>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9" h="47">
                      <a:moveTo>
                        <a:pt x="8" y="47"/>
                      </a:moveTo>
                      <a:cubicBezTo>
                        <a:pt x="0" y="37"/>
                        <a:pt x="0" y="37"/>
                        <a:pt x="0" y="37"/>
                      </a:cubicBezTo>
                      <a:cubicBezTo>
                        <a:pt x="6" y="33"/>
                        <a:pt x="11" y="25"/>
                        <a:pt x="11" y="16"/>
                      </a:cubicBezTo>
                      <a:cubicBezTo>
                        <a:pt x="11" y="10"/>
                        <a:pt x="9" y="5"/>
                        <a:pt x="5" y="0"/>
                      </a:cubicBezTo>
                      <a:cubicBezTo>
                        <a:pt x="14" y="10"/>
                        <a:pt x="14" y="10"/>
                        <a:pt x="14" y="10"/>
                      </a:cubicBezTo>
                      <a:cubicBezTo>
                        <a:pt x="17" y="14"/>
                        <a:pt x="19" y="20"/>
                        <a:pt x="19" y="26"/>
                      </a:cubicBezTo>
                      <a:cubicBezTo>
                        <a:pt x="19" y="35"/>
                        <a:pt x="15" y="42"/>
                        <a:pt x="8"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715"/>
                <p:cNvSpPr>
                  <a:spLocks/>
                </p:cNvSpPr>
                <p:nvPr/>
              </p:nvSpPr>
              <p:spPr bwMode="auto">
                <a:xfrm>
                  <a:off x="5761038" y="1046163"/>
                  <a:ext cx="14288" cy="15875"/>
                </a:xfrm>
                <a:custGeom>
                  <a:avLst/>
                  <a:gdLst>
                    <a:gd name="T0" fmla="*/ 9 w 11"/>
                    <a:gd name="T1" fmla="*/ 10 h 13"/>
                    <a:gd name="T2" fmla="*/ 0 w 11"/>
                    <a:gd name="T3" fmla="*/ 0 h 13"/>
                    <a:gd name="T4" fmla="*/ 3 w 11"/>
                    <a:gd name="T5" fmla="*/ 3 h 13"/>
                    <a:gd name="T6" fmla="*/ 11 w 11"/>
                    <a:gd name="T7" fmla="*/ 13 h 13"/>
                    <a:gd name="T8" fmla="*/ 9 w 11"/>
                    <a:gd name="T9" fmla="*/ 10 h 13"/>
                  </a:gdLst>
                  <a:ahLst/>
                  <a:cxnLst>
                    <a:cxn ang="0">
                      <a:pos x="T0" y="T1"/>
                    </a:cxn>
                    <a:cxn ang="0">
                      <a:pos x="T2" y="T3"/>
                    </a:cxn>
                    <a:cxn ang="0">
                      <a:pos x="T4" y="T5"/>
                    </a:cxn>
                    <a:cxn ang="0">
                      <a:pos x="T6" y="T7"/>
                    </a:cxn>
                    <a:cxn ang="0">
                      <a:pos x="T8" y="T9"/>
                    </a:cxn>
                  </a:cxnLst>
                  <a:rect l="0" t="0" r="r" b="b"/>
                  <a:pathLst>
                    <a:path w="11" h="13">
                      <a:moveTo>
                        <a:pt x="9" y="10"/>
                      </a:moveTo>
                      <a:cubicBezTo>
                        <a:pt x="0" y="0"/>
                        <a:pt x="0" y="0"/>
                        <a:pt x="0" y="0"/>
                      </a:cubicBezTo>
                      <a:cubicBezTo>
                        <a:pt x="1" y="1"/>
                        <a:pt x="2" y="2"/>
                        <a:pt x="3" y="3"/>
                      </a:cubicBezTo>
                      <a:cubicBezTo>
                        <a:pt x="11" y="13"/>
                        <a:pt x="11" y="13"/>
                        <a:pt x="11" y="13"/>
                      </a:cubicBezTo>
                      <a:cubicBezTo>
                        <a:pt x="10" y="12"/>
                        <a:pt x="9"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716"/>
                <p:cNvSpPr>
                  <a:spLocks/>
                </p:cNvSpPr>
                <p:nvPr/>
              </p:nvSpPr>
              <p:spPr bwMode="auto">
                <a:xfrm>
                  <a:off x="5765801" y="1049338"/>
                  <a:ext cx="15875" cy="17463"/>
                </a:xfrm>
                <a:custGeom>
                  <a:avLst/>
                  <a:gdLst>
                    <a:gd name="T0" fmla="*/ 8 w 13"/>
                    <a:gd name="T1" fmla="*/ 10 h 13"/>
                    <a:gd name="T2" fmla="*/ 0 w 13"/>
                    <a:gd name="T3" fmla="*/ 0 h 13"/>
                    <a:gd name="T4" fmla="*/ 4 w 13"/>
                    <a:gd name="T5" fmla="*/ 3 h 13"/>
                    <a:gd name="T6" fmla="*/ 13 w 13"/>
                    <a:gd name="T7" fmla="*/ 13 h 13"/>
                    <a:gd name="T8" fmla="*/ 8 w 13"/>
                    <a:gd name="T9" fmla="*/ 10 h 13"/>
                  </a:gdLst>
                  <a:ahLst/>
                  <a:cxnLst>
                    <a:cxn ang="0">
                      <a:pos x="T0" y="T1"/>
                    </a:cxn>
                    <a:cxn ang="0">
                      <a:pos x="T2" y="T3"/>
                    </a:cxn>
                    <a:cxn ang="0">
                      <a:pos x="T4" y="T5"/>
                    </a:cxn>
                    <a:cxn ang="0">
                      <a:pos x="T6" y="T7"/>
                    </a:cxn>
                    <a:cxn ang="0">
                      <a:pos x="T8" y="T9"/>
                    </a:cxn>
                  </a:cxnLst>
                  <a:rect l="0" t="0" r="r" b="b"/>
                  <a:pathLst>
                    <a:path w="13" h="13">
                      <a:moveTo>
                        <a:pt x="8" y="10"/>
                      </a:moveTo>
                      <a:cubicBezTo>
                        <a:pt x="0" y="0"/>
                        <a:pt x="0" y="0"/>
                        <a:pt x="0" y="0"/>
                      </a:cubicBezTo>
                      <a:cubicBezTo>
                        <a:pt x="1" y="1"/>
                        <a:pt x="3" y="2"/>
                        <a:pt x="4" y="3"/>
                      </a:cubicBezTo>
                      <a:cubicBezTo>
                        <a:pt x="13" y="13"/>
                        <a:pt x="13" y="13"/>
                        <a:pt x="13" y="13"/>
                      </a:cubicBezTo>
                      <a:cubicBezTo>
                        <a:pt x="11"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717"/>
                <p:cNvSpPr>
                  <a:spLocks/>
                </p:cNvSpPr>
                <p:nvPr/>
              </p:nvSpPr>
              <p:spPr bwMode="auto">
                <a:xfrm>
                  <a:off x="5770563" y="1054101"/>
                  <a:ext cx="19050" cy="14288"/>
                </a:xfrm>
                <a:custGeom>
                  <a:avLst/>
                  <a:gdLst>
                    <a:gd name="T0" fmla="*/ 9 w 15"/>
                    <a:gd name="T1" fmla="*/ 10 h 12"/>
                    <a:gd name="T2" fmla="*/ 0 w 15"/>
                    <a:gd name="T3" fmla="*/ 0 h 12"/>
                    <a:gd name="T4" fmla="*/ 7 w 15"/>
                    <a:gd name="T5" fmla="*/ 3 h 12"/>
                    <a:gd name="T6" fmla="*/ 15 w 15"/>
                    <a:gd name="T7" fmla="*/ 12 h 12"/>
                    <a:gd name="T8" fmla="*/ 9 w 15"/>
                    <a:gd name="T9" fmla="*/ 10 h 12"/>
                  </a:gdLst>
                  <a:ahLst/>
                  <a:cxnLst>
                    <a:cxn ang="0">
                      <a:pos x="T0" y="T1"/>
                    </a:cxn>
                    <a:cxn ang="0">
                      <a:pos x="T2" y="T3"/>
                    </a:cxn>
                    <a:cxn ang="0">
                      <a:pos x="T4" y="T5"/>
                    </a:cxn>
                    <a:cxn ang="0">
                      <a:pos x="T6" y="T7"/>
                    </a:cxn>
                    <a:cxn ang="0">
                      <a:pos x="T8" y="T9"/>
                    </a:cxn>
                  </a:cxnLst>
                  <a:rect l="0" t="0" r="r" b="b"/>
                  <a:pathLst>
                    <a:path w="15" h="12">
                      <a:moveTo>
                        <a:pt x="9" y="10"/>
                      </a:moveTo>
                      <a:cubicBezTo>
                        <a:pt x="0" y="0"/>
                        <a:pt x="0" y="0"/>
                        <a:pt x="0" y="0"/>
                      </a:cubicBezTo>
                      <a:cubicBezTo>
                        <a:pt x="2" y="1"/>
                        <a:pt x="5" y="2"/>
                        <a:pt x="7" y="3"/>
                      </a:cubicBezTo>
                      <a:cubicBezTo>
                        <a:pt x="15" y="12"/>
                        <a:pt x="15" y="12"/>
                        <a:pt x="15" y="12"/>
                      </a:cubicBezTo>
                      <a:cubicBezTo>
                        <a:pt x="13" y="12"/>
                        <a:pt x="11"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718"/>
                <p:cNvSpPr>
                  <a:spLocks/>
                </p:cNvSpPr>
                <p:nvPr/>
              </p:nvSpPr>
              <p:spPr bwMode="auto">
                <a:xfrm>
                  <a:off x="5778501" y="1057276"/>
                  <a:ext cx="17463" cy="12700"/>
                </a:xfrm>
                <a:custGeom>
                  <a:avLst/>
                  <a:gdLst>
                    <a:gd name="T0" fmla="*/ 8 w 13"/>
                    <a:gd name="T1" fmla="*/ 9 h 10"/>
                    <a:gd name="T2" fmla="*/ 0 w 13"/>
                    <a:gd name="T3" fmla="*/ 0 h 10"/>
                    <a:gd name="T4" fmla="*/ 4 w 13"/>
                    <a:gd name="T5" fmla="*/ 0 h 10"/>
                    <a:gd name="T6" fmla="*/ 13 w 13"/>
                    <a:gd name="T7" fmla="*/ 10 h 10"/>
                    <a:gd name="T8" fmla="*/ 8 w 13"/>
                    <a:gd name="T9" fmla="*/ 9 h 10"/>
                  </a:gdLst>
                  <a:ahLst/>
                  <a:cxnLst>
                    <a:cxn ang="0">
                      <a:pos x="T0" y="T1"/>
                    </a:cxn>
                    <a:cxn ang="0">
                      <a:pos x="T2" y="T3"/>
                    </a:cxn>
                    <a:cxn ang="0">
                      <a:pos x="T4" y="T5"/>
                    </a:cxn>
                    <a:cxn ang="0">
                      <a:pos x="T6" y="T7"/>
                    </a:cxn>
                    <a:cxn ang="0">
                      <a:pos x="T8" y="T9"/>
                    </a:cxn>
                  </a:cxnLst>
                  <a:rect l="0" t="0" r="r" b="b"/>
                  <a:pathLst>
                    <a:path w="13" h="10">
                      <a:moveTo>
                        <a:pt x="8" y="9"/>
                      </a:moveTo>
                      <a:cubicBezTo>
                        <a:pt x="0" y="0"/>
                        <a:pt x="0" y="0"/>
                        <a:pt x="0" y="0"/>
                      </a:cubicBezTo>
                      <a:cubicBezTo>
                        <a:pt x="1" y="0"/>
                        <a:pt x="3" y="0"/>
                        <a:pt x="4" y="0"/>
                      </a:cubicBezTo>
                      <a:cubicBezTo>
                        <a:pt x="13" y="10"/>
                        <a:pt x="13" y="10"/>
                        <a:pt x="13" y="10"/>
                      </a:cubicBezTo>
                      <a:cubicBezTo>
                        <a:pt x="11" y="10"/>
                        <a:pt x="10"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719"/>
                <p:cNvSpPr>
                  <a:spLocks/>
                </p:cNvSpPr>
                <p:nvPr/>
              </p:nvSpPr>
              <p:spPr bwMode="auto">
                <a:xfrm>
                  <a:off x="5784851" y="1057276"/>
                  <a:ext cx="11113" cy="12700"/>
                </a:xfrm>
                <a:custGeom>
                  <a:avLst/>
                  <a:gdLst>
                    <a:gd name="T0" fmla="*/ 9 w 9"/>
                    <a:gd name="T1" fmla="*/ 10 h 10"/>
                    <a:gd name="T2" fmla="*/ 0 w 9"/>
                    <a:gd name="T3" fmla="*/ 0 h 10"/>
                    <a:gd name="T4" fmla="*/ 1 w 9"/>
                    <a:gd name="T5" fmla="*/ 0 h 10"/>
                    <a:gd name="T6" fmla="*/ 9 w 9"/>
                    <a:gd name="T7" fmla="*/ 10 h 10"/>
                    <a:gd name="T8" fmla="*/ 9 w 9"/>
                    <a:gd name="T9" fmla="*/ 10 h 10"/>
                  </a:gdLst>
                  <a:ahLst/>
                  <a:cxnLst>
                    <a:cxn ang="0">
                      <a:pos x="T0" y="T1"/>
                    </a:cxn>
                    <a:cxn ang="0">
                      <a:pos x="T2" y="T3"/>
                    </a:cxn>
                    <a:cxn ang="0">
                      <a:pos x="T4" y="T5"/>
                    </a:cxn>
                    <a:cxn ang="0">
                      <a:pos x="T6" y="T7"/>
                    </a:cxn>
                    <a:cxn ang="0">
                      <a:pos x="T8" y="T9"/>
                    </a:cxn>
                  </a:cxnLst>
                  <a:rect l="0" t="0" r="r" b="b"/>
                  <a:pathLst>
                    <a:path w="9" h="10">
                      <a:moveTo>
                        <a:pt x="9" y="10"/>
                      </a:moveTo>
                      <a:cubicBezTo>
                        <a:pt x="0" y="0"/>
                        <a:pt x="0" y="0"/>
                        <a:pt x="0" y="0"/>
                      </a:cubicBezTo>
                      <a:cubicBezTo>
                        <a:pt x="0" y="0"/>
                        <a:pt x="1" y="0"/>
                        <a:pt x="1" y="0"/>
                      </a:cubicBezTo>
                      <a:cubicBezTo>
                        <a:pt x="9" y="10"/>
                        <a:pt x="9" y="10"/>
                        <a:pt x="9" y="10"/>
                      </a:cubicBezTo>
                      <a:cubicBezTo>
                        <a:pt x="9"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720"/>
                <p:cNvSpPr>
                  <a:spLocks/>
                </p:cNvSpPr>
                <p:nvPr/>
              </p:nvSpPr>
              <p:spPr bwMode="auto">
                <a:xfrm>
                  <a:off x="5526088" y="1195388"/>
                  <a:ext cx="250825" cy="11113"/>
                </a:xfrm>
                <a:custGeom>
                  <a:avLst/>
                  <a:gdLst>
                    <a:gd name="T0" fmla="*/ 7 w 158"/>
                    <a:gd name="T1" fmla="*/ 7 h 7"/>
                    <a:gd name="T2" fmla="*/ 0 w 158"/>
                    <a:gd name="T3" fmla="*/ 0 h 7"/>
                    <a:gd name="T4" fmla="*/ 152 w 158"/>
                    <a:gd name="T5" fmla="*/ 0 h 7"/>
                    <a:gd name="T6" fmla="*/ 158 w 158"/>
                    <a:gd name="T7" fmla="*/ 7 h 7"/>
                    <a:gd name="T8" fmla="*/ 7 w 158"/>
                    <a:gd name="T9" fmla="*/ 7 h 7"/>
                  </a:gdLst>
                  <a:ahLst/>
                  <a:cxnLst>
                    <a:cxn ang="0">
                      <a:pos x="T0" y="T1"/>
                    </a:cxn>
                    <a:cxn ang="0">
                      <a:pos x="T2" y="T3"/>
                    </a:cxn>
                    <a:cxn ang="0">
                      <a:pos x="T4" y="T5"/>
                    </a:cxn>
                    <a:cxn ang="0">
                      <a:pos x="T6" y="T7"/>
                    </a:cxn>
                    <a:cxn ang="0">
                      <a:pos x="T8" y="T9"/>
                    </a:cxn>
                  </a:cxnLst>
                  <a:rect l="0" t="0" r="r" b="b"/>
                  <a:pathLst>
                    <a:path w="158" h="7">
                      <a:moveTo>
                        <a:pt x="7" y="7"/>
                      </a:moveTo>
                      <a:lnTo>
                        <a:pt x="0" y="0"/>
                      </a:lnTo>
                      <a:lnTo>
                        <a:pt x="152" y="0"/>
                      </a:lnTo>
                      <a:lnTo>
                        <a:pt x="158" y="7"/>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721"/>
                <p:cNvSpPr>
                  <a:spLocks/>
                </p:cNvSpPr>
                <p:nvPr/>
              </p:nvSpPr>
              <p:spPr bwMode="auto">
                <a:xfrm>
                  <a:off x="5564188" y="1119188"/>
                  <a:ext cx="176213" cy="12700"/>
                </a:xfrm>
                <a:custGeom>
                  <a:avLst/>
                  <a:gdLst>
                    <a:gd name="T0" fmla="*/ 6 w 111"/>
                    <a:gd name="T1" fmla="*/ 8 h 8"/>
                    <a:gd name="T2" fmla="*/ 0 w 111"/>
                    <a:gd name="T3" fmla="*/ 0 h 8"/>
                    <a:gd name="T4" fmla="*/ 104 w 111"/>
                    <a:gd name="T5" fmla="*/ 0 h 8"/>
                    <a:gd name="T6" fmla="*/ 111 w 111"/>
                    <a:gd name="T7" fmla="*/ 8 h 8"/>
                    <a:gd name="T8" fmla="*/ 6 w 111"/>
                    <a:gd name="T9" fmla="*/ 8 h 8"/>
                  </a:gdLst>
                  <a:ahLst/>
                  <a:cxnLst>
                    <a:cxn ang="0">
                      <a:pos x="T0" y="T1"/>
                    </a:cxn>
                    <a:cxn ang="0">
                      <a:pos x="T2" y="T3"/>
                    </a:cxn>
                    <a:cxn ang="0">
                      <a:pos x="T4" y="T5"/>
                    </a:cxn>
                    <a:cxn ang="0">
                      <a:pos x="T6" y="T7"/>
                    </a:cxn>
                    <a:cxn ang="0">
                      <a:pos x="T8" y="T9"/>
                    </a:cxn>
                  </a:cxnLst>
                  <a:rect l="0" t="0" r="r" b="b"/>
                  <a:pathLst>
                    <a:path w="111" h="8">
                      <a:moveTo>
                        <a:pt x="6" y="8"/>
                      </a:moveTo>
                      <a:lnTo>
                        <a:pt x="0" y="0"/>
                      </a:lnTo>
                      <a:lnTo>
                        <a:pt x="104" y="0"/>
                      </a:lnTo>
                      <a:lnTo>
                        <a:pt x="111"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722"/>
                <p:cNvSpPr>
                  <a:spLocks/>
                </p:cNvSpPr>
                <p:nvPr/>
              </p:nvSpPr>
              <p:spPr bwMode="auto">
                <a:xfrm>
                  <a:off x="5392738" y="1130301"/>
                  <a:ext cx="157163" cy="134938"/>
                </a:xfrm>
                <a:custGeom>
                  <a:avLst/>
                  <a:gdLst>
                    <a:gd name="T0" fmla="*/ 7 w 99"/>
                    <a:gd name="T1" fmla="*/ 85 h 85"/>
                    <a:gd name="T2" fmla="*/ 0 w 99"/>
                    <a:gd name="T3" fmla="*/ 77 h 85"/>
                    <a:gd name="T4" fmla="*/ 92 w 99"/>
                    <a:gd name="T5" fmla="*/ 0 h 85"/>
                    <a:gd name="T6" fmla="*/ 99 w 99"/>
                    <a:gd name="T7" fmla="*/ 8 h 85"/>
                    <a:gd name="T8" fmla="*/ 7 w 99"/>
                    <a:gd name="T9" fmla="*/ 85 h 85"/>
                  </a:gdLst>
                  <a:ahLst/>
                  <a:cxnLst>
                    <a:cxn ang="0">
                      <a:pos x="T0" y="T1"/>
                    </a:cxn>
                    <a:cxn ang="0">
                      <a:pos x="T2" y="T3"/>
                    </a:cxn>
                    <a:cxn ang="0">
                      <a:pos x="T4" y="T5"/>
                    </a:cxn>
                    <a:cxn ang="0">
                      <a:pos x="T6" y="T7"/>
                    </a:cxn>
                    <a:cxn ang="0">
                      <a:pos x="T8" y="T9"/>
                    </a:cxn>
                  </a:cxnLst>
                  <a:rect l="0" t="0" r="r" b="b"/>
                  <a:pathLst>
                    <a:path w="99" h="85">
                      <a:moveTo>
                        <a:pt x="7" y="85"/>
                      </a:moveTo>
                      <a:lnTo>
                        <a:pt x="0" y="77"/>
                      </a:lnTo>
                      <a:lnTo>
                        <a:pt x="92" y="0"/>
                      </a:lnTo>
                      <a:lnTo>
                        <a:pt x="99" y="8"/>
                      </a:lnTo>
                      <a:lnTo>
                        <a:pt x="7"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723"/>
                <p:cNvSpPr>
                  <a:spLocks/>
                </p:cNvSpPr>
                <p:nvPr/>
              </p:nvSpPr>
              <p:spPr bwMode="auto">
                <a:xfrm>
                  <a:off x="5673726" y="931863"/>
                  <a:ext cx="152400" cy="12700"/>
                </a:xfrm>
                <a:custGeom>
                  <a:avLst/>
                  <a:gdLst>
                    <a:gd name="T0" fmla="*/ 7 w 96"/>
                    <a:gd name="T1" fmla="*/ 8 h 8"/>
                    <a:gd name="T2" fmla="*/ 0 w 96"/>
                    <a:gd name="T3" fmla="*/ 0 h 8"/>
                    <a:gd name="T4" fmla="*/ 89 w 96"/>
                    <a:gd name="T5" fmla="*/ 0 h 8"/>
                    <a:gd name="T6" fmla="*/ 96 w 96"/>
                    <a:gd name="T7" fmla="*/ 8 h 8"/>
                    <a:gd name="T8" fmla="*/ 7 w 96"/>
                    <a:gd name="T9" fmla="*/ 8 h 8"/>
                  </a:gdLst>
                  <a:ahLst/>
                  <a:cxnLst>
                    <a:cxn ang="0">
                      <a:pos x="T0" y="T1"/>
                    </a:cxn>
                    <a:cxn ang="0">
                      <a:pos x="T2" y="T3"/>
                    </a:cxn>
                    <a:cxn ang="0">
                      <a:pos x="T4" y="T5"/>
                    </a:cxn>
                    <a:cxn ang="0">
                      <a:pos x="T6" y="T7"/>
                    </a:cxn>
                    <a:cxn ang="0">
                      <a:pos x="T8" y="T9"/>
                    </a:cxn>
                  </a:cxnLst>
                  <a:rect l="0" t="0" r="r" b="b"/>
                  <a:pathLst>
                    <a:path w="96" h="8">
                      <a:moveTo>
                        <a:pt x="7" y="8"/>
                      </a:moveTo>
                      <a:lnTo>
                        <a:pt x="0" y="0"/>
                      </a:lnTo>
                      <a:lnTo>
                        <a:pt x="89" y="0"/>
                      </a:lnTo>
                      <a:lnTo>
                        <a:pt x="96" y="8"/>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724"/>
                <p:cNvSpPr>
                  <a:spLocks/>
                </p:cNvSpPr>
                <p:nvPr/>
              </p:nvSpPr>
              <p:spPr bwMode="auto">
                <a:xfrm>
                  <a:off x="5815013" y="804863"/>
                  <a:ext cx="12700" cy="139700"/>
                </a:xfrm>
                <a:custGeom>
                  <a:avLst/>
                  <a:gdLst>
                    <a:gd name="T0" fmla="*/ 7 w 8"/>
                    <a:gd name="T1" fmla="*/ 88 h 88"/>
                    <a:gd name="T2" fmla="*/ 0 w 8"/>
                    <a:gd name="T3" fmla="*/ 80 h 88"/>
                    <a:gd name="T4" fmla="*/ 1 w 8"/>
                    <a:gd name="T5" fmla="*/ 0 h 88"/>
                    <a:gd name="T6" fmla="*/ 8 w 8"/>
                    <a:gd name="T7" fmla="*/ 8 h 88"/>
                    <a:gd name="T8" fmla="*/ 7 w 8"/>
                    <a:gd name="T9" fmla="*/ 88 h 88"/>
                  </a:gdLst>
                  <a:ahLst/>
                  <a:cxnLst>
                    <a:cxn ang="0">
                      <a:pos x="T0" y="T1"/>
                    </a:cxn>
                    <a:cxn ang="0">
                      <a:pos x="T2" y="T3"/>
                    </a:cxn>
                    <a:cxn ang="0">
                      <a:pos x="T4" y="T5"/>
                    </a:cxn>
                    <a:cxn ang="0">
                      <a:pos x="T6" y="T7"/>
                    </a:cxn>
                    <a:cxn ang="0">
                      <a:pos x="T8" y="T9"/>
                    </a:cxn>
                  </a:cxnLst>
                  <a:rect l="0" t="0" r="r" b="b"/>
                  <a:pathLst>
                    <a:path w="8" h="88">
                      <a:moveTo>
                        <a:pt x="7" y="88"/>
                      </a:moveTo>
                      <a:lnTo>
                        <a:pt x="0" y="80"/>
                      </a:lnTo>
                      <a:lnTo>
                        <a:pt x="1" y="0"/>
                      </a:lnTo>
                      <a:lnTo>
                        <a:pt x="8" y="8"/>
                      </a:lnTo>
                      <a:lnTo>
                        <a:pt x="7"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725"/>
                <p:cNvSpPr>
                  <a:spLocks/>
                </p:cNvSpPr>
                <p:nvPr/>
              </p:nvSpPr>
              <p:spPr bwMode="auto">
                <a:xfrm>
                  <a:off x="5510213" y="1057276"/>
                  <a:ext cx="14288" cy="12700"/>
                </a:xfrm>
                <a:custGeom>
                  <a:avLst/>
                  <a:gdLst>
                    <a:gd name="T0" fmla="*/ 8 w 11"/>
                    <a:gd name="T1" fmla="*/ 10 h 10"/>
                    <a:gd name="T2" fmla="*/ 0 w 11"/>
                    <a:gd name="T3" fmla="*/ 0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726"/>
                <p:cNvSpPr>
                  <a:spLocks/>
                </p:cNvSpPr>
                <p:nvPr/>
              </p:nvSpPr>
              <p:spPr bwMode="auto">
                <a:xfrm>
                  <a:off x="5514976" y="1055688"/>
                  <a:ext cx="12700" cy="14288"/>
                </a:xfrm>
                <a:custGeom>
                  <a:avLst/>
                  <a:gdLst>
                    <a:gd name="T0" fmla="*/ 8 w 11"/>
                    <a:gd name="T1" fmla="*/ 11 h 11"/>
                    <a:gd name="T2" fmla="*/ 0 w 11"/>
                    <a:gd name="T3" fmla="*/ 1 h 11"/>
                    <a:gd name="T4" fmla="*/ 3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2" y="0"/>
                        <a:pt x="3" y="0"/>
                      </a:cubicBezTo>
                      <a:cubicBezTo>
                        <a:pt x="11" y="10"/>
                        <a:pt x="11" y="10"/>
                        <a:pt x="11" y="10"/>
                      </a:cubicBezTo>
                      <a:cubicBezTo>
                        <a:pt x="10" y="10"/>
                        <a:pt x="9"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727"/>
                <p:cNvSpPr>
                  <a:spLocks/>
                </p:cNvSpPr>
                <p:nvPr/>
              </p:nvSpPr>
              <p:spPr bwMode="auto">
                <a:xfrm>
                  <a:off x="5518151" y="1054101"/>
                  <a:ext cx="14288" cy="14288"/>
                </a:xfrm>
                <a:custGeom>
                  <a:avLst/>
                  <a:gdLst>
                    <a:gd name="T0" fmla="*/ 8 w 12"/>
                    <a:gd name="T1" fmla="*/ 11 h 11"/>
                    <a:gd name="T2" fmla="*/ 0 w 12"/>
                    <a:gd name="T3" fmla="*/ 1 h 11"/>
                    <a:gd name="T4" fmla="*/ 4 w 12"/>
                    <a:gd name="T5" fmla="*/ 0 h 11"/>
                    <a:gd name="T6" fmla="*/ 12 w 12"/>
                    <a:gd name="T7" fmla="*/ 10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0" y="1"/>
                        <a:pt x="0" y="1"/>
                        <a:pt x="0" y="1"/>
                      </a:cubicBezTo>
                      <a:cubicBezTo>
                        <a:pt x="1" y="1"/>
                        <a:pt x="2" y="0"/>
                        <a:pt x="4" y="0"/>
                      </a:cubicBezTo>
                      <a:cubicBezTo>
                        <a:pt x="12" y="10"/>
                        <a:pt x="12" y="10"/>
                        <a:pt x="12" y="10"/>
                      </a:cubicBezTo>
                      <a:cubicBezTo>
                        <a:pt x="11" y="10"/>
                        <a:pt x="10"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728"/>
                <p:cNvSpPr>
                  <a:spLocks/>
                </p:cNvSpPr>
                <p:nvPr/>
              </p:nvSpPr>
              <p:spPr bwMode="auto">
                <a:xfrm>
                  <a:off x="5522913" y="1052513"/>
                  <a:ext cx="15875" cy="14288"/>
                </a:xfrm>
                <a:custGeom>
                  <a:avLst/>
                  <a:gdLst>
                    <a:gd name="T0" fmla="*/ 8 w 12"/>
                    <a:gd name="T1" fmla="*/ 12 h 12"/>
                    <a:gd name="T2" fmla="*/ 0 w 12"/>
                    <a:gd name="T3" fmla="*/ 2 h 12"/>
                    <a:gd name="T4" fmla="*/ 3 w 12"/>
                    <a:gd name="T5" fmla="*/ 0 h 12"/>
                    <a:gd name="T6" fmla="*/ 12 w 12"/>
                    <a:gd name="T7" fmla="*/ 10 h 12"/>
                    <a:gd name="T8" fmla="*/ 8 w 12"/>
                    <a:gd name="T9" fmla="*/ 12 h 12"/>
                  </a:gdLst>
                  <a:ahLst/>
                  <a:cxnLst>
                    <a:cxn ang="0">
                      <a:pos x="T0" y="T1"/>
                    </a:cxn>
                    <a:cxn ang="0">
                      <a:pos x="T2" y="T3"/>
                    </a:cxn>
                    <a:cxn ang="0">
                      <a:pos x="T4" y="T5"/>
                    </a:cxn>
                    <a:cxn ang="0">
                      <a:pos x="T6" y="T7"/>
                    </a:cxn>
                    <a:cxn ang="0">
                      <a:pos x="T8" y="T9"/>
                    </a:cxn>
                  </a:cxnLst>
                  <a:rect l="0" t="0" r="r" b="b"/>
                  <a:pathLst>
                    <a:path w="12" h="12">
                      <a:moveTo>
                        <a:pt x="8" y="12"/>
                      </a:moveTo>
                      <a:cubicBezTo>
                        <a:pt x="0" y="2"/>
                        <a:pt x="0" y="2"/>
                        <a:pt x="0" y="2"/>
                      </a:cubicBezTo>
                      <a:cubicBezTo>
                        <a:pt x="1" y="1"/>
                        <a:pt x="2" y="1"/>
                        <a:pt x="3" y="0"/>
                      </a:cubicBezTo>
                      <a:cubicBezTo>
                        <a:pt x="12" y="10"/>
                        <a:pt x="12" y="10"/>
                        <a:pt x="12" y="10"/>
                      </a:cubicBezTo>
                      <a:cubicBezTo>
                        <a:pt x="10" y="10"/>
                        <a:pt x="9" y="11"/>
                        <a:pt x="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729"/>
                <p:cNvSpPr>
                  <a:spLocks/>
                </p:cNvSpPr>
                <p:nvPr/>
              </p:nvSpPr>
              <p:spPr bwMode="auto">
                <a:xfrm>
                  <a:off x="5526088" y="1006476"/>
                  <a:ext cx="25400" cy="58738"/>
                </a:xfrm>
                <a:custGeom>
                  <a:avLst/>
                  <a:gdLst>
                    <a:gd name="T0" fmla="*/ 9 w 20"/>
                    <a:gd name="T1" fmla="*/ 47 h 47"/>
                    <a:gd name="T2" fmla="*/ 0 w 20"/>
                    <a:gd name="T3" fmla="*/ 37 h 47"/>
                    <a:gd name="T4" fmla="*/ 12 w 20"/>
                    <a:gd name="T5" fmla="*/ 16 h 47"/>
                    <a:gd name="T6" fmla="*/ 6 w 20"/>
                    <a:gd name="T7" fmla="*/ 0 h 47"/>
                    <a:gd name="T8" fmla="*/ 14 w 20"/>
                    <a:gd name="T9" fmla="*/ 10 h 47"/>
                    <a:gd name="T10" fmla="*/ 20 w 20"/>
                    <a:gd name="T11" fmla="*/ 26 h 47"/>
                    <a:gd name="T12" fmla="*/ 9 w 20"/>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20" h="47">
                      <a:moveTo>
                        <a:pt x="9" y="47"/>
                      </a:moveTo>
                      <a:cubicBezTo>
                        <a:pt x="0" y="37"/>
                        <a:pt x="0" y="37"/>
                        <a:pt x="0" y="37"/>
                      </a:cubicBezTo>
                      <a:cubicBezTo>
                        <a:pt x="7" y="33"/>
                        <a:pt x="12" y="25"/>
                        <a:pt x="12" y="16"/>
                      </a:cubicBezTo>
                      <a:cubicBezTo>
                        <a:pt x="12" y="10"/>
                        <a:pt x="10" y="5"/>
                        <a:pt x="6" y="0"/>
                      </a:cubicBezTo>
                      <a:cubicBezTo>
                        <a:pt x="14" y="10"/>
                        <a:pt x="14" y="10"/>
                        <a:pt x="14" y="10"/>
                      </a:cubicBezTo>
                      <a:cubicBezTo>
                        <a:pt x="18" y="14"/>
                        <a:pt x="20" y="20"/>
                        <a:pt x="20" y="26"/>
                      </a:cubicBezTo>
                      <a:cubicBezTo>
                        <a:pt x="20" y="35"/>
                        <a:pt x="15" y="42"/>
                        <a:pt x="9"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730"/>
                <p:cNvSpPr>
                  <a:spLocks/>
                </p:cNvSpPr>
                <p:nvPr/>
              </p:nvSpPr>
              <p:spPr bwMode="auto">
                <a:xfrm>
                  <a:off x="5486401" y="1046163"/>
                  <a:ext cx="14288" cy="15875"/>
                </a:xfrm>
                <a:custGeom>
                  <a:avLst/>
                  <a:gdLst>
                    <a:gd name="T0" fmla="*/ 8 w 11"/>
                    <a:gd name="T1" fmla="*/ 10 h 13"/>
                    <a:gd name="T2" fmla="*/ 0 w 11"/>
                    <a:gd name="T3" fmla="*/ 0 h 13"/>
                    <a:gd name="T4" fmla="*/ 2 w 11"/>
                    <a:gd name="T5" fmla="*/ 3 h 13"/>
                    <a:gd name="T6" fmla="*/ 11 w 11"/>
                    <a:gd name="T7" fmla="*/ 13 h 13"/>
                    <a:gd name="T8" fmla="*/ 8 w 11"/>
                    <a:gd name="T9" fmla="*/ 10 h 13"/>
                  </a:gdLst>
                  <a:ahLst/>
                  <a:cxnLst>
                    <a:cxn ang="0">
                      <a:pos x="T0" y="T1"/>
                    </a:cxn>
                    <a:cxn ang="0">
                      <a:pos x="T2" y="T3"/>
                    </a:cxn>
                    <a:cxn ang="0">
                      <a:pos x="T4" y="T5"/>
                    </a:cxn>
                    <a:cxn ang="0">
                      <a:pos x="T6" y="T7"/>
                    </a:cxn>
                    <a:cxn ang="0">
                      <a:pos x="T8" y="T9"/>
                    </a:cxn>
                  </a:cxnLst>
                  <a:rect l="0" t="0" r="r" b="b"/>
                  <a:pathLst>
                    <a:path w="11" h="13">
                      <a:moveTo>
                        <a:pt x="8" y="10"/>
                      </a:moveTo>
                      <a:cubicBezTo>
                        <a:pt x="0" y="0"/>
                        <a:pt x="0" y="0"/>
                        <a:pt x="0" y="0"/>
                      </a:cubicBezTo>
                      <a:cubicBezTo>
                        <a:pt x="1" y="1"/>
                        <a:pt x="2" y="2"/>
                        <a:pt x="2" y="3"/>
                      </a:cubicBezTo>
                      <a:cubicBezTo>
                        <a:pt x="11" y="13"/>
                        <a:pt x="11" y="13"/>
                        <a:pt x="11" y="13"/>
                      </a:cubicBezTo>
                      <a:cubicBezTo>
                        <a:pt x="10"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731"/>
                <p:cNvSpPr>
                  <a:spLocks/>
                </p:cNvSpPr>
                <p:nvPr/>
              </p:nvSpPr>
              <p:spPr bwMode="auto">
                <a:xfrm>
                  <a:off x="5489576" y="1049338"/>
                  <a:ext cx="15875" cy="17463"/>
                </a:xfrm>
                <a:custGeom>
                  <a:avLst/>
                  <a:gdLst>
                    <a:gd name="T0" fmla="*/ 9 w 13"/>
                    <a:gd name="T1" fmla="*/ 10 h 13"/>
                    <a:gd name="T2" fmla="*/ 0 w 13"/>
                    <a:gd name="T3" fmla="*/ 0 h 13"/>
                    <a:gd name="T4" fmla="*/ 5 w 13"/>
                    <a:gd name="T5" fmla="*/ 3 h 13"/>
                    <a:gd name="T6" fmla="*/ 13 w 13"/>
                    <a:gd name="T7" fmla="*/ 13 h 13"/>
                    <a:gd name="T8" fmla="*/ 9 w 13"/>
                    <a:gd name="T9" fmla="*/ 10 h 13"/>
                  </a:gdLst>
                  <a:ahLst/>
                  <a:cxnLst>
                    <a:cxn ang="0">
                      <a:pos x="T0" y="T1"/>
                    </a:cxn>
                    <a:cxn ang="0">
                      <a:pos x="T2" y="T3"/>
                    </a:cxn>
                    <a:cxn ang="0">
                      <a:pos x="T4" y="T5"/>
                    </a:cxn>
                    <a:cxn ang="0">
                      <a:pos x="T6" y="T7"/>
                    </a:cxn>
                    <a:cxn ang="0">
                      <a:pos x="T8" y="T9"/>
                    </a:cxn>
                  </a:cxnLst>
                  <a:rect l="0" t="0" r="r" b="b"/>
                  <a:pathLst>
                    <a:path w="13" h="13">
                      <a:moveTo>
                        <a:pt x="9" y="10"/>
                      </a:moveTo>
                      <a:cubicBezTo>
                        <a:pt x="0" y="0"/>
                        <a:pt x="0" y="0"/>
                        <a:pt x="0" y="0"/>
                      </a:cubicBezTo>
                      <a:cubicBezTo>
                        <a:pt x="2" y="1"/>
                        <a:pt x="3" y="2"/>
                        <a:pt x="5" y="3"/>
                      </a:cubicBezTo>
                      <a:cubicBezTo>
                        <a:pt x="13" y="13"/>
                        <a:pt x="13" y="13"/>
                        <a:pt x="13" y="13"/>
                      </a:cubicBezTo>
                      <a:cubicBezTo>
                        <a:pt x="12" y="12"/>
                        <a:pt x="10"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732"/>
                <p:cNvSpPr>
                  <a:spLocks/>
                </p:cNvSpPr>
                <p:nvPr/>
              </p:nvSpPr>
              <p:spPr bwMode="auto">
                <a:xfrm>
                  <a:off x="5495926" y="1054101"/>
                  <a:ext cx="19050" cy="14288"/>
                </a:xfrm>
                <a:custGeom>
                  <a:avLst/>
                  <a:gdLst>
                    <a:gd name="T0" fmla="*/ 8 w 15"/>
                    <a:gd name="T1" fmla="*/ 10 h 12"/>
                    <a:gd name="T2" fmla="*/ 0 w 15"/>
                    <a:gd name="T3" fmla="*/ 0 h 12"/>
                    <a:gd name="T4" fmla="*/ 7 w 15"/>
                    <a:gd name="T5" fmla="*/ 3 h 12"/>
                    <a:gd name="T6" fmla="*/ 15 w 15"/>
                    <a:gd name="T7" fmla="*/ 12 h 12"/>
                    <a:gd name="T8" fmla="*/ 8 w 15"/>
                    <a:gd name="T9" fmla="*/ 10 h 12"/>
                  </a:gdLst>
                  <a:ahLst/>
                  <a:cxnLst>
                    <a:cxn ang="0">
                      <a:pos x="T0" y="T1"/>
                    </a:cxn>
                    <a:cxn ang="0">
                      <a:pos x="T2" y="T3"/>
                    </a:cxn>
                    <a:cxn ang="0">
                      <a:pos x="T4" y="T5"/>
                    </a:cxn>
                    <a:cxn ang="0">
                      <a:pos x="T6" y="T7"/>
                    </a:cxn>
                    <a:cxn ang="0">
                      <a:pos x="T8" y="T9"/>
                    </a:cxn>
                  </a:cxnLst>
                  <a:rect l="0" t="0" r="r" b="b"/>
                  <a:pathLst>
                    <a:path w="15" h="12">
                      <a:moveTo>
                        <a:pt x="8" y="10"/>
                      </a:moveTo>
                      <a:cubicBezTo>
                        <a:pt x="0" y="0"/>
                        <a:pt x="0" y="0"/>
                        <a:pt x="0" y="0"/>
                      </a:cubicBezTo>
                      <a:cubicBezTo>
                        <a:pt x="2" y="1"/>
                        <a:pt x="4" y="2"/>
                        <a:pt x="7" y="3"/>
                      </a:cubicBezTo>
                      <a:cubicBezTo>
                        <a:pt x="15" y="12"/>
                        <a:pt x="15" y="12"/>
                        <a:pt x="15" y="12"/>
                      </a:cubicBezTo>
                      <a:cubicBezTo>
                        <a:pt x="13" y="12"/>
                        <a:pt x="10"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733"/>
                <p:cNvSpPr>
                  <a:spLocks/>
                </p:cNvSpPr>
                <p:nvPr/>
              </p:nvSpPr>
              <p:spPr bwMode="auto">
                <a:xfrm>
                  <a:off x="5503863" y="1057276"/>
                  <a:ext cx="15875" cy="12700"/>
                </a:xfrm>
                <a:custGeom>
                  <a:avLst/>
                  <a:gdLst>
                    <a:gd name="T0" fmla="*/ 8 w 12"/>
                    <a:gd name="T1" fmla="*/ 9 h 10"/>
                    <a:gd name="T2" fmla="*/ 0 w 12"/>
                    <a:gd name="T3" fmla="*/ 0 h 10"/>
                    <a:gd name="T4" fmla="*/ 4 w 12"/>
                    <a:gd name="T5" fmla="*/ 0 h 10"/>
                    <a:gd name="T6" fmla="*/ 12 w 12"/>
                    <a:gd name="T7" fmla="*/ 10 h 10"/>
                    <a:gd name="T8" fmla="*/ 8 w 12"/>
                    <a:gd name="T9" fmla="*/ 9 h 10"/>
                  </a:gdLst>
                  <a:ahLst/>
                  <a:cxnLst>
                    <a:cxn ang="0">
                      <a:pos x="T0" y="T1"/>
                    </a:cxn>
                    <a:cxn ang="0">
                      <a:pos x="T2" y="T3"/>
                    </a:cxn>
                    <a:cxn ang="0">
                      <a:pos x="T4" y="T5"/>
                    </a:cxn>
                    <a:cxn ang="0">
                      <a:pos x="T6" y="T7"/>
                    </a:cxn>
                    <a:cxn ang="0">
                      <a:pos x="T8" y="T9"/>
                    </a:cxn>
                  </a:cxnLst>
                  <a:rect l="0" t="0" r="r" b="b"/>
                  <a:pathLst>
                    <a:path w="12" h="10">
                      <a:moveTo>
                        <a:pt x="8" y="9"/>
                      </a:moveTo>
                      <a:cubicBezTo>
                        <a:pt x="0" y="0"/>
                        <a:pt x="0" y="0"/>
                        <a:pt x="0" y="0"/>
                      </a:cubicBezTo>
                      <a:cubicBezTo>
                        <a:pt x="1" y="0"/>
                        <a:pt x="2" y="0"/>
                        <a:pt x="4" y="0"/>
                      </a:cubicBezTo>
                      <a:cubicBezTo>
                        <a:pt x="12" y="10"/>
                        <a:pt x="12" y="10"/>
                        <a:pt x="12" y="10"/>
                      </a:cubicBezTo>
                      <a:cubicBezTo>
                        <a:pt x="11" y="10"/>
                        <a:pt x="9"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734"/>
                <p:cNvSpPr>
                  <a:spLocks/>
                </p:cNvSpPr>
                <p:nvPr/>
              </p:nvSpPr>
              <p:spPr bwMode="auto">
                <a:xfrm>
                  <a:off x="5508626" y="1057276"/>
                  <a:ext cx="11113" cy="12700"/>
                </a:xfrm>
                <a:custGeom>
                  <a:avLst/>
                  <a:gdLst>
                    <a:gd name="T0" fmla="*/ 8 w 9"/>
                    <a:gd name="T1" fmla="*/ 10 h 10"/>
                    <a:gd name="T2" fmla="*/ 0 w 9"/>
                    <a:gd name="T3" fmla="*/ 0 h 10"/>
                    <a:gd name="T4" fmla="*/ 1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0" y="0"/>
                        <a:pt x="1" y="0"/>
                      </a:cubicBezTo>
                      <a:cubicBezTo>
                        <a:pt x="9" y="10"/>
                        <a:pt x="9" y="10"/>
                        <a:pt x="9" y="10"/>
                      </a:cubicBezTo>
                      <a:cubicBezTo>
                        <a:pt x="9" y="10"/>
                        <a:pt x="8"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735"/>
                <p:cNvSpPr>
                  <a:spLocks/>
                </p:cNvSpPr>
                <p:nvPr/>
              </p:nvSpPr>
              <p:spPr bwMode="auto">
                <a:xfrm>
                  <a:off x="5432426" y="1062038"/>
                  <a:ext cx="26988" cy="57150"/>
                </a:xfrm>
                <a:custGeom>
                  <a:avLst/>
                  <a:gdLst>
                    <a:gd name="T0" fmla="*/ 21 w 21"/>
                    <a:gd name="T1" fmla="*/ 46 h 46"/>
                    <a:gd name="T2" fmla="*/ 13 w 21"/>
                    <a:gd name="T3" fmla="*/ 36 h 46"/>
                    <a:gd name="T4" fmla="*/ 0 w 21"/>
                    <a:gd name="T5" fmla="*/ 0 h 46"/>
                    <a:gd name="T6" fmla="*/ 8 w 21"/>
                    <a:gd name="T7" fmla="*/ 10 h 46"/>
                    <a:gd name="T8" fmla="*/ 21 w 21"/>
                    <a:gd name="T9" fmla="*/ 46 h 46"/>
                  </a:gdLst>
                  <a:ahLst/>
                  <a:cxnLst>
                    <a:cxn ang="0">
                      <a:pos x="T0" y="T1"/>
                    </a:cxn>
                    <a:cxn ang="0">
                      <a:pos x="T2" y="T3"/>
                    </a:cxn>
                    <a:cxn ang="0">
                      <a:pos x="T4" y="T5"/>
                    </a:cxn>
                    <a:cxn ang="0">
                      <a:pos x="T6" y="T7"/>
                    </a:cxn>
                    <a:cxn ang="0">
                      <a:pos x="T8" y="T9"/>
                    </a:cxn>
                  </a:cxnLst>
                  <a:rect l="0" t="0" r="r" b="b"/>
                  <a:pathLst>
                    <a:path w="21" h="46">
                      <a:moveTo>
                        <a:pt x="21" y="46"/>
                      </a:moveTo>
                      <a:cubicBezTo>
                        <a:pt x="13" y="36"/>
                        <a:pt x="13" y="36"/>
                        <a:pt x="13" y="36"/>
                      </a:cubicBezTo>
                      <a:cubicBezTo>
                        <a:pt x="5" y="26"/>
                        <a:pt x="0" y="14"/>
                        <a:pt x="0" y="0"/>
                      </a:cubicBezTo>
                      <a:cubicBezTo>
                        <a:pt x="8" y="10"/>
                        <a:pt x="8" y="10"/>
                        <a:pt x="8" y="10"/>
                      </a:cubicBezTo>
                      <a:cubicBezTo>
                        <a:pt x="8" y="23"/>
                        <a:pt x="13" y="36"/>
                        <a:pt x="21"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736"/>
                <p:cNvSpPr>
                  <a:spLocks/>
                </p:cNvSpPr>
                <p:nvPr/>
              </p:nvSpPr>
              <p:spPr bwMode="auto">
                <a:xfrm>
                  <a:off x="5743576" y="754063"/>
                  <a:ext cx="14288" cy="12700"/>
                </a:xfrm>
                <a:custGeom>
                  <a:avLst/>
                  <a:gdLst>
                    <a:gd name="T0" fmla="*/ 8 w 11"/>
                    <a:gd name="T1" fmla="*/ 10 h 10"/>
                    <a:gd name="T2" fmla="*/ 0 w 11"/>
                    <a:gd name="T3" fmla="*/ 1 h 10"/>
                    <a:gd name="T4" fmla="*/ 2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1"/>
                        <a:pt x="0" y="1"/>
                        <a:pt x="0" y="1"/>
                      </a:cubicBezTo>
                      <a:cubicBezTo>
                        <a:pt x="1" y="1"/>
                        <a:pt x="2" y="1"/>
                        <a:pt x="2"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737"/>
                <p:cNvSpPr>
                  <a:spLocks/>
                </p:cNvSpPr>
                <p:nvPr/>
              </p:nvSpPr>
              <p:spPr bwMode="auto">
                <a:xfrm>
                  <a:off x="5746751" y="754063"/>
                  <a:ext cx="14288" cy="12700"/>
                </a:xfrm>
                <a:custGeom>
                  <a:avLst/>
                  <a:gdLst>
                    <a:gd name="T0" fmla="*/ 9 w 11"/>
                    <a:gd name="T1" fmla="*/ 10 h 10"/>
                    <a:gd name="T2" fmla="*/ 0 w 11"/>
                    <a:gd name="T3" fmla="*/ 0 h 10"/>
                    <a:gd name="T4" fmla="*/ 3 w 11"/>
                    <a:gd name="T5" fmla="*/ 0 h 10"/>
                    <a:gd name="T6" fmla="*/ 11 w 11"/>
                    <a:gd name="T7" fmla="*/ 10 h 10"/>
                    <a:gd name="T8" fmla="*/ 9 w 11"/>
                    <a:gd name="T9" fmla="*/ 10 h 10"/>
                  </a:gdLst>
                  <a:ahLst/>
                  <a:cxnLst>
                    <a:cxn ang="0">
                      <a:pos x="T0" y="T1"/>
                    </a:cxn>
                    <a:cxn ang="0">
                      <a:pos x="T2" y="T3"/>
                    </a:cxn>
                    <a:cxn ang="0">
                      <a:pos x="T4" y="T5"/>
                    </a:cxn>
                    <a:cxn ang="0">
                      <a:pos x="T6" y="T7"/>
                    </a:cxn>
                    <a:cxn ang="0">
                      <a:pos x="T8" y="T9"/>
                    </a:cxn>
                  </a:cxnLst>
                  <a:rect l="0" t="0" r="r" b="b"/>
                  <a:pathLst>
                    <a:path w="11" h="10">
                      <a:moveTo>
                        <a:pt x="9" y="10"/>
                      </a:moveTo>
                      <a:cubicBezTo>
                        <a:pt x="0" y="0"/>
                        <a:pt x="0" y="0"/>
                        <a:pt x="0" y="0"/>
                      </a:cubicBezTo>
                      <a:cubicBezTo>
                        <a:pt x="1" y="0"/>
                        <a:pt x="2" y="0"/>
                        <a:pt x="3" y="0"/>
                      </a:cubicBezTo>
                      <a:cubicBezTo>
                        <a:pt x="11" y="10"/>
                        <a:pt x="11" y="10"/>
                        <a:pt x="11" y="10"/>
                      </a:cubicBezTo>
                      <a:cubicBezTo>
                        <a:pt x="10" y="10"/>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738"/>
                <p:cNvSpPr>
                  <a:spLocks/>
                </p:cNvSpPr>
                <p:nvPr/>
              </p:nvSpPr>
              <p:spPr bwMode="auto">
                <a:xfrm>
                  <a:off x="5749926" y="752476"/>
                  <a:ext cx="14288" cy="14288"/>
                </a:xfrm>
                <a:custGeom>
                  <a:avLst/>
                  <a:gdLst>
                    <a:gd name="T0" fmla="*/ 8 w 11"/>
                    <a:gd name="T1" fmla="*/ 11 h 11"/>
                    <a:gd name="T2" fmla="*/ 0 w 11"/>
                    <a:gd name="T3" fmla="*/ 1 h 11"/>
                    <a:gd name="T4" fmla="*/ 3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2" y="0"/>
                        <a:pt x="3" y="0"/>
                      </a:cubicBezTo>
                      <a:cubicBezTo>
                        <a:pt x="11" y="10"/>
                        <a:pt x="11" y="10"/>
                        <a:pt x="11"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739"/>
                <p:cNvSpPr>
                  <a:spLocks/>
                </p:cNvSpPr>
                <p:nvPr/>
              </p:nvSpPr>
              <p:spPr bwMode="auto">
                <a:xfrm>
                  <a:off x="5754688" y="750888"/>
                  <a:ext cx="12700" cy="14288"/>
                </a:xfrm>
                <a:custGeom>
                  <a:avLst/>
                  <a:gdLst>
                    <a:gd name="T0" fmla="*/ 8 w 11"/>
                    <a:gd name="T1" fmla="*/ 11 h 11"/>
                    <a:gd name="T2" fmla="*/ 0 w 11"/>
                    <a:gd name="T3" fmla="*/ 1 h 11"/>
                    <a:gd name="T4" fmla="*/ 2 w 11"/>
                    <a:gd name="T5" fmla="*/ 0 h 11"/>
                    <a:gd name="T6" fmla="*/ 11 w 11"/>
                    <a:gd name="T7" fmla="*/ 9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2" y="0"/>
                        <a:pt x="2" y="0"/>
                      </a:cubicBezTo>
                      <a:cubicBezTo>
                        <a:pt x="11" y="9"/>
                        <a:pt x="11" y="9"/>
                        <a:pt x="11" y="9"/>
                      </a:cubicBezTo>
                      <a:cubicBezTo>
                        <a:pt x="10" y="10"/>
                        <a:pt x="9"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740"/>
                <p:cNvSpPr>
                  <a:spLocks/>
                </p:cNvSpPr>
                <p:nvPr/>
              </p:nvSpPr>
              <p:spPr bwMode="auto">
                <a:xfrm>
                  <a:off x="5756276" y="715963"/>
                  <a:ext cx="22225" cy="46038"/>
                </a:xfrm>
                <a:custGeom>
                  <a:avLst/>
                  <a:gdLst>
                    <a:gd name="T0" fmla="*/ 9 w 17"/>
                    <a:gd name="T1" fmla="*/ 37 h 37"/>
                    <a:gd name="T2" fmla="*/ 0 w 17"/>
                    <a:gd name="T3" fmla="*/ 28 h 37"/>
                    <a:gd name="T4" fmla="*/ 9 w 17"/>
                    <a:gd name="T5" fmla="*/ 12 h 37"/>
                    <a:gd name="T6" fmla="*/ 5 w 17"/>
                    <a:gd name="T7" fmla="*/ 0 h 37"/>
                    <a:gd name="T8" fmla="*/ 13 w 17"/>
                    <a:gd name="T9" fmla="*/ 10 h 37"/>
                    <a:gd name="T10" fmla="*/ 17 w 17"/>
                    <a:gd name="T11" fmla="*/ 22 h 37"/>
                    <a:gd name="T12" fmla="*/ 9 w 17"/>
                    <a:gd name="T13" fmla="*/ 37 h 37"/>
                  </a:gdLst>
                  <a:ahLst/>
                  <a:cxnLst>
                    <a:cxn ang="0">
                      <a:pos x="T0" y="T1"/>
                    </a:cxn>
                    <a:cxn ang="0">
                      <a:pos x="T2" y="T3"/>
                    </a:cxn>
                    <a:cxn ang="0">
                      <a:pos x="T4" y="T5"/>
                    </a:cxn>
                    <a:cxn ang="0">
                      <a:pos x="T6" y="T7"/>
                    </a:cxn>
                    <a:cxn ang="0">
                      <a:pos x="T8" y="T9"/>
                    </a:cxn>
                    <a:cxn ang="0">
                      <a:pos x="T10" y="T11"/>
                    </a:cxn>
                    <a:cxn ang="0">
                      <a:pos x="T12" y="T13"/>
                    </a:cxn>
                  </a:cxnLst>
                  <a:rect l="0" t="0" r="r" b="b"/>
                  <a:pathLst>
                    <a:path w="17" h="37">
                      <a:moveTo>
                        <a:pt x="9" y="37"/>
                      </a:moveTo>
                      <a:cubicBezTo>
                        <a:pt x="0" y="28"/>
                        <a:pt x="0" y="28"/>
                        <a:pt x="0" y="28"/>
                      </a:cubicBezTo>
                      <a:cubicBezTo>
                        <a:pt x="6" y="24"/>
                        <a:pt x="9" y="19"/>
                        <a:pt x="9" y="12"/>
                      </a:cubicBezTo>
                      <a:cubicBezTo>
                        <a:pt x="9" y="7"/>
                        <a:pt x="7" y="3"/>
                        <a:pt x="5" y="0"/>
                      </a:cubicBezTo>
                      <a:cubicBezTo>
                        <a:pt x="13" y="10"/>
                        <a:pt x="13" y="10"/>
                        <a:pt x="13" y="10"/>
                      </a:cubicBezTo>
                      <a:cubicBezTo>
                        <a:pt x="16" y="13"/>
                        <a:pt x="17" y="17"/>
                        <a:pt x="17" y="22"/>
                      </a:cubicBezTo>
                      <a:cubicBezTo>
                        <a:pt x="17" y="28"/>
                        <a:pt x="14" y="34"/>
                        <a:pt x="9"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741"/>
                <p:cNvSpPr>
                  <a:spLocks/>
                </p:cNvSpPr>
                <p:nvPr/>
              </p:nvSpPr>
              <p:spPr bwMode="auto">
                <a:xfrm>
                  <a:off x="5483226" y="931863"/>
                  <a:ext cx="152400" cy="12700"/>
                </a:xfrm>
                <a:custGeom>
                  <a:avLst/>
                  <a:gdLst>
                    <a:gd name="T0" fmla="*/ 6 w 96"/>
                    <a:gd name="T1" fmla="*/ 8 h 8"/>
                    <a:gd name="T2" fmla="*/ 0 w 96"/>
                    <a:gd name="T3" fmla="*/ 0 h 8"/>
                    <a:gd name="T4" fmla="*/ 90 w 96"/>
                    <a:gd name="T5" fmla="*/ 0 h 8"/>
                    <a:gd name="T6" fmla="*/ 96 w 96"/>
                    <a:gd name="T7" fmla="*/ 8 h 8"/>
                    <a:gd name="T8" fmla="*/ 6 w 96"/>
                    <a:gd name="T9" fmla="*/ 8 h 8"/>
                  </a:gdLst>
                  <a:ahLst/>
                  <a:cxnLst>
                    <a:cxn ang="0">
                      <a:pos x="T0" y="T1"/>
                    </a:cxn>
                    <a:cxn ang="0">
                      <a:pos x="T2" y="T3"/>
                    </a:cxn>
                    <a:cxn ang="0">
                      <a:pos x="T4" y="T5"/>
                    </a:cxn>
                    <a:cxn ang="0">
                      <a:pos x="T6" y="T7"/>
                    </a:cxn>
                    <a:cxn ang="0">
                      <a:pos x="T8" y="T9"/>
                    </a:cxn>
                  </a:cxnLst>
                  <a:rect l="0" t="0" r="r" b="b"/>
                  <a:pathLst>
                    <a:path w="96" h="8">
                      <a:moveTo>
                        <a:pt x="6" y="8"/>
                      </a:moveTo>
                      <a:lnTo>
                        <a:pt x="0" y="0"/>
                      </a:lnTo>
                      <a:lnTo>
                        <a:pt x="90" y="0"/>
                      </a:lnTo>
                      <a:lnTo>
                        <a:pt x="96"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742"/>
                <p:cNvSpPr>
                  <a:spLocks/>
                </p:cNvSpPr>
                <p:nvPr/>
              </p:nvSpPr>
              <p:spPr bwMode="auto">
                <a:xfrm>
                  <a:off x="5626101" y="804863"/>
                  <a:ext cx="11113" cy="139700"/>
                </a:xfrm>
                <a:custGeom>
                  <a:avLst/>
                  <a:gdLst>
                    <a:gd name="T0" fmla="*/ 6 w 7"/>
                    <a:gd name="T1" fmla="*/ 88 h 88"/>
                    <a:gd name="T2" fmla="*/ 0 w 7"/>
                    <a:gd name="T3" fmla="*/ 80 h 88"/>
                    <a:gd name="T4" fmla="*/ 0 w 7"/>
                    <a:gd name="T5" fmla="*/ 0 h 88"/>
                    <a:gd name="T6" fmla="*/ 7 w 7"/>
                    <a:gd name="T7" fmla="*/ 8 h 88"/>
                    <a:gd name="T8" fmla="*/ 6 w 7"/>
                    <a:gd name="T9" fmla="*/ 88 h 88"/>
                  </a:gdLst>
                  <a:ahLst/>
                  <a:cxnLst>
                    <a:cxn ang="0">
                      <a:pos x="T0" y="T1"/>
                    </a:cxn>
                    <a:cxn ang="0">
                      <a:pos x="T2" y="T3"/>
                    </a:cxn>
                    <a:cxn ang="0">
                      <a:pos x="T4" y="T5"/>
                    </a:cxn>
                    <a:cxn ang="0">
                      <a:pos x="T6" y="T7"/>
                    </a:cxn>
                    <a:cxn ang="0">
                      <a:pos x="T8" y="T9"/>
                    </a:cxn>
                  </a:cxnLst>
                  <a:rect l="0" t="0" r="r" b="b"/>
                  <a:pathLst>
                    <a:path w="7" h="88">
                      <a:moveTo>
                        <a:pt x="6" y="88"/>
                      </a:moveTo>
                      <a:lnTo>
                        <a:pt x="0" y="80"/>
                      </a:lnTo>
                      <a:lnTo>
                        <a:pt x="0" y="0"/>
                      </a:lnTo>
                      <a:lnTo>
                        <a:pt x="7" y="8"/>
                      </a:lnTo>
                      <a:lnTo>
                        <a:pt x="6"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743"/>
                <p:cNvSpPr>
                  <a:spLocks/>
                </p:cNvSpPr>
                <p:nvPr/>
              </p:nvSpPr>
              <p:spPr bwMode="auto">
                <a:xfrm>
                  <a:off x="5797551" y="655638"/>
                  <a:ext cx="12700" cy="11113"/>
                </a:xfrm>
                <a:custGeom>
                  <a:avLst/>
                  <a:gdLst>
                    <a:gd name="T0" fmla="*/ 8 w 10"/>
                    <a:gd name="T1" fmla="*/ 10 h 10"/>
                    <a:gd name="T2" fmla="*/ 0 w 10"/>
                    <a:gd name="T3" fmla="*/ 0 h 10"/>
                    <a:gd name="T4" fmla="*/ 2 w 10"/>
                    <a:gd name="T5" fmla="*/ 0 h 10"/>
                    <a:gd name="T6" fmla="*/ 10 w 10"/>
                    <a:gd name="T7" fmla="*/ 10 h 10"/>
                    <a:gd name="T8" fmla="*/ 8 w 10"/>
                    <a:gd name="T9" fmla="*/ 10 h 10"/>
                  </a:gdLst>
                  <a:ahLst/>
                  <a:cxnLst>
                    <a:cxn ang="0">
                      <a:pos x="T0" y="T1"/>
                    </a:cxn>
                    <a:cxn ang="0">
                      <a:pos x="T2" y="T3"/>
                    </a:cxn>
                    <a:cxn ang="0">
                      <a:pos x="T4" y="T5"/>
                    </a:cxn>
                    <a:cxn ang="0">
                      <a:pos x="T6" y="T7"/>
                    </a:cxn>
                    <a:cxn ang="0">
                      <a:pos x="T8" y="T9"/>
                    </a:cxn>
                  </a:cxnLst>
                  <a:rect l="0" t="0" r="r" b="b"/>
                  <a:pathLst>
                    <a:path w="10" h="10">
                      <a:moveTo>
                        <a:pt x="8" y="10"/>
                      </a:moveTo>
                      <a:cubicBezTo>
                        <a:pt x="0" y="0"/>
                        <a:pt x="0" y="0"/>
                        <a:pt x="0" y="0"/>
                      </a:cubicBezTo>
                      <a:cubicBezTo>
                        <a:pt x="1" y="0"/>
                        <a:pt x="1" y="0"/>
                        <a:pt x="2" y="0"/>
                      </a:cubicBezTo>
                      <a:cubicBezTo>
                        <a:pt x="10" y="10"/>
                        <a:pt x="10" y="10"/>
                        <a:pt x="10"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744"/>
                <p:cNvSpPr>
                  <a:spLocks/>
                </p:cNvSpPr>
                <p:nvPr/>
              </p:nvSpPr>
              <p:spPr bwMode="auto">
                <a:xfrm>
                  <a:off x="5800726" y="655638"/>
                  <a:ext cx="20638" cy="12700"/>
                </a:xfrm>
                <a:custGeom>
                  <a:avLst/>
                  <a:gdLst>
                    <a:gd name="T0" fmla="*/ 8 w 17"/>
                    <a:gd name="T1" fmla="*/ 10 h 11"/>
                    <a:gd name="T2" fmla="*/ 0 w 17"/>
                    <a:gd name="T3" fmla="*/ 0 h 11"/>
                    <a:gd name="T4" fmla="*/ 9 w 17"/>
                    <a:gd name="T5" fmla="*/ 2 h 11"/>
                    <a:gd name="T6" fmla="*/ 17 w 17"/>
                    <a:gd name="T7" fmla="*/ 11 h 11"/>
                    <a:gd name="T8" fmla="*/ 8 w 17"/>
                    <a:gd name="T9" fmla="*/ 10 h 11"/>
                  </a:gdLst>
                  <a:ahLst/>
                  <a:cxnLst>
                    <a:cxn ang="0">
                      <a:pos x="T0" y="T1"/>
                    </a:cxn>
                    <a:cxn ang="0">
                      <a:pos x="T2" y="T3"/>
                    </a:cxn>
                    <a:cxn ang="0">
                      <a:pos x="T4" y="T5"/>
                    </a:cxn>
                    <a:cxn ang="0">
                      <a:pos x="T6" y="T7"/>
                    </a:cxn>
                    <a:cxn ang="0">
                      <a:pos x="T8" y="T9"/>
                    </a:cxn>
                  </a:cxnLst>
                  <a:rect l="0" t="0" r="r" b="b"/>
                  <a:pathLst>
                    <a:path w="17" h="11">
                      <a:moveTo>
                        <a:pt x="8" y="10"/>
                      </a:moveTo>
                      <a:cubicBezTo>
                        <a:pt x="0" y="0"/>
                        <a:pt x="0" y="0"/>
                        <a:pt x="0" y="0"/>
                      </a:cubicBezTo>
                      <a:cubicBezTo>
                        <a:pt x="3" y="1"/>
                        <a:pt x="6" y="1"/>
                        <a:pt x="9" y="2"/>
                      </a:cubicBezTo>
                      <a:cubicBezTo>
                        <a:pt x="17" y="11"/>
                        <a:pt x="17" y="11"/>
                        <a:pt x="17" y="11"/>
                      </a:cubicBezTo>
                      <a:cubicBezTo>
                        <a:pt x="14" y="11"/>
                        <a:pt x="11"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745"/>
                <p:cNvSpPr>
                  <a:spLocks/>
                </p:cNvSpPr>
                <p:nvPr/>
              </p:nvSpPr>
              <p:spPr bwMode="auto">
                <a:xfrm>
                  <a:off x="5811838" y="657226"/>
                  <a:ext cx="28575" cy="19050"/>
                </a:xfrm>
                <a:custGeom>
                  <a:avLst/>
                  <a:gdLst>
                    <a:gd name="T0" fmla="*/ 8 w 23"/>
                    <a:gd name="T1" fmla="*/ 9 h 15"/>
                    <a:gd name="T2" fmla="*/ 0 w 23"/>
                    <a:gd name="T3" fmla="*/ 0 h 15"/>
                    <a:gd name="T4" fmla="*/ 15 w 23"/>
                    <a:gd name="T5" fmla="*/ 5 h 15"/>
                    <a:gd name="T6" fmla="*/ 23 w 23"/>
                    <a:gd name="T7" fmla="*/ 15 h 15"/>
                    <a:gd name="T8" fmla="*/ 8 w 23"/>
                    <a:gd name="T9" fmla="*/ 9 h 15"/>
                  </a:gdLst>
                  <a:ahLst/>
                  <a:cxnLst>
                    <a:cxn ang="0">
                      <a:pos x="T0" y="T1"/>
                    </a:cxn>
                    <a:cxn ang="0">
                      <a:pos x="T2" y="T3"/>
                    </a:cxn>
                    <a:cxn ang="0">
                      <a:pos x="T4" y="T5"/>
                    </a:cxn>
                    <a:cxn ang="0">
                      <a:pos x="T6" y="T7"/>
                    </a:cxn>
                    <a:cxn ang="0">
                      <a:pos x="T8" y="T9"/>
                    </a:cxn>
                  </a:cxnLst>
                  <a:rect l="0" t="0" r="r" b="b"/>
                  <a:pathLst>
                    <a:path w="23" h="15">
                      <a:moveTo>
                        <a:pt x="8" y="9"/>
                      </a:moveTo>
                      <a:cubicBezTo>
                        <a:pt x="0" y="0"/>
                        <a:pt x="0" y="0"/>
                        <a:pt x="0" y="0"/>
                      </a:cubicBezTo>
                      <a:cubicBezTo>
                        <a:pt x="5" y="1"/>
                        <a:pt x="10" y="2"/>
                        <a:pt x="15" y="5"/>
                      </a:cubicBezTo>
                      <a:cubicBezTo>
                        <a:pt x="23" y="15"/>
                        <a:pt x="23" y="15"/>
                        <a:pt x="23" y="15"/>
                      </a:cubicBezTo>
                      <a:cubicBezTo>
                        <a:pt x="19" y="12"/>
                        <a:pt x="14"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746"/>
                <p:cNvSpPr>
                  <a:spLocks/>
                </p:cNvSpPr>
                <p:nvPr/>
              </p:nvSpPr>
              <p:spPr bwMode="auto">
                <a:xfrm>
                  <a:off x="5830888" y="663576"/>
                  <a:ext cx="23813" cy="20638"/>
                </a:xfrm>
                <a:custGeom>
                  <a:avLst/>
                  <a:gdLst>
                    <a:gd name="T0" fmla="*/ 8 w 19"/>
                    <a:gd name="T1" fmla="*/ 10 h 17"/>
                    <a:gd name="T2" fmla="*/ 0 w 19"/>
                    <a:gd name="T3" fmla="*/ 0 h 17"/>
                    <a:gd name="T4" fmla="*/ 10 w 19"/>
                    <a:gd name="T5" fmla="*/ 7 h 17"/>
                    <a:gd name="T6" fmla="*/ 19 w 19"/>
                    <a:gd name="T7" fmla="*/ 17 h 17"/>
                    <a:gd name="T8" fmla="*/ 8 w 19"/>
                    <a:gd name="T9" fmla="*/ 10 h 17"/>
                  </a:gdLst>
                  <a:ahLst/>
                  <a:cxnLst>
                    <a:cxn ang="0">
                      <a:pos x="T0" y="T1"/>
                    </a:cxn>
                    <a:cxn ang="0">
                      <a:pos x="T2" y="T3"/>
                    </a:cxn>
                    <a:cxn ang="0">
                      <a:pos x="T4" y="T5"/>
                    </a:cxn>
                    <a:cxn ang="0">
                      <a:pos x="T6" y="T7"/>
                    </a:cxn>
                    <a:cxn ang="0">
                      <a:pos x="T8" y="T9"/>
                    </a:cxn>
                  </a:cxnLst>
                  <a:rect l="0" t="0" r="r" b="b"/>
                  <a:pathLst>
                    <a:path w="19" h="17">
                      <a:moveTo>
                        <a:pt x="8" y="10"/>
                      </a:moveTo>
                      <a:cubicBezTo>
                        <a:pt x="0" y="0"/>
                        <a:pt x="0" y="0"/>
                        <a:pt x="0" y="0"/>
                      </a:cubicBezTo>
                      <a:cubicBezTo>
                        <a:pt x="4" y="2"/>
                        <a:pt x="7" y="4"/>
                        <a:pt x="10" y="7"/>
                      </a:cubicBezTo>
                      <a:cubicBezTo>
                        <a:pt x="19" y="17"/>
                        <a:pt x="19" y="17"/>
                        <a:pt x="19" y="17"/>
                      </a:cubicBezTo>
                      <a:cubicBezTo>
                        <a:pt x="15" y="14"/>
                        <a:pt x="12" y="12"/>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747"/>
                <p:cNvSpPr>
                  <a:spLocks/>
                </p:cNvSpPr>
                <p:nvPr/>
              </p:nvSpPr>
              <p:spPr bwMode="auto">
                <a:xfrm>
                  <a:off x="5843588" y="673101"/>
                  <a:ext cx="17463" cy="17463"/>
                </a:xfrm>
                <a:custGeom>
                  <a:avLst/>
                  <a:gdLst>
                    <a:gd name="T0" fmla="*/ 9 w 14"/>
                    <a:gd name="T1" fmla="*/ 10 h 15"/>
                    <a:gd name="T2" fmla="*/ 0 w 14"/>
                    <a:gd name="T3" fmla="*/ 0 h 15"/>
                    <a:gd name="T4" fmla="*/ 6 w 14"/>
                    <a:gd name="T5" fmla="*/ 6 h 15"/>
                    <a:gd name="T6" fmla="*/ 14 w 14"/>
                    <a:gd name="T7" fmla="*/ 15 h 15"/>
                    <a:gd name="T8" fmla="*/ 9 w 14"/>
                    <a:gd name="T9" fmla="*/ 10 h 15"/>
                  </a:gdLst>
                  <a:ahLst/>
                  <a:cxnLst>
                    <a:cxn ang="0">
                      <a:pos x="T0" y="T1"/>
                    </a:cxn>
                    <a:cxn ang="0">
                      <a:pos x="T2" y="T3"/>
                    </a:cxn>
                    <a:cxn ang="0">
                      <a:pos x="T4" y="T5"/>
                    </a:cxn>
                    <a:cxn ang="0">
                      <a:pos x="T6" y="T7"/>
                    </a:cxn>
                    <a:cxn ang="0">
                      <a:pos x="T8" y="T9"/>
                    </a:cxn>
                  </a:cxnLst>
                  <a:rect l="0" t="0" r="r" b="b"/>
                  <a:pathLst>
                    <a:path w="14" h="15">
                      <a:moveTo>
                        <a:pt x="9" y="10"/>
                      </a:moveTo>
                      <a:cubicBezTo>
                        <a:pt x="0" y="0"/>
                        <a:pt x="0" y="0"/>
                        <a:pt x="0" y="0"/>
                      </a:cubicBezTo>
                      <a:cubicBezTo>
                        <a:pt x="2" y="2"/>
                        <a:pt x="4" y="4"/>
                        <a:pt x="6" y="6"/>
                      </a:cubicBezTo>
                      <a:cubicBezTo>
                        <a:pt x="14" y="15"/>
                        <a:pt x="14" y="15"/>
                        <a:pt x="14" y="15"/>
                      </a:cubicBezTo>
                      <a:cubicBezTo>
                        <a:pt x="12" y="13"/>
                        <a:pt x="11" y="12"/>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748"/>
                <p:cNvSpPr>
                  <a:spLocks/>
                </p:cNvSpPr>
                <p:nvPr/>
              </p:nvSpPr>
              <p:spPr bwMode="auto">
                <a:xfrm>
                  <a:off x="5559426" y="754063"/>
                  <a:ext cx="195263" cy="12700"/>
                </a:xfrm>
                <a:custGeom>
                  <a:avLst/>
                  <a:gdLst>
                    <a:gd name="T0" fmla="*/ 6 w 123"/>
                    <a:gd name="T1" fmla="*/ 8 h 8"/>
                    <a:gd name="T2" fmla="*/ 0 w 123"/>
                    <a:gd name="T3" fmla="*/ 0 h 8"/>
                    <a:gd name="T4" fmla="*/ 116 w 123"/>
                    <a:gd name="T5" fmla="*/ 0 h 8"/>
                    <a:gd name="T6" fmla="*/ 123 w 123"/>
                    <a:gd name="T7" fmla="*/ 8 h 8"/>
                    <a:gd name="T8" fmla="*/ 6 w 123"/>
                    <a:gd name="T9" fmla="*/ 8 h 8"/>
                  </a:gdLst>
                  <a:ahLst/>
                  <a:cxnLst>
                    <a:cxn ang="0">
                      <a:pos x="T0" y="T1"/>
                    </a:cxn>
                    <a:cxn ang="0">
                      <a:pos x="T2" y="T3"/>
                    </a:cxn>
                    <a:cxn ang="0">
                      <a:pos x="T4" y="T5"/>
                    </a:cxn>
                    <a:cxn ang="0">
                      <a:pos x="T6" y="T7"/>
                    </a:cxn>
                    <a:cxn ang="0">
                      <a:pos x="T8" y="T9"/>
                    </a:cxn>
                  </a:cxnLst>
                  <a:rect l="0" t="0" r="r" b="b"/>
                  <a:pathLst>
                    <a:path w="123" h="8">
                      <a:moveTo>
                        <a:pt x="6" y="8"/>
                      </a:moveTo>
                      <a:lnTo>
                        <a:pt x="0" y="0"/>
                      </a:lnTo>
                      <a:lnTo>
                        <a:pt x="116" y="0"/>
                      </a:lnTo>
                      <a:lnTo>
                        <a:pt x="123"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749"/>
                <p:cNvSpPr>
                  <a:spLocks/>
                </p:cNvSpPr>
                <p:nvPr/>
              </p:nvSpPr>
              <p:spPr bwMode="auto">
                <a:xfrm>
                  <a:off x="5541963" y="746126"/>
                  <a:ext cx="12700" cy="14288"/>
                </a:xfrm>
                <a:custGeom>
                  <a:avLst/>
                  <a:gdLst>
                    <a:gd name="T0" fmla="*/ 8 w 10"/>
                    <a:gd name="T1" fmla="*/ 10 h 12"/>
                    <a:gd name="T2" fmla="*/ 0 w 10"/>
                    <a:gd name="T3" fmla="*/ 0 h 12"/>
                    <a:gd name="T4" fmla="*/ 2 w 10"/>
                    <a:gd name="T5" fmla="*/ 2 h 12"/>
                    <a:gd name="T6" fmla="*/ 10 w 10"/>
                    <a:gd name="T7" fmla="*/ 12 h 12"/>
                    <a:gd name="T8" fmla="*/ 8 w 10"/>
                    <a:gd name="T9" fmla="*/ 10 h 12"/>
                  </a:gdLst>
                  <a:ahLst/>
                  <a:cxnLst>
                    <a:cxn ang="0">
                      <a:pos x="T0" y="T1"/>
                    </a:cxn>
                    <a:cxn ang="0">
                      <a:pos x="T2" y="T3"/>
                    </a:cxn>
                    <a:cxn ang="0">
                      <a:pos x="T4" y="T5"/>
                    </a:cxn>
                    <a:cxn ang="0">
                      <a:pos x="T6" y="T7"/>
                    </a:cxn>
                    <a:cxn ang="0">
                      <a:pos x="T8" y="T9"/>
                    </a:cxn>
                  </a:cxnLst>
                  <a:rect l="0" t="0" r="r" b="b"/>
                  <a:pathLst>
                    <a:path w="10" h="12">
                      <a:moveTo>
                        <a:pt x="8" y="10"/>
                      </a:moveTo>
                      <a:cubicBezTo>
                        <a:pt x="0" y="0"/>
                        <a:pt x="0" y="0"/>
                        <a:pt x="0" y="0"/>
                      </a:cubicBezTo>
                      <a:cubicBezTo>
                        <a:pt x="0" y="1"/>
                        <a:pt x="1" y="2"/>
                        <a:pt x="2" y="2"/>
                      </a:cubicBezTo>
                      <a:cubicBezTo>
                        <a:pt x="10" y="12"/>
                        <a:pt x="10" y="12"/>
                        <a:pt x="10" y="12"/>
                      </a:cubicBezTo>
                      <a:cubicBezTo>
                        <a:pt x="9" y="11"/>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750"/>
                <p:cNvSpPr>
                  <a:spLocks/>
                </p:cNvSpPr>
                <p:nvPr/>
              </p:nvSpPr>
              <p:spPr bwMode="auto">
                <a:xfrm>
                  <a:off x="5543551" y="749301"/>
                  <a:ext cx="14288" cy="14288"/>
                </a:xfrm>
                <a:custGeom>
                  <a:avLst/>
                  <a:gdLst>
                    <a:gd name="T0" fmla="*/ 8 w 11"/>
                    <a:gd name="T1" fmla="*/ 10 h 12"/>
                    <a:gd name="T2" fmla="*/ 0 w 11"/>
                    <a:gd name="T3" fmla="*/ 0 h 12"/>
                    <a:gd name="T4" fmla="*/ 3 w 11"/>
                    <a:gd name="T5" fmla="*/ 2 h 12"/>
                    <a:gd name="T6" fmla="*/ 11 w 11"/>
                    <a:gd name="T7" fmla="*/ 12 h 12"/>
                    <a:gd name="T8" fmla="*/ 8 w 11"/>
                    <a:gd name="T9" fmla="*/ 10 h 12"/>
                  </a:gdLst>
                  <a:ahLst/>
                  <a:cxnLst>
                    <a:cxn ang="0">
                      <a:pos x="T0" y="T1"/>
                    </a:cxn>
                    <a:cxn ang="0">
                      <a:pos x="T2" y="T3"/>
                    </a:cxn>
                    <a:cxn ang="0">
                      <a:pos x="T4" y="T5"/>
                    </a:cxn>
                    <a:cxn ang="0">
                      <a:pos x="T6" y="T7"/>
                    </a:cxn>
                    <a:cxn ang="0">
                      <a:pos x="T8" y="T9"/>
                    </a:cxn>
                  </a:cxnLst>
                  <a:rect l="0" t="0" r="r" b="b"/>
                  <a:pathLst>
                    <a:path w="11" h="12">
                      <a:moveTo>
                        <a:pt x="8" y="10"/>
                      </a:moveTo>
                      <a:cubicBezTo>
                        <a:pt x="0" y="0"/>
                        <a:pt x="0" y="0"/>
                        <a:pt x="0" y="0"/>
                      </a:cubicBezTo>
                      <a:cubicBezTo>
                        <a:pt x="1" y="1"/>
                        <a:pt x="2" y="2"/>
                        <a:pt x="3" y="2"/>
                      </a:cubicBezTo>
                      <a:cubicBezTo>
                        <a:pt x="11" y="12"/>
                        <a:pt x="11" y="12"/>
                        <a:pt x="11" y="12"/>
                      </a:cubicBezTo>
                      <a:cubicBezTo>
                        <a:pt x="10"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751"/>
                <p:cNvSpPr>
                  <a:spLocks/>
                </p:cNvSpPr>
                <p:nvPr/>
              </p:nvSpPr>
              <p:spPr bwMode="auto">
                <a:xfrm>
                  <a:off x="5548313" y="750888"/>
                  <a:ext cx="15875" cy="15875"/>
                </a:xfrm>
                <a:custGeom>
                  <a:avLst/>
                  <a:gdLst>
                    <a:gd name="T0" fmla="*/ 8 w 13"/>
                    <a:gd name="T1" fmla="*/ 10 h 12"/>
                    <a:gd name="T2" fmla="*/ 0 w 13"/>
                    <a:gd name="T3" fmla="*/ 0 h 12"/>
                    <a:gd name="T4" fmla="*/ 5 w 13"/>
                    <a:gd name="T5" fmla="*/ 2 h 12"/>
                    <a:gd name="T6" fmla="*/ 13 w 13"/>
                    <a:gd name="T7" fmla="*/ 12 h 12"/>
                    <a:gd name="T8" fmla="*/ 8 w 13"/>
                    <a:gd name="T9" fmla="*/ 10 h 12"/>
                  </a:gdLst>
                  <a:ahLst/>
                  <a:cxnLst>
                    <a:cxn ang="0">
                      <a:pos x="T0" y="T1"/>
                    </a:cxn>
                    <a:cxn ang="0">
                      <a:pos x="T2" y="T3"/>
                    </a:cxn>
                    <a:cxn ang="0">
                      <a:pos x="T4" y="T5"/>
                    </a:cxn>
                    <a:cxn ang="0">
                      <a:pos x="T6" y="T7"/>
                    </a:cxn>
                    <a:cxn ang="0">
                      <a:pos x="T8" y="T9"/>
                    </a:cxn>
                  </a:cxnLst>
                  <a:rect l="0" t="0" r="r" b="b"/>
                  <a:pathLst>
                    <a:path w="13" h="12">
                      <a:moveTo>
                        <a:pt x="8" y="10"/>
                      </a:moveTo>
                      <a:cubicBezTo>
                        <a:pt x="0" y="0"/>
                        <a:pt x="0" y="0"/>
                        <a:pt x="0" y="0"/>
                      </a:cubicBezTo>
                      <a:cubicBezTo>
                        <a:pt x="2" y="1"/>
                        <a:pt x="3" y="2"/>
                        <a:pt x="5" y="2"/>
                      </a:cubicBezTo>
                      <a:cubicBezTo>
                        <a:pt x="13" y="12"/>
                        <a:pt x="13" y="12"/>
                        <a:pt x="13" y="12"/>
                      </a:cubicBezTo>
                      <a:cubicBezTo>
                        <a:pt x="11" y="12"/>
                        <a:pt x="10"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752"/>
                <p:cNvSpPr>
                  <a:spLocks/>
                </p:cNvSpPr>
                <p:nvPr/>
              </p:nvSpPr>
              <p:spPr bwMode="auto">
                <a:xfrm>
                  <a:off x="5554663" y="754063"/>
                  <a:ext cx="12700" cy="12700"/>
                </a:xfrm>
                <a:custGeom>
                  <a:avLst/>
                  <a:gdLst>
                    <a:gd name="T0" fmla="*/ 8 w 11"/>
                    <a:gd name="T1" fmla="*/ 10 h 10"/>
                    <a:gd name="T2" fmla="*/ 0 w 11"/>
                    <a:gd name="T3" fmla="*/ 0 h 10"/>
                    <a:gd name="T4" fmla="*/ 3 w 11"/>
                    <a:gd name="T5" fmla="*/ 1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1"/>
                        <a:pt x="3" y="1"/>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753"/>
                <p:cNvSpPr>
                  <a:spLocks/>
                </p:cNvSpPr>
                <p:nvPr/>
              </p:nvSpPr>
              <p:spPr bwMode="auto">
                <a:xfrm>
                  <a:off x="5557838" y="754063"/>
                  <a:ext cx="11113" cy="12700"/>
                </a:xfrm>
                <a:custGeom>
                  <a:avLst/>
                  <a:gdLst>
                    <a:gd name="T0" fmla="*/ 8 w 9"/>
                    <a:gd name="T1" fmla="*/ 9 h 9"/>
                    <a:gd name="T2" fmla="*/ 0 w 9"/>
                    <a:gd name="T3" fmla="*/ 0 h 9"/>
                    <a:gd name="T4" fmla="*/ 1 w 9"/>
                    <a:gd name="T5" fmla="*/ 0 h 9"/>
                    <a:gd name="T6" fmla="*/ 9 w 9"/>
                    <a:gd name="T7" fmla="*/ 9 h 9"/>
                    <a:gd name="T8" fmla="*/ 8 w 9"/>
                    <a:gd name="T9" fmla="*/ 9 h 9"/>
                  </a:gdLst>
                  <a:ahLst/>
                  <a:cxnLst>
                    <a:cxn ang="0">
                      <a:pos x="T0" y="T1"/>
                    </a:cxn>
                    <a:cxn ang="0">
                      <a:pos x="T2" y="T3"/>
                    </a:cxn>
                    <a:cxn ang="0">
                      <a:pos x="T4" y="T5"/>
                    </a:cxn>
                    <a:cxn ang="0">
                      <a:pos x="T6" y="T7"/>
                    </a:cxn>
                    <a:cxn ang="0">
                      <a:pos x="T8" y="T9"/>
                    </a:cxn>
                  </a:cxnLst>
                  <a:rect l="0" t="0" r="r" b="b"/>
                  <a:pathLst>
                    <a:path w="9" h="9">
                      <a:moveTo>
                        <a:pt x="8" y="9"/>
                      </a:moveTo>
                      <a:cubicBezTo>
                        <a:pt x="0" y="0"/>
                        <a:pt x="0" y="0"/>
                        <a:pt x="0" y="0"/>
                      </a:cubicBezTo>
                      <a:cubicBezTo>
                        <a:pt x="0" y="0"/>
                        <a:pt x="0" y="0"/>
                        <a:pt x="1" y="0"/>
                      </a:cubicBezTo>
                      <a:cubicBezTo>
                        <a:pt x="9" y="9"/>
                        <a:pt x="9" y="9"/>
                        <a:pt x="9" y="9"/>
                      </a:cubicBezTo>
                      <a:cubicBezTo>
                        <a:pt x="9" y="9"/>
                        <a:pt x="9"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754"/>
                <p:cNvSpPr>
                  <a:spLocks/>
                </p:cNvSpPr>
                <p:nvPr/>
              </p:nvSpPr>
              <p:spPr bwMode="auto">
                <a:xfrm>
                  <a:off x="5432426" y="725488"/>
                  <a:ext cx="15875" cy="349250"/>
                </a:xfrm>
                <a:custGeom>
                  <a:avLst/>
                  <a:gdLst>
                    <a:gd name="T0" fmla="*/ 7 w 10"/>
                    <a:gd name="T1" fmla="*/ 220 h 220"/>
                    <a:gd name="T2" fmla="*/ 0 w 10"/>
                    <a:gd name="T3" fmla="*/ 212 h 220"/>
                    <a:gd name="T4" fmla="*/ 3 w 10"/>
                    <a:gd name="T5" fmla="*/ 0 h 220"/>
                    <a:gd name="T6" fmla="*/ 10 w 10"/>
                    <a:gd name="T7" fmla="*/ 7 h 220"/>
                    <a:gd name="T8" fmla="*/ 7 w 10"/>
                    <a:gd name="T9" fmla="*/ 220 h 220"/>
                  </a:gdLst>
                  <a:ahLst/>
                  <a:cxnLst>
                    <a:cxn ang="0">
                      <a:pos x="T0" y="T1"/>
                    </a:cxn>
                    <a:cxn ang="0">
                      <a:pos x="T2" y="T3"/>
                    </a:cxn>
                    <a:cxn ang="0">
                      <a:pos x="T4" y="T5"/>
                    </a:cxn>
                    <a:cxn ang="0">
                      <a:pos x="T6" y="T7"/>
                    </a:cxn>
                    <a:cxn ang="0">
                      <a:pos x="T8" y="T9"/>
                    </a:cxn>
                  </a:cxnLst>
                  <a:rect l="0" t="0" r="r" b="b"/>
                  <a:pathLst>
                    <a:path w="10" h="220">
                      <a:moveTo>
                        <a:pt x="7" y="220"/>
                      </a:moveTo>
                      <a:lnTo>
                        <a:pt x="0" y="212"/>
                      </a:lnTo>
                      <a:lnTo>
                        <a:pt x="3" y="0"/>
                      </a:lnTo>
                      <a:lnTo>
                        <a:pt x="10" y="7"/>
                      </a:lnTo>
                      <a:lnTo>
                        <a:pt x="7"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755"/>
                <p:cNvSpPr>
                  <a:spLocks/>
                </p:cNvSpPr>
                <p:nvPr/>
              </p:nvSpPr>
              <p:spPr bwMode="auto">
                <a:xfrm>
                  <a:off x="5508626" y="655638"/>
                  <a:ext cx="300038" cy="11113"/>
                </a:xfrm>
                <a:custGeom>
                  <a:avLst/>
                  <a:gdLst>
                    <a:gd name="T0" fmla="*/ 6 w 189"/>
                    <a:gd name="T1" fmla="*/ 7 h 7"/>
                    <a:gd name="T2" fmla="*/ 0 w 189"/>
                    <a:gd name="T3" fmla="*/ 0 h 7"/>
                    <a:gd name="T4" fmla="*/ 182 w 189"/>
                    <a:gd name="T5" fmla="*/ 0 h 7"/>
                    <a:gd name="T6" fmla="*/ 189 w 189"/>
                    <a:gd name="T7" fmla="*/ 7 h 7"/>
                    <a:gd name="T8" fmla="*/ 6 w 189"/>
                    <a:gd name="T9" fmla="*/ 7 h 7"/>
                  </a:gdLst>
                  <a:ahLst/>
                  <a:cxnLst>
                    <a:cxn ang="0">
                      <a:pos x="T0" y="T1"/>
                    </a:cxn>
                    <a:cxn ang="0">
                      <a:pos x="T2" y="T3"/>
                    </a:cxn>
                    <a:cxn ang="0">
                      <a:pos x="T4" y="T5"/>
                    </a:cxn>
                    <a:cxn ang="0">
                      <a:pos x="T6" y="T7"/>
                    </a:cxn>
                    <a:cxn ang="0">
                      <a:pos x="T8" y="T9"/>
                    </a:cxn>
                  </a:cxnLst>
                  <a:rect l="0" t="0" r="r" b="b"/>
                  <a:pathLst>
                    <a:path w="189" h="7">
                      <a:moveTo>
                        <a:pt x="6" y="7"/>
                      </a:moveTo>
                      <a:lnTo>
                        <a:pt x="0" y="0"/>
                      </a:lnTo>
                      <a:lnTo>
                        <a:pt x="182" y="0"/>
                      </a:lnTo>
                      <a:lnTo>
                        <a:pt x="189" y="7"/>
                      </a:lnTo>
                      <a:lnTo>
                        <a:pt x="6"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756"/>
                <p:cNvSpPr>
                  <a:spLocks noEditPoints="1"/>
                </p:cNvSpPr>
                <p:nvPr/>
              </p:nvSpPr>
              <p:spPr bwMode="auto">
                <a:xfrm>
                  <a:off x="5403851" y="666751"/>
                  <a:ext cx="504825" cy="598488"/>
                </a:xfrm>
                <a:custGeom>
                  <a:avLst/>
                  <a:gdLst>
                    <a:gd name="T0" fmla="*/ 289 w 403"/>
                    <a:gd name="T1" fmla="*/ 381 h 478"/>
                    <a:gd name="T2" fmla="*/ 403 w 403"/>
                    <a:gd name="T3" fmla="*/ 478 h 478"/>
                    <a:gd name="T4" fmla="*/ 353 w 403"/>
                    <a:gd name="T5" fmla="*/ 478 h 478"/>
                    <a:gd name="T6" fmla="*/ 331 w 403"/>
                    <a:gd name="T7" fmla="*/ 459 h 478"/>
                    <a:gd name="T8" fmla="*/ 72 w 403"/>
                    <a:gd name="T9" fmla="*/ 459 h 478"/>
                    <a:gd name="T10" fmla="*/ 49 w 403"/>
                    <a:gd name="T11" fmla="*/ 478 h 478"/>
                    <a:gd name="T12" fmla="*/ 0 w 403"/>
                    <a:gd name="T13" fmla="*/ 478 h 478"/>
                    <a:gd name="T14" fmla="*/ 116 w 403"/>
                    <a:gd name="T15" fmla="*/ 381 h 478"/>
                    <a:gd name="T16" fmla="*/ 86 w 403"/>
                    <a:gd name="T17" fmla="*/ 381 h 478"/>
                    <a:gd name="T18" fmla="*/ 31 w 403"/>
                    <a:gd name="T19" fmla="*/ 326 h 478"/>
                    <a:gd name="T20" fmla="*/ 35 w 403"/>
                    <a:gd name="T21" fmla="*/ 56 h 478"/>
                    <a:gd name="T22" fmla="*/ 91 w 403"/>
                    <a:gd name="T23" fmla="*/ 0 h 478"/>
                    <a:gd name="T24" fmla="*/ 323 w 403"/>
                    <a:gd name="T25" fmla="*/ 0 h 478"/>
                    <a:gd name="T26" fmla="*/ 378 w 403"/>
                    <a:gd name="T27" fmla="*/ 56 h 478"/>
                    <a:gd name="T28" fmla="*/ 375 w 403"/>
                    <a:gd name="T29" fmla="*/ 326 h 478"/>
                    <a:gd name="T30" fmla="*/ 318 w 403"/>
                    <a:gd name="T31" fmla="*/ 381 h 478"/>
                    <a:gd name="T32" fmla="*/ 289 w 403"/>
                    <a:gd name="T33" fmla="*/ 381 h 478"/>
                    <a:gd name="T34" fmla="*/ 339 w 403"/>
                    <a:gd name="T35" fmla="*/ 120 h 478"/>
                    <a:gd name="T36" fmla="*/ 225 w 403"/>
                    <a:gd name="T37" fmla="*/ 120 h 478"/>
                    <a:gd name="T38" fmla="*/ 224 w 403"/>
                    <a:gd name="T39" fmla="*/ 222 h 478"/>
                    <a:gd name="T40" fmla="*/ 337 w 403"/>
                    <a:gd name="T41" fmla="*/ 222 h 478"/>
                    <a:gd name="T42" fmla="*/ 339 w 403"/>
                    <a:gd name="T43" fmla="*/ 120 h 478"/>
                    <a:gd name="T44" fmla="*/ 73 w 403"/>
                    <a:gd name="T45" fmla="*/ 120 h 478"/>
                    <a:gd name="T46" fmla="*/ 71 w 403"/>
                    <a:gd name="T47" fmla="*/ 222 h 478"/>
                    <a:gd name="T48" fmla="*/ 185 w 403"/>
                    <a:gd name="T49" fmla="*/ 222 h 478"/>
                    <a:gd name="T50" fmla="*/ 186 w 403"/>
                    <a:gd name="T51" fmla="*/ 120 h 478"/>
                    <a:gd name="T52" fmla="*/ 73 w 403"/>
                    <a:gd name="T53" fmla="*/ 120 h 478"/>
                    <a:gd name="T54" fmla="*/ 132 w 403"/>
                    <a:gd name="T55" fmla="*/ 42 h 478"/>
                    <a:gd name="T56" fmla="*/ 114 w 403"/>
                    <a:gd name="T57" fmla="*/ 61 h 478"/>
                    <a:gd name="T58" fmla="*/ 132 w 403"/>
                    <a:gd name="T59" fmla="*/ 79 h 478"/>
                    <a:gd name="T60" fmla="*/ 280 w 403"/>
                    <a:gd name="T61" fmla="*/ 79 h 478"/>
                    <a:gd name="T62" fmla="*/ 299 w 403"/>
                    <a:gd name="T63" fmla="*/ 61 h 478"/>
                    <a:gd name="T64" fmla="*/ 281 w 403"/>
                    <a:gd name="T65" fmla="*/ 42 h 478"/>
                    <a:gd name="T66" fmla="*/ 132 w 403"/>
                    <a:gd name="T67" fmla="*/ 42 h 478"/>
                    <a:gd name="T68" fmla="*/ 269 w 403"/>
                    <a:gd name="T69" fmla="*/ 348 h 478"/>
                    <a:gd name="T70" fmla="*/ 255 w 403"/>
                    <a:gd name="T71" fmla="*/ 335 h 478"/>
                    <a:gd name="T72" fmla="*/ 150 w 403"/>
                    <a:gd name="T73" fmla="*/ 335 h 478"/>
                    <a:gd name="T74" fmla="*/ 137 w 403"/>
                    <a:gd name="T75" fmla="*/ 348 h 478"/>
                    <a:gd name="T76" fmla="*/ 136 w 403"/>
                    <a:gd name="T77" fmla="*/ 372 h 478"/>
                    <a:gd name="T78" fmla="*/ 269 w 403"/>
                    <a:gd name="T79" fmla="*/ 372 h 478"/>
                    <a:gd name="T80" fmla="*/ 269 w 403"/>
                    <a:gd name="T81" fmla="*/ 348 h 478"/>
                    <a:gd name="T82" fmla="*/ 106 w 403"/>
                    <a:gd name="T83" fmla="*/ 431 h 478"/>
                    <a:gd name="T84" fmla="*/ 298 w 403"/>
                    <a:gd name="T85" fmla="*/ 431 h 478"/>
                    <a:gd name="T86" fmla="*/ 281 w 403"/>
                    <a:gd name="T87" fmla="*/ 417 h 478"/>
                    <a:gd name="T88" fmla="*/ 122 w 403"/>
                    <a:gd name="T89" fmla="*/ 417 h 478"/>
                    <a:gd name="T90" fmla="*/ 106 w 403"/>
                    <a:gd name="T91" fmla="*/ 431 h 478"/>
                    <a:gd name="T92" fmla="*/ 313 w 403"/>
                    <a:gd name="T93" fmla="*/ 322 h 478"/>
                    <a:gd name="T94" fmla="*/ 338 w 403"/>
                    <a:gd name="T95" fmla="*/ 297 h 478"/>
                    <a:gd name="T96" fmla="*/ 314 w 403"/>
                    <a:gd name="T97" fmla="*/ 272 h 478"/>
                    <a:gd name="T98" fmla="*/ 289 w 403"/>
                    <a:gd name="T99" fmla="*/ 297 h 478"/>
                    <a:gd name="T100" fmla="*/ 313 w 403"/>
                    <a:gd name="T101" fmla="*/ 322 h 478"/>
                    <a:gd name="T102" fmla="*/ 93 w 403"/>
                    <a:gd name="T103" fmla="*/ 322 h 478"/>
                    <a:gd name="T104" fmla="*/ 118 w 403"/>
                    <a:gd name="T105" fmla="*/ 297 h 478"/>
                    <a:gd name="T106" fmla="*/ 94 w 403"/>
                    <a:gd name="T107" fmla="*/ 272 h 478"/>
                    <a:gd name="T108" fmla="*/ 69 w 403"/>
                    <a:gd name="T109" fmla="*/ 297 h 478"/>
                    <a:gd name="T110" fmla="*/ 93 w 403"/>
                    <a:gd name="T111" fmla="*/ 322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3" h="478">
                      <a:moveTo>
                        <a:pt x="289" y="381"/>
                      </a:moveTo>
                      <a:cubicBezTo>
                        <a:pt x="403" y="478"/>
                        <a:pt x="403" y="478"/>
                        <a:pt x="403" y="478"/>
                      </a:cubicBezTo>
                      <a:cubicBezTo>
                        <a:pt x="353" y="478"/>
                        <a:pt x="353" y="478"/>
                        <a:pt x="353" y="478"/>
                      </a:cubicBezTo>
                      <a:cubicBezTo>
                        <a:pt x="331" y="459"/>
                        <a:pt x="331" y="459"/>
                        <a:pt x="331" y="459"/>
                      </a:cubicBezTo>
                      <a:cubicBezTo>
                        <a:pt x="72" y="459"/>
                        <a:pt x="72" y="459"/>
                        <a:pt x="72" y="459"/>
                      </a:cubicBezTo>
                      <a:cubicBezTo>
                        <a:pt x="49" y="478"/>
                        <a:pt x="49" y="478"/>
                        <a:pt x="49" y="478"/>
                      </a:cubicBezTo>
                      <a:cubicBezTo>
                        <a:pt x="0" y="478"/>
                        <a:pt x="0" y="478"/>
                        <a:pt x="0" y="478"/>
                      </a:cubicBezTo>
                      <a:cubicBezTo>
                        <a:pt x="116" y="381"/>
                        <a:pt x="116" y="381"/>
                        <a:pt x="116" y="381"/>
                      </a:cubicBezTo>
                      <a:cubicBezTo>
                        <a:pt x="86" y="381"/>
                        <a:pt x="86" y="381"/>
                        <a:pt x="86" y="381"/>
                      </a:cubicBezTo>
                      <a:cubicBezTo>
                        <a:pt x="56" y="381"/>
                        <a:pt x="31" y="356"/>
                        <a:pt x="31" y="326"/>
                      </a:cubicBezTo>
                      <a:cubicBezTo>
                        <a:pt x="35" y="56"/>
                        <a:pt x="35" y="56"/>
                        <a:pt x="35" y="56"/>
                      </a:cubicBezTo>
                      <a:cubicBezTo>
                        <a:pt x="35" y="25"/>
                        <a:pt x="60" y="0"/>
                        <a:pt x="91" y="0"/>
                      </a:cubicBezTo>
                      <a:cubicBezTo>
                        <a:pt x="323" y="0"/>
                        <a:pt x="323" y="0"/>
                        <a:pt x="323" y="0"/>
                      </a:cubicBezTo>
                      <a:cubicBezTo>
                        <a:pt x="354" y="0"/>
                        <a:pt x="379" y="25"/>
                        <a:pt x="378" y="56"/>
                      </a:cubicBezTo>
                      <a:cubicBezTo>
                        <a:pt x="375" y="326"/>
                        <a:pt x="375" y="326"/>
                        <a:pt x="375" y="326"/>
                      </a:cubicBezTo>
                      <a:cubicBezTo>
                        <a:pt x="374" y="356"/>
                        <a:pt x="349" y="381"/>
                        <a:pt x="318" y="381"/>
                      </a:cubicBezTo>
                      <a:lnTo>
                        <a:pt x="289" y="381"/>
                      </a:lnTo>
                      <a:close/>
                      <a:moveTo>
                        <a:pt x="339" y="120"/>
                      </a:moveTo>
                      <a:cubicBezTo>
                        <a:pt x="225" y="120"/>
                        <a:pt x="225" y="120"/>
                        <a:pt x="225" y="120"/>
                      </a:cubicBezTo>
                      <a:cubicBezTo>
                        <a:pt x="224" y="222"/>
                        <a:pt x="224" y="222"/>
                        <a:pt x="224" y="222"/>
                      </a:cubicBezTo>
                      <a:cubicBezTo>
                        <a:pt x="337" y="222"/>
                        <a:pt x="337" y="222"/>
                        <a:pt x="337" y="222"/>
                      </a:cubicBezTo>
                      <a:cubicBezTo>
                        <a:pt x="339" y="120"/>
                        <a:pt x="339" y="120"/>
                        <a:pt x="339" y="120"/>
                      </a:cubicBezTo>
                      <a:moveTo>
                        <a:pt x="73" y="120"/>
                      </a:moveTo>
                      <a:cubicBezTo>
                        <a:pt x="71" y="222"/>
                        <a:pt x="71" y="222"/>
                        <a:pt x="71" y="222"/>
                      </a:cubicBezTo>
                      <a:cubicBezTo>
                        <a:pt x="185" y="222"/>
                        <a:pt x="185" y="222"/>
                        <a:pt x="185" y="222"/>
                      </a:cubicBezTo>
                      <a:cubicBezTo>
                        <a:pt x="186" y="120"/>
                        <a:pt x="186" y="120"/>
                        <a:pt x="186" y="120"/>
                      </a:cubicBezTo>
                      <a:cubicBezTo>
                        <a:pt x="73" y="120"/>
                        <a:pt x="73" y="120"/>
                        <a:pt x="73" y="120"/>
                      </a:cubicBezTo>
                      <a:moveTo>
                        <a:pt x="132" y="42"/>
                      </a:moveTo>
                      <a:cubicBezTo>
                        <a:pt x="122" y="42"/>
                        <a:pt x="114" y="51"/>
                        <a:pt x="114" y="61"/>
                      </a:cubicBezTo>
                      <a:cubicBezTo>
                        <a:pt x="113" y="71"/>
                        <a:pt x="122" y="79"/>
                        <a:pt x="132" y="79"/>
                      </a:cubicBezTo>
                      <a:cubicBezTo>
                        <a:pt x="280" y="79"/>
                        <a:pt x="280" y="79"/>
                        <a:pt x="280" y="79"/>
                      </a:cubicBezTo>
                      <a:cubicBezTo>
                        <a:pt x="291" y="79"/>
                        <a:pt x="299" y="71"/>
                        <a:pt x="299" y="61"/>
                      </a:cubicBezTo>
                      <a:cubicBezTo>
                        <a:pt x="299" y="51"/>
                        <a:pt x="291" y="42"/>
                        <a:pt x="281" y="42"/>
                      </a:cubicBezTo>
                      <a:cubicBezTo>
                        <a:pt x="132" y="42"/>
                        <a:pt x="132" y="42"/>
                        <a:pt x="132" y="42"/>
                      </a:cubicBezTo>
                      <a:moveTo>
                        <a:pt x="269" y="348"/>
                      </a:moveTo>
                      <a:cubicBezTo>
                        <a:pt x="269" y="341"/>
                        <a:pt x="263" y="335"/>
                        <a:pt x="255" y="335"/>
                      </a:cubicBezTo>
                      <a:cubicBezTo>
                        <a:pt x="150" y="335"/>
                        <a:pt x="150" y="335"/>
                        <a:pt x="150" y="335"/>
                      </a:cubicBezTo>
                      <a:cubicBezTo>
                        <a:pt x="143" y="335"/>
                        <a:pt x="137" y="341"/>
                        <a:pt x="137" y="348"/>
                      </a:cubicBezTo>
                      <a:cubicBezTo>
                        <a:pt x="136" y="372"/>
                        <a:pt x="136" y="372"/>
                        <a:pt x="136" y="372"/>
                      </a:cubicBezTo>
                      <a:cubicBezTo>
                        <a:pt x="269" y="372"/>
                        <a:pt x="269" y="372"/>
                        <a:pt x="269" y="372"/>
                      </a:cubicBezTo>
                      <a:cubicBezTo>
                        <a:pt x="269" y="348"/>
                        <a:pt x="269" y="348"/>
                        <a:pt x="269" y="348"/>
                      </a:cubicBezTo>
                      <a:moveTo>
                        <a:pt x="106" y="431"/>
                      </a:moveTo>
                      <a:cubicBezTo>
                        <a:pt x="298" y="431"/>
                        <a:pt x="298" y="431"/>
                        <a:pt x="298" y="431"/>
                      </a:cubicBezTo>
                      <a:cubicBezTo>
                        <a:pt x="281" y="417"/>
                        <a:pt x="281" y="417"/>
                        <a:pt x="281" y="417"/>
                      </a:cubicBezTo>
                      <a:cubicBezTo>
                        <a:pt x="122" y="417"/>
                        <a:pt x="122" y="417"/>
                        <a:pt x="122" y="417"/>
                      </a:cubicBezTo>
                      <a:cubicBezTo>
                        <a:pt x="106" y="431"/>
                        <a:pt x="106" y="431"/>
                        <a:pt x="106" y="431"/>
                      </a:cubicBezTo>
                      <a:moveTo>
                        <a:pt x="313" y="322"/>
                      </a:moveTo>
                      <a:cubicBezTo>
                        <a:pt x="327" y="322"/>
                        <a:pt x="338" y="311"/>
                        <a:pt x="338" y="297"/>
                      </a:cubicBezTo>
                      <a:cubicBezTo>
                        <a:pt x="339" y="283"/>
                        <a:pt x="328" y="272"/>
                        <a:pt x="314" y="272"/>
                      </a:cubicBezTo>
                      <a:cubicBezTo>
                        <a:pt x="300" y="272"/>
                        <a:pt x="289" y="283"/>
                        <a:pt x="289" y="297"/>
                      </a:cubicBezTo>
                      <a:cubicBezTo>
                        <a:pt x="289" y="311"/>
                        <a:pt x="300" y="322"/>
                        <a:pt x="313" y="322"/>
                      </a:cubicBezTo>
                      <a:moveTo>
                        <a:pt x="93" y="322"/>
                      </a:moveTo>
                      <a:cubicBezTo>
                        <a:pt x="107" y="322"/>
                        <a:pt x="118" y="311"/>
                        <a:pt x="118" y="297"/>
                      </a:cubicBezTo>
                      <a:cubicBezTo>
                        <a:pt x="118" y="283"/>
                        <a:pt x="107" y="272"/>
                        <a:pt x="94" y="272"/>
                      </a:cubicBezTo>
                      <a:cubicBezTo>
                        <a:pt x="80" y="272"/>
                        <a:pt x="69" y="283"/>
                        <a:pt x="69" y="297"/>
                      </a:cubicBezTo>
                      <a:cubicBezTo>
                        <a:pt x="68" y="311"/>
                        <a:pt x="79" y="322"/>
                        <a:pt x="93" y="3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757"/>
                <p:cNvSpPr>
                  <a:spLocks/>
                </p:cNvSpPr>
                <p:nvPr/>
              </p:nvSpPr>
              <p:spPr bwMode="auto">
                <a:xfrm>
                  <a:off x="5437188" y="666751"/>
                  <a:ext cx="42863" cy="69850"/>
                </a:xfrm>
                <a:custGeom>
                  <a:avLst/>
                  <a:gdLst>
                    <a:gd name="T0" fmla="*/ 9 w 34"/>
                    <a:gd name="T1" fmla="*/ 56 h 56"/>
                    <a:gd name="T2" fmla="*/ 0 w 34"/>
                    <a:gd name="T3" fmla="*/ 46 h 56"/>
                    <a:gd name="T4" fmla="*/ 26 w 34"/>
                    <a:gd name="T5" fmla="*/ 0 h 56"/>
                    <a:gd name="T6" fmla="*/ 34 w 34"/>
                    <a:gd name="T7" fmla="*/ 9 h 56"/>
                    <a:gd name="T8" fmla="*/ 9 w 34"/>
                    <a:gd name="T9" fmla="*/ 56 h 56"/>
                  </a:gdLst>
                  <a:ahLst/>
                  <a:cxnLst>
                    <a:cxn ang="0">
                      <a:pos x="T0" y="T1"/>
                    </a:cxn>
                    <a:cxn ang="0">
                      <a:pos x="T2" y="T3"/>
                    </a:cxn>
                    <a:cxn ang="0">
                      <a:pos x="T4" y="T5"/>
                    </a:cxn>
                    <a:cxn ang="0">
                      <a:pos x="T6" y="T7"/>
                    </a:cxn>
                    <a:cxn ang="0">
                      <a:pos x="T8" y="T9"/>
                    </a:cxn>
                  </a:cxnLst>
                  <a:rect l="0" t="0" r="r" b="b"/>
                  <a:pathLst>
                    <a:path w="34" h="56">
                      <a:moveTo>
                        <a:pt x="9" y="56"/>
                      </a:moveTo>
                      <a:cubicBezTo>
                        <a:pt x="0" y="46"/>
                        <a:pt x="0" y="46"/>
                        <a:pt x="0" y="46"/>
                      </a:cubicBezTo>
                      <a:cubicBezTo>
                        <a:pt x="1" y="27"/>
                        <a:pt x="11" y="10"/>
                        <a:pt x="26" y="0"/>
                      </a:cubicBezTo>
                      <a:cubicBezTo>
                        <a:pt x="34" y="9"/>
                        <a:pt x="34" y="9"/>
                        <a:pt x="34" y="9"/>
                      </a:cubicBezTo>
                      <a:cubicBezTo>
                        <a:pt x="19" y="19"/>
                        <a:pt x="9" y="36"/>
                        <a:pt x="9"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758"/>
                <p:cNvSpPr>
                  <a:spLocks/>
                </p:cNvSpPr>
                <p:nvPr/>
              </p:nvSpPr>
              <p:spPr bwMode="auto">
                <a:xfrm>
                  <a:off x="5468938" y="660401"/>
                  <a:ext cx="22225" cy="17463"/>
                </a:xfrm>
                <a:custGeom>
                  <a:avLst/>
                  <a:gdLst>
                    <a:gd name="T0" fmla="*/ 8 w 17"/>
                    <a:gd name="T1" fmla="*/ 14 h 14"/>
                    <a:gd name="T2" fmla="*/ 0 w 17"/>
                    <a:gd name="T3" fmla="*/ 5 h 14"/>
                    <a:gd name="T4" fmla="*/ 9 w 17"/>
                    <a:gd name="T5" fmla="*/ 0 h 14"/>
                    <a:gd name="T6" fmla="*/ 17 w 17"/>
                    <a:gd name="T7" fmla="*/ 10 h 14"/>
                    <a:gd name="T8" fmla="*/ 8 w 17"/>
                    <a:gd name="T9" fmla="*/ 14 h 14"/>
                  </a:gdLst>
                  <a:ahLst/>
                  <a:cxnLst>
                    <a:cxn ang="0">
                      <a:pos x="T0" y="T1"/>
                    </a:cxn>
                    <a:cxn ang="0">
                      <a:pos x="T2" y="T3"/>
                    </a:cxn>
                    <a:cxn ang="0">
                      <a:pos x="T4" y="T5"/>
                    </a:cxn>
                    <a:cxn ang="0">
                      <a:pos x="T6" y="T7"/>
                    </a:cxn>
                    <a:cxn ang="0">
                      <a:pos x="T8" y="T9"/>
                    </a:cxn>
                  </a:cxnLst>
                  <a:rect l="0" t="0" r="r" b="b"/>
                  <a:pathLst>
                    <a:path w="17" h="14">
                      <a:moveTo>
                        <a:pt x="8" y="14"/>
                      </a:moveTo>
                      <a:cubicBezTo>
                        <a:pt x="0" y="5"/>
                        <a:pt x="0" y="5"/>
                        <a:pt x="0" y="5"/>
                      </a:cubicBezTo>
                      <a:cubicBezTo>
                        <a:pt x="3" y="3"/>
                        <a:pt x="6" y="1"/>
                        <a:pt x="9" y="0"/>
                      </a:cubicBezTo>
                      <a:cubicBezTo>
                        <a:pt x="17" y="10"/>
                        <a:pt x="17" y="10"/>
                        <a:pt x="17" y="10"/>
                      </a:cubicBezTo>
                      <a:cubicBezTo>
                        <a:pt x="14" y="11"/>
                        <a:pt x="11" y="13"/>
                        <a:pt x="8"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759"/>
                <p:cNvSpPr>
                  <a:spLocks/>
                </p:cNvSpPr>
                <p:nvPr/>
              </p:nvSpPr>
              <p:spPr bwMode="auto">
                <a:xfrm>
                  <a:off x="5480051" y="657226"/>
                  <a:ext cx="20638" cy="15875"/>
                </a:xfrm>
                <a:custGeom>
                  <a:avLst/>
                  <a:gdLst>
                    <a:gd name="T0" fmla="*/ 8 w 16"/>
                    <a:gd name="T1" fmla="*/ 13 h 13"/>
                    <a:gd name="T2" fmla="*/ 0 w 16"/>
                    <a:gd name="T3" fmla="*/ 3 h 13"/>
                    <a:gd name="T4" fmla="*/ 7 w 16"/>
                    <a:gd name="T5" fmla="*/ 0 h 13"/>
                    <a:gd name="T6" fmla="*/ 16 w 16"/>
                    <a:gd name="T7" fmla="*/ 10 h 13"/>
                    <a:gd name="T8" fmla="*/ 8 w 16"/>
                    <a:gd name="T9" fmla="*/ 13 h 13"/>
                  </a:gdLst>
                  <a:ahLst/>
                  <a:cxnLst>
                    <a:cxn ang="0">
                      <a:pos x="T0" y="T1"/>
                    </a:cxn>
                    <a:cxn ang="0">
                      <a:pos x="T2" y="T3"/>
                    </a:cxn>
                    <a:cxn ang="0">
                      <a:pos x="T4" y="T5"/>
                    </a:cxn>
                    <a:cxn ang="0">
                      <a:pos x="T6" y="T7"/>
                    </a:cxn>
                    <a:cxn ang="0">
                      <a:pos x="T8" y="T9"/>
                    </a:cxn>
                  </a:cxnLst>
                  <a:rect l="0" t="0" r="r" b="b"/>
                  <a:pathLst>
                    <a:path w="16" h="13">
                      <a:moveTo>
                        <a:pt x="8" y="13"/>
                      </a:moveTo>
                      <a:cubicBezTo>
                        <a:pt x="0" y="3"/>
                        <a:pt x="0" y="3"/>
                        <a:pt x="0" y="3"/>
                      </a:cubicBezTo>
                      <a:cubicBezTo>
                        <a:pt x="2" y="2"/>
                        <a:pt x="5" y="1"/>
                        <a:pt x="7" y="0"/>
                      </a:cubicBezTo>
                      <a:cubicBezTo>
                        <a:pt x="16" y="10"/>
                        <a:pt x="16" y="10"/>
                        <a:pt x="16" y="10"/>
                      </a:cubicBezTo>
                      <a:cubicBezTo>
                        <a:pt x="13" y="11"/>
                        <a:pt x="10" y="12"/>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760"/>
                <p:cNvSpPr>
                  <a:spLocks/>
                </p:cNvSpPr>
                <p:nvPr/>
              </p:nvSpPr>
              <p:spPr bwMode="auto">
                <a:xfrm>
                  <a:off x="5489576" y="655638"/>
                  <a:ext cx="19050" cy="14288"/>
                </a:xfrm>
                <a:custGeom>
                  <a:avLst/>
                  <a:gdLst>
                    <a:gd name="T0" fmla="*/ 9 w 16"/>
                    <a:gd name="T1" fmla="*/ 11 h 11"/>
                    <a:gd name="T2" fmla="*/ 0 w 16"/>
                    <a:gd name="T3" fmla="*/ 1 h 11"/>
                    <a:gd name="T4" fmla="*/ 8 w 16"/>
                    <a:gd name="T5" fmla="*/ 0 h 11"/>
                    <a:gd name="T6" fmla="*/ 16 w 16"/>
                    <a:gd name="T7" fmla="*/ 10 h 11"/>
                    <a:gd name="T8" fmla="*/ 9 w 16"/>
                    <a:gd name="T9" fmla="*/ 11 h 11"/>
                  </a:gdLst>
                  <a:ahLst/>
                  <a:cxnLst>
                    <a:cxn ang="0">
                      <a:pos x="T0" y="T1"/>
                    </a:cxn>
                    <a:cxn ang="0">
                      <a:pos x="T2" y="T3"/>
                    </a:cxn>
                    <a:cxn ang="0">
                      <a:pos x="T4" y="T5"/>
                    </a:cxn>
                    <a:cxn ang="0">
                      <a:pos x="T6" y="T7"/>
                    </a:cxn>
                    <a:cxn ang="0">
                      <a:pos x="T8" y="T9"/>
                    </a:cxn>
                  </a:cxnLst>
                  <a:rect l="0" t="0" r="r" b="b"/>
                  <a:pathLst>
                    <a:path w="16" h="11">
                      <a:moveTo>
                        <a:pt x="9" y="11"/>
                      </a:moveTo>
                      <a:cubicBezTo>
                        <a:pt x="0" y="1"/>
                        <a:pt x="0" y="1"/>
                        <a:pt x="0" y="1"/>
                      </a:cubicBezTo>
                      <a:cubicBezTo>
                        <a:pt x="3" y="1"/>
                        <a:pt x="6" y="0"/>
                        <a:pt x="8" y="0"/>
                      </a:cubicBezTo>
                      <a:cubicBezTo>
                        <a:pt x="16" y="10"/>
                        <a:pt x="16" y="10"/>
                        <a:pt x="16" y="10"/>
                      </a:cubicBezTo>
                      <a:cubicBezTo>
                        <a:pt x="14" y="10"/>
                        <a:pt x="11" y="10"/>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761"/>
                <p:cNvSpPr>
                  <a:spLocks/>
                </p:cNvSpPr>
                <p:nvPr/>
              </p:nvSpPr>
              <p:spPr bwMode="auto">
                <a:xfrm>
                  <a:off x="5499101" y="655638"/>
                  <a:ext cx="19050" cy="12700"/>
                </a:xfrm>
                <a:custGeom>
                  <a:avLst/>
                  <a:gdLst>
                    <a:gd name="T0" fmla="*/ 8 w 15"/>
                    <a:gd name="T1" fmla="*/ 11 h 11"/>
                    <a:gd name="T2" fmla="*/ 0 w 15"/>
                    <a:gd name="T3" fmla="*/ 1 h 11"/>
                    <a:gd name="T4" fmla="*/ 7 w 15"/>
                    <a:gd name="T5" fmla="*/ 0 h 11"/>
                    <a:gd name="T6" fmla="*/ 15 w 15"/>
                    <a:gd name="T7" fmla="*/ 10 h 11"/>
                    <a:gd name="T8" fmla="*/ 8 w 15"/>
                    <a:gd name="T9" fmla="*/ 11 h 11"/>
                  </a:gdLst>
                  <a:ahLst/>
                  <a:cxnLst>
                    <a:cxn ang="0">
                      <a:pos x="T0" y="T1"/>
                    </a:cxn>
                    <a:cxn ang="0">
                      <a:pos x="T2" y="T3"/>
                    </a:cxn>
                    <a:cxn ang="0">
                      <a:pos x="T4" y="T5"/>
                    </a:cxn>
                    <a:cxn ang="0">
                      <a:pos x="T6" y="T7"/>
                    </a:cxn>
                    <a:cxn ang="0">
                      <a:pos x="T8" y="T9"/>
                    </a:cxn>
                  </a:cxnLst>
                  <a:rect l="0" t="0" r="r" b="b"/>
                  <a:pathLst>
                    <a:path w="15" h="11">
                      <a:moveTo>
                        <a:pt x="8" y="11"/>
                      </a:moveTo>
                      <a:cubicBezTo>
                        <a:pt x="0" y="1"/>
                        <a:pt x="0" y="1"/>
                        <a:pt x="0" y="1"/>
                      </a:cubicBezTo>
                      <a:cubicBezTo>
                        <a:pt x="2" y="1"/>
                        <a:pt x="5" y="0"/>
                        <a:pt x="7" y="0"/>
                      </a:cubicBezTo>
                      <a:cubicBezTo>
                        <a:pt x="15" y="10"/>
                        <a:pt x="15" y="10"/>
                        <a:pt x="15" y="10"/>
                      </a:cubicBezTo>
                      <a:cubicBezTo>
                        <a:pt x="13" y="10"/>
                        <a:pt x="11"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93" name="组合 792"/>
            <p:cNvGrpSpPr/>
            <p:nvPr/>
          </p:nvGrpSpPr>
          <p:grpSpPr>
            <a:xfrm>
              <a:off x="3486921" y="3381211"/>
              <a:ext cx="2530502" cy="2497892"/>
              <a:chOff x="699483" y="3533611"/>
              <a:chExt cx="2530502" cy="2497892"/>
            </a:xfrm>
          </p:grpSpPr>
          <p:sp>
            <p:nvSpPr>
              <p:cNvPr id="791" name="文本框 790"/>
              <p:cNvSpPr txBox="1"/>
              <p:nvPr/>
            </p:nvSpPr>
            <p:spPr>
              <a:xfrm>
                <a:off x="1079735" y="3533611"/>
                <a:ext cx="1796200" cy="363736"/>
              </a:xfrm>
              <a:prstGeom prst="rect">
                <a:avLst/>
              </a:prstGeom>
              <a:noFill/>
            </p:spPr>
            <p:txBody>
              <a:bodyPr wrap="square" rtlCol="0">
                <a:spAutoFit/>
              </a:bodyPr>
              <a:lstStyle/>
              <a:p>
                <a:pPr algn="ctr"/>
                <a:r>
                  <a:rPr lang="zh-CN" altLang="en-US" sz="2000" dirty="0">
                    <a:solidFill>
                      <a:srgbClr val="7C8B71"/>
                    </a:solidFill>
                    <a:latin typeface="黑体" pitchFamily="49" charset="-122"/>
                    <a:ea typeface="黑体" pitchFamily="49" charset="-122"/>
                  </a:rPr>
                  <a:t>广告费用低</a:t>
                </a:r>
                <a:endParaRPr lang="zh-CN" altLang="en-US" sz="2000" dirty="0">
                  <a:solidFill>
                    <a:srgbClr val="7C8B71"/>
                  </a:solidFill>
                  <a:latin typeface="黑体" pitchFamily="49" charset="-122"/>
                  <a:ea typeface="黑体" pitchFamily="49" charset="-122"/>
                </a:endParaRPr>
              </a:p>
            </p:txBody>
          </p:sp>
          <p:sp>
            <p:nvSpPr>
              <p:cNvPr id="792" name="文本框 791"/>
              <p:cNvSpPr txBox="1"/>
              <p:nvPr/>
            </p:nvSpPr>
            <p:spPr>
              <a:xfrm>
                <a:off x="699483" y="4164382"/>
                <a:ext cx="2530502" cy="1867121"/>
              </a:xfrm>
              <a:prstGeom prst="rect">
                <a:avLst/>
              </a:prstGeom>
              <a:noFill/>
            </p:spPr>
            <p:txBody>
              <a:bodyPr wrap="square" rtlCol="0">
                <a:spAutoFit/>
              </a:bodyPr>
              <a:lstStyle/>
              <a:p>
                <a:pPr>
                  <a:lnSpc>
                    <a:spcPts val="2200"/>
                  </a:lnSpc>
                </a:pPr>
                <a:r>
                  <a:rPr lang="zh-CN" altLang="en-US" sz="1600" dirty="0">
                    <a:solidFill>
                      <a:srgbClr val="7C8B71"/>
                    </a:solidFill>
                    <a:latin typeface="华文楷体" pitchFamily="2" charset="-122"/>
                    <a:ea typeface="华文楷体" pitchFamily="2" charset="-122"/>
                  </a:rPr>
                  <a:t>由于户外广告的单位制作面积有限</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制作手段相对简单</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所以其制作费用较</a:t>
                </a:r>
              </a:p>
              <a:p>
                <a:pPr>
                  <a:lnSpc>
                    <a:spcPts val="2200"/>
                  </a:lnSpc>
                </a:pPr>
                <a:r>
                  <a:rPr lang="zh-CN" altLang="en-US" sz="1600" dirty="0">
                    <a:solidFill>
                      <a:srgbClr val="7C8B71"/>
                    </a:solidFill>
                    <a:latin typeface="华文楷体" pitchFamily="2" charset="-122"/>
                    <a:ea typeface="华文楷体" pitchFamily="2" charset="-122"/>
                  </a:rPr>
                  <a:t>低</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此外</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安置场所的租用费用也比较低廉</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所以一般企业都乐意选用户外广告媒</a:t>
                </a:r>
              </a:p>
              <a:p>
                <a:pPr>
                  <a:lnSpc>
                    <a:spcPts val="2200"/>
                  </a:lnSpc>
                </a:pPr>
                <a:r>
                  <a:rPr lang="zh-CN" altLang="en-US" sz="1600" dirty="0">
                    <a:solidFill>
                      <a:srgbClr val="7C8B71"/>
                    </a:solidFill>
                    <a:latin typeface="华文楷体" pitchFamily="2" charset="-122"/>
                    <a:ea typeface="华文楷体" pitchFamily="2" charset="-122"/>
                  </a:rPr>
                  <a:t>体宣传自己的产品</a:t>
                </a:r>
                <a:r>
                  <a:rPr lang="en-US" altLang="zh-CN" sz="1600" dirty="0">
                    <a:solidFill>
                      <a:srgbClr val="7C8B71"/>
                    </a:solidFill>
                    <a:latin typeface="华文楷体" pitchFamily="2" charset="-122"/>
                    <a:ea typeface="华文楷体" pitchFamily="2" charset="-122"/>
                  </a:rPr>
                  <a:t>.</a:t>
                </a:r>
                <a:endParaRPr lang="zh-CN" altLang="en-US" sz="1600" dirty="0">
                  <a:solidFill>
                    <a:srgbClr val="7C8B71"/>
                  </a:solidFill>
                  <a:latin typeface="华文楷体" pitchFamily="2" charset="-122"/>
                  <a:ea typeface="华文楷体" pitchFamily="2" charset="-122"/>
                </a:endParaRPr>
              </a:p>
            </p:txBody>
          </p:sp>
        </p:grpSp>
      </p:grpSp>
      <p:grpSp>
        <p:nvGrpSpPr>
          <p:cNvPr id="801" name="组合 800"/>
          <p:cNvGrpSpPr/>
          <p:nvPr/>
        </p:nvGrpSpPr>
        <p:grpSpPr>
          <a:xfrm>
            <a:off x="6555550" y="1846426"/>
            <a:ext cx="2461847" cy="3949176"/>
            <a:chOff x="6529673" y="2314520"/>
            <a:chExt cx="2461847" cy="3590159"/>
          </a:xfrm>
        </p:grpSpPr>
        <p:grpSp>
          <p:nvGrpSpPr>
            <p:cNvPr id="427" name="组合 426"/>
            <p:cNvGrpSpPr/>
            <p:nvPr/>
          </p:nvGrpSpPr>
          <p:grpSpPr>
            <a:xfrm>
              <a:off x="7053302" y="2314520"/>
              <a:ext cx="1024286" cy="1024286"/>
              <a:chOff x="5729607" y="2774926"/>
              <a:chExt cx="1024286" cy="1024286"/>
            </a:xfrm>
          </p:grpSpPr>
          <p:sp>
            <p:nvSpPr>
              <p:cNvPr id="369" name="矩形 368"/>
              <p:cNvSpPr/>
              <p:nvPr/>
            </p:nvSpPr>
            <p:spPr>
              <a:xfrm>
                <a:off x="5784550" y="2829869"/>
                <a:ext cx="914400" cy="914400"/>
              </a:xfrm>
              <a:prstGeom prst="rect">
                <a:avLst/>
              </a:prstGeom>
              <a:solidFill>
                <a:srgbClr val="B7C5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0" name="矩形 369"/>
              <p:cNvSpPr/>
              <p:nvPr/>
            </p:nvSpPr>
            <p:spPr>
              <a:xfrm>
                <a:off x="5729607" y="2774926"/>
                <a:ext cx="1024286" cy="1024286"/>
              </a:xfrm>
              <a:prstGeom prst="rect">
                <a:avLst/>
              </a:prstGeom>
              <a:noFill/>
              <a:ln>
                <a:solidFill>
                  <a:srgbClr val="7C8B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0" name="组合 139"/>
              <p:cNvGrpSpPr/>
              <p:nvPr/>
            </p:nvGrpSpPr>
            <p:grpSpPr>
              <a:xfrm>
                <a:off x="5951238" y="2982269"/>
                <a:ext cx="581025" cy="609601"/>
                <a:chOff x="6680201" y="655638"/>
                <a:chExt cx="581025" cy="609601"/>
              </a:xfrm>
              <a:solidFill>
                <a:schemeClr val="bg1"/>
              </a:solidFill>
            </p:grpSpPr>
            <p:sp>
              <p:nvSpPr>
                <p:cNvPr id="141" name="Freeform 762"/>
                <p:cNvSpPr>
                  <a:spLocks/>
                </p:cNvSpPr>
                <p:nvPr/>
              </p:nvSpPr>
              <p:spPr bwMode="auto">
                <a:xfrm>
                  <a:off x="7089776" y="1243013"/>
                  <a:ext cx="11113" cy="17463"/>
                </a:xfrm>
                <a:custGeom>
                  <a:avLst/>
                  <a:gdLst>
                    <a:gd name="T0" fmla="*/ 10 w 10"/>
                    <a:gd name="T1" fmla="*/ 15 h 15"/>
                    <a:gd name="T2" fmla="*/ 1 w 10"/>
                    <a:gd name="T3" fmla="*/ 5 h 15"/>
                    <a:gd name="T4" fmla="*/ 0 w 10"/>
                    <a:gd name="T5" fmla="*/ 0 h 15"/>
                    <a:gd name="T6" fmla="*/ 8 w 10"/>
                    <a:gd name="T7" fmla="*/ 10 h 15"/>
                    <a:gd name="T8" fmla="*/ 10 w 10"/>
                    <a:gd name="T9" fmla="*/ 15 h 15"/>
                  </a:gdLst>
                  <a:ahLst/>
                  <a:cxnLst>
                    <a:cxn ang="0">
                      <a:pos x="T0" y="T1"/>
                    </a:cxn>
                    <a:cxn ang="0">
                      <a:pos x="T2" y="T3"/>
                    </a:cxn>
                    <a:cxn ang="0">
                      <a:pos x="T4" y="T5"/>
                    </a:cxn>
                    <a:cxn ang="0">
                      <a:pos x="T6" y="T7"/>
                    </a:cxn>
                    <a:cxn ang="0">
                      <a:pos x="T8" y="T9"/>
                    </a:cxn>
                  </a:cxnLst>
                  <a:rect l="0" t="0" r="r" b="b"/>
                  <a:pathLst>
                    <a:path w="10" h="15">
                      <a:moveTo>
                        <a:pt x="10" y="15"/>
                      </a:moveTo>
                      <a:cubicBezTo>
                        <a:pt x="1" y="5"/>
                        <a:pt x="1" y="5"/>
                        <a:pt x="1" y="5"/>
                      </a:cubicBezTo>
                      <a:cubicBezTo>
                        <a:pt x="0" y="4"/>
                        <a:pt x="0" y="2"/>
                        <a:pt x="0" y="0"/>
                      </a:cubicBezTo>
                      <a:cubicBezTo>
                        <a:pt x="8" y="10"/>
                        <a:pt x="8" y="10"/>
                        <a:pt x="8" y="10"/>
                      </a:cubicBezTo>
                      <a:cubicBezTo>
                        <a:pt x="8" y="12"/>
                        <a:pt x="9" y="14"/>
                        <a:pt x="10"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763"/>
                <p:cNvSpPr>
                  <a:spLocks/>
                </p:cNvSpPr>
                <p:nvPr/>
              </p:nvSpPr>
              <p:spPr bwMode="auto">
                <a:xfrm>
                  <a:off x="7089776" y="1190626"/>
                  <a:ext cx="9525" cy="63500"/>
                </a:xfrm>
                <a:custGeom>
                  <a:avLst/>
                  <a:gdLst>
                    <a:gd name="T0" fmla="*/ 6 w 6"/>
                    <a:gd name="T1" fmla="*/ 40 h 40"/>
                    <a:gd name="T2" fmla="*/ 0 w 6"/>
                    <a:gd name="T3" fmla="*/ 33 h 40"/>
                    <a:gd name="T4" fmla="*/ 0 w 6"/>
                    <a:gd name="T5" fmla="*/ 0 h 40"/>
                    <a:gd name="T6" fmla="*/ 6 w 6"/>
                    <a:gd name="T7" fmla="*/ 7 h 40"/>
                    <a:gd name="T8" fmla="*/ 6 w 6"/>
                    <a:gd name="T9" fmla="*/ 40 h 40"/>
                  </a:gdLst>
                  <a:ahLst/>
                  <a:cxnLst>
                    <a:cxn ang="0">
                      <a:pos x="T0" y="T1"/>
                    </a:cxn>
                    <a:cxn ang="0">
                      <a:pos x="T2" y="T3"/>
                    </a:cxn>
                    <a:cxn ang="0">
                      <a:pos x="T4" y="T5"/>
                    </a:cxn>
                    <a:cxn ang="0">
                      <a:pos x="T6" y="T7"/>
                    </a:cxn>
                    <a:cxn ang="0">
                      <a:pos x="T8" y="T9"/>
                    </a:cxn>
                  </a:cxnLst>
                  <a:rect l="0" t="0" r="r" b="b"/>
                  <a:pathLst>
                    <a:path w="6" h="40">
                      <a:moveTo>
                        <a:pt x="6" y="40"/>
                      </a:moveTo>
                      <a:lnTo>
                        <a:pt x="0" y="33"/>
                      </a:lnTo>
                      <a:lnTo>
                        <a:pt x="0" y="0"/>
                      </a:lnTo>
                      <a:lnTo>
                        <a:pt x="6" y="7"/>
                      </a:lnTo>
                      <a:lnTo>
                        <a:pt x="6"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764"/>
                <p:cNvSpPr>
                  <a:spLocks/>
                </p:cNvSpPr>
                <p:nvPr/>
              </p:nvSpPr>
              <p:spPr bwMode="auto">
                <a:xfrm>
                  <a:off x="7088188" y="1116013"/>
                  <a:ext cx="12700" cy="15875"/>
                </a:xfrm>
                <a:custGeom>
                  <a:avLst/>
                  <a:gdLst>
                    <a:gd name="T0" fmla="*/ 9 w 11"/>
                    <a:gd name="T1" fmla="*/ 10 h 13"/>
                    <a:gd name="T2" fmla="*/ 0 w 11"/>
                    <a:gd name="T3" fmla="*/ 0 h 13"/>
                    <a:gd name="T4" fmla="*/ 3 w 11"/>
                    <a:gd name="T5" fmla="*/ 3 h 13"/>
                    <a:gd name="T6" fmla="*/ 11 w 11"/>
                    <a:gd name="T7" fmla="*/ 13 h 13"/>
                    <a:gd name="T8" fmla="*/ 9 w 11"/>
                    <a:gd name="T9" fmla="*/ 10 h 13"/>
                  </a:gdLst>
                  <a:ahLst/>
                  <a:cxnLst>
                    <a:cxn ang="0">
                      <a:pos x="T0" y="T1"/>
                    </a:cxn>
                    <a:cxn ang="0">
                      <a:pos x="T2" y="T3"/>
                    </a:cxn>
                    <a:cxn ang="0">
                      <a:pos x="T4" y="T5"/>
                    </a:cxn>
                    <a:cxn ang="0">
                      <a:pos x="T6" y="T7"/>
                    </a:cxn>
                    <a:cxn ang="0">
                      <a:pos x="T8" y="T9"/>
                    </a:cxn>
                  </a:cxnLst>
                  <a:rect l="0" t="0" r="r" b="b"/>
                  <a:pathLst>
                    <a:path w="11" h="13">
                      <a:moveTo>
                        <a:pt x="9" y="10"/>
                      </a:moveTo>
                      <a:cubicBezTo>
                        <a:pt x="0" y="0"/>
                        <a:pt x="0" y="0"/>
                        <a:pt x="0" y="0"/>
                      </a:cubicBezTo>
                      <a:cubicBezTo>
                        <a:pt x="1" y="1"/>
                        <a:pt x="2" y="2"/>
                        <a:pt x="3" y="3"/>
                      </a:cubicBezTo>
                      <a:cubicBezTo>
                        <a:pt x="11" y="13"/>
                        <a:pt x="11" y="13"/>
                        <a:pt x="11" y="13"/>
                      </a:cubicBezTo>
                      <a:cubicBezTo>
                        <a:pt x="10" y="12"/>
                        <a:pt x="10"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765"/>
                <p:cNvSpPr>
                  <a:spLocks/>
                </p:cNvSpPr>
                <p:nvPr/>
              </p:nvSpPr>
              <p:spPr bwMode="auto">
                <a:xfrm>
                  <a:off x="7091363" y="1119188"/>
                  <a:ext cx="17463" cy="17463"/>
                </a:xfrm>
                <a:custGeom>
                  <a:avLst/>
                  <a:gdLst>
                    <a:gd name="T0" fmla="*/ 8 w 14"/>
                    <a:gd name="T1" fmla="*/ 10 h 13"/>
                    <a:gd name="T2" fmla="*/ 0 w 14"/>
                    <a:gd name="T3" fmla="*/ 0 h 13"/>
                    <a:gd name="T4" fmla="*/ 5 w 14"/>
                    <a:gd name="T5" fmla="*/ 3 h 13"/>
                    <a:gd name="T6" fmla="*/ 14 w 14"/>
                    <a:gd name="T7" fmla="*/ 13 h 13"/>
                    <a:gd name="T8" fmla="*/ 8 w 14"/>
                    <a:gd name="T9" fmla="*/ 10 h 13"/>
                  </a:gdLst>
                  <a:ahLst/>
                  <a:cxnLst>
                    <a:cxn ang="0">
                      <a:pos x="T0" y="T1"/>
                    </a:cxn>
                    <a:cxn ang="0">
                      <a:pos x="T2" y="T3"/>
                    </a:cxn>
                    <a:cxn ang="0">
                      <a:pos x="T4" y="T5"/>
                    </a:cxn>
                    <a:cxn ang="0">
                      <a:pos x="T6" y="T7"/>
                    </a:cxn>
                    <a:cxn ang="0">
                      <a:pos x="T8" y="T9"/>
                    </a:cxn>
                  </a:cxnLst>
                  <a:rect l="0" t="0" r="r" b="b"/>
                  <a:pathLst>
                    <a:path w="14" h="13">
                      <a:moveTo>
                        <a:pt x="8" y="10"/>
                      </a:moveTo>
                      <a:cubicBezTo>
                        <a:pt x="0" y="0"/>
                        <a:pt x="0" y="0"/>
                        <a:pt x="0" y="0"/>
                      </a:cubicBezTo>
                      <a:cubicBezTo>
                        <a:pt x="2" y="1"/>
                        <a:pt x="3" y="2"/>
                        <a:pt x="5" y="3"/>
                      </a:cubicBezTo>
                      <a:cubicBezTo>
                        <a:pt x="14" y="13"/>
                        <a:pt x="14" y="13"/>
                        <a:pt x="14" y="13"/>
                      </a:cubicBezTo>
                      <a:cubicBezTo>
                        <a:pt x="12" y="12"/>
                        <a:pt x="10"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766"/>
                <p:cNvSpPr>
                  <a:spLocks/>
                </p:cNvSpPr>
                <p:nvPr/>
              </p:nvSpPr>
              <p:spPr bwMode="auto">
                <a:xfrm>
                  <a:off x="7097713" y="1123951"/>
                  <a:ext cx="20638" cy="15875"/>
                </a:xfrm>
                <a:custGeom>
                  <a:avLst/>
                  <a:gdLst>
                    <a:gd name="T0" fmla="*/ 9 w 16"/>
                    <a:gd name="T1" fmla="*/ 10 h 13"/>
                    <a:gd name="T2" fmla="*/ 0 w 16"/>
                    <a:gd name="T3" fmla="*/ 0 h 13"/>
                    <a:gd name="T4" fmla="*/ 8 w 16"/>
                    <a:gd name="T5" fmla="*/ 3 h 13"/>
                    <a:gd name="T6" fmla="*/ 16 w 16"/>
                    <a:gd name="T7" fmla="*/ 13 h 13"/>
                    <a:gd name="T8" fmla="*/ 9 w 16"/>
                    <a:gd name="T9" fmla="*/ 10 h 13"/>
                  </a:gdLst>
                  <a:ahLst/>
                  <a:cxnLst>
                    <a:cxn ang="0">
                      <a:pos x="T0" y="T1"/>
                    </a:cxn>
                    <a:cxn ang="0">
                      <a:pos x="T2" y="T3"/>
                    </a:cxn>
                    <a:cxn ang="0">
                      <a:pos x="T4" y="T5"/>
                    </a:cxn>
                    <a:cxn ang="0">
                      <a:pos x="T6" y="T7"/>
                    </a:cxn>
                    <a:cxn ang="0">
                      <a:pos x="T8" y="T9"/>
                    </a:cxn>
                  </a:cxnLst>
                  <a:rect l="0" t="0" r="r" b="b"/>
                  <a:pathLst>
                    <a:path w="16" h="13">
                      <a:moveTo>
                        <a:pt x="9" y="10"/>
                      </a:moveTo>
                      <a:cubicBezTo>
                        <a:pt x="0" y="0"/>
                        <a:pt x="0" y="0"/>
                        <a:pt x="0" y="0"/>
                      </a:cubicBezTo>
                      <a:cubicBezTo>
                        <a:pt x="3" y="2"/>
                        <a:pt x="5" y="2"/>
                        <a:pt x="8" y="3"/>
                      </a:cubicBezTo>
                      <a:cubicBezTo>
                        <a:pt x="16" y="13"/>
                        <a:pt x="16" y="13"/>
                        <a:pt x="16" y="13"/>
                      </a:cubicBezTo>
                      <a:cubicBezTo>
                        <a:pt x="13" y="12"/>
                        <a:pt x="11"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767"/>
                <p:cNvSpPr>
                  <a:spLocks/>
                </p:cNvSpPr>
                <p:nvPr/>
              </p:nvSpPr>
              <p:spPr bwMode="auto">
                <a:xfrm>
                  <a:off x="7107238" y="1127126"/>
                  <a:ext cx="17463" cy="12700"/>
                </a:xfrm>
                <a:custGeom>
                  <a:avLst/>
                  <a:gdLst>
                    <a:gd name="T0" fmla="*/ 8 w 13"/>
                    <a:gd name="T1" fmla="*/ 10 h 10"/>
                    <a:gd name="T2" fmla="*/ 0 w 13"/>
                    <a:gd name="T3" fmla="*/ 0 h 10"/>
                    <a:gd name="T4" fmla="*/ 4 w 13"/>
                    <a:gd name="T5" fmla="*/ 1 h 10"/>
                    <a:gd name="T6" fmla="*/ 13 w 13"/>
                    <a:gd name="T7" fmla="*/ 10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0" y="0"/>
                        <a:pt x="0" y="0"/>
                        <a:pt x="0" y="0"/>
                      </a:cubicBezTo>
                      <a:cubicBezTo>
                        <a:pt x="1" y="0"/>
                        <a:pt x="3" y="0"/>
                        <a:pt x="4" y="1"/>
                      </a:cubicBezTo>
                      <a:cubicBezTo>
                        <a:pt x="13" y="10"/>
                        <a:pt x="13" y="10"/>
                        <a:pt x="13" y="10"/>
                      </a:cubicBezTo>
                      <a:cubicBezTo>
                        <a:pt x="11"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768"/>
                <p:cNvSpPr>
                  <a:spLocks/>
                </p:cNvSpPr>
                <p:nvPr/>
              </p:nvSpPr>
              <p:spPr bwMode="auto">
                <a:xfrm>
                  <a:off x="7113588" y="1128713"/>
                  <a:ext cx="11113" cy="11113"/>
                </a:xfrm>
                <a:custGeom>
                  <a:avLst/>
                  <a:gdLst>
                    <a:gd name="T0" fmla="*/ 9 w 9"/>
                    <a:gd name="T1" fmla="*/ 9 h 9"/>
                    <a:gd name="T2" fmla="*/ 0 w 9"/>
                    <a:gd name="T3" fmla="*/ 0 h 9"/>
                    <a:gd name="T4" fmla="*/ 1 w 9"/>
                    <a:gd name="T5" fmla="*/ 0 h 9"/>
                    <a:gd name="T6" fmla="*/ 9 w 9"/>
                    <a:gd name="T7" fmla="*/ 9 h 9"/>
                    <a:gd name="T8" fmla="*/ 9 w 9"/>
                    <a:gd name="T9" fmla="*/ 9 h 9"/>
                  </a:gdLst>
                  <a:ahLst/>
                  <a:cxnLst>
                    <a:cxn ang="0">
                      <a:pos x="T0" y="T1"/>
                    </a:cxn>
                    <a:cxn ang="0">
                      <a:pos x="T2" y="T3"/>
                    </a:cxn>
                    <a:cxn ang="0">
                      <a:pos x="T4" y="T5"/>
                    </a:cxn>
                    <a:cxn ang="0">
                      <a:pos x="T6" y="T7"/>
                    </a:cxn>
                    <a:cxn ang="0">
                      <a:pos x="T8" y="T9"/>
                    </a:cxn>
                  </a:cxnLst>
                  <a:rect l="0" t="0" r="r" b="b"/>
                  <a:pathLst>
                    <a:path w="9" h="9">
                      <a:moveTo>
                        <a:pt x="9" y="9"/>
                      </a:moveTo>
                      <a:cubicBezTo>
                        <a:pt x="0" y="0"/>
                        <a:pt x="0" y="0"/>
                        <a:pt x="0" y="0"/>
                      </a:cubicBezTo>
                      <a:cubicBezTo>
                        <a:pt x="0" y="0"/>
                        <a:pt x="1" y="0"/>
                        <a:pt x="1" y="0"/>
                      </a:cubicBezTo>
                      <a:cubicBezTo>
                        <a:pt x="9" y="9"/>
                        <a:pt x="9" y="9"/>
                        <a:pt x="9" y="9"/>
                      </a:cubicBezTo>
                      <a:cubicBezTo>
                        <a:pt x="9" y="9"/>
                        <a:pt x="9" y="9"/>
                        <a:pt x="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769"/>
                <p:cNvSpPr>
                  <a:spLocks/>
                </p:cNvSpPr>
                <p:nvPr/>
              </p:nvSpPr>
              <p:spPr bwMode="auto">
                <a:xfrm>
                  <a:off x="7113588" y="1127126"/>
                  <a:ext cx="15875" cy="12700"/>
                </a:xfrm>
                <a:custGeom>
                  <a:avLst/>
                  <a:gdLst>
                    <a:gd name="T0" fmla="*/ 8 w 12"/>
                    <a:gd name="T1" fmla="*/ 10 h 10"/>
                    <a:gd name="T2" fmla="*/ 0 w 12"/>
                    <a:gd name="T3" fmla="*/ 1 h 10"/>
                    <a:gd name="T4" fmla="*/ 3 w 12"/>
                    <a:gd name="T5" fmla="*/ 0 h 10"/>
                    <a:gd name="T6" fmla="*/ 12 w 12"/>
                    <a:gd name="T7" fmla="*/ 10 h 10"/>
                    <a:gd name="T8" fmla="*/ 8 w 12"/>
                    <a:gd name="T9" fmla="*/ 10 h 10"/>
                  </a:gdLst>
                  <a:ahLst/>
                  <a:cxnLst>
                    <a:cxn ang="0">
                      <a:pos x="T0" y="T1"/>
                    </a:cxn>
                    <a:cxn ang="0">
                      <a:pos x="T2" y="T3"/>
                    </a:cxn>
                    <a:cxn ang="0">
                      <a:pos x="T4" y="T5"/>
                    </a:cxn>
                    <a:cxn ang="0">
                      <a:pos x="T6" y="T7"/>
                    </a:cxn>
                    <a:cxn ang="0">
                      <a:pos x="T8" y="T9"/>
                    </a:cxn>
                  </a:cxnLst>
                  <a:rect l="0" t="0" r="r" b="b"/>
                  <a:pathLst>
                    <a:path w="12" h="10">
                      <a:moveTo>
                        <a:pt x="8" y="10"/>
                      </a:moveTo>
                      <a:cubicBezTo>
                        <a:pt x="0" y="1"/>
                        <a:pt x="0" y="1"/>
                        <a:pt x="0" y="1"/>
                      </a:cubicBezTo>
                      <a:cubicBezTo>
                        <a:pt x="1" y="1"/>
                        <a:pt x="2" y="0"/>
                        <a:pt x="3" y="0"/>
                      </a:cubicBezTo>
                      <a:cubicBezTo>
                        <a:pt x="12" y="10"/>
                        <a:pt x="12" y="10"/>
                        <a:pt x="12" y="10"/>
                      </a:cubicBezTo>
                      <a:cubicBezTo>
                        <a:pt x="11"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770"/>
                <p:cNvSpPr>
                  <a:spLocks/>
                </p:cNvSpPr>
                <p:nvPr/>
              </p:nvSpPr>
              <p:spPr bwMode="auto">
                <a:xfrm>
                  <a:off x="7118351" y="1127126"/>
                  <a:ext cx="14288" cy="12700"/>
                </a:xfrm>
                <a:custGeom>
                  <a:avLst/>
                  <a:gdLst>
                    <a:gd name="T0" fmla="*/ 9 w 12"/>
                    <a:gd name="T1" fmla="*/ 10 h 10"/>
                    <a:gd name="T2" fmla="*/ 0 w 12"/>
                    <a:gd name="T3" fmla="*/ 0 h 10"/>
                    <a:gd name="T4" fmla="*/ 4 w 12"/>
                    <a:gd name="T5" fmla="*/ 0 h 10"/>
                    <a:gd name="T6" fmla="*/ 12 w 12"/>
                    <a:gd name="T7" fmla="*/ 9 h 10"/>
                    <a:gd name="T8" fmla="*/ 9 w 12"/>
                    <a:gd name="T9" fmla="*/ 10 h 10"/>
                  </a:gdLst>
                  <a:ahLst/>
                  <a:cxnLst>
                    <a:cxn ang="0">
                      <a:pos x="T0" y="T1"/>
                    </a:cxn>
                    <a:cxn ang="0">
                      <a:pos x="T2" y="T3"/>
                    </a:cxn>
                    <a:cxn ang="0">
                      <a:pos x="T4" y="T5"/>
                    </a:cxn>
                    <a:cxn ang="0">
                      <a:pos x="T6" y="T7"/>
                    </a:cxn>
                    <a:cxn ang="0">
                      <a:pos x="T8" y="T9"/>
                    </a:cxn>
                  </a:cxnLst>
                  <a:rect l="0" t="0" r="r" b="b"/>
                  <a:pathLst>
                    <a:path w="12" h="10">
                      <a:moveTo>
                        <a:pt x="9" y="10"/>
                      </a:moveTo>
                      <a:cubicBezTo>
                        <a:pt x="0" y="0"/>
                        <a:pt x="0" y="0"/>
                        <a:pt x="0" y="0"/>
                      </a:cubicBezTo>
                      <a:cubicBezTo>
                        <a:pt x="2" y="0"/>
                        <a:pt x="3" y="0"/>
                        <a:pt x="4" y="0"/>
                      </a:cubicBezTo>
                      <a:cubicBezTo>
                        <a:pt x="12" y="9"/>
                        <a:pt x="12" y="9"/>
                        <a:pt x="12" y="9"/>
                      </a:cubicBezTo>
                      <a:cubicBezTo>
                        <a:pt x="11" y="10"/>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771"/>
                <p:cNvSpPr>
                  <a:spLocks/>
                </p:cNvSpPr>
                <p:nvPr/>
              </p:nvSpPr>
              <p:spPr bwMode="auto">
                <a:xfrm>
                  <a:off x="7123113" y="1125538"/>
                  <a:ext cx="14288" cy="12700"/>
                </a:xfrm>
                <a:custGeom>
                  <a:avLst/>
                  <a:gdLst>
                    <a:gd name="T0" fmla="*/ 8 w 12"/>
                    <a:gd name="T1" fmla="*/ 11 h 11"/>
                    <a:gd name="T2" fmla="*/ 0 w 12"/>
                    <a:gd name="T3" fmla="*/ 2 h 11"/>
                    <a:gd name="T4" fmla="*/ 4 w 12"/>
                    <a:gd name="T5" fmla="*/ 0 h 11"/>
                    <a:gd name="T6" fmla="*/ 12 w 12"/>
                    <a:gd name="T7" fmla="*/ 10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0" y="2"/>
                        <a:pt x="0" y="2"/>
                        <a:pt x="0" y="2"/>
                      </a:cubicBezTo>
                      <a:cubicBezTo>
                        <a:pt x="1" y="1"/>
                        <a:pt x="3" y="1"/>
                        <a:pt x="4" y="0"/>
                      </a:cubicBezTo>
                      <a:cubicBezTo>
                        <a:pt x="12" y="10"/>
                        <a:pt x="12" y="10"/>
                        <a:pt x="12" y="10"/>
                      </a:cubicBezTo>
                      <a:cubicBezTo>
                        <a:pt x="11" y="11"/>
                        <a:pt x="10"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772"/>
                <p:cNvSpPr>
                  <a:spLocks/>
                </p:cNvSpPr>
                <p:nvPr/>
              </p:nvSpPr>
              <p:spPr bwMode="auto">
                <a:xfrm>
                  <a:off x="7127876" y="1122363"/>
                  <a:ext cx="14288" cy="14288"/>
                </a:xfrm>
                <a:custGeom>
                  <a:avLst/>
                  <a:gdLst>
                    <a:gd name="T0" fmla="*/ 8 w 12"/>
                    <a:gd name="T1" fmla="*/ 12 h 12"/>
                    <a:gd name="T2" fmla="*/ 0 w 12"/>
                    <a:gd name="T3" fmla="*/ 2 h 12"/>
                    <a:gd name="T4" fmla="*/ 4 w 12"/>
                    <a:gd name="T5" fmla="*/ 0 h 12"/>
                    <a:gd name="T6" fmla="*/ 12 w 12"/>
                    <a:gd name="T7" fmla="*/ 10 h 12"/>
                    <a:gd name="T8" fmla="*/ 8 w 12"/>
                    <a:gd name="T9" fmla="*/ 12 h 12"/>
                  </a:gdLst>
                  <a:ahLst/>
                  <a:cxnLst>
                    <a:cxn ang="0">
                      <a:pos x="T0" y="T1"/>
                    </a:cxn>
                    <a:cxn ang="0">
                      <a:pos x="T2" y="T3"/>
                    </a:cxn>
                    <a:cxn ang="0">
                      <a:pos x="T4" y="T5"/>
                    </a:cxn>
                    <a:cxn ang="0">
                      <a:pos x="T6" y="T7"/>
                    </a:cxn>
                    <a:cxn ang="0">
                      <a:pos x="T8" y="T9"/>
                    </a:cxn>
                  </a:cxnLst>
                  <a:rect l="0" t="0" r="r" b="b"/>
                  <a:pathLst>
                    <a:path w="12" h="12">
                      <a:moveTo>
                        <a:pt x="8" y="12"/>
                      </a:moveTo>
                      <a:cubicBezTo>
                        <a:pt x="0" y="2"/>
                        <a:pt x="0" y="2"/>
                        <a:pt x="0" y="2"/>
                      </a:cubicBezTo>
                      <a:cubicBezTo>
                        <a:pt x="1" y="2"/>
                        <a:pt x="3" y="1"/>
                        <a:pt x="4" y="0"/>
                      </a:cubicBezTo>
                      <a:cubicBezTo>
                        <a:pt x="12" y="10"/>
                        <a:pt x="12" y="10"/>
                        <a:pt x="12" y="10"/>
                      </a:cubicBezTo>
                      <a:cubicBezTo>
                        <a:pt x="11" y="11"/>
                        <a:pt x="10" y="11"/>
                        <a:pt x="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773"/>
                <p:cNvSpPr>
                  <a:spLocks/>
                </p:cNvSpPr>
                <p:nvPr/>
              </p:nvSpPr>
              <p:spPr bwMode="auto">
                <a:xfrm>
                  <a:off x="7132638" y="1071563"/>
                  <a:ext cx="26988" cy="63500"/>
                </a:xfrm>
                <a:custGeom>
                  <a:avLst/>
                  <a:gdLst>
                    <a:gd name="T0" fmla="*/ 8 w 21"/>
                    <a:gd name="T1" fmla="*/ 51 h 51"/>
                    <a:gd name="T2" fmla="*/ 0 w 21"/>
                    <a:gd name="T3" fmla="*/ 41 h 51"/>
                    <a:gd name="T4" fmla="*/ 13 w 21"/>
                    <a:gd name="T5" fmla="*/ 18 h 51"/>
                    <a:gd name="T6" fmla="*/ 6 w 21"/>
                    <a:gd name="T7" fmla="*/ 0 h 51"/>
                    <a:gd name="T8" fmla="*/ 15 w 21"/>
                    <a:gd name="T9" fmla="*/ 9 h 51"/>
                    <a:gd name="T10" fmla="*/ 21 w 21"/>
                    <a:gd name="T11" fmla="*/ 28 h 51"/>
                    <a:gd name="T12" fmla="*/ 8 w 21"/>
                    <a:gd name="T13" fmla="*/ 51 h 51"/>
                  </a:gdLst>
                  <a:ahLst/>
                  <a:cxnLst>
                    <a:cxn ang="0">
                      <a:pos x="T0" y="T1"/>
                    </a:cxn>
                    <a:cxn ang="0">
                      <a:pos x="T2" y="T3"/>
                    </a:cxn>
                    <a:cxn ang="0">
                      <a:pos x="T4" y="T5"/>
                    </a:cxn>
                    <a:cxn ang="0">
                      <a:pos x="T6" y="T7"/>
                    </a:cxn>
                    <a:cxn ang="0">
                      <a:pos x="T8" y="T9"/>
                    </a:cxn>
                    <a:cxn ang="0">
                      <a:pos x="T10" y="T11"/>
                    </a:cxn>
                    <a:cxn ang="0">
                      <a:pos x="T12" y="T13"/>
                    </a:cxn>
                  </a:cxnLst>
                  <a:rect l="0" t="0" r="r" b="b"/>
                  <a:pathLst>
                    <a:path w="21" h="51">
                      <a:moveTo>
                        <a:pt x="8" y="51"/>
                      </a:moveTo>
                      <a:cubicBezTo>
                        <a:pt x="0" y="41"/>
                        <a:pt x="0" y="41"/>
                        <a:pt x="0" y="41"/>
                      </a:cubicBezTo>
                      <a:cubicBezTo>
                        <a:pt x="8" y="36"/>
                        <a:pt x="13" y="27"/>
                        <a:pt x="13" y="18"/>
                      </a:cubicBezTo>
                      <a:cubicBezTo>
                        <a:pt x="13" y="11"/>
                        <a:pt x="11" y="4"/>
                        <a:pt x="6" y="0"/>
                      </a:cubicBezTo>
                      <a:cubicBezTo>
                        <a:pt x="15" y="9"/>
                        <a:pt x="15" y="9"/>
                        <a:pt x="15" y="9"/>
                      </a:cubicBezTo>
                      <a:cubicBezTo>
                        <a:pt x="19" y="14"/>
                        <a:pt x="21" y="21"/>
                        <a:pt x="21" y="28"/>
                      </a:cubicBezTo>
                      <a:cubicBezTo>
                        <a:pt x="21" y="37"/>
                        <a:pt x="16" y="46"/>
                        <a:pt x="8"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774"/>
                <p:cNvSpPr>
                  <a:spLocks/>
                </p:cNvSpPr>
                <p:nvPr/>
              </p:nvSpPr>
              <p:spPr bwMode="auto">
                <a:xfrm>
                  <a:off x="7037388" y="1112838"/>
                  <a:ext cx="11113" cy="41275"/>
                </a:xfrm>
                <a:custGeom>
                  <a:avLst/>
                  <a:gdLst>
                    <a:gd name="T0" fmla="*/ 6 w 7"/>
                    <a:gd name="T1" fmla="*/ 26 h 26"/>
                    <a:gd name="T2" fmla="*/ 0 w 7"/>
                    <a:gd name="T3" fmla="*/ 18 h 26"/>
                    <a:gd name="T4" fmla="*/ 0 w 7"/>
                    <a:gd name="T5" fmla="*/ 0 h 26"/>
                    <a:gd name="T6" fmla="*/ 7 w 7"/>
                    <a:gd name="T7" fmla="*/ 8 h 26"/>
                    <a:gd name="T8" fmla="*/ 6 w 7"/>
                    <a:gd name="T9" fmla="*/ 26 h 26"/>
                  </a:gdLst>
                  <a:ahLst/>
                  <a:cxnLst>
                    <a:cxn ang="0">
                      <a:pos x="T0" y="T1"/>
                    </a:cxn>
                    <a:cxn ang="0">
                      <a:pos x="T2" y="T3"/>
                    </a:cxn>
                    <a:cxn ang="0">
                      <a:pos x="T4" y="T5"/>
                    </a:cxn>
                    <a:cxn ang="0">
                      <a:pos x="T6" y="T7"/>
                    </a:cxn>
                    <a:cxn ang="0">
                      <a:pos x="T8" y="T9"/>
                    </a:cxn>
                  </a:cxnLst>
                  <a:rect l="0" t="0" r="r" b="b"/>
                  <a:pathLst>
                    <a:path w="7" h="26">
                      <a:moveTo>
                        <a:pt x="6" y="26"/>
                      </a:moveTo>
                      <a:lnTo>
                        <a:pt x="0" y="18"/>
                      </a:lnTo>
                      <a:lnTo>
                        <a:pt x="0" y="0"/>
                      </a:lnTo>
                      <a:lnTo>
                        <a:pt x="7" y="8"/>
                      </a:lnTo>
                      <a:lnTo>
                        <a:pt x="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775"/>
                <p:cNvSpPr>
                  <a:spLocks/>
                </p:cNvSpPr>
                <p:nvPr/>
              </p:nvSpPr>
              <p:spPr bwMode="auto">
                <a:xfrm>
                  <a:off x="7037388" y="1049338"/>
                  <a:ext cx="11113" cy="39688"/>
                </a:xfrm>
                <a:custGeom>
                  <a:avLst/>
                  <a:gdLst>
                    <a:gd name="T0" fmla="*/ 7 w 7"/>
                    <a:gd name="T1" fmla="*/ 25 h 25"/>
                    <a:gd name="T2" fmla="*/ 0 w 7"/>
                    <a:gd name="T3" fmla="*/ 18 h 25"/>
                    <a:gd name="T4" fmla="*/ 0 w 7"/>
                    <a:gd name="T5" fmla="*/ 0 h 25"/>
                    <a:gd name="T6" fmla="*/ 7 w 7"/>
                    <a:gd name="T7" fmla="*/ 8 h 25"/>
                    <a:gd name="T8" fmla="*/ 7 w 7"/>
                    <a:gd name="T9" fmla="*/ 25 h 25"/>
                  </a:gdLst>
                  <a:ahLst/>
                  <a:cxnLst>
                    <a:cxn ang="0">
                      <a:pos x="T0" y="T1"/>
                    </a:cxn>
                    <a:cxn ang="0">
                      <a:pos x="T2" y="T3"/>
                    </a:cxn>
                    <a:cxn ang="0">
                      <a:pos x="T4" y="T5"/>
                    </a:cxn>
                    <a:cxn ang="0">
                      <a:pos x="T6" y="T7"/>
                    </a:cxn>
                    <a:cxn ang="0">
                      <a:pos x="T8" y="T9"/>
                    </a:cxn>
                  </a:cxnLst>
                  <a:rect l="0" t="0" r="r" b="b"/>
                  <a:pathLst>
                    <a:path w="7" h="25">
                      <a:moveTo>
                        <a:pt x="7" y="25"/>
                      </a:moveTo>
                      <a:lnTo>
                        <a:pt x="0" y="18"/>
                      </a:lnTo>
                      <a:lnTo>
                        <a:pt x="0" y="0"/>
                      </a:lnTo>
                      <a:lnTo>
                        <a:pt x="7" y="8"/>
                      </a:lnTo>
                      <a:lnTo>
                        <a:pt x="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776"/>
                <p:cNvSpPr>
                  <a:spLocks/>
                </p:cNvSpPr>
                <p:nvPr/>
              </p:nvSpPr>
              <p:spPr bwMode="auto">
                <a:xfrm>
                  <a:off x="6888163" y="1141413"/>
                  <a:ext cx="158750" cy="12700"/>
                </a:xfrm>
                <a:custGeom>
                  <a:avLst/>
                  <a:gdLst>
                    <a:gd name="T0" fmla="*/ 6 w 100"/>
                    <a:gd name="T1" fmla="*/ 8 h 8"/>
                    <a:gd name="T2" fmla="*/ 0 w 100"/>
                    <a:gd name="T3" fmla="*/ 0 h 8"/>
                    <a:gd name="T4" fmla="*/ 94 w 100"/>
                    <a:gd name="T5" fmla="*/ 0 h 8"/>
                    <a:gd name="T6" fmla="*/ 100 w 100"/>
                    <a:gd name="T7" fmla="*/ 8 h 8"/>
                    <a:gd name="T8" fmla="*/ 6 w 100"/>
                    <a:gd name="T9" fmla="*/ 8 h 8"/>
                  </a:gdLst>
                  <a:ahLst/>
                  <a:cxnLst>
                    <a:cxn ang="0">
                      <a:pos x="T0" y="T1"/>
                    </a:cxn>
                    <a:cxn ang="0">
                      <a:pos x="T2" y="T3"/>
                    </a:cxn>
                    <a:cxn ang="0">
                      <a:pos x="T4" y="T5"/>
                    </a:cxn>
                    <a:cxn ang="0">
                      <a:pos x="T6" y="T7"/>
                    </a:cxn>
                    <a:cxn ang="0">
                      <a:pos x="T8" y="T9"/>
                    </a:cxn>
                  </a:cxnLst>
                  <a:rect l="0" t="0" r="r" b="b"/>
                  <a:pathLst>
                    <a:path w="100" h="8">
                      <a:moveTo>
                        <a:pt x="6" y="8"/>
                      </a:moveTo>
                      <a:lnTo>
                        <a:pt x="0" y="0"/>
                      </a:lnTo>
                      <a:lnTo>
                        <a:pt x="94" y="0"/>
                      </a:lnTo>
                      <a:lnTo>
                        <a:pt x="100"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777"/>
                <p:cNvSpPr>
                  <a:spLocks/>
                </p:cNvSpPr>
                <p:nvPr/>
              </p:nvSpPr>
              <p:spPr bwMode="auto">
                <a:xfrm>
                  <a:off x="6761163" y="1243013"/>
                  <a:ext cx="12700" cy="17463"/>
                </a:xfrm>
                <a:custGeom>
                  <a:avLst/>
                  <a:gdLst>
                    <a:gd name="T0" fmla="*/ 10 w 10"/>
                    <a:gd name="T1" fmla="*/ 15 h 15"/>
                    <a:gd name="T2" fmla="*/ 2 w 10"/>
                    <a:gd name="T3" fmla="*/ 5 h 15"/>
                    <a:gd name="T4" fmla="*/ 0 w 10"/>
                    <a:gd name="T5" fmla="*/ 0 h 15"/>
                    <a:gd name="T6" fmla="*/ 8 w 10"/>
                    <a:gd name="T7" fmla="*/ 10 h 15"/>
                    <a:gd name="T8" fmla="*/ 10 w 10"/>
                    <a:gd name="T9" fmla="*/ 15 h 15"/>
                  </a:gdLst>
                  <a:ahLst/>
                  <a:cxnLst>
                    <a:cxn ang="0">
                      <a:pos x="T0" y="T1"/>
                    </a:cxn>
                    <a:cxn ang="0">
                      <a:pos x="T2" y="T3"/>
                    </a:cxn>
                    <a:cxn ang="0">
                      <a:pos x="T4" y="T5"/>
                    </a:cxn>
                    <a:cxn ang="0">
                      <a:pos x="T6" y="T7"/>
                    </a:cxn>
                    <a:cxn ang="0">
                      <a:pos x="T8" y="T9"/>
                    </a:cxn>
                  </a:cxnLst>
                  <a:rect l="0" t="0" r="r" b="b"/>
                  <a:pathLst>
                    <a:path w="10" h="15">
                      <a:moveTo>
                        <a:pt x="10" y="15"/>
                      </a:moveTo>
                      <a:cubicBezTo>
                        <a:pt x="2" y="5"/>
                        <a:pt x="2" y="5"/>
                        <a:pt x="2" y="5"/>
                      </a:cubicBezTo>
                      <a:cubicBezTo>
                        <a:pt x="1" y="4"/>
                        <a:pt x="0" y="2"/>
                        <a:pt x="0" y="0"/>
                      </a:cubicBezTo>
                      <a:cubicBezTo>
                        <a:pt x="8" y="10"/>
                        <a:pt x="8" y="10"/>
                        <a:pt x="8" y="10"/>
                      </a:cubicBezTo>
                      <a:cubicBezTo>
                        <a:pt x="8" y="12"/>
                        <a:pt x="9" y="14"/>
                        <a:pt x="10"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778"/>
                <p:cNvSpPr>
                  <a:spLocks/>
                </p:cNvSpPr>
                <p:nvPr/>
              </p:nvSpPr>
              <p:spPr bwMode="auto">
                <a:xfrm>
                  <a:off x="7224713" y="831851"/>
                  <a:ext cx="11113" cy="12700"/>
                </a:xfrm>
                <a:custGeom>
                  <a:avLst/>
                  <a:gdLst>
                    <a:gd name="T0" fmla="*/ 8 w 9"/>
                    <a:gd name="T1" fmla="*/ 10 h 10"/>
                    <a:gd name="T2" fmla="*/ 0 w 9"/>
                    <a:gd name="T3" fmla="*/ 0 h 10"/>
                    <a:gd name="T4" fmla="*/ 0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0" y="0"/>
                        <a:pt x="0" y="0"/>
                      </a:cubicBezTo>
                      <a:cubicBezTo>
                        <a:pt x="9" y="10"/>
                        <a:pt x="9" y="10"/>
                        <a:pt x="9" y="10"/>
                      </a:cubicBezTo>
                      <a:cubicBezTo>
                        <a:pt x="8" y="10"/>
                        <a:pt x="8"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779"/>
                <p:cNvSpPr>
                  <a:spLocks/>
                </p:cNvSpPr>
                <p:nvPr/>
              </p:nvSpPr>
              <p:spPr bwMode="auto">
                <a:xfrm>
                  <a:off x="7224713" y="831851"/>
                  <a:ext cx="15875" cy="12700"/>
                </a:xfrm>
                <a:custGeom>
                  <a:avLst/>
                  <a:gdLst>
                    <a:gd name="T0" fmla="*/ 9 w 12"/>
                    <a:gd name="T1" fmla="*/ 10 h 10"/>
                    <a:gd name="T2" fmla="*/ 0 w 12"/>
                    <a:gd name="T3" fmla="*/ 0 h 10"/>
                    <a:gd name="T4" fmla="*/ 4 w 12"/>
                    <a:gd name="T5" fmla="*/ 0 h 10"/>
                    <a:gd name="T6" fmla="*/ 12 w 12"/>
                    <a:gd name="T7" fmla="*/ 10 h 10"/>
                    <a:gd name="T8" fmla="*/ 9 w 12"/>
                    <a:gd name="T9" fmla="*/ 10 h 10"/>
                  </a:gdLst>
                  <a:ahLst/>
                  <a:cxnLst>
                    <a:cxn ang="0">
                      <a:pos x="T0" y="T1"/>
                    </a:cxn>
                    <a:cxn ang="0">
                      <a:pos x="T2" y="T3"/>
                    </a:cxn>
                    <a:cxn ang="0">
                      <a:pos x="T4" y="T5"/>
                    </a:cxn>
                    <a:cxn ang="0">
                      <a:pos x="T6" y="T7"/>
                    </a:cxn>
                    <a:cxn ang="0">
                      <a:pos x="T8" y="T9"/>
                    </a:cxn>
                  </a:cxnLst>
                  <a:rect l="0" t="0" r="r" b="b"/>
                  <a:pathLst>
                    <a:path w="12" h="10">
                      <a:moveTo>
                        <a:pt x="9" y="10"/>
                      </a:moveTo>
                      <a:cubicBezTo>
                        <a:pt x="0" y="0"/>
                        <a:pt x="0" y="0"/>
                        <a:pt x="0" y="0"/>
                      </a:cubicBezTo>
                      <a:cubicBezTo>
                        <a:pt x="2" y="0"/>
                        <a:pt x="3" y="0"/>
                        <a:pt x="4" y="0"/>
                      </a:cubicBezTo>
                      <a:cubicBezTo>
                        <a:pt x="12" y="10"/>
                        <a:pt x="12" y="10"/>
                        <a:pt x="12" y="10"/>
                      </a:cubicBezTo>
                      <a:cubicBezTo>
                        <a:pt x="11" y="10"/>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780"/>
                <p:cNvSpPr>
                  <a:spLocks/>
                </p:cNvSpPr>
                <p:nvPr/>
              </p:nvSpPr>
              <p:spPr bwMode="auto">
                <a:xfrm>
                  <a:off x="7231063" y="831851"/>
                  <a:ext cx="17463" cy="15875"/>
                </a:xfrm>
                <a:custGeom>
                  <a:avLst/>
                  <a:gdLst>
                    <a:gd name="T0" fmla="*/ 8 w 14"/>
                    <a:gd name="T1" fmla="*/ 10 h 12"/>
                    <a:gd name="T2" fmla="*/ 0 w 14"/>
                    <a:gd name="T3" fmla="*/ 0 h 12"/>
                    <a:gd name="T4" fmla="*/ 6 w 14"/>
                    <a:gd name="T5" fmla="*/ 2 h 12"/>
                    <a:gd name="T6" fmla="*/ 14 w 14"/>
                    <a:gd name="T7" fmla="*/ 12 h 12"/>
                    <a:gd name="T8" fmla="*/ 8 w 14"/>
                    <a:gd name="T9" fmla="*/ 10 h 12"/>
                  </a:gdLst>
                  <a:ahLst/>
                  <a:cxnLst>
                    <a:cxn ang="0">
                      <a:pos x="T0" y="T1"/>
                    </a:cxn>
                    <a:cxn ang="0">
                      <a:pos x="T2" y="T3"/>
                    </a:cxn>
                    <a:cxn ang="0">
                      <a:pos x="T4" y="T5"/>
                    </a:cxn>
                    <a:cxn ang="0">
                      <a:pos x="T6" y="T7"/>
                    </a:cxn>
                    <a:cxn ang="0">
                      <a:pos x="T8" y="T9"/>
                    </a:cxn>
                  </a:cxnLst>
                  <a:rect l="0" t="0" r="r" b="b"/>
                  <a:pathLst>
                    <a:path w="14" h="12">
                      <a:moveTo>
                        <a:pt x="8" y="10"/>
                      </a:moveTo>
                      <a:cubicBezTo>
                        <a:pt x="0" y="0"/>
                        <a:pt x="0" y="0"/>
                        <a:pt x="0" y="0"/>
                      </a:cubicBezTo>
                      <a:cubicBezTo>
                        <a:pt x="2" y="1"/>
                        <a:pt x="4" y="2"/>
                        <a:pt x="6" y="2"/>
                      </a:cubicBezTo>
                      <a:cubicBezTo>
                        <a:pt x="14" y="12"/>
                        <a:pt x="14" y="12"/>
                        <a:pt x="14" y="12"/>
                      </a:cubicBezTo>
                      <a:cubicBezTo>
                        <a:pt x="12" y="11"/>
                        <a:pt x="10"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781"/>
                <p:cNvSpPr>
                  <a:spLocks/>
                </p:cNvSpPr>
                <p:nvPr/>
              </p:nvSpPr>
              <p:spPr bwMode="auto">
                <a:xfrm>
                  <a:off x="7237413" y="836613"/>
                  <a:ext cx="15875" cy="14288"/>
                </a:xfrm>
                <a:custGeom>
                  <a:avLst/>
                  <a:gdLst>
                    <a:gd name="T0" fmla="*/ 8 w 12"/>
                    <a:gd name="T1" fmla="*/ 9 h 12"/>
                    <a:gd name="T2" fmla="*/ 0 w 12"/>
                    <a:gd name="T3" fmla="*/ 0 h 12"/>
                    <a:gd name="T4" fmla="*/ 4 w 12"/>
                    <a:gd name="T5" fmla="*/ 2 h 12"/>
                    <a:gd name="T6" fmla="*/ 12 w 12"/>
                    <a:gd name="T7" fmla="*/ 12 h 12"/>
                    <a:gd name="T8" fmla="*/ 8 w 12"/>
                    <a:gd name="T9" fmla="*/ 9 h 12"/>
                  </a:gdLst>
                  <a:ahLst/>
                  <a:cxnLst>
                    <a:cxn ang="0">
                      <a:pos x="T0" y="T1"/>
                    </a:cxn>
                    <a:cxn ang="0">
                      <a:pos x="T2" y="T3"/>
                    </a:cxn>
                    <a:cxn ang="0">
                      <a:pos x="T4" y="T5"/>
                    </a:cxn>
                    <a:cxn ang="0">
                      <a:pos x="T6" y="T7"/>
                    </a:cxn>
                    <a:cxn ang="0">
                      <a:pos x="T8" y="T9"/>
                    </a:cxn>
                  </a:cxnLst>
                  <a:rect l="0" t="0" r="r" b="b"/>
                  <a:pathLst>
                    <a:path w="12" h="12">
                      <a:moveTo>
                        <a:pt x="8" y="9"/>
                      </a:moveTo>
                      <a:cubicBezTo>
                        <a:pt x="0" y="0"/>
                        <a:pt x="0" y="0"/>
                        <a:pt x="0" y="0"/>
                      </a:cubicBezTo>
                      <a:cubicBezTo>
                        <a:pt x="1" y="0"/>
                        <a:pt x="2" y="1"/>
                        <a:pt x="4" y="2"/>
                      </a:cubicBezTo>
                      <a:cubicBezTo>
                        <a:pt x="12" y="12"/>
                        <a:pt x="12" y="12"/>
                        <a:pt x="12" y="12"/>
                      </a:cubicBezTo>
                      <a:cubicBezTo>
                        <a:pt x="11" y="11"/>
                        <a:pt x="9"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782"/>
                <p:cNvSpPr>
                  <a:spLocks/>
                </p:cNvSpPr>
                <p:nvPr/>
              </p:nvSpPr>
              <p:spPr bwMode="auto">
                <a:xfrm>
                  <a:off x="7242176" y="838201"/>
                  <a:ext cx="12700" cy="15875"/>
                </a:xfrm>
                <a:custGeom>
                  <a:avLst/>
                  <a:gdLst>
                    <a:gd name="T0" fmla="*/ 8 w 10"/>
                    <a:gd name="T1" fmla="*/ 10 h 12"/>
                    <a:gd name="T2" fmla="*/ 0 w 10"/>
                    <a:gd name="T3" fmla="*/ 0 h 12"/>
                    <a:gd name="T4" fmla="*/ 2 w 10"/>
                    <a:gd name="T5" fmla="*/ 2 h 12"/>
                    <a:gd name="T6" fmla="*/ 10 w 10"/>
                    <a:gd name="T7" fmla="*/ 12 h 12"/>
                    <a:gd name="T8" fmla="*/ 8 w 10"/>
                    <a:gd name="T9" fmla="*/ 10 h 12"/>
                  </a:gdLst>
                  <a:ahLst/>
                  <a:cxnLst>
                    <a:cxn ang="0">
                      <a:pos x="T0" y="T1"/>
                    </a:cxn>
                    <a:cxn ang="0">
                      <a:pos x="T2" y="T3"/>
                    </a:cxn>
                    <a:cxn ang="0">
                      <a:pos x="T4" y="T5"/>
                    </a:cxn>
                    <a:cxn ang="0">
                      <a:pos x="T6" y="T7"/>
                    </a:cxn>
                    <a:cxn ang="0">
                      <a:pos x="T8" y="T9"/>
                    </a:cxn>
                  </a:cxnLst>
                  <a:rect l="0" t="0" r="r" b="b"/>
                  <a:pathLst>
                    <a:path w="10" h="12">
                      <a:moveTo>
                        <a:pt x="8" y="10"/>
                      </a:moveTo>
                      <a:cubicBezTo>
                        <a:pt x="0" y="0"/>
                        <a:pt x="0" y="0"/>
                        <a:pt x="0" y="0"/>
                      </a:cubicBezTo>
                      <a:cubicBezTo>
                        <a:pt x="0" y="1"/>
                        <a:pt x="1" y="2"/>
                        <a:pt x="2" y="2"/>
                      </a:cubicBezTo>
                      <a:cubicBezTo>
                        <a:pt x="10" y="12"/>
                        <a:pt x="10" y="12"/>
                        <a:pt x="10" y="12"/>
                      </a:cubicBezTo>
                      <a:cubicBezTo>
                        <a:pt x="9" y="11"/>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783"/>
                <p:cNvSpPr>
                  <a:spLocks/>
                </p:cNvSpPr>
                <p:nvPr/>
              </p:nvSpPr>
              <p:spPr bwMode="auto">
                <a:xfrm>
                  <a:off x="7205663" y="831851"/>
                  <a:ext cx="30163" cy="12700"/>
                </a:xfrm>
                <a:custGeom>
                  <a:avLst/>
                  <a:gdLst>
                    <a:gd name="T0" fmla="*/ 6 w 19"/>
                    <a:gd name="T1" fmla="*/ 8 h 8"/>
                    <a:gd name="T2" fmla="*/ 0 w 19"/>
                    <a:gd name="T3" fmla="*/ 0 h 8"/>
                    <a:gd name="T4" fmla="*/ 12 w 19"/>
                    <a:gd name="T5" fmla="*/ 0 h 8"/>
                    <a:gd name="T6" fmla="*/ 19 w 19"/>
                    <a:gd name="T7" fmla="*/ 8 h 8"/>
                    <a:gd name="T8" fmla="*/ 6 w 19"/>
                    <a:gd name="T9" fmla="*/ 8 h 8"/>
                  </a:gdLst>
                  <a:ahLst/>
                  <a:cxnLst>
                    <a:cxn ang="0">
                      <a:pos x="T0" y="T1"/>
                    </a:cxn>
                    <a:cxn ang="0">
                      <a:pos x="T2" y="T3"/>
                    </a:cxn>
                    <a:cxn ang="0">
                      <a:pos x="T4" y="T5"/>
                    </a:cxn>
                    <a:cxn ang="0">
                      <a:pos x="T6" y="T7"/>
                    </a:cxn>
                    <a:cxn ang="0">
                      <a:pos x="T8" y="T9"/>
                    </a:cxn>
                  </a:cxnLst>
                  <a:rect l="0" t="0" r="r" b="b"/>
                  <a:pathLst>
                    <a:path w="19" h="8">
                      <a:moveTo>
                        <a:pt x="6" y="8"/>
                      </a:moveTo>
                      <a:lnTo>
                        <a:pt x="0" y="0"/>
                      </a:lnTo>
                      <a:lnTo>
                        <a:pt x="12" y="0"/>
                      </a:lnTo>
                      <a:lnTo>
                        <a:pt x="19"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784"/>
                <p:cNvSpPr>
                  <a:spLocks/>
                </p:cNvSpPr>
                <p:nvPr/>
              </p:nvSpPr>
              <p:spPr bwMode="auto">
                <a:xfrm>
                  <a:off x="6889751" y="1077913"/>
                  <a:ext cx="158750" cy="11113"/>
                </a:xfrm>
                <a:custGeom>
                  <a:avLst/>
                  <a:gdLst>
                    <a:gd name="T0" fmla="*/ 6 w 100"/>
                    <a:gd name="T1" fmla="*/ 7 h 7"/>
                    <a:gd name="T2" fmla="*/ 0 w 100"/>
                    <a:gd name="T3" fmla="*/ 0 h 7"/>
                    <a:gd name="T4" fmla="*/ 93 w 100"/>
                    <a:gd name="T5" fmla="*/ 0 h 7"/>
                    <a:gd name="T6" fmla="*/ 100 w 100"/>
                    <a:gd name="T7" fmla="*/ 7 h 7"/>
                    <a:gd name="T8" fmla="*/ 6 w 100"/>
                    <a:gd name="T9" fmla="*/ 7 h 7"/>
                  </a:gdLst>
                  <a:ahLst/>
                  <a:cxnLst>
                    <a:cxn ang="0">
                      <a:pos x="T0" y="T1"/>
                    </a:cxn>
                    <a:cxn ang="0">
                      <a:pos x="T2" y="T3"/>
                    </a:cxn>
                    <a:cxn ang="0">
                      <a:pos x="T4" y="T5"/>
                    </a:cxn>
                    <a:cxn ang="0">
                      <a:pos x="T6" y="T7"/>
                    </a:cxn>
                    <a:cxn ang="0">
                      <a:pos x="T8" y="T9"/>
                    </a:cxn>
                  </a:cxnLst>
                  <a:rect l="0" t="0" r="r" b="b"/>
                  <a:pathLst>
                    <a:path w="100" h="7">
                      <a:moveTo>
                        <a:pt x="6" y="7"/>
                      </a:moveTo>
                      <a:lnTo>
                        <a:pt x="0" y="0"/>
                      </a:lnTo>
                      <a:lnTo>
                        <a:pt x="93" y="0"/>
                      </a:lnTo>
                      <a:lnTo>
                        <a:pt x="100" y="7"/>
                      </a:lnTo>
                      <a:lnTo>
                        <a:pt x="6"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785"/>
                <p:cNvSpPr>
                  <a:spLocks/>
                </p:cNvSpPr>
                <p:nvPr/>
              </p:nvSpPr>
              <p:spPr bwMode="auto">
                <a:xfrm>
                  <a:off x="6761163" y="1179513"/>
                  <a:ext cx="11113" cy="74613"/>
                </a:xfrm>
                <a:custGeom>
                  <a:avLst/>
                  <a:gdLst>
                    <a:gd name="T0" fmla="*/ 7 w 7"/>
                    <a:gd name="T1" fmla="*/ 47 h 47"/>
                    <a:gd name="T2" fmla="*/ 0 w 7"/>
                    <a:gd name="T3" fmla="*/ 40 h 47"/>
                    <a:gd name="T4" fmla="*/ 1 w 7"/>
                    <a:gd name="T5" fmla="*/ 0 h 47"/>
                    <a:gd name="T6" fmla="*/ 7 w 7"/>
                    <a:gd name="T7" fmla="*/ 8 h 47"/>
                    <a:gd name="T8" fmla="*/ 7 w 7"/>
                    <a:gd name="T9" fmla="*/ 47 h 47"/>
                  </a:gdLst>
                  <a:ahLst/>
                  <a:cxnLst>
                    <a:cxn ang="0">
                      <a:pos x="T0" y="T1"/>
                    </a:cxn>
                    <a:cxn ang="0">
                      <a:pos x="T2" y="T3"/>
                    </a:cxn>
                    <a:cxn ang="0">
                      <a:pos x="T4" y="T5"/>
                    </a:cxn>
                    <a:cxn ang="0">
                      <a:pos x="T6" y="T7"/>
                    </a:cxn>
                    <a:cxn ang="0">
                      <a:pos x="T8" y="T9"/>
                    </a:cxn>
                  </a:cxnLst>
                  <a:rect l="0" t="0" r="r" b="b"/>
                  <a:pathLst>
                    <a:path w="7" h="47">
                      <a:moveTo>
                        <a:pt x="7" y="47"/>
                      </a:moveTo>
                      <a:lnTo>
                        <a:pt x="0" y="40"/>
                      </a:lnTo>
                      <a:lnTo>
                        <a:pt x="1" y="0"/>
                      </a:lnTo>
                      <a:lnTo>
                        <a:pt x="7" y="8"/>
                      </a:lnTo>
                      <a:lnTo>
                        <a:pt x="7"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786"/>
                <p:cNvSpPr>
                  <a:spLocks/>
                </p:cNvSpPr>
                <p:nvPr/>
              </p:nvSpPr>
              <p:spPr bwMode="auto">
                <a:xfrm>
                  <a:off x="7150101" y="814388"/>
                  <a:ext cx="11113" cy="155575"/>
                </a:xfrm>
                <a:custGeom>
                  <a:avLst/>
                  <a:gdLst>
                    <a:gd name="T0" fmla="*/ 6 w 7"/>
                    <a:gd name="T1" fmla="*/ 98 h 98"/>
                    <a:gd name="T2" fmla="*/ 0 w 7"/>
                    <a:gd name="T3" fmla="*/ 90 h 98"/>
                    <a:gd name="T4" fmla="*/ 1 w 7"/>
                    <a:gd name="T5" fmla="*/ 0 h 98"/>
                    <a:gd name="T6" fmla="*/ 7 w 7"/>
                    <a:gd name="T7" fmla="*/ 8 h 98"/>
                    <a:gd name="T8" fmla="*/ 6 w 7"/>
                    <a:gd name="T9" fmla="*/ 98 h 98"/>
                  </a:gdLst>
                  <a:ahLst/>
                  <a:cxnLst>
                    <a:cxn ang="0">
                      <a:pos x="T0" y="T1"/>
                    </a:cxn>
                    <a:cxn ang="0">
                      <a:pos x="T2" y="T3"/>
                    </a:cxn>
                    <a:cxn ang="0">
                      <a:pos x="T4" y="T5"/>
                    </a:cxn>
                    <a:cxn ang="0">
                      <a:pos x="T6" y="T7"/>
                    </a:cxn>
                    <a:cxn ang="0">
                      <a:pos x="T8" y="T9"/>
                    </a:cxn>
                  </a:cxnLst>
                  <a:rect l="0" t="0" r="r" b="b"/>
                  <a:pathLst>
                    <a:path w="7" h="98">
                      <a:moveTo>
                        <a:pt x="6" y="98"/>
                      </a:moveTo>
                      <a:lnTo>
                        <a:pt x="0" y="90"/>
                      </a:lnTo>
                      <a:lnTo>
                        <a:pt x="1" y="0"/>
                      </a:lnTo>
                      <a:lnTo>
                        <a:pt x="7" y="8"/>
                      </a:lnTo>
                      <a:lnTo>
                        <a:pt x="6" y="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787"/>
                <p:cNvSpPr>
                  <a:spLocks/>
                </p:cNvSpPr>
                <p:nvPr/>
              </p:nvSpPr>
              <p:spPr bwMode="auto">
                <a:xfrm>
                  <a:off x="6784976" y="1116013"/>
                  <a:ext cx="14288" cy="15875"/>
                </a:xfrm>
                <a:custGeom>
                  <a:avLst/>
                  <a:gdLst>
                    <a:gd name="T0" fmla="*/ 8 w 11"/>
                    <a:gd name="T1" fmla="*/ 10 h 13"/>
                    <a:gd name="T2" fmla="*/ 0 w 11"/>
                    <a:gd name="T3" fmla="*/ 0 h 13"/>
                    <a:gd name="T4" fmla="*/ 3 w 11"/>
                    <a:gd name="T5" fmla="*/ 3 h 13"/>
                    <a:gd name="T6" fmla="*/ 11 w 11"/>
                    <a:gd name="T7" fmla="*/ 13 h 13"/>
                    <a:gd name="T8" fmla="*/ 8 w 11"/>
                    <a:gd name="T9" fmla="*/ 10 h 13"/>
                  </a:gdLst>
                  <a:ahLst/>
                  <a:cxnLst>
                    <a:cxn ang="0">
                      <a:pos x="T0" y="T1"/>
                    </a:cxn>
                    <a:cxn ang="0">
                      <a:pos x="T2" y="T3"/>
                    </a:cxn>
                    <a:cxn ang="0">
                      <a:pos x="T4" y="T5"/>
                    </a:cxn>
                    <a:cxn ang="0">
                      <a:pos x="T6" y="T7"/>
                    </a:cxn>
                    <a:cxn ang="0">
                      <a:pos x="T8" y="T9"/>
                    </a:cxn>
                  </a:cxnLst>
                  <a:rect l="0" t="0" r="r" b="b"/>
                  <a:pathLst>
                    <a:path w="11" h="13">
                      <a:moveTo>
                        <a:pt x="8" y="10"/>
                      </a:moveTo>
                      <a:cubicBezTo>
                        <a:pt x="0" y="0"/>
                        <a:pt x="0" y="0"/>
                        <a:pt x="0" y="0"/>
                      </a:cubicBezTo>
                      <a:cubicBezTo>
                        <a:pt x="1" y="1"/>
                        <a:pt x="2" y="2"/>
                        <a:pt x="3" y="3"/>
                      </a:cubicBezTo>
                      <a:cubicBezTo>
                        <a:pt x="11" y="13"/>
                        <a:pt x="11" y="13"/>
                        <a:pt x="11" y="13"/>
                      </a:cubicBezTo>
                      <a:cubicBezTo>
                        <a:pt x="10"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788"/>
                <p:cNvSpPr>
                  <a:spLocks/>
                </p:cNvSpPr>
                <p:nvPr/>
              </p:nvSpPr>
              <p:spPr bwMode="auto">
                <a:xfrm>
                  <a:off x="6789738" y="1119188"/>
                  <a:ext cx="15875" cy="17463"/>
                </a:xfrm>
                <a:custGeom>
                  <a:avLst/>
                  <a:gdLst>
                    <a:gd name="T0" fmla="*/ 8 w 13"/>
                    <a:gd name="T1" fmla="*/ 10 h 13"/>
                    <a:gd name="T2" fmla="*/ 0 w 13"/>
                    <a:gd name="T3" fmla="*/ 0 h 13"/>
                    <a:gd name="T4" fmla="*/ 5 w 13"/>
                    <a:gd name="T5" fmla="*/ 3 h 13"/>
                    <a:gd name="T6" fmla="*/ 13 w 13"/>
                    <a:gd name="T7" fmla="*/ 13 h 13"/>
                    <a:gd name="T8" fmla="*/ 8 w 13"/>
                    <a:gd name="T9" fmla="*/ 10 h 13"/>
                  </a:gdLst>
                  <a:ahLst/>
                  <a:cxnLst>
                    <a:cxn ang="0">
                      <a:pos x="T0" y="T1"/>
                    </a:cxn>
                    <a:cxn ang="0">
                      <a:pos x="T2" y="T3"/>
                    </a:cxn>
                    <a:cxn ang="0">
                      <a:pos x="T4" y="T5"/>
                    </a:cxn>
                    <a:cxn ang="0">
                      <a:pos x="T6" y="T7"/>
                    </a:cxn>
                    <a:cxn ang="0">
                      <a:pos x="T8" y="T9"/>
                    </a:cxn>
                  </a:cxnLst>
                  <a:rect l="0" t="0" r="r" b="b"/>
                  <a:pathLst>
                    <a:path w="13" h="13">
                      <a:moveTo>
                        <a:pt x="8" y="10"/>
                      </a:moveTo>
                      <a:cubicBezTo>
                        <a:pt x="0" y="0"/>
                        <a:pt x="0" y="0"/>
                        <a:pt x="0" y="0"/>
                      </a:cubicBezTo>
                      <a:cubicBezTo>
                        <a:pt x="1" y="1"/>
                        <a:pt x="3" y="2"/>
                        <a:pt x="5" y="3"/>
                      </a:cubicBezTo>
                      <a:cubicBezTo>
                        <a:pt x="13" y="13"/>
                        <a:pt x="13" y="13"/>
                        <a:pt x="13" y="13"/>
                      </a:cubicBezTo>
                      <a:cubicBezTo>
                        <a:pt x="11"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789"/>
                <p:cNvSpPr>
                  <a:spLocks/>
                </p:cNvSpPr>
                <p:nvPr/>
              </p:nvSpPr>
              <p:spPr bwMode="auto">
                <a:xfrm>
                  <a:off x="6796088" y="1123951"/>
                  <a:ext cx="17463" cy="15875"/>
                </a:xfrm>
                <a:custGeom>
                  <a:avLst/>
                  <a:gdLst>
                    <a:gd name="T0" fmla="*/ 8 w 15"/>
                    <a:gd name="T1" fmla="*/ 10 h 13"/>
                    <a:gd name="T2" fmla="*/ 0 w 15"/>
                    <a:gd name="T3" fmla="*/ 0 h 13"/>
                    <a:gd name="T4" fmla="*/ 7 w 15"/>
                    <a:gd name="T5" fmla="*/ 3 h 13"/>
                    <a:gd name="T6" fmla="*/ 15 w 15"/>
                    <a:gd name="T7" fmla="*/ 13 h 13"/>
                    <a:gd name="T8" fmla="*/ 8 w 15"/>
                    <a:gd name="T9" fmla="*/ 10 h 13"/>
                  </a:gdLst>
                  <a:ahLst/>
                  <a:cxnLst>
                    <a:cxn ang="0">
                      <a:pos x="T0" y="T1"/>
                    </a:cxn>
                    <a:cxn ang="0">
                      <a:pos x="T2" y="T3"/>
                    </a:cxn>
                    <a:cxn ang="0">
                      <a:pos x="T4" y="T5"/>
                    </a:cxn>
                    <a:cxn ang="0">
                      <a:pos x="T6" y="T7"/>
                    </a:cxn>
                    <a:cxn ang="0">
                      <a:pos x="T8" y="T9"/>
                    </a:cxn>
                  </a:cxnLst>
                  <a:rect l="0" t="0" r="r" b="b"/>
                  <a:pathLst>
                    <a:path w="15" h="13">
                      <a:moveTo>
                        <a:pt x="8" y="10"/>
                      </a:moveTo>
                      <a:cubicBezTo>
                        <a:pt x="0" y="0"/>
                        <a:pt x="0" y="0"/>
                        <a:pt x="0" y="0"/>
                      </a:cubicBezTo>
                      <a:cubicBezTo>
                        <a:pt x="2" y="2"/>
                        <a:pt x="4" y="2"/>
                        <a:pt x="7" y="3"/>
                      </a:cubicBezTo>
                      <a:cubicBezTo>
                        <a:pt x="15" y="13"/>
                        <a:pt x="15" y="13"/>
                        <a:pt x="15" y="13"/>
                      </a:cubicBezTo>
                      <a:cubicBezTo>
                        <a:pt x="13" y="12"/>
                        <a:pt x="10"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790"/>
                <p:cNvSpPr>
                  <a:spLocks/>
                </p:cNvSpPr>
                <p:nvPr/>
              </p:nvSpPr>
              <p:spPr bwMode="auto">
                <a:xfrm>
                  <a:off x="6804026" y="1127126"/>
                  <a:ext cx="15875" cy="12700"/>
                </a:xfrm>
                <a:custGeom>
                  <a:avLst/>
                  <a:gdLst>
                    <a:gd name="T0" fmla="*/ 8 w 13"/>
                    <a:gd name="T1" fmla="*/ 10 h 10"/>
                    <a:gd name="T2" fmla="*/ 0 w 13"/>
                    <a:gd name="T3" fmla="*/ 0 h 10"/>
                    <a:gd name="T4" fmla="*/ 5 w 13"/>
                    <a:gd name="T5" fmla="*/ 1 h 10"/>
                    <a:gd name="T6" fmla="*/ 13 w 13"/>
                    <a:gd name="T7" fmla="*/ 10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0" y="0"/>
                        <a:pt x="0" y="0"/>
                        <a:pt x="0" y="0"/>
                      </a:cubicBezTo>
                      <a:cubicBezTo>
                        <a:pt x="2" y="0"/>
                        <a:pt x="3" y="0"/>
                        <a:pt x="5" y="1"/>
                      </a:cubicBezTo>
                      <a:cubicBezTo>
                        <a:pt x="13" y="10"/>
                        <a:pt x="13" y="10"/>
                        <a:pt x="13" y="10"/>
                      </a:cubicBezTo>
                      <a:cubicBezTo>
                        <a:pt x="11" y="10"/>
                        <a:pt x="10"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791"/>
                <p:cNvSpPr>
                  <a:spLocks/>
                </p:cNvSpPr>
                <p:nvPr/>
              </p:nvSpPr>
              <p:spPr bwMode="auto">
                <a:xfrm>
                  <a:off x="6810376" y="1128713"/>
                  <a:ext cx="11113" cy="11113"/>
                </a:xfrm>
                <a:custGeom>
                  <a:avLst/>
                  <a:gdLst>
                    <a:gd name="T0" fmla="*/ 8 w 9"/>
                    <a:gd name="T1" fmla="*/ 9 h 9"/>
                    <a:gd name="T2" fmla="*/ 0 w 9"/>
                    <a:gd name="T3" fmla="*/ 0 h 9"/>
                    <a:gd name="T4" fmla="*/ 1 w 9"/>
                    <a:gd name="T5" fmla="*/ 0 h 9"/>
                    <a:gd name="T6" fmla="*/ 9 w 9"/>
                    <a:gd name="T7" fmla="*/ 9 h 9"/>
                    <a:gd name="T8" fmla="*/ 8 w 9"/>
                    <a:gd name="T9" fmla="*/ 9 h 9"/>
                  </a:gdLst>
                  <a:ahLst/>
                  <a:cxnLst>
                    <a:cxn ang="0">
                      <a:pos x="T0" y="T1"/>
                    </a:cxn>
                    <a:cxn ang="0">
                      <a:pos x="T2" y="T3"/>
                    </a:cxn>
                    <a:cxn ang="0">
                      <a:pos x="T4" y="T5"/>
                    </a:cxn>
                    <a:cxn ang="0">
                      <a:pos x="T6" y="T7"/>
                    </a:cxn>
                    <a:cxn ang="0">
                      <a:pos x="T8" y="T9"/>
                    </a:cxn>
                  </a:cxnLst>
                  <a:rect l="0" t="0" r="r" b="b"/>
                  <a:pathLst>
                    <a:path w="9" h="9">
                      <a:moveTo>
                        <a:pt x="8" y="9"/>
                      </a:moveTo>
                      <a:cubicBezTo>
                        <a:pt x="0" y="0"/>
                        <a:pt x="0" y="0"/>
                        <a:pt x="0" y="0"/>
                      </a:cubicBezTo>
                      <a:cubicBezTo>
                        <a:pt x="0" y="0"/>
                        <a:pt x="0" y="0"/>
                        <a:pt x="1" y="0"/>
                      </a:cubicBezTo>
                      <a:cubicBezTo>
                        <a:pt x="9" y="9"/>
                        <a:pt x="9" y="9"/>
                        <a:pt x="9" y="9"/>
                      </a:cubicBezTo>
                      <a:cubicBezTo>
                        <a:pt x="9" y="9"/>
                        <a:pt x="8"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792"/>
                <p:cNvSpPr>
                  <a:spLocks/>
                </p:cNvSpPr>
                <p:nvPr/>
              </p:nvSpPr>
              <p:spPr bwMode="auto">
                <a:xfrm>
                  <a:off x="6811963" y="1127126"/>
                  <a:ext cx="12700" cy="12700"/>
                </a:xfrm>
                <a:custGeom>
                  <a:avLst/>
                  <a:gdLst>
                    <a:gd name="T0" fmla="*/ 8 w 11"/>
                    <a:gd name="T1" fmla="*/ 10 h 10"/>
                    <a:gd name="T2" fmla="*/ 0 w 11"/>
                    <a:gd name="T3" fmla="*/ 1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1"/>
                        <a:pt x="0" y="1"/>
                        <a:pt x="0" y="1"/>
                      </a:cubicBezTo>
                      <a:cubicBezTo>
                        <a:pt x="1" y="1"/>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793"/>
                <p:cNvSpPr>
                  <a:spLocks/>
                </p:cNvSpPr>
                <p:nvPr/>
              </p:nvSpPr>
              <p:spPr bwMode="auto">
                <a:xfrm>
                  <a:off x="6815138" y="1127126"/>
                  <a:ext cx="15875" cy="12700"/>
                </a:xfrm>
                <a:custGeom>
                  <a:avLst/>
                  <a:gdLst>
                    <a:gd name="T0" fmla="*/ 8 w 12"/>
                    <a:gd name="T1" fmla="*/ 10 h 10"/>
                    <a:gd name="T2" fmla="*/ 0 w 12"/>
                    <a:gd name="T3" fmla="*/ 0 h 10"/>
                    <a:gd name="T4" fmla="*/ 4 w 12"/>
                    <a:gd name="T5" fmla="*/ 0 h 10"/>
                    <a:gd name="T6" fmla="*/ 12 w 12"/>
                    <a:gd name="T7" fmla="*/ 9 h 10"/>
                    <a:gd name="T8" fmla="*/ 8 w 12"/>
                    <a:gd name="T9" fmla="*/ 10 h 10"/>
                  </a:gdLst>
                  <a:ahLst/>
                  <a:cxnLst>
                    <a:cxn ang="0">
                      <a:pos x="T0" y="T1"/>
                    </a:cxn>
                    <a:cxn ang="0">
                      <a:pos x="T2" y="T3"/>
                    </a:cxn>
                    <a:cxn ang="0">
                      <a:pos x="T4" y="T5"/>
                    </a:cxn>
                    <a:cxn ang="0">
                      <a:pos x="T6" y="T7"/>
                    </a:cxn>
                    <a:cxn ang="0">
                      <a:pos x="T8" y="T9"/>
                    </a:cxn>
                  </a:cxnLst>
                  <a:rect l="0" t="0" r="r" b="b"/>
                  <a:pathLst>
                    <a:path w="12" h="10">
                      <a:moveTo>
                        <a:pt x="8" y="10"/>
                      </a:moveTo>
                      <a:cubicBezTo>
                        <a:pt x="0" y="0"/>
                        <a:pt x="0" y="0"/>
                        <a:pt x="0" y="0"/>
                      </a:cubicBezTo>
                      <a:cubicBezTo>
                        <a:pt x="1" y="0"/>
                        <a:pt x="2" y="0"/>
                        <a:pt x="4" y="0"/>
                      </a:cubicBezTo>
                      <a:cubicBezTo>
                        <a:pt x="12" y="9"/>
                        <a:pt x="12" y="9"/>
                        <a:pt x="12" y="9"/>
                      </a:cubicBezTo>
                      <a:cubicBezTo>
                        <a:pt x="11"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794"/>
                <p:cNvSpPr>
                  <a:spLocks/>
                </p:cNvSpPr>
                <p:nvPr/>
              </p:nvSpPr>
              <p:spPr bwMode="auto">
                <a:xfrm>
                  <a:off x="6819901" y="1125538"/>
                  <a:ext cx="15875" cy="12700"/>
                </a:xfrm>
                <a:custGeom>
                  <a:avLst/>
                  <a:gdLst>
                    <a:gd name="T0" fmla="*/ 8 w 12"/>
                    <a:gd name="T1" fmla="*/ 11 h 11"/>
                    <a:gd name="T2" fmla="*/ 0 w 12"/>
                    <a:gd name="T3" fmla="*/ 2 h 11"/>
                    <a:gd name="T4" fmla="*/ 3 w 12"/>
                    <a:gd name="T5" fmla="*/ 0 h 11"/>
                    <a:gd name="T6" fmla="*/ 12 w 12"/>
                    <a:gd name="T7" fmla="*/ 10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0" y="2"/>
                        <a:pt x="0" y="2"/>
                        <a:pt x="0" y="2"/>
                      </a:cubicBezTo>
                      <a:cubicBezTo>
                        <a:pt x="1" y="1"/>
                        <a:pt x="2" y="1"/>
                        <a:pt x="3" y="0"/>
                      </a:cubicBezTo>
                      <a:cubicBezTo>
                        <a:pt x="12" y="10"/>
                        <a:pt x="12" y="10"/>
                        <a:pt x="12" y="10"/>
                      </a:cubicBezTo>
                      <a:cubicBezTo>
                        <a:pt x="11" y="11"/>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795"/>
                <p:cNvSpPr>
                  <a:spLocks/>
                </p:cNvSpPr>
                <p:nvPr/>
              </p:nvSpPr>
              <p:spPr bwMode="auto">
                <a:xfrm>
                  <a:off x="6824663" y="1122363"/>
                  <a:ext cx="15875" cy="14288"/>
                </a:xfrm>
                <a:custGeom>
                  <a:avLst/>
                  <a:gdLst>
                    <a:gd name="T0" fmla="*/ 9 w 13"/>
                    <a:gd name="T1" fmla="*/ 12 h 12"/>
                    <a:gd name="T2" fmla="*/ 0 w 13"/>
                    <a:gd name="T3" fmla="*/ 2 h 12"/>
                    <a:gd name="T4" fmla="*/ 5 w 13"/>
                    <a:gd name="T5" fmla="*/ 0 h 12"/>
                    <a:gd name="T6" fmla="*/ 13 w 13"/>
                    <a:gd name="T7" fmla="*/ 10 h 12"/>
                    <a:gd name="T8" fmla="*/ 9 w 13"/>
                    <a:gd name="T9" fmla="*/ 12 h 12"/>
                  </a:gdLst>
                  <a:ahLst/>
                  <a:cxnLst>
                    <a:cxn ang="0">
                      <a:pos x="T0" y="T1"/>
                    </a:cxn>
                    <a:cxn ang="0">
                      <a:pos x="T2" y="T3"/>
                    </a:cxn>
                    <a:cxn ang="0">
                      <a:pos x="T4" y="T5"/>
                    </a:cxn>
                    <a:cxn ang="0">
                      <a:pos x="T6" y="T7"/>
                    </a:cxn>
                    <a:cxn ang="0">
                      <a:pos x="T8" y="T9"/>
                    </a:cxn>
                  </a:cxnLst>
                  <a:rect l="0" t="0" r="r" b="b"/>
                  <a:pathLst>
                    <a:path w="13" h="12">
                      <a:moveTo>
                        <a:pt x="9" y="12"/>
                      </a:moveTo>
                      <a:cubicBezTo>
                        <a:pt x="0" y="2"/>
                        <a:pt x="0" y="2"/>
                        <a:pt x="0" y="2"/>
                      </a:cubicBezTo>
                      <a:cubicBezTo>
                        <a:pt x="2" y="2"/>
                        <a:pt x="3" y="1"/>
                        <a:pt x="5" y="0"/>
                      </a:cubicBezTo>
                      <a:cubicBezTo>
                        <a:pt x="13" y="10"/>
                        <a:pt x="13" y="10"/>
                        <a:pt x="13" y="10"/>
                      </a:cubicBezTo>
                      <a:cubicBezTo>
                        <a:pt x="12" y="11"/>
                        <a:pt x="10" y="11"/>
                        <a:pt x="9"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796"/>
                <p:cNvSpPr>
                  <a:spLocks/>
                </p:cNvSpPr>
                <p:nvPr/>
              </p:nvSpPr>
              <p:spPr bwMode="auto">
                <a:xfrm>
                  <a:off x="6831013" y="1071563"/>
                  <a:ext cx="25400" cy="63500"/>
                </a:xfrm>
                <a:custGeom>
                  <a:avLst/>
                  <a:gdLst>
                    <a:gd name="T0" fmla="*/ 8 w 21"/>
                    <a:gd name="T1" fmla="*/ 51 h 51"/>
                    <a:gd name="T2" fmla="*/ 0 w 21"/>
                    <a:gd name="T3" fmla="*/ 41 h 51"/>
                    <a:gd name="T4" fmla="*/ 12 w 21"/>
                    <a:gd name="T5" fmla="*/ 18 h 51"/>
                    <a:gd name="T6" fmla="*/ 6 w 21"/>
                    <a:gd name="T7" fmla="*/ 0 h 51"/>
                    <a:gd name="T8" fmla="*/ 14 w 21"/>
                    <a:gd name="T9" fmla="*/ 9 h 51"/>
                    <a:gd name="T10" fmla="*/ 21 w 21"/>
                    <a:gd name="T11" fmla="*/ 28 h 51"/>
                    <a:gd name="T12" fmla="*/ 8 w 21"/>
                    <a:gd name="T13" fmla="*/ 51 h 51"/>
                  </a:gdLst>
                  <a:ahLst/>
                  <a:cxnLst>
                    <a:cxn ang="0">
                      <a:pos x="T0" y="T1"/>
                    </a:cxn>
                    <a:cxn ang="0">
                      <a:pos x="T2" y="T3"/>
                    </a:cxn>
                    <a:cxn ang="0">
                      <a:pos x="T4" y="T5"/>
                    </a:cxn>
                    <a:cxn ang="0">
                      <a:pos x="T6" y="T7"/>
                    </a:cxn>
                    <a:cxn ang="0">
                      <a:pos x="T8" y="T9"/>
                    </a:cxn>
                    <a:cxn ang="0">
                      <a:pos x="T10" y="T11"/>
                    </a:cxn>
                    <a:cxn ang="0">
                      <a:pos x="T12" y="T13"/>
                    </a:cxn>
                  </a:cxnLst>
                  <a:rect l="0" t="0" r="r" b="b"/>
                  <a:pathLst>
                    <a:path w="21" h="51">
                      <a:moveTo>
                        <a:pt x="8" y="51"/>
                      </a:moveTo>
                      <a:cubicBezTo>
                        <a:pt x="0" y="41"/>
                        <a:pt x="0" y="41"/>
                        <a:pt x="0" y="41"/>
                      </a:cubicBezTo>
                      <a:cubicBezTo>
                        <a:pt x="7" y="36"/>
                        <a:pt x="12" y="27"/>
                        <a:pt x="12" y="18"/>
                      </a:cubicBezTo>
                      <a:cubicBezTo>
                        <a:pt x="13" y="11"/>
                        <a:pt x="10" y="4"/>
                        <a:pt x="6" y="0"/>
                      </a:cubicBezTo>
                      <a:cubicBezTo>
                        <a:pt x="14" y="9"/>
                        <a:pt x="14" y="9"/>
                        <a:pt x="14" y="9"/>
                      </a:cubicBezTo>
                      <a:cubicBezTo>
                        <a:pt x="18" y="14"/>
                        <a:pt x="21" y="21"/>
                        <a:pt x="21" y="28"/>
                      </a:cubicBezTo>
                      <a:cubicBezTo>
                        <a:pt x="21" y="37"/>
                        <a:pt x="16" y="46"/>
                        <a:pt x="8"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797"/>
                <p:cNvSpPr>
                  <a:spLocks/>
                </p:cNvSpPr>
                <p:nvPr/>
              </p:nvSpPr>
              <p:spPr bwMode="auto">
                <a:xfrm>
                  <a:off x="6724651" y="1112838"/>
                  <a:ext cx="28575" cy="63500"/>
                </a:xfrm>
                <a:custGeom>
                  <a:avLst/>
                  <a:gdLst>
                    <a:gd name="T0" fmla="*/ 23 w 23"/>
                    <a:gd name="T1" fmla="*/ 51 h 51"/>
                    <a:gd name="T2" fmla="*/ 14 w 23"/>
                    <a:gd name="T3" fmla="*/ 41 h 51"/>
                    <a:gd name="T4" fmla="*/ 0 w 23"/>
                    <a:gd name="T5" fmla="*/ 0 h 51"/>
                    <a:gd name="T6" fmla="*/ 8 w 23"/>
                    <a:gd name="T7" fmla="*/ 10 h 51"/>
                    <a:gd name="T8" fmla="*/ 23 w 23"/>
                    <a:gd name="T9" fmla="*/ 51 h 51"/>
                  </a:gdLst>
                  <a:ahLst/>
                  <a:cxnLst>
                    <a:cxn ang="0">
                      <a:pos x="T0" y="T1"/>
                    </a:cxn>
                    <a:cxn ang="0">
                      <a:pos x="T2" y="T3"/>
                    </a:cxn>
                    <a:cxn ang="0">
                      <a:pos x="T4" y="T5"/>
                    </a:cxn>
                    <a:cxn ang="0">
                      <a:pos x="T6" y="T7"/>
                    </a:cxn>
                    <a:cxn ang="0">
                      <a:pos x="T8" y="T9"/>
                    </a:cxn>
                  </a:cxnLst>
                  <a:rect l="0" t="0" r="r" b="b"/>
                  <a:pathLst>
                    <a:path w="23" h="51">
                      <a:moveTo>
                        <a:pt x="23" y="51"/>
                      </a:moveTo>
                      <a:cubicBezTo>
                        <a:pt x="14" y="41"/>
                        <a:pt x="14" y="41"/>
                        <a:pt x="14" y="41"/>
                      </a:cubicBezTo>
                      <a:cubicBezTo>
                        <a:pt x="5" y="30"/>
                        <a:pt x="0" y="16"/>
                        <a:pt x="0" y="0"/>
                      </a:cubicBezTo>
                      <a:cubicBezTo>
                        <a:pt x="8" y="10"/>
                        <a:pt x="8" y="10"/>
                        <a:pt x="8" y="10"/>
                      </a:cubicBezTo>
                      <a:cubicBezTo>
                        <a:pt x="8" y="26"/>
                        <a:pt x="13" y="40"/>
                        <a:pt x="23"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798"/>
                <p:cNvSpPr>
                  <a:spLocks/>
                </p:cNvSpPr>
                <p:nvPr/>
              </p:nvSpPr>
              <p:spPr bwMode="auto">
                <a:xfrm>
                  <a:off x="7070726" y="766763"/>
                  <a:ext cx="12700" cy="11113"/>
                </a:xfrm>
                <a:custGeom>
                  <a:avLst/>
                  <a:gdLst>
                    <a:gd name="T0" fmla="*/ 8 w 11"/>
                    <a:gd name="T1" fmla="*/ 10 h 10"/>
                    <a:gd name="T2" fmla="*/ 0 w 11"/>
                    <a:gd name="T3" fmla="*/ 0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799"/>
                <p:cNvSpPr>
                  <a:spLocks/>
                </p:cNvSpPr>
                <p:nvPr/>
              </p:nvSpPr>
              <p:spPr bwMode="auto">
                <a:xfrm>
                  <a:off x="7073901" y="766763"/>
                  <a:ext cx="14288" cy="11113"/>
                </a:xfrm>
                <a:custGeom>
                  <a:avLst/>
                  <a:gdLst>
                    <a:gd name="T0" fmla="*/ 8 w 11"/>
                    <a:gd name="T1" fmla="*/ 10 h 10"/>
                    <a:gd name="T2" fmla="*/ 0 w 11"/>
                    <a:gd name="T3" fmla="*/ 0 h 10"/>
                    <a:gd name="T4" fmla="*/ 2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2"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800"/>
                <p:cNvSpPr>
                  <a:spLocks/>
                </p:cNvSpPr>
                <p:nvPr/>
              </p:nvSpPr>
              <p:spPr bwMode="auto">
                <a:xfrm>
                  <a:off x="7077076" y="765176"/>
                  <a:ext cx="14288" cy="12700"/>
                </a:xfrm>
                <a:custGeom>
                  <a:avLst/>
                  <a:gdLst>
                    <a:gd name="T0" fmla="*/ 9 w 12"/>
                    <a:gd name="T1" fmla="*/ 11 h 11"/>
                    <a:gd name="T2" fmla="*/ 0 w 12"/>
                    <a:gd name="T3" fmla="*/ 1 h 11"/>
                    <a:gd name="T4" fmla="*/ 3 w 12"/>
                    <a:gd name="T5" fmla="*/ 0 h 11"/>
                    <a:gd name="T6" fmla="*/ 12 w 12"/>
                    <a:gd name="T7" fmla="*/ 10 h 11"/>
                    <a:gd name="T8" fmla="*/ 9 w 12"/>
                    <a:gd name="T9" fmla="*/ 11 h 11"/>
                  </a:gdLst>
                  <a:ahLst/>
                  <a:cxnLst>
                    <a:cxn ang="0">
                      <a:pos x="T0" y="T1"/>
                    </a:cxn>
                    <a:cxn ang="0">
                      <a:pos x="T2" y="T3"/>
                    </a:cxn>
                    <a:cxn ang="0">
                      <a:pos x="T4" y="T5"/>
                    </a:cxn>
                    <a:cxn ang="0">
                      <a:pos x="T6" y="T7"/>
                    </a:cxn>
                    <a:cxn ang="0">
                      <a:pos x="T8" y="T9"/>
                    </a:cxn>
                  </a:cxnLst>
                  <a:rect l="0" t="0" r="r" b="b"/>
                  <a:pathLst>
                    <a:path w="12" h="11">
                      <a:moveTo>
                        <a:pt x="9" y="11"/>
                      </a:moveTo>
                      <a:cubicBezTo>
                        <a:pt x="0" y="1"/>
                        <a:pt x="0" y="1"/>
                        <a:pt x="0" y="1"/>
                      </a:cubicBezTo>
                      <a:cubicBezTo>
                        <a:pt x="1" y="1"/>
                        <a:pt x="2" y="0"/>
                        <a:pt x="3" y="0"/>
                      </a:cubicBezTo>
                      <a:cubicBezTo>
                        <a:pt x="12" y="10"/>
                        <a:pt x="12" y="10"/>
                        <a:pt x="12" y="10"/>
                      </a:cubicBezTo>
                      <a:cubicBezTo>
                        <a:pt x="11" y="10"/>
                        <a:pt x="10" y="10"/>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801"/>
                <p:cNvSpPr>
                  <a:spLocks/>
                </p:cNvSpPr>
                <p:nvPr/>
              </p:nvSpPr>
              <p:spPr bwMode="auto">
                <a:xfrm>
                  <a:off x="7080251" y="762001"/>
                  <a:ext cx="15875" cy="15875"/>
                </a:xfrm>
                <a:custGeom>
                  <a:avLst/>
                  <a:gdLst>
                    <a:gd name="T0" fmla="*/ 9 w 12"/>
                    <a:gd name="T1" fmla="*/ 12 h 12"/>
                    <a:gd name="T2" fmla="*/ 0 w 12"/>
                    <a:gd name="T3" fmla="*/ 2 h 12"/>
                    <a:gd name="T4" fmla="*/ 4 w 12"/>
                    <a:gd name="T5" fmla="*/ 0 h 12"/>
                    <a:gd name="T6" fmla="*/ 12 w 12"/>
                    <a:gd name="T7" fmla="*/ 10 h 12"/>
                    <a:gd name="T8" fmla="*/ 9 w 12"/>
                    <a:gd name="T9" fmla="*/ 12 h 12"/>
                  </a:gdLst>
                  <a:ahLst/>
                  <a:cxnLst>
                    <a:cxn ang="0">
                      <a:pos x="T0" y="T1"/>
                    </a:cxn>
                    <a:cxn ang="0">
                      <a:pos x="T2" y="T3"/>
                    </a:cxn>
                    <a:cxn ang="0">
                      <a:pos x="T4" y="T5"/>
                    </a:cxn>
                    <a:cxn ang="0">
                      <a:pos x="T6" y="T7"/>
                    </a:cxn>
                    <a:cxn ang="0">
                      <a:pos x="T8" y="T9"/>
                    </a:cxn>
                  </a:cxnLst>
                  <a:rect l="0" t="0" r="r" b="b"/>
                  <a:pathLst>
                    <a:path w="12" h="12">
                      <a:moveTo>
                        <a:pt x="9" y="12"/>
                      </a:moveTo>
                      <a:cubicBezTo>
                        <a:pt x="0" y="2"/>
                        <a:pt x="0" y="2"/>
                        <a:pt x="0" y="2"/>
                      </a:cubicBezTo>
                      <a:cubicBezTo>
                        <a:pt x="1" y="1"/>
                        <a:pt x="3" y="1"/>
                        <a:pt x="4" y="0"/>
                      </a:cubicBezTo>
                      <a:cubicBezTo>
                        <a:pt x="12" y="10"/>
                        <a:pt x="12" y="10"/>
                        <a:pt x="12" y="10"/>
                      </a:cubicBezTo>
                      <a:cubicBezTo>
                        <a:pt x="11" y="10"/>
                        <a:pt x="10" y="11"/>
                        <a:pt x="9"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802"/>
                <p:cNvSpPr>
                  <a:spLocks/>
                </p:cNvSpPr>
                <p:nvPr/>
              </p:nvSpPr>
              <p:spPr bwMode="auto">
                <a:xfrm>
                  <a:off x="7085013" y="723901"/>
                  <a:ext cx="22225" cy="50800"/>
                </a:xfrm>
                <a:custGeom>
                  <a:avLst/>
                  <a:gdLst>
                    <a:gd name="T0" fmla="*/ 8 w 17"/>
                    <a:gd name="T1" fmla="*/ 41 h 41"/>
                    <a:gd name="T2" fmla="*/ 0 w 17"/>
                    <a:gd name="T3" fmla="*/ 31 h 41"/>
                    <a:gd name="T4" fmla="*/ 9 w 17"/>
                    <a:gd name="T5" fmla="*/ 14 h 41"/>
                    <a:gd name="T6" fmla="*/ 4 w 17"/>
                    <a:gd name="T7" fmla="*/ 0 h 41"/>
                    <a:gd name="T8" fmla="*/ 12 w 17"/>
                    <a:gd name="T9" fmla="*/ 10 h 41"/>
                    <a:gd name="T10" fmla="*/ 17 w 17"/>
                    <a:gd name="T11" fmla="*/ 23 h 41"/>
                    <a:gd name="T12" fmla="*/ 8 w 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7" h="41">
                      <a:moveTo>
                        <a:pt x="8" y="41"/>
                      </a:moveTo>
                      <a:cubicBezTo>
                        <a:pt x="0" y="31"/>
                        <a:pt x="0" y="31"/>
                        <a:pt x="0" y="31"/>
                      </a:cubicBezTo>
                      <a:cubicBezTo>
                        <a:pt x="5" y="27"/>
                        <a:pt x="9" y="21"/>
                        <a:pt x="9" y="14"/>
                      </a:cubicBezTo>
                      <a:cubicBezTo>
                        <a:pt x="9" y="8"/>
                        <a:pt x="7" y="4"/>
                        <a:pt x="4" y="0"/>
                      </a:cubicBezTo>
                      <a:cubicBezTo>
                        <a:pt x="12" y="10"/>
                        <a:pt x="12" y="10"/>
                        <a:pt x="12" y="10"/>
                      </a:cubicBezTo>
                      <a:cubicBezTo>
                        <a:pt x="16" y="13"/>
                        <a:pt x="17" y="18"/>
                        <a:pt x="17" y="23"/>
                      </a:cubicBezTo>
                      <a:cubicBezTo>
                        <a:pt x="17" y="31"/>
                        <a:pt x="13" y="37"/>
                        <a:pt x="8"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803"/>
                <p:cNvSpPr>
                  <a:spLocks/>
                </p:cNvSpPr>
                <p:nvPr/>
              </p:nvSpPr>
              <p:spPr bwMode="auto">
                <a:xfrm>
                  <a:off x="6778626" y="957263"/>
                  <a:ext cx="381000" cy="12700"/>
                </a:xfrm>
                <a:custGeom>
                  <a:avLst/>
                  <a:gdLst>
                    <a:gd name="T0" fmla="*/ 7 w 240"/>
                    <a:gd name="T1" fmla="*/ 8 h 8"/>
                    <a:gd name="T2" fmla="*/ 0 w 240"/>
                    <a:gd name="T3" fmla="*/ 0 h 8"/>
                    <a:gd name="T4" fmla="*/ 234 w 240"/>
                    <a:gd name="T5" fmla="*/ 0 h 8"/>
                    <a:gd name="T6" fmla="*/ 240 w 240"/>
                    <a:gd name="T7" fmla="*/ 8 h 8"/>
                    <a:gd name="T8" fmla="*/ 7 w 240"/>
                    <a:gd name="T9" fmla="*/ 8 h 8"/>
                  </a:gdLst>
                  <a:ahLst/>
                  <a:cxnLst>
                    <a:cxn ang="0">
                      <a:pos x="T0" y="T1"/>
                    </a:cxn>
                    <a:cxn ang="0">
                      <a:pos x="T2" y="T3"/>
                    </a:cxn>
                    <a:cxn ang="0">
                      <a:pos x="T4" y="T5"/>
                    </a:cxn>
                    <a:cxn ang="0">
                      <a:pos x="T6" y="T7"/>
                    </a:cxn>
                    <a:cxn ang="0">
                      <a:pos x="T8" y="T9"/>
                    </a:cxn>
                  </a:cxnLst>
                  <a:rect l="0" t="0" r="r" b="b"/>
                  <a:pathLst>
                    <a:path w="240" h="8">
                      <a:moveTo>
                        <a:pt x="7" y="8"/>
                      </a:moveTo>
                      <a:lnTo>
                        <a:pt x="0" y="0"/>
                      </a:lnTo>
                      <a:lnTo>
                        <a:pt x="234" y="0"/>
                      </a:lnTo>
                      <a:lnTo>
                        <a:pt x="240" y="8"/>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804"/>
                <p:cNvSpPr>
                  <a:spLocks/>
                </p:cNvSpPr>
                <p:nvPr/>
              </p:nvSpPr>
              <p:spPr bwMode="auto">
                <a:xfrm>
                  <a:off x="7131051" y="655638"/>
                  <a:ext cx="11113" cy="11113"/>
                </a:xfrm>
                <a:custGeom>
                  <a:avLst/>
                  <a:gdLst>
                    <a:gd name="T0" fmla="*/ 8 w 10"/>
                    <a:gd name="T1" fmla="*/ 10 h 10"/>
                    <a:gd name="T2" fmla="*/ 0 w 10"/>
                    <a:gd name="T3" fmla="*/ 0 h 10"/>
                    <a:gd name="T4" fmla="*/ 2 w 10"/>
                    <a:gd name="T5" fmla="*/ 0 h 10"/>
                    <a:gd name="T6" fmla="*/ 10 w 10"/>
                    <a:gd name="T7" fmla="*/ 10 h 10"/>
                    <a:gd name="T8" fmla="*/ 8 w 10"/>
                    <a:gd name="T9" fmla="*/ 10 h 10"/>
                  </a:gdLst>
                  <a:ahLst/>
                  <a:cxnLst>
                    <a:cxn ang="0">
                      <a:pos x="T0" y="T1"/>
                    </a:cxn>
                    <a:cxn ang="0">
                      <a:pos x="T2" y="T3"/>
                    </a:cxn>
                    <a:cxn ang="0">
                      <a:pos x="T4" y="T5"/>
                    </a:cxn>
                    <a:cxn ang="0">
                      <a:pos x="T6" y="T7"/>
                    </a:cxn>
                    <a:cxn ang="0">
                      <a:pos x="T8" y="T9"/>
                    </a:cxn>
                  </a:cxnLst>
                  <a:rect l="0" t="0" r="r" b="b"/>
                  <a:pathLst>
                    <a:path w="10" h="10">
                      <a:moveTo>
                        <a:pt x="8" y="10"/>
                      </a:moveTo>
                      <a:cubicBezTo>
                        <a:pt x="0" y="0"/>
                        <a:pt x="0" y="0"/>
                        <a:pt x="0" y="0"/>
                      </a:cubicBezTo>
                      <a:cubicBezTo>
                        <a:pt x="0" y="0"/>
                        <a:pt x="1" y="0"/>
                        <a:pt x="2" y="0"/>
                      </a:cubicBezTo>
                      <a:cubicBezTo>
                        <a:pt x="10" y="10"/>
                        <a:pt x="10" y="10"/>
                        <a:pt x="10"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805"/>
                <p:cNvSpPr>
                  <a:spLocks/>
                </p:cNvSpPr>
                <p:nvPr/>
              </p:nvSpPr>
              <p:spPr bwMode="auto">
                <a:xfrm>
                  <a:off x="7132638" y="655638"/>
                  <a:ext cx="22225" cy="12700"/>
                </a:xfrm>
                <a:custGeom>
                  <a:avLst/>
                  <a:gdLst>
                    <a:gd name="T0" fmla="*/ 8 w 18"/>
                    <a:gd name="T1" fmla="*/ 10 h 11"/>
                    <a:gd name="T2" fmla="*/ 0 w 18"/>
                    <a:gd name="T3" fmla="*/ 0 h 11"/>
                    <a:gd name="T4" fmla="*/ 10 w 18"/>
                    <a:gd name="T5" fmla="*/ 2 h 11"/>
                    <a:gd name="T6" fmla="*/ 18 w 18"/>
                    <a:gd name="T7" fmla="*/ 11 h 11"/>
                    <a:gd name="T8" fmla="*/ 8 w 18"/>
                    <a:gd name="T9" fmla="*/ 10 h 11"/>
                  </a:gdLst>
                  <a:ahLst/>
                  <a:cxnLst>
                    <a:cxn ang="0">
                      <a:pos x="T0" y="T1"/>
                    </a:cxn>
                    <a:cxn ang="0">
                      <a:pos x="T2" y="T3"/>
                    </a:cxn>
                    <a:cxn ang="0">
                      <a:pos x="T4" y="T5"/>
                    </a:cxn>
                    <a:cxn ang="0">
                      <a:pos x="T6" y="T7"/>
                    </a:cxn>
                    <a:cxn ang="0">
                      <a:pos x="T8" y="T9"/>
                    </a:cxn>
                  </a:cxnLst>
                  <a:rect l="0" t="0" r="r" b="b"/>
                  <a:pathLst>
                    <a:path w="18" h="11">
                      <a:moveTo>
                        <a:pt x="8" y="10"/>
                      </a:moveTo>
                      <a:cubicBezTo>
                        <a:pt x="0" y="0"/>
                        <a:pt x="0" y="0"/>
                        <a:pt x="0" y="0"/>
                      </a:cubicBezTo>
                      <a:cubicBezTo>
                        <a:pt x="3" y="1"/>
                        <a:pt x="7" y="1"/>
                        <a:pt x="10" y="2"/>
                      </a:cubicBezTo>
                      <a:cubicBezTo>
                        <a:pt x="18" y="11"/>
                        <a:pt x="18" y="11"/>
                        <a:pt x="18" y="11"/>
                      </a:cubicBezTo>
                      <a:cubicBezTo>
                        <a:pt x="15" y="11"/>
                        <a:pt x="11"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806"/>
                <p:cNvSpPr>
                  <a:spLocks/>
                </p:cNvSpPr>
                <p:nvPr/>
              </p:nvSpPr>
              <p:spPr bwMode="auto">
                <a:xfrm>
                  <a:off x="7145338" y="657226"/>
                  <a:ext cx="31750" cy="19050"/>
                </a:xfrm>
                <a:custGeom>
                  <a:avLst/>
                  <a:gdLst>
                    <a:gd name="T0" fmla="*/ 8 w 25"/>
                    <a:gd name="T1" fmla="*/ 9 h 15"/>
                    <a:gd name="T2" fmla="*/ 0 w 25"/>
                    <a:gd name="T3" fmla="*/ 0 h 15"/>
                    <a:gd name="T4" fmla="*/ 16 w 25"/>
                    <a:gd name="T5" fmla="*/ 6 h 15"/>
                    <a:gd name="T6" fmla="*/ 25 w 25"/>
                    <a:gd name="T7" fmla="*/ 15 h 15"/>
                    <a:gd name="T8" fmla="*/ 8 w 25"/>
                    <a:gd name="T9" fmla="*/ 9 h 15"/>
                  </a:gdLst>
                  <a:ahLst/>
                  <a:cxnLst>
                    <a:cxn ang="0">
                      <a:pos x="T0" y="T1"/>
                    </a:cxn>
                    <a:cxn ang="0">
                      <a:pos x="T2" y="T3"/>
                    </a:cxn>
                    <a:cxn ang="0">
                      <a:pos x="T4" y="T5"/>
                    </a:cxn>
                    <a:cxn ang="0">
                      <a:pos x="T6" y="T7"/>
                    </a:cxn>
                    <a:cxn ang="0">
                      <a:pos x="T8" y="T9"/>
                    </a:cxn>
                  </a:cxnLst>
                  <a:rect l="0" t="0" r="r" b="b"/>
                  <a:pathLst>
                    <a:path w="25" h="15">
                      <a:moveTo>
                        <a:pt x="8" y="9"/>
                      </a:moveTo>
                      <a:cubicBezTo>
                        <a:pt x="0" y="0"/>
                        <a:pt x="0" y="0"/>
                        <a:pt x="0" y="0"/>
                      </a:cubicBezTo>
                      <a:cubicBezTo>
                        <a:pt x="6" y="1"/>
                        <a:pt x="11" y="3"/>
                        <a:pt x="16" y="6"/>
                      </a:cubicBezTo>
                      <a:cubicBezTo>
                        <a:pt x="25" y="15"/>
                        <a:pt x="25" y="15"/>
                        <a:pt x="25" y="15"/>
                      </a:cubicBezTo>
                      <a:cubicBezTo>
                        <a:pt x="20" y="13"/>
                        <a:pt x="14" y="11"/>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807"/>
                <p:cNvSpPr>
                  <a:spLocks/>
                </p:cNvSpPr>
                <p:nvPr/>
              </p:nvSpPr>
              <p:spPr bwMode="auto">
                <a:xfrm>
                  <a:off x="7165976" y="665163"/>
                  <a:ext cx="23813" cy="20638"/>
                </a:xfrm>
                <a:custGeom>
                  <a:avLst/>
                  <a:gdLst>
                    <a:gd name="T0" fmla="*/ 9 w 20"/>
                    <a:gd name="T1" fmla="*/ 9 h 17"/>
                    <a:gd name="T2" fmla="*/ 0 w 20"/>
                    <a:gd name="T3" fmla="*/ 0 h 17"/>
                    <a:gd name="T4" fmla="*/ 12 w 20"/>
                    <a:gd name="T5" fmla="*/ 8 h 17"/>
                    <a:gd name="T6" fmla="*/ 20 w 20"/>
                    <a:gd name="T7" fmla="*/ 17 h 17"/>
                    <a:gd name="T8" fmla="*/ 9 w 20"/>
                    <a:gd name="T9" fmla="*/ 9 h 17"/>
                  </a:gdLst>
                  <a:ahLst/>
                  <a:cxnLst>
                    <a:cxn ang="0">
                      <a:pos x="T0" y="T1"/>
                    </a:cxn>
                    <a:cxn ang="0">
                      <a:pos x="T2" y="T3"/>
                    </a:cxn>
                    <a:cxn ang="0">
                      <a:pos x="T4" y="T5"/>
                    </a:cxn>
                    <a:cxn ang="0">
                      <a:pos x="T6" y="T7"/>
                    </a:cxn>
                    <a:cxn ang="0">
                      <a:pos x="T8" y="T9"/>
                    </a:cxn>
                  </a:cxnLst>
                  <a:rect l="0" t="0" r="r" b="b"/>
                  <a:pathLst>
                    <a:path w="20" h="17">
                      <a:moveTo>
                        <a:pt x="9" y="9"/>
                      </a:moveTo>
                      <a:cubicBezTo>
                        <a:pt x="0" y="0"/>
                        <a:pt x="0" y="0"/>
                        <a:pt x="0" y="0"/>
                      </a:cubicBezTo>
                      <a:cubicBezTo>
                        <a:pt x="5" y="2"/>
                        <a:pt x="9" y="4"/>
                        <a:pt x="12" y="8"/>
                      </a:cubicBezTo>
                      <a:cubicBezTo>
                        <a:pt x="20" y="17"/>
                        <a:pt x="20" y="17"/>
                        <a:pt x="20" y="17"/>
                      </a:cubicBezTo>
                      <a:cubicBezTo>
                        <a:pt x="17" y="14"/>
                        <a:pt x="13" y="12"/>
                        <a:pt x="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809"/>
                <p:cNvSpPr>
                  <a:spLocks/>
                </p:cNvSpPr>
                <p:nvPr/>
              </p:nvSpPr>
              <p:spPr bwMode="auto">
                <a:xfrm>
                  <a:off x="7180263" y="674688"/>
                  <a:ext cx="19050" cy="20638"/>
                </a:xfrm>
                <a:custGeom>
                  <a:avLst/>
                  <a:gdLst>
                    <a:gd name="T0" fmla="*/ 8 w 15"/>
                    <a:gd name="T1" fmla="*/ 9 h 16"/>
                    <a:gd name="T2" fmla="*/ 0 w 15"/>
                    <a:gd name="T3" fmla="*/ 0 h 16"/>
                    <a:gd name="T4" fmla="*/ 6 w 15"/>
                    <a:gd name="T5" fmla="*/ 6 h 16"/>
                    <a:gd name="T6" fmla="*/ 15 w 15"/>
                    <a:gd name="T7" fmla="*/ 16 h 16"/>
                    <a:gd name="T8" fmla="*/ 8 w 15"/>
                    <a:gd name="T9" fmla="*/ 9 h 16"/>
                  </a:gdLst>
                  <a:ahLst/>
                  <a:cxnLst>
                    <a:cxn ang="0">
                      <a:pos x="T0" y="T1"/>
                    </a:cxn>
                    <a:cxn ang="0">
                      <a:pos x="T2" y="T3"/>
                    </a:cxn>
                    <a:cxn ang="0">
                      <a:pos x="T4" y="T5"/>
                    </a:cxn>
                    <a:cxn ang="0">
                      <a:pos x="T6" y="T7"/>
                    </a:cxn>
                    <a:cxn ang="0">
                      <a:pos x="T8" y="T9"/>
                    </a:cxn>
                  </a:cxnLst>
                  <a:rect l="0" t="0" r="r" b="b"/>
                  <a:pathLst>
                    <a:path w="15" h="16">
                      <a:moveTo>
                        <a:pt x="8" y="9"/>
                      </a:moveTo>
                      <a:cubicBezTo>
                        <a:pt x="0" y="0"/>
                        <a:pt x="0" y="0"/>
                        <a:pt x="0" y="0"/>
                      </a:cubicBezTo>
                      <a:cubicBezTo>
                        <a:pt x="2" y="2"/>
                        <a:pt x="4" y="4"/>
                        <a:pt x="6" y="6"/>
                      </a:cubicBezTo>
                      <a:cubicBezTo>
                        <a:pt x="15" y="16"/>
                        <a:pt x="15" y="16"/>
                        <a:pt x="15" y="16"/>
                      </a:cubicBezTo>
                      <a:cubicBezTo>
                        <a:pt x="13" y="13"/>
                        <a:pt x="11" y="11"/>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810"/>
                <p:cNvSpPr>
                  <a:spLocks/>
                </p:cNvSpPr>
                <p:nvPr/>
              </p:nvSpPr>
              <p:spPr bwMode="auto">
                <a:xfrm>
                  <a:off x="6985001" y="766763"/>
                  <a:ext cx="95250" cy="11113"/>
                </a:xfrm>
                <a:custGeom>
                  <a:avLst/>
                  <a:gdLst>
                    <a:gd name="T0" fmla="*/ 7 w 60"/>
                    <a:gd name="T1" fmla="*/ 7 h 7"/>
                    <a:gd name="T2" fmla="*/ 0 w 60"/>
                    <a:gd name="T3" fmla="*/ 0 h 7"/>
                    <a:gd name="T4" fmla="*/ 54 w 60"/>
                    <a:gd name="T5" fmla="*/ 0 h 7"/>
                    <a:gd name="T6" fmla="*/ 60 w 60"/>
                    <a:gd name="T7" fmla="*/ 7 h 7"/>
                    <a:gd name="T8" fmla="*/ 7 w 60"/>
                    <a:gd name="T9" fmla="*/ 7 h 7"/>
                  </a:gdLst>
                  <a:ahLst/>
                  <a:cxnLst>
                    <a:cxn ang="0">
                      <a:pos x="T0" y="T1"/>
                    </a:cxn>
                    <a:cxn ang="0">
                      <a:pos x="T2" y="T3"/>
                    </a:cxn>
                    <a:cxn ang="0">
                      <a:pos x="T4" y="T5"/>
                    </a:cxn>
                    <a:cxn ang="0">
                      <a:pos x="T6" y="T7"/>
                    </a:cxn>
                    <a:cxn ang="0">
                      <a:pos x="T8" y="T9"/>
                    </a:cxn>
                  </a:cxnLst>
                  <a:rect l="0" t="0" r="r" b="b"/>
                  <a:pathLst>
                    <a:path w="60" h="7">
                      <a:moveTo>
                        <a:pt x="7" y="7"/>
                      </a:moveTo>
                      <a:lnTo>
                        <a:pt x="0" y="0"/>
                      </a:lnTo>
                      <a:lnTo>
                        <a:pt x="54" y="0"/>
                      </a:lnTo>
                      <a:lnTo>
                        <a:pt x="60" y="7"/>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811"/>
                <p:cNvSpPr>
                  <a:spLocks/>
                </p:cNvSpPr>
                <p:nvPr/>
              </p:nvSpPr>
              <p:spPr bwMode="auto">
                <a:xfrm>
                  <a:off x="6724651" y="949326"/>
                  <a:ext cx="12700" cy="176213"/>
                </a:xfrm>
                <a:custGeom>
                  <a:avLst/>
                  <a:gdLst>
                    <a:gd name="T0" fmla="*/ 6 w 8"/>
                    <a:gd name="T1" fmla="*/ 111 h 111"/>
                    <a:gd name="T2" fmla="*/ 0 w 8"/>
                    <a:gd name="T3" fmla="*/ 103 h 111"/>
                    <a:gd name="T4" fmla="*/ 0 w 8"/>
                    <a:gd name="T5" fmla="*/ 0 h 111"/>
                    <a:gd name="T6" fmla="*/ 8 w 8"/>
                    <a:gd name="T7" fmla="*/ 7 h 111"/>
                    <a:gd name="T8" fmla="*/ 6 w 8"/>
                    <a:gd name="T9" fmla="*/ 111 h 111"/>
                  </a:gdLst>
                  <a:ahLst/>
                  <a:cxnLst>
                    <a:cxn ang="0">
                      <a:pos x="T0" y="T1"/>
                    </a:cxn>
                    <a:cxn ang="0">
                      <a:pos x="T2" y="T3"/>
                    </a:cxn>
                    <a:cxn ang="0">
                      <a:pos x="T4" y="T5"/>
                    </a:cxn>
                    <a:cxn ang="0">
                      <a:pos x="T6" y="T7"/>
                    </a:cxn>
                    <a:cxn ang="0">
                      <a:pos x="T8" y="T9"/>
                    </a:cxn>
                  </a:cxnLst>
                  <a:rect l="0" t="0" r="r" b="b"/>
                  <a:pathLst>
                    <a:path w="8" h="111">
                      <a:moveTo>
                        <a:pt x="6" y="111"/>
                      </a:moveTo>
                      <a:lnTo>
                        <a:pt x="0" y="103"/>
                      </a:lnTo>
                      <a:lnTo>
                        <a:pt x="0" y="0"/>
                      </a:lnTo>
                      <a:lnTo>
                        <a:pt x="8" y="7"/>
                      </a:lnTo>
                      <a:lnTo>
                        <a:pt x="6"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812"/>
                <p:cNvSpPr>
                  <a:spLocks/>
                </p:cNvSpPr>
                <p:nvPr/>
              </p:nvSpPr>
              <p:spPr bwMode="auto">
                <a:xfrm>
                  <a:off x="6948488" y="714376"/>
                  <a:ext cx="11113" cy="63500"/>
                </a:xfrm>
                <a:custGeom>
                  <a:avLst/>
                  <a:gdLst>
                    <a:gd name="T0" fmla="*/ 7 w 7"/>
                    <a:gd name="T1" fmla="*/ 40 h 40"/>
                    <a:gd name="T2" fmla="*/ 0 w 7"/>
                    <a:gd name="T3" fmla="*/ 33 h 40"/>
                    <a:gd name="T4" fmla="*/ 1 w 7"/>
                    <a:gd name="T5" fmla="*/ 0 h 40"/>
                    <a:gd name="T6" fmla="*/ 7 w 7"/>
                    <a:gd name="T7" fmla="*/ 8 h 40"/>
                    <a:gd name="T8" fmla="*/ 7 w 7"/>
                    <a:gd name="T9" fmla="*/ 40 h 40"/>
                  </a:gdLst>
                  <a:ahLst/>
                  <a:cxnLst>
                    <a:cxn ang="0">
                      <a:pos x="T0" y="T1"/>
                    </a:cxn>
                    <a:cxn ang="0">
                      <a:pos x="T2" y="T3"/>
                    </a:cxn>
                    <a:cxn ang="0">
                      <a:pos x="T4" y="T5"/>
                    </a:cxn>
                    <a:cxn ang="0">
                      <a:pos x="T6" y="T7"/>
                    </a:cxn>
                    <a:cxn ang="0">
                      <a:pos x="T8" y="T9"/>
                    </a:cxn>
                  </a:cxnLst>
                  <a:rect l="0" t="0" r="r" b="b"/>
                  <a:pathLst>
                    <a:path w="7" h="40">
                      <a:moveTo>
                        <a:pt x="7" y="40"/>
                      </a:moveTo>
                      <a:lnTo>
                        <a:pt x="0" y="33"/>
                      </a:lnTo>
                      <a:lnTo>
                        <a:pt x="1" y="0"/>
                      </a:lnTo>
                      <a:lnTo>
                        <a:pt x="7" y="8"/>
                      </a:lnTo>
                      <a:lnTo>
                        <a:pt x="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813"/>
                <p:cNvSpPr>
                  <a:spLocks/>
                </p:cNvSpPr>
                <p:nvPr/>
              </p:nvSpPr>
              <p:spPr bwMode="auto">
                <a:xfrm>
                  <a:off x="6864351" y="766763"/>
                  <a:ext cx="95250" cy="11113"/>
                </a:xfrm>
                <a:custGeom>
                  <a:avLst/>
                  <a:gdLst>
                    <a:gd name="T0" fmla="*/ 6 w 60"/>
                    <a:gd name="T1" fmla="*/ 7 h 7"/>
                    <a:gd name="T2" fmla="*/ 0 w 60"/>
                    <a:gd name="T3" fmla="*/ 0 h 7"/>
                    <a:gd name="T4" fmla="*/ 53 w 60"/>
                    <a:gd name="T5" fmla="*/ 0 h 7"/>
                    <a:gd name="T6" fmla="*/ 60 w 60"/>
                    <a:gd name="T7" fmla="*/ 7 h 7"/>
                    <a:gd name="T8" fmla="*/ 6 w 60"/>
                    <a:gd name="T9" fmla="*/ 7 h 7"/>
                  </a:gdLst>
                  <a:ahLst/>
                  <a:cxnLst>
                    <a:cxn ang="0">
                      <a:pos x="T0" y="T1"/>
                    </a:cxn>
                    <a:cxn ang="0">
                      <a:pos x="T2" y="T3"/>
                    </a:cxn>
                    <a:cxn ang="0">
                      <a:pos x="T4" y="T5"/>
                    </a:cxn>
                    <a:cxn ang="0">
                      <a:pos x="T6" y="T7"/>
                    </a:cxn>
                    <a:cxn ang="0">
                      <a:pos x="T8" y="T9"/>
                    </a:cxn>
                  </a:cxnLst>
                  <a:rect l="0" t="0" r="r" b="b"/>
                  <a:pathLst>
                    <a:path w="60" h="7">
                      <a:moveTo>
                        <a:pt x="6" y="7"/>
                      </a:moveTo>
                      <a:lnTo>
                        <a:pt x="0" y="0"/>
                      </a:lnTo>
                      <a:lnTo>
                        <a:pt x="53" y="0"/>
                      </a:lnTo>
                      <a:lnTo>
                        <a:pt x="60" y="7"/>
                      </a:lnTo>
                      <a:lnTo>
                        <a:pt x="6"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814"/>
                <p:cNvSpPr>
                  <a:spLocks/>
                </p:cNvSpPr>
                <p:nvPr/>
              </p:nvSpPr>
              <p:spPr bwMode="auto">
                <a:xfrm>
                  <a:off x="6680201" y="920751"/>
                  <a:ext cx="15875" cy="30163"/>
                </a:xfrm>
                <a:custGeom>
                  <a:avLst/>
                  <a:gdLst>
                    <a:gd name="T0" fmla="*/ 13 w 13"/>
                    <a:gd name="T1" fmla="*/ 24 h 24"/>
                    <a:gd name="T2" fmla="*/ 5 w 13"/>
                    <a:gd name="T3" fmla="*/ 14 h 24"/>
                    <a:gd name="T4" fmla="*/ 0 w 13"/>
                    <a:gd name="T5" fmla="*/ 0 h 24"/>
                    <a:gd name="T6" fmla="*/ 8 w 13"/>
                    <a:gd name="T7" fmla="*/ 10 h 24"/>
                    <a:gd name="T8" fmla="*/ 13 w 13"/>
                    <a:gd name="T9" fmla="*/ 24 h 24"/>
                  </a:gdLst>
                  <a:ahLst/>
                  <a:cxnLst>
                    <a:cxn ang="0">
                      <a:pos x="T0" y="T1"/>
                    </a:cxn>
                    <a:cxn ang="0">
                      <a:pos x="T2" y="T3"/>
                    </a:cxn>
                    <a:cxn ang="0">
                      <a:pos x="T4" y="T5"/>
                    </a:cxn>
                    <a:cxn ang="0">
                      <a:pos x="T6" y="T7"/>
                    </a:cxn>
                    <a:cxn ang="0">
                      <a:pos x="T8" y="T9"/>
                    </a:cxn>
                  </a:cxnLst>
                  <a:rect l="0" t="0" r="r" b="b"/>
                  <a:pathLst>
                    <a:path w="13" h="24">
                      <a:moveTo>
                        <a:pt x="13" y="24"/>
                      </a:moveTo>
                      <a:cubicBezTo>
                        <a:pt x="5" y="14"/>
                        <a:pt x="5" y="14"/>
                        <a:pt x="5" y="14"/>
                      </a:cubicBezTo>
                      <a:cubicBezTo>
                        <a:pt x="2" y="11"/>
                        <a:pt x="0" y="6"/>
                        <a:pt x="0" y="0"/>
                      </a:cubicBezTo>
                      <a:cubicBezTo>
                        <a:pt x="8" y="10"/>
                        <a:pt x="8" y="10"/>
                        <a:pt x="8" y="10"/>
                      </a:cubicBezTo>
                      <a:cubicBezTo>
                        <a:pt x="8" y="15"/>
                        <a:pt x="10" y="20"/>
                        <a:pt x="1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815"/>
                <p:cNvSpPr>
                  <a:spLocks/>
                </p:cNvSpPr>
                <p:nvPr/>
              </p:nvSpPr>
              <p:spPr bwMode="auto">
                <a:xfrm>
                  <a:off x="6843713" y="757238"/>
                  <a:ext cx="14288" cy="15875"/>
                </a:xfrm>
                <a:custGeom>
                  <a:avLst/>
                  <a:gdLst>
                    <a:gd name="T0" fmla="*/ 9 w 11"/>
                    <a:gd name="T1" fmla="*/ 10 h 12"/>
                    <a:gd name="T2" fmla="*/ 0 w 11"/>
                    <a:gd name="T3" fmla="*/ 0 h 12"/>
                    <a:gd name="T4" fmla="*/ 2 w 11"/>
                    <a:gd name="T5" fmla="*/ 2 h 12"/>
                    <a:gd name="T6" fmla="*/ 11 w 11"/>
                    <a:gd name="T7" fmla="*/ 12 h 12"/>
                    <a:gd name="T8" fmla="*/ 9 w 11"/>
                    <a:gd name="T9" fmla="*/ 10 h 12"/>
                  </a:gdLst>
                  <a:ahLst/>
                  <a:cxnLst>
                    <a:cxn ang="0">
                      <a:pos x="T0" y="T1"/>
                    </a:cxn>
                    <a:cxn ang="0">
                      <a:pos x="T2" y="T3"/>
                    </a:cxn>
                    <a:cxn ang="0">
                      <a:pos x="T4" y="T5"/>
                    </a:cxn>
                    <a:cxn ang="0">
                      <a:pos x="T6" y="T7"/>
                    </a:cxn>
                    <a:cxn ang="0">
                      <a:pos x="T8" y="T9"/>
                    </a:cxn>
                  </a:cxnLst>
                  <a:rect l="0" t="0" r="r" b="b"/>
                  <a:pathLst>
                    <a:path w="11" h="12">
                      <a:moveTo>
                        <a:pt x="9" y="10"/>
                      </a:moveTo>
                      <a:cubicBezTo>
                        <a:pt x="0" y="0"/>
                        <a:pt x="0" y="0"/>
                        <a:pt x="0" y="0"/>
                      </a:cubicBezTo>
                      <a:cubicBezTo>
                        <a:pt x="1" y="1"/>
                        <a:pt x="2" y="2"/>
                        <a:pt x="2" y="2"/>
                      </a:cubicBezTo>
                      <a:cubicBezTo>
                        <a:pt x="11" y="12"/>
                        <a:pt x="11" y="12"/>
                        <a:pt x="11" y="12"/>
                      </a:cubicBezTo>
                      <a:cubicBezTo>
                        <a:pt x="10" y="12"/>
                        <a:pt x="9"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816"/>
                <p:cNvSpPr>
                  <a:spLocks/>
                </p:cNvSpPr>
                <p:nvPr/>
              </p:nvSpPr>
              <p:spPr bwMode="auto">
                <a:xfrm>
                  <a:off x="6846888" y="760413"/>
                  <a:ext cx="15875" cy="15875"/>
                </a:xfrm>
                <a:custGeom>
                  <a:avLst/>
                  <a:gdLst>
                    <a:gd name="T0" fmla="*/ 9 w 13"/>
                    <a:gd name="T1" fmla="*/ 10 h 13"/>
                    <a:gd name="T2" fmla="*/ 0 w 13"/>
                    <a:gd name="T3" fmla="*/ 0 h 13"/>
                    <a:gd name="T4" fmla="*/ 4 w 13"/>
                    <a:gd name="T5" fmla="*/ 3 h 13"/>
                    <a:gd name="T6" fmla="*/ 13 w 13"/>
                    <a:gd name="T7" fmla="*/ 13 h 13"/>
                    <a:gd name="T8" fmla="*/ 9 w 13"/>
                    <a:gd name="T9" fmla="*/ 10 h 13"/>
                  </a:gdLst>
                  <a:ahLst/>
                  <a:cxnLst>
                    <a:cxn ang="0">
                      <a:pos x="T0" y="T1"/>
                    </a:cxn>
                    <a:cxn ang="0">
                      <a:pos x="T2" y="T3"/>
                    </a:cxn>
                    <a:cxn ang="0">
                      <a:pos x="T4" y="T5"/>
                    </a:cxn>
                    <a:cxn ang="0">
                      <a:pos x="T6" y="T7"/>
                    </a:cxn>
                    <a:cxn ang="0">
                      <a:pos x="T8" y="T9"/>
                    </a:cxn>
                  </a:cxnLst>
                  <a:rect l="0" t="0" r="r" b="b"/>
                  <a:pathLst>
                    <a:path w="13" h="13">
                      <a:moveTo>
                        <a:pt x="9" y="10"/>
                      </a:moveTo>
                      <a:cubicBezTo>
                        <a:pt x="0" y="0"/>
                        <a:pt x="0" y="0"/>
                        <a:pt x="0" y="0"/>
                      </a:cubicBezTo>
                      <a:cubicBezTo>
                        <a:pt x="2" y="1"/>
                        <a:pt x="3" y="2"/>
                        <a:pt x="4" y="3"/>
                      </a:cubicBezTo>
                      <a:cubicBezTo>
                        <a:pt x="13" y="13"/>
                        <a:pt x="13" y="13"/>
                        <a:pt x="13" y="13"/>
                      </a:cubicBezTo>
                      <a:cubicBezTo>
                        <a:pt x="11" y="12"/>
                        <a:pt x="10"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817"/>
                <p:cNvSpPr>
                  <a:spLocks/>
                </p:cNvSpPr>
                <p:nvPr/>
              </p:nvSpPr>
              <p:spPr bwMode="auto">
                <a:xfrm>
                  <a:off x="6851651" y="763588"/>
                  <a:ext cx="17463" cy="14288"/>
                </a:xfrm>
                <a:custGeom>
                  <a:avLst/>
                  <a:gdLst>
                    <a:gd name="T0" fmla="*/ 9 w 14"/>
                    <a:gd name="T1" fmla="*/ 10 h 12"/>
                    <a:gd name="T2" fmla="*/ 0 w 14"/>
                    <a:gd name="T3" fmla="*/ 0 h 12"/>
                    <a:gd name="T4" fmla="*/ 6 w 14"/>
                    <a:gd name="T5" fmla="*/ 2 h 12"/>
                    <a:gd name="T6" fmla="*/ 14 w 14"/>
                    <a:gd name="T7" fmla="*/ 12 h 12"/>
                    <a:gd name="T8" fmla="*/ 9 w 14"/>
                    <a:gd name="T9" fmla="*/ 10 h 12"/>
                  </a:gdLst>
                  <a:ahLst/>
                  <a:cxnLst>
                    <a:cxn ang="0">
                      <a:pos x="T0" y="T1"/>
                    </a:cxn>
                    <a:cxn ang="0">
                      <a:pos x="T2" y="T3"/>
                    </a:cxn>
                    <a:cxn ang="0">
                      <a:pos x="T4" y="T5"/>
                    </a:cxn>
                    <a:cxn ang="0">
                      <a:pos x="T6" y="T7"/>
                    </a:cxn>
                    <a:cxn ang="0">
                      <a:pos x="T8" y="T9"/>
                    </a:cxn>
                  </a:cxnLst>
                  <a:rect l="0" t="0" r="r" b="b"/>
                  <a:pathLst>
                    <a:path w="14" h="12">
                      <a:moveTo>
                        <a:pt x="9" y="10"/>
                      </a:moveTo>
                      <a:cubicBezTo>
                        <a:pt x="0" y="0"/>
                        <a:pt x="0" y="0"/>
                        <a:pt x="0" y="0"/>
                      </a:cubicBezTo>
                      <a:cubicBezTo>
                        <a:pt x="2" y="1"/>
                        <a:pt x="4" y="2"/>
                        <a:pt x="6" y="2"/>
                      </a:cubicBezTo>
                      <a:cubicBezTo>
                        <a:pt x="14" y="12"/>
                        <a:pt x="14" y="12"/>
                        <a:pt x="14" y="12"/>
                      </a:cubicBezTo>
                      <a:cubicBezTo>
                        <a:pt x="12" y="11"/>
                        <a:pt x="10"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818"/>
                <p:cNvSpPr>
                  <a:spLocks/>
                </p:cNvSpPr>
                <p:nvPr/>
              </p:nvSpPr>
              <p:spPr bwMode="auto">
                <a:xfrm>
                  <a:off x="6859588" y="766763"/>
                  <a:ext cx="14288" cy="11113"/>
                </a:xfrm>
                <a:custGeom>
                  <a:avLst/>
                  <a:gdLst>
                    <a:gd name="T0" fmla="*/ 8 w 12"/>
                    <a:gd name="T1" fmla="*/ 10 h 10"/>
                    <a:gd name="T2" fmla="*/ 0 w 12"/>
                    <a:gd name="T3" fmla="*/ 0 h 10"/>
                    <a:gd name="T4" fmla="*/ 3 w 12"/>
                    <a:gd name="T5" fmla="*/ 0 h 10"/>
                    <a:gd name="T6" fmla="*/ 12 w 12"/>
                    <a:gd name="T7" fmla="*/ 10 h 10"/>
                    <a:gd name="T8" fmla="*/ 8 w 12"/>
                    <a:gd name="T9" fmla="*/ 10 h 10"/>
                  </a:gdLst>
                  <a:ahLst/>
                  <a:cxnLst>
                    <a:cxn ang="0">
                      <a:pos x="T0" y="T1"/>
                    </a:cxn>
                    <a:cxn ang="0">
                      <a:pos x="T2" y="T3"/>
                    </a:cxn>
                    <a:cxn ang="0">
                      <a:pos x="T4" y="T5"/>
                    </a:cxn>
                    <a:cxn ang="0">
                      <a:pos x="T6" y="T7"/>
                    </a:cxn>
                    <a:cxn ang="0">
                      <a:pos x="T8" y="T9"/>
                    </a:cxn>
                  </a:cxnLst>
                  <a:rect l="0" t="0" r="r" b="b"/>
                  <a:pathLst>
                    <a:path w="12" h="10">
                      <a:moveTo>
                        <a:pt x="8" y="10"/>
                      </a:moveTo>
                      <a:cubicBezTo>
                        <a:pt x="0" y="0"/>
                        <a:pt x="0" y="0"/>
                        <a:pt x="0" y="0"/>
                      </a:cubicBezTo>
                      <a:cubicBezTo>
                        <a:pt x="1" y="0"/>
                        <a:pt x="2" y="0"/>
                        <a:pt x="3" y="0"/>
                      </a:cubicBezTo>
                      <a:cubicBezTo>
                        <a:pt x="12" y="10"/>
                        <a:pt x="12" y="10"/>
                        <a:pt x="12"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819"/>
                <p:cNvSpPr>
                  <a:spLocks/>
                </p:cNvSpPr>
                <p:nvPr/>
              </p:nvSpPr>
              <p:spPr bwMode="auto">
                <a:xfrm>
                  <a:off x="6862763" y="766763"/>
                  <a:ext cx="11113" cy="11113"/>
                </a:xfrm>
                <a:custGeom>
                  <a:avLst/>
                  <a:gdLst>
                    <a:gd name="T0" fmla="*/ 9 w 9"/>
                    <a:gd name="T1" fmla="*/ 10 h 10"/>
                    <a:gd name="T2" fmla="*/ 0 w 9"/>
                    <a:gd name="T3" fmla="*/ 0 h 10"/>
                    <a:gd name="T4" fmla="*/ 1 w 9"/>
                    <a:gd name="T5" fmla="*/ 0 h 10"/>
                    <a:gd name="T6" fmla="*/ 9 w 9"/>
                    <a:gd name="T7" fmla="*/ 10 h 10"/>
                    <a:gd name="T8" fmla="*/ 9 w 9"/>
                    <a:gd name="T9" fmla="*/ 10 h 10"/>
                  </a:gdLst>
                  <a:ahLst/>
                  <a:cxnLst>
                    <a:cxn ang="0">
                      <a:pos x="T0" y="T1"/>
                    </a:cxn>
                    <a:cxn ang="0">
                      <a:pos x="T2" y="T3"/>
                    </a:cxn>
                    <a:cxn ang="0">
                      <a:pos x="T4" y="T5"/>
                    </a:cxn>
                    <a:cxn ang="0">
                      <a:pos x="T6" y="T7"/>
                    </a:cxn>
                    <a:cxn ang="0">
                      <a:pos x="T8" y="T9"/>
                    </a:cxn>
                  </a:cxnLst>
                  <a:rect l="0" t="0" r="r" b="b"/>
                  <a:pathLst>
                    <a:path w="9" h="10">
                      <a:moveTo>
                        <a:pt x="9" y="10"/>
                      </a:moveTo>
                      <a:cubicBezTo>
                        <a:pt x="0" y="0"/>
                        <a:pt x="0" y="0"/>
                        <a:pt x="0" y="0"/>
                      </a:cubicBezTo>
                      <a:cubicBezTo>
                        <a:pt x="0" y="0"/>
                        <a:pt x="1" y="0"/>
                        <a:pt x="1" y="0"/>
                      </a:cubicBezTo>
                      <a:cubicBezTo>
                        <a:pt x="9" y="10"/>
                        <a:pt x="9" y="10"/>
                        <a:pt x="9" y="10"/>
                      </a:cubicBezTo>
                      <a:cubicBezTo>
                        <a:pt x="9"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820"/>
                <p:cNvSpPr>
                  <a:spLocks/>
                </p:cNvSpPr>
                <p:nvPr/>
              </p:nvSpPr>
              <p:spPr bwMode="auto">
                <a:xfrm>
                  <a:off x="6680201" y="858838"/>
                  <a:ext cx="11113" cy="74613"/>
                </a:xfrm>
                <a:custGeom>
                  <a:avLst/>
                  <a:gdLst>
                    <a:gd name="T0" fmla="*/ 6 w 7"/>
                    <a:gd name="T1" fmla="*/ 47 h 47"/>
                    <a:gd name="T2" fmla="*/ 0 w 7"/>
                    <a:gd name="T3" fmla="*/ 39 h 47"/>
                    <a:gd name="T4" fmla="*/ 0 w 7"/>
                    <a:gd name="T5" fmla="*/ 0 h 47"/>
                    <a:gd name="T6" fmla="*/ 7 w 7"/>
                    <a:gd name="T7" fmla="*/ 8 h 47"/>
                    <a:gd name="T8" fmla="*/ 6 w 7"/>
                    <a:gd name="T9" fmla="*/ 47 h 47"/>
                  </a:gdLst>
                  <a:ahLst/>
                  <a:cxnLst>
                    <a:cxn ang="0">
                      <a:pos x="T0" y="T1"/>
                    </a:cxn>
                    <a:cxn ang="0">
                      <a:pos x="T2" y="T3"/>
                    </a:cxn>
                    <a:cxn ang="0">
                      <a:pos x="T4" y="T5"/>
                    </a:cxn>
                    <a:cxn ang="0">
                      <a:pos x="T6" y="T7"/>
                    </a:cxn>
                    <a:cxn ang="0">
                      <a:pos x="T8" y="T9"/>
                    </a:cxn>
                  </a:cxnLst>
                  <a:rect l="0" t="0" r="r" b="b"/>
                  <a:pathLst>
                    <a:path w="7" h="47">
                      <a:moveTo>
                        <a:pt x="6" y="47"/>
                      </a:moveTo>
                      <a:lnTo>
                        <a:pt x="0" y="39"/>
                      </a:lnTo>
                      <a:lnTo>
                        <a:pt x="0" y="0"/>
                      </a:lnTo>
                      <a:lnTo>
                        <a:pt x="7" y="8"/>
                      </a:lnTo>
                      <a:lnTo>
                        <a:pt x="6"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821"/>
                <p:cNvSpPr>
                  <a:spLocks/>
                </p:cNvSpPr>
                <p:nvPr/>
              </p:nvSpPr>
              <p:spPr bwMode="auto">
                <a:xfrm>
                  <a:off x="6707188" y="831851"/>
                  <a:ext cx="30163" cy="12700"/>
                </a:xfrm>
                <a:custGeom>
                  <a:avLst/>
                  <a:gdLst>
                    <a:gd name="T0" fmla="*/ 7 w 19"/>
                    <a:gd name="T1" fmla="*/ 8 h 8"/>
                    <a:gd name="T2" fmla="*/ 0 w 19"/>
                    <a:gd name="T3" fmla="*/ 0 h 8"/>
                    <a:gd name="T4" fmla="*/ 13 w 19"/>
                    <a:gd name="T5" fmla="*/ 0 h 8"/>
                    <a:gd name="T6" fmla="*/ 19 w 19"/>
                    <a:gd name="T7" fmla="*/ 8 h 8"/>
                    <a:gd name="T8" fmla="*/ 7 w 19"/>
                    <a:gd name="T9" fmla="*/ 8 h 8"/>
                  </a:gdLst>
                  <a:ahLst/>
                  <a:cxnLst>
                    <a:cxn ang="0">
                      <a:pos x="T0" y="T1"/>
                    </a:cxn>
                    <a:cxn ang="0">
                      <a:pos x="T2" y="T3"/>
                    </a:cxn>
                    <a:cxn ang="0">
                      <a:pos x="T4" y="T5"/>
                    </a:cxn>
                    <a:cxn ang="0">
                      <a:pos x="T6" y="T7"/>
                    </a:cxn>
                    <a:cxn ang="0">
                      <a:pos x="T8" y="T9"/>
                    </a:cxn>
                  </a:cxnLst>
                  <a:rect l="0" t="0" r="r" b="b"/>
                  <a:pathLst>
                    <a:path w="19" h="8">
                      <a:moveTo>
                        <a:pt x="7" y="8"/>
                      </a:moveTo>
                      <a:lnTo>
                        <a:pt x="0" y="0"/>
                      </a:lnTo>
                      <a:lnTo>
                        <a:pt x="13" y="0"/>
                      </a:lnTo>
                      <a:lnTo>
                        <a:pt x="19" y="8"/>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822"/>
                <p:cNvSpPr>
                  <a:spLocks/>
                </p:cNvSpPr>
                <p:nvPr/>
              </p:nvSpPr>
              <p:spPr bwMode="auto">
                <a:xfrm>
                  <a:off x="6680201" y="836613"/>
                  <a:ext cx="22225" cy="34925"/>
                </a:xfrm>
                <a:custGeom>
                  <a:avLst/>
                  <a:gdLst>
                    <a:gd name="T0" fmla="*/ 9 w 18"/>
                    <a:gd name="T1" fmla="*/ 27 h 27"/>
                    <a:gd name="T2" fmla="*/ 0 w 18"/>
                    <a:gd name="T3" fmla="*/ 17 h 27"/>
                    <a:gd name="T4" fmla="*/ 10 w 18"/>
                    <a:gd name="T5" fmla="*/ 0 h 27"/>
                    <a:gd name="T6" fmla="*/ 18 w 18"/>
                    <a:gd name="T7" fmla="*/ 9 h 27"/>
                    <a:gd name="T8" fmla="*/ 9 w 18"/>
                    <a:gd name="T9" fmla="*/ 27 h 27"/>
                  </a:gdLst>
                  <a:ahLst/>
                  <a:cxnLst>
                    <a:cxn ang="0">
                      <a:pos x="T0" y="T1"/>
                    </a:cxn>
                    <a:cxn ang="0">
                      <a:pos x="T2" y="T3"/>
                    </a:cxn>
                    <a:cxn ang="0">
                      <a:pos x="T4" y="T5"/>
                    </a:cxn>
                    <a:cxn ang="0">
                      <a:pos x="T6" y="T7"/>
                    </a:cxn>
                    <a:cxn ang="0">
                      <a:pos x="T8" y="T9"/>
                    </a:cxn>
                  </a:cxnLst>
                  <a:rect l="0" t="0" r="r" b="b"/>
                  <a:pathLst>
                    <a:path w="18" h="27">
                      <a:moveTo>
                        <a:pt x="9" y="27"/>
                      </a:moveTo>
                      <a:cubicBezTo>
                        <a:pt x="0" y="17"/>
                        <a:pt x="0" y="17"/>
                        <a:pt x="0" y="17"/>
                      </a:cubicBezTo>
                      <a:cubicBezTo>
                        <a:pt x="0" y="10"/>
                        <a:pt x="4" y="3"/>
                        <a:pt x="10" y="0"/>
                      </a:cubicBezTo>
                      <a:cubicBezTo>
                        <a:pt x="18" y="9"/>
                        <a:pt x="18" y="9"/>
                        <a:pt x="18" y="9"/>
                      </a:cubicBezTo>
                      <a:cubicBezTo>
                        <a:pt x="13" y="13"/>
                        <a:pt x="9" y="20"/>
                        <a:pt x="9" y="2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823"/>
                <p:cNvSpPr>
                  <a:spLocks/>
                </p:cNvSpPr>
                <p:nvPr/>
              </p:nvSpPr>
              <p:spPr bwMode="auto">
                <a:xfrm>
                  <a:off x="6692901" y="835026"/>
                  <a:ext cx="14288" cy="14288"/>
                </a:xfrm>
                <a:custGeom>
                  <a:avLst/>
                  <a:gdLst>
                    <a:gd name="T0" fmla="*/ 8 w 12"/>
                    <a:gd name="T1" fmla="*/ 11 h 11"/>
                    <a:gd name="T2" fmla="*/ 0 w 12"/>
                    <a:gd name="T3" fmla="*/ 2 h 11"/>
                    <a:gd name="T4" fmla="*/ 3 w 12"/>
                    <a:gd name="T5" fmla="*/ 0 h 11"/>
                    <a:gd name="T6" fmla="*/ 12 w 12"/>
                    <a:gd name="T7" fmla="*/ 10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0" y="2"/>
                        <a:pt x="0" y="2"/>
                        <a:pt x="0" y="2"/>
                      </a:cubicBezTo>
                      <a:cubicBezTo>
                        <a:pt x="1" y="1"/>
                        <a:pt x="2" y="0"/>
                        <a:pt x="3" y="0"/>
                      </a:cubicBezTo>
                      <a:cubicBezTo>
                        <a:pt x="12" y="10"/>
                        <a:pt x="12" y="10"/>
                        <a:pt x="12" y="10"/>
                      </a:cubicBezTo>
                      <a:cubicBezTo>
                        <a:pt x="11" y="10"/>
                        <a:pt x="10"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824"/>
                <p:cNvSpPr>
                  <a:spLocks/>
                </p:cNvSpPr>
                <p:nvPr/>
              </p:nvSpPr>
              <p:spPr bwMode="auto">
                <a:xfrm>
                  <a:off x="6696076" y="833438"/>
                  <a:ext cx="15875" cy="14288"/>
                </a:xfrm>
                <a:custGeom>
                  <a:avLst/>
                  <a:gdLst>
                    <a:gd name="T0" fmla="*/ 9 w 12"/>
                    <a:gd name="T1" fmla="*/ 11 h 11"/>
                    <a:gd name="T2" fmla="*/ 0 w 12"/>
                    <a:gd name="T3" fmla="*/ 1 h 11"/>
                    <a:gd name="T4" fmla="*/ 3 w 12"/>
                    <a:gd name="T5" fmla="*/ 0 h 11"/>
                    <a:gd name="T6" fmla="*/ 12 w 12"/>
                    <a:gd name="T7" fmla="*/ 10 h 11"/>
                    <a:gd name="T8" fmla="*/ 9 w 12"/>
                    <a:gd name="T9" fmla="*/ 11 h 11"/>
                  </a:gdLst>
                  <a:ahLst/>
                  <a:cxnLst>
                    <a:cxn ang="0">
                      <a:pos x="T0" y="T1"/>
                    </a:cxn>
                    <a:cxn ang="0">
                      <a:pos x="T2" y="T3"/>
                    </a:cxn>
                    <a:cxn ang="0">
                      <a:pos x="T4" y="T5"/>
                    </a:cxn>
                    <a:cxn ang="0">
                      <a:pos x="T6" y="T7"/>
                    </a:cxn>
                    <a:cxn ang="0">
                      <a:pos x="T8" y="T9"/>
                    </a:cxn>
                  </a:cxnLst>
                  <a:rect l="0" t="0" r="r" b="b"/>
                  <a:pathLst>
                    <a:path w="12" h="11">
                      <a:moveTo>
                        <a:pt x="9" y="11"/>
                      </a:moveTo>
                      <a:cubicBezTo>
                        <a:pt x="0" y="1"/>
                        <a:pt x="0" y="1"/>
                        <a:pt x="0" y="1"/>
                      </a:cubicBezTo>
                      <a:cubicBezTo>
                        <a:pt x="1" y="0"/>
                        <a:pt x="2" y="0"/>
                        <a:pt x="3" y="0"/>
                      </a:cubicBezTo>
                      <a:cubicBezTo>
                        <a:pt x="12" y="10"/>
                        <a:pt x="12" y="10"/>
                        <a:pt x="12" y="10"/>
                      </a:cubicBezTo>
                      <a:cubicBezTo>
                        <a:pt x="11" y="10"/>
                        <a:pt x="10" y="10"/>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825"/>
                <p:cNvSpPr>
                  <a:spLocks/>
                </p:cNvSpPr>
                <p:nvPr/>
              </p:nvSpPr>
              <p:spPr bwMode="auto">
                <a:xfrm>
                  <a:off x="6700838" y="831851"/>
                  <a:ext cx="14288" cy="14288"/>
                </a:xfrm>
                <a:custGeom>
                  <a:avLst/>
                  <a:gdLst>
                    <a:gd name="T0" fmla="*/ 9 w 12"/>
                    <a:gd name="T1" fmla="*/ 11 h 11"/>
                    <a:gd name="T2" fmla="*/ 0 w 12"/>
                    <a:gd name="T3" fmla="*/ 1 h 11"/>
                    <a:gd name="T4" fmla="*/ 3 w 12"/>
                    <a:gd name="T5" fmla="*/ 0 h 11"/>
                    <a:gd name="T6" fmla="*/ 12 w 12"/>
                    <a:gd name="T7" fmla="*/ 10 h 11"/>
                    <a:gd name="T8" fmla="*/ 9 w 12"/>
                    <a:gd name="T9" fmla="*/ 11 h 11"/>
                  </a:gdLst>
                  <a:ahLst/>
                  <a:cxnLst>
                    <a:cxn ang="0">
                      <a:pos x="T0" y="T1"/>
                    </a:cxn>
                    <a:cxn ang="0">
                      <a:pos x="T2" y="T3"/>
                    </a:cxn>
                    <a:cxn ang="0">
                      <a:pos x="T4" y="T5"/>
                    </a:cxn>
                    <a:cxn ang="0">
                      <a:pos x="T6" y="T7"/>
                    </a:cxn>
                    <a:cxn ang="0">
                      <a:pos x="T8" y="T9"/>
                    </a:cxn>
                  </a:cxnLst>
                  <a:rect l="0" t="0" r="r" b="b"/>
                  <a:pathLst>
                    <a:path w="12" h="11">
                      <a:moveTo>
                        <a:pt x="9" y="11"/>
                      </a:moveTo>
                      <a:cubicBezTo>
                        <a:pt x="0" y="1"/>
                        <a:pt x="0" y="1"/>
                        <a:pt x="0" y="1"/>
                      </a:cubicBezTo>
                      <a:cubicBezTo>
                        <a:pt x="1" y="1"/>
                        <a:pt x="2" y="0"/>
                        <a:pt x="3" y="0"/>
                      </a:cubicBezTo>
                      <a:cubicBezTo>
                        <a:pt x="12" y="10"/>
                        <a:pt x="12" y="10"/>
                        <a:pt x="12" y="10"/>
                      </a:cubicBezTo>
                      <a:cubicBezTo>
                        <a:pt x="11" y="10"/>
                        <a:pt x="10" y="10"/>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826"/>
                <p:cNvSpPr>
                  <a:spLocks/>
                </p:cNvSpPr>
                <p:nvPr/>
              </p:nvSpPr>
              <p:spPr bwMode="auto">
                <a:xfrm>
                  <a:off x="6704013" y="831851"/>
                  <a:ext cx="14288" cy="12700"/>
                </a:xfrm>
                <a:custGeom>
                  <a:avLst/>
                  <a:gdLst>
                    <a:gd name="T0" fmla="*/ 9 w 11"/>
                    <a:gd name="T1" fmla="*/ 10 h 10"/>
                    <a:gd name="T2" fmla="*/ 0 w 11"/>
                    <a:gd name="T3" fmla="*/ 0 h 10"/>
                    <a:gd name="T4" fmla="*/ 3 w 11"/>
                    <a:gd name="T5" fmla="*/ 0 h 10"/>
                    <a:gd name="T6" fmla="*/ 11 w 11"/>
                    <a:gd name="T7" fmla="*/ 10 h 10"/>
                    <a:gd name="T8" fmla="*/ 9 w 11"/>
                    <a:gd name="T9" fmla="*/ 10 h 10"/>
                  </a:gdLst>
                  <a:ahLst/>
                  <a:cxnLst>
                    <a:cxn ang="0">
                      <a:pos x="T0" y="T1"/>
                    </a:cxn>
                    <a:cxn ang="0">
                      <a:pos x="T2" y="T3"/>
                    </a:cxn>
                    <a:cxn ang="0">
                      <a:pos x="T4" y="T5"/>
                    </a:cxn>
                    <a:cxn ang="0">
                      <a:pos x="T6" y="T7"/>
                    </a:cxn>
                    <a:cxn ang="0">
                      <a:pos x="T8" y="T9"/>
                    </a:cxn>
                  </a:cxnLst>
                  <a:rect l="0" t="0" r="r" b="b"/>
                  <a:pathLst>
                    <a:path w="11" h="10">
                      <a:moveTo>
                        <a:pt x="9" y="10"/>
                      </a:moveTo>
                      <a:cubicBezTo>
                        <a:pt x="0" y="0"/>
                        <a:pt x="0" y="0"/>
                        <a:pt x="0" y="0"/>
                      </a:cubicBezTo>
                      <a:cubicBezTo>
                        <a:pt x="1" y="0"/>
                        <a:pt x="2" y="0"/>
                        <a:pt x="3" y="0"/>
                      </a:cubicBezTo>
                      <a:cubicBezTo>
                        <a:pt x="11" y="10"/>
                        <a:pt x="11" y="10"/>
                        <a:pt x="11" y="10"/>
                      </a:cubicBezTo>
                      <a:cubicBezTo>
                        <a:pt x="10"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827"/>
                <p:cNvSpPr>
                  <a:spLocks/>
                </p:cNvSpPr>
                <p:nvPr/>
              </p:nvSpPr>
              <p:spPr bwMode="auto">
                <a:xfrm>
                  <a:off x="6727826" y="733426"/>
                  <a:ext cx="11113" cy="111125"/>
                </a:xfrm>
                <a:custGeom>
                  <a:avLst/>
                  <a:gdLst>
                    <a:gd name="T0" fmla="*/ 6 w 7"/>
                    <a:gd name="T1" fmla="*/ 70 h 70"/>
                    <a:gd name="T2" fmla="*/ 0 w 7"/>
                    <a:gd name="T3" fmla="*/ 62 h 70"/>
                    <a:gd name="T4" fmla="*/ 1 w 7"/>
                    <a:gd name="T5" fmla="*/ 0 h 70"/>
                    <a:gd name="T6" fmla="*/ 7 w 7"/>
                    <a:gd name="T7" fmla="*/ 8 h 70"/>
                    <a:gd name="T8" fmla="*/ 6 w 7"/>
                    <a:gd name="T9" fmla="*/ 70 h 70"/>
                  </a:gdLst>
                  <a:ahLst/>
                  <a:cxnLst>
                    <a:cxn ang="0">
                      <a:pos x="T0" y="T1"/>
                    </a:cxn>
                    <a:cxn ang="0">
                      <a:pos x="T2" y="T3"/>
                    </a:cxn>
                    <a:cxn ang="0">
                      <a:pos x="T4" y="T5"/>
                    </a:cxn>
                    <a:cxn ang="0">
                      <a:pos x="T6" y="T7"/>
                    </a:cxn>
                    <a:cxn ang="0">
                      <a:pos x="T8" y="T9"/>
                    </a:cxn>
                  </a:cxnLst>
                  <a:rect l="0" t="0" r="r" b="b"/>
                  <a:pathLst>
                    <a:path w="7" h="70">
                      <a:moveTo>
                        <a:pt x="6" y="70"/>
                      </a:moveTo>
                      <a:lnTo>
                        <a:pt x="0" y="62"/>
                      </a:lnTo>
                      <a:lnTo>
                        <a:pt x="1" y="0"/>
                      </a:lnTo>
                      <a:lnTo>
                        <a:pt x="7" y="8"/>
                      </a:lnTo>
                      <a:lnTo>
                        <a:pt x="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828"/>
                <p:cNvSpPr>
                  <a:spLocks/>
                </p:cNvSpPr>
                <p:nvPr/>
              </p:nvSpPr>
              <p:spPr bwMode="auto">
                <a:xfrm>
                  <a:off x="6807201" y="655638"/>
                  <a:ext cx="333375" cy="11113"/>
                </a:xfrm>
                <a:custGeom>
                  <a:avLst/>
                  <a:gdLst>
                    <a:gd name="T0" fmla="*/ 7 w 210"/>
                    <a:gd name="T1" fmla="*/ 7 h 7"/>
                    <a:gd name="T2" fmla="*/ 0 w 210"/>
                    <a:gd name="T3" fmla="*/ 0 h 7"/>
                    <a:gd name="T4" fmla="*/ 204 w 210"/>
                    <a:gd name="T5" fmla="*/ 0 h 7"/>
                    <a:gd name="T6" fmla="*/ 210 w 210"/>
                    <a:gd name="T7" fmla="*/ 7 h 7"/>
                    <a:gd name="T8" fmla="*/ 7 w 210"/>
                    <a:gd name="T9" fmla="*/ 7 h 7"/>
                  </a:gdLst>
                  <a:ahLst/>
                  <a:cxnLst>
                    <a:cxn ang="0">
                      <a:pos x="T0" y="T1"/>
                    </a:cxn>
                    <a:cxn ang="0">
                      <a:pos x="T2" y="T3"/>
                    </a:cxn>
                    <a:cxn ang="0">
                      <a:pos x="T4" y="T5"/>
                    </a:cxn>
                    <a:cxn ang="0">
                      <a:pos x="T6" y="T7"/>
                    </a:cxn>
                    <a:cxn ang="0">
                      <a:pos x="T8" y="T9"/>
                    </a:cxn>
                  </a:cxnLst>
                  <a:rect l="0" t="0" r="r" b="b"/>
                  <a:pathLst>
                    <a:path w="210" h="7">
                      <a:moveTo>
                        <a:pt x="7" y="7"/>
                      </a:moveTo>
                      <a:lnTo>
                        <a:pt x="0" y="0"/>
                      </a:lnTo>
                      <a:lnTo>
                        <a:pt x="204" y="0"/>
                      </a:lnTo>
                      <a:lnTo>
                        <a:pt x="210" y="7"/>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829"/>
                <p:cNvSpPr>
                  <a:spLocks noEditPoints="1"/>
                </p:cNvSpPr>
                <p:nvPr/>
              </p:nvSpPr>
              <p:spPr bwMode="auto">
                <a:xfrm>
                  <a:off x="6689726" y="666751"/>
                  <a:ext cx="571500" cy="598488"/>
                </a:xfrm>
                <a:custGeom>
                  <a:avLst/>
                  <a:gdLst>
                    <a:gd name="T0" fmla="*/ 457 w 457"/>
                    <a:gd name="T1" fmla="*/ 163 h 478"/>
                    <a:gd name="T2" fmla="*/ 435 w 457"/>
                    <a:gd name="T3" fmla="*/ 234 h 478"/>
                    <a:gd name="T4" fmla="*/ 417 w 457"/>
                    <a:gd name="T5" fmla="*/ 366 h 478"/>
                    <a:gd name="T6" fmla="*/ 385 w 457"/>
                    <a:gd name="T7" fmla="*/ 470 h 478"/>
                    <a:gd name="T8" fmla="*/ 335 w 457"/>
                    <a:gd name="T9" fmla="*/ 478 h 478"/>
                    <a:gd name="T10" fmla="*/ 327 w 457"/>
                    <a:gd name="T11" fmla="*/ 428 h 478"/>
                    <a:gd name="T12" fmla="*/ 123 w 457"/>
                    <a:gd name="T13" fmla="*/ 470 h 478"/>
                    <a:gd name="T14" fmla="*/ 73 w 457"/>
                    <a:gd name="T15" fmla="*/ 478 h 478"/>
                    <a:gd name="T16" fmla="*/ 66 w 457"/>
                    <a:gd name="T17" fmla="*/ 420 h 478"/>
                    <a:gd name="T18" fmla="*/ 37 w 457"/>
                    <a:gd name="T19" fmla="*/ 234 h 478"/>
                    <a:gd name="T20" fmla="*/ 0 w 457"/>
                    <a:gd name="T21" fmla="*/ 213 h 478"/>
                    <a:gd name="T22" fmla="*/ 22 w 457"/>
                    <a:gd name="T23" fmla="*/ 142 h 478"/>
                    <a:gd name="T24" fmla="*/ 39 w 457"/>
                    <a:gd name="T25" fmla="*/ 63 h 478"/>
                    <a:gd name="T26" fmla="*/ 360 w 457"/>
                    <a:gd name="T27" fmla="*/ 0 h 478"/>
                    <a:gd name="T28" fmla="*/ 420 w 457"/>
                    <a:gd name="T29" fmla="*/ 142 h 478"/>
                    <a:gd name="T30" fmla="*/ 81 w 457"/>
                    <a:gd name="T31" fmla="*/ 128 h 478"/>
                    <a:gd name="T32" fmla="*/ 376 w 457"/>
                    <a:gd name="T33" fmla="*/ 242 h 478"/>
                    <a:gd name="T34" fmla="*/ 81 w 457"/>
                    <a:gd name="T35" fmla="*/ 128 h 478"/>
                    <a:gd name="T36" fmla="*/ 244 w 457"/>
                    <a:gd name="T37" fmla="*/ 89 h 478"/>
                    <a:gd name="T38" fmla="*/ 333 w 457"/>
                    <a:gd name="T39" fmla="*/ 68 h 478"/>
                    <a:gd name="T40" fmla="*/ 245 w 457"/>
                    <a:gd name="T41" fmla="*/ 48 h 478"/>
                    <a:gd name="T42" fmla="*/ 127 w 457"/>
                    <a:gd name="T43" fmla="*/ 68 h 478"/>
                    <a:gd name="T44" fmla="*/ 216 w 457"/>
                    <a:gd name="T45" fmla="*/ 89 h 478"/>
                    <a:gd name="T46" fmla="*/ 148 w 457"/>
                    <a:gd name="T47" fmla="*/ 48 h 478"/>
                    <a:gd name="T48" fmla="*/ 133 w 457"/>
                    <a:gd name="T49" fmla="*/ 351 h 478"/>
                    <a:gd name="T50" fmla="*/ 78 w 457"/>
                    <a:gd name="T51" fmla="*/ 351 h 478"/>
                    <a:gd name="T52" fmla="*/ 347 w 457"/>
                    <a:gd name="T53" fmla="*/ 378 h 478"/>
                    <a:gd name="T54" fmla="*/ 348 w 457"/>
                    <a:gd name="T55" fmla="*/ 323 h 478"/>
                    <a:gd name="T56" fmla="*/ 347 w 457"/>
                    <a:gd name="T57" fmla="*/ 378 h 478"/>
                    <a:gd name="T58" fmla="*/ 286 w 457"/>
                    <a:gd name="T59" fmla="*/ 366 h 478"/>
                    <a:gd name="T60" fmla="*/ 166 w 457"/>
                    <a:gd name="T61" fmla="*/ 389 h 478"/>
                    <a:gd name="T62" fmla="*/ 286 w 457"/>
                    <a:gd name="T63" fmla="*/ 338 h 478"/>
                    <a:gd name="T64" fmla="*/ 167 w 457"/>
                    <a:gd name="T65" fmla="*/ 316 h 478"/>
                    <a:gd name="T66" fmla="*/ 286 w 457"/>
                    <a:gd name="T67" fmla="*/ 338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7" h="478">
                      <a:moveTo>
                        <a:pt x="436" y="142"/>
                      </a:moveTo>
                      <a:cubicBezTo>
                        <a:pt x="448" y="142"/>
                        <a:pt x="457" y="151"/>
                        <a:pt x="457" y="163"/>
                      </a:cubicBezTo>
                      <a:cubicBezTo>
                        <a:pt x="456" y="213"/>
                        <a:pt x="456" y="213"/>
                        <a:pt x="456" y="213"/>
                      </a:cubicBezTo>
                      <a:cubicBezTo>
                        <a:pt x="456" y="225"/>
                        <a:pt x="447" y="234"/>
                        <a:pt x="435" y="234"/>
                      </a:cubicBezTo>
                      <a:cubicBezTo>
                        <a:pt x="419" y="234"/>
                        <a:pt x="419" y="234"/>
                        <a:pt x="419" y="234"/>
                      </a:cubicBezTo>
                      <a:cubicBezTo>
                        <a:pt x="417" y="366"/>
                        <a:pt x="417" y="366"/>
                        <a:pt x="417" y="366"/>
                      </a:cubicBezTo>
                      <a:cubicBezTo>
                        <a:pt x="417" y="389"/>
                        <a:pt x="404" y="409"/>
                        <a:pt x="385" y="420"/>
                      </a:cubicBezTo>
                      <a:cubicBezTo>
                        <a:pt x="385" y="470"/>
                        <a:pt x="385" y="470"/>
                        <a:pt x="385" y="470"/>
                      </a:cubicBezTo>
                      <a:cubicBezTo>
                        <a:pt x="385" y="474"/>
                        <a:pt x="381" y="478"/>
                        <a:pt x="377" y="478"/>
                      </a:cubicBezTo>
                      <a:cubicBezTo>
                        <a:pt x="335" y="478"/>
                        <a:pt x="335" y="478"/>
                        <a:pt x="335" y="478"/>
                      </a:cubicBezTo>
                      <a:cubicBezTo>
                        <a:pt x="330" y="478"/>
                        <a:pt x="327" y="474"/>
                        <a:pt x="327" y="470"/>
                      </a:cubicBezTo>
                      <a:cubicBezTo>
                        <a:pt x="327" y="428"/>
                        <a:pt x="327" y="428"/>
                        <a:pt x="327" y="428"/>
                      </a:cubicBezTo>
                      <a:cubicBezTo>
                        <a:pt x="123" y="428"/>
                        <a:pt x="123" y="428"/>
                        <a:pt x="123" y="428"/>
                      </a:cubicBezTo>
                      <a:cubicBezTo>
                        <a:pt x="123" y="470"/>
                        <a:pt x="123" y="470"/>
                        <a:pt x="123" y="470"/>
                      </a:cubicBezTo>
                      <a:cubicBezTo>
                        <a:pt x="123" y="474"/>
                        <a:pt x="119" y="478"/>
                        <a:pt x="115" y="478"/>
                      </a:cubicBezTo>
                      <a:cubicBezTo>
                        <a:pt x="73" y="478"/>
                        <a:pt x="73" y="478"/>
                        <a:pt x="73" y="478"/>
                      </a:cubicBezTo>
                      <a:cubicBezTo>
                        <a:pt x="69" y="478"/>
                        <a:pt x="65" y="474"/>
                        <a:pt x="65" y="470"/>
                      </a:cubicBezTo>
                      <a:cubicBezTo>
                        <a:pt x="66" y="420"/>
                        <a:pt x="66" y="420"/>
                        <a:pt x="66" y="420"/>
                      </a:cubicBezTo>
                      <a:cubicBezTo>
                        <a:pt x="47" y="409"/>
                        <a:pt x="35" y="389"/>
                        <a:pt x="35" y="366"/>
                      </a:cubicBezTo>
                      <a:cubicBezTo>
                        <a:pt x="37" y="234"/>
                        <a:pt x="37" y="234"/>
                        <a:pt x="37" y="234"/>
                      </a:cubicBezTo>
                      <a:cubicBezTo>
                        <a:pt x="21" y="234"/>
                        <a:pt x="21" y="234"/>
                        <a:pt x="21" y="234"/>
                      </a:cubicBezTo>
                      <a:cubicBezTo>
                        <a:pt x="9" y="234"/>
                        <a:pt x="0" y="225"/>
                        <a:pt x="0" y="213"/>
                      </a:cubicBezTo>
                      <a:cubicBezTo>
                        <a:pt x="1" y="163"/>
                        <a:pt x="1" y="163"/>
                        <a:pt x="1" y="163"/>
                      </a:cubicBezTo>
                      <a:cubicBezTo>
                        <a:pt x="1" y="151"/>
                        <a:pt x="10" y="142"/>
                        <a:pt x="22" y="142"/>
                      </a:cubicBezTo>
                      <a:cubicBezTo>
                        <a:pt x="38" y="142"/>
                        <a:pt x="38" y="142"/>
                        <a:pt x="38" y="142"/>
                      </a:cubicBezTo>
                      <a:cubicBezTo>
                        <a:pt x="39" y="63"/>
                        <a:pt x="39" y="63"/>
                        <a:pt x="39" y="63"/>
                      </a:cubicBezTo>
                      <a:cubicBezTo>
                        <a:pt x="39" y="28"/>
                        <a:pt x="68" y="0"/>
                        <a:pt x="102" y="0"/>
                      </a:cubicBezTo>
                      <a:cubicBezTo>
                        <a:pt x="360" y="0"/>
                        <a:pt x="360" y="0"/>
                        <a:pt x="360" y="0"/>
                      </a:cubicBezTo>
                      <a:cubicBezTo>
                        <a:pt x="394" y="0"/>
                        <a:pt x="422" y="28"/>
                        <a:pt x="421" y="63"/>
                      </a:cubicBezTo>
                      <a:cubicBezTo>
                        <a:pt x="420" y="142"/>
                        <a:pt x="420" y="142"/>
                        <a:pt x="420" y="142"/>
                      </a:cubicBezTo>
                      <a:lnTo>
                        <a:pt x="436" y="142"/>
                      </a:lnTo>
                      <a:close/>
                      <a:moveTo>
                        <a:pt x="81" y="128"/>
                      </a:moveTo>
                      <a:cubicBezTo>
                        <a:pt x="80" y="242"/>
                        <a:pt x="80" y="242"/>
                        <a:pt x="80" y="242"/>
                      </a:cubicBezTo>
                      <a:cubicBezTo>
                        <a:pt x="376" y="242"/>
                        <a:pt x="376" y="242"/>
                        <a:pt x="376" y="242"/>
                      </a:cubicBezTo>
                      <a:cubicBezTo>
                        <a:pt x="377" y="128"/>
                        <a:pt x="377" y="128"/>
                        <a:pt x="377" y="128"/>
                      </a:cubicBezTo>
                      <a:cubicBezTo>
                        <a:pt x="81" y="128"/>
                        <a:pt x="81" y="128"/>
                        <a:pt x="81" y="128"/>
                      </a:cubicBezTo>
                      <a:moveTo>
                        <a:pt x="245" y="48"/>
                      </a:moveTo>
                      <a:cubicBezTo>
                        <a:pt x="244" y="89"/>
                        <a:pt x="244" y="89"/>
                        <a:pt x="244" y="89"/>
                      </a:cubicBezTo>
                      <a:cubicBezTo>
                        <a:pt x="312" y="89"/>
                        <a:pt x="312" y="89"/>
                        <a:pt x="312" y="89"/>
                      </a:cubicBezTo>
                      <a:cubicBezTo>
                        <a:pt x="324" y="89"/>
                        <a:pt x="333" y="80"/>
                        <a:pt x="333" y="68"/>
                      </a:cubicBezTo>
                      <a:cubicBezTo>
                        <a:pt x="334" y="57"/>
                        <a:pt x="324" y="48"/>
                        <a:pt x="313" y="48"/>
                      </a:cubicBezTo>
                      <a:cubicBezTo>
                        <a:pt x="245" y="48"/>
                        <a:pt x="245" y="48"/>
                        <a:pt x="245" y="48"/>
                      </a:cubicBezTo>
                      <a:moveTo>
                        <a:pt x="148" y="48"/>
                      </a:moveTo>
                      <a:cubicBezTo>
                        <a:pt x="136" y="48"/>
                        <a:pt x="127" y="57"/>
                        <a:pt x="127" y="68"/>
                      </a:cubicBezTo>
                      <a:cubicBezTo>
                        <a:pt x="127" y="80"/>
                        <a:pt x="136" y="89"/>
                        <a:pt x="147" y="89"/>
                      </a:cubicBezTo>
                      <a:cubicBezTo>
                        <a:pt x="216" y="89"/>
                        <a:pt x="216" y="89"/>
                        <a:pt x="216" y="89"/>
                      </a:cubicBezTo>
                      <a:cubicBezTo>
                        <a:pt x="216" y="48"/>
                        <a:pt x="216" y="48"/>
                        <a:pt x="216" y="48"/>
                      </a:cubicBezTo>
                      <a:cubicBezTo>
                        <a:pt x="148" y="48"/>
                        <a:pt x="148" y="48"/>
                        <a:pt x="148" y="48"/>
                      </a:cubicBezTo>
                      <a:moveTo>
                        <a:pt x="105" y="378"/>
                      </a:moveTo>
                      <a:cubicBezTo>
                        <a:pt x="120" y="378"/>
                        <a:pt x="133" y="366"/>
                        <a:pt x="133" y="351"/>
                      </a:cubicBezTo>
                      <a:cubicBezTo>
                        <a:pt x="133" y="335"/>
                        <a:pt x="121" y="323"/>
                        <a:pt x="106" y="323"/>
                      </a:cubicBezTo>
                      <a:cubicBezTo>
                        <a:pt x="90" y="323"/>
                        <a:pt x="78" y="335"/>
                        <a:pt x="78" y="351"/>
                      </a:cubicBezTo>
                      <a:cubicBezTo>
                        <a:pt x="77" y="366"/>
                        <a:pt x="90" y="378"/>
                        <a:pt x="105" y="378"/>
                      </a:cubicBezTo>
                      <a:moveTo>
                        <a:pt x="347" y="378"/>
                      </a:moveTo>
                      <a:cubicBezTo>
                        <a:pt x="363" y="378"/>
                        <a:pt x="375" y="366"/>
                        <a:pt x="375" y="351"/>
                      </a:cubicBezTo>
                      <a:cubicBezTo>
                        <a:pt x="375" y="335"/>
                        <a:pt x="363" y="323"/>
                        <a:pt x="348" y="323"/>
                      </a:cubicBezTo>
                      <a:cubicBezTo>
                        <a:pt x="333" y="323"/>
                        <a:pt x="320" y="335"/>
                        <a:pt x="320" y="351"/>
                      </a:cubicBezTo>
                      <a:cubicBezTo>
                        <a:pt x="320" y="366"/>
                        <a:pt x="332" y="378"/>
                        <a:pt x="347" y="378"/>
                      </a:cubicBezTo>
                      <a:moveTo>
                        <a:pt x="285" y="389"/>
                      </a:moveTo>
                      <a:cubicBezTo>
                        <a:pt x="286" y="366"/>
                        <a:pt x="286" y="366"/>
                        <a:pt x="286" y="366"/>
                      </a:cubicBezTo>
                      <a:cubicBezTo>
                        <a:pt x="167" y="366"/>
                        <a:pt x="167" y="366"/>
                        <a:pt x="167" y="366"/>
                      </a:cubicBezTo>
                      <a:cubicBezTo>
                        <a:pt x="166" y="389"/>
                        <a:pt x="166" y="389"/>
                        <a:pt x="166" y="389"/>
                      </a:cubicBezTo>
                      <a:cubicBezTo>
                        <a:pt x="285" y="389"/>
                        <a:pt x="285" y="389"/>
                        <a:pt x="285" y="389"/>
                      </a:cubicBezTo>
                      <a:moveTo>
                        <a:pt x="286" y="338"/>
                      </a:moveTo>
                      <a:cubicBezTo>
                        <a:pt x="286" y="316"/>
                        <a:pt x="286" y="316"/>
                        <a:pt x="286" y="316"/>
                      </a:cubicBezTo>
                      <a:cubicBezTo>
                        <a:pt x="167" y="316"/>
                        <a:pt x="167" y="316"/>
                        <a:pt x="167" y="316"/>
                      </a:cubicBezTo>
                      <a:cubicBezTo>
                        <a:pt x="167" y="338"/>
                        <a:pt x="167" y="338"/>
                        <a:pt x="167" y="338"/>
                      </a:cubicBezTo>
                      <a:cubicBezTo>
                        <a:pt x="286" y="338"/>
                        <a:pt x="286" y="338"/>
                        <a:pt x="286" y="3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830"/>
                <p:cNvSpPr>
                  <a:spLocks/>
                </p:cNvSpPr>
                <p:nvPr/>
              </p:nvSpPr>
              <p:spPr bwMode="auto">
                <a:xfrm>
                  <a:off x="6729413" y="668338"/>
                  <a:ext cx="46038" cy="77788"/>
                </a:xfrm>
                <a:custGeom>
                  <a:avLst/>
                  <a:gdLst>
                    <a:gd name="T0" fmla="*/ 8 w 37"/>
                    <a:gd name="T1" fmla="*/ 62 h 62"/>
                    <a:gd name="T2" fmla="*/ 0 w 37"/>
                    <a:gd name="T3" fmla="*/ 52 h 62"/>
                    <a:gd name="T4" fmla="*/ 28 w 37"/>
                    <a:gd name="T5" fmla="*/ 0 h 62"/>
                    <a:gd name="T6" fmla="*/ 37 w 37"/>
                    <a:gd name="T7" fmla="*/ 9 h 62"/>
                    <a:gd name="T8" fmla="*/ 8 w 37"/>
                    <a:gd name="T9" fmla="*/ 62 h 62"/>
                  </a:gdLst>
                  <a:ahLst/>
                  <a:cxnLst>
                    <a:cxn ang="0">
                      <a:pos x="T0" y="T1"/>
                    </a:cxn>
                    <a:cxn ang="0">
                      <a:pos x="T2" y="T3"/>
                    </a:cxn>
                    <a:cxn ang="0">
                      <a:pos x="T4" y="T5"/>
                    </a:cxn>
                    <a:cxn ang="0">
                      <a:pos x="T6" y="T7"/>
                    </a:cxn>
                    <a:cxn ang="0">
                      <a:pos x="T8" y="T9"/>
                    </a:cxn>
                  </a:cxnLst>
                  <a:rect l="0" t="0" r="r" b="b"/>
                  <a:pathLst>
                    <a:path w="37" h="62">
                      <a:moveTo>
                        <a:pt x="8" y="62"/>
                      </a:moveTo>
                      <a:cubicBezTo>
                        <a:pt x="0" y="52"/>
                        <a:pt x="0" y="52"/>
                        <a:pt x="0" y="52"/>
                      </a:cubicBezTo>
                      <a:cubicBezTo>
                        <a:pt x="0" y="30"/>
                        <a:pt x="11" y="11"/>
                        <a:pt x="28" y="0"/>
                      </a:cubicBezTo>
                      <a:cubicBezTo>
                        <a:pt x="37" y="9"/>
                        <a:pt x="37" y="9"/>
                        <a:pt x="37" y="9"/>
                      </a:cubicBezTo>
                      <a:cubicBezTo>
                        <a:pt x="20" y="21"/>
                        <a:pt x="8" y="40"/>
                        <a:pt x="8"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831"/>
                <p:cNvSpPr>
                  <a:spLocks/>
                </p:cNvSpPr>
                <p:nvPr/>
              </p:nvSpPr>
              <p:spPr bwMode="auto">
                <a:xfrm>
                  <a:off x="6764338" y="661988"/>
                  <a:ext cx="22225" cy="17463"/>
                </a:xfrm>
                <a:custGeom>
                  <a:avLst/>
                  <a:gdLst>
                    <a:gd name="T0" fmla="*/ 9 w 18"/>
                    <a:gd name="T1" fmla="*/ 14 h 14"/>
                    <a:gd name="T2" fmla="*/ 0 w 18"/>
                    <a:gd name="T3" fmla="*/ 5 h 14"/>
                    <a:gd name="T4" fmla="*/ 10 w 18"/>
                    <a:gd name="T5" fmla="*/ 0 h 14"/>
                    <a:gd name="T6" fmla="*/ 18 w 18"/>
                    <a:gd name="T7" fmla="*/ 9 h 14"/>
                    <a:gd name="T8" fmla="*/ 9 w 18"/>
                    <a:gd name="T9" fmla="*/ 14 h 14"/>
                  </a:gdLst>
                  <a:ahLst/>
                  <a:cxnLst>
                    <a:cxn ang="0">
                      <a:pos x="T0" y="T1"/>
                    </a:cxn>
                    <a:cxn ang="0">
                      <a:pos x="T2" y="T3"/>
                    </a:cxn>
                    <a:cxn ang="0">
                      <a:pos x="T4" y="T5"/>
                    </a:cxn>
                    <a:cxn ang="0">
                      <a:pos x="T6" y="T7"/>
                    </a:cxn>
                    <a:cxn ang="0">
                      <a:pos x="T8" y="T9"/>
                    </a:cxn>
                  </a:cxnLst>
                  <a:rect l="0" t="0" r="r" b="b"/>
                  <a:pathLst>
                    <a:path w="18" h="14">
                      <a:moveTo>
                        <a:pt x="9" y="14"/>
                      </a:moveTo>
                      <a:cubicBezTo>
                        <a:pt x="0" y="5"/>
                        <a:pt x="0" y="5"/>
                        <a:pt x="0" y="5"/>
                      </a:cubicBezTo>
                      <a:cubicBezTo>
                        <a:pt x="3" y="3"/>
                        <a:pt x="7" y="1"/>
                        <a:pt x="10" y="0"/>
                      </a:cubicBezTo>
                      <a:cubicBezTo>
                        <a:pt x="18" y="9"/>
                        <a:pt x="18" y="9"/>
                        <a:pt x="18" y="9"/>
                      </a:cubicBezTo>
                      <a:cubicBezTo>
                        <a:pt x="15" y="11"/>
                        <a:pt x="12" y="12"/>
                        <a:pt x="9"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832"/>
                <p:cNvSpPr>
                  <a:spLocks/>
                </p:cNvSpPr>
                <p:nvPr/>
              </p:nvSpPr>
              <p:spPr bwMode="auto">
                <a:xfrm>
                  <a:off x="6777038" y="658813"/>
                  <a:ext cx="20638" cy="14288"/>
                </a:xfrm>
                <a:custGeom>
                  <a:avLst/>
                  <a:gdLst>
                    <a:gd name="T0" fmla="*/ 8 w 17"/>
                    <a:gd name="T1" fmla="*/ 12 h 12"/>
                    <a:gd name="T2" fmla="*/ 0 w 17"/>
                    <a:gd name="T3" fmla="*/ 3 h 12"/>
                    <a:gd name="T4" fmla="*/ 9 w 17"/>
                    <a:gd name="T5" fmla="*/ 0 h 12"/>
                    <a:gd name="T6" fmla="*/ 17 w 17"/>
                    <a:gd name="T7" fmla="*/ 9 h 12"/>
                    <a:gd name="T8" fmla="*/ 8 w 17"/>
                    <a:gd name="T9" fmla="*/ 12 h 12"/>
                  </a:gdLst>
                  <a:ahLst/>
                  <a:cxnLst>
                    <a:cxn ang="0">
                      <a:pos x="T0" y="T1"/>
                    </a:cxn>
                    <a:cxn ang="0">
                      <a:pos x="T2" y="T3"/>
                    </a:cxn>
                    <a:cxn ang="0">
                      <a:pos x="T4" y="T5"/>
                    </a:cxn>
                    <a:cxn ang="0">
                      <a:pos x="T6" y="T7"/>
                    </a:cxn>
                    <a:cxn ang="0">
                      <a:pos x="T8" y="T9"/>
                    </a:cxn>
                  </a:cxnLst>
                  <a:rect l="0" t="0" r="r" b="b"/>
                  <a:pathLst>
                    <a:path w="17" h="12">
                      <a:moveTo>
                        <a:pt x="8" y="12"/>
                      </a:moveTo>
                      <a:cubicBezTo>
                        <a:pt x="0" y="3"/>
                        <a:pt x="0" y="3"/>
                        <a:pt x="0" y="3"/>
                      </a:cubicBezTo>
                      <a:cubicBezTo>
                        <a:pt x="3" y="1"/>
                        <a:pt x="6" y="0"/>
                        <a:pt x="9" y="0"/>
                      </a:cubicBezTo>
                      <a:cubicBezTo>
                        <a:pt x="17" y="9"/>
                        <a:pt x="17" y="9"/>
                        <a:pt x="17" y="9"/>
                      </a:cubicBezTo>
                      <a:cubicBezTo>
                        <a:pt x="14" y="10"/>
                        <a:pt x="11" y="11"/>
                        <a:pt x="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833"/>
                <p:cNvSpPr>
                  <a:spLocks/>
                </p:cNvSpPr>
                <p:nvPr/>
              </p:nvSpPr>
              <p:spPr bwMode="auto">
                <a:xfrm>
                  <a:off x="6788151" y="655638"/>
                  <a:ext cx="19050" cy="14288"/>
                </a:xfrm>
                <a:custGeom>
                  <a:avLst/>
                  <a:gdLst>
                    <a:gd name="T0" fmla="*/ 8 w 16"/>
                    <a:gd name="T1" fmla="*/ 11 h 11"/>
                    <a:gd name="T2" fmla="*/ 0 w 16"/>
                    <a:gd name="T3" fmla="*/ 2 h 11"/>
                    <a:gd name="T4" fmla="*/ 8 w 16"/>
                    <a:gd name="T5" fmla="*/ 0 h 11"/>
                    <a:gd name="T6" fmla="*/ 16 w 16"/>
                    <a:gd name="T7" fmla="*/ 10 h 11"/>
                    <a:gd name="T8" fmla="*/ 8 w 16"/>
                    <a:gd name="T9" fmla="*/ 11 h 11"/>
                  </a:gdLst>
                  <a:ahLst/>
                  <a:cxnLst>
                    <a:cxn ang="0">
                      <a:pos x="T0" y="T1"/>
                    </a:cxn>
                    <a:cxn ang="0">
                      <a:pos x="T2" y="T3"/>
                    </a:cxn>
                    <a:cxn ang="0">
                      <a:pos x="T4" y="T5"/>
                    </a:cxn>
                    <a:cxn ang="0">
                      <a:pos x="T6" y="T7"/>
                    </a:cxn>
                    <a:cxn ang="0">
                      <a:pos x="T8" y="T9"/>
                    </a:cxn>
                  </a:cxnLst>
                  <a:rect l="0" t="0" r="r" b="b"/>
                  <a:pathLst>
                    <a:path w="16" h="11">
                      <a:moveTo>
                        <a:pt x="8" y="11"/>
                      </a:moveTo>
                      <a:cubicBezTo>
                        <a:pt x="0" y="2"/>
                        <a:pt x="0" y="2"/>
                        <a:pt x="0" y="2"/>
                      </a:cubicBezTo>
                      <a:cubicBezTo>
                        <a:pt x="2" y="1"/>
                        <a:pt x="5" y="0"/>
                        <a:pt x="8" y="0"/>
                      </a:cubicBezTo>
                      <a:cubicBezTo>
                        <a:pt x="16" y="10"/>
                        <a:pt x="16" y="10"/>
                        <a:pt x="16" y="10"/>
                      </a:cubicBezTo>
                      <a:cubicBezTo>
                        <a:pt x="13" y="10"/>
                        <a:pt x="11"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834"/>
                <p:cNvSpPr>
                  <a:spLocks/>
                </p:cNvSpPr>
                <p:nvPr/>
              </p:nvSpPr>
              <p:spPr bwMode="auto">
                <a:xfrm>
                  <a:off x="6797676" y="655638"/>
                  <a:ext cx="20638" cy="12700"/>
                </a:xfrm>
                <a:custGeom>
                  <a:avLst/>
                  <a:gdLst>
                    <a:gd name="T0" fmla="*/ 8 w 16"/>
                    <a:gd name="T1" fmla="*/ 11 h 11"/>
                    <a:gd name="T2" fmla="*/ 0 w 16"/>
                    <a:gd name="T3" fmla="*/ 1 h 11"/>
                    <a:gd name="T4" fmla="*/ 7 w 16"/>
                    <a:gd name="T5" fmla="*/ 0 h 11"/>
                    <a:gd name="T6" fmla="*/ 16 w 16"/>
                    <a:gd name="T7" fmla="*/ 10 h 11"/>
                    <a:gd name="T8" fmla="*/ 8 w 16"/>
                    <a:gd name="T9" fmla="*/ 11 h 11"/>
                  </a:gdLst>
                  <a:ahLst/>
                  <a:cxnLst>
                    <a:cxn ang="0">
                      <a:pos x="T0" y="T1"/>
                    </a:cxn>
                    <a:cxn ang="0">
                      <a:pos x="T2" y="T3"/>
                    </a:cxn>
                    <a:cxn ang="0">
                      <a:pos x="T4" y="T5"/>
                    </a:cxn>
                    <a:cxn ang="0">
                      <a:pos x="T6" y="T7"/>
                    </a:cxn>
                    <a:cxn ang="0">
                      <a:pos x="T8" y="T9"/>
                    </a:cxn>
                  </a:cxnLst>
                  <a:rect l="0" t="0" r="r" b="b"/>
                  <a:pathLst>
                    <a:path w="16" h="11">
                      <a:moveTo>
                        <a:pt x="8" y="11"/>
                      </a:moveTo>
                      <a:cubicBezTo>
                        <a:pt x="0" y="1"/>
                        <a:pt x="0" y="1"/>
                        <a:pt x="0" y="1"/>
                      </a:cubicBezTo>
                      <a:cubicBezTo>
                        <a:pt x="2" y="1"/>
                        <a:pt x="5" y="0"/>
                        <a:pt x="7" y="0"/>
                      </a:cubicBezTo>
                      <a:cubicBezTo>
                        <a:pt x="16" y="10"/>
                        <a:pt x="16" y="10"/>
                        <a:pt x="16" y="10"/>
                      </a:cubicBezTo>
                      <a:cubicBezTo>
                        <a:pt x="13" y="10"/>
                        <a:pt x="11"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94" name="组合 793"/>
            <p:cNvGrpSpPr/>
            <p:nvPr/>
          </p:nvGrpSpPr>
          <p:grpSpPr>
            <a:xfrm>
              <a:off x="6529673" y="3406789"/>
              <a:ext cx="2461847" cy="2497890"/>
              <a:chOff x="793028" y="3559189"/>
              <a:chExt cx="2461847" cy="2497890"/>
            </a:xfrm>
          </p:grpSpPr>
          <p:sp>
            <p:nvSpPr>
              <p:cNvPr id="795" name="文本框 794"/>
              <p:cNvSpPr txBox="1"/>
              <p:nvPr/>
            </p:nvSpPr>
            <p:spPr>
              <a:xfrm>
                <a:off x="981259" y="3559189"/>
                <a:ext cx="1796200" cy="363736"/>
              </a:xfrm>
              <a:prstGeom prst="rect">
                <a:avLst/>
              </a:prstGeom>
              <a:noFill/>
            </p:spPr>
            <p:txBody>
              <a:bodyPr wrap="square" rtlCol="0">
                <a:spAutoFit/>
              </a:bodyPr>
              <a:lstStyle/>
              <a:p>
                <a:pPr algn="ctr"/>
                <a:r>
                  <a:rPr lang="zh-CN" altLang="en-US" sz="2000" dirty="0">
                    <a:solidFill>
                      <a:srgbClr val="7C8B71"/>
                    </a:solidFill>
                    <a:latin typeface="黑体" pitchFamily="49" charset="-122"/>
                    <a:ea typeface="黑体" pitchFamily="49" charset="-122"/>
                  </a:rPr>
                  <a:t>开发余地大</a:t>
                </a:r>
                <a:endParaRPr lang="zh-CN" altLang="en-US" sz="2000" dirty="0">
                  <a:solidFill>
                    <a:srgbClr val="7C8B71"/>
                  </a:solidFill>
                  <a:latin typeface="黑体" pitchFamily="49" charset="-122"/>
                  <a:ea typeface="黑体" pitchFamily="49" charset="-122"/>
                </a:endParaRPr>
              </a:p>
            </p:txBody>
          </p:sp>
          <p:sp>
            <p:nvSpPr>
              <p:cNvPr id="796" name="文本框 795"/>
              <p:cNvSpPr txBox="1"/>
              <p:nvPr/>
            </p:nvSpPr>
            <p:spPr>
              <a:xfrm>
                <a:off x="793028" y="4189959"/>
                <a:ext cx="2461847" cy="1867120"/>
              </a:xfrm>
              <a:prstGeom prst="rect">
                <a:avLst/>
              </a:prstGeom>
              <a:noFill/>
            </p:spPr>
            <p:txBody>
              <a:bodyPr wrap="square" rtlCol="0">
                <a:spAutoFit/>
              </a:bodyPr>
              <a:lstStyle/>
              <a:p>
                <a:pPr>
                  <a:lnSpc>
                    <a:spcPts val="2200"/>
                  </a:lnSpc>
                </a:pPr>
                <a:r>
                  <a:rPr lang="zh-CN" altLang="en-US" sz="1600" dirty="0">
                    <a:solidFill>
                      <a:srgbClr val="7C8B71"/>
                    </a:solidFill>
                    <a:latin typeface="华文楷体" pitchFamily="2" charset="-122"/>
                    <a:ea typeface="华文楷体" pitchFamily="2" charset="-122"/>
                  </a:rPr>
                  <a:t>从各类媒体的发展现状来看</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开发余地最大的当属户外广告媒体</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如何充分</a:t>
                </a:r>
              </a:p>
              <a:p>
                <a:pPr>
                  <a:lnSpc>
                    <a:spcPts val="2200"/>
                  </a:lnSpc>
                </a:pPr>
                <a:r>
                  <a:rPr lang="zh-CN" altLang="en-US" sz="1600" dirty="0">
                    <a:solidFill>
                      <a:srgbClr val="7C8B71"/>
                    </a:solidFill>
                    <a:latin typeface="华文楷体" pitchFamily="2" charset="-122"/>
                    <a:ea typeface="华文楷体" pitchFamily="2" charset="-122"/>
                  </a:rPr>
                  <a:t>利用当代尖端科学技术为企业做好户外广告</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是当前广告媒体研究中一个很有</a:t>
                </a:r>
                <a:r>
                  <a:rPr lang="zh-CN" altLang="en-US" sz="1600" dirty="0" smtClean="0">
                    <a:solidFill>
                      <a:srgbClr val="7C8B71"/>
                    </a:solidFill>
                    <a:latin typeface="华文楷体" pitchFamily="2" charset="-122"/>
                    <a:ea typeface="华文楷体" pitchFamily="2" charset="-122"/>
                  </a:rPr>
                  <a:t>意义</a:t>
                </a:r>
                <a:r>
                  <a:rPr lang="zh-CN" altLang="en-US" sz="1600" dirty="0">
                    <a:solidFill>
                      <a:srgbClr val="7C8B71"/>
                    </a:solidFill>
                    <a:latin typeface="华文楷体" pitchFamily="2" charset="-122"/>
                    <a:ea typeface="华文楷体" pitchFamily="2" charset="-122"/>
                  </a:rPr>
                  <a:t>的课题</a:t>
                </a:r>
                <a:r>
                  <a:rPr lang="en-US" altLang="zh-CN" sz="1600" dirty="0">
                    <a:solidFill>
                      <a:srgbClr val="7C8B71"/>
                    </a:solidFill>
                    <a:latin typeface="华文楷体" pitchFamily="2" charset="-122"/>
                    <a:ea typeface="华文楷体" pitchFamily="2" charset="-122"/>
                  </a:rPr>
                  <a:t>.</a:t>
                </a:r>
                <a:endParaRPr lang="zh-CN" altLang="en-US" sz="1600" dirty="0">
                  <a:solidFill>
                    <a:srgbClr val="7C8B71"/>
                  </a:solidFill>
                  <a:latin typeface="华文楷体" pitchFamily="2" charset="-122"/>
                  <a:ea typeface="华文楷体" pitchFamily="2" charset="-122"/>
                </a:endParaRPr>
              </a:p>
            </p:txBody>
          </p:sp>
        </p:grpSp>
      </p:grpSp>
      <p:grpSp>
        <p:nvGrpSpPr>
          <p:cNvPr id="800" name="组合 799"/>
          <p:cNvGrpSpPr/>
          <p:nvPr/>
        </p:nvGrpSpPr>
        <p:grpSpPr>
          <a:xfrm>
            <a:off x="9198592" y="1808953"/>
            <a:ext cx="2559900" cy="4749892"/>
            <a:chOff x="9288462" y="2314520"/>
            <a:chExt cx="2559900" cy="4318090"/>
          </a:xfrm>
        </p:grpSpPr>
        <p:grpSp>
          <p:nvGrpSpPr>
            <p:cNvPr id="785" name="组合 784"/>
            <p:cNvGrpSpPr/>
            <p:nvPr/>
          </p:nvGrpSpPr>
          <p:grpSpPr>
            <a:xfrm>
              <a:off x="10036640" y="2314520"/>
              <a:ext cx="1024286" cy="1024286"/>
              <a:chOff x="5987899" y="2675876"/>
              <a:chExt cx="1024286" cy="1024286"/>
            </a:xfrm>
          </p:grpSpPr>
          <p:sp>
            <p:nvSpPr>
              <p:cNvPr id="710" name="矩形 709"/>
              <p:cNvSpPr/>
              <p:nvPr/>
            </p:nvSpPr>
            <p:spPr>
              <a:xfrm>
                <a:off x="6042842" y="2730819"/>
                <a:ext cx="914400" cy="914400"/>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1" name="矩形 710"/>
              <p:cNvSpPr/>
              <p:nvPr/>
            </p:nvSpPr>
            <p:spPr>
              <a:xfrm>
                <a:off x="5987899" y="2675876"/>
                <a:ext cx="1024286" cy="1024286"/>
              </a:xfrm>
              <a:prstGeom prst="rect">
                <a:avLst/>
              </a:prstGeom>
              <a:noFill/>
              <a:ln>
                <a:solidFill>
                  <a:srgbClr val="7C8B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6" name="组合 5"/>
              <p:cNvGrpSpPr/>
              <p:nvPr/>
            </p:nvGrpSpPr>
            <p:grpSpPr>
              <a:xfrm>
                <a:off x="6216674" y="2883219"/>
                <a:ext cx="566737" cy="609600"/>
                <a:chOff x="7994651" y="655638"/>
                <a:chExt cx="566737" cy="609600"/>
              </a:xfrm>
              <a:solidFill>
                <a:schemeClr val="bg1"/>
              </a:solidFill>
            </p:grpSpPr>
            <p:sp>
              <p:nvSpPr>
                <p:cNvPr id="7" name="Freeform 161"/>
                <p:cNvSpPr>
                  <a:spLocks/>
                </p:cNvSpPr>
                <p:nvPr/>
              </p:nvSpPr>
              <p:spPr bwMode="auto">
                <a:xfrm>
                  <a:off x="8440738" y="1238251"/>
                  <a:ext cx="14288" cy="20638"/>
                </a:xfrm>
                <a:custGeom>
                  <a:avLst/>
                  <a:gdLst>
                    <a:gd name="T0" fmla="*/ 11 w 11"/>
                    <a:gd name="T1" fmla="*/ 16 h 16"/>
                    <a:gd name="T2" fmla="*/ 3 w 11"/>
                    <a:gd name="T3" fmla="*/ 7 h 16"/>
                    <a:gd name="T4" fmla="*/ 0 w 11"/>
                    <a:gd name="T5" fmla="*/ 0 h 16"/>
                    <a:gd name="T6" fmla="*/ 8 w 11"/>
                    <a:gd name="T7" fmla="*/ 9 h 16"/>
                    <a:gd name="T8" fmla="*/ 11 w 11"/>
                    <a:gd name="T9" fmla="*/ 16 h 16"/>
                  </a:gdLst>
                  <a:ahLst/>
                  <a:cxnLst>
                    <a:cxn ang="0">
                      <a:pos x="T0" y="T1"/>
                    </a:cxn>
                    <a:cxn ang="0">
                      <a:pos x="T2" y="T3"/>
                    </a:cxn>
                    <a:cxn ang="0">
                      <a:pos x="T4" y="T5"/>
                    </a:cxn>
                    <a:cxn ang="0">
                      <a:pos x="T6" y="T7"/>
                    </a:cxn>
                    <a:cxn ang="0">
                      <a:pos x="T8" y="T9"/>
                    </a:cxn>
                  </a:cxnLst>
                  <a:rect l="0" t="0" r="r" b="b"/>
                  <a:pathLst>
                    <a:path w="11" h="16">
                      <a:moveTo>
                        <a:pt x="11" y="16"/>
                      </a:moveTo>
                      <a:cubicBezTo>
                        <a:pt x="3" y="7"/>
                        <a:pt x="3" y="7"/>
                        <a:pt x="3" y="7"/>
                      </a:cubicBezTo>
                      <a:cubicBezTo>
                        <a:pt x="1" y="5"/>
                        <a:pt x="0" y="2"/>
                        <a:pt x="0" y="0"/>
                      </a:cubicBezTo>
                      <a:cubicBezTo>
                        <a:pt x="8" y="9"/>
                        <a:pt x="8" y="9"/>
                        <a:pt x="8" y="9"/>
                      </a:cubicBezTo>
                      <a:cubicBezTo>
                        <a:pt x="8" y="12"/>
                        <a:pt x="9" y="14"/>
                        <a:pt x="11"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62"/>
                <p:cNvSpPr>
                  <a:spLocks/>
                </p:cNvSpPr>
                <p:nvPr/>
              </p:nvSpPr>
              <p:spPr bwMode="auto">
                <a:xfrm>
                  <a:off x="8440738" y="1231901"/>
                  <a:ext cx="11113" cy="17463"/>
                </a:xfrm>
                <a:custGeom>
                  <a:avLst/>
                  <a:gdLst>
                    <a:gd name="T0" fmla="*/ 7 w 7"/>
                    <a:gd name="T1" fmla="*/ 11 h 11"/>
                    <a:gd name="T2" fmla="*/ 0 w 7"/>
                    <a:gd name="T3" fmla="*/ 4 h 11"/>
                    <a:gd name="T4" fmla="*/ 0 w 7"/>
                    <a:gd name="T5" fmla="*/ 0 h 11"/>
                    <a:gd name="T6" fmla="*/ 7 w 7"/>
                    <a:gd name="T7" fmla="*/ 8 h 11"/>
                    <a:gd name="T8" fmla="*/ 7 w 7"/>
                    <a:gd name="T9" fmla="*/ 11 h 11"/>
                  </a:gdLst>
                  <a:ahLst/>
                  <a:cxnLst>
                    <a:cxn ang="0">
                      <a:pos x="T0" y="T1"/>
                    </a:cxn>
                    <a:cxn ang="0">
                      <a:pos x="T2" y="T3"/>
                    </a:cxn>
                    <a:cxn ang="0">
                      <a:pos x="T4" y="T5"/>
                    </a:cxn>
                    <a:cxn ang="0">
                      <a:pos x="T6" y="T7"/>
                    </a:cxn>
                    <a:cxn ang="0">
                      <a:pos x="T8" y="T9"/>
                    </a:cxn>
                  </a:cxnLst>
                  <a:rect l="0" t="0" r="r" b="b"/>
                  <a:pathLst>
                    <a:path w="7" h="11">
                      <a:moveTo>
                        <a:pt x="7" y="11"/>
                      </a:moveTo>
                      <a:lnTo>
                        <a:pt x="0" y="4"/>
                      </a:lnTo>
                      <a:lnTo>
                        <a:pt x="0" y="0"/>
                      </a:lnTo>
                      <a:lnTo>
                        <a:pt x="7" y="8"/>
                      </a:lnTo>
                      <a:lnTo>
                        <a:pt x="7"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63"/>
                <p:cNvSpPr>
                  <a:spLocks/>
                </p:cNvSpPr>
                <p:nvPr/>
              </p:nvSpPr>
              <p:spPr bwMode="auto">
                <a:xfrm>
                  <a:off x="8493126" y="1054101"/>
                  <a:ext cx="12700" cy="34925"/>
                </a:xfrm>
                <a:custGeom>
                  <a:avLst/>
                  <a:gdLst>
                    <a:gd name="T0" fmla="*/ 8 w 10"/>
                    <a:gd name="T1" fmla="*/ 29 h 29"/>
                    <a:gd name="T2" fmla="*/ 0 w 10"/>
                    <a:gd name="T3" fmla="*/ 19 h 29"/>
                    <a:gd name="T4" fmla="*/ 1 w 10"/>
                    <a:gd name="T5" fmla="*/ 0 h 29"/>
                    <a:gd name="T6" fmla="*/ 9 w 10"/>
                    <a:gd name="T7" fmla="*/ 10 h 29"/>
                    <a:gd name="T8" fmla="*/ 8 w 10"/>
                    <a:gd name="T9" fmla="*/ 29 h 29"/>
                  </a:gdLst>
                  <a:ahLst/>
                  <a:cxnLst>
                    <a:cxn ang="0">
                      <a:pos x="T0" y="T1"/>
                    </a:cxn>
                    <a:cxn ang="0">
                      <a:pos x="T2" y="T3"/>
                    </a:cxn>
                    <a:cxn ang="0">
                      <a:pos x="T4" y="T5"/>
                    </a:cxn>
                    <a:cxn ang="0">
                      <a:pos x="T6" y="T7"/>
                    </a:cxn>
                    <a:cxn ang="0">
                      <a:pos x="T8" y="T9"/>
                    </a:cxn>
                  </a:cxnLst>
                  <a:rect l="0" t="0" r="r" b="b"/>
                  <a:pathLst>
                    <a:path w="10" h="29">
                      <a:moveTo>
                        <a:pt x="8" y="29"/>
                      </a:moveTo>
                      <a:cubicBezTo>
                        <a:pt x="0" y="19"/>
                        <a:pt x="0" y="19"/>
                        <a:pt x="0" y="19"/>
                      </a:cubicBezTo>
                      <a:cubicBezTo>
                        <a:pt x="0" y="18"/>
                        <a:pt x="1" y="3"/>
                        <a:pt x="1" y="0"/>
                      </a:cubicBezTo>
                      <a:cubicBezTo>
                        <a:pt x="9" y="10"/>
                        <a:pt x="9" y="10"/>
                        <a:pt x="9" y="10"/>
                      </a:cubicBezTo>
                      <a:cubicBezTo>
                        <a:pt x="10" y="12"/>
                        <a:pt x="8" y="28"/>
                        <a:pt x="8"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64"/>
                <p:cNvSpPr>
                  <a:spLocks/>
                </p:cNvSpPr>
                <p:nvPr/>
              </p:nvSpPr>
              <p:spPr bwMode="auto">
                <a:xfrm>
                  <a:off x="8493126" y="1049338"/>
                  <a:ext cx="11113" cy="17463"/>
                </a:xfrm>
                <a:custGeom>
                  <a:avLst/>
                  <a:gdLst>
                    <a:gd name="T0" fmla="*/ 9 w 9"/>
                    <a:gd name="T1" fmla="*/ 13 h 13"/>
                    <a:gd name="T2" fmla="*/ 1 w 9"/>
                    <a:gd name="T3" fmla="*/ 3 h 13"/>
                    <a:gd name="T4" fmla="*/ 0 w 9"/>
                    <a:gd name="T5" fmla="*/ 0 h 13"/>
                    <a:gd name="T6" fmla="*/ 8 w 9"/>
                    <a:gd name="T7" fmla="*/ 9 h 13"/>
                    <a:gd name="T8" fmla="*/ 9 w 9"/>
                    <a:gd name="T9" fmla="*/ 13 h 13"/>
                  </a:gdLst>
                  <a:ahLst/>
                  <a:cxnLst>
                    <a:cxn ang="0">
                      <a:pos x="T0" y="T1"/>
                    </a:cxn>
                    <a:cxn ang="0">
                      <a:pos x="T2" y="T3"/>
                    </a:cxn>
                    <a:cxn ang="0">
                      <a:pos x="T4" y="T5"/>
                    </a:cxn>
                    <a:cxn ang="0">
                      <a:pos x="T6" y="T7"/>
                    </a:cxn>
                    <a:cxn ang="0">
                      <a:pos x="T8" y="T9"/>
                    </a:cxn>
                  </a:cxnLst>
                  <a:rect l="0" t="0" r="r" b="b"/>
                  <a:pathLst>
                    <a:path w="9" h="13">
                      <a:moveTo>
                        <a:pt x="9" y="13"/>
                      </a:moveTo>
                      <a:cubicBezTo>
                        <a:pt x="1" y="3"/>
                        <a:pt x="1" y="3"/>
                        <a:pt x="1" y="3"/>
                      </a:cubicBezTo>
                      <a:cubicBezTo>
                        <a:pt x="1" y="2"/>
                        <a:pt x="0" y="0"/>
                        <a:pt x="0" y="0"/>
                      </a:cubicBezTo>
                      <a:cubicBezTo>
                        <a:pt x="8" y="9"/>
                        <a:pt x="8" y="9"/>
                        <a:pt x="8" y="9"/>
                      </a:cubicBezTo>
                      <a:cubicBezTo>
                        <a:pt x="9" y="10"/>
                        <a:pt x="9" y="11"/>
                        <a:pt x="9"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65"/>
                <p:cNvSpPr>
                  <a:spLocks/>
                </p:cNvSpPr>
                <p:nvPr/>
              </p:nvSpPr>
              <p:spPr bwMode="auto">
                <a:xfrm>
                  <a:off x="8510588" y="1014413"/>
                  <a:ext cx="11113" cy="14288"/>
                </a:xfrm>
                <a:custGeom>
                  <a:avLst/>
                  <a:gdLst>
                    <a:gd name="T0" fmla="*/ 8 w 9"/>
                    <a:gd name="T1" fmla="*/ 10 h 11"/>
                    <a:gd name="T2" fmla="*/ 0 w 9"/>
                    <a:gd name="T3" fmla="*/ 0 h 11"/>
                    <a:gd name="T4" fmla="*/ 1 w 9"/>
                    <a:gd name="T5" fmla="*/ 1 h 11"/>
                    <a:gd name="T6" fmla="*/ 9 w 9"/>
                    <a:gd name="T7" fmla="*/ 11 h 11"/>
                    <a:gd name="T8" fmla="*/ 8 w 9"/>
                    <a:gd name="T9" fmla="*/ 10 h 11"/>
                  </a:gdLst>
                  <a:ahLst/>
                  <a:cxnLst>
                    <a:cxn ang="0">
                      <a:pos x="T0" y="T1"/>
                    </a:cxn>
                    <a:cxn ang="0">
                      <a:pos x="T2" y="T3"/>
                    </a:cxn>
                    <a:cxn ang="0">
                      <a:pos x="T4" y="T5"/>
                    </a:cxn>
                    <a:cxn ang="0">
                      <a:pos x="T6" y="T7"/>
                    </a:cxn>
                    <a:cxn ang="0">
                      <a:pos x="T8" y="T9"/>
                    </a:cxn>
                  </a:cxnLst>
                  <a:rect l="0" t="0" r="r" b="b"/>
                  <a:pathLst>
                    <a:path w="9" h="11">
                      <a:moveTo>
                        <a:pt x="8" y="10"/>
                      </a:moveTo>
                      <a:cubicBezTo>
                        <a:pt x="0" y="0"/>
                        <a:pt x="0" y="0"/>
                        <a:pt x="0" y="0"/>
                      </a:cubicBezTo>
                      <a:cubicBezTo>
                        <a:pt x="0" y="1"/>
                        <a:pt x="0" y="1"/>
                        <a:pt x="1" y="1"/>
                      </a:cubicBezTo>
                      <a:cubicBezTo>
                        <a:pt x="9" y="11"/>
                        <a:pt x="9" y="11"/>
                        <a:pt x="9" y="11"/>
                      </a:cubicBezTo>
                      <a:cubicBezTo>
                        <a:pt x="9" y="11"/>
                        <a:pt x="8"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66"/>
                <p:cNvSpPr>
                  <a:spLocks/>
                </p:cNvSpPr>
                <p:nvPr/>
              </p:nvSpPr>
              <p:spPr bwMode="auto">
                <a:xfrm>
                  <a:off x="8382001" y="1096963"/>
                  <a:ext cx="12700" cy="12700"/>
                </a:xfrm>
                <a:custGeom>
                  <a:avLst/>
                  <a:gdLst>
                    <a:gd name="T0" fmla="*/ 9 w 9"/>
                    <a:gd name="T1" fmla="*/ 10 h 10"/>
                    <a:gd name="T2" fmla="*/ 0 w 9"/>
                    <a:gd name="T3" fmla="*/ 0 h 10"/>
                    <a:gd name="T4" fmla="*/ 1 w 9"/>
                    <a:gd name="T5" fmla="*/ 1 h 10"/>
                    <a:gd name="T6" fmla="*/ 9 w 9"/>
                    <a:gd name="T7" fmla="*/ 10 h 10"/>
                    <a:gd name="T8" fmla="*/ 9 w 9"/>
                    <a:gd name="T9" fmla="*/ 10 h 10"/>
                  </a:gdLst>
                  <a:ahLst/>
                  <a:cxnLst>
                    <a:cxn ang="0">
                      <a:pos x="T0" y="T1"/>
                    </a:cxn>
                    <a:cxn ang="0">
                      <a:pos x="T2" y="T3"/>
                    </a:cxn>
                    <a:cxn ang="0">
                      <a:pos x="T4" y="T5"/>
                    </a:cxn>
                    <a:cxn ang="0">
                      <a:pos x="T6" y="T7"/>
                    </a:cxn>
                    <a:cxn ang="0">
                      <a:pos x="T8" y="T9"/>
                    </a:cxn>
                  </a:cxnLst>
                  <a:rect l="0" t="0" r="r" b="b"/>
                  <a:pathLst>
                    <a:path w="9" h="10">
                      <a:moveTo>
                        <a:pt x="9" y="10"/>
                      </a:moveTo>
                      <a:cubicBezTo>
                        <a:pt x="0" y="0"/>
                        <a:pt x="0" y="0"/>
                        <a:pt x="0" y="0"/>
                      </a:cubicBezTo>
                      <a:cubicBezTo>
                        <a:pt x="0" y="0"/>
                        <a:pt x="1" y="1"/>
                        <a:pt x="1" y="1"/>
                      </a:cubicBezTo>
                      <a:cubicBezTo>
                        <a:pt x="9" y="10"/>
                        <a:pt x="9" y="10"/>
                        <a:pt x="9" y="10"/>
                      </a:cubicBezTo>
                      <a:cubicBezTo>
                        <a:pt x="9"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67"/>
                <p:cNvSpPr>
                  <a:spLocks/>
                </p:cNvSpPr>
                <p:nvPr/>
              </p:nvSpPr>
              <p:spPr bwMode="auto">
                <a:xfrm>
                  <a:off x="8383588" y="1098551"/>
                  <a:ext cx="11113" cy="12700"/>
                </a:xfrm>
                <a:custGeom>
                  <a:avLst/>
                  <a:gdLst>
                    <a:gd name="T0" fmla="*/ 8 w 8"/>
                    <a:gd name="T1" fmla="*/ 9 h 10"/>
                    <a:gd name="T2" fmla="*/ 0 w 8"/>
                    <a:gd name="T3" fmla="*/ 0 h 10"/>
                    <a:gd name="T4" fmla="*/ 0 w 8"/>
                    <a:gd name="T5" fmla="*/ 0 h 10"/>
                    <a:gd name="T6" fmla="*/ 8 w 8"/>
                    <a:gd name="T7" fmla="*/ 10 h 10"/>
                    <a:gd name="T8" fmla="*/ 8 w 8"/>
                    <a:gd name="T9" fmla="*/ 9 h 10"/>
                  </a:gdLst>
                  <a:ahLst/>
                  <a:cxnLst>
                    <a:cxn ang="0">
                      <a:pos x="T0" y="T1"/>
                    </a:cxn>
                    <a:cxn ang="0">
                      <a:pos x="T2" y="T3"/>
                    </a:cxn>
                    <a:cxn ang="0">
                      <a:pos x="T4" y="T5"/>
                    </a:cxn>
                    <a:cxn ang="0">
                      <a:pos x="T6" y="T7"/>
                    </a:cxn>
                    <a:cxn ang="0">
                      <a:pos x="T8" y="T9"/>
                    </a:cxn>
                  </a:cxnLst>
                  <a:rect l="0" t="0" r="r" b="b"/>
                  <a:pathLst>
                    <a:path w="8" h="10">
                      <a:moveTo>
                        <a:pt x="8" y="9"/>
                      </a:moveTo>
                      <a:cubicBezTo>
                        <a:pt x="0" y="0"/>
                        <a:pt x="0" y="0"/>
                        <a:pt x="0" y="0"/>
                      </a:cubicBezTo>
                      <a:cubicBezTo>
                        <a:pt x="0" y="0"/>
                        <a:pt x="0" y="0"/>
                        <a:pt x="0" y="0"/>
                      </a:cubicBezTo>
                      <a:cubicBezTo>
                        <a:pt x="8" y="10"/>
                        <a:pt x="8" y="10"/>
                        <a:pt x="8" y="10"/>
                      </a:cubicBezTo>
                      <a:cubicBezTo>
                        <a:pt x="8" y="10"/>
                        <a:pt x="8"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68"/>
                <p:cNvSpPr>
                  <a:spLocks/>
                </p:cNvSpPr>
                <p:nvPr/>
              </p:nvSpPr>
              <p:spPr bwMode="auto">
                <a:xfrm>
                  <a:off x="8383588" y="1098551"/>
                  <a:ext cx="11113" cy="12700"/>
                </a:xfrm>
                <a:custGeom>
                  <a:avLst/>
                  <a:gdLst>
                    <a:gd name="T0" fmla="*/ 8 w 9"/>
                    <a:gd name="T1" fmla="*/ 10 h 10"/>
                    <a:gd name="T2" fmla="*/ 0 w 9"/>
                    <a:gd name="T3" fmla="*/ 0 h 10"/>
                    <a:gd name="T4" fmla="*/ 1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1" y="0"/>
                        <a:pt x="1" y="0"/>
                      </a:cubicBezTo>
                      <a:cubicBezTo>
                        <a:pt x="9" y="10"/>
                        <a:pt x="9" y="10"/>
                        <a:pt x="9"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69"/>
                <p:cNvSpPr>
                  <a:spLocks/>
                </p:cNvSpPr>
                <p:nvPr/>
              </p:nvSpPr>
              <p:spPr bwMode="auto">
                <a:xfrm>
                  <a:off x="8385176" y="1098551"/>
                  <a:ext cx="11113" cy="12700"/>
                </a:xfrm>
                <a:custGeom>
                  <a:avLst/>
                  <a:gdLst>
                    <a:gd name="T0" fmla="*/ 8 w 9"/>
                    <a:gd name="T1" fmla="*/ 10 h 10"/>
                    <a:gd name="T2" fmla="*/ 0 w 9"/>
                    <a:gd name="T3" fmla="*/ 0 h 10"/>
                    <a:gd name="T4" fmla="*/ 1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1" y="0"/>
                        <a:pt x="1" y="0"/>
                      </a:cubicBezTo>
                      <a:cubicBezTo>
                        <a:pt x="9" y="10"/>
                        <a:pt x="9" y="10"/>
                        <a:pt x="9"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70"/>
                <p:cNvSpPr>
                  <a:spLocks/>
                </p:cNvSpPr>
                <p:nvPr/>
              </p:nvSpPr>
              <p:spPr bwMode="auto">
                <a:xfrm>
                  <a:off x="8386763" y="1095376"/>
                  <a:ext cx="53975" cy="15875"/>
                </a:xfrm>
                <a:custGeom>
                  <a:avLst/>
                  <a:gdLst>
                    <a:gd name="T0" fmla="*/ 8 w 44"/>
                    <a:gd name="T1" fmla="*/ 13 h 13"/>
                    <a:gd name="T2" fmla="*/ 0 w 44"/>
                    <a:gd name="T3" fmla="*/ 3 h 13"/>
                    <a:gd name="T4" fmla="*/ 0 w 44"/>
                    <a:gd name="T5" fmla="*/ 3 h 13"/>
                    <a:gd name="T6" fmla="*/ 1 w 44"/>
                    <a:gd name="T7" fmla="*/ 3 h 13"/>
                    <a:gd name="T8" fmla="*/ 35 w 44"/>
                    <a:gd name="T9" fmla="*/ 0 h 13"/>
                    <a:gd name="T10" fmla="*/ 44 w 44"/>
                    <a:gd name="T11" fmla="*/ 10 h 13"/>
                    <a:gd name="T12" fmla="*/ 9 w 44"/>
                    <a:gd name="T13" fmla="*/ 13 h 13"/>
                    <a:gd name="T14" fmla="*/ 9 w 44"/>
                    <a:gd name="T15" fmla="*/ 13 h 13"/>
                    <a:gd name="T16" fmla="*/ 8 w 44"/>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3">
                      <a:moveTo>
                        <a:pt x="8" y="13"/>
                      </a:moveTo>
                      <a:cubicBezTo>
                        <a:pt x="0" y="3"/>
                        <a:pt x="0" y="3"/>
                        <a:pt x="0" y="3"/>
                      </a:cubicBezTo>
                      <a:cubicBezTo>
                        <a:pt x="0" y="3"/>
                        <a:pt x="0" y="3"/>
                        <a:pt x="0" y="3"/>
                      </a:cubicBezTo>
                      <a:cubicBezTo>
                        <a:pt x="1" y="3"/>
                        <a:pt x="1" y="3"/>
                        <a:pt x="1" y="3"/>
                      </a:cubicBezTo>
                      <a:cubicBezTo>
                        <a:pt x="5" y="3"/>
                        <a:pt x="19" y="2"/>
                        <a:pt x="35" y="0"/>
                      </a:cubicBezTo>
                      <a:cubicBezTo>
                        <a:pt x="44" y="10"/>
                        <a:pt x="44" y="10"/>
                        <a:pt x="44" y="10"/>
                      </a:cubicBezTo>
                      <a:cubicBezTo>
                        <a:pt x="28" y="12"/>
                        <a:pt x="13" y="13"/>
                        <a:pt x="9" y="13"/>
                      </a:cubicBezTo>
                      <a:cubicBezTo>
                        <a:pt x="9" y="13"/>
                        <a:pt x="9" y="13"/>
                        <a:pt x="9" y="13"/>
                      </a:cubicBezTo>
                      <a:cubicBezTo>
                        <a:pt x="9" y="13"/>
                        <a:pt x="9" y="13"/>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1"/>
                <p:cNvSpPr>
                  <a:spLocks/>
                </p:cNvSpPr>
                <p:nvPr/>
              </p:nvSpPr>
              <p:spPr bwMode="auto">
                <a:xfrm>
                  <a:off x="8429626" y="1089026"/>
                  <a:ext cx="47625" cy="17463"/>
                </a:xfrm>
                <a:custGeom>
                  <a:avLst/>
                  <a:gdLst>
                    <a:gd name="T0" fmla="*/ 9 w 38"/>
                    <a:gd name="T1" fmla="*/ 15 h 15"/>
                    <a:gd name="T2" fmla="*/ 0 w 38"/>
                    <a:gd name="T3" fmla="*/ 5 h 15"/>
                    <a:gd name="T4" fmla="*/ 29 w 38"/>
                    <a:gd name="T5" fmla="*/ 0 h 15"/>
                    <a:gd name="T6" fmla="*/ 38 w 38"/>
                    <a:gd name="T7" fmla="*/ 10 h 15"/>
                    <a:gd name="T8" fmla="*/ 9 w 38"/>
                    <a:gd name="T9" fmla="*/ 15 h 15"/>
                  </a:gdLst>
                  <a:ahLst/>
                  <a:cxnLst>
                    <a:cxn ang="0">
                      <a:pos x="T0" y="T1"/>
                    </a:cxn>
                    <a:cxn ang="0">
                      <a:pos x="T2" y="T3"/>
                    </a:cxn>
                    <a:cxn ang="0">
                      <a:pos x="T4" y="T5"/>
                    </a:cxn>
                    <a:cxn ang="0">
                      <a:pos x="T6" y="T7"/>
                    </a:cxn>
                    <a:cxn ang="0">
                      <a:pos x="T8" y="T9"/>
                    </a:cxn>
                  </a:cxnLst>
                  <a:rect l="0" t="0" r="r" b="b"/>
                  <a:pathLst>
                    <a:path w="38" h="15">
                      <a:moveTo>
                        <a:pt x="9" y="15"/>
                      </a:moveTo>
                      <a:cubicBezTo>
                        <a:pt x="0" y="5"/>
                        <a:pt x="0" y="5"/>
                        <a:pt x="0" y="5"/>
                      </a:cubicBezTo>
                      <a:cubicBezTo>
                        <a:pt x="10" y="4"/>
                        <a:pt x="20" y="3"/>
                        <a:pt x="29" y="0"/>
                      </a:cubicBezTo>
                      <a:cubicBezTo>
                        <a:pt x="38" y="10"/>
                        <a:pt x="38" y="10"/>
                        <a:pt x="38" y="10"/>
                      </a:cubicBezTo>
                      <a:cubicBezTo>
                        <a:pt x="29" y="12"/>
                        <a:pt x="18" y="14"/>
                        <a:pt x="9"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72"/>
                <p:cNvSpPr>
                  <a:spLocks/>
                </p:cNvSpPr>
                <p:nvPr/>
              </p:nvSpPr>
              <p:spPr bwMode="auto">
                <a:xfrm>
                  <a:off x="8466138" y="1084263"/>
                  <a:ext cx="25400" cy="17463"/>
                </a:xfrm>
                <a:custGeom>
                  <a:avLst/>
                  <a:gdLst>
                    <a:gd name="T0" fmla="*/ 9 w 20"/>
                    <a:gd name="T1" fmla="*/ 13 h 13"/>
                    <a:gd name="T2" fmla="*/ 0 w 20"/>
                    <a:gd name="T3" fmla="*/ 3 h 13"/>
                    <a:gd name="T4" fmla="*/ 12 w 20"/>
                    <a:gd name="T5" fmla="*/ 0 h 13"/>
                    <a:gd name="T6" fmla="*/ 20 w 20"/>
                    <a:gd name="T7" fmla="*/ 9 h 13"/>
                    <a:gd name="T8" fmla="*/ 9 w 20"/>
                    <a:gd name="T9" fmla="*/ 13 h 13"/>
                  </a:gdLst>
                  <a:ahLst/>
                  <a:cxnLst>
                    <a:cxn ang="0">
                      <a:pos x="T0" y="T1"/>
                    </a:cxn>
                    <a:cxn ang="0">
                      <a:pos x="T2" y="T3"/>
                    </a:cxn>
                    <a:cxn ang="0">
                      <a:pos x="T4" y="T5"/>
                    </a:cxn>
                    <a:cxn ang="0">
                      <a:pos x="T6" y="T7"/>
                    </a:cxn>
                    <a:cxn ang="0">
                      <a:pos x="T8" y="T9"/>
                    </a:cxn>
                  </a:cxnLst>
                  <a:rect l="0" t="0" r="r" b="b"/>
                  <a:pathLst>
                    <a:path w="20" h="13">
                      <a:moveTo>
                        <a:pt x="9" y="13"/>
                      </a:moveTo>
                      <a:cubicBezTo>
                        <a:pt x="0" y="3"/>
                        <a:pt x="0" y="3"/>
                        <a:pt x="0" y="3"/>
                      </a:cubicBezTo>
                      <a:cubicBezTo>
                        <a:pt x="5" y="2"/>
                        <a:pt x="8" y="1"/>
                        <a:pt x="12" y="0"/>
                      </a:cubicBezTo>
                      <a:cubicBezTo>
                        <a:pt x="20" y="9"/>
                        <a:pt x="20" y="9"/>
                        <a:pt x="20" y="9"/>
                      </a:cubicBezTo>
                      <a:cubicBezTo>
                        <a:pt x="17" y="11"/>
                        <a:pt x="13" y="12"/>
                        <a:pt x="9"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3"/>
                <p:cNvSpPr>
                  <a:spLocks/>
                </p:cNvSpPr>
                <p:nvPr/>
              </p:nvSpPr>
              <p:spPr bwMode="auto">
                <a:xfrm>
                  <a:off x="8482013" y="1079501"/>
                  <a:ext cx="17463" cy="15875"/>
                </a:xfrm>
                <a:custGeom>
                  <a:avLst/>
                  <a:gdLst>
                    <a:gd name="T0" fmla="*/ 8 w 14"/>
                    <a:gd name="T1" fmla="*/ 13 h 13"/>
                    <a:gd name="T2" fmla="*/ 0 w 14"/>
                    <a:gd name="T3" fmla="*/ 4 h 13"/>
                    <a:gd name="T4" fmla="*/ 6 w 14"/>
                    <a:gd name="T5" fmla="*/ 0 h 13"/>
                    <a:gd name="T6" fmla="*/ 14 w 14"/>
                    <a:gd name="T7" fmla="*/ 10 h 13"/>
                    <a:gd name="T8" fmla="*/ 8 w 14"/>
                    <a:gd name="T9" fmla="*/ 13 h 13"/>
                  </a:gdLst>
                  <a:ahLst/>
                  <a:cxnLst>
                    <a:cxn ang="0">
                      <a:pos x="T0" y="T1"/>
                    </a:cxn>
                    <a:cxn ang="0">
                      <a:pos x="T2" y="T3"/>
                    </a:cxn>
                    <a:cxn ang="0">
                      <a:pos x="T4" y="T5"/>
                    </a:cxn>
                    <a:cxn ang="0">
                      <a:pos x="T6" y="T7"/>
                    </a:cxn>
                    <a:cxn ang="0">
                      <a:pos x="T8" y="T9"/>
                    </a:cxn>
                  </a:cxnLst>
                  <a:rect l="0" t="0" r="r" b="b"/>
                  <a:pathLst>
                    <a:path w="14" h="13">
                      <a:moveTo>
                        <a:pt x="8" y="13"/>
                      </a:moveTo>
                      <a:cubicBezTo>
                        <a:pt x="0" y="4"/>
                        <a:pt x="0" y="4"/>
                        <a:pt x="0" y="4"/>
                      </a:cubicBezTo>
                      <a:cubicBezTo>
                        <a:pt x="2" y="3"/>
                        <a:pt x="4" y="2"/>
                        <a:pt x="6" y="0"/>
                      </a:cubicBezTo>
                      <a:cubicBezTo>
                        <a:pt x="14" y="10"/>
                        <a:pt x="14" y="10"/>
                        <a:pt x="14" y="10"/>
                      </a:cubicBezTo>
                      <a:cubicBezTo>
                        <a:pt x="12" y="11"/>
                        <a:pt x="10" y="12"/>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74"/>
                <p:cNvSpPr>
                  <a:spLocks/>
                </p:cNvSpPr>
                <p:nvPr/>
              </p:nvSpPr>
              <p:spPr bwMode="auto">
                <a:xfrm>
                  <a:off x="8488363" y="1077913"/>
                  <a:ext cx="14288" cy="14288"/>
                </a:xfrm>
                <a:custGeom>
                  <a:avLst/>
                  <a:gdLst>
                    <a:gd name="T0" fmla="*/ 8 w 11"/>
                    <a:gd name="T1" fmla="*/ 12 h 12"/>
                    <a:gd name="T2" fmla="*/ 0 w 11"/>
                    <a:gd name="T3" fmla="*/ 2 h 12"/>
                    <a:gd name="T4" fmla="*/ 3 w 11"/>
                    <a:gd name="T5" fmla="*/ 0 h 12"/>
                    <a:gd name="T6" fmla="*/ 11 w 11"/>
                    <a:gd name="T7" fmla="*/ 10 h 12"/>
                    <a:gd name="T8" fmla="*/ 8 w 11"/>
                    <a:gd name="T9" fmla="*/ 12 h 12"/>
                  </a:gdLst>
                  <a:ahLst/>
                  <a:cxnLst>
                    <a:cxn ang="0">
                      <a:pos x="T0" y="T1"/>
                    </a:cxn>
                    <a:cxn ang="0">
                      <a:pos x="T2" y="T3"/>
                    </a:cxn>
                    <a:cxn ang="0">
                      <a:pos x="T4" y="T5"/>
                    </a:cxn>
                    <a:cxn ang="0">
                      <a:pos x="T6" y="T7"/>
                    </a:cxn>
                    <a:cxn ang="0">
                      <a:pos x="T8" y="T9"/>
                    </a:cxn>
                  </a:cxnLst>
                  <a:rect l="0" t="0" r="r" b="b"/>
                  <a:pathLst>
                    <a:path w="11" h="12">
                      <a:moveTo>
                        <a:pt x="8" y="12"/>
                      </a:moveTo>
                      <a:cubicBezTo>
                        <a:pt x="0" y="2"/>
                        <a:pt x="0" y="2"/>
                        <a:pt x="0" y="2"/>
                      </a:cubicBezTo>
                      <a:cubicBezTo>
                        <a:pt x="1" y="2"/>
                        <a:pt x="2" y="1"/>
                        <a:pt x="3" y="0"/>
                      </a:cubicBezTo>
                      <a:cubicBezTo>
                        <a:pt x="11" y="10"/>
                        <a:pt x="11" y="10"/>
                        <a:pt x="11" y="10"/>
                      </a:cubicBezTo>
                      <a:cubicBezTo>
                        <a:pt x="10" y="11"/>
                        <a:pt x="9" y="11"/>
                        <a:pt x="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75"/>
                <p:cNvSpPr>
                  <a:spLocks/>
                </p:cNvSpPr>
                <p:nvPr/>
              </p:nvSpPr>
              <p:spPr bwMode="auto">
                <a:xfrm>
                  <a:off x="8332788" y="1139826"/>
                  <a:ext cx="9525" cy="66675"/>
                </a:xfrm>
                <a:custGeom>
                  <a:avLst/>
                  <a:gdLst>
                    <a:gd name="T0" fmla="*/ 6 w 6"/>
                    <a:gd name="T1" fmla="*/ 42 h 42"/>
                    <a:gd name="T2" fmla="*/ 0 w 6"/>
                    <a:gd name="T3" fmla="*/ 35 h 42"/>
                    <a:gd name="T4" fmla="*/ 0 w 6"/>
                    <a:gd name="T5" fmla="*/ 0 h 42"/>
                    <a:gd name="T6" fmla="*/ 6 w 6"/>
                    <a:gd name="T7" fmla="*/ 7 h 42"/>
                    <a:gd name="T8" fmla="*/ 6 w 6"/>
                    <a:gd name="T9" fmla="*/ 42 h 42"/>
                  </a:gdLst>
                  <a:ahLst/>
                  <a:cxnLst>
                    <a:cxn ang="0">
                      <a:pos x="T0" y="T1"/>
                    </a:cxn>
                    <a:cxn ang="0">
                      <a:pos x="T2" y="T3"/>
                    </a:cxn>
                    <a:cxn ang="0">
                      <a:pos x="T4" y="T5"/>
                    </a:cxn>
                    <a:cxn ang="0">
                      <a:pos x="T6" y="T7"/>
                    </a:cxn>
                    <a:cxn ang="0">
                      <a:pos x="T8" y="T9"/>
                    </a:cxn>
                  </a:cxnLst>
                  <a:rect l="0" t="0" r="r" b="b"/>
                  <a:pathLst>
                    <a:path w="6" h="42">
                      <a:moveTo>
                        <a:pt x="6" y="42"/>
                      </a:moveTo>
                      <a:lnTo>
                        <a:pt x="0" y="35"/>
                      </a:lnTo>
                      <a:lnTo>
                        <a:pt x="0" y="0"/>
                      </a:lnTo>
                      <a:lnTo>
                        <a:pt x="6" y="7"/>
                      </a:lnTo>
                      <a:lnTo>
                        <a:pt x="6"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76"/>
                <p:cNvSpPr>
                  <a:spLocks/>
                </p:cNvSpPr>
                <p:nvPr/>
              </p:nvSpPr>
              <p:spPr bwMode="auto">
                <a:xfrm>
                  <a:off x="8529638" y="952501"/>
                  <a:ext cx="14288" cy="12700"/>
                </a:xfrm>
                <a:custGeom>
                  <a:avLst/>
                  <a:gdLst>
                    <a:gd name="T0" fmla="*/ 9 w 11"/>
                    <a:gd name="T1" fmla="*/ 9 h 10"/>
                    <a:gd name="T2" fmla="*/ 0 w 11"/>
                    <a:gd name="T3" fmla="*/ 0 h 10"/>
                    <a:gd name="T4" fmla="*/ 3 w 11"/>
                    <a:gd name="T5" fmla="*/ 0 h 10"/>
                    <a:gd name="T6" fmla="*/ 11 w 11"/>
                    <a:gd name="T7" fmla="*/ 10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0" y="0"/>
                        <a:pt x="0" y="0"/>
                        <a:pt x="0" y="0"/>
                      </a:cubicBezTo>
                      <a:cubicBezTo>
                        <a:pt x="1" y="0"/>
                        <a:pt x="2" y="0"/>
                        <a:pt x="3" y="0"/>
                      </a:cubicBezTo>
                      <a:cubicBezTo>
                        <a:pt x="11" y="10"/>
                        <a:pt x="11" y="10"/>
                        <a:pt x="11" y="10"/>
                      </a:cubicBezTo>
                      <a:cubicBezTo>
                        <a:pt x="10" y="10"/>
                        <a:pt x="9" y="10"/>
                        <a:pt x="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77"/>
                <p:cNvSpPr>
                  <a:spLocks/>
                </p:cNvSpPr>
                <p:nvPr/>
              </p:nvSpPr>
              <p:spPr bwMode="auto">
                <a:xfrm>
                  <a:off x="8534401" y="952501"/>
                  <a:ext cx="15875" cy="14288"/>
                </a:xfrm>
                <a:custGeom>
                  <a:avLst/>
                  <a:gdLst>
                    <a:gd name="T0" fmla="*/ 8 w 13"/>
                    <a:gd name="T1" fmla="*/ 10 h 12"/>
                    <a:gd name="T2" fmla="*/ 0 w 13"/>
                    <a:gd name="T3" fmla="*/ 0 h 12"/>
                    <a:gd name="T4" fmla="*/ 4 w 13"/>
                    <a:gd name="T5" fmla="*/ 2 h 12"/>
                    <a:gd name="T6" fmla="*/ 13 w 13"/>
                    <a:gd name="T7" fmla="*/ 12 h 12"/>
                    <a:gd name="T8" fmla="*/ 8 w 13"/>
                    <a:gd name="T9" fmla="*/ 10 h 12"/>
                  </a:gdLst>
                  <a:ahLst/>
                  <a:cxnLst>
                    <a:cxn ang="0">
                      <a:pos x="T0" y="T1"/>
                    </a:cxn>
                    <a:cxn ang="0">
                      <a:pos x="T2" y="T3"/>
                    </a:cxn>
                    <a:cxn ang="0">
                      <a:pos x="T4" y="T5"/>
                    </a:cxn>
                    <a:cxn ang="0">
                      <a:pos x="T6" y="T7"/>
                    </a:cxn>
                    <a:cxn ang="0">
                      <a:pos x="T8" y="T9"/>
                    </a:cxn>
                  </a:cxnLst>
                  <a:rect l="0" t="0" r="r" b="b"/>
                  <a:pathLst>
                    <a:path w="13" h="12">
                      <a:moveTo>
                        <a:pt x="8" y="10"/>
                      </a:moveTo>
                      <a:cubicBezTo>
                        <a:pt x="0" y="0"/>
                        <a:pt x="0" y="0"/>
                        <a:pt x="0" y="0"/>
                      </a:cubicBezTo>
                      <a:cubicBezTo>
                        <a:pt x="1" y="0"/>
                        <a:pt x="3" y="1"/>
                        <a:pt x="4" y="2"/>
                      </a:cubicBezTo>
                      <a:cubicBezTo>
                        <a:pt x="13" y="12"/>
                        <a:pt x="13" y="12"/>
                        <a:pt x="13" y="12"/>
                      </a:cubicBezTo>
                      <a:cubicBezTo>
                        <a:pt x="11" y="11"/>
                        <a:pt x="10"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78"/>
                <p:cNvSpPr>
                  <a:spLocks/>
                </p:cNvSpPr>
                <p:nvPr/>
              </p:nvSpPr>
              <p:spPr bwMode="auto">
                <a:xfrm>
                  <a:off x="8539163" y="954088"/>
                  <a:ext cx="14288" cy="14288"/>
                </a:xfrm>
                <a:custGeom>
                  <a:avLst/>
                  <a:gdLst>
                    <a:gd name="T0" fmla="*/ 9 w 11"/>
                    <a:gd name="T1" fmla="*/ 10 h 11"/>
                    <a:gd name="T2" fmla="*/ 0 w 11"/>
                    <a:gd name="T3" fmla="*/ 0 h 11"/>
                    <a:gd name="T4" fmla="*/ 3 w 11"/>
                    <a:gd name="T5" fmla="*/ 1 h 11"/>
                    <a:gd name="T6" fmla="*/ 11 w 11"/>
                    <a:gd name="T7" fmla="*/ 11 h 11"/>
                    <a:gd name="T8" fmla="*/ 9 w 11"/>
                    <a:gd name="T9" fmla="*/ 10 h 11"/>
                  </a:gdLst>
                  <a:ahLst/>
                  <a:cxnLst>
                    <a:cxn ang="0">
                      <a:pos x="T0" y="T1"/>
                    </a:cxn>
                    <a:cxn ang="0">
                      <a:pos x="T2" y="T3"/>
                    </a:cxn>
                    <a:cxn ang="0">
                      <a:pos x="T4" y="T5"/>
                    </a:cxn>
                    <a:cxn ang="0">
                      <a:pos x="T6" y="T7"/>
                    </a:cxn>
                    <a:cxn ang="0">
                      <a:pos x="T8" y="T9"/>
                    </a:cxn>
                  </a:cxnLst>
                  <a:rect l="0" t="0" r="r" b="b"/>
                  <a:pathLst>
                    <a:path w="11" h="11">
                      <a:moveTo>
                        <a:pt x="9" y="10"/>
                      </a:moveTo>
                      <a:cubicBezTo>
                        <a:pt x="0" y="0"/>
                        <a:pt x="0" y="0"/>
                        <a:pt x="0" y="0"/>
                      </a:cubicBezTo>
                      <a:cubicBezTo>
                        <a:pt x="1" y="0"/>
                        <a:pt x="2" y="1"/>
                        <a:pt x="3" y="1"/>
                      </a:cubicBezTo>
                      <a:cubicBezTo>
                        <a:pt x="11" y="11"/>
                        <a:pt x="11" y="11"/>
                        <a:pt x="11" y="11"/>
                      </a:cubicBezTo>
                      <a:cubicBezTo>
                        <a:pt x="10" y="11"/>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79"/>
                <p:cNvSpPr>
                  <a:spLocks/>
                </p:cNvSpPr>
                <p:nvPr/>
              </p:nvSpPr>
              <p:spPr bwMode="auto">
                <a:xfrm>
                  <a:off x="8542338" y="955676"/>
                  <a:ext cx="12700" cy="15875"/>
                </a:xfrm>
                <a:custGeom>
                  <a:avLst/>
                  <a:gdLst>
                    <a:gd name="T0" fmla="*/ 8 w 10"/>
                    <a:gd name="T1" fmla="*/ 10 h 12"/>
                    <a:gd name="T2" fmla="*/ 0 w 10"/>
                    <a:gd name="T3" fmla="*/ 0 h 12"/>
                    <a:gd name="T4" fmla="*/ 1 w 10"/>
                    <a:gd name="T5" fmla="*/ 2 h 12"/>
                    <a:gd name="T6" fmla="*/ 10 w 10"/>
                    <a:gd name="T7" fmla="*/ 12 h 12"/>
                    <a:gd name="T8" fmla="*/ 8 w 10"/>
                    <a:gd name="T9" fmla="*/ 10 h 12"/>
                  </a:gdLst>
                  <a:ahLst/>
                  <a:cxnLst>
                    <a:cxn ang="0">
                      <a:pos x="T0" y="T1"/>
                    </a:cxn>
                    <a:cxn ang="0">
                      <a:pos x="T2" y="T3"/>
                    </a:cxn>
                    <a:cxn ang="0">
                      <a:pos x="T4" y="T5"/>
                    </a:cxn>
                    <a:cxn ang="0">
                      <a:pos x="T6" y="T7"/>
                    </a:cxn>
                    <a:cxn ang="0">
                      <a:pos x="T8" y="T9"/>
                    </a:cxn>
                  </a:cxnLst>
                  <a:rect l="0" t="0" r="r" b="b"/>
                  <a:pathLst>
                    <a:path w="10" h="12">
                      <a:moveTo>
                        <a:pt x="8" y="10"/>
                      </a:moveTo>
                      <a:cubicBezTo>
                        <a:pt x="0" y="0"/>
                        <a:pt x="0" y="0"/>
                        <a:pt x="0" y="0"/>
                      </a:cubicBezTo>
                      <a:cubicBezTo>
                        <a:pt x="0" y="1"/>
                        <a:pt x="1" y="2"/>
                        <a:pt x="1" y="2"/>
                      </a:cubicBezTo>
                      <a:cubicBezTo>
                        <a:pt x="10" y="12"/>
                        <a:pt x="10" y="12"/>
                        <a:pt x="10" y="12"/>
                      </a:cubicBezTo>
                      <a:cubicBezTo>
                        <a:pt x="9" y="11"/>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80"/>
                <p:cNvSpPr>
                  <a:spLocks/>
                </p:cNvSpPr>
                <p:nvPr/>
              </p:nvSpPr>
              <p:spPr bwMode="auto">
                <a:xfrm>
                  <a:off x="8480426" y="971551"/>
                  <a:ext cx="12700" cy="12700"/>
                </a:xfrm>
                <a:custGeom>
                  <a:avLst/>
                  <a:gdLst>
                    <a:gd name="T0" fmla="*/ 6 w 8"/>
                    <a:gd name="T1" fmla="*/ 8 h 8"/>
                    <a:gd name="T2" fmla="*/ 0 w 8"/>
                    <a:gd name="T3" fmla="*/ 0 h 8"/>
                    <a:gd name="T4" fmla="*/ 1 w 8"/>
                    <a:gd name="T5" fmla="*/ 0 h 8"/>
                    <a:gd name="T6" fmla="*/ 8 w 8"/>
                    <a:gd name="T7" fmla="*/ 8 h 8"/>
                    <a:gd name="T8" fmla="*/ 6 w 8"/>
                    <a:gd name="T9" fmla="*/ 8 h 8"/>
                  </a:gdLst>
                  <a:ahLst/>
                  <a:cxnLst>
                    <a:cxn ang="0">
                      <a:pos x="T0" y="T1"/>
                    </a:cxn>
                    <a:cxn ang="0">
                      <a:pos x="T2" y="T3"/>
                    </a:cxn>
                    <a:cxn ang="0">
                      <a:pos x="T4" y="T5"/>
                    </a:cxn>
                    <a:cxn ang="0">
                      <a:pos x="T6" y="T7"/>
                    </a:cxn>
                    <a:cxn ang="0">
                      <a:pos x="T8" y="T9"/>
                    </a:cxn>
                  </a:cxnLst>
                  <a:rect l="0" t="0" r="r" b="b"/>
                  <a:pathLst>
                    <a:path w="8" h="8">
                      <a:moveTo>
                        <a:pt x="6" y="8"/>
                      </a:moveTo>
                      <a:lnTo>
                        <a:pt x="0" y="0"/>
                      </a:lnTo>
                      <a:lnTo>
                        <a:pt x="1" y="0"/>
                      </a:lnTo>
                      <a:lnTo>
                        <a:pt x="8"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81"/>
                <p:cNvSpPr>
                  <a:spLocks/>
                </p:cNvSpPr>
                <p:nvPr/>
              </p:nvSpPr>
              <p:spPr bwMode="auto">
                <a:xfrm>
                  <a:off x="8208963" y="1195388"/>
                  <a:ext cx="133350" cy="11113"/>
                </a:xfrm>
                <a:custGeom>
                  <a:avLst/>
                  <a:gdLst>
                    <a:gd name="T0" fmla="*/ 6 w 84"/>
                    <a:gd name="T1" fmla="*/ 7 h 7"/>
                    <a:gd name="T2" fmla="*/ 0 w 84"/>
                    <a:gd name="T3" fmla="*/ 0 h 7"/>
                    <a:gd name="T4" fmla="*/ 78 w 84"/>
                    <a:gd name="T5" fmla="*/ 0 h 7"/>
                    <a:gd name="T6" fmla="*/ 84 w 84"/>
                    <a:gd name="T7" fmla="*/ 7 h 7"/>
                    <a:gd name="T8" fmla="*/ 6 w 84"/>
                    <a:gd name="T9" fmla="*/ 7 h 7"/>
                  </a:gdLst>
                  <a:ahLst/>
                  <a:cxnLst>
                    <a:cxn ang="0">
                      <a:pos x="T0" y="T1"/>
                    </a:cxn>
                    <a:cxn ang="0">
                      <a:pos x="T2" y="T3"/>
                    </a:cxn>
                    <a:cxn ang="0">
                      <a:pos x="T4" y="T5"/>
                    </a:cxn>
                    <a:cxn ang="0">
                      <a:pos x="T6" y="T7"/>
                    </a:cxn>
                    <a:cxn ang="0">
                      <a:pos x="T8" y="T9"/>
                    </a:cxn>
                  </a:cxnLst>
                  <a:rect l="0" t="0" r="r" b="b"/>
                  <a:pathLst>
                    <a:path w="84" h="7">
                      <a:moveTo>
                        <a:pt x="6" y="7"/>
                      </a:moveTo>
                      <a:lnTo>
                        <a:pt x="0" y="0"/>
                      </a:lnTo>
                      <a:lnTo>
                        <a:pt x="78" y="0"/>
                      </a:lnTo>
                      <a:lnTo>
                        <a:pt x="84" y="7"/>
                      </a:lnTo>
                      <a:lnTo>
                        <a:pt x="6"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82"/>
                <p:cNvSpPr>
                  <a:spLocks/>
                </p:cNvSpPr>
                <p:nvPr/>
              </p:nvSpPr>
              <p:spPr bwMode="auto">
                <a:xfrm>
                  <a:off x="8482013" y="952501"/>
                  <a:ext cx="17463" cy="31750"/>
                </a:xfrm>
                <a:custGeom>
                  <a:avLst/>
                  <a:gdLst>
                    <a:gd name="T0" fmla="*/ 9 w 15"/>
                    <a:gd name="T1" fmla="*/ 25 h 25"/>
                    <a:gd name="T2" fmla="*/ 0 w 15"/>
                    <a:gd name="T3" fmla="*/ 16 h 25"/>
                    <a:gd name="T4" fmla="*/ 7 w 15"/>
                    <a:gd name="T5" fmla="*/ 0 h 25"/>
                    <a:gd name="T6" fmla="*/ 15 w 15"/>
                    <a:gd name="T7" fmla="*/ 10 h 25"/>
                    <a:gd name="T8" fmla="*/ 9 w 15"/>
                    <a:gd name="T9" fmla="*/ 25 h 25"/>
                  </a:gdLst>
                  <a:ahLst/>
                  <a:cxnLst>
                    <a:cxn ang="0">
                      <a:pos x="T0" y="T1"/>
                    </a:cxn>
                    <a:cxn ang="0">
                      <a:pos x="T2" y="T3"/>
                    </a:cxn>
                    <a:cxn ang="0">
                      <a:pos x="T4" y="T5"/>
                    </a:cxn>
                    <a:cxn ang="0">
                      <a:pos x="T6" y="T7"/>
                    </a:cxn>
                    <a:cxn ang="0">
                      <a:pos x="T8" y="T9"/>
                    </a:cxn>
                  </a:cxnLst>
                  <a:rect l="0" t="0" r="r" b="b"/>
                  <a:pathLst>
                    <a:path w="15" h="25">
                      <a:moveTo>
                        <a:pt x="9" y="25"/>
                      </a:moveTo>
                      <a:cubicBezTo>
                        <a:pt x="0" y="16"/>
                        <a:pt x="0" y="16"/>
                        <a:pt x="0" y="16"/>
                      </a:cubicBezTo>
                      <a:cubicBezTo>
                        <a:pt x="0" y="6"/>
                        <a:pt x="6" y="1"/>
                        <a:pt x="7" y="0"/>
                      </a:cubicBezTo>
                      <a:cubicBezTo>
                        <a:pt x="15" y="10"/>
                        <a:pt x="15" y="10"/>
                        <a:pt x="15" y="10"/>
                      </a:cubicBezTo>
                      <a:cubicBezTo>
                        <a:pt x="15" y="10"/>
                        <a:pt x="9" y="15"/>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83"/>
                <p:cNvSpPr>
                  <a:spLocks/>
                </p:cNvSpPr>
                <p:nvPr/>
              </p:nvSpPr>
              <p:spPr bwMode="auto">
                <a:xfrm>
                  <a:off x="8489951" y="950913"/>
                  <a:ext cx="42863" cy="14288"/>
                </a:xfrm>
                <a:custGeom>
                  <a:avLst/>
                  <a:gdLst>
                    <a:gd name="T0" fmla="*/ 8 w 34"/>
                    <a:gd name="T1" fmla="*/ 11 h 11"/>
                    <a:gd name="T2" fmla="*/ 0 w 34"/>
                    <a:gd name="T3" fmla="*/ 1 h 11"/>
                    <a:gd name="T4" fmla="*/ 21 w 34"/>
                    <a:gd name="T5" fmla="*/ 0 h 11"/>
                    <a:gd name="T6" fmla="*/ 26 w 34"/>
                    <a:gd name="T7" fmla="*/ 0 h 11"/>
                    <a:gd name="T8" fmla="*/ 34 w 34"/>
                    <a:gd name="T9" fmla="*/ 10 h 11"/>
                    <a:gd name="T10" fmla="*/ 29 w 34"/>
                    <a:gd name="T11" fmla="*/ 10 h 11"/>
                    <a:gd name="T12" fmla="*/ 8 w 34"/>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8" y="11"/>
                      </a:moveTo>
                      <a:cubicBezTo>
                        <a:pt x="0" y="1"/>
                        <a:pt x="0" y="1"/>
                        <a:pt x="0" y="1"/>
                      </a:cubicBezTo>
                      <a:cubicBezTo>
                        <a:pt x="0" y="1"/>
                        <a:pt x="9" y="0"/>
                        <a:pt x="21" y="0"/>
                      </a:cubicBezTo>
                      <a:cubicBezTo>
                        <a:pt x="23" y="0"/>
                        <a:pt x="24" y="0"/>
                        <a:pt x="26" y="0"/>
                      </a:cubicBezTo>
                      <a:cubicBezTo>
                        <a:pt x="34" y="10"/>
                        <a:pt x="34" y="10"/>
                        <a:pt x="34" y="10"/>
                      </a:cubicBezTo>
                      <a:cubicBezTo>
                        <a:pt x="32" y="10"/>
                        <a:pt x="31" y="10"/>
                        <a:pt x="29" y="10"/>
                      </a:cubicBezTo>
                      <a:cubicBezTo>
                        <a:pt x="18" y="10"/>
                        <a:pt x="8"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84"/>
                <p:cNvSpPr>
                  <a:spLocks/>
                </p:cNvSpPr>
                <p:nvPr/>
              </p:nvSpPr>
              <p:spPr bwMode="auto">
                <a:xfrm>
                  <a:off x="8523288" y="950913"/>
                  <a:ext cx="17463" cy="12700"/>
                </a:xfrm>
                <a:custGeom>
                  <a:avLst/>
                  <a:gdLst>
                    <a:gd name="T0" fmla="*/ 8 w 15"/>
                    <a:gd name="T1" fmla="*/ 10 h 10"/>
                    <a:gd name="T2" fmla="*/ 0 w 15"/>
                    <a:gd name="T3" fmla="*/ 0 h 10"/>
                    <a:gd name="T4" fmla="*/ 6 w 15"/>
                    <a:gd name="T5" fmla="*/ 1 h 10"/>
                    <a:gd name="T6" fmla="*/ 15 w 15"/>
                    <a:gd name="T7" fmla="*/ 10 h 10"/>
                    <a:gd name="T8" fmla="*/ 8 w 15"/>
                    <a:gd name="T9" fmla="*/ 10 h 10"/>
                  </a:gdLst>
                  <a:ahLst/>
                  <a:cxnLst>
                    <a:cxn ang="0">
                      <a:pos x="T0" y="T1"/>
                    </a:cxn>
                    <a:cxn ang="0">
                      <a:pos x="T2" y="T3"/>
                    </a:cxn>
                    <a:cxn ang="0">
                      <a:pos x="T4" y="T5"/>
                    </a:cxn>
                    <a:cxn ang="0">
                      <a:pos x="T6" y="T7"/>
                    </a:cxn>
                    <a:cxn ang="0">
                      <a:pos x="T8" y="T9"/>
                    </a:cxn>
                  </a:cxnLst>
                  <a:rect l="0" t="0" r="r" b="b"/>
                  <a:pathLst>
                    <a:path w="15" h="10">
                      <a:moveTo>
                        <a:pt x="8" y="10"/>
                      </a:moveTo>
                      <a:cubicBezTo>
                        <a:pt x="0" y="0"/>
                        <a:pt x="0" y="0"/>
                        <a:pt x="0" y="0"/>
                      </a:cubicBezTo>
                      <a:cubicBezTo>
                        <a:pt x="2" y="0"/>
                        <a:pt x="4" y="1"/>
                        <a:pt x="6" y="1"/>
                      </a:cubicBezTo>
                      <a:cubicBezTo>
                        <a:pt x="15" y="10"/>
                        <a:pt x="15" y="10"/>
                        <a:pt x="15" y="10"/>
                      </a:cubicBezTo>
                      <a:cubicBezTo>
                        <a:pt x="12" y="10"/>
                        <a:pt x="10"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85"/>
                <p:cNvSpPr>
                  <a:spLocks/>
                </p:cNvSpPr>
                <p:nvPr/>
              </p:nvSpPr>
              <p:spPr bwMode="auto">
                <a:xfrm>
                  <a:off x="8035926" y="1238251"/>
                  <a:ext cx="14288" cy="20638"/>
                </a:xfrm>
                <a:custGeom>
                  <a:avLst/>
                  <a:gdLst>
                    <a:gd name="T0" fmla="*/ 11 w 11"/>
                    <a:gd name="T1" fmla="*/ 16 h 16"/>
                    <a:gd name="T2" fmla="*/ 2 w 11"/>
                    <a:gd name="T3" fmla="*/ 7 h 16"/>
                    <a:gd name="T4" fmla="*/ 0 w 11"/>
                    <a:gd name="T5" fmla="*/ 0 h 16"/>
                    <a:gd name="T6" fmla="*/ 8 w 11"/>
                    <a:gd name="T7" fmla="*/ 9 h 16"/>
                    <a:gd name="T8" fmla="*/ 11 w 11"/>
                    <a:gd name="T9" fmla="*/ 16 h 16"/>
                  </a:gdLst>
                  <a:ahLst/>
                  <a:cxnLst>
                    <a:cxn ang="0">
                      <a:pos x="T0" y="T1"/>
                    </a:cxn>
                    <a:cxn ang="0">
                      <a:pos x="T2" y="T3"/>
                    </a:cxn>
                    <a:cxn ang="0">
                      <a:pos x="T4" y="T5"/>
                    </a:cxn>
                    <a:cxn ang="0">
                      <a:pos x="T6" y="T7"/>
                    </a:cxn>
                    <a:cxn ang="0">
                      <a:pos x="T8" y="T9"/>
                    </a:cxn>
                  </a:cxnLst>
                  <a:rect l="0" t="0" r="r" b="b"/>
                  <a:pathLst>
                    <a:path w="11" h="16">
                      <a:moveTo>
                        <a:pt x="11" y="16"/>
                      </a:moveTo>
                      <a:cubicBezTo>
                        <a:pt x="2" y="7"/>
                        <a:pt x="2" y="7"/>
                        <a:pt x="2" y="7"/>
                      </a:cubicBezTo>
                      <a:cubicBezTo>
                        <a:pt x="1" y="5"/>
                        <a:pt x="0" y="2"/>
                        <a:pt x="0" y="0"/>
                      </a:cubicBezTo>
                      <a:cubicBezTo>
                        <a:pt x="8" y="9"/>
                        <a:pt x="8" y="9"/>
                        <a:pt x="8" y="9"/>
                      </a:cubicBezTo>
                      <a:cubicBezTo>
                        <a:pt x="8" y="12"/>
                        <a:pt x="9" y="14"/>
                        <a:pt x="11"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86"/>
                <p:cNvSpPr>
                  <a:spLocks/>
                </p:cNvSpPr>
                <p:nvPr/>
              </p:nvSpPr>
              <p:spPr bwMode="auto">
                <a:xfrm>
                  <a:off x="8391526" y="909638"/>
                  <a:ext cx="55563" cy="96838"/>
                </a:xfrm>
                <a:custGeom>
                  <a:avLst/>
                  <a:gdLst>
                    <a:gd name="T0" fmla="*/ 44 w 44"/>
                    <a:gd name="T1" fmla="*/ 77 h 77"/>
                    <a:gd name="T2" fmla="*/ 36 w 44"/>
                    <a:gd name="T3" fmla="*/ 67 h 77"/>
                    <a:gd name="T4" fmla="*/ 0 w 44"/>
                    <a:gd name="T5" fmla="*/ 0 h 77"/>
                    <a:gd name="T6" fmla="*/ 8 w 44"/>
                    <a:gd name="T7" fmla="*/ 10 h 77"/>
                    <a:gd name="T8" fmla="*/ 44 w 44"/>
                    <a:gd name="T9" fmla="*/ 77 h 77"/>
                  </a:gdLst>
                  <a:ahLst/>
                  <a:cxnLst>
                    <a:cxn ang="0">
                      <a:pos x="T0" y="T1"/>
                    </a:cxn>
                    <a:cxn ang="0">
                      <a:pos x="T2" y="T3"/>
                    </a:cxn>
                    <a:cxn ang="0">
                      <a:pos x="T4" y="T5"/>
                    </a:cxn>
                    <a:cxn ang="0">
                      <a:pos x="T6" y="T7"/>
                    </a:cxn>
                    <a:cxn ang="0">
                      <a:pos x="T8" y="T9"/>
                    </a:cxn>
                  </a:cxnLst>
                  <a:rect l="0" t="0" r="r" b="b"/>
                  <a:pathLst>
                    <a:path w="44" h="77">
                      <a:moveTo>
                        <a:pt x="44" y="77"/>
                      </a:moveTo>
                      <a:cubicBezTo>
                        <a:pt x="36" y="67"/>
                        <a:pt x="36" y="67"/>
                        <a:pt x="36" y="67"/>
                      </a:cubicBezTo>
                      <a:cubicBezTo>
                        <a:pt x="22" y="40"/>
                        <a:pt x="7" y="12"/>
                        <a:pt x="0" y="0"/>
                      </a:cubicBezTo>
                      <a:cubicBezTo>
                        <a:pt x="8" y="10"/>
                        <a:pt x="8" y="10"/>
                        <a:pt x="8" y="10"/>
                      </a:cubicBezTo>
                      <a:cubicBezTo>
                        <a:pt x="15" y="21"/>
                        <a:pt x="31" y="50"/>
                        <a:pt x="44" y="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87"/>
                <p:cNvSpPr>
                  <a:spLocks/>
                </p:cNvSpPr>
                <p:nvPr/>
              </p:nvSpPr>
              <p:spPr bwMode="auto">
                <a:xfrm>
                  <a:off x="8035926" y="1206501"/>
                  <a:ext cx="11113" cy="42863"/>
                </a:xfrm>
                <a:custGeom>
                  <a:avLst/>
                  <a:gdLst>
                    <a:gd name="T0" fmla="*/ 7 w 7"/>
                    <a:gd name="T1" fmla="*/ 27 h 27"/>
                    <a:gd name="T2" fmla="*/ 0 w 7"/>
                    <a:gd name="T3" fmla="*/ 20 h 27"/>
                    <a:gd name="T4" fmla="*/ 0 w 7"/>
                    <a:gd name="T5" fmla="*/ 0 h 27"/>
                    <a:gd name="T6" fmla="*/ 7 w 7"/>
                    <a:gd name="T7" fmla="*/ 8 h 27"/>
                    <a:gd name="T8" fmla="*/ 7 w 7"/>
                    <a:gd name="T9" fmla="*/ 27 h 27"/>
                  </a:gdLst>
                  <a:ahLst/>
                  <a:cxnLst>
                    <a:cxn ang="0">
                      <a:pos x="T0" y="T1"/>
                    </a:cxn>
                    <a:cxn ang="0">
                      <a:pos x="T2" y="T3"/>
                    </a:cxn>
                    <a:cxn ang="0">
                      <a:pos x="T4" y="T5"/>
                    </a:cxn>
                    <a:cxn ang="0">
                      <a:pos x="T6" y="T7"/>
                    </a:cxn>
                    <a:cxn ang="0">
                      <a:pos x="T8" y="T9"/>
                    </a:cxn>
                  </a:cxnLst>
                  <a:rect l="0" t="0" r="r" b="b"/>
                  <a:pathLst>
                    <a:path w="7" h="27">
                      <a:moveTo>
                        <a:pt x="7" y="27"/>
                      </a:moveTo>
                      <a:lnTo>
                        <a:pt x="0" y="20"/>
                      </a:lnTo>
                      <a:lnTo>
                        <a:pt x="0" y="0"/>
                      </a:lnTo>
                      <a:lnTo>
                        <a:pt x="7" y="8"/>
                      </a:lnTo>
                      <a:lnTo>
                        <a:pt x="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88"/>
                <p:cNvSpPr>
                  <a:spLocks/>
                </p:cNvSpPr>
                <p:nvPr/>
              </p:nvSpPr>
              <p:spPr bwMode="auto">
                <a:xfrm>
                  <a:off x="8156576" y="1098551"/>
                  <a:ext cx="11113" cy="12700"/>
                </a:xfrm>
                <a:custGeom>
                  <a:avLst/>
                  <a:gdLst>
                    <a:gd name="T0" fmla="*/ 9 w 9"/>
                    <a:gd name="T1" fmla="*/ 10 h 10"/>
                    <a:gd name="T2" fmla="*/ 0 w 9"/>
                    <a:gd name="T3" fmla="*/ 0 h 10"/>
                    <a:gd name="T4" fmla="*/ 1 w 9"/>
                    <a:gd name="T5" fmla="*/ 0 h 10"/>
                    <a:gd name="T6" fmla="*/ 9 w 9"/>
                    <a:gd name="T7" fmla="*/ 10 h 10"/>
                    <a:gd name="T8" fmla="*/ 9 w 9"/>
                    <a:gd name="T9" fmla="*/ 10 h 10"/>
                  </a:gdLst>
                  <a:ahLst/>
                  <a:cxnLst>
                    <a:cxn ang="0">
                      <a:pos x="T0" y="T1"/>
                    </a:cxn>
                    <a:cxn ang="0">
                      <a:pos x="T2" y="T3"/>
                    </a:cxn>
                    <a:cxn ang="0">
                      <a:pos x="T4" y="T5"/>
                    </a:cxn>
                    <a:cxn ang="0">
                      <a:pos x="T6" y="T7"/>
                    </a:cxn>
                    <a:cxn ang="0">
                      <a:pos x="T8" y="T9"/>
                    </a:cxn>
                  </a:cxnLst>
                  <a:rect l="0" t="0" r="r" b="b"/>
                  <a:pathLst>
                    <a:path w="9" h="10">
                      <a:moveTo>
                        <a:pt x="9" y="10"/>
                      </a:moveTo>
                      <a:cubicBezTo>
                        <a:pt x="0" y="0"/>
                        <a:pt x="0" y="0"/>
                        <a:pt x="0" y="0"/>
                      </a:cubicBezTo>
                      <a:cubicBezTo>
                        <a:pt x="1" y="0"/>
                        <a:pt x="1" y="0"/>
                        <a:pt x="1" y="0"/>
                      </a:cubicBezTo>
                      <a:cubicBezTo>
                        <a:pt x="9" y="10"/>
                        <a:pt x="9" y="10"/>
                        <a:pt x="9" y="10"/>
                      </a:cubicBezTo>
                      <a:cubicBezTo>
                        <a:pt x="9"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89"/>
                <p:cNvSpPr>
                  <a:spLocks/>
                </p:cNvSpPr>
                <p:nvPr/>
              </p:nvSpPr>
              <p:spPr bwMode="auto">
                <a:xfrm>
                  <a:off x="8158163" y="1098551"/>
                  <a:ext cx="11113" cy="12700"/>
                </a:xfrm>
                <a:custGeom>
                  <a:avLst/>
                  <a:gdLst>
                    <a:gd name="T0" fmla="*/ 8 w 9"/>
                    <a:gd name="T1" fmla="*/ 10 h 10"/>
                    <a:gd name="T2" fmla="*/ 0 w 9"/>
                    <a:gd name="T3" fmla="*/ 0 h 10"/>
                    <a:gd name="T4" fmla="*/ 1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1" y="0"/>
                        <a:pt x="1" y="0"/>
                      </a:cubicBezTo>
                      <a:cubicBezTo>
                        <a:pt x="9" y="10"/>
                        <a:pt x="9" y="10"/>
                        <a:pt x="9"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90"/>
                <p:cNvSpPr>
                  <a:spLocks/>
                </p:cNvSpPr>
                <p:nvPr/>
              </p:nvSpPr>
              <p:spPr bwMode="auto">
                <a:xfrm>
                  <a:off x="8159751" y="1098551"/>
                  <a:ext cx="11113" cy="12700"/>
                </a:xfrm>
                <a:custGeom>
                  <a:avLst/>
                  <a:gdLst>
                    <a:gd name="T0" fmla="*/ 8 w 9"/>
                    <a:gd name="T1" fmla="*/ 10 h 10"/>
                    <a:gd name="T2" fmla="*/ 0 w 9"/>
                    <a:gd name="T3" fmla="*/ 0 h 10"/>
                    <a:gd name="T4" fmla="*/ 0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0" y="0"/>
                        <a:pt x="0" y="0"/>
                      </a:cubicBezTo>
                      <a:cubicBezTo>
                        <a:pt x="9" y="10"/>
                        <a:pt x="9" y="10"/>
                        <a:pt x="9" y="10"/>
                      </a:cubicBezTo>
                      <a:cubicBezTo>
                        <a:pt x="8" y="10"/>
                        <a:pt x="8"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91"/>
                <p:cNvSpPr>
                  <a:spLocks/>
                </p:cNvSpPr>
                <p:nvPr/>
              </p:nvSpPr>
              <p:spPr bwMode="auto">
                <a:xfrm>
                  <a:off x="8159751" y="1098551"/>
                  <a:ext cx="11113" cy="12700"/>
                </a:xfrm>
                <a:custGeom>
                  <a:avLst/>
                  <a:gdLst>
                    <a:gd name="T0" fmla="*/ 9 w 9"/>
                    <a:gd name="T1" fmla="*/ 10 h 10"/>
                    <a:gd name="T2" fmla="*/ 0 w 9"/>
                    <a:gd name="T3" fmla="*/ 0 h 10"/>
                    <a:gd name="T4" fmla="*/ 1 w 9"/>
                    <a:gd name="T5" fmla="*/ 0 h 10"/>
                    <a:gd name="T6" fmla="*/ 9 w 9"/>
                    <a:gd name="T7" fmla="*/ 10 h 10"/>
                    <a:gd name="T8" fmla="*/ 9 w 9"/>
                    <a:gd name="T9" fmla="*/ 10 h 10"/>
                  </a:gdLst>
                  <a:ahLst/>
                  <a:cxnLst>
                    <a:cxn ang="0">
                      <a:pos x="T0" y="T1"/>
                    </a:cxn>
                    <a:cxn ang="0">
                      <a:pos x="T2" y="T3"/>
                    </a:cxn>
                    <a:cxn ang="0">
                      <a:pos x="T4" y="T5"/>
                    </a:cxn>
                    <a:cxn ang="0">
                      <a:pos x="T6" y="T7"/>
                    </a:cxn>
                    <a:cxn ang="0">
                      <a:pos x="T8" y="T9"/>
                    </a:cxn>
                  </a:cxnLst>
                  <a:rect l="0" t="0" r="r" b="b"/>
                  <a:pathLst>
                    <a:path w="9" h="10">
                      <a:moveTo>
                        <a:pt x="9" y="10"/>
                      </a:moveTo>
                      <a:cubicBezTo>
                        <a:pt x="0" y="0"/>
                        <a:pt x="0" y="0"/>
                        <a:pt x="0" y="0"/>
                      </a:cubicBezTo>
                      <a:cubicBezTo>
                        <a:pt x="0" y="0"/>
                        <a:pt x="1" y="0"/>
                        <a:pt x="1" y="0"/>
                      </a:cubicBezTo>
                      <a:cubicBezTo>
                        <a:pt x="9" y="10"/>
                        <a:pt x="9" y="10"/>
                        <a:pt x="9" y="10"/>
                      </a:cubicBezTo>
                      <a:cubicBezTo>
                        <a:pt x="9"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92"/>
                <p:cNvSpPr>
                  <a:spLocks/>
                </p:cNvSpPr>
                <p:nvPr/>
              </p:nvSpPr>
              <p:spPr bwMode="auto">
                <a:xfrm>
                  <a:off x="8159751" y="1084263"/>
                  <a:ext cx="15875" cy="26988"/>
                </a:xfrm>
                <a:custGeom>
                  <a:avLst/>
                  <a:gdLst>
                    <a:gd name="T0" fmla="*/ 9 w 13"/>
                    <a:gd name="T1" fmla="*/ 21 h 21"/>
                    <a:gd name="T2" fmla="*/ 1 w 13"/>
                    <a:gd name="T3" fmla="*/ 11 h 21"/>
                    <a:gd name="T4" fmla="*/ 0 w 13"/>
                    <a:gd name="T5" fmla="*/ 0 h 21"/>
                    <a:gd name="T6" fmla="*/ 9 w 13"/>
                    <a:gd name="T7" fmla="*/ 10 h 21"/>
                    <a:gd name="T8" fmla="*/ 9 w 13"/>
                    <a:gd name="T9" fmla="*/ 21 h 21"/>
                  </a:gdLst>
                  <a:ahLst/>
                  <a:cxnLst>
                    <a:cxn ang="0">
                      <a:pos x="T0" y="T1"/>
                    </a:cxn>
                    <a:cxn ang="0">
                      <a:pos x="T2" y="T3"/>
                    </a:cxn>
                    <a:cxn ang="0">
                      <a:pos x="T4" y="T5"/>
                    </a:cxn>
                    <a:cxn ang="0">
                      <a:pos x="T6" y="T7"/>
                    </a:cxn>
                    <a:cxn ang="0">
                      <a:pos x="T8" y="T9"/>
                    </a:cxn>
                  </a:cxnLst>
                  <a:rect l="0" t="0" r="r" b="b"/>
                  <a:pathLst>
                    <a:path w="13" h="21">
                      <a:moveTo>
                        <a:pt x="9" y="21"/>
                      </a:moveTo>
                      <a:cubicBezTo>
                        <a:pt x="1" y="11"/>
                        <a:pt x="1" y="11"/>
                        <a:pt x="1" y="11"/>
                      </a:cubicBezTo>
                      <a:cubicBezTo>
                        <a:pt x="4" y="9"/>
                        <a:pt x="1" y="1"/>
                        <a:pt x="0" y="0"/>
                      </a:cubicBezTo>
                      <a:cubicBezTo>
                        <a:pt x="9" y="10"/>
                        <a:pt x="9" y="10"/>
                        <a:pt x="9" y="10"/>
                      </a:cubicBezTo>
                      <a:cubicBezTo>
                        <a:pt x="9" y="11"/>
                        <a:pt x="13" y="18"/>
                        <a:pt x="9"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93"/>
                <p:cNvSpPr>
                  <a:spLocks/>
                </p:cNvSpPr>
                <p:nvPr/>
              </p:nvSpPr>
              <p:spPr bwMode="auto">
                <a:xfrm>
                  <a:off x="8147051" y="1058863"/>
                  <a:ext cx="23813" cy="38100"/>
                </a:xfrm>
                <a:custGeom>
                  <a:avLst/>
                  <a:gdLst>
                    <a:gd name="T0" fmla="*/ 19 w 19"/>
                    <a:gd name="T1" fmla="*/ 31 h 31"/>
                    <a:gd name="T2" fmla="*/ 10 w 19"/>
                    <a:gd name="T3" fmla="*/ 21 h 31"/>
                    <a:gd name="T4" fmla="*/ 0 w 19"/>
                    <a:gd name="T5" fmla="*/ 0 h 31"/>
                    <a:gd name="T6" fmla="*/ 8 w 19"/>
                    <a:gd name="T7" fmla="*/ 10 h 31"/>
                    <a:gd name="T8" fmla="*/ 19 w 19"/>
                    <a:gd name="T9" fmla="*/ 31 h 31"/>
                  </a:gdLst>
                  <a:ahLst/>
                  <a:cxnLst>
                    <a:cxn ang="0">
                      <a:pos x="T0" y="T1"/>
                    </a:cxn>
                    <a:cxn ang="0">
                      <a:pos x="T2" y="T3"/>
                    </a:cxn>
                    <a:cxn ang="0">
                      <a:pos x="T4" y="T5"/>
                    </a:cxn>
                    <a:cxn ang="0">
                      <a:pos x="T6" y="T7"/>
                    </a:cxn>
                    <a:cxn ang="0">
                      <a:pos x="T8" y="T9"/>
                    </a:cxn>
                  </a:cxnLst>
                  <a:rect l="0" t="0" r="r" b="b"/>
                  <a:pathLst>
                    <a:path w="19" h="31">
                      <a:moveTo>
                        <a:pt x="19" y="31"/>
                      </a:moveTo>
                      <a:cubicBezTo>
                        <a:pt x="10" y="21"/>
                        <a:pt x="10" y="21"/>
                        <a:pt x="10" y="21"/>
                      </a:cubicBezTo>
                      <a:cubicBezTo>
                        <a:pt x="5" y="8"/>
                        <a:pt x="2" y="3"/>
                        <a:pt x="0" y="0"/>
                      </a:cubicBezTo>
                      <a:cubicBezTo>
                        <a:pt x="8" y="10"/>
                        <a:pt x="8" y="10"/>
                        <a:pt x="8" y="10"/>
                      </a:cubicBezTo>
                      <a:cubicBezTo>
                        <a:pt x="10" y="12"/>
                        <a:pt x="13" y="18"/>
                        <a:pt x="19"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94"/>
                <p:cNvSpPr>
                  <a:spLocks/>
                </p:cNvSpPr>
                <p:nvPr/>
              </p:nvSpPr>
              <p:spPr bwMode="auto">
                <a:xfrm>
                  <a:off x="8051801" y="1077913"/>
                  <a:ext cx="12700" cy="12700"/>
                </a:xfrm>
                <a:custGeom>
                  <a:avLst/>
                  <a:gdLst>
                    <a:gd name="T0" fmla="*/ 9 w 10"/>
                    <a:gd name="T1" fmla="*/ 10 h 11"/>
                    <a:gd name="T2" fmla="*/ 0 w 10"/>
                    <a:gd name="T3" fmla="*/ 0 h 11"/>
                    <a:gd name="T4" fmla="*/ 2 w 10"/>
                    <a:gd name="T5" fmla="*/ 1 h 11"/>
                    <a:gd name="T6" fmla="*/ 10 w 10"/>
                    <a:gd name="T7" fmla="*/ 11 h 11"/>
                    <a:gd name="T8" fmla="*/ 9 w 10"/>
                    <a:gd name="T9" fmla="*/ 10 h 11"/>
                  </a:gdLst>
                  <a:ahLst/>
                  <a:cxnLst>
                    <a:cxn ang="0">
                      <a:pos x="T0" y="T1"/>
                    </a:cxn>
                    <a:cxn ang="0">
                      <a:pos x="T2" y="T3"/>
                    </a:cxn>
                    <a:cxn ang="0">
                      <a:pos x="T4" y="T5"/>
                    </a:cxn>
                    <a:cxn ang="0">
                      <a:pos x="T6" y="T7"/>
                    </a:cxn>
                    <a:cxn ang="0">
                      <a:pos x="T8" y="T9"/>
                    </a:cxn>
                  </a:cxnLst>
                  <a:rect l="0" t="0" r="r" b="b"/>
                  <a:pathLst>
                    <a:path w="10" h="11">
                      <a:moveTo>
                        <a:pt x="9" y="10"/>
                      </a:moveTo>
                      <a:cubicBezTo>
                        <a:pt x="0" y="0"/>
                        <a:pt x="0" y="0"/>
                        <a:pt x="0" y="0"/>
                      </a:cubicBezTo>
                      <a:cubicBezTo>
                        <a:pt x="1" y="0"/>
                        <a:pt x="1" y="1"/>
                        <a:pt x="2" y="1"/>
                      </a:cubicBezTo>
                      <a:cubicBezTo>
                        <a:pt x="10" y="11"/>
                        <a:pt x="10" y="11"/>
                        <a:pt x="10" y="11"/>
                      </a:cubicBezTo>
                      <a:cubicBezTo>
                        <a:pt x="10" y="11"/>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95"/>
                <p:cNvSpPr>
                  <a:spLocks/>
                </p:cNvSpPr>
                <p:nvPr/>
              </p:nvSpPr>
              <p:spPr bwMode="auto">
                <a:xfrm>
                  <a:off x="8053388" y="1077913"/>
                  <a:ext cx="17463" cy="17463"/>
                </a:xfrm>
                <a:custGeom>
                  <a:avLst/>
                  <a:gdLst>
                    <a:gd name="T0" fmla="*/ 8 w 13"/>
                    <a:gd name="T1" fmla="*/ 10 h 13"/>
                    <a:gd name="T2" fmla="*/ 0 w 13"/>
                    <a:gd name="T3" fmla="*/ 0 h 13"/>
                    <a:gd name="T4" fmla="*/ 4 w 13"/>
                    <a:gd name="T5" fmla="*/ 3 h 13"/>
                    <a:gd name="T6" fmla="*/ 13 w 13"/>
                    <a:gd name="T7" fmla="*/ 13 h 13"/>
                    <a:gd name="T8" fmla="*/ 8 w 13"/>
                    <a:gd name="T9" fmla="*/ 10 h 13"/>
                  </a:gdLst>
                  <a:ahLst/>
                  <a:cxnLst>
                    <a:cxn ang="0">
                      <a:pos x="T0" y="T1"/>
                    </a:cxn>
                    <a:cxn ang="0">
                      <a:pos x="T2" y="T3"/>
                    </a:cxn>
                    <a:cxn ang="0">
                      <a:pos x="T4" y="T5"/>
                    </a:cxn>
                    <a:cxn ang="0">
                      <a:pos x="T6" y="T7"/>
                    </a:cxn>
                    <a:cxn ang="0">
                      <a:pos x="T8" y="T9"/>
                    </a:cxn>
                  </a:cxnLst>
                  <a:rect l="0" t="0" r="r" b="b"/>
                  <a:pathLst>
                    <a:path w="13" h="13">
                      <a:moveTo>
                        <a:pt x="8" y="10"/>
                      </a:moveTo>
                      <a:cubicBezTo>
                        <a:pt x="0" y="0"/>
                        <a:pt x="0" y="0"/>
                        <a:pt x="0" y="0"/>
                      </a:cubicBezTo>
                      <a:cubicBezTo>
                        <a:pt x="1" y="1"/>
                        <a:pt x="3" y="2"/>
                        <a:pt x="4" y="3"/>
                      </a:cubicBezTo>
                      <a:cubicBezTo>
                        <a:pt x="13" y="13"/>
                        <a:pt x="13" y="13"/>
                        <a:pt x="13" y="13"/>
                      </a:cubicBezTo>
                      <a:cubicBezTo>
                        <a:pt x="11"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96"/>
                <p:cNvSpPr>
                  <a:spLocks/>
                </p:cNvSpPr>
                <p:nvPr/>
              </p:nvSpPr>
              <p:spPr bwMode="auto">
                <a:xfrm>
                  <a:off x="8059738" y="1082676"/>
                  <a:ext cx="39688" cy="20638"/>
                </a:xfrm>
                <a:custGeom>
                  <a:avLst/>
                  <a:gdLst>
                    <a:gd name="T0" fmla="*/ 9 w 32"/>
                    <a:gd name="T1" fmla="*/ 10 h 17"/>
                    <a:gd name="T2" fmla="*/ 0 w 32"/>
                    <a:gd name="T3" fmla="*/ 0 h 17"/>
                    <a:gd name="T4" fmla="*/ 24 w 32"/>
                    <a:gd name="T5" fmla="*/ 7 h 17"/>
                    <a:gd name="T6" fmla="*/ 32 w 32"/>
                    <a:gd name="T7" fmla="*/ 17 h 17"/>
                    <a:gd name="T8" fmla="*/ 9 w 32"/>
                    <a:gd name="T9" fmla="*/ 10 h 17"/>
                  </a:gdLst>
                  <a:ahLst/>
                  <a:cxnLst>
                    <a:cxn ang="0">
                      <a:pos x="T0" y="T1"/>
                    </a:cxn>
                    <a:cxn ang="0">
                      <a:pos x="T2" y="T3"/>
                    </a:cxn>
                    <a:cxn ang="0">
                      <a:pos x="T4" y="T5"/>
                    </a:cxn>
                    <a:cxn ang="0">
                      <a:pos x="T6" y="T7"/>
                    </a:cxn>
                    <a:cxn ang="0">
                      <a:pos x="T8" y="T9"/>
                    </a:cxn>
                  </a:cxnLst>
                  <a:rect l="0" t="0" r="r" b="b"/>
                  <a:pathLst>
                    <a:path w="32" h="17">
                      <a:moveTo>
                        <a:pt x="9" y="10"/>
                      </a:moveTo>
                      <a:cubicBezTo>
                        <a:pt x="0" y="0"/>
                        <a:pt x="0" y="0"/>
                        <a:pt x="0" y="0"/>
                      </a:cubicBezTo>
                      <a:cubicBezTo>
                        <a:pt x="6" y="3"/>
                        <a:pt x="15" y="6"/>
                        <a:pt x="24" y="7"/>
                      </a:cubicBezTo>
                      <a:cubicBezTo>
                        <a:pt x="32" y="17"/>
                        <a:pt x="32" y="17"/>
                        <a:pt x="32" y="17"/>
                      </a:cubicBezTo>
                      <a:cubicBezTo>
                        <a:pt x="23" y="15"/>
                        <a:pt x="14" y="13"/>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97"/>
                <p:cNvSpPr>
                  <a:spLocks/>
                </p:cNvSpPr>
                <p:nvPr/>
              </p:nvSpPr>
              <p:spPr bwMode="auto">
                <a:xfrm>
                  <a:off x="8088313" y="1090613"/>
                  <a:ext cx="77788" cy="20638"/>
                </a:xfrm>
                <a:custGeom>
                  <a:avLst/>
                  <a:gdLst>
                    <a:gd name="T0" fmla="*/ 8 w 62"/>
                    <a:gd name="T1" fmla="*/ 10 h 16"/>
                    <a:gd name="T2" fmla="*/ 0 w 62"/>
                    <a:gd name="T3" fmla="*/ 0 h 16"/>
                    <a:gd name="T4" fmla="*/ 54 w 62"/>
                    <a:gd name="T5" fmla="*/ 6 h 16"/>
                    <a:gd name="T6" fmla="*/ 54 w 62"/>
                    <a:gd name="T7" fmla="*/ 6 h 16"/>
                    <a:gd name="T8" fmla="*/ 62 w 62"/>
                    <a:gd name="T9" fmla="*/ 16 h 16"/>
                    <a:gd name="T10" fmla="*/ 62 w 62"/>
                    <a:gd name="T11" fmla="*/ 16 h 16"/>
                    <a:gd name="T12" fmla="*/ 8 w 62"/>
                    <a:gd name="T13" fmla="*/ 10 h 16"/>
                  </a:gdLst>
                  <a:ahLst/>
                  <a:cxnLst>
                    <a:cxn ang="0">
                      <a:pos x="T0" y="T1"/>
                    </a:cxn>
                    <a:cxn ang="0">
                      <a:pos x="T2" y="T3"/>
                    </a:cxn>
                    <a:cxn ang="0">
                      <a:pos x="T4" y="T5"/>
                    </a:cxn>
                    <a:cxn ang="0">
                      <a:pos x="T6" y="T7"/>
                    </a:cxn>
                    <a:cxn ang="0">
                      <a:pos x="T8" y="T9"/>
                    </a:cxn>
                    <a:cxn ang="0">
                      <a:pos x="T10" y="T11"/>
                    </a:cxn>
                    <a:cxn ang="0">
                      <a:pos x="T12" y="T13"/>
                    </a:cxn>
                  </a:cxnLst>
                  <a:rect l="0" t="0" r="r" b="b"/>
                  <a:pathLst>
                    <a:path w="62" h="16">
                      <a:moveTo>
                        <a:pt x="8" y="10"/>
                      </a:moveTo>
                      <a:cubicBezTo>
                        <a:pt x="0" y="0"/>
                        <a:pt x="0" y="0"/>
                        <a:pt x="0" y="0"/>
                      </a:cubicBezTo>
                      <a:cubicBezTo>
                        <a:pt x="22" y="5"/>
                        <a:pt x="48" y="6"/>
                        <a:pt x="54" y="6"/>
                      </a:cubicBezTo>
                      <a:cubicBezTo>
                        <a:pt x="54" y="6"/>
                        <a:pt x="54" y="6"/>
                        <a:pt x="54" y="6"/>
                      </a:cubicBezTo>
                      <a:cubicBezTo>
                        <a:pt x="62" y="16"/>
                        <a:pt x="62" y="16"/>
                        <a:pt x="62" y="16"/>
                      </a:cubicBezTo>
                      <a:cubicBezTo>
                        <a:pt x="62" y="16"/>
                        <a:pt x="62" y="16"/>
                        <a:pt x="62" y="16"/>
                      </a:cubicBezTo>
                      <a:cubicBezTo>
                        <a:pt x="57" y="16"/>
                        <a:pt x="30" y="15"/>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98"/>
                <p:cNvSpPr>
                  <a:spLocks/>
                </p:cNvSpPr>
                <p:nvPr/>
              </p:nvSpPr>
              <p:spPr bwMode="auto">
                <a:xfrm>
                  <a:off x="8156576" y="1098551"/>
                  <a:ext cx="11113" cy="12700"/>
                </a:xfrm>
                <a:custGeom>
                  <a:avLst/>
                  <a:gdLst>
                    <a:gd name="T0" fmla="*/ 8 w 9"/>
                    <a:gd name="T1" fmla="*/ 10 h 10"/>
                    <a:gd name="T2" fmla="*/ 0 w 9"/>
                    <a:gd name="T3" fmla="*/ 0 h 10"/>
                    <a:gd name="T4" fmla="*/ 0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0" y="0"/>
                        <a:pt x="0" y="0"/>
                      </a:cubicBezTo>
                      <a:cubicBezTo>
                        <a:pt x="9" y="10"/>
                        <a:pt x="9" y="10"/>
                        <a:pt x="9"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99"/>
                <p:cNvSpPr>
                  <a:spLocks/>
                </p:cNvSpPr>
                <p:nvPr/>
              </p:nvSpPr>
              <p:spPr bwMode="auto">
                <a:xfrm>
                  <a:off x="8110538" y="993776"/>
                  <a:ext cx="336550" cy="12700"/>
                </a:xfrm>
                <a:custGeom>
                  <a:avLst/>
                  <a:gdLst>
                    <a:gd name="T0" fmla="*/ 6 w 212"/>
                    <a:gd name="T1" fmla="*/ 8 h 8"/>
                    <a:gd name="T2" fmla="*/ 0 w 212"/>
                    <a:gd name="T3" fmla="*/ 0 h 8"/>
                    <a:gd name="T4" fmla="*/ 205 w 212"/>
                    <a:gd name="T5" fmla="*/ 0 h 8"/>
                    <a:gd name="T6" fmla="*/ 212 w 212"/>
                    <a:gd name="T7" fmla="*/ 8 h 8"/>
                    <a:gd name="T8" fmla="*/ 6 w 212"/>
                    <a:gd name="T9" fmla="*/ 8 h 8"/>
                  </a:gdLst>
                  <a:ahLst/>
                  <a:cxnLst>
                    <a:cxn ang="0">
                      <a:pos x="T0" y="T1"/>
                    </a:cxn>
                    <a:cxn ang="0">
                      <a:pos x="T2" y="T3"/>
                    </a:cxn>
                    <a:cxn ang="0">
                      <a:pos x="T4" y="T5"/>
                    </a:cxn>
                    <a:cxn ang="0">
                      <a:pos x="T6" y="T7"/>
                    </a:cxn>
                    <a:cxn ang="0">
                      <a:pos x="T8" y="T9"/>
                    </a:cxn>
                  </a:cxnLst>
                  <a:rect l="0" t="0" r="r" b="b"/>
                  <a:pathLst>
                    <a:path w="212" h="8">
                      <a:moveTo>
                        <a:pt x="6" y="8"/>
                      </a:moveTo>
                      <a:lnTo>
                        <a:pt x="0" y="0"/>
                      </a:lnTo>
                      <a:lnTo>
                        <a:pt x="205" y="0"/>
                      </a:lnTo>
                      <a:lnTo>
                        <a:pt x="212"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00"/>
                <p:cNvSpPr>
                  <a:spLocks/>
                </p:cNvSpPr>
                <p:nvPr/>
              </p:nvSpPr>
              <p:spPr bwMode="auto">
                <a:xfrm>
                  <a:off x="8012113" y="1066801"/>
                  <a:ext cx="25400" cy="144463"/>
                </a:xfrm>
                <a:custGeom>
                  <a:avLst/>
                  <a:gdLst>
                    <a:gd name="T0" fmla="*/ 20 w 20"/>
                    <a:gd name="T1" fmla="*/ 115 h 115"/>
                    <a:gd name="T2" fmla="*/ 11 w 20"/>
                    <a:gd name="T3" fmla="*/ 105 h 115"/>
                    <a:gd name="T4" fmla="*/ 1 w 20"/>
                    <a:gd name="T5" fmla="*/ 64 h 115"/>
                    <a:gd name="T6" fmla="*/ 0 w 20"/>
                    <a:gd name="T7" fmla="*/ 0 h 115"/>
                    <a:gd name="T8" fmla="*/ 8 w 20"/>
                    <a:gd name="T9" fmla="*/ 10 h 115"/>
                    <a:gd name="T10" fmla="*/ 9 w 20"/>
                    <a:gd name="T11" fmla="*/ 74 h 115"/>
                    <a:gd name="T12" fmla="*/ 20 w 20"/>
                    <a:gd name="T13" fmla="*/ 115 h 115"/>
                  </a:gdLst>
                  <a:ahLst/>
                  <a:cxnLst>
                    <a:cxn ang="0">
                      <a:pos x="T0" y="T1"/>
                    </a:cxn>
                    <a:cxn ang="0">
                      <a:pos x="T2" y="T3"/>
                    </a:cxn>
                    <a:cxn ang="0">
                      <a:pos x="T4" y="T5"/>
                    </a:cxn>
                    <a:cxn ang="0">
                      <a:pos x="T6" y="T7"/>
                    </a:cxn>
                    <a:cxn ang="0">
                      <a:pos x="T8" y="T9"/>
                    </a:cxn>
                    <a:cxn ang="0">
                      <a:pos x="T10" y="T11"/>
                    </a:cxn>
                    <a:cxn ang="0">
                      <a:pos x="T12" y="T13"/>
                    </a:cxn>
                  </a:cxnLst>
                  <a:rect l="0" t="0" r="r" b="b"/>
                  <a:pathLst>
                    <a:path w="20" h="115">
                      <a:moveTo>
                        <a:pt x="20" y="115"/>
                      </a:moveTo>
                      <a:cubicBezTo>
                        <a:pt x="11" y="105"/>
                        <a:pt x="11" y="105"/>
                        <a:pt x="11" y="105"/>
                      </a:cubicBezTo>
                      <a:cubicBezTo>
                        <a:pt x="3" y="96"/>
                        <a:pt x="2" y="80"/>
                        <a:pt x="1" y="64"/>
                      </a:cubicBezTo>
                      <a:cubicBezTo>
                        <a:pt x="0" y="38"/>
                        <a:pt x="0" y="6"/>
                        <a:pt x="0" y="0"/>
                      </a:cubicBezTo>
                      <a:cubicBezTo>
                        <a:pt x="8" y="10"/>
                        <a:pt x="8" y="10"/>
                        <a:pt x="8" y="10"/>
                      </a:cubicBezTo>
                      <a:cubicBezTo>
                        <a:pt x="8" y="15"/>
                        <a:pt x="8" y="48"/>
                        <a:pt x="9" y="74"/>
                      </a:cubicBezTo>
                      <a:cubicBezTo>
                        <a:pt x="10" y="89"/>
                        <a:pt x="12" y="105"/>
                        <a:pt x="20" y="1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01"/>
                <p:cNvSpPr>
                  <a:spLocks/>
                </p:cNvSpPr>
                <p:nvPr/>
              </p:nvSpPr>
              <p:spPr bwMode="auto">
                <a:xfrm>
                  <a:off x="8012113" y="1035051"/>
                  <a:ext cx="25400" cy="44450"/>
                </a:xfrm>
                <a:custGeom>
                  <a:avLst/>
                  <a:gdLst>
                    <a:gd name="T0" fmla="*/ 8 w 20"/>
                    <a:gd name="T1" fmla="*/ 36 h 36"/>
                    <a:gd name="T2" fmla="*/ 0 w 20"/>
                    <a:gd name="T3" fmla="*/ 26 h 36"/>
                    <a:gd name="T4" fmla="*/ 12 w 20"/>
                    <a:gd name="T5" fmla="*/ 0 h 36"/>
                    <a:gd name="T6" fmla="*/ 20 w 20"/>
                    <a:gd name="T7" fmla="*/ 9 h 36"/>
                    <a:gd name="T8" fmla="*/ 8 w 20"/>
                    <a:gd name="T9" fmla="*/ 36 h 36"/>
                  </a:gdLst>
                  <a:ahLst/>
                  <a:cxnLst>
                    <a:cxn ang="0">
                      <a:pos x="T0" y="T1"/>
                    </a:cxn>
                    <a:cxn ang="0">
                      <a:pos x="T2" y="T3"/>
                    </a:cxn>
                    <a:cxn ang="0">
                      <a:pos x="T4" y="T5"/>
                    </a:cxn>
                    <a:cxn ang="0">
                      <a:pos x="T6" y="T7"/>
                    </a:cxn>
                    <a:cxn ang="0">
                      <a:pos x="T8" y="T9"/>
                    </a:cxn>
                  </a:cxnLst>
                  <a:rect l="0" t="0" r="r" b="b"/>
                  <a:pathLst>
                    <a:path w="20" h="36">
                      <a:moveTo>
                        <a:pt x="8" y="36"/>
                      </a:moveTo>
                      <a:cubicBezTo>
                        <a:pt x="0" y="26"/>
                        <a:pt x="0" y="26"/>
                        <a:pt x="0" y="26"/>
                      </a:cubicBezTo>
                      <a:cubicBezTo>
                        <a:pt x="0" y="18"/>
                        <a:pt x="4" y="10"/>
                        <a:pt x="12" y="0"/>
                      </a:cubicBezTo>
                      <a:cubicBezTo>
                        <a:pt x="20" y="9"/>
                        <a:pt x="20" y="9"/>
                        <a:pt x="20" y="9"/>
                      </a:cubicBezTo>
                      <a:cubicBezTo>
                        <a:pt x="12" y="19"/>
                        <a:pt x="8" y="28"/>
                        <a:pt x="8"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02"/>
                <p:cNvSpPr>
                  <a:spLocks/>
                </p:cNvSpPr>
                <p:nvPr/>
              </p:nvSpPr>
              <p:spPr bwMode="auto">
                <a:xfrm>
                  <a:off x="8027988" y="1014413"/>
                  <a:ext cx="19050" cy="31750"/>
                </a:xfrm>
                <a:custGeom>
                  <a:avLst/>
                  <a:gdLst>
                    <a:gd name="T0" fmla="*/ 8 w 15"/>
                    <a:gd name="T1" fmla="*/ 25 h 25"/>
                    <a:gd name="T2" fmla="*/ 0 w 15"/>
                    <a:gd name="T3" fmla="*/ 16 h 25"/>
                    <a:gd name="T4" fmla="*/ 7 w 15"/>
                    <a:gd name="T5" fmla="*/ 0 h 25"/>
                    <a:gd name="T6" fmla="*/ 15 w 15"/>
                    <a:gd name="T7" fmla="*/ 10 h 25"/>
                    <a:gd name="T8" fmla="*/ 8 w 15"/>
                    <a:gd name="T9" fmla="*/ 25 h 25"/>
                  </a:gdLst>
                  <a:ahLst/>
                  <a:cxnLst>
                    <a:cxn ang="0">
                      <a:pos x="T0" y="T1"/>
                    </a:cxn>
                    <a:cxn ang="0">
                      <a:pos x="T2" y="T3"/>
                    </a:cxn>
                    <a:cxn ang="0">
                      <a:pos x="T4" y="T5"/>
                    </a:cxn>
                    <a:cxn ang="0">
                      <a:pos x="T6" y="T7"/>
                    </a:cxn>
                    <a:cxn ang="0">
                      <a:pos x="T8" y="T9"/>
                    </a:cxn>
                  </a:cxnLst>
                  <a:rect l="0" t="0" r="r" b="b"/>
                  <a:pathLst>
                    <a:path w="15" h="25">
                      <a:moveTo>
                        <a:pt x="8" y="25"/>
                      </a:moveTo>
                      <a:cubicBezTo>
                        <a:pt x="0" y="16"/>
                        <a:pt x="0" y="16"/>
                        <a:pt x="0" y="16"/>
                      </a:cubicBezTo>
                      <a:cubicBezTo>
                        <a:pt x="0" y="11"/>
                        <a:pt x="2" y="5"/>
                        <a:pt x="7" y="0"/>
                      </a:cubicBezTo>
                      <a:cubicBezTo>
                        <a:pt x="15" y="10"/>
                        <a:pt x="15" y="10"/>
                        <a:pt x="15" y="10"/>
                      </a:cubicBezTo>
                      <a:cubicBezTo>
                        <a:pt x="11" y="15"/>
                        <a:pt x="9" y="20"/>
                        <a:pt x="8"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03"/>
                <p:cNvSpPr>
                  <a:spLocks/>
                </p:cNvSpPr>
                <p:nvPr/>
              </p:nvSpPr>
              <p:spPr bwMode="auto">
                <a:xfrm>
                  <a:off x="8035926" y="995363"/>
                  <a:ext cx="26988" cy="31750"/>
                </a:xfrm>
                <a:custGeom>
                  <a:avLst/>
                  <a:gdLst>
                    <a:gd name="T0" fmla="*/ 8 w 21"/>
                    <a:gd name="T1" fmla="*/ 25 h 25"/>
                    <a:gd name="T2" fmla="*/ 0 w 21"/>
                    <a:gd name="T3" fmla="*/ 15 h 25"/>
                    <a:gd name="T4" fmla="*/ 12 w 21"/>
                    <a:gd name="T5" fmla="*/ 0 h 25"/>
                    <a:gd name="T6" fmla="*/ 21 w 21"/>
                    <a:gd name="T7" fmla="*/ 9 h 25"/>
                    <a:gd name="T8" fmla="*/ 8 w 21"/>
                    <a:gd name="T9" fmla="*/ 25 h 25"/>
                  </a:gdLst>
                  <a:ahLst/>
                  <a:cxnLst>
                    <a:cxn ang="0">
                      <a:pos x="T0" y="T1"/>
                    </a:cxn>
                    <a:cxn ang="0">
                      <a:pos x="T2" y="T3"/>
                    </a:cxn>
                    <a:cxn ang="0">
                      <a:pos x="T4" y="T5"/>
                    </a:cxn>
                    <a:cxn ang="0">
                      <a:pos x="T6" y="T7"/>
                    </a:cxn>
                    <a:cxn ang="0">
                      <a:pos x="T8" y="T9"/>
                    </a:cxn>
                  </a:cxnLst>
                  <a:rect l="0" t="0" r="r" b="b"/>
                  <a:pathLst>
                    <a:path w="21" h="25">
                      <a:moveTo>
                        <a:pt x="8" y="25"/>
                      </a:moveTo>
                      <a:cubicBezTo>
                        <a:pt x="0" y="15"/>
                        <a:pt x="0" y="15"/>
                        <a:pt x="0" y="15"/>
                      </a:cubicBezTo>
                      <a:cubicBezTo>
                        <a:pt x="4" y="10"/>
                        <a:pt x="9" y="4"/>
                        <a:pt x="12" y="0"/>
                      </a:cubicBezTo>
                      <a:cubicBezTo>
                        <a:pt x="21" y="9"/>
                        <a:pt x="21" y="9"/>
                        <a:pt x="21" y="9"/>
                      </a:cubicBezTo>
                      <a:cubicBezTo>
                        <a:pt x="17" y="14"/>
                        <a:pt x="13" y="20"/>
                        <a:pt x="8"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04"/>
                <p:cNvSpPr>
                  <a:spLocks/>
                </p:cNvSpPr>
                <p:nvPr/>
              </p:nvSpPr>
              <p:spPr bwMode="auto">
                <a:xfrm>
                  <a:off x="8064501" y="971551"/>
                  <a:ext cx="12700" cy="12700"/>
                </a:xfrm>
                <a:custGeom>
                  <a:avLst/>
                  <a:gdLst>
                    <a:gd name="T0" fmla="*/ 7 w 8"/>
                    <a:gd name="T1" fmla="*/ 8 h 8"/>
                    <a:gd name="T2" fmla="*/ 0 w 8"/>
                    <a:gd name="T3" fmla="*/ 0 h 8"/>
                    <a:gd name="T4" fmla="*/ 1 w 8"/>
                    <a:gd name="T5" fmla="*/ 0 h 8"/>
                    <a:gd name="T6" fmla="*/ 8 w 8"/>
                    <a:gd name="T7" fmla="*/ 8 h 8"/>
                    <a:gd name="T8" fmla="*/ 7 w 8"/>
                    <a:gd name="T9" fmla="*/ 8 h 8"/>
                  </a:gdLst>
                  <a:ahLst/>
                  <a:cxnLst>
                    <a:cxn ang="0">
                      <a:pos x="T0" y="T1"/>
                    </a:cxn>
                    <a:cxn ang="0">
                      <a:pos x="T2" y="T3"/>
                    </a:cxn>
                    <a:cxn ang="0">
                      <a:pos x="T4" y="T5"/>
                    </a:cxn>
                    <a:cxn ang="0">
                      <a:pos x="T6" y="T7"/>
                    </a:cxn>
                    <a:cxn ang="0">
                      <a:pos x="T8" y="T9"/>
                    </a:cxn>
                  </a:cxnLst>
                  <a:rect l="0" t="0" r="r" b="b"/>
                  <a:pathLst>
                    <a:path w="8" h="8">
                      <a:moveTo>
                        <a:pt x="7" y="8"/>
                      </a:moveTo>
                      <a:lnTo>
                        <a:pt x="0" y="0"/>
                      </a:lnTo>
                      <a:lnTo>
                        <a:pt x="1" y="0"/>
                      </a:lnTo>
                      <a:lnTo>
                        <a:pt x="8" y="8"/>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06"/>
                <p:cNvSpPr>
                  <a:spLocks/>
                </p:cNvSpPr>
                <p:nvPr/>
              </p:nvSpPr>
              <p:spPr bwMode="auto">
                <a:xfrm>
                  <a:off x="8058151" y="952501"/>
                  <a:ext cx="12700" cy="14288"/>
                </a:xfrm>
                <a:custGeom>
                  <a:avLst/>
                  <a:gdLst>
                    <a:gd name="T0" fmla="*/ 9 w 10"/>
                    <a:gd name="T1" fmla="*/ 10 h 11"/>
                    <a:gd name="T2" fmla="*/ 0 w 10"/>
                    <a:gd name="T3" fmla="*/ 0 h 11"/>
                    <a:gd name="T4" fmla="*/ 1 w 10"/>
                    <a:gd name="T5" fmla="*/ 2 h 11"/>
                    <a:gd name="T6" fmla="*/ 10 w 10"/>
                    <a:gd name="T7" fmla="*/ 11 h 11"/>
                    <a:gd name="T8" fmla="*/ 9 w 10"/>
                    <a:gd name="T9" fmla="*/ 10 h 11"/>
                  </a:gdLst>
                  <a:ahLst/>
                  <a:cxnLst>
                    <a:cxn ang="0">
                      <a:pos x="T0" y="T1"/>
                    </a:cxn>
                    <a:cxn ang="0">
                      <a:pos x="T2" y="T3"/>
                    </a:cxn>
                    <a:cxn ang="0">
                      <a:pos x="T4" y="T5"/>
                    </a:cxn>
                    <a:cxn ang="0">
                      <a:pos x="T6" y="T7"/>
                    </a:cxn>
                    <a:cxn ang="0">
                      <a:pos x="T8" y="T9"/>
                    </a:cxn>
                  </a:cxnLst>
                  <a:rect l="0" t="0" r="r" b="b"/>
                  <a:pathLst>
                    <a:path w="10" h="11">
                      <a:moveTo>
                        <a:pt x="9" y="10"/>
                      </a:moveTo>
                      <a:cubicBezTo>
                        <a:pt x="0" y="0"/>
                        <a:pt x="0" y="0"/>
                        <a:pt x="0" y="0"/>
                      </a:cubicBezTo>
                      <a:cubicBezTo>
                        <a:pt x="0" y="1"/>
                        <a:pt x="1" y="1"/>
                        <a:pt x="1" y="2"/>
                      </a:cubicBezTo>
                      <a:cubicBezTo>
                        <a:pt x="10" y="11"/>
                        <a:pt x="10" y="11"/>
                        <a:pt x="10" y="11"/>
                      </a:cubicBezTo>
                      <a:cubicBezTo>
                        <a:pt x="9" y="11"/>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07"/>
                <p:cNvSpPr>
                  <a:spLocks/>
                </p:cNvSpPr>
                <p:nvPr/>
              </p:nvSpPr>
              <p:spPr bwMode="auto">
                <a:xfrm>
                  <a:off x="8031163" y="950913"/>
                  <a:ext cx="17463" cy="12700"/>
                </a:xfrm>
                <a:custGeom>
                  <a:avLst/>
                  <a:gdLst>
                    <a:gd name="T0" fmla="*/ 8 w 14"/>
                    <a:gd name="T1" fmla="*/ 10 h 10"/>
                    <a:gd name="T2" fmla="*/ 0 w 14"/>
                    <a:gd name="T3" fmla="*/ 0 h 10"/>
                    <a:gd name="T4" fmla="*/ 5 w 14"/>
                    <a:gd name="T5" fmla="*/ 0 h 10"/>
                    <a:gd name="T6" fmla="*/ 14 w 14"/>
                    <a:gd name="T7" fmla="*/ 10 h 10"/>
                    <a:gd name="T8" fmla="*/ 8 w 14"/>
                    <a:gd name="T9" fmla="*/ 10 h 10"/>
                  </a:gdLst>
                  <a:ahLst/>
                  <a:cxnLst>
                    <a:cxn ang="0">
                      <a:pos x="T0" y="T1"/>
                    </a:cxn>
                    <a:cxn ang="0">
                      <a:pos x="T2" y="T3"/>
                    </a:cxn>
                    <a:cxn ang="0">
                      <a:pos x="T4" y="T5"/>
                    </a:cxn>
                    <a:cxn ang="0">
                      <a:pos x="T6" y="T7"/>
                    </a:cxn>
                    <a:cxn ang="0">
                      <a:pos x="T8" y="T9"/>
                    </a:cxn>
                  </a:cxnLst>
                  <a:rect l="0" t="0" r="r" b="b"/>
                  <a:pathLst>
                    <a:path w="14" h="10">
                      <a:moveTo>
                        <a:pt x="8" y="10"/>
                      </a:moveTo>
                      <a:cubicBezTo>
                        <a:pt x="0" y="0"/>
                        <a:pt x="0" y="0"/>
                        <a:pt x="0" y="0"/>
                      </a:cubicBezTo>
                      <a:cubicBezTo>
                        <a:pt x="2" y="0"/>
                        <a:pt x="3" y="0"/>
                        <a:pt x="5" y="0"/>
                      </a:cubicBezTo>
                      <a:cubicBezTo>
                        <a:pt x="14" y="10"/>
                        <a:pt x="14" y="10"/>
                        <a:pt x="14" y="10"/>
                      </a:cubicBezTo>
                      <a:cubicBezTo>
                        <a:pt x="12" y="10"/>
                        <a:pt x="10"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08"/>
                <p:cNvSpPr>
                  <a:spLocks/>
                </p:cNvSpPr>
                <p:nvPr/>
              </p:nvSpPr>
              <p:spPr bwMode="auto">
                <a:xfrm>
                  <a:off x="8037513" y="950913"/>
                  <a:ext cx="31750" cy="14288"/>
                </a:xfrm>
                <a:custGeom>
                  <a:avLst/>
                  <a:gdLst>
                    <a:gd name="T0" fmla="*/ 9 w 25"/>
                    <a:gd name="T1" fmla="*/ 10 h 11"/>
                    <a:gd name="T2" fmla="*/ 0 w 25"/>
                    <a:gd name="T3" fmla="*/ 0 h 11"/>
                    <a:gd name="T4" fmla="*/ 16 w 25"/>
                    <a:gd name="T5" fmla="*/ 1 h 11"/>
                    <a:gd name="T6" fmla="*/ 25 w 25"/>
                    <a:gd name="T7" fmla="*/ 11 h 11"/>
                    <a:gd name="T8" fmla="*/ 9 w 25"/>
                    <a:gd name="T9" fmla="*/ 10 h 11"/>
                  </a:gdLst>
                  <a:ahLst/>
                  <a:cxnLst>
                    <a:cxn ang="0">
                      <a:pos x="T0" y="T1"/>
                    </a:cxn>
                    <a:cxn ang="0">
                      <a:pos x="T2" y="T3"/>
                    </a:cxn>
                    <a:cxn ang="0">
                      <a:pos x="T4" y="T5"/>
                    </a:cxn>
                    <a:cxn ang="0">
                      <a:pos x="T6" y="T7"/>
                    </a:cxn>
                    <a:cxn ang="0">
                      <a:pos x="T8" y="T9"/>
                    </a:cxn>
                  </a:cxnLst>
                  <a:rect l="0" t="0" r="r" b="b"/>
                  <a:pathLst>
                    <a:path w="25" h="11">
                      <a:moveTo>
                        <a:pt x="9" y="10"/>
                      </a:moveTo>
                      <a:cubicBezTo>
                        <a:pt x="0" y="0"/>
                        <a:pt x="0" y="0"/>
                        <a:pt x="0" y="0"/>
                      </a:cubicBezTo>
                      <a:cubicBezTo>
                        <a:pt x="9" y="1"/>
                        <a:pt x="16" y="1"/>
                        <a:pt x="16" y="1"/>
                      </a:cubicBezTo>
                      <a:cubicBezTo>
                        <a:pt x="25" y="11"/>
                        <a:pt x="25" y="11"/>
                        <a:pt x="25" y="11"/>
                      </a:cubicBezTo>
                      <a:cubicBezTo>
                        <a:pt x="24" y="11"/>
                        <a:pt x="18"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09"/>
                <p:cNvSpPr>
                  <a:spLocks/>
                </p:cNvSpPr>
                <p:nvPr/>
              </p:nvSpPr>
              <p:spPr bwMode="auto">
                <a:xfrm>
                  <a:off x="8066088" y="866776"/>
                  <a:ext cx="76200" cy="117475"/>
                </a:xfrm>
                <a:custGeom>
                  <a:avLst/>
                  <a:gdLst>
                    <a:gd name="T0" fmla="*/ 9 w 61"/>
                    <a:gd name="T1" fmla="*/ 94 h 94"/>
                    <a:gd name="T2" fmla="*/ 0 w 61"/>
                    <a:gd name="T3" fmla="*/ 85 h 94"/>
                    <a:gd name="T4" fmla="*/ 53 w 61"/>
                    <a:gd name="T5" fmla="*/ 0 h 94"/>
                    <a:gd name="T6" fmla="*/ 61 w 61"/>
                    <a:gd name="T7" fmla="*/ 10 h 94"/>
                    <a:gd name="T8" fmla="*/ 9 w 61"/>
                    <a:gd name="T9" fmla="*/ 94 h 94"/>
                  </a:gdLst>
                  <a:ahLst/>
                  <a:cxnLst>
                    <a:cxn ang="0">
                      <a:pos x="T0" y="T1"/>
                    </a:cxn>
                    <a:cxn ang="0">
                      <a:pos x="T2" y="T3"/>
                    </a:cxn>
                    <a:cxn ang="0">
                      <a:pos x="T4" y="T5"/>
                    </a:cxn>
                    <a:cxn ang="0">
                      <a:pos x="T6" y="T7"/>
                    </a:cxn>
                    <a:cxn ang="0">
                      <a:pos x="T8" y="T9"/>
                    </a:cxn>
                  </a:cxnLst>
                  <a:rect l="0" t="0" r="r" b="b"/>
                  <a:pathLst>
                    <a:path w="61" h="94">
                      <a:moveTo>
                        <a:pt x="9" y="94"/>
                      </a:moveTo>
                      <a:cubicBezTo>
                        <a:pt x="0" y="85"/>
                        <a:pt x="0" y="85"/>
                        <a:pt x="0" y="85"/>
                      </a:cubicBezTo>
                      <a:cubicBezTo>
                        <a:pt x="34" y="21"/>
                        <a:pt x="46" y="5"/>
                        <a:pt x="53" y="0"/>
                      </a:cubicBezTo>
                      <a:cubicBezTo>
                        <a:pt x="61" y="10"/>
                        <a:pt x="61" y="10"/>
                        <a:pt x="61" y="10"/>
                      </a:cubicBezTo>
                      <a:cubicBezTo>
                        <a:pt x="54" y="15"/>
                        <a:pt x="42" y="30"/>
                        <a:pt x="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10"/>
                <p:cNvSpPr>
                  <a:spLocks/>
                </p:cNvSpPr>
                <p:nvPr/>
              </p:nvSpPr>
              <p:spPr bwMode="auto">
                <a:xfrm>
                  <a:off x="8132763" y="865188"/>
                  <a:ext cx="14288" cy="12700"/>
                </a:xfrm>
                <a:custGeom>
                  <a:avLst/>
                  <a:gdLst>
                    <a:gd name="T0" fmla="*/ 8 w 11"/>
                    <a:gd name="T1" fmla="*/ 11 h 11"/>
                    <a:gd name="T2" fmla="*/ 0 w 11"/>
                    <a:gd name="T3" fmla="*/ 1 h 11"/>
                    <a:gd name="T4" fmla="*/ 3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2" y="0"/>
                        <a:pt x="3" y="0"/>
                      </a:cubicBezTo>
                      <a:cubicBezTo>
                        <a:pt x="11" y="10"/>
                        <a:pt x="11" y="10"/>
                        <a:pt x="11" y="10"/>
                      </a:cubicBezTo>
                      <a:cubicBezTo>
                        <a:pt x="10" y="10"/>
                        <a:pt x="9"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11"/>
                <p:cNvSpPr>
                  <a:spLocks/>
                </p:cNvSpPr>
                <p:nvPr/>
              </p:nvSpPr>
              <p:spPr bwMode="auto">
                <a:xfrm>
                  <a:off x="8135938" y="863601"/>
                  <a:ext cx="14288" cy="14288"/>
                </a:xfrm>
                <a:custGeom>
                  <a:avLst/>
                  <a:gdLst>
                    <a:gd name="T0" fmla="*/ 8 w 11"/>
                    <a:gd name="T1" fmla="*/ 11 h 11"/>
                    <a:gd name="T2" fmla="*/ 0 w 11"/>
                    <a:gd name="T3" fmla="*/ 1 h 11"/>
                    <a:gd name="T4" fmla="*/ 3 w 11"/>
                    <a:gd name="T5" fmla="*/ 0 h 11"/>
                    <a:gd name="T6" fmla="*/ 3 w 11"/>
                    <a:gd name="T7" fmla="*/ 0 h 11"/>
                    <a:gd name="T8" fmla="*/ 11 w 11"/>
                    <a:gd name="T9" fmla="*/ 10 h 11"/>
                    <a:gd name="T10" fmla="*/ 11 w 11"/>
                    <a:gd name="T11" fmla="*/ 10 h 11"/>
                    <a:gd name="T12" fmla="*/ 8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1"/>
                      </a:moveTo>
                      <a:cubicBezTo>
                        <a:pt x="0" y="1"/>
                        <a:pt x="0" y="1"/>
                        <a:pt x="0" y="1"/>
                      </a:cubicBezTo>
                      <a:cubicBezTo>
                        <a:pt x="1" y="1"/>
                        <a:pt x="2" y="0"/>
                        <a:pt x="3" y="0"/>
                      </a:cubicBezTo>
                      <a:cubicBezTo>
                        <a:pt x="3" y="0"/>
                        <a:pt x="3" y="0"/>
                        <a:pt x="3" y="0"/>
                      </a:cubicBezTo>
                      <a:cubicBezTo>
                        <a:pt x="11" y="10"/>
                        <a:pt x="11" y="10"/>
                        <a:pt x="11" y="10"/>
                      </a:cubicBezTo>
                      <a:cubicBezTo>
                        <a:pt x="11" y="10"/>
                        <a:pt x="11" y="10"/>
                        <a:pt x="11" y="10"/>
                      </a:cubicBezTo>
                      <a:cubicBezTo>
                        <a:pt x="10" y="10"/>
                        <a:pt x="9"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12"/>
                <p:cNvSpPr>
                  <a:spLocks/>
                </p:cNvSpPr>
                <p:nvPr/>
              </p:nvSpPr>
              <p:spPr bwMode="auto">
                <a:xfrm>
                  <a:off x="8140701" y="862013"/>
                  <a:ext cx="12700" cy="14288"/>
                </a:xfrm>
                <a:custGeom>
                  <a:avLst/>
                  <a:gdLst>
                    <a:gd name="T0" fmla="*/ 8 w 11"/>
                    <a:gd name="T1" fmla="*/ 11 h 11"/>
                    <a:gd name="T2" fmla="*/ 0 w 11"/>
                    <a:gd name="T3" fmla="*/ 1 h 11"/>
                    <a:gd name="T4" fmla="*/ 3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2" y="0"/>
                        <a:pt x="3" y="0"/>
                      </a:cubicBezTo>
                      <a:cubicBezTo>
                        <a:pt x="11" y="10"/>
                        <a:pt x="11" y="10"/>
                        <a:pt x="11" y="10"/>
                      </a:cubicBezTo>
                      <a:cubicBezTo>
                        <a:pt x="10" y="10"/>
                        <a:pt x="9"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13"/>
                <p:cNvSpPr>
                  <a:spLocks/>
                </p:cNvSpPr>
                <p:nvPr/>
              </p:nvSpPr>
              <p:spPr bwMode="auto">
                <a:xfrm>
                  <a:off x="8143876" y="860426"/>
                  <a:ext cx="249238" cy="14288"/>
                </a:xfrm>
                <a:custGeom>
                  <a:avLst/>
                  <a:gdLst>
                    <a:gd name="T0" fmla="*/ 8 w 199"/>
                    <a:gd name="T1" fmla="*/ 11 h 11"/>
                    <a:gd name="T2" fmla="*/ 0 w 199"/>
                    <a:gd name="T3" fmla="*/ 1 h 11"/>
                    <a:gd name="T4" fmla="*/ 105 w 199"/>
                    <a:gd name="T5" fmla="*/ 0 h 11"/>
                    <a:gd name="T6" fmla="*/ 191 w 199"/>
                    <a:gd name="T7" fmla="*/ 0 h 11"/>
                    <a:gd name="T8" fmla="*/ 199 w 199"/>
                    <a:gd name="T9" fmla="*/ 10 h 11"/>
                    <a:gd name="T10" fmla="*/ 113 w 199"/>
                    <a:gd name="T11" fmla="*/ 9 h 11"/>
                    <a:gd name="T12" fmla="*/ 8 w 19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99" h="11">
                      <a:moveTo>
                        <a:pt x="8" y="11"/>
                      </a:moveTo>
                      <a:cubicBezTo>
                        <a:pt x="0" y="1"/>
                        <a:pt x="0" y="1"/>
                        <a:pt x="0" y="1"/>
                      </a:cubicBezTo>
                      <a:cubicBezTo>
                        <a:pt x="7" y="0"/>
                        <a:pt x="27" y="0"/>
                        <a:pt x="105" y="0"/>
                      </a:cubicBezTo>
                      <a:cubicBezTo>
                        <a:pt x="150" y="0"/>
                        <a:pt x="176" y="0"/>
                        <a:pt x="191" y="0"/>
                      </a:cubicBezTo>
                      <a:cubicBezTo>
                        <a:pt x="199" y="10"/>
                        <a:pt x="199" y="10"/>
                        <a:pt x="199" y="10"/>
                      </a:cubicBezTo>
                      <a:cubicBezTo>
                        <a:pt x="184" y="10"/>
                        <a:pt x="158" y="9"/>
                        <a:pt x="113" y="9"/>
                      </a:cubicBezTo>
                      <a:cubicBezTo>
                        <a:pt x="36" y="9"/>
                        <a:pt x="15"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14"/>
                <p:cNvSpPr>
                  <a:spLocks/>
                </p:cNvSpPr>
                <p:nvPr/>
              </p:nvSpPr>
              <p:spPr bwMode="auto">
                <a:xfrm>
                  <a:off x="8382001" y="860426"/>
                  <a:ext cx="36513" cy="14288"/>
                </a:xfrm>
                <a:custGeom>
                  <a:avLst/>
                  <a:gdLst>
                    <a:gd name="T0" fmla="*/ 8 w 29"/>
                    <a:gd name="T1" fmla="*/ 10 h 11"/>
                    <a:gd name="T2" fmla="*/ 0 w 29"/>
                    <a:gd name="T3" fmla="*/ 0 h 11"/>
                    <a:gd name="T4" fmla="*/ 21 w 29"/>
                    <a:gd name="T5" fmla="*/ 2 h 11"/>
                    <a:gd name="T6" fmla="*/ 29 w 29"/>
                    <a:gd name="T7" fmla="*/ 11 h 11"/>
                    <a:gd name="T8" fmla="*/ 8 w 29"/>
                    <a:gd name="T9" fmla="*/ 10 h 11"/>
                  </a:gdLst>
                  <a:ahLst/>
                  <a:cxnLst>
                    <a:cxn ang="0">
                      <a:pos x="T0" y="T1"/>
                    </a:cxn>
                    <a:cxn ang="0">
                      <a:pos x="T2" y="T3"/>
                    </a:cxn>
                    <a:cxn ang="0">
                      <a:pos x="T4" y="T5"/>
                    </a:cxn>
                    <a:cxn ang="0">
                      <a:pos x="T6" y="T7"/>
                    </a:cxn>
                    <a:cxn ang="0">
                      <a:pos x="T8" y="T9"/>
                    </a:cxn>
                  </a:cxnLst>
                  <a:rect l="0" t="0" r="r" b="b"/>
                  <a:pathLst>
                    <a:path w="29" h="11">
                      <a:moveTo>
                        <a:pt x="8" y="10"/>
                      </a:moveTo>
                      <a:cubicBezTo>
                        <a:pt x="0" y="0"/>
                        <a:pt x="0" y="0"/>
                        <a:pt x="0" y="0"/>
                      </a:cubicBezTo>
                      <a:cubicBezTo>
                        <a:pt x="14" y="1"/>
                        <a:pt x="19" y="1"/>
                        <a:pt x="21" y="2"/>
                      </a:cubicBezTo>
                      <a:cubicBezTo>
                        <a:pt x="29" y="11"/>
                        <a:pt x="29" y="11"/>
                        <a:pt x="29" y="11"/>
                      </a:cubicBezTo>
                      <a:cubicBezTo>
                        <a:pt x="27" y="11"/>
                        <a:pt x="22"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215"/>
                <p:cNvSpPr>
                  <a:spLocks/>
                </p:cNvSpPr>
                <p:nvPr/>
              </p:nvSpPr>
              <p:spPr bwMode="auto">
                <a:xfrm>
                  <a:off x="8408988" y="863601"/>
                  <a:ext cx="15875" cy="14288"/>
                </a:xfrm>
                <a:custGeom>
                  <a:avLst/>
                  <a:gdLst>
                    <a:gd name="T0" fmla="*/ 8 w 13"/>
                    <a:gd name="T1" fmla="*/ 9 h 11"/>
                    <a:gd name="T2" fmla="*/ 0 w 13"/>
                    <a:gd name="T3" fmla="*/ 0 h 11"/>
                    <a:gd name="T4" fmla="*/ 1 w 13"/>
                    <a:gd name="T5" fmla="*/ 0 h 11"/>
                    <a:gd name="T6" fmla="*/ 5 w 13"/>
                    <a:gd name="T7" fmla="*/ 2 h 11"/>
                    <a:gd name="T8" fmla="*/ 13 w 13"/>
                    <a:gd name="T9" fmla="*/ 11 h 11"/>
                    <a:gd name="T10" fmla="*/ 9 w 13"/>
                    <a:gd name="T11" fmla="*/ 10 h 11"/>
                    <a:gd name="T12" fmla="*/ 8 w 13"/>
                    <a:gd name="T13" fmla="*/ 9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8" y="9"/>
                      </a:moveTo>
                      <a:cubicBezTo>
                        <a:pt x="0" y="0"/>
                        <a:pt x="0" y="0"/>
                        <a:pt x="0" y="0"/>
                      </a:cubicBezTo>
                      <a:cubicBezTo>
                        <a:pt x="0" y="0"/>
                        <a:pt x="1" y="0"/>
                        <a:pt x="1" y="0"/>
                      </a:cubicBezTo>
                      <a:cubicBezTo>
                        <a:pt x="2" y="0"/>
                        <a:pt x="4" y="1"/>
                        <a:pt x="5" y="2"/>
                      </a:cubicBezTo>
                      <a:cubicBezTo>
                        <a:pt x="13" y="11"/>
                        <a:pt x="13" y="11"/>
                        <a:pt x="13" y="11"/>
                      </a:cubicBezTo>
                      <a:cubicBezTo>
                        <a:pt x="12" y="10"/>
                        <a:pt x="11" y="10"/>
                        <a:pt x="9" y="10"/>
                      </a:cubicBezTo>
                      <a:cubicBezTo>
                        <a:pt x="9" y="10"/>
                        <a:pt x="8"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16"/>
                <p:cNvSpPr>
                  <a:spLocks/>
                </p:cNvSpPr>
                <p:nvPr/>
              </p:nvSpPr>
              <p:spPr bwMode="auto">
                <a:xfrm>
                  <a:off x="8415338" y="866776"/>
                  <a:ext cx="14288" cy="14288"/>
                </a:xfrm>
                <a:custGeom>
                  <a:avLst/>
                  <a:gdLst>
                    <a:gd name="T0" fmla="*/ 8 w 12"/>
                    <a:gd name="T1" fmla="*/ 9 h 12"/>
                    <a:gd name="T2" fmla="*/ 0 w 12"/>
                    <a:gd name="T3" fmla="*/ 0 h 12"/>
                    <a:gd name="T4" fmla="*/ 4 w 12"/>
                    <a:gd name="T5" fmla="*/ 2 h 12"/>
                    <a:gd name="T6" fmla="*/ 12 w 12"/>
                    <a:gd name="T7" fmla="*/ 12 h 12"/>
                    <a:gd name="T8" fmla="*/ 8 w 12"/>
                    <a:gd name="T9" fmla="*/ 9 h 12"/>
                  </a:gdLst>
                  <a:ahLst/>
                  <a:cxnLst>
                    <a:cxn ang="0">
                      <a:pos x="T0" y="T1"/>
                    </a:cxn>
                    <a:cxn ang="0">
                      <a:pos x="T2" y="T3"/>
                    </a:cxn>
                    <a:cxn ang="0">
                      <a:pos x="T4" y="T5"/>
                    </a:cxn>
                    <a:cxn ang="0">
                      <a:pos x="T6" y="T7"/>
                    </a:cxn>
                    <a:cxn ang="0">
                      <a:pos x="T8" y="T9"/>
                    </a:cxn>
                  </a:cxnLst>
                  <a:rect l="0" t="0" r="r" b="b"/>
                  <a:pathLst>
                    <a:path w="12" h="12">
                      <a:moveTo>
                        <a:pt x="8" y="9"/>
                      </a:moveTo>
                      <a:cubicBezTo>
                        <a:pt x="0" y="0"/>
                        <a:pt x="0" y="0"/>
                        <a:pt x="0" y="0"/>
                      </a:cubicBezTo>
                      <a:cubicBezTo>
                        <a:pt x="1" y="0"/>
                        <a:pt x="2" y="1"/>
                        <a:pt x="4" y="2"/>
                      </a:cubicBezTo>
                      <a:cubicBezTo>
                        <a:pt x="12" y="12"/>
                        <a:pt x="12" y="12"/>
                        <a:pt x="12" y="12"/>
                      </a:cubicBezTo>
                      <a:cubicBezTo>
                        <a:pt x="11" y="11"/>
                        <a:pt x="10"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17"/>
                <p:cNvSpPr>
                  <a:spLocks/>
                </p:cNvSpPr>
                <p:nvPr/>
              </p:nvSpPr>
              <p:spPr bwMode="auto">
                <a:xfrm>
                  <a:off x="8420101" y="868363"/>
                  <a:ext cx="14288" cy="17463"/>
                </a:xfrm>
                <a:custGeom>
                  <a:avLst/>
                  <a:gdLst>
                    <a:gd name="T0" fmla="*/ 8 w 12"/>
                    <a:gd name="T1" fmla="*/ 10 h 14"/>
                    <a:gd name="T2" fmla="*/ 0 w 12"/>
                    <a:gd name="T3" fmla="*/ 0 h 14"/>
                    <a:gd name="T4" fmla="*/ 3 w 12"/>
                    <a:gd name="T5" fmla="*/ 4 h 14"/>
                    <a:gd name="T6" fmla="*/ 12 w 12"/>
                    <a:gd name="T7" fmla="*/ 14 h 14"/>
                    <a:gd name="T8" fmla="*/ 8 w 12"/>
                    <a:gd name="T9" fmla="*/ 10 h 14"/>
                  </a:gdLst>
                  <a:ahLst/>
                  <a:cxnLst>
                    <a:cxn ang="0">
                      <a:pos x="T0" y="T1"/>
                    </a:cxn>
                    <a:cxn ang="0">
                      <a:pos x="T2" y="T3"/>
                    </a:cxn>
                    <a:cxn ang="0">
                      <a:pos x="T4" y="T5"/>
                    </a:cxn>
                    <a:cxn ang="0">
                      <a:pos x="T6" y="T7"/>
                    </a:cxn>
                    <a:cxn ang="0">
                      <a:pos x="T8" y="T9"/>
                    </a:cxn>
                  </a:cxnLst>
                  <a:rect l="0" t="0" r="r" b="b"/>
                  <a:pathLst>
                    <a:path w="12" h="14">
                      <a:moveTo>
                        <a:pt x="8" y="10"/>
                      </a:moveTo>
                      <a:cubicBezTo>
                        <a:pt x="0" y="0"/>
                        <a:pt x="0" y="0"/>
                        <a:pt x="0" y="0"/>
                      </a:cubicBezTo>
                      <a:cubicBezTo>
                        <a:pt x="1" y="1"/>
                        <a:pt x="2" y="2"/>
                        <a:pt x="3" y="4"/>
                      </a:cubicBezTo>
                      <a:cubicBezTo>
                        <a:pt x="12" y="14"/>
                        <a:pt x="12" y="14"/>
                        <a:pt x="12" y="14"/>
                      </a:cubicBezTo>
                      <a:cubicBezTo>
                        <a:pt x="10"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18"/>
                <p:cNvSpPr>
                  <a:spLocks noEditPoints="1"/>
                </p:cNvSpPr>
                <p:nvPr/>
              </p:nvSpPr>
              <p:spPr bwMode="auto">
                <a:xfrm>
                  <a:off x="8005763" y="871538"/>
                  <a:ext cx="555625" cy="393700"/>
                </a:xfrm>
                <a:custGeom>
                  <a:avLst/>
                  <a:gdLst>
                    <a:gd name="T0" fmla="*/ 444 w 445"/>
                    <a:gd name="T1" fmla="*/ 99 h 314"/>
                    <a:gd name="T2" fmla="*/ 412 w 445"/>
                    <a:gd name="T3" fmla="*/ 124 h 314"/>
                    <a:gd name="T4" fmla="*/ 430 w 445"/>
                    <a:gd name="T5" fmla="*/ 166 h 314"/>
                    <a:gd name="T6" fmla="*/ 411 w 445"/>
                    <a:gd name="T7" fmla="*/ 275 h 314"/>
                    <a:gd name="T8" fmla="*/ 407 w 445"/>
                    <a:gd name="T9" fmla="*/ 302 h 314"/>
                    <a:gd name="T10" fmla="*/ 395 w 445"/>
                    <a:gd name="T11" fmla="*/ 314 h 314"/>
                    <a:gd name="T12" fmla="*/ 361 w 445"/>
                    <a:gd name="T13" fmla="*/ 310 h 314"/>
                    <a:gd name="T14" fmla="*/ 357 w 445"/>
                    <a:gd name="T15" fmla="*/ 298 h 314"/>
                    <a:gd name="T16" fmla="*/ 344 w 445"/>
                    <a:gd name="T17" fmla="*/ 298 h 314"/>
                    <a:gd name="T18" fmla="*/ 329 w 445"/>
                    <a:gd name="T19" fmla="*/ 295 h 314"/>
                    <a:gd name="T20" fmla="*/ 227 w 445"/>
                    <a:gd name="T21" fmla="*/ 296 h 314"/>
                    <a:gd name="T22" fmla="*/ 221 w 445"/>
                    <a:gd name="T23" fmla="*/ 296 h 314"/>
                    <a:gd name="T24" fmla="*/ 214 w 445"/>
                    <a:gd name="T25" fmla="*/ 296 h 314"/>
                    <a:gd name="T26" fmla="*/ 111 w 445"/>
                    <a:gd name="T27" fmla="*/ 295 h 314"/>
                    <a:gd name="T28" fmla="*/ 96 w 445"/>
                    <a:gd name="T29" fmla="*/ 298 h 314"/>
                    <a:gd name="T30" fmla="*/ 83 w 445"/>
                    <a:gd name="T31" fmla="*/ 298 h 314"/>
                    <a:gd name="T32" fmla="*/ 79 w 445"/>
                    <a:gd name="T33" fmla="*/ 310 h 314"/>
                    <a:gd name="T34" fmla="*/ 46 w 445"/>
                    <a:gd name="T35" fmla="*/ 314 h 314"/>
                    <a:gd name="T36" fmla="*/ 33 w 445"/>
                    <a:gd name="T37" fmla="*/ 302 h 314"/>
                    <a:gd name="T38" fmla="*/ 30 w 445"/>
                    <a:gd name="T39" fmla="*/ 275 h 314"/>
                    <a:gd name="T40" fmla="*/ 14 w 445"/>
                    <a:gd name="T41" fmla="*/ 166 h 314"/>
                    <a:gd name="T42" fmla="*/ 33 w 445"/>
                    <a:gd name="T43" fmla="*/ 124 h 314"/>
                    <a:gd name="T44" fmla="*/ 1 w 445"/>
                    <a:gd name="T45" fmla="*/ 99 h 314"/>
                    <a:gd name="T46" fmla="*/ 29 w 445"/>
                    <a:gd name="T47" fmla="*/ 73 h 314"/>
                    <a:gd name="T48" fmla="*/ 56 w 445"/>
                    <a:gd name="T49" fmla="*/ 89 h 314"/>
                    <a:gd name="T50" fmla="*/ 116 w 445"/>
                    <a:gd name="T51" fmla="*/ 3 h 314"/>
                    <a:gd name="T52" fmla="*/ 332 w 445"/>
                    <a:gd name="T53" fmla="*/ 3 h 314"/>
                    <a:gd name="T54" fmla="*/ 390 w 445"/>
                    <a:gd name="T55" fmla="*/ 89 h 314"/>
                    <a:gd name="T56" fmla="*/ 417 w 445"/>
                    <a:gd name="T57" fmla="*/ 73 h 314"/>
                    <a:gd name="T58" fmla="*/ 130 w 445"/>
                    <a:gd name="T59" fmla="*/ 40 h 314"/>
                    <a:gd name="T60" fmla="*/ 353 w 445"/>
                    <a:gd name="T61" fmla="*/ 107 h 314"/>
                    <a:gd name="T62" fmla="*/ 224 w 445"/>
                    <a:gd name="T63" fmla="*/ 39 h 314"/>
                    <a:gd name="T64" fmla="*/ 270 w 445"/>
                    <a:gd name="T65" fmla="*/ 268 h 314"/>
                    <a:gd name="T66" fmla="*/ 172 w 445"/>
                    <a:gd name="T67" fmla="*/ 223 h 314"/>
                    <a:gd name="T68" fmla="*/ 270 w 445"/>
                    <a:gd name="T69" fmla="*/ 268 h 314"/>
                    <a:gd name="T70" fmla="*/ 399 w 445"/>
                    <a:gd name="T71" fmla="*/ 155 h 314"/>
                    <a:gd name="T72" fmla="*/ 391 w 445"/>
                    <a:gd name="T73" fmla="*/ 150 h 314"/>
                    <a:gd name="T74" fmla="*/ 312 w 445"/>
                    <a:gd name="T75" fmla="*/ 180 h 314"/>
                    <a:gd name="T76" fmla="*/ 314 w 445"/>
                    <a:gd name="T77" fmla="*/ 191 h 314"/>
                    <a:gd name="T78" fmla="*/ 130 w 445"/>
                    <a:gd name="T79" fmla="*/ 191 h 314"/>
                    <a:gd name="T80" fmla="*/ 119 w 445"/>
                    <a:gd name="T81" fmla="*/ 158 h 314"/>
                    <a:gd name="T82" fmla="*/ 50 w 445"/>
                    <a:gd name="T83" fmla="*/ 150 h 314"/>
                    <a:gd name="T84" fmla="*/ 46 w 445"/>
                    <a:gd name="T85" fmla="*/ 174 h 314"/>
                    <a:gd name="T86" fmla="*/ 130 w 445"/>
                    <a:gd name="T87" fmla="*/ 191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5" h="314">
                      <a:moveTo>
                        <a:pt x="429" y="73"/>
                      </a:moveTo>
                      <a:cubicBezTo>
                        <a:pt x="444" y="75"/>
                        <a:pt x="445" y="92"/>
                        <a:pt x="444" y="99"/>
                      </a:cubicBezTo>
                      <a:cubicBezTo>
                        <a:pt x="443" y="103"/>
                        <a:pt x="416" y="107"/>
                        <a:pt x="400" y="108"/>
                      </a:cubicBezTo>
                      <a:cubicBezTo>
                        <a:pt x="403" y="113"/>
                        <a:pt x="408" y="119"/>
                        <a:pt x="412" y="124"/>
                      </a:cubicBezTo>
                      <a:cubicBezTo>
                        <a:pt x="416" y="128"/>
                        <a:pt x="418" y="134"/>
                        <a:pt x="419" y="139"/>
                      </a:cubicBezTo>
                      <a:cubicBezTo>
                        <a:pt x="427" y="149"/>
                        <a:pt x="430" y="158"/>
                        <a:pt x="430" y="166"/>
                      </a:cubicBezTo>
                      <a:cubicBezTo>
                        <a:pt x="429" y="171"/>
                        <a:pt x="429" y="204"/>
                        <a:pt x="427" y="230"/>
                      </a:cubicBezTo>
                      <a:cubicBezTo>
                        <a:pt x="426" y="247"/>
                        <a:pt x="423" y="266"/>
                        <a:pt x="411" y="275"/>
                      </a:cubicBezTo>
                      <a:cubicBezTo>
                        <a:pt x="410" y="276"/>
                        <a:pt x="409" y="276"/>
                        <a:pt x="408" y="277"/>
                      </a:cubicBezTo>
                      <a:cubicBezTo>
                        <a:pt x="407" y="302"/>
                        <a:pt x="407" y="302"/>
                        <a:pt x="407" y="302"/>
                      </a:cubicBezTo>
                      <a:cubicBezTo>
                        <a:pt x="407" y="305"/>
                        <a:pt x="406" y="308"/>
                        <a:pt x="404" y="310"/>
                      </a:cubicBezTo>
                      <a:cubicBezTo>
                        <a:pt x="401" y="313"/>
                        <a:pt x="398" y="314"/>
                        <a:pt x="395" y="314"/>
                      </a:cubicBezTo>
                      <a:cubicBezTo>
                        <a:pt x="370" y="314"/>
                        <a:pt x="370" y="314"/>
                        <a:pt x="370" y="314"/>
                      </a:cubicBezTo>
                      <a:cubicBezTo>
                        <a:pt x="367" y="314"/>
                        <a:pt x="363" y="313"/>
                        <a:pt x="361" y="310"/>
                      </a:cubicBezTo>
                      <a:cubicBezTo>
                        <a:pt x="359" y="308"/>
                        <a:pt x="357" y="305"/>
                        <a:pt x="357" y="302"/>
                      </a:cubicBezTo>
                      <a:cubicBezTo>
                        <a:pt x="357" y="298"/>
                        <a:pt x="357" y="298"/>
                        <a:pt x="357" y="298"/>
                      </a:cubicBezTo>
                      <a:cubicBezTo>
                        <a:pt x="353" y="298"/>
                        <a:pt x="350" y="298"/>
                        <a:pt x="348" y="298"/>
                      </a:cubicBezTo>
                      <a:cubicBezTo>
                        <a:pt x="346" y="298"/>
                        <a:pt x="345" y="298"/>
                        <a:pt x="344" y="298"/>
                      </a:cubicBezTo>
                      <a:cubicBezTo>
                        <a:pt x="342" y="298"/>
                        <a:pt x="340" y="297"/>
                        <a:pt x="337" y="297"/>
                      </a:cubicBezTo>
                      <a:cubicBezTo>
                        <a:pt x="335" y="296"/>
                        <a:pt x="331" y="295"/>
                        <a:pt x="329" y="295"/>
                      </a:cubicBezTo>
                      <a:cubicBezTo>
                        <a:pt x="328" y="294"/>
                        <a:pt x="327" y="294"/>
                        <a:pt x="325" y="294"/>
                      </a:cubicBezTo>
                      <a:cubicBezTo>
                        <a:pt x="305" y="294"/>
                        <a:pt x="246" y="295"/>
                        <a:pt x="227" y="296"/>
                      </a:cubicBezTo>
                      <a:cubicBezTo>
                        <a:pt x="223" y="296"/>
                        <a:pt x="223" y="296"/>
                        <a:pt x="223" y="296"/>
                      </a:cubicBezTo>
                      <a:cubicBezTo>
                        <a:pt x="222" y="296"/>
                        <a:pt x="221" y="296"/>
                        <a:pt x="221" y="296"/>
                      </a:cubicBezTo>
                      <a:cubicBezTo>
                        <a:pt x="219" y="296"/>
                        <a:pt x="219" y="296"/>
                        <a:pt x="218" y="296"/>
                      </a:cubicBezTo>
                      <a:cubicBezTo>
                        <a:pt x="214" y="296"/>
                        <a:pt x="214" y="296"/>
                        <a:pt x="214" y="296"/>
                      </a:cubicBezTo>
                      <a:cubicBezTo>
                        <a:pt x="194" y="295"/>
                        <a:pt x="136" y="294"/>
                        <a:pt x="116" y="294"/>
                      </a:cubicBezTo>
                      <a:cubicBezTo>
                        <a:pt x="114" y="294"/>
                        <a:pt x="112" y="294"/>
                        <a:pt x="111" y="295"/>
                      </a:cubicBezTo>
                      <a:cubicBezTo>
                        <a:pt x="109" y="295"/>
                        <a:pt x="106" y="296"/>
                        <a:pt x="104" y="296"/>
                      </a:cubicBezTo>
                      <a:cubicBezTo>
                        <a:pt x="100" y="297"/>
                        <a:pt x="98" y="298"/>
                        <a:pt x="96" y="298"/>
                      </a:cubicBezTo>
                      <a:cubicBezTo>
                        <a:pt x="96" y="298"/>
                        <a:pt x="94" y="298"/>
                        <a:pt x="92" y="298"/>
                      </a:cubicBezTo>
                      <a:cubicBezTo>
                        <a:pt x="90" y="298"/>
                        <a:pt x="87" y="298"/>
                        <a:pt x="83" y="298"/>
                      </a:cubicBezTo>
                      <a:cubicBezTo>
                        <a:pt x="83" y="302"/>
                        <a:pt x="83" y="302"/>
                        <a:pt x="83" y="302"/>
                      </a:cubicBezTo>
                      <a:cubicBezTo>
                        <a:pt x="83" y="305"/>
                        <a:pt x="82" y="308"/>
                        <a:pt x="79" y="310"/>
                      </a:cubicBezTo>
                      <a:cubicBezTo>
                        <a:pt x="77" y="313"/>
                        <a:pt x="74" y="314"/>
                        <a:pt x="70" y="314"/>
                      </a:cubicBezTo>
                      <a:cubicBezTo>
                        <a:pt x="46" y="314"/>
                        <a:pt x="46" y="314"/>
                        <a:pt x="46" y="314"/>
                      </a:cubicBezTo>
                      <a:cubicBezTo>
                        <a:pt x="42" y="314"/>
                        <a:pt x="39" y="313"/>
                        <a:pt x="37" y="310"/>
                      </a:cubicBezTo>
                      <a:cubicBezTo>
                        <a:pt x="34" y="308"/>
                        <a:pt x="33" y="305"/>
                        <a:pt x="33" y="302"/>
                      </a:cubicBezTo>
                      <a:cubicBezTo>
                        <a:pt x="33" y="277"/>
                        <a:pt x="33" y="277"/>
                        <a:pt x="33" y="277"/>
                      </a:cubicBezTo>
                      <a:cubicBezTo>
                        <a:pt x="32" y="276"/>
                        <a:pt x="31" y="276"/>
                        <a:pt x="30" y="275"/>
                      </a:cubicBezTo>
                      <a:cubicBezTo>
                        <a:pt x="18" y="267"/>
                        <a:pt x="16" y="248"/>
                        <a:pt x="15" y="230"/>
                      </a:cubicBezTo>
                      <a:cubicBezTo>
                        <a:pt x="14" y="204"/>
                        <a:pt x="14" y="171"/>
                        <a:pt x="14" y="166"/>
                      </a:cubicBezTo>
                      <a:cubicBezTo>
                        <a:pt x="14" y="158"/>
                        <a:pt x="18" y="149"/>
                        <a:pt x="26" y="139"/>
                      </a:cubicBezTo>
                      <a:cubicBezTo>
                        <a:pt x="27" y="134"/>
                        <a:pt x="29" y="129"/>
                        <a:pt x="33" y="124"/>
                      </a:cubicBezTo>
                      <a:cubicBezTo>
                        <a:pt x="38" y="119"/>
                        <a:pt x="42" y="113"/>
                        <a:pt x="46" y="108"/>
                      </a:cubicBezTo>
                      <a:cubicBezTo>
                        <a:pt x="30" y="107"/>
                        <a:pt x="2" y="103"/>
                        <a:pt x="1" y="99"/>
                      </a:cubicBezTo>
                      <a:cubicBezTo>
                        <a:pt x="0" y="92"/>
                        <a:pt x="2" y="75"/>
                        <a:pt x="18" y="73"/>
                      </a:cubicBezTo>
                      <a:cubicBezTo>
                        <a:pt x="21" y="73"/>
                        <a:pt x="25" y="73"/>
                        <a:pt x="29" y="73"/>
                      </a:cubicBezTo>
                      <a:cubicBezTo>
                        <a:pt x="41" y="73"/>
                        <a:pt x="50" y="74"/>
                        <a:pt x="51" y="74"/>
                      </a:cubicBezTo>
                      <a:cubicBezTo>
                        <a:pt x="51" y="74"/>
                        <a:pt x="56" y="79"/>
                        <a:pt x="56" y="89"/>
                      </a:cubicBezTo>
                      <a:cubicBezTo>
                        <a:pt x="58" y="89"/>
                        <a:pt x="58" y="89"/>
                        <a:pt x="58" y="89"/>
                      </a:cubicBezTo>
                      <a:cubicBezTo>
                        <a:pt x="101" y="7"/>
                        <a:pt x="108" y="5"/>
                        <a:pt x="116" y="3"/>
                      </a:cubicBezTo>
                      <a:cubicBezTo>
                        <a:pt x="119" y="2"/>
                        <a:pt x="124" y="0"/>
                        <a:pt x="224" y="0"/>
                      </a:cubicBezTo>
                      <a:cubicBezTo>
                        <a:pt x="324" y="0"/>
                        <a:pt x="329" y="2"/>
                        <a:pt x="332" y="3"/>
                      </a:cubicBezTo>
                      <a:cubicBezTo>
                        <a:pt x="340" y="5"/>
                        <a:pt x="347" y="7"/>
                        <a:pt x="388" y="89"/>
                      </a:cubicBezTo>
                      <a:cubicBezTo>
                        <a:pt x="390" y="89"/>
                        <a:pt x="390" y="89"/>
                        <a:pt x="390" y="89"/>
                      </a:cubicBezTo>
                      <a:cubicBezTo>
                        <a:pt x="390" y="79"/>
                        <a:pt x="396" y="74"/>
                        <a:pt x="396" y="74"/>
                      </a:cubicBezTo>
                      <a:cubicBezTo>
                        <a:pt x="396" y="74"/>
                        <a:pt x="406" y="73"/>
                        <a:pt x="417" y="73"/>
                      </a:cubicBezTo>
                      <a:cubicBezTo>
                        <a:pt x="421" y="73"/>
                        <a:pt x="425" y="73"/>
                        <a:pt x="429" y="73"/>
                      </a:cubicBezTo>
                      <a:moveTo>
                        <a:pt x="130" y="40"/>
                      </a:moveTo>
                      <a:cubicBezTo>
                        <a:pt x="122" y="51"/>
                        <a:pt x="106" y="80"/>
                        <a:pt x="92" y="107"/>
                      </a:cubicBezTo>
                      <a:cubicBezTo>
                        <a:pt x="353" y="107"/>
                        <a:pt x="353" y="107"/>
                        <a:pt x="353" y="107"/>
                      </a:cubicBezTo>
                      <a:cubicBezTo>
                        <a:pt x="340" y="80"/>
                        <a:pt x="324" y="51"/>
                        <a:pt x="317" y="40"/>
                      </a:cubicBezTo>
                      <a:cubicBezTo>
                        <a:pt x="304" y="40"/>
                        <a:pt x="271" y="39"/>
                        <a:pt x="224" y="39"/>
                      </a:cubicBezTo>
                      <a:cubicBezTo>
                        <a:pt x="177" y="39"/>
                        <a:pt x="144" y="40"/>
                        <a:pt x="130" y="40"/>
                      </a:cubicBezTo>
                      <a:moveTo>
                        <a:pt x="270" y="268"/>
                      </a:moveTo>
                      <a:cubicBezTo>
                        <a:pt x="270" y="223"/>
                        <a:pt x="270" y="223"/>
                        <a:pt x="270" y="223"/>
                      </a:cubicBezTo>
                      <a:cubicBezTo>
                        <a:pt x="172" y="223"/>
                        <a:pt x="172" y="223"/>
                        <a:pt x="172" y="223"/>
                      </a:cubicBezTo>
                      <a:cubicBezTo>
                        <a:pt x="171" y="268"/>
                        <a:pt x="171" y="268"/>
                        <a:pt x="171" y="268"/>
                      </a:cubicBezTo>
                      <a:cubicBezTo>
                        <a:pt x="270" y="268"/>
                        <a:pt x="270" y="268"/>
                        <a:pt x="270" y="268"/>
                      </a:cubicBezTo>
                      <a:moveTo>
                        <a:pt x="398" y="174"/>
                      </a:moveTo>
                      <a:cubicBezTo>
                        <a:pt x="398" y="173"/>
                        <a:pt x="400" y="157"/>
                        <a:pt x="399" y="155"/>
                      </a:cubicBezTo>
                      <a:cubicBezTo>
                        <a:pt x="399" y="152"/>
                        <a:pt x="398" y="150"/>
                        <a:pt x="394" y="150"/>
                      </a:cubicBezTo>
                      <a:cubicBezTo>
                        <a:pt x="394" y="150"/>
                        <a:pt x="393" y="150"/>
                        <a:pt x="391" y="150"/>
                      </a:cubicBezTo>
                      <a:cubicBezTo>
                        <a:pt x="376" y="154"/>
                        <a:pt x="327" y="157"/>
                        <a:pt x="325" y="158"/>
                      </a:cubicBezTo>
                      <a:cubicBezTo>
                        <a:pt x="325" y="158"/>
                        <a:pt x="321" y="158"/>
                        <a:pt x="312" y="180"/>
                      </a:cubicBezTo>
                      <a:cubicBezTo>
                        <a:pt x="312" y="181"/>
                        <a:pt x="306" y="191"/>
                        <a:pt x="314" y="191"/>
                      </a:cubicBezTo>
                      <a:cubicBezTo>
                        <a:pt x="314" y="191"/>
                        <a:pt x="314" y="191"/>
                        <a:pt x="314" y="191"/>
                      </a:cubicBezTo>
                      <a:cubicBezTo>
                        <a:pt x="323" y="190"/>
                        <a:pt x="383" y="188"/>
                        <a:pt x="398" y="174"/>
                      </a:cubicBezTo>
                      <a:moveTo>
                        <a:pt x="130" y="191"/>
                      </a:moveTo>
                      <a:cubicBezTo>
                        <a:pt x="137" y="191"/>
                        <a:pt x="132" y="181"/>
                        <a:pt x="132" y="180"/>
                      </a:cubicBezTo>
                      <a:cubicBezTo>
                        <a:pt x="123" y="158"/>
                        <a:pt x="119" y="158"/>
                        <a:pt x="119" y="158"/>
                      </a:cubicBezTo>
                      <a:cubicBezTo>
                        <a:pt x="117" y="157"/>
                        <a:pt x="68" y="154"/>
                        <a:pt x="53" y="150"/>
                      </a:cubicBezTo>
                      <a:cubicBezTo>
                        <a:pt x="52" y="150"/>
                        <a:pt x="51" y="150"/>
                        <a:pt x="50" y="150"/>
                      </a:cubicBezTo>
                      <a:cubicBezTo>
                        <a:pt x="46" y="150"/>
                        <a:pt x="46" y="152"/>
                        <a:pt x="45" y="155"/>
                      </a:cubicBezTo>
                      <a:cubicBezTo>
                        <a:pt x="45" y="157"/>
                        <a:pt x="46" y="173"/>
                        <a:pt x="46" y="174"/>
                      </a:cubicBezTo>
                      <a:cubicBezTo>
                        <a:pt x="60" y="188"/>
                        <a:pt x="121" y="190"/>
                        <a:pt x="129" y="191"/>
                      </a:cubicBezTo>
                      <a:cubicBezTo>
                        <a:pt x="129" y="191"/>
                        <a:pt x="129" y="191"/>
                        <a:pt x="130" y="19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19"/>
                <p:cNvSpPr>
                  <a:spLocks/>
                </p:cNvSpPr>
                <p:nvPr/>
              </p:nvSpPr>
              <p:spPr bwMode="auto">
                <a:xfrm>
                  <a:off x="7994651" y="954088"/>
                  <a:ext cx="23813" cy="41275"/>
                </a:xfrm>
                <a:custGeom>
                  <a:avLst/>
                  <a:gdLst>
                    <a:gd name="T0" fmla="*/ 10 w 18"/>
                    <a:gd name="T1" fmla="*/ 33 h 33"/>
                    <a:gd name="T2" fmla="*/ 2 w 18"/>
                    <a:gd name="T3" fmla="*/ 24 h 33"/>
                    <a:gd name="T4" fmla="*/ 1 w 18"/>
                    <a:gd name="T5" fmla="*/ 23 h 33"/>
                    <a:gd name="T6" fmla="*/ 9 w 18"/>
                    <a:gd name="T7" fmla="*/ 0 h 33"/>
                    <a:gd name="T8" fmla="*/ 18 w 18"/>
                    <a:gd name="T9" fmla="*/ 10 h 33"/>
                    <a:gd name="T10" fmla="*/ 9 w 18"/>
                    <a:gd name="T11" fmla="*/ 33 h 33"/>
                    <a:gd name="T12" fmla="*/ 10 w 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18" h="33">
                      <a:moveTo>
                        <a:pt x="10" y="33"/>
                      </a:moveTo>
                      <a:cubicBezTo>
                        <a:pt x="2" y="24"/>
                        <a:pt x="2" y="24"/>
                        <a:pt x="2" y="24"/>
                      </a:cubicBezTo>
                      <a:cubicBezTo>
                        <a:pt x="1" y="23"/>
                        <a:pt x="1" y="23"/>
                        <a:pt x="1" y="23"/>
                      </a:cubicBezTo>
                      <a:cubicBezTo>
                        <a:pt x="0" y="18"/>
                        <a:pt x="1" y="6"/>
                        <a:pt x="9" y="0"/>
                      </a:cubicBezTo>
                      <a:cubicBezTo>
                        <a:pt x="18" y="10"/>
                        <a:pt x="18" y="10"/>
                        <a:pt x="18" y="10"/>
                      </a:cubicBezTo>
                      <a:cubicBezTo>
                        <a:pt x="9" y="16"/>
                        <a:pt x="9" y="27"/>
                        <a:pt x="9" y="33"/>
                      </a:cubicBezTo>
                      <a:cubicBezTo>
                        <a:pt x="10" y="33"/>
                        <a:pt x="10" y="33"/>
                        <a:pt x="10"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20"/>
                <p:cNvSpPr>
                  <a:spLocks/>
                </p:cNvSpPr>
                <p:nvPr/>
              </p:nvSpPr>
              <p:spPr bwMode="auto">
                <a:xfrm>
                  <a:off x="8005763" y="954088"/>
                  <a:ext cx="14288" cy="12700"/>
                </a:xfrm>
                <a:custGeom>
                  <a:avLst/>
                  <a:gdLst>
                    <a:gd name="T0" fmla="*/ 9 w 11"/>
                    <a:gd name="T1" fmla="*/ 11 h 11"/>
                    <a:gd name="T2" fmla="*/ 0 w 11"/>
                    <a:gd name="T3" fmla="*/ 1 h 11"/>
                    <a:gd name="T4" fmla="*/ 3 w 11"/>
                    <a:gd name="T5" fmla="*/ 0 h 11"/>
                    <a:gd name="T6" fmla="*/ 11 w 11"/>
                    <a:gd name="T7" fmla="*/ 10 h 11"/>
                    <a:gd name="T8" fmla="*/ 9 w 11"/>
                    <a:gd name="T9" fmla="*/ 11 h 11"/>
                  </a:gdLst>
                  <a:ahLst/>
                  <a:cxnLst>
                    <a:cxn ang="0">
                      <a:pos x="T0" y="T1"/>
                    </a:cxn>
                    <a:cxn ang="0">
                      <a:pos x="T2" y="T3"/>
                    </a:cxn>
                    <a:cxn ang="0">
                      <a:pos x="T4" y="T5"/>
                    </a:cxn>
                    <a:cxn ang="0">
                      <a:pos x="T6" y="T7"/>
                    </a:cxn>
                    <a:cxn ang="0">
                      <a:pos x="T8" y="T9"/>
                    </a:cxn>
                  </a:cxnLst>
                  <a:rect l="0" t="0" r="r" b="b"/>
                  <a:pathLst>
                    <a:path w="11" h="11">
                      <a:moveTo>
                        <a:pt x="9" y="11"/>
                      </a:moveTo>
                      <a:cubicBezTo>
                        <a:pt x="0" y="1"/>
                        <a:pt x="0" y="1"/>
                        <a:pt x="0" y="1"/>
                      </a:cubicBezTo>
                      <a:cubicBezTo>
                        <a:pt x="1" y="1"/>
                        <a:pt x="2" y="1"/>
                        <a:pt x="3" y="0"/>
                      </a:cubicBezTo>
                      <a:cubicBezTo>
                        <a:pt x="11" y="10"/>
                        <a:pt x="11" y="10"/>
                        <a:pt x="11" y="10"/>
                      </a:cubicBezTo>
                      <a:cubicBezTo>
                        <a:pt x="10" y="10"/>
                        <a:pt x="9" y="11"/>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21"/>
                <p:cNvSpPr>
                  <a:spLocks/>
                </p:cNvSpPr>
                <p:nvPr/>
              </p:nvSpPr>
              <p:spPr bwMode="auto">
                <a:xfrm>
                  <a:off x="8010526" y="952501"/>
                  <a:ext cx="12700" cy="14288"/>
                </a:xfrm>
                <a:custGeom>
                  <a:avLst/>
                  <a:gdLst>
                    <a:gd name="T0" fmla="*/ 8 w 10"/>
                    <a:gd name="T1" fmla="*/ 11 h 11"/>
                    <a:gd name="T2" fmla="*/ 0 w 10"/>
                    <a:gd name="T3" fmla="*/ 1 h 11"/>
                    <a:gd name="T4" fmla="*/ 2 w 10"/>
                    <a:gd name="T5" fmla="*/ 0 h 11"/>
                    <a:gd name="T6" fmla="*/ 10 w 10"/>
                    <a:gd name="T7" fmla="*/ 10 h 11"/>
                    <a:gd name="T8" fmla="*/ 8 w 10"/>
                    <a:gd name="T9" fmla="*/ 11 h 11"/>
                  </a:gdLst>
                  <a:ahLst/>
                  <a:cxnLst>
                    <a:cxn ang="0">
                      <a:pos x="T0" y="T1"/>
                    </a:cxn>
                    <a:cxn ang="0">
                      <a:pos x="T2" y="T3"/>
                    </a:cxn>
                    <a:cxn ang="0">
                      <a:pos x="T4" y="T5"/>
                    </a:cxn>
                    <a:cxn ang="0">
                      <a:pos x="T6" y="T7"/>
                    </a:cxn>
                    <a:cxn ang="0">
                      <a:pos x="T8" y="T9"/>
                    </a:cxn>
                  </a:cxnLst>
                  <a:rect l="0" t="0" r="r" b="b"/>
                  <a:pathLst>
                    <a:path w="10" h="11">
                      <a:moveTo>
                        <a:pt x="8" y="11"/>
                      </a:moveTo>
                      <a:cubicBezTo>
                        <a:pt x="0" y="1"/>
                        <a:pt x="0" y="1"/>
                        <a:pt x="0" y="1"/>
                      </a:cubicBezTo>
                      <a:cubicBezTo>
                        <a:pt x="0" y="1"/>
                        <a:pt x="1" y="1"/>
                        <a:pt x="2" y="0"/>
                      </a:cubicBezTo>
                      <a:cubicBezTo>
                        <a:pt x="10" y="10"/>
                        <a:pt x="10" y="10"/>
                        <a:pt x="10" y="10"/>
                      </a:cubicBezTo>
                      <a:cubicBezTo>
                        <a:pt x="9"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22"/>
                <p:cNvSpPr>
                  <a:spLocks/>
                </p:cNvSpPr>
                <p:nvPr/>
              </p:nvSpPr>
              <p:spPr bwMode="auto">
                <a:xfrm>
                  <a:off x="8012113" y="952501"/>
                  <a:ext cx="14288" cy="12700"/>
                </a:xfrm>
                <a:custGeom>
                  <a:avLst/>
                  <a:gdLst>
                    <a:gd name="T0" fmla="*/ 8 w 11"/>
                    <a:gd name="T1" fmla="*/ 10 h 10"/>
                    <a:gd name="T2" fmla="*/ 0 w 11"/>
                    <a:gd name="T3" fmla="*/ 0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23"/>
                <p:cNvSpPr>
                  <a:spLocks/>
                </p:cNvSpPr>
                <p:nvPr/>
              </p:nvSpPr>
              <p:spPr bwMode="auto">
                <a:xfrm>
                  <a:off x="8016876" y="950913"/>
                  <a:ext cx="23813" cy="14288"/>
                </a:xfrm>
                <a:custGeom>
                  <a:avLst/>
                  <a:gdLst>
                    <a:gd name="T0" fmla="*/ 8 w 20"/>
                    <a:gd name="T1" fmla="*/ 11 h 11"/>
                    <a:gd name="T2" fmla="*/ 0 w 20"/>
                    <a:gd name="T3" fmla="*/ 1 h 11"/>
                    <a:gd name="T4" fmla="*/ 0 w 20"/>
                    <a:gd name="T5" fmla="*/ 1 h 11"/>
                    <a:gd name="T6" fmla="*/ 12 w 20"/>
                    <a:gd name="T7" fmla="*/ 0 h 11"/>
                    <a:gd name="T8" fmla="*/ 20 w 20"/>
                    <a:gd name="T9" fmla="*/ 10 h 11"/>
                    <a:gd name="T10" fmla="*/ 9 w 20"/>
                    <a:gd name="T11" fmla="*/ 10 h 11"/>
                    <a:gd name="T12" fmla="*/ 8 w 20"/>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0" h="11">
                      <a:moveTo>
                        <a:pt x="8" y="11"/>
                      </a:moveTo>
                      <a:cubicBezTo>
                        <a:pt x="0" y="1"/>
                        <a:pt x="0" y="1"/>
                        <a:pt x="0" y="1"/>
                      </a:cubicBezTo>
                      <a:cubicBezTo>
                        <a:pt x="0" y="1"/>
                        <a:pt x="0" y="1"/>
                        <a:pt x="0" y="1"/>
                      </a:cubicBezTo>
                      <a:cubicBezTo>
                        <a:pt x="4" y="0"/>
                        <a:pt x="8" y="0"/>
                        <a:pt x="12" y="0"/>
                      </a:cubicBezTo>
                      <a:cubicBezTo>
                        <a:pt x="20" y="10"/>
                        <a:pt x="20" y="10"/>
                        <a:pt x="20" y="10"/>
                      </a:cubicBezTo>
                      <a:cubicBezTo>
                        <a:pt x="16" y="10"/>
                        <a:pt x="12" y="10"/>
                        <a:pt x="9" y="10"/>
                      </a:cubicBezTo>
                      <a:cubicBezTo>
                        <a:pt x="8" y="11"/>
                        <a:pt x="8"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24"/>
                <p:cNvSpPr>
                  <a:spLocks/>
                </p:cNvSpPr>
                <p:nvPr/>
              </p:nvSpPr>
              <p:spPr bwMode="auto">
                <a:xfrm>
                  <a:off x="8399463" y="738188"/>
                  <a:ext cx="12700" cy="95250"/>
                </a:xfrm>
                <a:custGeom>
                  <a:avLst/>
                  <a:gdLst>
                    <a:gd name="T0" fmla="*/ 8 w 8"/>
                    <a:gd name="T1" fmla="*/ 60 h 60"/>
                    <a:gd name="T2" fmla="*/ 0 w 8"/>
                    <a:gd name="T3" fmla="*/ 53 h 60"/>
                    <a:gd name="T4" fmla="*/ 1 w 8"/>
                    <a:gd name="T5" fmla="*/ 0 h 60"/>
                    <a:gd name="T6" fmla="*/ 8 w 8"/>
                    <a:gd name="T7" fmla="*/ 8 h 60"/>
                    <a:gd name="T8" fmla="*/ 8 w 8"/>
                    <a:gd name="T9" fmla="*/ 60 h 60"/>
                  </a:gdLst>
                  <a:ahLst/>
                  <a:cxnLst>
                    <a:cxn ang="0">
                      <a:pos x="T0" y="T1"/>
                    </a:cxn>
                    <a:cxn ang="0">
                      <a:pos x="T2" y="T3"/>
                    </a:cxn>
                    <a:cxn ang="0">
                      <a:pos x="T4" y="T5"/>
                    </a:cxn>
                    <a:cxn ang="0">
                      <a:pos x="T6" y="T7"/>
                    </a:cxn>
                    <a:cxn ang="0">
                      <a:pos x="T8" y="T9"/>
                    </a:cxn>
                  </a:cxnLst>
                  <a:rect l="0" t="0" r="r" b="b"/>
                  <a:pathLst>
                    <a:path w="8" h="60">
                      <a:moveTo>
                        <a:pt x="8" y="60"/>
                      </a:moveTo>
                      <a:lnTo>
                        <a:pt x="0" y="53"/>
                      </a:lnTo>
                      <a:lnTo>
                        <a:pt x="1" y="0"/>
                      </a:lnTo>
                      <a:lnTo>
                        <a:pt x="8" y="8"/>
                      </a:lnTo>
                      <a:lnTo>
                        <a:pt x="8"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25"/>
                <p:cNvSpPr>
                  <a:spLocks/>
                </p:cNvSpPr>
                <p:nvPr/>
              </p:nvSpPr>
              <p:spPr bwMode="auto">
                <a:xfrm>
                  <a:off x="8401051" y="738188"/>
                  <a:ext cx="93663" cy="12700"/>
                </a:xfrm>
                <a:custGeom>
                  <a:avLst/>
                  <a:gdLst>
                    <a:gd name="T0" fmla="*/ 7 w 59"/>
                    <a:gd name="T1" fmla="*/ 8 h 8"/>
                    <a:gd name="T2" fmla="*/ 0 w 59"/>
                    <a:gd name="T3" fmla="*/ 0 h 8"/>
                    <a:gd name="T4" fmla="*/ 53 w 59"/>
                    <a:gd name="T5" fmla="*/ 0 h 8"/>
                    <a:gd name="T6" fmla="*/ 59 w 59"/>
                    <a:gd name="T7" fmla="*/ 8 h 8"/>
                    <a:gd name="T8" fmla="*/ 7 w 59"/>
                    <a:gd name="T9" fmla="*/ 8 h 8"/>
                  </a:gdLst>
                  <a:ahLst/>
                  <a:cxnLst>
                    <a:cxn ang="0">
                      <a:pos x="T0" y="T1"/>
                    </a:cxn>
                    <a:cxn ang="0">
                      <a:pos x="T2" y="T3"/>
                    </a:cxn>
                    <a:cxn ang="0">
                      <a:pos x="T4" y="T5"/>
                    </a:cxn>
                    <a:cxn ang="0">
                      <a:pos x="T6" y="T7"/>
                    </a:cxn>
                    <a:cxn ang="0">
                      <a:pos x="T8" y="T9"/>
                    </a:cxn>
                  </a:cxnLst>
                  <a:rect l="0" t="0" r="r" b="b"/>
                  <a:pathLst>
                    <a:path w="59" h="8">
                      <a:moveTo>
                        <a:pt x="7" y="8"/>
                      </a:moveTo>
                      <a:lnTo>
                        <a:pt x="0" y="0"/>
                      </a:lnTo>
                      <a:lnTo>
                        <a:pt x="53" y="0"/>
                      </a:lnTo>
                      <a:lnTo>
                        <a:pt x="59" y="8"/>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26"/>
                <p:cNvSpPr>
                  <a:spLocks/>
                </p:cNvSpPr>
                <p:nvPr/>
              </p:nvSpPr>
              <p:spPr bwMode="auto">
                <a:xfrm>
                  <a:off x="8412163" y="750888"/>
                  <a:ext cx="82550" cy="82550"/>
                </a:xfrm>
                <a:custGeom>
                  <a:avLst/>
                  <a:gdLst>
                    <a:gd name="T0" fmla="*/ 51 w 52"/>
                    <a:gd name="T1" fmla="*/ 52 h 52"/>
                    <a:gd name="T2" fmla="*/ 0 w 52"/>
                    <a:gd name="T3" fmla="*/ 52 h 52"/>
                    <a:gd name="T4" fmla="*/ 0 w 52"/>
                    <a:gd name="T5" fmla="*/ 0 h 52"/>
                    <a:gd name="T6" fmla="*/ 52 w 52"/>
                    <a:gd name="T7" fmla="*/ 0 h 52"/>
                    <a:gd name="T8" fmla="*/ 51 w 52"/>
                    <a:gd name="T9" fmla="*/ 52 h 52"/>
                  </a:gdLst>
                  <a:ahLst/>
                  <a:cxnLst>
                    <a:cxn ang="0">
                      <a:pos x="T0" y="T1"/>
                    </a:cxn>
                    <a:cxn ang="0">
                      <a:pos x="T2" y="T3"/>
                    </a:cxn>
                    <a:cxn ang="0">
                      <a:pos x="T4" y="T5"/>
                    </a:cxn>
                    <a:cxn ang="0">
                      <a:pos x="T6" y="T7"/>
                    </a:cxn>
                    <a:cxn ang="0">
                      <a:pos x="T8" y="T9"/>
                    </a:cxn>
                  </a:cxnLst>
                  <a:rect l="0" t="0" r="r" b="b"/>
                  <a:pathLst>
                    <a:path w="52" h="52">
                      <a:moveTo>
                        <a:pt x="51" y="52"/>
                      </a:moveTo>
                      <a:lnTo>
                        <a:pt x="0" y="52"/>
                      </a:lnTo>
                      <a:lnTo>
                        <a:pt x="0" y="0"/>
                      </a:lnTo>
                      <a:lnTo>
                        <a:pt x="52" y="0"/>
                      </a:lnTo>
                      <a:lnTo>
                        <a:pt x="51"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27"/>
                <p:cNvSpPr>
                  <a:spLocks/>
                </p:cNvSpPr>
                <p:nvPr/>
              </p:nvSpPr>
              <p:spPr bwMode="auto">
                <a:xfrm>
                  <a:off x="8316913" y="655638"/>
                  <a:ext cx="12700" cy="95250"/>
                </a:xfrm>
                <a:custGeom>
                  <a:avLst/>
                  <a:gdLst>
                    <a:gd name="T0" fmla="*/ 8 w 8"/>
                    <a:gd name="T1" fmla="*/ 60 h 60"/>
                    <a:gd name="T2" fmla="*/ 0 w 8"/>
                    <a:gd name="T3" fmla="*/ 52 h 60"/>
                    <a:gd name="T4" fmla="*/ 1 w 8"/>
                    <a:gd name="T5" fmla="*/ 0 h 60"/>
                    <a:gd name="T6" fmla="*/ 8 w 8"/>
                    <a:gd name="T7" fmla="*/ 7 h 60"/>
                    <a:gd name="T8" fmla="*/ 8 w 8"/>
                    <a:gd name="T9" fmla="*/ 60 h 60"/>
                  </a:gdLst>
                  <a:ahLst/>
                  <a:cxnLst>
                    <a:cxn ang="0">
                      <a:pos x="T0" y="T1"/>
                    </a:cxn>
                    <a:cxn ang="0">
                      <a:pos x="T2" y="T3"/>
                    </a:cxn>
                    <a:cxn ang="0">
                      <a:pos x="T4" y="T5"/>
                    </a:cxn>
                    <a:cxn ang="0">
                      <a:pos x="T6" y="T7"/>
                    </a:cxn>
                    <a:cxn ang="0">
                      <a:pos x="T8" y="T9"/>
                    </a:cxn>
                  </a:cxnLst>
                  <a:rect l="0" t="0" r="r" b="b"/>
                  <a:pathLst>
                    <a:path w="8" h="60">
                      <a:moveTo>
                        <a:pt x="8" y="60"/>
                      </a:moveTo>
                      <a:lnTo>
                        <a:pt x="0" y="52"/>
                      </a:lnTo>
                      <a:lnTo>
                        <a:pt x="1" y="0"/>
                      </a:lnTo>
                      <a:lnTo>
                        <a:pt x="8" y="7"/>
                      </a:lnTo>
                      <a:lnTo>
                        <a:pt x="8"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28"/>
                <p:cNvSpPr>
                  <a:spLocks/>
                </p:cNvSpPr>
                <p:nvPr/>
              </p:nvSpPr>
              <p:spPr bwMode="auto">
                <a:xfrm>
                  <a:off x="8318501" y="655638"/>
                  <a:ext cx="93663" cy="11113"/>
                </a:xfrm>
                <a:custGeom>
                  <a:avLst/>
                  <a:gdLst>
                    <a:gd name="T0" fmla="*/ 7 w 59"/>
                    <a:gd name="T1" fmla="*/ 7 h 7"/>
                    <a:gd name="T2" fmla="*/ 0 w 59"/>
                    <a:gd name="T3" fmla="*/ 0 h 7"/>
                    <a:gd name="T4" fmla="*/ 53 w 59"/>
                    <a:gd name="T5" fmla="*/ 0 h 7"/>
                    <a:gd name="T6" fmla="*/ 59 w 59"/>
                    <a:gd name="T7" fmla="*/ 7 h 7"/>
                    <a:gd name="T8" fmla="*/ 7 w 59"/>
                    <a:gd name="T9" fmla="*/ 7 h 7"/>
                  </a:gdLst>
                  <a:ahLst/>
                  <a:cxnLst>
                    <a:cxn ang="0">
                      <a:pos x="T0" y="T1"/>
                    </a:cxn>
                    <a:cxn ang="0">
                      <a:pos x="T2" y="T3"/>
                    </a:cxn>
                    <a:cxn ang="0">
                      <a:pos x="T4" y="T5"/>
                    </a:cxn>
                    <a:cxn ang="0">
                      <a:pos x="T6" y="T7"/>
                    </a:cxn>
                    <a:cxn ang="0">
                      <a:pos x="T8" y="T9"/>
                    </a:cxn>
                  </a:cxnLst>
                  <a:rect l="0" t="0" r="r" b="b"/>
                  <a:pathLst>
                    <a:path w="59" h="7">
                      <a:moveTo>
                        <a:pt x="7" y="7"/>
                      </a:moveTo>
                      <a:lnTo>
                        <a:pt x="0" y="0"/>
                      </a:lnTo>
                      <a:lnTo>
                        <a:pt x="53" y="0"/>
                      </a:lnTo>
                      <a:lnTo>
                        <a:pt x="59" y="7"/>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Rectangle 229"/>
                <p:cNvSpPr>
                  <a:spLocks noChangeArrowheads="1"/>
                </p:cNvSpPr>
                <p:nvPr/>
              </p:nvSpPr>
              <p:spPr bwMode="auto">
                <a:xfrm>
                  <a:off x="8329613" y="666751"/>
                  <a:ext cx="82550"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30"/>
                <p:cNvSpPr>
                  <a:spLocks/>
                </p:cNvSpPr>
                <p:nvPr/>
              </p:nvSpPr>
              <p:spPr bwMode="auto">
                <a:xfrm>
                  <a:off x="8234363" y="738188"/>
                  <a:ext cx="11113" cy="95250"/>
                </a:xfrm>
                <a:custGeom>
                  <a:avLst/>
                  <a:gdLst>
                    <a:gd name="T0" fmla="*/ 6 w 7"/>
                    <a:gd name="T1" fmla="*/ 60 h 60"/>
                    <a:gd name="T2" fmla="*/ 0 w 7"/>
                    <a:gd name="T3" fmla="*/ 53 h 60"/>
                    <a:gd name="T4" fmla="*/ 1 w 7"/>
                    <a:gd name="T5" fmla="*/ 0 h 60"/>
                    <a:gd name="T6" fmla="*/ 7 w 7"/>
                    <a:gd name="T7" fmla="*/ 8 h 60"/>
                    <a:gd name="T8" fmla="*/ 6 w 7"/>
                    <a:gd name="T9" fmla="*/ 60 h 60"/>
                  </a:gdLst>
                  <a:ahLst/>
                  <a:cxnLst>
                    <a:cxn ang="0">
                      <a:pos x="T0" y="T1"/>
                    </a:cxn>
                    <a:cxn ang="0">
                      <a:pos x="T2" y="T3"/>
                    </a:cxn>
                    <a:cxn ang="0">
                      <a:pos x="T4" y="T5"/>
                    </a:cxn>
                    <a:cxn ang="0">
                      <a:pos x="T6" y="T7"/>
                    </a:cxn>
                    <a:cxn ang="0">
                      <a:pos x="T8" y="T9"/>
                    </a:cxn>
                  </a:cxnLst>
                  <a:rect l="0" t="0" r="r" b="b"/>
                  <a:pathLst>
                    <a:path w="7" h="60">
                      <a:moveTo>
                        <a:pt x="6" y="60"/>
                      </a:moveTo>
                      <a:lnTo>
                        <a:pt x="0" y="53"/>
                      </a:lnTo>
                      <a:lnTo>
                        <a:pt x="1" y="0"/>
                      </a:lnTo>
                      <a:lnTo>
                        <a:pt x="7" y="8"/>
                      </a:lnTo>
                      <a:lnTo>
                        <a:pt x="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31"/>
                <p:cNvSpPr>
                  <a:spLocks/>
                </p:cNvSpPr>
                <p:nvPr/>
              </p:nvSpPr>
              <p:spPr bwMode="auto">
                <a:xfrm>
                  <a:off x="8235951" y="738188"/>
                  <a:ext cx="93663" cy="12700"/>
                </a:xfrm>
                <a:custGeom>
                  <a:avLst/>
                  <a:gdLst>
                    <a:gd name="T0" fmla="*/ 6 w 59"/>
                    <a:gd name="T1" fmla="*/ 8 h 8"/>
                    <a:gd name="T2" fmla="*/ 0 w 59"/>
                    <a:gd name="T3" fmla="*/ 0 h 8"/>
                    <a:gd name="T4" fmla="*/ 51 w 59"/>
                    <a:gd name="T5" fmla="*/ 0 h 8"/>
                    <a:gd name="T6" fmla="*/ 59 w 59"/>
                    <a:gd name="T7" fmla="*/ 8 h 8"/>
                    <a:gd name="T8" fmla="*/ 6 w 59"/>
                    <a:gd name="T9" fmla="*/ 8 h 8"/>
                  </a:gdLst>
                  <a:ahLst/>
                  <a:cxnLst>
                    <a:cxn ang="0">
                      <a:pos x="T0" y="T1"/>
                    </a:cxn>
                    <a:cxn ang="0">
                      <a:pos x="T2" y="T3"/>
                    </a:cxn>
                    <a:cxn ang="0">
                      <a:pos x="T4" y="T5"/>
                    </a:cxn>
                    <a:cxn ang="0">
                      <a:pos x="T6" y="T7"/>
                    </a:cxn>
                    <a:cxn ang="0">
                      <a:pos x="T8" y="T9"/>
                    </a:cxn>
                  </a:cxnLst>
                  <a:rect l="0" t="0" r="r" b="b"/>
                  <a:pathLst>
                    <a:path w="59" h="8">
                      <a:moveTo>
                        <a:pt x="6" y="8"/>
                      </a:moveTo>
                      <a:lnTo>
                        <a:pt x="0" y="0"/>
                      </a:lnTo>
                      <a:lnTo>
                        <a:pt x="51" y="0"/>
                      </a:lnTo>
                      <a:lnTo>
                        <a:pt x="59"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32"/>
                <p:cNvSpPr>
                  <a:spLocks/>
                </p:cNvSpPr>
                <p:nvPr/>
              </p:nvSpPr>
              <p:spPr bwMode="auto">
                <a:xfrm>
                  <a:off x="8243888" y="750888"/>
                  <a:ext cx="85725" cy="82550"/>
                </a:xfrm>
                <a:custGeom>
                  <a:avLst/>
                  <a:gdLst>
                    <a:gd name="T0" fmla="*/ 53 w 54"/>
                    <a:gd name="T1" fmla="*/ 52 h 52"/>
                    <a:gd name="T2" fmla="*/ 0 w 54"/>
                    <a:gd name="T3" fmla="*/ 52 h 52"/>
                    <a:gd name="T4" fmla="*/ 1 w 54"/>
                    <a:gd name="T5" fmla="*/ 0 h 52"/>
                    <a:gd name="T6" fmla="*/ 54 w 54"/>
                    <a:gd name="T7" fmla="*/ 0 h 52"/>
                    <a:gd name="T8" fmla="*/ 53 w 54"/>
                    <a:gd name="T9" fmla="*/ 52 h 52"/>
                  </a:gdLst>
                  <a:ahLst/>
                  <a:cxnLst>
                    <a:cxn ang="0">
                      <a:pos x="T0" y="T1"/>
                    </a:cxn>
                    <a:cxn ang="0">
                      <a:pos x="T2" y="T3"/>
                    </a:cxn>
                    <a:cxn ang="0">
                      <a:pos x="T4" y="T5"/>
                    </a:cxn>
                    <a:cxn ang="0">
                      <a:pos x="T6" y="T7"/>
                    </a:cxn>
                    <a:cxn ang="0">
                      <a:pos x="T8" y="T9"/>
                    </a:cxn>
                  </a:cxnLst>
                  <a:rect l="0" t="0" r="r" b="b"/>
                  <a:pathLst>
                    <a:path w="54" h="52">
                      <a:moveTo>
                        <a:pt x="53" y="52"/>
                      </a:moveTo>
                      <a:lnTo>
                        <a:pt x="0" y="52"/>
                      </a:lnTo>
                      <a:lnTo>
                        <a:pt x="1" y="0"/>
                      </a:lnTo>
                      <a:lnTo>
                        <a:pt x="54" y="0"/>
                      </a:lnTo>
                      <a:lnTo>
                        <a:pt x="53"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33"/>
                <p:cNvSpPr>
                  <a:spLocks/>
                </p:cNvSpPr>
                <p:nvPr/>
              </p:nvSpPr>
              <p:spPr bwMode="auto">
                <a:xfrm>
                  <a:off x="8151813" y="655638"/>
                  <a:ext cx="11113" cy="95250"/>
                </a:xfrm>
                <a:custGeom>
                  <a:avLst/>
                  <a:gdLst>
                    <a:gd name="T0" fmla="*/ 6 w 7"/>
                    <a:gd name="T1" fmla="*/ 60 h 60"/>
                    <a:gd name="T2" fmla="*/ 0 w 7"/>
                    <a:gd name="T3" fmla="*/ 52 h 60"/>
                    <a:gd name="T4" fmla="*/ 1 w 7"/>
                    <a:gd name="T5" fmla="*/ 0 h 60"/>
                    <a:gd name="T6" fmla="*/ 7 w 7"/>
                    <a:gd name="T7" fmla="*/ 7 h 60"/>
                    <a:gd name="T8" fmla="*/ 6 w 7"/>
                    <a:gd name="T9" fmla="*/ 60 h 60"/>
                  </a:gdLst>
                  <a:ahLst/>
                  <a:cxnLst>
                    <a:cxn ang="0">
                      <a:pos x="T0" y="T1"/>
                    </a:cxn>
                    <a:cxn ang="0">
                      <a:pos x="T2" y="T3"/>
                    </a:cxn>
                    <a:cxn ang="0">
                      <a:pos x="T4" y="T5"/>
                    </a:cxn>
                    <a:cxn ang="0">
                      <a:pos x="T6" y="T7"/>
                    </a:cxn>
                    <a:cxn ang="0">
                      <a:pos x="T8" y="T9"/>
                    </a:cxn>
                  </a:cxnLst>
                  <a:rect l="0" t="0" r="r" b="b"/>
                  <a:pathLst>
                    <a:path w="7" h="60">
                      <a:moveTo>
                        <a:pt x="6" y="60"/>
                      </a:moveTo>
                      <a:lnTo>
                        <a:pt x="0" y="52"/>
                      </a:lnTo>
                      <a:lnTo>
                        <a:pt x="1" y="0"/>
                      </a:lnTo>
                      <a:lnTo>
                        <a:pt x="7" y="7"/>
                      </a:lnTo>
                      <a:lnTo>
                        <a:pt x="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34"/>
                <p:cNvSpPr>
                  <a:spLocks/>
                </p:cNvSpPr>
                <p:nvPr/>
              </p:nvSpPr>
              <p:spPr bwMode="auto">
                <a:xfrm>
                  <a:off x="8153401" y="655638"/>
                  <a:ext cx="93663" cy="11113"/>
                </a:xfrm>
                <a:custGeom>
                  <a:avLst/>
                  <a:gdLst>
                    <a:gd name="T0" fmla="*/ 6 w 59"/>
                    <a:gd name="T1" fmla="*/ 7 h 7"/>
                    <a:gd name="T2" fmla="*/ 0 w 59"/>
                    <a:gd name="T3" fmla="*/ 0 h 7"/>
                    <a:gd name="T4" fmla="*/ 52 w 59"/>
                    <a:gd name="T5" fmla="*/ 0 h 7"/>
                    <a:gd name="T6" fmla="*/ 59 w 59"/>
                    <a:gd name="T7" fmla="*/ 7 h 7"/>
                    <a:gd name="T8" fmla="*/ 6 w 59"/>
                    <a:gd name="T9" fmla="*/ 7 h 7"/>
                  </a:gdLst>
                  <a:ahLst/>
                  <a:cxnLst>
                    <a:cxn ang="0">
                      <a:pos x="T0" y="T1"/>
                    </a:cxn>
                    <a:cxn ang="0">
                      <a:pos x="T2" y="T3"/>
                    </a:cxn>
                    <a:cxn ang="0">
                      <a:pos x="T4" y="T5"/>
                    </a:cxn>
                    <a:cxn ang="0">
                      <a:pos x="T6" y="T7"/>
                    </a:cxn>
                    <a:cxn ang="0">
                      <a:pos x="T8" y="T9"/>
                    </a:cxn>
                  </a:cxnLst>
                  <a:rect l="0" t="0" r="r" b="b"/>
                  <a:pathLst>
                    <a:path w="59" h="7">
                      <a:moveTo>
                        <a:pt x="6" y="7"/>
                      </a:moveTo>
                      <a:lnTo>
                        <a:pt x="0" y="0"/>
                      </a:lnTo>
                      <a:lnTo>
                        <a:pt x="52" y="0"/>
                      </a:lnTo>
                      <a:lnTo>
                        <a:pt x="59" y="7"/>
                      </a:lnTo>
                      <a:lnTo>
                        <a:pt x="6"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35"/>
                <p:cNvSpPr>
                  <a:spLocks/>
                </p:cNvSpPr>
                <p:nvPr/>
              </p:nvSpPr>
              <p:spPr bwMode="auto">
                <a:xfrm>
                  <a:off x="8161338" y="666751"/>
                  <a:ext cx="85725" cy="84138"/>
                </a:xfrm>
                <a:custGeom>
                  <a:avLst/>
                  <a:gdLst>
                    <a:gd name="T0" fmla="*/ 54 w 54"/>
                    <a:gd name="T1" fmla="*/ 0 h 53"/>
                    <a:gd name="T2" fmla="*/ 53 w 54"/>
                    <a:gd name="T3" fmla="*/ 53 h 53"/>
                    <a:gd name="T4" fmla="*/ 0 w 54"/>
                    <a:gd name="T5" fmla="*/ 53 h 53"/>
                    <a:gd name="T6" fmla="*/ 1 w 54"/>
                    <a:gd name="T7" fmla="*/ 0 h 53"/>
                    <a:gd name="T8" fmla="*/ 54 w 54"/>
                    <a:gd name="T9" fmla="*/ 0 h 53"/>
                  </a:gdLst>
                  <a:ahLst/>
                  <a:cxnLst>
                    <a:cxn ang="0">
                      <a:pos x="T0" y="T1"/>
                    </a:cxn>
                    <a:cxn ang="0">
                      <a:pos x="T2" y="T3"/>
                    </a:cxn>
                    <a:cxn ang="0">
                      <a:pos x="T4" y="T5"/>
                    </a:cxn>
                    <a:cxn ang="0">
                      <a:pos x="T6" y="T7"/>
                    </a:cxn>
                    <a:cxn ang="0">
                      <a:pos x="T8" y="T9"/>
                    </a:cxn>
                  </a:cxnLst>
                  <a:rect l="0" t="0" r="r" b="b"/>
                  <a:pathLst>
                    <a:path w="54" h="53">
                      <a:moveTo>
                        <a:pt x="54" y="0"/>
                      </a:moveTo>
                      <a:lnTo>
                        <a:pt x="53" y="53"/>
                      </a:lnTo>
                      <a:lnTo>
                        <a:pt x="0" y="53"/>
                      </a:lnTo>
                      <a:lnTo>
                        <a:pt x="1" y="0"/>
                      </a:lnTo>
                      <a:lnTo>
                        <a:pt x="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36"/>
                <p:cNvSpPr>
                  <a:spLocks/>
                </p:cNvSpPr>
                <p:nvPr/>
              </p:nvSpPr>
              <p:spPr bwMode="auto">
                <a:xfrm>
                  <a:off x="8067676" y="738188"/>
                  <a:ext cx="11113" cy="95250"/>
                </a:xfrm>
                <a:custGeom>
                  <a:avLst/>
                  <a:gdLst>
                    <a:gd name="T0" fmla="*/ 6 w 7"/>
                    <a:gd name="T1" fmla="*/ 60 h 60"/>
                    <a:gd name="T2" fmla="*/ 0 w 7"/>
                    <a:gd name="T3" fmla="*/ 53 h 60"/>
                    <a:gd name="T4" fmla="*/ 0 w 7"/>
                    <a:gd name="T5" fmla="*/ 0 h 60"/>
                    <a:gd name="T6" fmla="*/ 7 w 7"/>
                    <a:gd name="T7" fmla="*/ 8 h 60"/>
                    <a:gd name="T8" fmla="*/ 6 w 7"/>
                    <a:gd name="T9" fmla="*/ 60 h 60"/>
                  </a:gdLst>
                  <a:ahLst/>
                  <a:cxnLst>
                    <a:cxn ang="0">
                      <a:pos x="T0" y="T1"/>
                    </a:cxn>
                    <a:cxn ang="0">
                      <a:pos x="T2" y="T3"/>
                    </a:cxn>
                    <a:cxn ang="0">
                      <a:pos x="T4" y="T5"/>
                    </a:cxn>
                    <a:cxn ang="0">
                      <a:pos x="T6" y="T7"/>
                    </a:cxn>
                    <a:cxn ang="0">
                      <a:pos x="T8" y="T9"/>
                    </a:cxn>
                  </a:cxnLst>
                  <a:rect l="0" t="0" r="r" b="b"/>
                  <a:pathLst>
                    <a:path w="7" h="60">
                      <a:moveTo>
                        <a:pt x="6" y="60"/>
                      </a:moveTo>
                      <a:lnTo>
                        <a:pt x="0" y="53"/>
                      </a:lnTo>
                      <a:lnTo>
                        <a:pt x="0" y="0"/>
                      </a:lnTo>
                      <a:lnTo>
                        <a:pt x="7" y="8"/>
                      </a:lnTo>
                      <a:lnTo>
                        <a:pt x="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37"/>
                <p:cNvSpPr>
                  <a:spLocks/>
                </p:cNvSpPr>
                <p:nvPr/>
              </p:nvSpPr>
              <p:spPr bwMode="auto">
                <a:xfrm>
                  <a:off x="8067676" y="738188"/>
                  <a:ext cx="93663" cy="12700"/>
                </a:xfrm>
                <a:custGeom>
                  <a:avLst/>
                  <a:gdLst>
                    <a:gd name="T0" fmla="*/ 7 w 59"/>
                    <a:gd name="T1" fmla="*/ 8 h 8"/>
                    <a:gd name="T2" fmla="*/ 0 w 59"/>
                    <a:gd name="T3" fmla="*/ 0 h 8"/>
                    <a:gd name="T4" fmla="*/ 53 w 59"/>
                    <a:gd name="T5" fmla="*/ 0 h 8"/>
                    <a:gd name="T6" fmla="*/ 59 w 59"/>
                    <a:gd name="T7" fmla="*/ 8 h 8"/>
                    <a:gd name="T8" fmla="*/ 7 w 59"/>
                    <a:gd name="T9" fmla="*/ 8 h 8"/>
                  </a:gdLst>
                  <a:ahLst/>
                  <a:cxnLst>
                    <a:cxn ang="0">
                      <a:pos x="T0" y="T1"/>
                    </a:cxn>
                    <a:cxn ang="0">
                      <a:pos x="T2" y="T3"/>
                    </a:cxn>
                    <a:cxn ang="0">
                      <a:pos x="T4" y="T5"/>
                    </a:cxn>
                    <a:cxn ang="0">
                      <a:pos x="T6" y="T7"/>
                    </a:cxn>
                    <a:cxn ang="0">
                      <a:pos x="T8" y="T9"/>
                    </a:cxn>
                  </a:cxnLst>
                  <a:rect l="0" t="0" r="r" b="b"/>
                  <a:pathLst>
                    <a:path w="59" h="8">
                      <a:moveTo>
                        <a:pt x="7" y="8"/>
                      </a:moveTo>
                      <a:lnTo>
                        <a:pt x="0" y="0"/>
                      </a:lnTo>
                      <a:lnTo>
                        <a:pt x="53" y="0"/>
                      </a:lnTo>
                      <a:lnTo>
                        <a:pt x="59" y="8"/>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38"/>
                <p:cNvSpPr>
                  <a:spLocks/>
                </p:cNvSpPr>
                <p:nvPr/>
              </p:nvSpPr>
              <p:spPr bwMode="auto">
                <a:xfrm>
                  <a:off x="8077201" y="750888"/>
                  <a:ext cx="84138" cy="82550"/>
                </a:xfrm>
                <a:custGeom>
                  <a:avLst/>
                  <a:gdLst>
                    <a:gd name="T0" fmla="*/ 53 w 53"/>
                    <a:gd name="T1" fmla="*/ 0 h 52"/>
                    <a:gd name="T2" fmla="*/ 52 w 53"/>
                    <a:gd name="T3" fmla="*/ 52 h 52"/>
                    <a:gd name="T4" fmla="*/ 0 w 53"/>
                    <a:gd name="T5" fmla="*/ 52 h 52"/>
                    <a:gd name="T6" fmla="*/ 1 w 53"/>
                    <a:gd name="T7" fmla="*/ 0 h 52"/>
                    <a:gd name="T8" fmla="*/ 53 w 53"/>
                    <a:gd name="T9" fmla="*/ 0 h 52"/>
                  </a:gdLst>
                  <a:ahLst/>
                  <a:cxnLst>
                    <a:cxn ang="0">
                      <a:pos x="T0" y="T1"/>
                    </a:cxn>
                    <a:cxn ang="0">
                      <a:pos x="T2" y="T3"/>
                    </a:cxn>
                    <a:cxn ang="0">
                      <a:pos x="T4" y="T5"/>
                    </a:cxn>
                    <a:cxn ang="0">
                      <a:pos x="T6" y="T7"/>
                    </a:cxn>
                    <a:cxn ang="0">
                      <a:pos x="T8" y="T9"/>
                    </a:cxn>
                  </a:cxnLst>
                  <a:rect l="0" t="0" r="r" b="b"/>
                  <a:pathLst>
                    <a:path w="53" h="52">
                      <a:moveTo>
                        <a:pt x="53" y="0"/>
                      </a:moveTo>
                      <a:lnTo>
                        <a:pt x="52" y="52"/>
                      </a:lnTo>
                      <a:lnTo>
                        <a:pt x="0" y="52"/>
                      </a:lnTo>
                      <a:lnTo>
                        <a:pt x="1" y="0"/>
                      </a:lnTo>
                      <a:lnTo>
                        <a:pt x="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97" name="组合 796"/>
            <p:cNvGrpSpPr/>
            <p:nvPr/>
          </p:nvGrpSpPr>
          <p:grpSpPr>
            <a:xfrm>
              <a:off x="9288462" y="3406789"/>
              <a:ext cx="2559900" cy="3225821"/>
              <a:chOff x="568479" y="3559189"/>
              <a:chExt cx="2559900" cy="3225821"/>
            </a:xfrm>
          </p:grpSpPr>
          <p:sp>
            <p:nvSpPr>
              <p:cNvPr id="798" name="文本框 797"/>
              <p:cNvSpPr txBox="1"/>
              <p:nvPr/>
            </p:nvSpPr>
            <p:spPr>
              <a:xfrm>
                <a:off x="882782" y="3559189"/>
                <a:ext cx="1952269" cy="363736"/>
              </a:xfrm>
              <a:prstGeom prst="rect">
                <a:avLst/>
              </a:prstGeom>
              <a:noFill/>
            </p:spPr>
            <p:txBody>
              <a:bodyPr wrap="square" rtlCol="0">
                <a:spAutoFit/>
              </a:bodyPr>
              <a:lstStyle/>
              <a:p>
                <a:pPr algn="ctr"/>
                <a:r>
                  <a:rPr lang="zh-CN" altLang="en-US" sz="2000" dirty="0">
                    <a:solidFill>
                      <a:srgbClr val="7C8B71"/>
                    </a:solidFill>
                    <a:latin typeface="黑体" pitchFamily="49" charset="-122"/>
                    <a:ea typeface="黑体" pitchFamily="49" charset="-122"/>
                  </a:rPr>
                  <a:t>限制较多</a:t>
                </a:r>
                <a:endParaRPr lang="zh-CN" altLang="en-US" sz="2000" dirty="0">
                  <a:solidFill>
                    <a:srgbClr val="7C8B71"/>
                  </a:solidFill>
                  <a:latin typeface="黑体" pitchFamily="49" charset="-122"/>
                  <a:ea typeface="黑体" pitchFamily="49" charset="-122"/>
                </a:endParaRPr>
              </a:p>
            </p:txBody>
          </p:sp>
          <p:sp>
            <p:nvSpPr>
              <p:cNvPr id="799" name="文本框 798"/>
              <p:cNvSpPr txBox="1"/>
              <p:nvPr/>
            </p:nvSpPr>
            <p:spPr>
              <a:xfrm>
                <a:off x="568479" y="3879785"/>
                <a:ext cx="2559900" cy="2905225"/>
              </a:xfrm>
              <a:prstGeom prst="rect">
                <a:avLst/>
              </a:prstGeom>
              <a:noFill/>
            </p:spPr>
            <p:txBody>
              <a:bodyPr wrap="square" rtlCol="0">
                <a:spAutoFit/>
              </a:bodyPr>
              <a:lstStyle/>
              <a:p>
                <a:pPr>
                  <a:lnSpc>
                    <a:spcPts val="2200"/>
                  </a:lnSpc>
                </a:pPr>
                <a:r>
                  <a:rPr lang="zh-CN" altLang="en-US" sz="1600" dirty="0">
                    <a:solidFill>
                      <a:srgbClr val="7C8B71"/>
                    </a:solidFill>
                    <a:latin typeface="华文楷体" pitchFamily="2" charset="-122"/>
                    <a:ea typeface="华文楷体" pitchFamily="2" charset="-122"/>
                  </a:rPr>
                  <a:t>目前国内各大中小城市对户外广告的设置与管理规定较多</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户外广告</a:t>
                </a:r>
                <a:r>
                  <a:rPr lang="zh-CN" altLang="en-US" sz="1600" dirty="0" smtClean="0">
                    <a:solidFill>
                      <a:srgbClr val="7C8B71"/>
                    </a:solidFill>
                    <a:latin typeface="华文楷体" pitchFamily="2" charset="-122"/>
                    <a:ea typeface="华文楷体" pitchFamily="2" charset="-122"/>
                  </a:rPr>
                  <a:t>不仅要</a:t>
                </a:r>
                <a:r>
                  <a:rPr lang="zh-CN" altLang="en-US" sz="1600" dirty="0">
                    <a:solidFill>
                      <a:srgbClr val="7C8B71"/>
                    </a:solidFill>
                    <a:latin typeface="华文楷体" pitchFamily="2" charset="-122"/>
                    <a:ea typeface="华文楷体" pitchFamily="2" charset="-122"/>
                  </a:rPr>
                  <a:t>接受工商部门的监督管理</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同时还要接受城市市容监察机关的监督</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此外</a:t>
                </a:r>
                <a:r>
                  <a:rPr lang="en-US" altLang="zh-CN" sz="1600" dirty="0">
                    <a:solidFill>
                      <a:srgbClr val="7C8B71"/>
                    </a:solidFill>
                    <a:latin typeface="华文楷体" pitchFamily="2" charset="-122"/>
                    <a:ea typeface="华文楷体" pitchFamily="2" charset="-122"/>
                  </a:rPr>
                  <a:t>,</a:t>
                </a:r>
                <a:r>
                  <a:rPr lang="zh-CN" altLang="en-US" sz="1600" dirty="0" smtClean="0">
                    <a:solidFill>
                      <a:srgbClr val="7C8B71"/>
                    </a:solidFill>
                    <a:latin typeface="华文楷体" pitchFamily="2" charset="-122"/>
                    <a:ea typeface="华文楷体" pitchFamily="2" charset="-122"/>
                  </a:rPr>
                  <a:t>户外</a:t>
                </a:r>
                <a:r>
                  <a:rPr lang="zh-CN" altLang="en-US" sz="1600" dirty="0">
                    <a:solidFill>
                      <a:srgbClr val="7C8B71"/>
                    </a:solidFill>
                    <a:latin typeface="华文楷体" pitchFamily="2" charset="-122"/>
                    <a:ea typeface="华文楷体" pitchFamily="2" charset="-122"/>
                  </a:rPr>
                  <a:t>广告还经常遇到广告设置地段或建筑物归属权与使用权、占用权之间的纠纷</a:t>
                </a:r>
                <a:r>
                  <a:rPr lang="zh-CN" altLang="en-US" sz="1600" dirty="0" smtClean="0">
                    <a:solidFill>
                      <a:srgbClr val="7C8B71"/>
                    </a:solidFill>
                    <a:latin typeface="华文楷体" pitchFamily="2" charset="-122"/>
                    <a:ea typeface="华文楷体" pitchFamily="2" charset="-122"/>
                  </a:rPr>
                  <a:t>问题</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这些问题在一定程度上限制了户外广告的发展</a:t>
                </a:r>
                <a:r>
                  <a:rPr lang="en-US" altLang="zh-CN" sz="1600" dirty="0">
                    <a:solidFill>
                      <a:srgbClr val="7C8B71"/>
                    </a:solidFill>
                    <a:latin typeface="华文楷体" pitchFamily="2" charset="-122"/>
                    <a:ea typeface="华文楷体" pitchFamily="2" charset="-122"/>
                  </a:rPr>
                  <a:t>.</a:t>
                </a:r>
                <a:endParaRPr lang="zh-CN" altLang="en-US" sz="1600" dirty="0">
                  <a:solidFill>
                    <a:srgbClr val="7C8B71"/>
                  </a:solidFill>
                  <a:latin typeface="华文楷体" pitchFamily="2" charset="-122"/>
                  <a:ea typeface="华文楷体" pitchFamily="2" charset="-122"/>
                </a:endParaRPr>
              </a:p>
            </p:txBody>
          </p:sp>
        </p:grpSp>
      </p:grpSp>
      <p:sp>
        <p:nvSpPr>
          <p:cNvPr id="368" name="文本框 3"/>
          <p:cNvSpPr txBox="1"/>
          <p:nvPr/>
        </p:nvSpPr>
        <p:spPr>
          <a:xfrm>
            <a:off x="678623" y="515204"/>
            <a:ext cx="4194629" cy="830997"/>
          </a:xfrm>
          <a:prstGeom prst="rect">
            <a:avLst/>
          </a:prstGeom>
          <a:noFill/>
        </p:spPr>
        <p:txBody>
          <a:bodyPr wrap="square" rtlCol="0">
            <a:spAutoFit/>
          </a:bodyPr>
          <a:lstStyle/>
          <a:p>
            <a:pPr>
              <a:lnSpc>
                <a:spcPct val="150000"/>
              </a:lnSpc>
            </a:pPr>
            <a:r>
              <a:rPr lang="zh-CN" altLang="en-US" sz="3200" dirty="0">
                <a:solidFill>
                  <a:srgbClr val="7C8B71"/>
                </a:solidFill>
                <a:latin typeface="思源黑体 CN Heavy" panose="020B0A00000000000000" pitchFamily="34" charset="-122"/>
                <a:ea typeface="思源黑体 CN Heavy" panose="020B0A00000000000000" pitchFamily="34" charset="-122"/>
              </a:rPr>
              <a:t>二</a:t>
            </a:r>
            <a:r>
              <a:rPr lang="zh-CN" altLang="en-US" sz="3200" dirty="0" smtClean="0">
                <a:solidFill>
                  <a:srgbClr val="7C8B71"/>
                </a:solidFill>
                <a:latin typeface="思源黑体 CN Heavy" panose="020B0A00000000000000" pitchFamily="34" charset="-122"/>
                <a:ea typeface="思源黑体 CN Heavy" panose="020B0A00000000000000" pitchFamily="34" charset="-122"/>
              </a:rPr>
              <a:t>、 </a:t>
            </a:r>
            <a:r>
              <a:rPr lang="zh-CN" altLang="en-US" sz="3200" dirty="0">
                <a:solidFill>
                  <a:srgbClr val="7C8B71"/>
                </a:solidFill>
                <a:latin typeface="思源黑体 CN Heavy" panose="020B0A00000000000000" pitchFamily="34" charset="-122"/>
                <a:ea typeface="思源黑体 CN Heavy" panose="020B0A00000000000000" pitchFamily="34" charset="-122"/>
              </a:rPr>
              <a:t>户外媒体特点</a:t>
            </a:r>
            <a:endParaRPr lang="en-US" altLang="zh-CN" sz="3200" dirty="0" smtClean="0">
              <a:solidFill>
                <a:srgbClr val="7C8B71"/>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395611621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03"/>
                                        </p:tgtEl>
                                        <p:attrNameLst>
                                          <p:attrName>style.visibility</p:attrName>
                                        </p:attrNameLst>
                                      </p:cBhvr>
                                      <p:to>
                                        <p:strVal val="visible"/>
                                      </p:to>
                                    </p:set>
                                    <p:animEffect transition="in" filter="fade">
                                      <p:cBhvr>
                                        <p:cTn id="7" dur="500"/>
                                        <p:tgtEl>
                                          <p:spTgt spid="80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2"/>
                                        </p:tgtEl>
                                        <p:attrNameLst>
                                          <p:attrName>style.visibility</p:attrName>
                                        </p:attrNameLst>
                                      </p:cBhvr>
                                      <p:to>
                                        <p:strVal val="visible"/>
                                      </p:to>
                                    </p:set>
                                    <p:animEffect transition="in" filter="fade">
                                      <p:cBhvr>
                                        <p:cTn id="11" dur="500"/>
                                        <p:tgtEl>
                                          <p:spTgt spid="80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01"/>
                                        </p:tgtEl>
                                        <p:attrNameLst>
                                          <p:attrName>style.visibility</p:attrName>
                                        </p:attrNameLst>
                                      </p:cBhvr>
                                      <p:to>
                                        <p:strVal val="visible"/>
                                      </p:to>
                                    </p:set>
                                    <p:animEffect transition="in" filter="fade">
                                      <p:cBhvr>
                                        <p:cTn id="15" dur="500"/>
                                        <p:tgtEl>
                                          <p:spTgt spid="80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00"/>
                                        </p:tgtEl>
                                        <p:attrNameLst>
                                          <p:attrName>style.visibility</p:attrName>
                                        </p:attrNameLst>
                                      </p:cBhvr>
                                      <p:to>
                                        <p:strVal val="visible"/>
                                      </p:to>
                                    </p:set>
                                    <p:animEffect transition="in" filter="fade">
                                      <p:cBhvr>
                                        <p:cTn id="19" dur="500"/>
                                        <p:tgtEl>
                                          <p:spTgt spid="8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66228"/>
            <a:ext cx="6050541" cy="812631"/>
            <a:chOff x="314525" y="566228"/>
            <a:chExt cx="6050541" cy="812631"/>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566228"/>
              <a:ext cx="5682895" cy="732316"/>
            </a:xfrm>
            <a:prstGeom prst="rect">
              <a:avLst/>
            </a:prstGeom>
            <a:noFill/>
          </p:spPr>
          <p:txBody>
            <a:bodyPr wrap="square" rtlCol="0">
              <a:spAutoFit/>
            </a:bodyPr>
            <a:lstStyle/>
            <a:p>
              <a:pPr>
                <a:lnSpc>
                  <a:spcPct val="150000"/>
                </a:lnSpc>
              </a:pPr>
              <a:r>
                <a:rPr lang="zh-CN" altLang="en-US" sz="3200" dirty="0">
                  <a:solidFill>
                    <a:srgbClr val="7C8B71"/>
                  </a:solidFill>
                  <a:latin typeface="思源黑体 CN Heavy" panose="020B0A00000000000000" pitchFamily="34" charset="-122"/>
                  <a:ea typeface="思源黑体 CN Heavy" panose="020B0A00000000000000" pitchFamily="34" charset="-122"/>
                </a:rPr>
                <a:t>二</a:t>
              </a:r>
              <a:r>
                <a:rPr lang="zh-CN" altLang="en-US" sz="3200" dirty="0">
                  <a:solidFill>
                    <a:srgbClr val="7C8B71"/>
                  </a:solidFill>
                  <a:latin typeface="思源黑体 CN Heavy" panose="020B0A00000000000000" pitchFamily="34" charset="-122"/>
                  <a:ea typeface="思源黑体 CN Heavy" panose="020B0A00000000000000" pitchFamily="34" charset="-122"/>
                </a:rPr>
                <a:t>、户外媒体特点</a:t>
              </a:r>
              <a:endParaRPr lang="en-US" altLang="zh-CN" sz="3200" dirty="0">
                <a:solidFill>
                  <a:srgbClr val="7C8B71"/>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320502" y="1983545"/>
            <a:ext cx="11548591" cy="3080824"/>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320502" y="1983545"/>
            <a:ext cx="5790012" cy="3080824"/>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文本框 7"/>
          <p:cNvSpPr txBox="1"/>
          <p:nvPr/>
        </p:nvSpPr>
        <p:spPr>
          <a:xfrm>
            <a:off x="6243937" y="2015521"/>
            <a:ext cx="5500487" cy="3000821"/>
          </a:xfrm>
          <a:prstGeom prst="rect">
            <a:avLst/>
          </a:prstGeom>
          <a:noFill/>
        </p:spPr>
        <p:txBody>
          <a:bodyPr wrap="square" rtlCol="0">
            <a:spAutoFit/>
          </a:bodyPr>
          <a:lstStyle/>
          <a:p>
            <a:pPr>
              <a:lnSpc>
                <a:spcPct val="150000"/>
              </a:lnSpc>
            </a:pPr>
            <a:r>
              <a:rPr lang="zh-CN" altLang="en-US" dirty="0">
                <a:solidFill>
                  <a:schemeClr val="bg1"/>
                </a:solidFill>
                <a:latin typeface="黑体" pitchFamily="49" charset="-122"/>
                <a:ea typeface="黑体" pitchFamily="49" charset="-122"/>
              </a:rPr>
              <a:t>目前</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国内户外广告具有四大特点</a:t>
            </a:r>
            <a:r>
              <a:rPr lang="en-US" altLang="zh-CN" dirty="0" smtClean="0">
                <a:solidFill>
                  <a:schemeClr val="bg1"/>
                </a:solidFill>
                <a:latin typeface="黑体" pitchFamily="49" charset="-122"/>
                <a:ea typeface="黑体" pitchFamily="49" charset="-122"/>
              </a:rPr>
              <a:t>:</a:t>
            </a:r>
          </a:p>
          <a:p>
            <a:r>
              <a:rPr lang="zh-CN" altLang="en-US" dirty="0" smtClean="0">
                <a:solidFill>
                  <a:schemeClr val="bg1"/>
                </a:solidFill>
                <a:latin typeface="黑体" pitchFamily="49" charset="-122"/>
                <a:ea typeface="黑体" pitchFamily="49" charset="-122"/>
              </a:rPr>
              <a:t>第一</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外资逐步</a:t>
            </a:r>
            <a:r>
              <a:rPr lang="zh-CN" altLang="en-US" dirty="0" smtClean="0">
                <a:solidFill>
                  <a:schemeClr val="bg1"/>
                </a:solidFill>
                <a:latin typeface="黑体" pitchFamily="49" charset="-122"/>
                <a:ea typeface="黑体" pitchFamily="49" charset="-122"/>
              </a:rPr>
              <a:t>渗透；</a:t>
            </a:r>
            <a:endParaRPr lang="en-US" altLang="zh-CN" dirty="0" smtClean="0">
              <a:solidFill>
                <a:schemeClr val="bg1"/>
              </a:solidFill>
              <a:latin typeface="黑体" pitchFamily="49" charset="-122"/>
              <a:ea typeface="黑体" pitchFamily="49" charset="-122"/>
            </a:endParaRPr>
          </a:p>
          <a:p>
            <a:r>
              <a:rPr lang="zh-CN" altLang="en-US" dirty="0" smtClean="0">
                <a:solidFill>
                  <a:schemeClr val="bg1"/>
                </a:solidFill>
                <a:latin typeface="黑体" pitchFamily="49" charset="-122"/>
                <a:ea typeface="黑体" pitchFamily="49" charset="-122"/>
              </a:rPr>
              <a:t>第二</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产业集中度相对</a:t>
            </a:r>
            <a:r>
              <a:rPr lang="zh-CN" altLang="en-US" dirty="0" smtClean="0">
                <a:solidFill>
                  <a:schemeClr val="bg1"/>
                </a:solidFill>
                <a:latin typeface="黑体" pitchFamily="49" charset="-122"/>
                <a:ea typeface="黑体" pitchFamily="49" charset="-122"/>
              </a:rPr>
              <a:t>提高；</a:t>
            </a:r>
            <a:endParaRPr lang="en-US" altLang="zh-CN" dirty="0" smtClean="0">
              <a:solidFill>
                <a:schemeClr val="bg1"/>
              </a:solidFill>
              <a:latin typeface="黑体" pitchFamily="49" charset="-122"/>
              <a:ea typeface="黑体" pitchFamily="49" charset="-122"/>
            </a:endParaRPr>
          </a:p>
          <a:p>
            <a:r>
              <a:rPr lang="zh-CN" altLang="en-US" dirty="0" smtClean="0">
                <a:solidFill>
                  <a:schemeClr val="bg1"/>
                </a:solidFill>
                <a:latin typeface="黑体" pitchFamily="49" charset="-122"/>
                <a:ea typeface="黑体" pitchFamily="49" charset="-122"/>
              </a:rPr>
              <a:t>第三</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广告资源成本</a:t>
            </a:r>
            <a:r>
              <a:rPr lang="zh-CN" altLang="en-US" dirty="0" smtClean="0">
                <a:solidFill>
                  <a:schemeClr val="bg1"/>
                </a:solidFill>
                <a:latin typeface="黑体" pitchFamily="49" charset="-122"/>
                <a:ea typeface="黑体" pitchFamily="49" charset="-122"/>
              </a:rPr>
              <a:t>增加；</a:t>
            </a:r>
            <a:endParaRPr lang="en-US" altLang="zh-CN" dirty="0" smtClean="0">
              <a:solidFill>
                <a:schemeClr val="bg1"/>
              </a:solidFill>
              <a:latin typeface="黑体" pitchFamily="49" charset="-122"/>
              <a:ea typeface="黑体" pitchFamily="49" charset="-122"/>
            </a:endParaRPr>
          </a:p>
          <a:p>
            <a:r>
              <a:rPr lang="zh-CN" altLang="en-US" dirty="0" smtClean="0">
                <a:solidFill>
                  <a:schemeClr val="bg1"/>
                </a:solidFill>
                <a:latin typeface="黑体" pitchFamily="49" charset="-122"/>
                <a:ea typeface="黑体" pitchFamily="49" charset="-122"/>
              </a:rPr>
              <a:t>第四</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户外广告媒体不断</a:t>
            </a:r>
            <a:r>
              <a:rPr lang="zh-CN" altLang="en-US" dirty="0" smtClean="0">
                <a:solidFill>
                  <a:schemeClr val="bg1"/>
                </a:solidFill>
                <a:latin typeface="黑体" pitchFamily="49" charset="-122"/>
                <a:ea typeface="黑体" pitchFamily="49" charset="-122"/>
              </a:rPr>
              <a:t>发展</a:t>
            </a:r>
            <a:endParaRPr lang="en-US" altLang="zh-CN" dirty="0" smtClean="0">
              <a:solidFill>
                <a:schemeClr val="bg1"/>
              </a:solidFill>
              <a:latin typeface="黑体" pitchFamily="49" charset="-122"/>
              <a:ea typeface="黑体" pitchFamily="49" charset="-122"/>
            </a:endParaRPr>
          </a:p>
          <a:p>
            <a:endParaRPr lang="en-US" altLang="zh-CN" dirty="0" smtClean="0">
              <a:solidFill>
                <a:schemeClr val="bg1"/>
              </a:solidFill>
              <a:latin typeface="黑体" pitchFamily="49" charset="-122"/>
              <a:ea typeface="黑体" pitchFamily="49" charset="-122"/>
            </a:endParaRPr>
          </a:p>
          <a:p>
            <a:r>
              <a:rPr lang="zh-CN" altLang="en-US" dirty="0" smtClean="0">
                <a:solidFill>
                  <a:schemeClr val="bg1"/>
                </a:solidFill>
                <a:latin typeface="黑体" pitchFamily="49" charset="-122"/>
                <a:ea typeface="黑体" pitchFamily="49" charset="-122"/>
              </a:rPr>
              <a:t>户外</a:t>
            </a:r>
            <a:r>
              <a:rPr lang="zh-CN" altLang="en-US" dirty="0">
                <a:solidFill>
                  <a:schemeClr val="bg1"/>
                </a:solidFill>
                <a:latin typeface="黑体" pitchFamily="49" charset="-122"/>
                <a:ea typeface="黑体" pitchFamily="49" charset="-122"/>
              </a:rPr>
              <a:t>广告不受受众年龄、消费习惯、文化素养、收入状况等因素的困扰</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在</a:t>
            </a:r>
            <a:r>
              <a:rPr lang="zh-CN" altLang="en-US" dirty="0" smtClean="0">
                <a:solidFill>
                  <a:schemeClr val="bg1"/>
                </a:solidFill>
                <a:latin typeface="黑体" pitchFamily="49" charset="-122"/>
                <a:ea typeface="黑体" pitchFamily="49" charset="-122"/>
              </a:rPr>
              <a:t>内容</a:t>
            </a:r>
            <a:r>
              <a:rPr lang="zh-CN" altLang="en-US" dirty="0">
                <a:solidFill>
                  <a:schemeClr val="bg1"/>
                </a:solidFill>
                <a:latin typeface="黑体" pitchFamily="49" charset="-122"/>
                <a:ea typeface="黑体" pitchFamily="49" charset="-122"/>
              </a:rPr>
              <a:t>支撑方面</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户外广告能以强迫式的视觉冲击收到预期的传播效果</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在新兴</a:t>
            </a:r>
            <a:r>
              <a:rPr lang="zh-CN" altLang="en-US" dirty="0" smtClean="0">
                <a:solidFill>
                  <a:schemeClr val="bg1"/>
                </a:solidFill>
                <a:latin typeface="黑体" pitchFamily="49" charset="-122"/>
                <a:ea typeface="黑体" pitchFamily="49" charset="-122"/>
              </a:rPr>
              <a:t>户外媒体</a:t>
            </a:r>
            <a:r>
              <a:rPr lang="zh-CN" altLang="en-US" dirty="0">
                <a:solidFill>
                  <a:schemeClr val="bg1"/>
                </a:solidFill>
                <a:latin typeface="黑体" pitchFamily="49" charset="-122"/>
                <a:ea typeface="黑体" pitchFamily="49" charset="-122"/>
              </a:rPr>
              <a:t>出现后</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户外媒体</a:t>
            </a:r>
            <a:r>
              <a:rPr lang="zh-CN" altLang="en-US" dirty="0" smtClean="0">
                <a:solidFill>
                  <a:schemeClr val="bg1"/>
                </a:solidFill>
                <a:latin typeface="黑体" pitchFamily="49" charset="-122"/>
                <a:ea typeface="黑体" pitchFamily="49" charset="-122"/>
              </a:rPr>
              <a:t>呈现出</a:t>
            </a:r>
            <a:r>
              <a:rPr lang="zh-CN" altLang="en-US" dirty="0">
                <a:solidFill>
                  <a:schemeClr val="bg1"/>
                </a:solidFill>
                <a:latin typeface="黑体" pitchFamily="49" charset="-122"/>
                <a:ea typeface="黑体" pitchFamily="49" charset="-122"/>
              </a:rPr>
              <a:t>更加</a:t>
            </a:r>
            <a:r>
              <a:rPr lang="zh-CN" altLang="en-US" dirty="0">
                <a:solidFill>
                  <a:schemeClr val="bg1"/>
                </a:solidFill>
                <a:latin typeface="黑体" pitchFamily="49" charset="-122"/>
                <a:ea typeface="黑体" pitchFamily="49" charset="-122"/>
              </a:rPr>
              <a:t>生机勃勃的发展</a:t>
            </a:r>
            <a:r>
              <a:rPr lang="zh-CN" altLang="en-US" dirty="0" smtClean="0">
                <a:solidFill>
                  <a:schemeClr val="bg1"/>
                </a:solidFill>
                <a:latin typeface="黑体" pitchFamily="49" charset="-122"/>
                <a:ea typeface="黑体" pitchFamily="49" charset="-122"/>
              </a:rPr>
              <a:t>趋势。</a:t>
            </a:r>
            <a:endParaRPr lang="en-US" altLang="zh-CN" dirty="0">
              <a:solidFill>
                <a:schemeClr val="bg1"/>
              </a:solidFill>
              <a:latin typeface="黑体" pitchFamily="49" charset="-122"/>
              <a:ea typeface="黑体" pitchFamily="49" charset="-122"/>
            </a:endParaRPr>
          </a:p>
        </p:txBody>
      </p:sp>
      <p:sp>
        <p:nvSpPr>
          <p:cNvPr id="9" name="文本框 3"/>
          <p:cNvSpPr txBox="1"/>
          <p:nvPr/>
        </p:nvSpPr>
        <p:spPr>
          <a:xfrm>
            <a:off x="498679" y="1250308"/>
            <a:ext cx="5426755"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2400" dirty="0">
                <a:solidFill>
                  <a:srgbClr val="7C8B71"/>
                </a:solidFill>
                <a:latin typeface="思源黑体 CN Heavy" panose="020B0A00000000000000" pitchFamily="34" charset="-122"/>
                <a:ea typeface="思源黑体 CN Heavy" panose="020B0A00000000000000" pitchFamily="34" charset="-122"/>
              </a:rPr>
              <a:t>二</a:t>
            </a:r>
            <a:r>
              <a:rPr lang="zh-CN" altLang="en-US" sz="2400" dirty="0">
                <a:solidFill>
                  <a:srgbClr val="7C8B71"/>
                </a:solidFill>
                <a:latin typeface="思源黑体 CN Heavy" panose="020B0A00000000000000" pitchFamily="34" charset="-122"/>
                <a:ea typeface="思源黑体 CN Heavy" panose="020B0A00000000000000" pitchFamily="34" charset="-122"/>
              </a:rPr>
              <a:t>）户外广告发展趋势</a:t>
            </a:r>
            <a:endParaRPr lang="zh-CN" altLang="en-US" sz="2400" dirty="0">
              <a:solidFill>
                <a:srgbClr val="7C8B71"/>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417466008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655401" cy="740229"/>
            <a:chOff x="314525" y="638630"/>
            <a:chExt cx="5655401" cy="740229"/>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543171" y="758980"/>
              <a:ext cx="5426755"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2400" dirty="0">
                  <a:solidFill>
                    <a:srgbClr val="7C8B71"/>
                  </a:solidFill>
                  <a:latin typeface="思源黑体 CN Heavy" panose="020B0A00000000000000" pitchFamily="34" charset="-122"/>
                  <a:ea typeface="思源黑体 CN Heavy" panose="020B0A00000000000000" pitchFamily="34" charset="-122"/>
                </a:rPr>
                <a:t>二</a:t>
              </a:r>
              <a:r>
                <a:rPr lang="zh-CN" altLang="en-US" sz="2400" dirty="0">
                  <a:solidFill>
                    <a:srgbClr val="7C8B71"/>
                  </a:solidFill>
                  <a:latin typeface="思源黑体 CN Heavy" panose="020B0A00000000000000" pitchFamily="34" charset="-122"/>
                  <a:ea typeface="思源黑体 CN Heavy" panose="020B0A00000000000000" pitchFamily="34" charset="-122"/>
                </a:rPr>
                <a:t>）户外广告发展趋势</a:t>
              </a:r>
              <a:endParaRPr lang="zh-CN" altLang="en-US" sz="2400" dirty="0">
                <a:solidFill>
                  <a:srgbClr val="7C8B71"/>
                </a:solidFill>
                <a:latin typeface="思源黑体 CN Heavy" panose="020B0A00000000000000" pitchFamily="34" charset="-122"/>
                <a:ea typeface="思源黑体 CN Heavy" panose="020B0A00000000000000" pitchFamily="34" charset="-122"/>
              </a:endParaRPr>
            </a:p>
          </p:txBody>
        </p:sp>
      </p:grpSp>
      <p:sp>
        <p:nvSpPr>
          <p:cNvPr id="6" name="矩形 5"/>
          <p:cNvSpPr/>
          <p:nvPr/>
        </p:nvSpPr>
        <p:spPr>
          <a:xfrm>
            <a:off x="320502" y="1476420"/>
            <a:ext cx="5630949" cy="2654300"/>
          </a:xfrm>
          <a:prstGeom prst="rect">
            <a:avLst/>
          </a:prstGeom>
          <a:blipFill dpi="0" rotWithShape="1">
            <a:blip r:embed="rId2"/>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6243551" y="1476420"/>
            <a:ext cx="5630949" cy="2654300"/>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矩形 7"/>
          <p:cNvSpPr/>
          <p:nvPr/>
        </p:nvSpPr>
        <p:spPr>
          <a:xfrm>
            <a:off x="320501" y="4208877"/>
            <a:ext cx="5630949" cy="15588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p:nvSpPr>
        <p:spPr>
          <a:xfrm>
            <a:off x="6243551" y="4208876"/>
            <a:ext cx="5630949" cy="1558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文本框 32"/>
          <p:cNvSpPr txBox="1"/>
          <p:nvPr/>
        </p:nvSpPr>
        <p:spPr>
          <a:xfrm>
            <a:off x="422597" y="4469471"/>
            <a:ext cx="5528853" cy="1938992"/>
          </a:xfrm>
          <a:prstGeom prst="rect">
            <a:avLst/>
          </a:prstGeom>
          <a:noFill/>
        </p:spPr>
        <p:txBody>
          <a:bodyPr wrap="square" rtlCol="0">
            <a:spAutoFit/>
          </a:bodyPr>
          <a:lstStyle/>
          <a:p>
            <a:pPr>
              <a:lnSpc>
                <a:spcPct val="150000"/>
              </a:lnSpc>
            </a:pPr>
            <a:r>
              <a:rPr lang="zh-CN" altLang="en-US" sz="1600" dirty="0">
                <a:solidFill>
                  <a:srgbClr val="7C8B71"/>
                </a:solidFill>
                <a:latin typeface="黑体" pitchFamily="49" charset="-122"/>
                <a:ea typeface="黑体" pitchFamily="49" charset="-122"/>
              </a:rPr>
              <a:t>第一</a:t>
            </a:r>
            <a:r>
              <a:rPr lang="en-US" altLang="zh-CN" sz="1600" dirty="0">
                <a:solidFill>
                  <a:srgbClr val="7C8B71"/>
                </a:solidFill>
                <a:latin typeface="黑体" pitchFamily="49" charset="-122"/>
                <a:ea typeface="黑体" pitchFamily="49" charset="-122"/>
              </a:rPr>
              <a:t>,</a:t>
            </a:r>
            <a:r>
              <a:rPr lang="zh-CN" altLang="en-US" sz="1600" dirty="0">
                <a:solidFill>
                  <a:srgbClr val="7C8B71"/>
                </a:solidFill>
                <a:latin typeface="黑体" pitchFamily="49" charset="-122"/>
                <a:ea typeface="黑体" pitchFamily="49" charset="-122"/>
              </a:rPr>
              <a:t>户外广告位置实行拍卖制。政府对户外广告市场的介入</a:t>
            </a:r>
            <a:r>
              <a:rPr lang="en-US" altLang="zh-CN" sz="1600" dirty="0">
                <a:solidFill>
                  <a:srgbClr val="7C8B71"/>
                </a:solidFill>
                <a:latin typeface="黑体" pitchFamily="49" charset="-122"/>
                <a:ea typeface="黑体" pitchFamily="49" charset="-122"/>
              </a:rPr>
              <a:t>,</a:t>
            </a:r>
            <a:r>
              <a:rPr lang="zh-CN" altLang="en-US" sz="1600" dirty="0">
                <a:solidFill>
                  <a:srgbClr val="7C8B71"/>
                </a:solidFill>
                <a:latin typeface="黑体" pitchFamily="49" charset="-122"/>
                <a:ea typeface="黑体" pitchFamily="49" charset="-122"/>
              </a:rPr>
              <a:t>一方面对市容</a:t>
            </a:r>
            <a:r>
              <a:rPr lang="zh-CN" altLang="en-US" sz="1600" dirty="0" smtClean="0">
                <a:solidFill>
                  <a:srgbClr val="7C8B71"/>
                </a:solidFill>
                <a:latin typeface="黑体" pitchFamily="49" charset="-122"/>
                <a:ea typeface="黑体" pitchFamily="49" charset="-122"/>
              </a:rPr>
              <a:t>的整顿</a:t>
            </a:r>
            <a:r>
              <a:rPr lang="zh-CN" altLang="en-US" sz="1600" dirty="0">
                <a:solidFill>
                  <a:srgbClr val="7C8B71"/>
                </a:solidFill>
                <a:latin typeface="黑体" pitchFamily="49" charset="-122"/>
                <a:ea typeface="黑体" pitchFamily="49" charset="-122"/>
              </a:rPr>
              <a:t>有积极的</a:t>
            </a:r>
            <a:r>
              <a:rPr lang="zh-CN" altLang="en-US" sz="1600" dirty="0" smtClean="0">
                <a:solidFill>
                  <a:srgbClr val="7C8B71"/>
                </a:solidFill>
                <a:latin typeface="黑体" pitchFamily="49" charset="-122"/>
                <a:ea typeface="黑体" pitchFamily="49" charset="-122"/>
              </a:rPr>
              <a:t>影响；另一方面</a:t>
            </a:r>
            <a:r>
              <a:rPr lang="en-US" altLang="zh-CN" sz="1600" dirty="0">
                <a:solidFill>
                  <a:srgbClr val="7C8B71"/>
                </a:solidFill>
                <a:latin typeface="黑体" pitchFamily="49" charset="-122"/>
                <a:ea typeface="黑体" pitchFamily="49" charset="-122"/>
              </a:rPr>
              <a:t>,</a:t>
            </a:r>
            <a:r>
              <a:rPr lang="zh-CN" altLang="en-US" sz="1600" dirty="0">
                <a:solidFill>
                  <a:srgbClr val="7C8B71"/>
                </a:solidFill>
                <a:latin typeface="黑体" pitchFamily="49" charset="-122"/>
                <a:ea typeface="黑体" pitchFamily="49" charset="-122"/>
              </a:rPr>
              <a:t>也提高了在户外广告投入方面的成本</a:t>
            </a:r>
            <a:r>
              <a:rPr lang="en-US" altLang="zh-CN" sz="1600" dirty="0">
                <a:solidFill>
                  <a:srgbClr val="7C8B71"/>
                </a:solidFill>
                <a:latin typeface="黑体" pitchFamily="49" charset="-122"/>
                <a:ea typeface="黑体" pitchFamily="49" charset="-122"/>
              </a:rPr>
              <a:t>.</a:t>
            </a:r>
            <a:r>
              <a:rPr lang="zh-CN" altLang="en-US" sz="1600" dirty="0">
                <a:solidFill>
                  <a:srgbClr val="7C8B71"/>
                </a:solidFill>
                <a:latin typeface="黑体" pitchFamily="49" charset="-122"/>
                <a:ea typeface="黑体" pitchFamily="49" charset="-122"/>
              </a:rPr>
              <a:t>户外</a:t>
            </a:r>
            <a:r>
              <a:rPr lang="zh-CN" altLang="en-US" sz="1600" dirty="0" smtClean="0">
                <a:solidFill>
                  <a:srgbClr val="7C8B71"/>
                </a:solidFill>
                <a:latin typeface="黑体" pitchFamily="49" charset="-122"/>
                <a:ea typeface="黑体" pitchFamily="49" charset="-122"/>
              </a:rPr>
              <a:t>广告的</a:t>
            </a:r>
            <a:r>
              <a:rPr lang="zh-CN" altLang="en-US" sz="1600" dirty="0">
                <a:solidFill>
                  <a:srgbClr val="7C8B71"/>
                </a:solidFill>
                <a:latin typeface="黑体" pitchFamily="49" charset="-122"/>
                <a:ea typeface="黑体" pitchFamily="49" charset="-122"/>
              </a:rPr>
              <a:t>最大优势就在于其较低的千人</a:t>
            </a:r>
            <a:r>
              <a:rPr lang="zh-CN" altLang="en-US" sz="1600" dirty="0" smtClean="0">
                <a:solidFill>
                  <a:srgbClr val="7C8B71"/>
                </a:solidFill>
                <a:latin typeface="黑体" pitchFamily="49" charset="-122"/>
                <a:ea typeface="黑体" pitchFamily="49" charset="-122"/>
              </a:rPr>
              <a:t>成本，而</a:t>
            </a:r>
            <a:r>
              <a:rPr lang="zh-CN" altLang="en-US" sz="1600" dirty="0">
                <a:solidFill>
                  <a:srgbClr val="7C8B71"/>
                </a:solidFill>
                <a:latin typeface="黑体" pitchFamily="49" charset="-122"/>
                <a:ea typeface="黑体" pitchFamily="49" charset="-122"/>
              </a:rPr>
              <a:t>拍卖必然会增加成本</a:t>
            </a:r>
            <a:r>
              <a:rPr lang="zh-CN" altLang="en-US" sz="1600" dirty="0" smtClean="0">
                <a:solidFill>
                  <a:srgbClr val="7C8B71"/>
                </a:solidFill>
                <a:latin typeface="黑体" pitchFamily="49" charset="-122"/>
                <a:ea typeface="黑体" pitchFamily="49" charset="-122"/>
              </a:rPr>
              <a:t>投入，从而</a:t>
            </a:r>
            <a:r>
              <a:rPr lang="zh-CN" altLang="en-US" sz="1600" dirty="0">
                <a:solidFill>
                  <a:srgbClr val="7C8B71"/>
                </a:solidFill>
                <a:latin typeface="黑体" pitchFamily="49" charset="-122"/>
                <a:ea typeface="黑体" pitchFamily="49" charset="-122"/>
              </a:rPr>
              <a:t>抵消</a:t>
            </a:r>
            <a:r>
              <a:rPr lang="zh-CN" altLang="en-US" sz="1600" dirty="0" smtClean="0">
                <a:solidFill>
                  <a:srgbClr val="7C8B71"/>
                </a:solidFill>
                <a:latin typeface="黑体" pitchFamily="49" charset="-122"/>
                <a:ea typeface="黑体" pitchFamily="49" charset="-122"/>
              </a:rPr>
              <a:t>户外</a:t>
            </a:r>
            <a:r>
              <a:rPr lang="zh-CN" altLang="en-US" sz="1600" dirty="0">
                <a:solidFill>
                  <a:srgbClr val="7C8B71"/>
                </a:solidFill>
                <a:latin typeface="黑体" pitchFamily="49" charset="-122"/>
                <a:ea typeface="黑体" pitchFamily="49" charset="-122"/>
              </a:rPr>
              <a:t>广告的价格</a:t>
            </a:r>
            <a:r>
              <a:rPr lang="zh-CN" altLang="en-US" sz="1600" dirty="0" smtClean="0">
                <a:solidFill>
                  <a:srgbClr val="7C8B71"/>
                </a:solidFill>
                <a:latin typeface="黑体" pitchFamily="49" charset="-122"/>
                <a:ea typeface="黑体" pitchFamily="49" charset="-122"/>
              </a:rPr>
              <a:t>优势。</a:t>
            </a:r>
            <a:endParaRPr lang="en-US" altLang="zh-CN" sz="1600" dirty="0" smtClean="0">
              <a:solidFill>
                <a:srgbClr val="7C8B71"/>
              </a:solidFill>
              <a:latin typeface="黑体" pitchFamily="49" charset="-122"/>
              <a:ea typeface="黑体" pitchFamily="49" charset="-122"/>
            </a:endParaRPr>
          </a:p>
        </p:txBody>
      </p:sp>
      <p:sp>
        <p:nvSpPr>
          <p:cNvPr id="17" name="文本框 32"/>
          <p:cNvSpPr txBox="1"/>
          <p:nvPr/>
        </p:nvSpPr>
        <p:spPr>
          <a:xfrm>
            <a:off x="6216255" y="4444447"/>
            <a:ext cx="5658245" cy="1200329"/>
          </a:xfrm>
          <a:prstGeom prst="rect">
            <a:avLst/>
          </a:prstGeom>
          <a:noFill/>
        </p:spPr>
        <p:txBody>
          <a:bodyPr wrap="square" rtlCol="0">
            <a:spAutoFit/>
          </a:bodyPr>
          <a:lstStyle/>
          <a:p>
            <a:pPr>
              <a:lnSpc>
                <a:spcPct val="150000"/>
              </a:lnSpc>
            </a:pPr>
            <a:r>
              <a:rPr lang="zh-CN" altLang="en-US" sz="1600" dirty="0">
                <a:solidFill>
                  <a:srgbClr val="7C8B71"/>
                </a:solidFill>
                <a:latin typeface="黑体" pitchFamily="49" charset="-122"/>
                <a:ea typeface="黑体" pitchFamily="49" charset="-122"/>
              </a:rPr>
              <a:t>第二</a:t>
            </a:r>
            <a:r>
              <a:rPr lang="en-US" altLang="zh-CN" sz="1600" dirty="0">
                <a:solidFill>
                  <a:srgbClr val="7C8B71"/>
                </a:solidFill>
                <a:latin typeface="黑体" pitchFamily="49" charset="-122"/>
                <a:ea typeface="黑体" pitchFamily="49" charset="-122"/>
              </a:rPr>
              <a:t>,</a:t>
            </a:r>
            <a:r>
              <a:rPr lang="zh-CN" altLang="en-US" sz="1600" dirty="0">
                <a:solidFill>
                  <a:srgbClr val="7C8B71"/>
                </a:solidFill>
                <a:latin typeface="黑体" pitchFamily="49" charset="-122"/>
                <a:ea typeface="黑体" pitchFamily="49" charset="-122"/>
              </a:rPr>
              <a:t>户外广告的管理权限改革。国内对户外广告的管理涉及多个政府</a:t>
            </a:r>
            <a:r>
              <a:rPr lang="zh-CN" altLang="en-US" sz="1600" dirty="0" smtClean="0">
                <a:solidFill>
                  <a:srgbClr val="7C8B71"/>
                </a:solidFill>
                <a:latin typeface="黑体" pitchFamily="49" charset="-122"/>
                <a:ea typeface="黑体" pitchFamily="49" charset="-122"/>
              </a:rPr>
              <a:t>部门</a:t>
            </a:r>
            <a:r>
              <a:rPr lang="en-US" altLang="zh-CN" sz="1600" dirty="0">
                <a:solidFill>
                  <a:srgbClr val="7C8B71"/>
                </a:solidFill>
                <a:latin typeface="黑体" pitchFamily="49" charset="-122"/>
                <a:ea typeface="黑体" pitchFamily="49" charset="-122"/>
              </a:rPr>
              <a:t>,</a:t>
            </a:r>
            <a:r>
              <a:rPr lang="zh-CN" altLang="en-US" sz="1600" dirty="0">
                <a:solidFill>
                  <a:srgbClr val="7C8B71"/>
                </a:solidFill>
                <a:latin typeface="黑体" pitchFamily="49" charset="-122"/>
                <a:ea typeface="黑体" pitchFamily="49" charset="-122"/>
              </a:rPr>
              <a:t>包括城市规划部门、工商行政管理部门、城管部门、安全监督部门、环卫部门</a:t>
            </a:r>
            <a:r>
              <a:rPr lang="zh-CN" altLang="en-US" sz="1600" dirty="0" smtClean="0">
                <a:solidFill>
                  <a:srgbClr val="7C8B71"/>
                </a:solidFill>
                <a:latin typeface="黑体" pitchFamily="49" charset="-122"/>
                <a:ea typeface="黑体" pitchFamily="49" charset="-122"/>
              </a:rPr>
              <a:t>、建设部</a:t>
            </a:r>
            <a:r>
              <a:rPr lang="zh-CN" altLang="en-US" sz="1600" dirty="0">
                <a:solidFill>
                  <a:srgbClr val="7C8B71"/>
                </a:solidFill>
                <a:latin typeface="黑体" pitchFamily="49" charset="-122"/>
                <a:ea typeface="黑体" pitchFamily="49" charset="-122"/>
              </a:rPr>
              <a:t>门</a:t>
            </a:r>
            <a:r>
              <a:rPr lang="zh-CN" altLang="en-US" sz="1600" dirty="0" smtClean="0">
                <a:solidFill>
                  <a:srgbClr val="7C8B71"/>
                </a:solidFill>
                <a:latin typeface="黑体" pitchFamily="49" charset="-122"/>
                <a:ea typeface="黑体" pitchFamily="49" charset="-122"/>
              </a:rPr>
              <a:t>等。</a:t>
            </a:r>
            <a:endParaRPr lang="en-US" altLang="zh-CN" sz="1600" dirty="0" smtClean="0">
              <a:solidFill>
                <a:srgbClr val="7C8B71"/>
              </a:solidFill>
              <a:latin typeface="黑体" pitchFamily="49" charset="-122"/>
              <a:ea typeface="黑体" pitchFamily="49" charset="-122"/>
            </a:endParaRPr>
          </a:p>
        </p:txBody>
      </p:sp>
    </p:spTree>
    <p:extLst>
      <p:ext uri="{BB962C8B-B14F-4D97-AF65-F5344CB8AC3E}">
        <p14:creationId xmlns:p14="http://schemas.microsoft.com/office/powerpoint/2010/main" val="145431317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6" grpId="0"/>
      <p:bldP spid="1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0977"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4" name="组合 23"/>
          <p:cNvGrpSpPr/>
          <p:nvPr/>
        </p:nvGrpSpPr>
        <p:grpSpPr>
          <a:xfrm>
            <a:off x="304837" y="3876198"/>
            <a:ext cx="2656681" cy="2656682"/>
            <a:chOff x="397427" y="2992582"/>
            <a:chExt cx="3540297" cy="3540298"/>
          </a:xfrm>
        </p:grpSpPr>
        <p:sp>
          <p:nvSpPr>
            <p:cNvPr id="25" name="直角三角形 24"/>
            <p:cNvSpPr/>
            <p:nvPr/>
          </p:nvSpPr>
          <p:spPr>
            <a:xfrm>
              <a:off x="397428" y="3282868"/>
              <a:ext cx="3250012" cy="3250012"/>
            </a:xfrm>
            <a:prstGeom prst="rtTriangle">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直角三角形 25"/>
            <p:cNvSpPr/>
            <p:nvPr/>
          </p:nvSpPr>
          <p:spPr>
            <a:xfrm>
              <a:off x="397427" y="2992582"/>
              <a:ext cx="3540297" cy="3540297"/>
            </a:xfrm>
            <a:prstGeom prst="rtTriangle">
              <a:avLst/>
            </a:prstGeom>
            <a:noFill/>
            <a:ln>
              <a:solidFill>
                <a:srgbClr val="E1E4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rot="16200000">
            <a:off x="9566986" y="135565"/>
            <a:ext cx="2021612" cy="2345071"/>
            <a:chOff x="9162031" y="519543"/>
            <a:chExt cx="2621676" cy="3041146"/>
          </a:xfrm>
        </p:grpSpPr>
        <p:sp>
          <p:nvSpPr>
            <p:cNvPr id="28" name="等腰三角形 27"/>
            <p:cNvSpPr/>
            <p:nvPr/>
          </p:nvSpPr>
          <p:spPr>
            <a:xfrm rot="16200000">
              <a:off x="9291933" y="886517"/>
              <a:ext cx="2676350" cy="2307198"/>
            </a:xfrm>
            <a:prstGeom prst="triangle">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16200000">
              <a:off x="8952296" y="729278"/>
              <a:ext cx="3041146" cy="2621676"/>
            </a:xfrm>
            <a:prstGeom prst="triangle">
              <a:avLst/>
            </a:prstGeom>
            <a:noFill/>
            <a:ln>
              <a:solidFill>
                <a:srgbClr val="7C8B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913895" y="1639494"/>
            <a:ext cx="2218773" cy="574534"/>
            <a:chOff x="913895" y="2048934"/>
            <a:chExt cx="2565905" cy="574534"/>
          </a:xfrm>
          <a:solidFill>
            <a:srgbClr val="7C8B71"/>
          </a:solidFill>
        </p:grpSpPr>
        <p:sp>
          <p:nvSpPr>
            <p:cNvPr id="31" name="五边形 30"/>
            <p:cNvSpPr/>
            <p:nvPr/>
          </p:nvSpPr>
          <p:spPr>
            <a:xfrm>
              <a:off x="913895" y="2048934"/>
              <a:ext cx="2565905" cy="574534"/>
            </a:xfrm>
            <a:prstGeom prst="homePlate">
              <a:avLst>
                <a:gd name="adj" fmla="val 5327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2" name="文本框 31"/>
            <p:cNvSpPr txBox="1"/>
            <p:nvPr/>
          </p:nvSpPr>
          <p:spPr>
            <a:xfrm>
              <a:off x="913896" y="2136146"/>
              <a:ext cx="2218772" cy="400110"/>
            </a:xfrm>
            <a:prstGeom prst="rect">
              <a:avLst/>
            </a:prstGeom>
            <a:grpFill/>
          </p:spPr>
          <p:txBody>
            <a:bodyPr wrap="square" rtlCol="0">
              <a:spAutoFit/>
            </a:bodyPr>
            <a:lstStyle/>
            <a:p>
              <a:pPr algn="ctr"/>
              <a:r>
                <a:rPr lang="zh-CN" altLang="en-US" sz="2000" dirty="0">
                  <a:solidFill>
                    <a:schemeClr val="bg1"/>
                  </a:solidFill>
                  <a:latin typeface="+mj-ea"/>
                  <a:ea typeface="+mj-ea"/>
                </a:rPr>
                <a:t>信息到达率高</a:t>
              </a:r>
              <a:endParaRPr lang="zh-CN" altLang="en-US" sz="2000" dirty="0" smtClean="0">
                <a:solidFill>
                  <a:schemeClr val="bg1"/>
                </a:solidFill>
                <a:latin typeface="+mj-ea"/>
                <a:ea typeface="+mj-ea"/>
              </a:endParaRPr>
            </a:p>
          </p:txBody>
        </p:sp>
      </p:grpSp>
      <p:sp>
        <p:nvSpPr>
          <p:cNvPr id="33" name="文本框 32"/>
          <p:cNvSpPr txBox="1"/>
          <p:nvPr/>
        </p:nvSpPr>
        <p:spPr>
          <a:xfrm>
            <a:off x="3097656" y="1644637"/>
            <a:ext cx="6619550" cy="738664"/>
          </a:xfrm>
          <a:prstGeom prst="rect">
            <a:avLst/>
          </a:prstGeom>
          <a:noFill/>
        </p:spPr>
        <p:txBody>
          <a:bodyPr wrap="square" rtlCol="0">
            <a:spAutoFit/>
          </a:bodyPr>
          <a:lstStyle/>
          <a:p>
            <a:pPr>
              <a:lnSpc>
                <a:spcPct val="150000"/>
              </a:lnSpc>
            </a:pPr>
            <a:r>
              <a:rPr lang="zh-CN" altLang="en-US" sz="1400" dirty="0" smtClean="0">
                <a:solidFill>
                  <a:srgbClr val="7C8B71"/>
                </a:solidFill>
                <a:latin typeface="+mn-ea"/>
              </a:rPr>
              <a:t>由于</a:t>
            </a:r>
            <a:r>
              <a:rPr lang="zh-CN" altLang="en-US" sz="1400" dirty="0">
                <a:solidFill>
                  <a:srgbClr val="7C8B71"/>
                </a:solidFill>
                <a:latin typeface="+mn-ea"/>
              </a:rPr>
              <a:t>受众对户外媒体的</a:t>
            </a:r>
            <a:r>
              <a:rPr lang="zh-CN" altLang="en-US" sz="1400" dirty="0" smtClean="0">
                <a:solidFill>
                  <a:srgbClr val="7C8B71"/>
                </a:solidFill>
                <a:latin typeface="+mn-ea"/>
              </a:rPr>
              <a:t>关注</a:t>
            </a:r>
            <a:r>
              <a:rPr lang="zh-CN" altLang="en-US" sz="1400" dirty="0">
                <a:solidFill>
                  <a:srgbClr val="7C8B71"/>
                </a:solidFill>
                <a:latin typeface="+mn-ea"/>
              </a:rPr>
              <a:t>度逐渐增加</a:t>
            </a:r>
            <a:r>
              <a:rPr lang="en-US" altLang="zh-CN" sz="1400" dirty="0">
                <a:solidFill>
                  <a:srgbClr val="7C8B71"/>
                </a:solidFill>
                <a:latin typeface="+mn-ea"/>
              </a:rPr>
              <a:t>,</a:t>
            </a:r>
            <a:r>
              <a:rPr lang="zh-CN" altLang="en-US" sz="1400" dirty="0">
                <a:solidFill>
                  <a:srgbClr val="7C8B71"/>
                </a:solidFill>
                <a:latin typeface="+mn-ea"/>
              </a:rPr>
              <a:t>很多广告主越来越倾向使用户外媒体投放广告</a:t>
            </a:r>
            <a:r>
              <a:rPr lang="en-US" altLang="zh-CN" sz="1400" dirty="0">
                <a:solidFill>
                  <a:srgbClr val="7C8B71"/>
                </a:solidFill>
                <a:latin typeface="+mn-ea"/>
              </a:rPr>
              <a:t>,</a:t>
            </a:r>
            <a:r>
              <a:rPr lang="zh-CN" altLang="en-US" sz="1400" dirty="0">
                <a:solidFill>
                  <a:srgbClr val="7C8B71"/>
                </a:solidFill>
                <a:latin typeface="+mn-ea"/>
              </a:rPr>
              <a:t>而户外媒体的</a:t>
            </a:r>
            <a:r>
              <a:rPr lang="zh-CN" altLang="en-US" sz="1400" dirty="0" smtClean="0">
                <a:solidFill>
                  <a:srgbClr val="7C8B71"/>
                </a:solidFill>
                <a:latin typeface="+mn-ea"/>
              </a:rPr>
              <a:t>关注</a:t>
            </a:r>
            <a:r>
              <a:rPr lang="zh-CN" altLang="en-US" sz="1400" dirty="0">
                <a:solidFill>
                  <a:srgbClr val="7C8B71"/>
                </a:solidFill>
                <a:latin typeface="+mn-ea"/>
              </a:rPr>
              <a:t>度和受众对外户外媒体的触媒习惯呈逐年增加的</a:t>
            </a:r>
            <a:r>
              <a:rPr lang="zh-CN" altLang="en-US" sz="1400" dirty="0" smtClean="0">
                <a:solidFill>
                  <a:srgbClr val="7C8B71"/>
                </a:solidFill>
                <a:latin typeface="+mn-ea"/>
              </a:rPr>
              <a:t>趋势。</a:t>
            </a:r>
            <a:endParaRPr lang="zh-CN" altLang="en-US" sz="1400" dirty="0" smtClean="0">
              <a:solidFill>
                <a:srgbClr val="7C8B71"/>
              </a:solidFill>
              <a:latin typeface="+mn-ea"/>
            </a:endParaRPr>
          </a:p>
        </p:txBody>
      </p:sp>
      <p:grpSp>
        <p:nvGrpSpPr>
          <p:cNvPr id="34" name="组合 33"/>
          <p:cNvGrpSpPr/>
          <p:nvPr/>
        </p:nvGrpSpPr>
        <p:grpSpPr>
          <a:xfrm>
            <a:off x="1794717" y="2695655"/>
            <a:ext cx="2218773" cy="574534"/>
            <a:chOff x="2013085" y="3132391"/>
            <a:chExt cx="2565905" cy="574534"/>
          </a:xfrm>
          <a:solidFill>
            <a:srgbClr val="7C8B71"/>
          </a:solidFill>
        </p:grpSpPr>
        <p:sp>
          <p:nvSpPr>
            <p:cNvPr id="35" name="五边形 34"/>
            <p:cNvSpPr/>
            <p:nvPr/>
          </p:nvSpPr>
          <p:spPr>
            <a:xfrm>
              <a:off x="2013085" y="3132391"/>
              <a:ext cx="2565905" cy="574534"/>
            </a:xfrm>
            <a:prstGeom prst="homePlate">
              <a:avLst>
                <a:gd name="adj" fmla="val 5327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6" name="文本框 35"/>
            <p:cNvSpPr txBox="1"/>
            <p:nvPr/>
          </p:nvSpPr>
          <p:spPr>
            <a:xfrm>
              <a:off x="2135918" y="3219603"/>
              <a:ext cx="2218772" cy="400110"/>
            </a:xfrm>
            <a:prstGeom prst="rect">
              <a:avLst/>
            </a:prstGeom>
            <a:grpFill/>
          </p:spPr>
          <p:txBody>
            <a:bodyPr wrap="square" rtlCol="0">
              <a:spAutoFit/>
            </a:bodyPr>
            <a:lstStyle/>
            <a:p>
              <a:pPr algn="ctr"/>
              <a:r>
                <a:rPr lang="zh-CN" altLang="en-US" sz="2000" dirty="0">
                  <a:solidFill>
                    <a:schemeClr val="bg1"/>
                  </a:solidFill>
                  <a:latin typeface="+mj-ea"/>
                  <a:ea typeface="+mj-ea"/>
                </a:rPr>
                <a:t>视觉冲击力强</a:t>
              </a:r>
              <a:endParaRPr lang="zh-CN" altLang="en-US" sz="2000" dirty="0" smtClean="0">
                <a:solidFill>
                  <a:schemeClr val="bg1"/>
                </a:solidFill>
                <a:latin typeface="+mj-ea"/>
                <a:ea typeface="+mj-ea"/>
              </a:endParaRPr>
            </a:p>
          </p:txBody>
        </p:sp>
      </p:grpSp>
      <p:sp>
        <p:nvSpPr>
          <p:cNvPr id="37" name="文本框 36"/>
          <p:cNvSpPr txBox="1"/>
          <p:nvPr/>
        </p:nvSpPr>
        <p:spPr>
          <a:xfrm>
            <a:off x="4939229" y="3587863"/>
            <a:ext cx="5748365" cy="1061829"/>
          </a:xfrm>
          <a:prstGeom prst="rect">
            <a:avLst/>
          </a:prstGeom>
          <a:noFill/>
        </p:spPr>
        <p:txBody>
          <a:bodyPr wrap="square" rtlCol="0">
            <a:spAutoFit/>
          </a:bodyPr>
          <a:lstStyle/>
          <a:p>
            <a:pPr>
              <a:lnSpc>
                <a:spcPct val="150000"/>
              </a:lnSpc>
            </a:pPr>
            <a:r>
              <a:rPr lang="zh-CN" altLang="en-US" sz="1400" dirty="0">
                <a:solidFill>
                  <a:srgbClr val="7C8B71"/>
                </a:solidFill>
                <a:latin typeface="+mn-ea"/>
              </a:rPr>
              <a:t>相比其他广告</a:t>
            </a:r>
            <a:r>
              <a:rPr lang="en-US" altLang="zh-CN" sz="1400" dirty="0">
                <a:solidFill>
                  <a:srgbClr val="7C8B71"/>
                </a:solidFill>
                <a:latin typeface="+mn-ea"/>
              </a:rPr>
              <a:t>,</a:t>
            </a:r>
            <a:r>
              <a:rPr lang="zh-CN" altLang="en-US" sz="1400" dirty="0">
                <a:solidFill>
                  <a:srgbClr val="7C8B71"/>
                </a:solidFill>
                <a:latin typeface="+mn-ea"/>
              </a:rPr>
              <a:t>户外广告在“时间”上拥有绝对的优势</a:t>
            </a:r>
            <a:r>
              <a:rPr lang="en-US" altLang="zh-CN" sz="1400" dirty="0">
                <a:solidFill>
                  <a:srgbClr val="7C8B71"/>
                </a:solidFill>
                <a:latin typeface="+mn-ea"/>
              </a:rPr>
              <a:t>.</a:t>
            </a:r>
            <a:r>
              <a:rPr lang="zh-CN" altLang="en-US" sz="1400" dirty="0">
                <a:solidFill>
                  <a:srgbClr val="7C8B71"/>
                </a:solidFill>
                <a:latin typeface="+mn-ea"/>
              </a:rPr>
              <a:t>户外广告能持续、</a:t>
            </a:r>
            <a:r>
              <a:rPr lang="zh-CN" altLang="en-US" sz="1400" dirty="0" smtClean="0">
                <a:solidFill>
                  <a:srgbClr val="7C8B71"/>
                </a:solidFill>
                <a:latin typeface="+mn-ea"/>
              </a:rPr>
              <a:t>稳定</a:t>
            </a:r>
            <a:r>
              <a:rPr lang="zh-CN" altLang="en-US" sz="1400" dirty="0">
                <a:solidFill>
                  <a:srgbClr val="7C8B71"/>
                </a:solidFill>
                <a:latin typeface="+mn-ea"/>
              </a:rPr>
              <a:t>地发布</a:t>
            </a:r>
            <a:r>
              <a:rPr lang="en-US" altLang="zh-CN" sz="1400" dirty="0">
                <a:solidFill>
                  <a:srgbClr val="7C8B71"/>
                </a:solidFill>
                <a:latin typeface="+mn-ea"/>
              </a:rPr>
              <a:t>,</a:t>
            </a:r>
            <a:r>
              <a:rPr lang="zh-CN" altLang="en-US" sz="1400" dirty="0">
                <a:solidFill>
                  <a:srgbClr val="7C8B71"/>
                </a:solidFill>
                <a:latin typeface="+mn-ea"/>
              </a:rPr>
              <a:t>不像电视广告、广播广告那样一闪即逝</a:t>
            </a:r>
            <a:r>
              <a:rPr lang="en-US" altLang="zh-CN" sz="1400" dirty="0">
                <a:solidFill>
                  <a:srgbClr val="7C8B71"/>
                </a:solidFill>
                <a:latin typeface="+mn-ea"/>
              </a:rPr>
              <a:t>.</a:t>
            </a:r>
            <a:r>
              <a:rPr lang="zh-CN" altLang="en-US" sz="1400" dirty="0">
                <a:solidFill>
                  <a:srgbClr val="7C8B71"/>
                </a:solidFill>
                <a:latin typeface="+mn-ea"/>
              </a:rPr>
              <a:t>户外媒体传递讯息的不</a:t>
            </a:r>
            <a:r>
              <a:rPr lang="zh-CN" altLang="en-US" sz="1400" dirty="0" smtClean="0">
                <a:solidFill>
                  <a:srgbClr val="7C8B71"/>
                </a:solidFill>
                <a:latin typeface="+mn-ea"/>
              </a:rPr>
              <a:t>间断性</a:t>
            </a:r>
            <a:r>
              <a:rPr lang="zh-CN" altLang="en-US" sz="1400" dirty="0">
                <a:solidFill>
                  <a:srgbClr val="7C8B71"/>
                </a:solidFill>
                <a:latin typeface="+mn-ea"/>
              </a:rPr>
              <a:t>是其区别于其他媒体的一个显著</a:t>
            </a:r>
            <a:r>
              <a:rPr lang="zh-CN" altLang="en-US" sz="1400" dirty="0" smtClean="0">
                <a:solidFill>
                  <a:srgbClr val="7C8B71"/>
                </a:solidFill>
                <a:latin typeface="+mn-ea"/>
              </a:rPr>
              <a:t>特点。</a:t>
            </a:r>
            <a:endParaRPr lang="zh-CN" altLang="en-US" sz="1400" dirty="0" smtClean="0">
              <a:solidFill>
                <a:srgbClr val="7C8B71"/>
              </a:solidFill>
              <a:latin typeface="+mn-ea"/>
            </a:endParaRPr>
          </a:p>
        </p:txBody>
      </p:sp>
      <p:grpSp>
        <p:nvGrpSpPr>
          <p:cNvPr id="38" name="组合 37"/>
          <p:cNvGrpSpPr/>
          <p:nvPr/>
        </p:nvGrpSpPr>
        <p:grpSpPr>
          <a:xfrm>
            <a:off x="2648243" y="3779112"/>
            <a:ext cx="2218773" cy="603747"/>
            <a:chOff x="3357939" y="4215848"/>
            <a:chExt cx="2565905" cy="603747"/>
          </a:xfrm>
        </p:grpSpPr>
        <p:sp>
          <p:nvSpPr>
            <p:cNvPr id="39" name="五边形 38"/>
            <p:cNvSpPr/>
            <p:nvPr/>
          </p:nvSpPr>
          <p:spPr>
            <a:xfrm>
              <a:off x="3357939" y="4215848"/>
              <a:ext cx="2565905" cy="574534"/>
            </a:xfrm>
            <a:prstGeom prst="homePlate">
              <a:avLst>
                <a:gd name="adj" fmla="val 53274"/>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0" name="文本框 39"/>
            <p:cNvSpPr txBox="1"/>
            <p:nvPr/>
          </p:nvSpPr>
          <p:spPr>
            <a:xfrm>
              <a:off x="3357940" y="4234820"/>
              <a:ext cx="2218772" cy="584775"/>
            </a:xfrm>
            <a:prstGeom prst="rect">
              <a:avLst/>
            </a:prstGeom>
            <a:noFill/>
          </p:spPr>
          <p:txBody>
            <a:bodyPr wrap="square" rtlCol="0">
              <a:spAutoFit/>
            </a:bodyPr>
            <a:lstStyle/>
            <a:p>
              <a:pPr algn="ctr"/>
              <a:r>
                <a:rPr lang="zh-CN" altLang="en-US" sz="1600" dirty="0">
                  <a:solidFill>
                    <a:schemeClr val="bg1"/>
                  </a:solidFill>
                  <a:latin typeface="+mj-ea"/>
                  <a:ea typeface="+mj-ea"/>
                </a:rPr>
                <a:t>传达信息的不间断性、持久性</a:t>
              </a:r>
              <a:endParaRPr lang="zh-CN" altLang="en-US" sz="1600" dirty="0" smtClean="0">
                <a:solidFill>
                  <a:schemeClr val="bg1"/>
                </a:solidFill>
                <a:latin typeface="+mj-ea"/>
                <a:ea typeface="+mj-ea"/>
              </a:endParaRPr>
            </a:p>
          </p:txBody>
        </p:sp>
      </p:grpSp>
      <p:sp>
        <p:nvSpPr>
          <p:cNvPr id="41" name="文本框 40"/>
          <p:cNvSpPr txBox="1"/>
          <p:nvPr/>
        </p:nvSpPr>
        <p:spPr>
          <a:xfrm>
            <a:off x="5814659" y="4777511"/>
            <a:ext cx="5390153" cy="1061829"/>
          </a:xfrm>
          <a:prstGeom prst="rect">
            <a:avLst/>
          </a:prstGeom>
          <a:noFill/>
        </p:spPr>
        <p:txBody>
          <a:bodyPr wrap="square" rtlCol="0">
            <a:spAutoFit/>
          </a:bodyPr>
          <a:lstStyle/>
          <a:p>
            <a:pPr>
              <a:lnSpc>
                <a:spcPct val="150000"/>
              </a:lnSpc>
            </a:pPr>
            <a:r>
              <a:rPr lang="zh-CN" altLang="en-US" sz="1400" dirty="0">
                <a:solidFill>
                  <a:srgbClr val="7C8B71"/>
                </a:solidFill>
                <a:latin typeface="+mn-ea"/>
              </a:rPr>
              <a:t>户外媒体自身成本很低</a:t>
            </a:r>
            <a:r>
              <a:rPr lang="en-US" altLang="zh-CN" sz="1400" dirty="0">
                <a:solidFill>
                  <a:srgbClr val="7C8B71"/>
                </a:solidFill>
                <a:latin typeface="+mn-ea"/>
              </a:rPr>
              <a:t>,</a:t>
            </a:r>
            <a:r>
              <a:rPr lang="zh-CN" altLang="en-US" sz="1400" dirty="0">
                <a:solidFill>
                  <a:srgbClr val="7C8B71"/>
                </a:solidFill>
                <a:latin typeface="+mn-ea"/>
              </a:rPr>
              <a:t>再加上户外媒体所具有的其他特点</a:t>
            </a:r>
            <a:r>
              <a:rPr lang="en-US" altLang="zh-CN" sz="1400" dirty="0">
                <a:solidFill>
                  <a:srgbClr val="7C8B71"/>
                </a:solidFill>
                <a:latin typeface="+mn-ea"/>
              </a:rPr>
              <a:t>,</a:t>
            </a:r>
            <a:r>
              <a:rPr lang="zh-CN" altLang="en-US" sz="1400" dirty="0">
                <a:solidFill>
                  <a:srgbClr val="7C8B71"/>
                </a:solidFill>
                <a:latin typeface="+mn-ea"/>
              </a:rPr>
              <a:t>因而户外</a:t>
            </a:r>
            <a:r>
              <a:rPr lang="zh-CN" altLang="en-US" sz="1400" dirty="0" smtClean="0">
                <a:solidFill>
                  <a:srgbClr val="7C8B71"/>
                </a:solidFill>
                <a:latin typeface="+mn-ea"/>
              </a:rPr>
              <a:t>媒体</a:t>
            </a:r>
            <a:r>
              <a:rPr lang="zh-CN" altLang="en-US" sz="1400" dirty="0">
                <a:solidFill>
                  <a:srgbClr val="7C8B71"/>
                </a:solidFill>
                <a:latin typeface="+mn-ea"/>
              </a:rPr>
              <a:t>的成本效益比四大主流媒体高出</a:t>
            </a:r>
            <a:r>
              <a:rPr lang="zh-CN" altLang="en-US" sz="1400" dirty="0" smtClean="0">
                <a:solidFill>
                  <a:srgbClr val="7C8B71"/>
                </a:solidFill>
                <a:latin typeface="+mn-ea"/>
              </a:rPr>
              <a:t>许多</a:t>
            </a:r>
            <a:r>
              <a:rPr lang="zh-CN" altLang="en-US" sz="1400" dirty="0">
                <a:solidFill>
                  <a:srgbClr val="7C8B71"/>
                </a:solidFill>
                <a:latin typeface="+mn-ea"/>
              </a:rPr>
              <a:t>。</a:t>
            </a:r>
            <a:r>
              <a:rPr lang="zh-CN" altLang="en-US" sz="1400" dirty="0" smtClean="0">
                <a:solidFill>
                  <a:srgbClr val="7C8B71"/>
                </a:solidFill>
                <a:latin typeface="+mn-ea"/>
              </a:rPr>
              <a:t>再</a:t>
            </a:r>
            <a:r>
              <a:rPr lang="zh-CN" altLang="en-US" sz="1400" dirty="0">
                <a:solidFill>
                  <a:srgbClr val="7C8B71"/>
                </a:solidFill>
                <a:latin typeface="+mn-ea"/>
              </a:rPr>
              <a:t>一个特点则是</a:t>
            </a:r>
            <a:r>
              <a:rPr lang="en-US" altLang="zh-CN" sz="1400" dirty="0">
                <a:solidFill>
                  <a:srgbClr val="7C8B71"/>
                </a:solidFill>
                <a:latin typeface="+mn-ea"/>
              </a:rPr>
              <a:t>,</a:t>
            </a:r>
            <a:r>
              <a:rPr lang="zh-CN" altLang="en-US" sz="1400" dirty="0">
                <a:solidFill>
                  <a:srgbClr val="7C8B71"/>
                </a:solidFill>
                <a:latin typeface="+mn-ea"/>
              </a:rPr>
              <a:t>与其他主流媒体相比</a:t>
            </a:r>
            <a:r>
              <a:rPr lang="en-US" altLang="zh-CN" sz="1400" dirty="0">
                <a:solidFill>
                  <a:srgbClr val="7C8B71"/>
                </a:solidFill>
                <a:latin typeface="+mn-ea"/>
              </a:rPr>
              <a:t>,</a:t>
            </a:r>
            <a:r>
              <a:rPr lang="zh-CN" altLang="en-US" sz="1400" dirty="0">
                <a:solidFill>
                  <a:srgbClr val="7C8B71"/>
                </a:solidFill>
                <a:latin typeface="+mn-ea"/>
              </a:rPr>
              <a:t>户外媒体的千人成本</a:t>
            </a:r>
            <a:r>
              <a:rPr lang="zh-CN" altLang="en-US" sz="1400" dirty="0" smtClean="0">
                <a:solidFill>
                  <a:srgbClr val="7C8B71"/>
                </a:solidFill>
                <a:latin typeface="+mn-ea"/>
              </a:rPr>
              <a:t>最低。（见表</a:t>
            </a:r>
            <a:r>
              <a:rPr lang="en-US" altLang="zh-CN" sz="1400" dirty="0" smtClean="0">
                <a:solidFill>
                  <a:srgbClr val="7C8B71"/>
                </a:solidFill>
                <a:latin typeface="+mn-ea"/>
              </a:rPr>
              <a:t>5-1</a:t>
            </a:r>
            <a:r>
              <a:rPr lang="zh-CN" altLang="en-US" sz="1400" dirty="0" smtClean="0">
                <a:solidFill>
                  <a:srgbClr val="7C8B71"/>
                </a:solidFill>
                <a:latin typeface="+mn-ea"/>
              </a:rPr>
              <a:t>）</a:t>
            </a:r>
            <a:endParaRPr lang="zh-CN" altLang="en-US" sz="1400" dirty="0" smtClean="0">
              <a:solidFill>
                <a:srgbClr val="7C8B71"/>
              </a:solidFill>
              <a:latin typeface="+mn-ea"/>
            </a:endParaRPr>
          </a:p>
        </p:txBody>
      </p:sp>
      <p:sp>
        <p:nvSpPr>
          <p:cNvPr id="47" name="平行四边形 46"/>
          <p:cNvSpPr/>
          <p:nvPr/>
        </p:nvSpPr>
        <p:spPr>
          <a:xfrm>
            <a:off x="2648242" y="3270190"/>
            <a:ext cx="1033528" cy="508922"/>
          </a:xfrm>
          <a:prstGeom prst="parallelogram">
            <a:avLst>
              <a:gd name="adj" fmla="val 111978"/>
            </a:avLst>
          </a:prstGeom>
          <a:solidFill>
            <a:srgbClr val="7C8B7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平行四边形 41"/>
          <p:cNvSpPr/>
          <p:nvPr/>
        </p:nvSpPr>
        <p:spPr>
          <a:xfrm>
            <a:off x="1805192" y="2198407"/>
            <a:ext cx="1033528" cy="508922"/>
          </a:xfrm>
          <a:prstGeom prst="parallelogram">
            <a:avLst>
              <a:gd name="adj" fmla="val 111978"/>
            </a:avLst>
          </a:prstGeom>
          <a:solidFill>
            <a:srgbClr val="7C8B7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3537635" y="4851252"/>
            <a:ext cx="2218773" cy="584775"/>
            <a:chOff x="3357939" y="4207524"/>
            <a:chExt cx="2565905" cy="584775"/>
          </a:xfrm>
        </p:grpSpPr>
        <p:sp>
          <p:nvSpPr>
            <p:cNvPr id="44" name="五边形 43"/>
            <p:cNvSpPr/>
            <p:nvPr/>
          </p:nvSpPr>
          <p:spPr>
            <a:xfrm>
              <a:off x="3357939" y="4215848"/>
              <a:ext cx="2565905" cy="574534"/>
            </a:xfrm>
            <a:prstGeom prst="homePlate">
              <a:avLst>
                <a:gd name="adj" fmla="val 53274"/>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5" name="文本框 39"/>
            <p:cNvSpPr txBox="1"/>
            <p:nvPr/>
          </p:nvSpPr>
          <p:spPr>
            <a:xfrm>
              <a:off x="3357940" y="4207524"/>
              <a:ext cx="2218772" cy="584775"/>
            </a:xfrm>
            <a:prstGeom prst="rect">
              <a:avLst/>
            </a:prstGeom>
            <a:noFill/>
          </p:spPr>
          <p:txBody>
            <a:bodyPr wrap="square" rtlCol="0">
              <a:spAutoFit/>
            </a:bodyPr>
            <a:lstStyle/>
            <a:p>
              <a:pPr algn="ctr"/>
              <a:r>
                <a:rPr lang="zh-CN" altLang="en-US" sz="1600" dirty="0">
                  <a:solidFill>
                    <a:schemeClr val="bg1"/>
                  </a:solidFill>
                  <a:latin typeface="+mj-ea"/>
                  <a:ea typeface="+mj-ea"/>
                </a:rPr>
                <a:t>价格低廉</a:t>
              </a:r>
              <a:r>
                <a:rPr lang="en-US" altLang="zh-CN" sz="1600" dirty="0" smtClean="0">
                  <a:solidFill>
                    <a:schemeClr val="bg1"/>
                  </a:solidFill>
                  <a:latin typeface="+mj-ea"/>
                  <a:ea typeface="+mj-ea"/>
                </a:rPr>
                <a:t>,</a:t>
              </a:r>
            </a:p>
            <a:p>
              <a:pPr algn="ctr"/>
              <a:r>
                <a:rPr lang="zh-CN" altLang="en-US" sz="1600" dirty="0" smtClean="0">
                  <a:solidFill>
                    <a:schemeClr val="bg1"/>
                  </a:solidFill>
                  <a:latin typeface="+mj-ea"/>
                  <a:ea typeface="+mj-ea"/>
                </a:rPr>
                <a:t>成本效益</a:t>
              </a:r>
              <a:r>
                <a:rPr lang="zh-CN" altLang="en-US" sz="1600" dirty="0">
                  <a:solidFill>
                    <a:schemeClr val="bg1"/>
                  </a:solidFill>
                  <a:latin typeface="+mj-ea"/>
                  <a:ea typeface="+mj-ea"/>
                </a:rPr>
                <a:t>高</a:t>
              </a:r>
              <a:endParaRPr lang="zh-CN" altLang="en-US" sz="1600" dirty="0" smtClean="0">
                <a:solidFill>
                  <a:schemeClr val="bg1"/>
                </a:solidFill>
                <a:latin typeface="+mj-ea"/>
                <a:ea typeface="+mj-ea"/>
              </a:endParaRPr>
            </a:p>
          </p:txBody>
        </p:sp>
      </p:grpSp>
      <p:sp>
        <p:nvSpPr>
          <p:cNvPr id="48" name="平行四边形 47"/>
          <p:cNvSpPr/>
          <p:nvPr/>
        </p:nvSpPr>
        <p:spPr>
          <a:xfrm>
            <a:off x="3537634" y="4350654"/>
            <a:ext cx="1033528" cy="508922"/>
          </a:xfrm>
          <a:prstGeom prst="parallelogram">
            <a:avLst>
              <a:gd name="adj" fmla="val 111978"/>
            </a:avLst>
          </a:prstGeom>
          <a:solidFill>
            <a:srgbClr val="7C8B7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324625" y="429748"/>
            <a:ext cx="6050541" cy="830997"/>
            <a:chOff x="314525" y="566228"/>
            <a:chExt cx="6050541" cy="830997"/>
          </a:xfrm>
        </p:grpSpPr>
        <p:sp>
          <p:nvSpPr>
            <p:cNvPr id="50" name="矩形 49"/>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文本框 3"/>
            <p:cNvSpPr txBox="1"/>
            <p:nvPr/>
          </p:nvSpPr>
          <p:spPr>
            <a:xfrm>
              <a:off x="682171" y="566228"/>
              <a:ext cx="5682895" cy="830997"/>
            </a:xfrm>
            <a:prstGeom prst="rect">
              <a:avLst/>
            </a:prstGeom>
            <a:noFill/>
          </p:spPr>
          <p:txBody>
            <a:bodyPr wrap="square" rtlCol="0">
              <a:spAutoFit/>
            </a:bodyPr>
            <a:lstStyle/>
            <a:p>
              <a:pPr>
                <a:lnSpc>
                  <a:spcPct val="150000"/>
                </a:lnSpc>
              </a:pPr>
              <a:r>
                <a:rPr lang="zh-CN" altLang="en-US" sz="3200" dirty="0">
                  <a:solidFill>
                    <a:srgbClr val="7C8B71"/>
                  </a:solidFill>
                  <a:latin typeface="思源黑体 CN Heavy" panose="020B0A00000000000000" pitchFamily="34" charset="-122"/>
                  <a:ea typeface="思源黑体 CN Heavy" panose="020B0A00000000000000" pitchFamily="34" charset="-122"/>
                </a:rPr>
                <a:t>三</a:t>
              </a:r>
              <a:r>
                <a:rPr lang="zh-CN" altLang="en-US" sz="32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3200" dirty="0">
                  <a:solidFill>
                    <a:srgbClr val="7C8B71"/>
                  </a:solidFill>
                  <a:latin typeface="思源黑体 CN Heavy" panose="020B0A00000000000000" pitchFamily="34" charset="-122"/>
                  <a:ea typeface="思源黑体 CN Heavy" panose="020B0A00000000000000" pitchFamily="34" charset="-122"/>
                </a:rPr>
                <a:t>户外媒体广告传播优劣势</a:t>
              </a:r>
              <a:endParaRPr lang="en-US" altLang="zh-CN" sz="3200" dirty="0">
                <a:solidFill>
                  <a:srgbClr val="7C8B71"/>
                </a:solidFill>
                <a:latin typeface="思源黑体 CN Heavy" panose="020B0A00000000000000" pitchFamily="34" charset="-122"/>
                <a:ea typeface="思源黑体 CN Heavy" panose="020B0A00000000000000" pitchFamily="34" charset="-122"/>
              </a:endParaRPr>
            </a:p>
          </p:txBody>
        </p:sp>
      </p:grpSp>
      <p:sp>
        <p:nvSpPr>
          <p:cNvPr id="52" name="文本框 3"/>
          <p:cNvSpPr txBox="1"/>
          <p:nvPr/>
        </p:nvSpPr>
        <p:spPr>
          <a:xfrm>
            <a:off x="512327" y="1113828"/>
            <a:ext cx="5426755"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（一</a:t>
            </a:r>
            <a:r>
              <a:rPr lang="zh-CN" altLang="en-US" sz="24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2400" dirty="0">
                <a:solidFill>
                  <a:srgbClr val="7C8B71"/>
                </a:solidFill>
                <a:latin typeface="思源黑体 CN Heavy" panose="020B0A00000000000000" pitchFamily="34" charset="-122"/>
                <a:ea typeface="思源黑体 CN Heavy" panose="020B0A00000000000000" pitchFamily="34" charset="-122"/>
              </a:rPr>
              <a:t>户外媒体广告传播的优势</a:t>
            </a:r>
            <a:endParaRPr lang="zh-CN" altLang="en-US" sz="2400" dirty="0">
              <a:solidFill>
                <a:srgbClr val="7C8B71"/>
              </a:solidFill>
              <a:latin typeface="思源黑体 CN Heavy" panose="020B0A00000000000000" pitchFamily="34" charset="-122"/>
              <a:ea typeface="思源黑体 CN Heavy" panose="020B0A00000000000000" pitchFamily="34" charset="-122"/>
            </a:endParaRPr>
          </a:p>
        </p:txBody>
      </p:sp>
      <p:sp>
        <p:nvSpPr>
          <p:cNvPr id="53" name="文本框 32"/>
          <p:cNvSpPr txBox="1"/>
          <p:nvPr/>
        </p:nvSpPr>
        <p:spPr>
          <a:xfrm>
            <a:off x="4068046" y="2734357"/>
            <a:ext cx="6728732" cy="415498"/>
          </a:xfrm>
          <a:prstGeom prst="rect">
            <a:avLst/>
          </a:prstGeom>
          <a:noFill/>
        </p:spPr>
        <p:txBody>
          <a:bodyPr wrap="square" rtlCol="0">
            <a:spAutoFit/>
          </a:bodyPr>
          <a:lstStyle/>
          <a:p>
            <a:pPr>
              <a:lnSpc>
                <a:spcPct val="150000"/>
              </a:lnSpc>
            </a:pPr>
            <a:r>
              <a:rPr lang="zh-CN" altLang="en-US" sz="1400" dirty="0">
                <a:solidFill>
                  <a:srgbClr val="7C8B71"/>
                </a:solidFill>
                <a:latin typeface="+mn-ea"/>
              </a:rPr>
              <a:t>户外媒体可以使用多种表达方式</a:t>
            </a:r>
            <a:r>
              <a:rPr lang="en-US" altLang="zh-CN" sz="1400" dirty="0">
                <a:solidFill>
                  <a:srgbClr val="7C8B71"/>
                </a:solidFill>
                <a:latin typeface="+mn-ea"/>
              </a:rPr>
              <a:t>,</a:t>
            </a:r>
            <a:r>
              <a:rPr lang="zh-CN" altLang="en-US" sz="1400" dirty="0">
                <a:solidFill>
                  <a:srgbClr val="7C8B71"/>
                </a:solidFill>
                <a:latin typeface="+mn-ea"/>
              </a:rPr>
              <a:t>用丰富的感官刺激来吸引受众的有意</a:t>
            </a:r>
            <a:r>
              <a:rPr lang="zh-CN" altLang="en-US" sz="1400" dirty="0" smtClean="0">
                <a:solidFill>
                  <a:srgbClr val="7C8B71"/>
                </a:solidFill>
                <a:latin typeface="+mn-ea"/>
              </a:rPr>
              <a:t>注意力。</a:t>
            </a:r>
            <a:endParaRPr lang="zh-CN" altLang="en-US" sz="1400" dirty="0" smtClean="0">
              <a:solidFill>
                <a:srgbClr val="7C8B71"/>
              </a:solidFill>
              <a:latin typeface="+mn-ea"/>
            </a:endParaRPr>
          </a:p>
        </p:txBody>
      </p:sp>
    </p:spTree>
    <p:extLst>
      <p:ext uri="{BB962C8B-B14F-4D97-AF65-F5344CB8AC3E}">
        <p14:creationId xmlns:p14="http://schemas.microsoft.com/office/powerpoint/2010/main" val="344904175"/>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fill="hold"/>
                                        <p:tgtEl>
                                          <p:spTgt spid="30"/>
                                        </p:tgtEl>
                                        <p:attrNameLst>
                                          <p:attrName>ppt_x</p:attrName>
                                        </p:attrNameLst>
                                      </p:cBhvr>
                                      <p:tavLst>
                                        <p:tav tm="0">
                                          <p:val>
                                            <p:strVal val="0-#ppt_w/2"/>
                                          </p:val>
                                        </p:tav>
                                        <p:tav tm="100000">
                                          <p:val>
                                            <p:strVal val="#ppt_x"/>
                                          </p:val>
                                        </p:tav>
                                      </p:tavLst>
                                    </p:anim>
                                    <p:anim calcmode="lin" valueType="num">
                                      <p:cBhvr additive="base">
                                        <p:cTn id="8" dur="3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8" decel="100000"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300" fill="hold"/>
                                        <p:tgtEl>
                                          <p:spTgt spid="34"/>
                                        </p:tgtEl>
                                        <p:attrNameLst>
                                          <p:attrName>ppt_x</p:attrName>
                                        </p:attrNameLst>
                                      </p:cBhvr>
                                      <p:tavLst>
                                        <p:tav tm="0">
                                          <p:val>
                                            <p:strVal val="0-#ppt_w/2"/>
                                          </p:val>
                                        </p:tav>
                                        <p:tav tm="100000">
                                          <p:val>
                                            <p:strVal val="#ppt_x"/>
                                          </p:val>
                                        </p:tav>
                                      </p:tavLst>
                                    </p:anim>
                                    <p:anim calcmode="lin" valueType="num">
                                      <p:cBhvr additive="base">
                                        <p:cTn id="13" dur="300" fill="hold"/>
                                        <p:tgtEl>
                                          <p:spTgt spid="34"/>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10" presetClass="entr" presetSubtype="0"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300"/>
                                        <p:tgtEl>
                                          <p:spTgt spid="47"/>
                                        </p:tgtEl>
                                      </p:cBhvr>
                                    </p:animEffect>
                                  </p:childTnLst>
                                </p:cTn>
                              </p:par>
                            </p:childTnLst>
                          </p:cTn>
                        </p:par>
                        <p:par>
                          <p:cTn id="18" fill="hold">
                            <p:stCondLst>
                              <p:cond delay="900"/>
                            </p:stCondLst>
                            <p:childTnLst>
                              <p:par>
                                <p:cTn id="19" presetID="2" presetClass="entr" presetSubtype="8" decel="10000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300" fill="hold"/>
                                        <p:tgtEl>
                                          <p:spTgt spid="38"/>
                                        </p:tgtEl>
                                        <p:attrNameLst>
                                          <p:attrName>ppt_x</p:attrName>
                                        </p:attrNameLst>
                                      </p:cBhvr>
                                      <p:tavLst>
                                        <p:tav tm="0">
                                          <p:val>
                                            <p:strVal val="0-#ppt_w/2"/>
                                          </p:val>
                                        </p:tav>
                                        <p:tav tm="100000">
                                          <p:val>
                                            <p:strVal val="#ppt_x"/>
                                          </p:val>
                                        </p:tav>
                                      </p:tavLst>
                                    </p:anim>
                                    <p:anim calcmode="lin" valueType="num">
                                      <p:cBhvr additive="base">
                                        <p:cTn id="22" dur="300" fill="hold"/>
                                        <p:tgtEl>
                                          <p:spTgt spid="38"/>
                                        </p:tgtEl>
                                        <p:attrNameLst>
                                          <p:attrName>ppt_y</p:attrName>
                                        </p:attrNameLst>
                                      </p:cBhvr>
                                      <p:tavLst>
                                        <p:tav tm="0">
                                          <p:val>
                                            <p:strVal val="#ppt_y"/>
                                          </p:val>
                                        </p:tav>
                                        <p:tav tm="100000">
                                          <p:val>
                                            <p:strVal val="#ppt_y"/>
                                          </p:val>
                                        </p:tav>
                                      </p:tavLst>
                                    </p:anim>
                                  </p:childTnLst>
                                </p:cTn>
                              </p:par>
                            </p:childTnLst>
                          </p:cTn>
                        </p:par>
                        <p:par>
                          <p:cTn id="23" fill="hold">
                            <p:stCondLst>
                              <p:cond delay="1200"/>
                            </p:stCondLst>
                            <p:childTnLst>
                              <p:par>
                                <p:cTn id="24" presetID="10" presetClass="entr" presetSubtype="0"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childTnLst>
                          </p:cTn>
                        </p:par>
                        <p:par>
                          <p:cTn id="33" fill="hold">
                            <p:stCondLst>
                              <p:cond delay="1700"/>
                            </p:stCondLst>
                            <p:childTnLst>
                              <p:par>
                                <p:cTn id="34" presetID="10" presetClass="entr" presetSubtype="0"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300"/>
                                        <p:tgtEl>
                                          <p:spTgt spid="42"/>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300"/>
                                        <p:tgtEl>
                                          <p:spTgt spid="48"/>
                                        </p:tgtEl>
                                      </p:cBhvr>
                                    </p:animEffect>
                                  </p:childTnLst>
                                </p:cTn>
                              </p:par>
                            </p:childTnLst>
                          </p:cTn>
                        </p:par>
                        <p:par>
                          <p:cTn id="41" fill="hold">
                            <p:stCondLst>
                              <p:cond delay="2300"/>
                            </p:stCondLst>
                            <p:childTnLst>
                              <p:par>
                                <p:cTn id="42" presetID="2" presetClass="entr" presetSubtype="8" decel="100000" fill="hold" nodeType="after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additive="base">
                                        <p:cTn id="44" dur="300" fill="hold"/>
                                        <p:tgtEl>
                                          <p:spTgt spid="43"/>
                                        </p:tgtEl>
                                        <p:attrNameLst>
                                          <p:attrName>ppt_x</p:attrName>
                                        </p:attrNameLst>
                                      </p:cBhvr>
                                      <p:tavLst>
                                        <p:tav tm="0">
                                          <p:val>
                                            <p:strVal val="0-#ppt_w/2"/>
                                          </p:val>
                                        </p:tav>
                                        <p:tav tm="100000">
                                          <p:val>
                                            <p:strVal val="#ppt_x"/>
                                          </p:val>
                                        </p:tav>
                                      </p:tavLst>
                                    </p:anim>
                                    <p:anim calcmode="lin" valueType="num">
                                      <p:cBhvr additive="base">
                                        <p:cTn id="45" dur="300" fill="hold"/>
                                        <p:tgtEl>
                                          <p:spTgt spid="43"/>
                                        </p:tgtEl>
                                        <p:attrNameLst>
                                          <p:attrName>ppt_y</p:attrName>
                                        </p:attrNameLst>
                                      </p:cBhvr>
                                      <p:tavLst>
                                        <p:tav tm="0">
                                          <p:val>
                                            <p:strVal val="#ppt_y"/>
                                          </p:val>
                                        </p:tav>
                                        <p:tav tm="100000">
                                          <p:val>
                                            <p:strVal val="#ppt_y"/>
                                          </p:val>
                                        </p:tav>
                                      </p:tavLst>
                                    </p:anim>
                                  </p:childTnLst>
                                </p:cTn>
                              </p:par>
                            </p:childTnLst>
                          </p:cTn>
                        </p:par>
                        <p:par>
                          <p:cTn id="46" fill="hold">
                            <p:stCondLst>
                              <p:cond delay="2600"/>
                            </p:stCondLst>
                            <p:childTnLst>
                              <p:par>
                                <p:cTn id="47" presetID="10" presetClass="entr" presetSubtype="0"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p:bldP spid="41" grpId="0"/>
      <p:bldP spid="47" grpId="0" animBg="1"/>
      <p:bldP spid="42" grpId="0" animBg="1"/>
      <p:bldP spid="48" grpId="0" animBg="1"/>
      <p:bldP spid="5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176" y="1024340"/>
            <a:ext cx="9333250" cy="3179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569493" y="4339985"/>
            <a:ext cx="9007522" cy="1273875"/>
          </a:xfrm>
          <a:prstGeom prst="rect">
            <a:avLst/>
          </a:prstGeom>
          <a:noFill/>
        </p:spPr>
        <p:txBody>
          <a:bodyPr wrap="square" rtlCol="0">
            <a:spAutoFit/>
          </a:bodyPr>
          <a:lstStyle/>
          <a:p>
            <a:pPr>
              <a:lnSpc>
                <a:spcPct val="150000"/>
              </a:lnSpc>
            </a:pPr>
            <a:r>
              <a:rPr lang="zh-CN" altLang="en-US" dirty="0" smtClean="0">
                <a:solidFill>
                  <a:schemeClr val="accent6">
                    <a:lumMod val="50000"/>
                  </a:schemeClr>
                </a:solidFill>
                <a:latin typeface="黑体" pitchFamily="49" charset="-122"/>
                <a:ea typeface="黑体" pitchFamily="49" charset="-122"/>
              </a:rPr>
              <a:t>    据</a:t>
            </a:r>
            <a:r>
              <a:rPr lang="zh-CN" altLang="en-US" dirty="0">
                <a:solidFill>
                  <a:schemeClr val="accent6">
                    <a:lumMod val="50000"/>
                  </a:schemeClr>
                </a:solidFill>
                <a:latin typeface="黑体" pitchFamily="49" charset="-122"/>
                <a:ea typeface="黑体" pitchFamily="49" charset="-122"/>
              </a:rPr>
              <a:t>调查</a:t>
            </a:r>
            <a:r>
              <a:rPr lang="en-US" altLang="zh-CN" dirty="0">
                <a:solidFill>
                  <a:schemeClr val="accent6">
                    <a:lumMod val="50000"/>
                  </a:schemeClr>
                </a:solidFill>
                <a:latin typeface="黑体" pitchFamily="49" charset="-122"/>
                <a:ea typeface="黑体" pitchFamily="49" charset="-122"/>
              </a:rPr>
              <a:t>,</a:t>
            </a:r>
            <a:r>
              <a:rPr lang="zh-CN" altLang="en-US" dirty="0">
                <a:solidFill>
                  <a:schemeClr val="accent6">
                    <a:lumMod val="50000"/>
                  </a:schemeClr>
                </a:solidFill>
                <a:latin typeface="黑体" pitchFamily="49" charset="-122"/>
                <a:ea typeface="黑体" pitchFamily="49" charset="-122"/>
              </a:rPr>
              <a:t>户外广告的平均千人成本仅相当于电视、报纸等其他</a:t>
            </a:r>
            <a:r>
              <a:rPr lang="zh-CN" altLang="en-US" dirty="0" smtClean="0">
                <a:solidFill>
                  <a:schemeClr val="accent6">
                    <a:lumMod val="50000"/>
                  </a:schemeClr>
                </a:solidFill>
                <a:latin typeface="黑体" pitchFamily="49" charset="-122"/>
                <a:ea typeface="黑体" pitchFamily="49" charset="-122"/>
              </a:rPr>
              <a:t>媒体</a:t>
            </a:r>
            <a:r>
              <a:rPr lang="zh-CN" altLang="en-US" dirty="0">
                <a:solidFill>
                  <a:schemeClr val="accent6">
                    <a:lumMod val="50000"/>
                  </a:schemeClr>
                </a:solidFill>
                <a:latin typeface="黑体" pitchFamily="49" charset="-122"/>
                <a:ea typeface="黑体" pitchFamily="49" charset="-122"/>
              </a:rPr>
              <a:t>的十分之一至</a:t>
            </a:r>
            <a:r>
              <a:rPr lang="zh-CN" altLang="en-US" dirty="0" smtClean="0">
                <a:solidFill>
                  <a:schemeClr val="accent6">
                    <a:lumMod val="50000"/>
                  </a:schemeClr>
                </a:solidFill>
                <a:latin typeface="黑体" pitchFamily="49" charset="-122"/>
                <a:ea typeface="黑体" pitchFamily="49" charset="-122"/>
              </a:rPr>
              <a:t>三十分之一。在</a:t>
            </a:r>
            <a:r>
              <a:rPr lang="zh-CN" altLang="en-US" dirty="0">
                <a:solidFill>
                  <a:schemeClr val="accent6">
                    <a:lumMod val="50000"/>
                  </a:schemeClr>
                </a:solidFill>
                <a:latin typeface="黑体" pitchFamily="49" charset="-122"/>
                <a:ea typeface="黑体" pitchFamily="49" charset="-122"/>
              </a:rPr>
              <a:t>市场竞争日趋激烈的现实面前</a:t>
            </a:r>
            <a:r>
              <a:rPr lang="en-US" altLang="zh-CN" dirty="0">
                <a:solidFill>
                  <a:schemeClr val="accent6">
                    <a:lumMod val="50000"/>
                  </a:schemeClr>
                </a:solidFill>
                <a:latin typeface="黑体" pitchFamily="49" charset="-122"/>
                <a:ea typeface="黑体" pitchFamily="49" charset="-122"/>
              </a:rPr>
              <a:t>,</a:t>
            </a:r>
            <a:r>
              <a:rPr lang="zh-CN" altLang="en-US" dirty="0">
                <a:solidFill>
                  <a:schemeClr val="accent6">
                    <a:lumMod val="50000"/>
                  </a:schemeClr>
                </a:solidFill>
                <a:latin typeface="黑体" pitchFamily="49" charset="-122"/>
                <a:ea typeface="黑体" pitchFamily="49" charset="-122"/>
              </a:rPr>
              <a:t>绝对的成本</a:t>
            </a:r>
            <a:r>
              <a:rPr lang="zh-CN" altLang="en-US" dirty="0" smtClean="0">
                <a:solidFill>
                  <a:schemeClr val="accent6">
                    <a:lumMod val="50000"/>
                  </a:schemeClr>
                </a:solidFill>
                <a:latin typeface="黑体" pitchFamily="49" charset="-122"/>
                <a:ea typeface="黑体" pitchFamily="49" charset="-122"/>
              </a:rPr>
              <a:t>优势是</a:t>
            </a:r>
            <a:r>
              <a:rPr lang="zh-CN" altLang="en-US" dirty="0">
                <a:solidFill>
                  <a:schemeClr val="accent6">
                    <a:lumMod val="50000"/>
                  </a:schemeClr>
                </a:solidFill>
                <a:latin typeface="黑体" pitchFamily="49" charset="-122"/>
                <a:ea typeface="黑体" pitchFamily="49" charset="-122"/>
              </a:rPr>
              <a:t>户外广告备受广告主青睐的主要</a:t>
            </a:r>
            <a:r>
              <a:rPr lang="zh-CN" altLang="en-US" dirty="0" smtClean="0">
                <a:solidFill>
                  <a:schemeClr val="accent6">
                    <a:lumMod val="50000"/>
                  </a:schemeClr>
                </a:solidFill>
                <a:latin typeface="黑体" pitchFamily="49" charset="-122"/>
                <a:ea typeface="黑体" pitchFamily="49" charset="-122"/>
              </a:rPr>
              <a:t>原因</a:t>
            </a:r>
            <a:r>
              <a:rPr lang="zh-CN" altLang="en-US" dirty="0">
                <a:solidFill>
                  <a:schemeClr val="accent6">
                    <a:lumMod val="50000"/>
                  </a:schemeClr>
                </a:solidFill>
                <a:latin typeface="黑体" pitchFamily="49" charset="-122"/>
                <a:ea typeface="黑体" pitchFamily="49" charset="-122"/>
              </a:rPr>
              <a:t>。</a:t>
            </a:r>
          </a:p>
        </p:txBody>
      </p:sp>
    </p:spTree>
    <p:extLst>
      <p:ext uri="{BB962C8B-B14F-4D97-AF65-F5344CB8AC3E}">
        <p14:creationId xmlns:p14="http://schemas.microsoft.com/office/powerpoint/2010/main" val="404894770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47801" y="1433791"/>
            <a:ext cx="4256836" cy="4256836"/>
            <a:chOff x="433511" y="2197100"/>
            <a:chExt cx="2895600" cy="2895600"/>
          </a:xfrm>
        </p:grpSpPr>
        <p:sp>
          <p:nvSpPr>
            <p:cNvPr id="5" name="椭圆 4"/>
            <p:cNvSpPr/>
            <p:nvPr/>
          </p:nvSpPr>
          <p:spPr>
            <a:xfrm>
              <a:off x="433511" y="2197100"/>
              <a:ext cx="2895600" cy="2895600"/>
            </a:xfrm>
            <a:prstGeom prst="ellipse">
              <a:avLst/>
            </a:prstGeom>
            <a:solidFill>
              <a:srgbClr val="71865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6"/>
            <p:cNvSpPr txBox="1"/>
            <p:nvPr/>
          </p:nvSpPr>
          <p:spPr>
            <a:xfrm>
              <a:off x="785000" y="2756729"/>
              <a:ext cx="1967898" cy="1758598"/>
            </a:xfrm>
            <a:prstGeom prst="rect">
              <a:avLst/>
            </a:prstGeom>
            <a:noFill/>
          </p:spPr>
          <p:txBody>
            <a:bodyPr wrap="square" rtlCol="0">
              <a:spAutoFit/>
            </a:bodyPr>
            <a:lstStyle/>
            <a:p>
              <a:r>
                <a:rPr lang="en-US" altLang="zh-CN" b="1" dirty="0" smtClean="0">
                  <a:solidFill>
                    <a:schemeClr val="bg1"/>
                  </a:solidFill>
                  <a:latin typeface="+mj-ea"/>
                  <a:ea typeface="+mj-ea"/>
                </a:rPr>
                <a:t>1. </a:t>
              </a:r>
              <a:r>
                <a:rPr lang="zh-CN" altLang="en-US" b="1" dirty="0" smtClean="0">
                  <a:solidFill>
                    <a:schemeClr val="bg1"/>
                  </a:solidFill>
                  <a:latin typeface="+mj-ea"/>
                  <a:ea typeface="+mj-ea"/>
                </a:rPr>
                <a:t>覆盖面</a:t>
              </a:r>
              <a:r>
                <a:rPr lang="zh-CN" altLang="en-US" b="1" dirty="0">
                  <a:solidFill>
                    <a:schemeClr val="bg1"/>
                  </a:solidFill>
                  <a:latin typeface="+mj-ea"/>
                  <a:ea typeface="+mj-ea"/>
                </a:rPr>
                <a:t>小</a:t>
              </a:r>
            </a:p>
            <a:p>
              <a:r>
                <a:rPr lang="zh-CN" altLang="en-US" dirty="0" smtClean="0">
                  <a:solidFill>
                    <a:schemeClr val="bg1"/>
                  </a:solidFill>
                  <a:latin typeface="+mj-ea"/>
                  <a:ea typeface="+mj-ea"/>
                </a:rPr>
                <a:t>    由于</a:t>
              </a:r>
              <a:r>
                <a:rPr lang="zh-CN" altLang="en-US" dirty="0">
                  <a:solidFill>
                    <a:schemeClr val="bg1"/>
                  </a:solidFill>
                  <a:latin typeface="+mj-ea"/>
                  <a:ea typeface="+mj-ea"/>
                </a:rPr>
                <a:t>大多数户外广告的位置是固定的</a:t>
              </a:r>
              <a:r>
                <a:rPr lang="en-US" altLang="zh-CN" dirty="0">
                  <a:solidFill>
                    <a:schemeClr val="bg1"/>
                  </a:solidFill>
                  <a:latin typeface="+mj-ea"/>
                  <a:ea typeface="+mj-ea"/>
                </a:rPr>
                <a:t>,</a:t>
              </a:r>
              <a:r>
                <a:rPr lang="zh-CN" altLang="en-US" dirty="0">
                  <a:solidFill>
                    <a:schemeClr val="bg1"/>
                  </a:solidFill>
                  <a:latin typeface="+mj-ea"/>
                  <a:ea typeface="+mj-ea"/>
                </a:rPr>
                <a:t>覆盖面不大</a:t>
              </a:r>
              <a:r>
                <a:rPr lang="en-US" altLang="zh-CN" dirty="0">
                  <a:solidFill>
                    <a:schemeClr val="bg1"/>
                  </a:solidFill>
                  <a:latin typeface="+mj-ea"/>
                  <a:ea typeface="+mj-ea"/>
                </a:rPr>
                <a:t>,</a:t>
              </a:r>
              <a:r>
                <a:rPr lang="zh-CN" altLang="en-US" dirty="0">
                  <a:solidFill>
                    <a:schemeClr val="bg1"/>
                  </a:solidFill>
                  <a:latin typeface="+mj-ea"/>
                  <a:ea typeface="+mj-ea"/>
                </a:rPr>
                <a:t>所以设置户外广告时</a:t>
              </a:r>
              <a:r>
                <a:rPr lang="zh-CN" altLang="en-US" dirty="0" smtClean="0">
                  <a:solidFill>
                    <a:schemeClr val="bg1"/>
                  </a:solidFill>
                  <a:latin typeface="+mj-ea"/>
                  <a:ea typeface="+mj-ea"/>
                </a:rPr>
                <a:t>应特别</a:t>
              </a:r>
              <a:r>
                <a:rPr lang="zh-CN" altLang="en-US" dirty="0">
                  <a:solidFill>
                    <a:schemeClr val="bg1"/>
                  </a:solidFill>
                  <a:latin typeface="+mj-ea"/>
                  <a:ea typeface="+mj-ea"/>
                </a:rPr>
                <a:t>注意地点的选择</a:t>
              </a:r>
              <a:r>
                <a:rPr lang="en-US" altLang="zh-CN" dirty="0">
                  <a:solidFill>
                    <a:schemeClr val="bg1"/>
                  </a:solidFill>
                  <a:latin typeface="+mj-ea"/>
                  <a:ea typeface="+mj-ea"/>
                </a:rPr>
                <a:t>.</a:t>
              </a:r>
              <a:r>
                <a:rPr lang="zh-CN" altLang="en-US" dirty="0">
                  <a:solidFill>
                    <a:schemeClr val="bg1"/>
                  </a:solidFill>
                  <a:latin typeface="+mj-ea"/>
                  <a:ea typeface="+mj-ea"/>
                </a:rPr>
                <a:t>比如广告牌一般应设立在人口密度大、流动性强的地方</a:t>
              </a:r>
              <a:r>
                <a:rPr lang="en-US" altLang="zh-CN" dirty="0" smtClean="0">
                  <a:solidFill>
                    <a:schemeClr val="bg1"/>
                  </a:solidFill>
                  <a:latin typeface="+mj-ea"/>
                  <a:ea typeface="+mj-ea"/>
                </a:rPr>
                <a:t>,</a:t>
              </a:r>
              <a:r>
                <a:rPr lang="zh-CN" altLang="en-US" dirty="0" smtClean="0">
                  <a:solidFill>
                    <a:schemeClr val="bg1"/>
                  </a:solidFill>
                  <a:latin typeface="+mj-ea"/>
                  <a:ea typeface="+mj-ea"/>
                </a:rPr>
                <a:t>如</a:t>
              </a:r>
              <a:r>
                <a:rPr lang="zh-CN" altLang="en-US" dirty="0">
                  <a:solidFill>
                    <a:schemeClr val="bg1"/>
                  </a:solidFill>
                  <a:latin typeface="+mj-ea"/>
                  <a:ea typeface="+mj-ea"/>
                </a:rPr>
                <a:t>机场、火车站、闹市区等</a:t>
              </a:r>
              <a:endParaRPr lang="zh-CN" altLang="en-US" dirty="0" smtClean="0">
                <a:solidFill>
                  <a:schemeClr val="bg1"/>
                </a:solidFill>
                <a:latin typeface="+mj-ea"/>
                <a:ea typeface="+mj-ea"/>
              </a:endParaRPr>
            </a:p>
          </p:txBody>
        </p:sp>
      </p:grpSp>
      <p:grpSp>
        <p:nvGrpSpPr>
          <p:cNvPr id="7" name="组合 6"/>
          <p:cNvGrpSpPr/>
          <p:nvPr/>
        </p:nvGrpSpPr>
        <p:grpSpPr>
          <a:xfrm>
            <a:off x="3916597" y="1433791"/>
            <a:ext cx="4256836" cy="4256836"/>
            <a:chOff x="996123" y="2197100"/>
            <a:chExt cx="2895600" cy="2895600"/>
          </a:xfrm>
          <a:solidFill>
            <a:srgbClr val="808D71"/>
          </a:solidFill>
        </p:grpSpPr>
        <p:sp>
          <p:nvSpPr>
            <p:cNvPr id="8" name="椭圆 7"/>
            <p:cNvSpPr/>
            <p:nvPr/>
          </p:nvSpPr>
          <p:spPr>
            <a:xfrm>
              <a:off x="996123" y="2197100"/>
              <a:ext cx="2895600" cy="2895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28"/>
            <p:cNvSpPr txBox="1"/>
            <p:nvPr/>
          </p:nvSpPr>
          <p:spPr>
            <a:xfrm>
              <a:off x="1435090" y="2968895"/>
              <a:ext cx="1910683" cy="1193334"/>
            </a:xfrm>
            <a:prstGeom prst="rect">
              <a:avLst/>
            </a:prstGeom>
            <a:grpFill/>
          </p:spPr>
          <p:txBody>
            <a:bodyPr wrap="square" rtlCol="0">
              <a:spAutoFit/>
            </a:bodyPr>
            <a:lstStyle/>
            <a:p>
              <a:r>
                <a:rPr lang="en-US" altLang="zh-CN" b="1" dirty="0" smtClean="0">
                  <a:solidFill>
                    <a:schemeClr val="bg1"/>
                  </a:solidFill>
                  <a:latin typeface="+mj-ea"/>
                  <a:ea typeface="+mj-ea"/>
                </a:rPr>
                <a:t>2. </a:t>
              </a:r>
              <a:r>
                <a:rPr lang="zh-CN" altLang="en-US" b="1" dirty="0" smtClean="0">
                  <a:solidFill>
                    <a:schemeClr val="bg1"/>
                  </a:solidFill>
                  <a:latin typeface="+mj-ea"/>
                  <a:ea typeface="+mj-ea"/>
                </a:rPr>
                <a:t>效果</a:t>
              </a:r>
              <a:r>
                <a:rPr lang="zh-CN" altLang="en-US" b="1" dirty="0">
                  <a:solidFill>
                    <a:schemeClr val="bg1"/>
                  </a:solidFill>
                  <a:latin typeface="+mj-ea"/>
                  <a:ea typeface="+mj-ea"/>
                </a:rPr>
                <a:t>难以测评</a:t>
              </a:r>
            </a:p>
            <a:p>
              <a:r>
                <a:rPr lang="zh-CN" altLang="en-US" dirty="0" smtClean="0">
                  <a:solidFill>
                    <a:schemeClr val="bg1"/>
                  </a:solidFill>
                  <a:latin typeface="+mj-ea"/>
                  <a:ea typeface="+mj-ea"/>
                </a:rPr>
                <a:t>    户外</a:t>
              </a:r>
              <a:r>
                <a:rPr lang="zh-CN" altLang="en-US" dirty="0">
                  <a:solidFill>
                    <a:schemeClr val="bg1"/>
                  </a:solidFill>
                  <a:latin typeface="+mj-ea"/>
                  <a:ea typeface="+mj-ea"/>
                </a:rPr>
                <a:t>广告的目标人群是在户外活动的人</a:t>
              </a:r>
              <a:r>
                <a:rPr lang="en-US" altLang="zh-CN" dirty="0">
                  <a:solidFill>
                    <a:schemeClr val="bg1"/>
                  </a:solidFill>
                  <a:latin typeface="+mj-ea"/>
                  <a:ea typeface="+mj-ea"/>
                </a:rPr>
                <a:t>,</a:t>
              </a:r>
              <a:r>
                <a:rPr lang="zh-CN" altLang="en-US" dirty="0">
                  <a:solidFill>
                    <a:schemeClr val="bg1"/>
                  </a:solidFill>
                  <a:latin typeface="+mj-ea"/>
                  <a:ea typeface="+mj-ea"/>
                </a:rPr>
                <a:t>这些人具有流动性</a:t>
              </a:r>
              <a:r>
                <a:rPr lang="en-US" altLang="zh-CN" dirty="0">
                  <a:solidFill>
                    <a:schemeClr val="bg1"/>
                  </a:solidFill>
                  <a:latin typeface="+mj-ea"/>
                  <a:ea typeface="+mj-ea"/>
                </a:rPr>
                <a:t>,</a:t>
              </a:r>
              <a:r>
                <a:rPr lang="zh-CN" altLang="en-US" dirty="0">
                  <a:solidFill>
                    <a:schemeClr val="bg1"/>
                  </a:solidFill>
                  <a:latin typeface="+mj-ea"/>
                  <a:ea typeface="+mj-ea"/>
                </a:rPr>
                <a:t>因此目标</a:t>
              </a:r>
              <a:r>
                <a:rPr lang="zh-CN" altLang="en-US" dirty="0" smtClean="0">
                  <a:solidFill>
                    <a:schemeClr val="bg1"/>
                  </a:solidFill>
                  <a:latin typeface="+mj-ea"/>
                  <a:ea typeface="+mj-ea"/>
                </a:rPr>
                <a:t>人群对</a:t>
              </a:r>
              <a:r>
                <a:rPr lang="zh-CN" altLang="en-US" dirty="0">
                  <a:solidFill>
                    <a:schemeClr val="bg1"/>
                  </a:solidFill>
                  <a:latin typeface="+mj-ea"/>
                  <a:ea typeface="+mj-ea"/>
                </a:rPr>
                <a:t>户外广告的接受率很难</a:t>
              </a:r>
              <a:r>
                <a:rPr lang="zh-CN" altLang="en-US" dirty="0" smtClean="0">
                  <a:solidFill>
                    <a:schemeClr val="bg1"/>
                  </a:solidFill>
                  <a:latin typeface="+mj-ea"/>
                  <a:ea typeface="+mj-ea"/>
                </a:rPr>
                <a:t>估测。</a:t>
              </a:r>
              <a:endParaRPr lang="zh-CN" altLang="en-US" dirty="0" smtClean="0">
                <a:solidFill>
                  <a:schemeClr val="bg1"/>
                </a:solidFill>
                <a:latin typeface="+mj-ea"/>
                <a:ea typeface="+mj-ea"/>
              </a:endParaRPr>
            </a:p>
          </p:txBody>
        </p:sp>
      </p:grpSp>
      <p:grpSp>
        <p:nvGrpSpPr>
          <p:cNvPr id="10" name="组合 9"/>
          <p:cNvGrpSpPr/>
          <p:nvPr/>
        </p:nvGrpSpPr>
        <p:grpSpPr>
          <a:xfrm>
            <a:off x="7412005" y="1433791"/>
            <a:ext cx="4256836" cy="4256829"/>
            <a:chOff x="1502103" y="2197100"/>
            <a:chExt cx="2895600" cy="2895600"/>
          </a:xfrm>
        </p:grpSpPr>
        <p:sp>
          <p:nvSpPr>
            <p:cNvPr id="11" name="椭圆 10"/>
            <p:cNvSpPr/>
            <p:nvPr/>
          </p:nvSpPr>
          <p:spPr>
            <a:xfrm>
              <a:off x="1502103" y="2197100"/>
              <a:ext cx="2895600" cy="2895600"/>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33"/>
            <p:cNvSpPr txBox="1"/>
            <p:nvPr/>
          </p:nvSpPr>
          <p:spPr>
            <a:xfrm>
              <a:off x="1809135" y="2793864"/>
              <a:ext cx="2310058" cy="1758600"/>
            </a:xfrm>
            <a:prstGeom prst="rect">
              <a:avLst/>
            </a:prstGeom>
            <a:noFill/>
          </p:spPr>
          <p:txBody>
            <a:bodyPr wrap="square" rtlCol="0">
              <a:spAutoFit/>
            </a:bodyPr>
            <a:lstStyle/>
            <a:p>
              <a:r>
                <a:rPr lang="en-US" altLang="zh-CN" b="1" dirty="0" smtClean="0">
                  <a:solidFill>
                    <a:schemeClr val="bg1"/>
                  </a:solidFill>
                  <a:latin typeface="+mj-ea"/>
                  <a:ea typeface="+mj-ea"/>
                </a:rPr>
                <a:t>3. </a:t>
              </a:r>
              <a:r>
                <a:rPr lang="zh-CN" altLang="en-US" b="1" dirty="0" smtClean="0">
                  <a:solidFill>
                    <a:schemeClr val="bg1"/>
                  </a:solidFill>
                  <a:latin typeface="+mj-ea"/>
                  <a:ea typeface="+mj-ea"/>
                </a:rPr>
                <a:t>管辖</a:t>
              </a:r>
              <a:r>
                <a:rPr lang="zh-CN" altLang="en-US" b="1" dirty="0">
                  <a:solidFill>
                    <a:schemeClr val="bg1"/>
                  </a:solidFill>
                  <a:latin typeface="+mj-ea"/>
                  <a:ea typeface="+mj-ea"/>
                </a:rPr>
                <a:t>机构多</a:t>
              </a:r>
              <a:r>
                <a:rPr lang="en-US" altLang="zh-CN" b="1" dirty="0">
                  <a:solidFill>
                    <a:schemeClr val="bg1"/>
                  </a:solidFill>
                  <a:latin typeface="+mj-ea"/>
                  <a:ea typeface="+mj-ea"/>
                </a:rPr>
                <a:t>,</a:t>
              </a:r>
              <a:r>
                <a:rPr lang="zh-CN" altLang="en-US" b="1" dirty="0">
                  <a:solidFill>
                    <a:schemeClr val="bg1"/>
                  </a:solidFill>
                  <a:latin typeface="+mj-ea"/>
                  <a:ea typeface="+mj-ea"/>
                </a:rPr>
                <a:t>对户外广告的发展有一定的</a:t>
              </a:r>
              <a:r>
                <a:rPr lang="zh-CN" altLang="en-US" b="1" dirty="0" smtClean="0">
                  <a:solidFill>
                    <a:schemeClr val="bg1"/>
                  </a:solidFill>
                  <a:latin typeface="+mj-ea"/>
                  <a:ea typeface="+mj-ea"/>
                </a:rPr>
                <a:t>影响</a:t>
              </a:r>
              <a:endParaRPr lang="en-US" altLang="zh-CN" b="1" dirty="0" smtClean="0">
                <a:solidFill>
                  <a:schemeClr val="bg1"/>
                </a:solidFill>
                <a:latin typeface="+mj-ea"/>
                <a:ea typeface="+mj-ea"/>
              </a:endParaRPr>
            </a:p>
            <a:p>
              <a:r>
                <a:rPr lang="zh-CN" altLang="en-US" dirty="0" smtClean="0">
                  <a:solidFill>
                    <a:schemeClr val="bg1"/>
                  </a:solidFill>
                  <a:latin typeface="+mj-ea"/>
                  <a:ea typeface="+mj-ea"/>
                </a:rPr>
                <a:t>    户外</a:t>
              </a:r>
              <a:r>
                <a:rPr lang="zh-CN" altLang="en-US" dirty="0">
                  <a:solidFill>
                    <a:schemeClr val="bg1"/>
                  </a:solidFill>
                  <a:latin typeface="+mj-ea"/>
                  <a:ea typeface="+mj-ea"/>
                </a:rPr>
                <a:t>广告的管辖机构多是一直困扰其发展的一个瓶颈。户外广告在设置时会遇到层层的人为</a:t>
              </a:r>
              <a:r>
                <a:rPr lang="zh-CN" altLang="en-US" dirty="0" smtClean="0">
                  <a:solidFill>
                    <a:schemeClr val="bg1"/>
                  </a:solidFill>
                  <a:latin typeface="+mj-ea"/>
                  <a:ea typeface="+mj-ea"/>
                </a:rPr>
                <a:t>障碍</a:t>
              </a:r>
              <a:r>
                <a:rPr lang="en-US" altLang="zh-CN" dirty="0">
                  <a:solidFill>
                    <a:schemeClr val="bg1"/>
                  </a:solidFill>
                  <a:latin typeface="+mj-ea"/>
                  <a:ea typeface="+mj-ea"/>
                </a:rPr>
                <a:t>,</a:t>
              </a:r>
              <a:r>
                <a:rPr lang="zh-CN" altLang="en-US" dirty="0">
                  <a:solidFill>
                    <a:schemeClr val="bg1"/>
                  </a:solidFill>
                  <a:latin typeface="+mj-ea"/>
                  <a:ea typeface="+mj-ea"/>
                </a:rPr>
                <a:t>户外广告的发布者或者广告主就会在对多头管辖的担忧中无法放开手经营</a:t>
              </a:r>
              <a:r>
                <a:rPr lang="en-US" altLang="zh-CN" dirty="0" smtClean="0">
                  <a:solidFill>
                    <a:schemeClr val="bg1"/>
                  </a:solidFill>
                  <a:latin typeface="+mj-ea"/>
                  <a:ea typeface="+mj-ea"/>
                </a:rPr>
                <a:t>,</a:t>
              </a:r>
              <a:r>
                <a:rPr lang="zh-CN" altLang="en-US" dirty="0" smtClean="0">
                  <a:solidFill>
                    <a:schemeClr val="bg1"/>
                  </a:solidFill>
                  <a:latin typeface="+mj-ea"/>
                  <a:ea typeface="+mj-ea"/>
                </a:rPr>
                <a:t>户外</a:t>
              </a:r>
              <a:r>
                <a:rPr lang="zh-CN" altLang="en-US" dirty="0">
                  <a:solidFill>
                    <a:schemeClr val="bg1"/>
                  </a:solidFill>
                  <a:latin typeface="+mj-ea"/>
                  <a:ea typeface="+mj-ea"/>
                </a:rPr>
                <a:t>广告业务自然会受到一定的</a:t>
              </a:r>
              <a:r>
                <a:rPr lang="zh-CN" altLang="en-US" dirty="0" smtClean="0">
                  <a:solidFill>
                    <a:schemeClr val="bg1"/>
                  </a:solidFill>
                  <a:latin typeface="+mj-ea"/>
                  <a:ea typeface="+mj-ea"/>
                </a:rPr>
                <a:t>影响。</a:t>
              </a:r>
              <a:endParaRPr lang="zh-CN" altLang="en-US" dirty="0" smtClean="0">
                <a:solidFill>
                  <a:schemeClr val="bg1"/>
                </a:solidFill>
                <a:latin typeface="+mj-ea"/>
                <a:ea typeface="+mj-ea"/>
              </a:endParaRPr>
            </a:p>
          </p:txBody>
        </p:sp>
      </p:grpSp>
      <p:sp>
        <p:nvSpPr>
          <p:cNvPr id="14" name="矩形 13"/>
          <p:cNvSpPr/>
          <p:nvPr/>
        </p:nvSpPr>
        <p:spPr>
          <a:xfrm>
            <a:off x="310977" y="50215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文本框 3"/>
          <p:cNvSpPr txBox="1"/>
          <p:nvPr/>
        </p:nvSpPr>
        <p:spPr>
          <a:xfrm>
            <a:off x="539623" y="636148"/>
            <a:ext cx="5426755"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2400" dirty="0">
                <a:solidFill>
                  <a:srgbClr val="7C8B71"/>
                </a:solidFill>
                <a:latin typeface="思源黑体 CN Heavy" panose="020B0A00000000000000" pitchFamily="34" charset="-122"/>
                <a:ea typeface="思源黑体 CN Heavy" panose="020B0A00000000000000" pitchFamily="34" charset="-122"/>
              </a:rPr>
              <a:t>二</a:t>
            </a:r>
            <a:r>
              <a:rPr lang="zh-CN" altLang="en-US" sz="24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2400" dirty="0">
                <a:solidFill>
                  <a:srgbClr val="7C8B71"/>
                </a:solidFill>
                <a:latin typeface="思源黑体 CN Heavy" panose="020B0A00000000000000" pitchFamily="34" charset="-122"/>
                <a:ea typeface="思源黑体 CN Heavy" panose="020B0A00000000000000" pitchFamily="34" charset="-122"/>
              </a:rPr>
              <a:t>户外媒体广告传播</a:t>
            </a:r>
            <a:r>
              <a:rPr lang="zh-CN" altLang="en-US" sz="2400" dirty="0" smtClean="0">
                <a:solidFill>
                  <a:srgbClr val="7C8B71"/>
                </a:solidFill>
                <a:latin typeface="思源黑体 CN Heavy" panose="020B0A00000000000000" pitchFamily="34" charset="-122"/>
                <a:ea typeface="思源黑体 CN Heavy" panose="020B0A00000000000000" pitchFamily="34" charset="-122"/>
              </a:rPr>
              <a:t>的劣势</a:t>
            </a:r>
            <a:endParaRPr lang="zh-CN" altLang="en-US" sz="2400" dirty="0">
              <a:solidFill>
                <a:srgbClr val="7C8B71"/>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204308029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10977" y="2339466"/>
            <a:ext cx="5774296" cy="3542719"/>
          </a:xfrm>
          <a:prstGeom prst="rect">
            <a:avLst/>
          </a:prstGeom>
          <a:solidFill>
            <a:srgbClr val="71865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 name="组合 1"/>
          <p:cNvGrpSpPr/>
          <p:nvPr/>
        </p:nvGrpSpPr>
        <p:grpSpPr>
          <a:xfrm>
            <a:off x="310977" y="603812"/>
            <a:ext cx="6050541" cy="537527"/>
            <a:chOff x="314525" y="660084"/>
            <a:chExt cx="6050541" cy="537527"/>
          </a:xfrm>
        </p:grpSpPr>
        <p:sp>
          <p:nvSpPr>
            <p:cNvPr id="3" name="矩形 2"/>
            <p:cNvSpPr/>
            <p:nvPr/>
          </p:nvSpPr>
          <p:spPr>
            <a:xfrm>
              <a:off x="314525" y="660084"/>
              <a:ext cx="367646" cy="537527"/>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30424"/>
              <a:ext cx="5682895"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（三）户外</a:t>
              </a:r>
              <a:r>
                <a:rPr lang="zh-CN" altLang="en-US" sz="2400" dirty="0">
                  <a:solidFill>
                    <a:srgbClr val="7C8B71"/>
                  </a:solidFill>
                  <a:latin typeface="思源黑体 CN Heavy" panose="020B0A00000000000000" pitchFamily="34" charset="-122"/>
                  <a:ea typeface="思源黑体 CN Heavy" panose="020B0A00000000000000" pitchFamily="34" charset="-122"/>
                </a:rPr>
                <a:t>媒体广告的生存对策</a:t>
              </a:r>
              <a:endParaRPr lang="zh-CN" altLang="en-US" sz="2400" dirty="0">
                <a:solidFill>
                  <a:srgbClr val="7C8B71"/>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6080729" y="1378859"/>
            <a:ext cx="5774296" cy="3404156"/>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12"/>
          <p:cNvSpPr txBox="1"/>
          <p:nvPr/>
        </p:nvSpPr>
        <p:spPr>
          <a:xfrm>
            <a:off x="310977" y="2377157"/>
            <a:ext cx="5666742" cy="3323987"/>
          </a:xfrm>
          <a:prstGeom prst="rect">
            <a:avLst/>
          </a:prstGeom>
          <a:noFill/>
        </p:spPr>
        <p:txBody>
          <a:bodyPr wrap="square" rtlCol="0">
            <a:spAutoFit/>
          </a:bodyPr>
          <a:lstStyle/>
          <a:p>
            <a:pPr marL="457200" indent="-457200">
              <a:lnSpc>
                <a:spcPct val="150000"/>
              </a:lnSpc>
              <a:buAutoNum type="arabicPeriod"/>
            </a:pPr>
            <a:r>
              <a:rPr lang="zh-CN" altLang="en-US" sz="2000" dirty="0" smtClean="0">
                <a:solidFill>
                  <a:schemeClr val="bg1"/>
                </a:solidFill>
                <a:latin typeface="+mj-ea"/>
                <a:ea typeface="+mj-ea"/>
              </a:rPr>
              <a:t>创新</a:t>
            </a:r>
            <a:endParaRPr lang="en-US" altLang="zh-CN" sz="2000" dirty="0" smtClean="0">
              <a:solidFill>
                <a:schemeClr val="bg1"/>
              </a:solidFill>
              <a:latin typeface="+mj-ea"/>
              <a:ea typeface="+mj-ea"/>
            </a:endParaRPr>
          </a:p>
          <a:p>
            <a:r>
              <a:rPr lang="zh-CN" altLang="en-US" dirty="0" smtClean="0">
                <a:solidFill>
                  <a:schemeClr val="bg1"/>
                </a:solidFill>
                <a:latin typeface="楷体" pitchFamily="49" charset="-122"/>
                <a:ea typeface="楷体" pitchFamily="49" charset="-122"/>
              </a:rPr>
              <a:t>    </a:t>
            </a:r>
            <a:r>
              <a:rPr lang="zh-CN" altLang="en-US" sz="2000" dirty="0" smtClean="0">
                <a:solidFill>
                  <a:schemeClr val="bg1"/>
                </a:solidFill>
                <a:latin typeface="楷体" pitchFamily="49" charset="-122"/>
                <a:ea typeface="楷体" pitchFamily="49" charset="-122"/>
              </a:rPr>
              <a:t>这里</a:t>
            </a:r>
            <a:r>
              <a:rPr lang="zh-CN" altLang="en-US" sz="2000" dirty="0">
                <a:solidFill>
                  <a:schemeClr val="bg1"/>
                </a:solidFill>
                <a:latin typeface="楷体" pitchFamily="49" charset="-122"/>
                <a:ea typeface="楷体" pitchFamily="49" charset="-122"/>
              </a:rPr>
              <a:t>所说的创新是广告内容和艺术手法的创新。我们在讲创新时</a:t>
            </a:r>
            <a:r>
              <a:rPr lang="en-US" altLang="zh-CN" sz="2000" dirty="0">
                <a:solidFill>
                  <a:schemeClr val="bg1"/>
                </a:solidFill>
                <a:latin typeface="楷体" pitchFamily="49" charset="-122"/>
                <a:ea typeface="楷体" pitchFamily="49" charset="-122"/>
              </a:rPr>
              <a:t>,</a:t>
            </a:r>
            <a:r>
              <a:rPr lang="zh-CN" altLang="en-US" sz="2000" dirty="0">
                <a:solidFill>
                  <a:schemeClr val="bg1"/>
                </a:solidFill>
                <a:latin typeface="楷体" pitchFamily="49" charset="-122"/>
                <a:ea typeface="楷体" pitchFamily="49" charset="-122"/>
              </a:rPr>
              <a:t>更要重视图形、色彩和广告</a:t>
            </a:r>
            <a:r>
              <a:rPr lang="zh-CN" altLang="en-US" sz="2000" dirty="0" smtClean="0">
                <a:solidFill>
                  <a:schemeClr val="bg1"/>
                </a:solidFill>
                <a:latin typeface="楷体" pitchFamily="49" charset="-122"/>
                <a:ea typeface="楷体" pitchFamily="49" charset="-122"/>
              </a:rPr>
              <a:t>文字的</a:t>
            </a:r>
            <a:r>
              <a:rPr lang="zh-CN" altLang="en-US" sz="2000" dirty="0">
                <a:solidFill>
                  <a:schemeClr val="bg1"/>
                </a:solidFill>
                <a:latin typeface="楷体" pitchFamily="49" charset="-122"/>
                <a:ea typeface="楷体" pitchFamily="49" charset="-122"/>
              </a:rPr>
              <a:t>创新</a:t>
            </a:r>
            <a:r>
              <a:rPr lang="en-US" altLang="zh-CN" sz="2000" dirty="0">
                <a:solidFill>
                  <a:schemeClr val="bg1"/>
                </a:solidFill>
                <a:latin typeface="楷体" pitchFamily="49" charset="-122"/>
                <a:ea typeface="楷体" pitchFamily="49" charset="-122"/>
              </a:rPr>
              <a:t>,</a:t>
            </a:r>
            <a:r>
              <a:rPr lang="zh-CN" altLang="en-US" sz="2000" dirty="0">
                <a:solidFill>
                  <a:schemeClr val="bg1"/>
                </a:solidFill>
                <a:latin typeface="楷体" pitchFamily="49" charset="-122"/>
                <a:ea typeface="楷体" pitchFamily="49" charset="-122"/>
              </a:rPr>
              <a:t>应当充分发挥这</a:t>
            </a:r>
            <a:r>
              <a:rPr lang="zh-CN" altLang="en-US" sz="2000" dirty="0" smtClean="0">
                <a:solidFill>
                  <a:schemeClr val="bg1"/>
                </a:solidFill>
                <a:latin typeface="楷体" pitchFamily="49" charset="-122"/>
                <a:ea typeface="楷体" pitchFamily="49" charset="-122"/>
              </a:rPr>
              <a:t>三要素</a:t>
            </a:r>
            <a:r>
              <a:rPr lang="zh-CN" altLang="en-US" sz="2000" dirty="0">
                <a:solidFill>
                  <a:schemeClr val="bg1"/>
                </a:solidFill>
                <a:latin typeface="楷体" pitchFamily="49" charset="-122"/>
                <a:ea typeface="楷体" pitchFamily="49" charset="-122"/>
              </a:rPr>
              <a:t>在广告设计中的功能</a:t>
            </a:r>
            <a:r>
              <a:rPr lang="en-US" altLang="zh-CN" sz="2000" dirty="0">
                <a:solidFill>
                  <a:schemeClr val="bg1"/>
                </a:solidFill>
                <a:latin typeface="楷体" pitchFamily="49" charset="-122"/>
                <a:ea typeface="楷体" pitchFamily="49" charset="-122"/>
              </a:rPr>
              <a:t>.</a:t>
            </a:r>
            <a:r>
              <a:rPr lang="zh-CN" altLang="en-US" sz="2000" dirty="0">
                <a:solidFill>
                  <a:schemeClr val="bg1"/>
                </a:solidFill>
                <a:latin typeface="楷体" pitchFamily="49" charset="-122"/>
                <a:ea typeface="楷体" pitchFamily="49" charset="-122"/>
              </a:rPr>
              <a:t>首先应采用同构、置换等图形设计方法制造有意识</a:t>
            </a:r>
            <a:r>
              <a:rPr lang="zh-CN" altLang="en-US" sz="2000" dirty="0" smtClean="0">
                <a:solidFill>
                  <a:schemeClr val="bg1"/>
                </a:solidFill>
                <a:latin typeface="楷体" pitchFamily="49" charset="-122"/>
                <a:ea typeface="楷体" pitchFamily="49" charset="-122"/>
              </a:rPr>
              <a:t>的错觉</a:t>
            </a:r>
            <a:r>
              <a:rPr lang="en-US" altLang="zh-CN" sz="2000" dirty="0">
                <a:solidFill>
                  <a:schemeClr val="bg1"/>
                </a:solidFill>
                <a:latin typeface="楷体" pitchFamily="49" charset="-122"/>
                <a:ea typeface="楷体" pitchFamily="49" charset="-122"/>
              </a:rPr>
              <a:t>,</a:t>
            </a:r>
            <a:r>
              <a:rPr lang="zh-CN" altLang="en-US" sz="2000" dirty="0">
                <a:solidFill>
                  <a:schemeClr val="bg1"/>
                </a:solidFill>
                <a:latin typeface="楷体" pitchFamily="49" charset="-122"/>
                <a:ea typeface="楷体" pitchFamily="49" charset="-122"/>
              </a:rPr>
              <a:t>产生幽默、调侃的广告效果</a:t>
            </a:r>
            <a:r>
              <a:rPr lang="en-US" altLang="zh-CN" sz="2000" dirty="0">
                <a:solidFill>
                  <a:schemeClr val="bg1"/>
                </a:solidFill>
                <a:latin typeface="楷体" pitchFamily="49" charset="-122"/>
                <a:ea typeface="楷体" pitchFamily="49" charset="-122"/>
              </a:rPr>
              <a:t>.</a:t>
            </a:r>
            <a:r>
              <a:rPr lang="zh-CN" altLang="en-US" sz="2000" dirty="0">
                <a:solidFill>
                  <a:schemeClr val="bg1"/>
                </a:solidFill>
                <a:latin typeface="楷体" pitchFamily="49" charset="-122"/>
                <a:ea typeface="楷体" pitchFamily="49" charset="-122"/>
              </a:rPr>
              <a:t>同时</a:t>
            </a:r>
            <a:r>
              <a:rPr lang="en-US" altLang="zh-CN" sz="2000" dirty="0">
                <a:solidFill>
                  <a:schemeClr val="bg1"/>
                </a:solidFill>
                <a:latin typeface="楷体" pitchFamily="49" charset="-122"/>
                <a:ea typeface="楷体" pitchFamily="49" charset="-122"/>
              </a:rPr>
              <a:t>,</a:t>
            </a:r>
            <a:r>
              <a:rPr lang="zh-CN" altLang="en-US" sz="2000" dirty="0">
                <a:solidFill>
                  <a:schemeClr val="bg1"/>
                </a:solidFill>
                <a:latin typeface="楷体" pitchFamily="49" charset="-122"/>
                <a:ea typeface="楷体" pitchFamily="49" charset="-122"/>
              </a:rPr>
              <a:t>应合理安排色彩的搭配</a:t>
            </a:r>
            <a:r>
              <a:rPr lang="en-US" altLang="zh-CN" sz="2000" dirty="0">
                <a:solidFill>
                  <a:schemeClr val="bg1"/>
                </a:solidFill>
                <a:latin typeface="楷体" pitchFamily="49" charset="-122"/>
                <a:ea typeface="楷体" pitchFamily="49" charset="-122"/>
              </a:rPr>
              <a:t>,</a:t>
            </a:r>
            <a:r>
              <a:rPr lang="zh-CN" altLang="en-US" sz="2000" dirty="0">
                <a:solidFill>
                  <a:schemeClr val="bg1"/>
                </a:solidFill>
                <a:latin typeface="楷体" pitchFamily="49" charset="-122"/>
                <a:ea typeface="楷体" pitchFamily="49" charset="-122"/>
              </a:rPr>
              <a:t>主要应注意</a:t>
            </a:r>
            <a:r>
              <a:rPr lang="en-US" altLang="zh-CN" sz="2000" dirty="0" smtClean="0">
                <a:solidFill>
                  <a:schemeClr val="bg1"/>
                </a:solidFill>
                <a:latin typeface="楷体" pitchFamily="49" charset="-122"/>
                <a:ea typeface="楷体" pitchFamily="49" charset="-122"/>
              </a:rPr>
              <a:t>:</a:t>
            </a:r>
          </a:p>
          <a:p>
            <a:r>
              <a:rPr lang="zh-CN" altLang="en-US" sz="2000" dirty="0" smtClean="0">
                <a:solidFill>
                  <a:schemeClr val="bg1"/>
                </a:solidFill>
                <a:latin typeface="楷体" pitchFamily="49" charset="-122"/>
                <a:ea typeface="楷体" pitchFamily="49" charset="-122"/>
              </a:rPr>
              <a:t>（</a:t>
            </a:r>
            <a:r>
              <a:rPr lang="en-US" altLang="zh-CN" sz="2000" dirty="0" smtClean="0">
                <a:solidFill>
                  <a:schemeClr val="bg1"/>
                </a:solidFill>
                <a:latin typeface="楷体" pitchFamily="49" charset="-122"/>
                <a:ea typeface="楷体" pitchFamily="49" charset="-122"/>
              </a:rPr>
              <a:t>1</a:t>
            </a:r>
            <a:r>
              <a:rPr lang="zh-CN" altLang="en-US" sz="2000" dirty="0" smtClean="0">
                <a:solidFill>
                  <a:schemeClr val="bg1"/>
                </a:solidFill>
                <a:latin typeface="楷体" pitchFamily="49" charset="-122"/>
                <a:ea typeface="楷体" pitchFamily="49" charset="-122"/>
              </a:rPr>
              <a:t>）运用</a:t>
            </a:r>
            <a:r>
              <a:rPr lang="zh-CN" altLang="en-US" sz="2000" dirty="0">
                <a:solidFill>
                  <a:schemeClr val="bg1"/>
                </a:solidFill>
                <a:latin typeface="楷体" pitchFamily="49" charset="-122"/>
                <a:ea typeface="楷体" pitchFamily="49" charset="-122"/>
              </a:rPr>
              <a:t>好</a:t>
            </a:r>
            <a:r>
              <a:rPr lang="zh-CN" altLang="en-US" sz="2000" dirty="0" smtClean="0">
                <a:solidFill>
                  <a:schemeClr val="bg1"/>
                </a:solidFill>
                <a:latin typeface="楷体" pitchFamily="49" charset="-122"/>
                <a:ea typeface="楷体" pitchFamily="49" charset="-122"/>
              </a:rPr>
              <a:t>色调</a:t>
            </a:r>
            <a:endParaRPr lang="en-US" altLang="zh-CN" sz="2000" dirty="0" smtClean="0">
              <a:solidFill>
                <a:schemeClr val="bg1"/>
              </a:solidFill>
              <a:latin typeface="楷体" pitchFamily="49" charset="-122"/>
              <a:ea typeface="楷体" pitchFamily="49" charset="-122"/>
            </a:endParaRPr>
          </a:p>
          <a:p>
            <a:r>
              <a:rPr lang="zh-CN" altLang="en-US" sz="2000" dirty="0" smtClean="0">
                <a:solidFill>
                  <a:schemeClr val="bg1"/>
                </a:solidFill>
                <a:latin typeface="楷体" pitchFamily="49" charset="-122"/>
                <a:ea typeface="楷体" pitchFamily="49" charset="-122"/>
              </a:rPr>
              <a:t>（</a:t>
            </a:r>
            <a:r>
              <a:rPr lang="en-US" altLang="zh-CN" sz="2000" dirty="0" smtClean="0">
                <a:solidFill>
                  <a:schemeClr val="bg1"/>
                </a:solidFill>
                <a:latin typeface="楷体" pitchFamily="49" charset="-122"/>
                <a:ea typeface="楷体" pitchFamily="49" charset="-122"/>
              </a:rPr>
              <a:t>2</a:t>
            </a:r>
            <a:r>
              <a:rPr lang="zh-CN" altLang="en-US" sz="2000" dirty="0" smtClean="0">
                <a:solidFill>
                  <a:schemeClr val="bg1"/>
                </a:solidFill>
                <a:latin typeface="楷体" pitchFamily="49" charset="-122"/>
                <a:ea typeface="楷体" pitchFamily="49" charset="-122"/>
              </a:rPr>
              <a:t>）搭配</a:t>
            </a:r>
            <a:r>
              <a:rPr lang="zh-CN" altLang="en-US" sz="2000" dirty="0">
                <a:solidFill>
                  <a:schemeClr val="bg1"/>
                </a:solidFill>
                <a:latin typeface="楷体" pitchFamily="49" charset="-122"/>
                <a:ea typeface="楷体" pitchFamily="49" charset="-122"/>
              </a:rPr>
              <a:t>好邻近色和同类色</a:t>
            </a:r>
            <a:r>
              <a:rPr lang="en-US" altLang="zh-CN" sz="2000" dirty="0" smtClean="0">
                <a:solidFill>
                  <a:schemeClr val="bg1"/>
                </a:solidFill>
                <a:latin typeface="楷体" pitchFamily="49" charset="-122"/>
                <a:ea typeface="楷体" pitchFamily="49" charset="-122"/>
              </a:rPr>
              <a:t>.</a:t>
            </a:r>
            <a:r>
              <a:rPr lang="zh-CN" altLang="en-US" sz="2000" dirty="0">
                <a:solidFill>
                  <a:schemeClr val="bg1"/>
                </a:solidFill>
                <a:latin typeface="楷体" pitchFamily="49" charset="-122"/>
                <a:ea typeface="楷体" pitchFamily="49" charset="-122"/>
              </a:rPr>
              <a:t> </a:t>
            </a:r>
            <a:endParaRPr lang="en-US" altLang="zh-CN" sz="2000" dirty="0" smtClean="0">
              <a:solidFill>
                <a:schemeClr val="bg1"/>
              </a:solidFill>
              <a:latin typeface="楷体" pitchFamily="49" charset="-122"/>
              <a:ea typeface="楷体" pitchFamily="49" charset="-122"/>
            </a:endParaRPr>
          </a:p>
          <a:p>
            <a:r>
              <a:rPr lang="zh-CN" altLang="en-US" sz="2000" dirty="0" smtClean="0">
                <a:solidFill>
                  <a:schemeClr val="bg1"/>
                </a:solidFill>
                <a:latin typeface="楷体" pitchFamily="49" charset="-122"/>
                <a:ea typeface="楷体" pitchFamily="49" charset="-122"/>
              </a:rPr>
              <a:t>（</a:t>
            </a:r>
            <a:r>
              <a:rPr lang="en-US" altLang="zh-CN" sz="2000" dirty="0" smtClean="0">
                <a:solidFill>
                  <a:schemeClr val="bg1"/>
                </a:solidFill>
                <a:latin typeface="楷体" pitchFamily="49" charset="-122"/>
                <a:ea typeface="楷体" pitchFamily="49" charset="-122"/>
              </a:rPr>
              <a:t>3</a:t>
            </a:r>
            <a:r>
              <a:rPr lang="zh-CN" altLang="en-US" sz="2000" dirty="0" smtClean="0">
                <a:solidFill>
                  <a:schemeClr val="bg1"/>
                </a:solidFill>
                <a:latin typeface="楷体" pitchFamily="49" charset="-122"/>
                <a:ea typeface="楷体" pitchFamily="49" charset="-122"/>
              </a:rPr>
              <a:t>）有意识地发挥</a:t>
            </a:r>
            <a:r>
              <a:rPr lang="zh-CN" altLang="en-US" sz="2000" dirty="0">
                <a:solidFill>
                  <a:schemeClr val="bg1"/>
                </a:solidFill>
                <a:latin typeface="楷体" pitchFamily="49" charset="-122"/>
                <a:ea typeface="楷体" pitchFamily="49" charset="-122"/>
              </a:rPr>
              <a:t>汉字所独具的表意功能</a:t>
            </a:r>
            <a:r>
              <a:rPr lang="en-US" altLang="zh-CN" sz="2000" dirty="0">
                <a:solidFill>
                  <a:schemeClr val="bg1"/>
                </a:solidFill>
                <a:latin typeface="楷体" pitchFamily="49" charset="-122"/>
                <a:ea typeface="楷体" pitchFamily="49" charset="-122"/>
              </a:rPr>
              <a:t>.</a:t>
            </a:r>
            <a:endParaRPr lang="zh-CN" altLang="en-US" sz="2000" dirty="0">
              <a:solidFill>
                <a:schemeClr val="bg1"/>
              </a:solidFill>
              <a:latin typeface="楷体" pitchFamily="49" charset="-122"/>
              <a:ea typeface="楷体" pitchFamily="49" charset="-122"/>
            </a:endParaRPr>
          </a:p>
        </p:txBody>
      </p:sp>
      <p:sp>
        <p:nvSpPr>
          <p:cNvPr id="16" name="矩形 15"/>
          <p:cNvSpPr/>
          <p:nvPr/>
        </p:nvSpPr>
        <p:spPr>
          <a:xfrm>
            <a:off x="310977"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12"/>
          <p:cNvSpPr txBox="1"/>
          <p:nvPr/>
        </p:nvSpPr>
        <p:spPr>
          <a:xfrm>
            <a:off x="6237026" y="1418943"/>
            <a:ext cx="5564221" cy="3323987"/>
          </a:xfrm>
          <a:prstGeom prst="rect">
            <a:avLst/>
          </a:prstGeom>
          <a:noFill/>
        </p:spPr>
        <p:txBody>
          <a:bodyPr wrap="square" rtlCol="0">
            <a:spAutoFit/>
          </a:bodyPr>
          <a:lstStyle/>
          <a:p>
            <a:pPr>
              <a:lnSpc>
                <a:spcPct val="150000"/>
              </a:lnSpc>
            </a:pPr>
            <a:r>
              <a:rPr lang="en-US" altLang="zh-CN" sz="2000" dirty="0" smtClean="0">
                <a:solidFill>
                  <a:schemeClr val="bg1"/>
                </a:solidFill>
                <a:latin typeface="+mj-ea"/>
                <a:ea typeface="+mj-ea"/>
              </a:rPr>
              <a:t>2.</a:t>
            </a:r>
            <a:r>
              <a:rPr lang="zh-CN" altLang="en-US" sz="2000" dirty="0">
                <a:solidFill>
                  <a:schemeClr val="bg1"/>
                </a:solidFill>
                <a:latin typeface="+mj-ea"/>
                <a:ea typeface="+mj-ea"/>
              </a:rPr>
              <a:t>讲究投放技巧</a:t>
            </a:r>
            <a:endParaRPr lang="en-US" altLang="zh-CN" sz="2000" dirty="0" smtClean="0">
              <a:solidFill>
                <a:schemeClr val="bg1"/>
              </a:solidFill>
              <a:latin typeface="+mj-ea"/>
              <a:ea typeface="+mj-ea"/>
            </a:endParaRPr>
          </a:p>
          <a:p>
            <a:r>
              <a:rPr lang="zh-CN" altLang="en-US" sz="2000" dirty="0" smtClean="0">
                <a:solidFill>
                  <a:schemeClr val="bg1"/>
                </a:solidFill>
                <a:latin typeface="楷体" pitchFamily="49" charset="-122"/>
                <a:ea typeface="楷体" pitchFamily="49" charset="-122"/>
              </a:rPr>
              <a:t>    企业</a:t>
            </a:r>
            <a:r>
              <a:rPr lang="zh-CN" altLang="en-US" sz="2000" dirty="0">
                <a:solidFill>
                  <a:schemeClr val="bg1"/>
                </a:solidFill>
                <a:latin typeface="楷体" pitchFamily="49" charset="-122"/>
                <a:ea typeface="楷体" pitchFamily="49" charset="-122"/>
              </a:rPr>
              <a:t>投放户外广告的目的大体上分品牌建设与短期促销两类</a:t>
            </a:r>
            <a:r>
              <a:rPr lang="en-US" altLang="zh-CN" sz="2000" dirty="0">
                <a:solidFill>
                  <a:schemeClr val="bg1"/>
                </a:solidFill>
                <a:latin typeface="楷体" pitchFamily="49" charset="-122"/>
                <a:ea typeface="楷体" pitchFamily="49" charset="-122"/>
              </a:rPr>
              <a:t>,</a:t>
            </a:r>
            <a:r>
              <a:rPr lang="zh-CN" altLang="en-US" sz="2000" dirty="0">
                <a:solidFill>
                  <a:schemeClr val="bg1"/>
                </a:solidFill>
                <a:latin typeface="楷体" pitchFamily="49" charset="-122"/>
                <a:ea typeface="楷体" pitchFamily="49" charset="-122"/>
              </a:rPr>
              <a:t>因而在规划</a:t>
            </a:r>
            <a:r>
              <a:rPr lang="zh-CN" altLang="en-US" sz="2000" dirty="0" smtClean="0">
                <a:solidFill>
                  <a:schemeClr val="bg1"/>
                </a:solidFill>
                <a:latin typeface="楷体" pitchFamily="49" charset="-122"/>
                <a:ea typeface="楷体" pitchFamily="49" charset="-122"/>
              </a:rPr>
              <a:t>时首先</a:t>
            </a:r>
            <a:r>
              <a:rPr lang="zh-CN" altLang="en-US" sz="2000" dirty="0">
                <a:solidFill>
                  <a:schemeClr val="bg1"/>
                </a:solidFill>
                <a:latin typeface="楷体" pitchFamily="49" charset="-122"/>
                <a:ea typeface="楷体" pitchFamily="49" charset="-122"/>
              </a:rPr>
              <a:t>必须明确具体目标</a:t>
            </a:r>
            <a:r>
              <a:rPr lang="en-US" altLang="zh-CN" sz="2000" dirty="0">
                <a:solidFill>
                  <a:schemeClr val="bg1"/>
                </a:solidFill>
                <a:latin typeface="楷体" pitchFamily="49" charset="-122"/>
                <a:ea typeface="楷体" pitchFamily="49" charset="-122"/>
              </a:rPr>
              <a:t>:</a:t>
            </a:r>
            <a:r>
              <a:rPr lang="zh-CN" altLang="en-US" sz="2000" dirty="0">
                <a:solidFill>
                  <a:schemeClr val="bg1"/>
                </a:solidFill>
                <a:latin typeface="楷体" pitchFamily="49" charset="-122"/>
                <a:ea typeface="楷体" pitchFamily="49" charset="-122"/>
              </a:rPr>
              <a:t>如果是为了企业的长期营销战略而投放户外广告</a:t>
            </a:r>
            <a:r>
              <a:rPr lang="en-US" altLang="zh-CN" sz="2000" dirty="0">
                <a:solidFill>
                  <a:schemeClr val="bg1"/>
                </a:solidFill>
                <a:latin typeface="楷体" pitchFamily="49" charset="-122"/>
                <a:ea typeface="楷体" pitchFamily="49" charset="-122"/>
              </a:rPr>
              <a:t>,</a:t>
            </a:r>
            <a:r>
              <a:rPr lang="zh-CN" altLang="en-US" sz="2000" dirty="0" smtClean="0">
                <a:solidFill>
                  <a:schemeClr val="bg1"/>
                </a:solidFill>
                <a:latin typeface="楷体" pitchFamily="49" charset="-122"/>
                <a:ea typeface="楷体" pitchFamily="49" charset="-122"/>
              </a:rPr>
              <a:t>往往至少</a:t>
            </a:r>
            <a:r>
              <a:rPr lang="zh-CN" altLang="en-US" sz="2000" dirty="0">
                <a:solidFill>
                  <a:schemeClr val="bg1"/>
                </a:solidFill>
                <a:latin typeface="楷体" pitchFamily="49" charset="-122"/>
                <a:ea typeface="楷体" pitchFamily="49" charset="-122"/>
              </a:rPr>
              <a:t>需要一年的广告投放时间才能达到其战略宣传的目的</a:t>
            </a:r>
            <a:r>
              <a:rPr lang="en-US" altLang="zh-CN" sz="2000" dirty="0">
                <a:solidFill>
                  <a:schemeClr val="bg1"/>
                </a:solidFill>
                <a:latin typeface="楷体" pitchFamily="49" charset="-122"/>
                <a:ea typeface="楷体" pitchFamily="49" charset="-122"/>
              </a:rPr>
              <a:t>;</a:t>
            </a:r>
            <a:r>
              <a:rPr lang="zh-CN" altLang="en-US" sz="2000" dirty="0">
                <a:solidFill>
                  <a:schemeClr val="bg1"/>
                </a:solidFill>
                <a:latin typeface="楷体" pitchFamily="49" charset="-122"/>
                <a:ea typeface="楷体" pitchFamily="49" charset="-122"/>
              </a:rPr>
              <a:t>如果只是为了短期</a:t>
            </a:r>
            <a:r>
              <a:rPr lang="zh-CN" altLang="en-US" sz="2000" dirty="0" smtClean="0">
                <a:solidFill>
                  <a:schemeClr val="bg1"/>
                </a:solidFill>
                <a:latin typeface="楷体" pitchFamily="49" charset="-122"/>
                <a:ea typeface="楷体" pitchFamily="49" charset="-122"/>
              </a:rPr>
              <a:t>的促销</a:t>
            </a:r>
            <a:r>
              <a:rPr lang="zh-CN" altLang="en-US" sz="2000" dirty="0">
                <a:solidFill>
                  <a:schemeClr val="bg1"/>
                </a:solidFill>
                <a:latin typeface="楷体" pitchFamily="49" charset="-122"/>
                <a:ea typeface="楷体" pitchFamily="49" charset="-122"/>
              </a:rPr>
              <a:t>活动投放户外广告</a:t>
            </a:r>
            <a:r>
              <a:rPr lang="en-US" altLang="zh-CN" sz="2000" dirty="0">
                <a:solidFill>
                  <a:schemeClr val="bg1"/>
                </a:solidFill>
                <a:latin typeface="楷体" pitchFamily="49" charset="-122"/>
                <a:ea typeface="楷体" pitchFamily="49" charset="-122"/>
              </a:rPr>
              <a:t>,</a:t>
            </a:r>
            <a:r>
              <a:rPr lang="zh-CN" altLang="en-US" sz="2000" dirty="0">
                <a:solidFill>
                  <a:schemeClr val="bg1"/>
                </a:solidFill>
                <a:latin typeface="楷体" pitchFamily="49" charset="-122"/>
                <a:ea typeface="楷体" pitchFamily="49" charset="-122"/>
              </a:rPr>
              <a:t>则只需要一个月左右的投放</a:t>
            </a:r>
            <a:r>
              <a:rPr lang="zh-CN" altLang="en-US" sz="2000" dirty="0" smtClean="0">
                <a:solidFill>
                  <a:schemeClr val="bg1"/>
                </a:solidFill>
                <a:latin typeface="楷体" pitchFamily="49" charset="-122"/>
                <a:ea typeface="楷体" pitchFamily="49" charset="-122"/>
              </a:rPr>
              <a:t>期。此外</a:t>
            </a:r>
            <a:r>
              <a:rPr lang="zh-CN" altLang="en-US" sz="2000" dirty="0">
                <a:solidFill>
                  <a:schemeClr val="bg1"/>
                </a:solidFill>
                <a:latin typeface="楷体" pitchFamily="49" charset="-122"/>
                <a:ea typeface="楷体" pitchFamily="49" charset="-122"/>
              </a:rPr>
              <a:t>还需注意广告</a:t>
            </a:r>
            <a:r>
              <a:rPr lang="zh-CN" altLang="en-US" sz="2000" dirty="0" smtClean="0">
                <a:solidFill>
                  <a:schemeClr val="bg1"/>
                </a:solidFill>
                <a:latin typeface="楷体" pitchFamily="49" charset="-122"/>
                <a:ea typeface="楷体" pitchFamily="49" charset="-122"/>
              </a:rPr>
              <a:t>环境的</a:t>
            </a:r>
            <a:r>
              <a:rPr lang="zh-CN" altLang="en-US" sz="2000" dirty="0">
                <a:solidFill>
                  <a:schemeClr val="bg1"/>
                </a:solidFill>
                <a:latin typeface="楷体" pitchFamily="49" charset="-122"/>
                <a:ea typeface="楷体" pitchFamily="49" charset="-122"/>
              </a:rPr>
              <a:t>选择</a:t>
            </a:r>
            <a:r>
              <a:rPr lang="zh-CN" altLang="en-US" sz="2000" dirty="0" smtClean="0">
                <a:solidFill>
                  <a:schemeClr val="bg1"/>
                </a:solidFill>
                <a:latin typeface="楷体" pitchFamily="49" charset="-122"/>
                <a:ea typeface="楷体" pitchFamily="49" charset="-122"/>
              </a:rPr>
              <a:t>。考察</a:t>
            </a:r>
            <a:r>
              <a:rPr lang="zh-CN" altLang="en-US" sz="2000" dirty="0">
                <a:solidFill>
                  <a:schemeClr val="bg1"/>
                </a:solidFill>
                <a:latin typeface="楷体" pitchFamily="49" charset="-122"/>
                <a:ea typeface="楷体" pitchFamily="49" charset="-122"/>
              </a:rPr>
              <a:t>、选择合适的广告投放环境</a:t>
            </a:r>
            <a:r>
              <a:rPr lang="zh-CN" altLang="en-US" sz="2000" dirty="0" smtClean="0">
                <a:solidFill>
                  <a:schemeClr val="bg1"/>
                </a:solidFill>
                <a:latin typeface="楷体" pitchFamily="49" charset="-122"/>
                <a:ea typeface="楷体" pitchFamily="49" charset="-122"/>
              </a:rPr>
              <a:t>与地点</a:t>
            </a:r>
            <a:r>
              <a:rPr lang="zh-CN" altLang="en-US" sz="2000" dirty="0">
                <a:solidFill>
                  <a:schemeClr val="bg1"/>
                </a:solidFill>
                <a:latin typeface="楷体" pitchFamily="49" charset="-122"/>
                <a:ea typeface="楷体" pitchFamily="49" charset="-122"/>
              </a:rPr>
              <a:t>直接影响着户外广告宣传的效果</a:t>
            </a:r>
            <a:r>
              <a:rPr lang="en-US" altLang="zh-CN" sz="2000" dirty="0">
                <a:solidFill>
                  <a:schemeClr val="bg1"/>
                </a:solidFill>
                <a:latin typeface="楷体" pitchFamily="49" charset="-122"/>
                <a:ea typeface="楷体" pitchFamily="49" charset="-122"/>
              </a:rPr>
              <a:t>.</a:t>
            </a:r>
            <a:endParaRPr lang="zh-CN" altLang="en-US" sz="2400" dirty="0">
              <a:solidFill>
                <a:schemeClr val="bg1"/>
              </a:solidFill>
              <a:latin typeface="楷体" pitchFamily="49" charset="-122"/>
              <a:ea typeface="楷体" pitchFamily="49" charset="-122"/>
            </a:endParaRPr>
          </a:p>
        </p:txBody>
      </p:sp>
    </p:spTree>
    <p:extLst>
      <p:ext uri="{BB962C8B-B14F-4D97-AF65-F5344CB8AC3E}">
        <p14:creationId xmlns:p14="http://schemas.microsoft.com/office/powerpoint/2010/main" val="77937978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6050541" cy="740229"/>
            <a:chOff x="314525" y="638630"/>
            <a:chExt cx="6050541" cy="740229"/>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82895" cy="584775"/>
            </a:xfrm>
            <a:prstGeom prst="rect">
              <a:avLst/>
            </a:prstGeom>
            <a:noFill/>
          </p:spPr>
          <p:txBody>
            <a:bodyPr wrap="square" rtlCol="0">
              <a:spAutoFit/>
            </a:bodyPr>
            <a:lstStyle/>
            <a:p>
              <a:r>
                <a:rPr lang="zh-CN" altLang="en-US" sz="3200" dirty="0">
                  <a:solidFill>
                    <a:srgbClr val="7C8B71"/>
                  </a:solidFill>
                  <a:latin typeface="思源黑体 CN Heavy" panose="020B0A00000000000000" pitchFamily="34" charset="-122"/>
                  <a:ea typeface="思源黑体 CN Heavy" panose="020B0A00000000000000" pitchFamily="34" charset="-122"/>
                </a:rPr>
                <a:t>四</a:t>
              </a:r>
              <a:r>
                <a:rPr lang="zh-CN" altLang="en-US" sz="32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3200" dirty="0">
                  <a:solidFill>
                    <a:srgbClr val="7C8B71"/>
                  </a:solidFill>
                  <a:latin typeface="思源黑体 CN Heavy" panose="020B0A00000000000000" pitchFamily="34" charset="-122"/>
                  <a:ea typeface="思源黑体 CN Heavy" panose="020B0A00000000000000" pitchFamily="34" charset="-122"/>
                </a:rPr>
                <a:t>户外媒体广告刊登费用</a:t>
              </a:r>
              <a:endParaRPr lang="zh-CN" altLang="en-US" sz="3200" dirty="0">
                <a:solidFill>
                  <a:srgbClr val="7C8B71"/>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1023583" y="1378422"/>
            <a:ext cx="9794267" cy="4599297"/>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TextBox 5"/>
          <p:cNvSpPr txBox="1"/>
          <p:nvPr/>
        </p:nvSpPr>
        <p:spPr>
          <a:xfrm>
            <a:off x="1286370" y="1746914"/>
            <a:ext cx="4391099" cy="2031325"/>
          </a:xfrm>
          <a:prstGeom prst="rect">
            <a:avLst/>
          </a:prstGeom>
          <a:noFill/>
        </p:spPr>
        <p:txBody>
          <a:bodyPr wrap="square" rtlCol="0">
            <a:spAutoFit/>
          </a:bodyPr>
          <a:lstStyle/>
          <a:p>
            <a:r>
              <a:rPr lang="zh-CN" altLang="en-US" dirty="0" smtClean="0">
                <a:solidFill>
                  <a:schemeClr val="bg1"/>
                </a:solidFill>
                <a:latin typeface="黑体" pitchFamily="49" charset="-122"/>
                <a:ea typeface="黑体" pitchFamily="49" charset="-122"/>
              </a:rPr>
              <a:t>    在</a:t>
            </a:r>
            <a:r>
              <a:rPr lang="zh-CN" altLang="en-US" dirty="0">
                <a:solidFill>
                  <a:schemeClr val="bg1"/>
                </a:solidFill>
                <a:latin typeface="黑体" pitchFamily="49" charset="-122"/>
                <a:ea typeface="黑体" pitchFamily="49" charset="-122"/>
              </a:rPr>
              <a:t>我国</a:t>
            </a:r>
            <a:r>
              <a:rPr lang="en-US" altLang="zh-CN"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在品牌</a:t>
            </a:r>
            <a:r>
              <a:rPr lang="zh-CN" altLang="en-US" dirty="0">
                <a:solidFill>
                  <a:schemeClr val="bg1"/>
                </a:solidFill>
                <a:latin typeface="黑体" pitchFamily="49" charset="-122"/>
                <a:ea typeface="黑体" pitchFamily="49" charset="-122"/>
              </a:rPr>
              <a:t>知名度建设的有效手段排名中</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户外广告已跃居为仅次于电视广告的第二</a:t>
            </a:r>
            <a:r>
              <a:rPr lang="zh-CN" altLang="en-US" dirty="0" smtClean="0">
                <a:solidFill>
                  <a:schemeClr val="bg1"/>
                </a:solidFill>
                <a:latin typeface="黑体" pitchFamily="49" charset="-122"/>
                <a:ea typeface="黑体" pitchFamily="49" charset="-122"/>
              </a:rPr>
              <a:t>大媒体</a:t>
            </a:r>
            <a:r>
              <a:rPr lang="zh-CN" altLang="en-US" dirty="0">
                <a:solidFill>
                  <a:schemeClr val="bg1"/>
                </a:solidFill>
                <a:latin typeface="黑体" pitchFamily="49" charset="-122"/>
                <a:ea typeface="黑体" pitchFamily="49" charset="-122"/>
              </a:rPr>
              <a:t>广告</a:t>
            </a:r>
            <a:r>
              <a:rPr lang="en-US" altLang="zh-CN" dirty="0">
                <a:solidFill>
                  <a:schemeClr val="bg1"/>
                </a:solidFill>
                <a:latin typeface="黑体" pitchFamily="49" charset="-122"/>
                <a:ea typeface="黑体" pitchFamily="49" charset="-122"/>
              </a:rPr>
              <a:t>. </a:t>
            </a:r>
            <a:r>
              <a:rPr lang="en-US" altLang="zh-CN" dirty="0" smtClean="0">
                <a:solidFill>
                  <a:schemeClr val="bg1"/>
                </a:solidFill>
                <a:latin typeface="黑体" pitchFamily="49" charset="-122"/>
                <a:ea typeface="黑体" pitchFamily="49" charset="-122"/>
              </a:rPr>
              <a:t>2012</a:t>
            </a:r>
            <a:r>
              <a:rPr lang="zh-CN" altLang="en-US" dirty="0" smtClean="0">
                <a:solidFill>
                  <a:schemeClr val="bg1"/>
                </a:solidFill>
                <a:latin typeface="黑体" pitchFamily="49" charset="-122"/>
                <a:ea typeface="黑体" pitchFamily="49" charset="-122"/>
              </a:rPr>
              <a:t>年</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中国户外广告总额</a:t>
            </a:r>
            <a:r>
              <a:rPr lang="zh-CN" altLang="en-US" dirty="0" smtClean="0">
                <a:solidFill>
                  <a:schemeClr val="bg1"/>
                </a:solidFill>
                <a:latin typeface="黑体" pitchFamily="49" charset="-122"/>
                <a:ea typeface="黑体" pitchFamily="49" charset="-122"/>
              </a:rPr>
              <a:t>达到</a:t>
            </a:r>
            <a:r>
              <a:rPr lang="en-US" altLang="zh-CN" dirty="0" smtClean="0">
                <a:solidFill>
                  <a:schemeClr val="bg1"/>
                </a:solidFill>
                <a:latin typeface="黑体" pitchFamily="49" charset="-122"/>
                <a:ea typeface="黑体" pitchFamily="49" charset="-122"/>
              </a:rPr>
              <a:t>276</a:t>
            </a:r>
            <a:r>
              <a:rPr lang="zh-CN" altLang="en-US" dirty="0" smtClean="0">
                <a:solidFill>
                  <a:schemeClr val="bg1"/>
                </a:solidFill>
                <a:latin typeface="黑体" pitchFamily="49" charset="-122"/>
                <a:ea typeface="黑体" pitchFamily="49" charset="-122"/>
              </a:rPr>
              <a:t>亿</a:t>
            </a:r>
            <a:r>
              <a:rPr lang="zh-CN" altLang="en-US" dirty="0">
                <a:solidFill>
                  <a:schemeClr val="bg1"/>
                </a:solidFill>
                <a:latin typeface="黑体" pitchFamily="49" charset="-122"/>
                <a:ea typeface="黑体" pitchFamily="49" charset="-122"/>
              </a:rPr>
              <a:t>元人民币</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占全国广告总额</a:t>
            </a:r>
            <a:r>
              <a:rPr lang="zh-CN" altLang="en-US" dirty="0" smtClean="0">
                <a:solidFill>
                  <a:schemeClr val="bg1"/>
                </a:solidFill>
                <a:latin typeface="黑体" pitchFamily="49" charset="-122"/>
                <a:ea typeface="黑体" pitchFamily="49" charset="-122"/>
              </a:rPr>
              <a:t>的</a:t>
            </a:r>
            <a:r>
              <a:rPr lang="en-US" altLang="zh-CN" dirty="0" smtClean="0">
                <a:solidFill>
                  <a:schemeClr val="bg1"/>
                </a:solidFill>
                <a:latin typeface="黑体" pitchFamily="49" charset="-122"/>
                <a:ea typeface="黑体" pitchFamily="49" charset="-122"/>
              </a:rPr>
              <a:t>16%</a:t>
            </a:r>
            <a:r>
              <a:rPr lang="zh-CN" altLang="en-US" dirty="0" smtClean="0">
                <a:solidFill>
                  <a:schemeClr val="bg1"/>
                </a:solidFill>
                <a:latin typeface="黑体" pitchFamily="49" charset="-122"/>
                <a:ea typeface="黑体" pitchFamily="49" charset="-122"/>
              </a:rPr>
              <a:t> </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从这一数字可以看出</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中国户外广告的发展速度越来越快</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其在全部</a:t>
            </a:r>
            <a:r>
              <a:rPr lang="zh-CN" altLang="en-US" dirty="0" smtClean="0">
                <a:solidFill>
                  <a:schemeClr val="bg1"/>
                </a:solidFill>
                <a:latin typeface="黑体" pitchFamily="49" charset="-122"/>
                <a:ea typeface="黑体" pitchFamily="49" charset="-122"/>
              </a:rPr>
              <a:t>广告营业额</a:t>
            </a:r>
            <a:r>
              <a:rPr lang="zh-CN" altLang="en-US" dirty="0">
                <a:solidFill>
                  <a:schemeClr val="bg1"/>
                </a:solidFill>
                <a:latin typeface="黑体" pitchFamily="49" charset="-122"/>
                <a:ea typeface="黑体" pitchFamily="49" charset="-122"/>
              </a:rPr>
              <a:t>中所占的比例也越来越大</a:t>
            </a:r>
            <a:r>
              <a:rPr lang="en-US" altLang="zh-CN" dirty="0">
                <a:solidFill>
                  <a:schemeClr val="bg1"/>
                </a:solidFill>
                <a:latin typeface="黑体" pitchFamily="49" charset="-122"/>
                <a:ea typeface="黑体" pitchFamily="49" charset="-122"/>
              </a:rPr>
              <a:t>.</a:t>
            </a:r>
            <a:endParaRPr lang="zh-CN" altLang="en-US" dirty="0">
              <a:solidFill>
                <a:schemeClr val="bg1"/>
              </a:solidFill>
              <a:latin typeface="黑体" pitchFamily="49" charset="-122"/>
              <a:ea typeface="黑体" pitchFamily="49" charset="-122"/>
            </a:endParaRPr>
          </a:p>
        </p:txBody>
      </p:sp>
      <p:sp>
        <p:nvSpPr>
          <p:cNvPr id="9" name="TextBox 8"/>
          <p:cNvSpPr txBox="1"/>
          <p:nvPr/>
        </p:nvSpPr>
        <p:spPr>
          <a:xfrm>
            <a:off x="1300018" y="4075987"/>
            <a:ext cx="4377451" cy="1477328"/>
          </a:xfrm>
          <a:prstGeom prst="rect">
            <a:avLst/>
          </a:prstGeom>
          <a:noFill/>
        </p:spPr>
        <p:txBody>
          <a:bodyPr wrap="square" rtlCol="0">
            <a:spAutoFit/>
          </a:bodyPr>
          <a:lstStyle/>
          <a:p>
            <a:r>
              <a:rPr lang="zh-CN" altLang="en-US" dirty="0">
                <a:solidFill>
                  <a:schemeClr val="bg1"/>
                </a:solidFill>
                <a:latin typeface="黑体" pitchFamily="49" charset="-122"/>
                <a:ea typeface="黑体" pitchFamily="49" charset="-122"/>
              </a:rPr>
              <a:t>直到现在</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国内户外媒体的广告发布仍没有统一的收费标准。总体来看</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各地价格差异很大</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以路牌广告</a:t>
            </a:r>
            <a:r>
              <a:rPr lang="zh-CN" altLang="en-US" dirty="0">
                <a:solidFill>
                  <a:schemeClr val="bg1"/>
                </a:solidFill>
                <a:latin typeface="黑体" pitchFamily="49" charset="-122"/>
                <a:ea typeface="黑体" pitchFamily="49" charset="-122"/>
              </a:rPr>
              <a:t>和电子</a:t>
            </a:r>
            <a:r>
              <a:rPr lang="zh-CN" altLang="en-US" dirty="0">
                <a:solidFill>
                  <a:schemeClr val="bg1"/>
                </a:solidFill>
                <a:latin typeface="黑体" pitchFamily="49" charset="-122"/>
                <a:ea typeface="黑体" pitchFamily="49" charset="-122"/>
              </a:rPr>
              <a:t>大屏幕广告为例</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便可知全国各地户外广告的价位不同</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见</a:t>
            </a:r>
            <a:r>
              <a:rPr lang="zh-CN" altLang="en-US" dirty="0">
                <a:solidFill>
                  <a:schemeClr val="bg1"/>
                </a:solidFill>
                <a:latin typeface="黑体" pitchFamily="49" charset="-122"/>
                <a:ea typeface="黑体" pitchFamily="49" charset="-122"/>
              </a:rPr>
              <a:t>表</a:t>
            </a:r>
            <a:r>
              <a:rPr lang="en-US" altLang="zh-CN" dirty="0">
                <a:solidFill>
                  <a:schemeClr val="bg1"/>
                </a:solidFill>
                <a:latin typeface="黑体" pitchFamily="49" charset="-122"/>
                <a:ea typeface="黑体" pitchFamily="49" charset="-122"/>
              </a:rPr>
              <a:t>5-2</a:t>
            </a:r>
            <a:r>
              <a:rPr lang="zh-CN" altLang="en-US" dirty="0">
                <a:solidFill>
                  <a:schemeClr val="bg1"/>
                </a:solidFill>
                <a:latin typeface="黑体" pitchFamily="49" charset="-122"/>
                <a:ea typeface="黑体" pitchFamily="49" charset="-122"/>
              </a:rPr>
              <a:t> </a:t>
            </a:r>
            <a:r>
              <a:rPr lang="en-US" altLang="zh-CN" dirty="0">
                <a:solidFill>
                  <a:schemeClr val="bg1"/>
                </a:solidFill>
                <a:latin typeface="黑体" pitchFamily="49" charset="-122"/>
                <a:ea typeface="黑体" pitchFamily="49" charset="-122"/>
              </a:rPr>
              <a:t>)</a:t>
            </a:r>
            <a:endParaRPr lang="zh-CN" altLang="en-US" dirty="0">
              <a:solidFill>
                <a:schemeClr val="bg1"/>
              </a:solidFill>
              <a:latin typeface="黑体" pitchFamily="49" charset="-122"/>
              <a:ea typeface="黑体" pitchFamily="49" charset="-122"/>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9644" y="1502081"/>
            <a:ext cx="4955085" cy="2744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9644" y="4223732"/>
            <a:ext cx="4955086" cy="1576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581132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6050541" cy="740229"/>
            <a:chOff x="314525" y="638630"/>
            <a:chExt cx="6050541" cy="740229"/>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82895" cy="584775"/>
            </a:xfrm>
            <a:prstGeom prst="rect">
              <a:avLst/>
            </a:prstGeom>
            <a:noFill/>
          </p:spPr>
          <p:txBody>
            <a:bodyPr wrap="square" rtlCol="0">
              <a:spAutoFit/>
            </a:bodyPr>
            <a:lstStyle/>
            <a:p>
              <a:r>
                <a:rPr lang="zh-CN" altLang="en-US" sz="3200" dirty="0">
                  <a:solidFill>
                    <a:srgbClr val="7C8B71"/>
                  </a:solidFill>
                  <a:latin typeface="思源黑体 CN Heavy" panose="020B0A00000000000000" pitchFamily="34" charset="-122"/>
                  <a:ea typeface="思源黑体 CN Heavy" panose="020B0A00000000000000" pitchFamily="34" charset="-122"/>
                </a:rPr>
                <a:t>四</a:t>
              </a:r>
              <a:r>
                <a:rPr lang="zh-CN" altLang="en-US" sz="32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3200" dirty="0">
                  <a:solidFill>
                    <a:srgbClr val="7C8B71"/>
                  </a:solidFill>
                  <a:latin typeface="思源黑体 CN Heavy" panose="020B0A00000000000000" pitchFamily="34" charset="-122"/>
                  <a:ea typeface="思源黑体 CN Heavy" panose="020B0A00000000000000" pitchFamily="34" charset="-122"/>
                </a:rPr>
                <a:t>户外媒体广告刊登费用</a:t>
              </a:r>
              <a:endParaRPr lang="zh-CN" altLang="en-US" sz="3200" dirty="0">
                <a:solidFill>
                  <a:srgbClr val="7C8B71"/>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1023583" y="1378422"/>
            <a:ext cx="10140286" cy="4599297"/>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TextBox 5"/>
          <p:cNvSpPr txBox="1"/>
          <p:nvPr/>
        </p:nvSpPr>
        <p:spPr>
          <a:xfrm>
            <a:off x="1286370" y="1774210"/>
            <a:ext cx="4268269" cy="3747629"/>
          </a:xfrm>
          <a:prstGeom prst="rect">
            <a:avLst/>
          </a:prstGeom>
          <a:noFill/>
        </p:spPr>
        <p:txBody>
          <a:bodyPr wrap="square" rtlCol="0">
            <a:spAutoFit/>
          </a:bodyPr>
          <a:lstStyle/>
          <a:p>
            <a:pPr>
              <a:lnSpc>
                <a:spcPts val="2400"/>
              </a:lnSpc>
            </a:pPr>
            <a:r>
              <a:rPr lang="en-US" altLang="zh-CN" dirty="0" smtClean="0">
                <a:solidFill>
                  <a:schemeClr val="bg1"/>
                </a:solidFill>
                <a:latin typeface="黑体" pitchFamily="49" charset="-122"/>
                <a:ea typeface="黑体" pitchFamily="49" charset="-122"/>
              </a:rPr>
              <a:t>     2013</a:t>
            </a:r>
            <a:r>
              <a:rPr lang="zh-CN" altLang="en-US" dirty="0" smtClean="0">
                <a:solidFill>
                  <a:schemeClr val="bg1"/>
                </a:solidFill>
                <a:latin typeface="黑体" pitchFamily="49" charset="-122"/>
                <a:ea typeface="黑体" pitchFamily="49" charset="-122"/>
              </a:rPr>
              <a:t>年</a:t>
            </a:r>
            <a:r>
              <a:rPr lang="zh-CN" altLang="en-US" dirty="0">
                <a:solidFill>
                  <a:schemeClr val="bg1"/>
                </a:solidFill>
                <a:latin typeface="黑体" pitchFamily="49" charset="-122"/>
                <a:ea typeface="黑体" pitchFamily="49" charset="-122"/>
              </a:rPr>
              <a:t>上海户外媒体的平均价格</a:t>
            </a:r>
            <a:r>
              <a:rPr lang="zh-CN" altLang="en-US" dirty="0" smtClean="0">
                <a:solidFill>
                  <a:schemeClr val="bg1"/>
                </a:solidFill>
                <a:latin typeface="黑体" pitchFamily="49" charset="-122"/>
                <a:ea typeface="黑体" pitchFamily="49" charset="-122"/>
              </a:rPr>
              <a:t>为</a:t>
            </a:r>
            <a:r>
              <a:rPr lang="en-US" altLang="zh-CN" dirty="0" smtClean="0">
                <a:solidFill>
                  <a:schemeClr val="bg1"/>
                </a:solidFill>
                <a:latin typeface="黑体" pitchFamily="49" charset="-122"/>
                <a:ea typeface="黑体" pitchFamily="49" charset="-122"/>
              </a:rPr>
              <a:t>466</a:t>
            </a:r>
            <a:r>
              <a:rPr lang="zh-CN" altLang="en-US" dirty="0" smtClean="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平方米</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月</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最高的是机场媒体</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达到了</a:t>
            </a:r>
            <a:r>
              <a:rPr lang="en-US" altLang="zh-CN" dirty="0" smtClean="0">
                <a:solidFill>
                  <a:schemeClr val="bg1"/>
                </a:solidFill>
                <a:latin typeface="黑体" pitchFamily="49" charset="-122"/>
                <a:ea typeface="黑体" pitchFamily="49" charset="-122"/>
              </a:rPr>
              <a:t>3586</a:t>
            </a:r>
            <a:r>
              <a:rPr lang="zh-CN" altLang="en-US" dirty="0" smtClean="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平方米</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月</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其次是地铁和候车亭</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由于机场媒体的目标</a:t>
            </a:r>
            <a:r>
              <a:rPr lang="zh-CN" altLang="en-US" dirty="0" smtClean="0">
                <a:solidFill>
                  <a:schemeClr val="bg1"/>
                </a:solidFill>
                <a:latin typeface="黑体" pitchFamily="49" charset="-122"/>
                <a:ea typeface="黑体" pitchFamily="49" charset="-122"/>
              </a:rPr>
              <a:t>消费者主要</a:t>
            </a:r>
            <a:r>
              <a:rPr lang="zh-CN" altLang="en-US" dirty="0">
                <a:solidFill>
                  <a:schemeClr val="bg1"/>
                </a:solidFill>
                <a:latin typeface="黑体" pitchFamily="49" charset="-122"/>
                <a:ea typeface="黑体" pitchFamily="49" charset="-122"/>
              </a:rPr>
              <a:t>集中在“三高”人群</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即“高学历、高收入、高职位”</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所以</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机场媒体的受众</a:t>
            </a:r>
            <a:r>
              <a:rPr lang="zh-CN" altLang="en-US" dirty="0" smtClean="0">
                <a:solidFill>
                  <a:schemeClr val="bg1"/>
                </a:solidFill>
                <a:latin typeface="黑体" pitchFamily="49" charset="-122"/>
                <a:ea typeface="黑体" pitchFamily="49" charset="-122"/>
              </a:rPr>
              <a:t>属性最为</a:t>
            </a:r>
            <a:r>
              <a:rPr lang="zh-CN" altLang="en-US" dirty="0">
                <a:solidFill>
                  <a:schemeClr val="bg1"/>
                </a:solidFill>
                <a:latin typeface="黑体" pitchFamily="49" charset="-122"/>
                <a:ea typeface="黑体" pitchFamily="49" charset="-122"/>
              </a:rPr>
              <a:t>明显</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紧紧抓住了最高端的目标消费者</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在所有户外媒体的分类中</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价格</a:t>
            </a:r>
            <a:r>
              <a:rPr lang="zh-CN" altLang="en-US" dirty="0" smtClean="0">
                <a:solidFill>
                  <a:schemeClr val="bg1"/>
                </a:solidFill>
                <a:latin typeface="黑体" pitchFamily="49" charset="-122"/>
                <a:ea typeface="黑体" pitchFamily="49" charset="-122"/>
              </a:rPr>
              <a:t>最低</a:t>
            </a:r>
            <a:r>
              <a:rPr lang="zh-CN" altLang="en-US" dirty="0">
                <a:solidFill>
                  <a:schemeClr val="bg1"/>
                </a:solidFill>
                <a:latin typeface="黑体" pitchFamily="49" charset="-122"/>
                <a:ea typeface="黑体" pitchFamily="49" charset="-122"/>
              </a:rPr>
              <a:t>的是车身广告</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这也再次印证了车身广告媒体是所有户外媒体中千人成本</a:t>
            </a:r>
            <a:r>
              <a:rPr lang="zh-CN" altLang="en-US" dirty="0" smtClean="0">
                <a:solidFill>
                  <a:schemeClr val="bg1"/>
                </a:solidFill>
                <a:latin typeface="黑体" pitchFamily="49" charset="-122"/>
                <a:ea typeface="黑体" pitchFamily="49" charset="-122"/>
              </a:rPr>
              <a:t>最低的</a:t>
            </a:r>
            <a:r>
              <a:rPr lang="zh-CN" altLang="en-US" dirty="0">
                <a:solidFill>
                  <a:schemeClr val="bg1"/>
                </a:solidFill>
                <a:latin typeface="黑体" pitchFamily="49" charset="-122"/>
                <a:ea typeface="黑体" pitchFamily="49" charset="-122"/>
              </a:rPr>
              <a:t>媒体</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随着市场的日益规范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车身广告价格还有一定的增长空间</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见</a:t>
            </a:r>
            <a:r>
              <a:rPr lang="zh-CN" altLang="en-US" dirty="0" smtClean="0">
                <a:solidFill>
                  <a:schemeClr val="bg1"/>
                </a:solidFill>
                <a:latin typeface="黑体" pitchFamily="49" charset="-122"/>
                <a:ea typeface="黑体" pitchFamily="49" charset="-122"/>
              </a:rPr>
              <a:t>图</a:t>
            </a:r>
            <a:r>
              <a:rPr lang="en-US" altLang="zh-CN" dirty="0" smtClean="0">
                <a:solidFill>
                  <a:schemeClr val="bg1"/>
                </a:solidFill>
                <a:latin typeface="黑体" pitchFamily="49" charset="-122"/>
                <a:ea typeface="黑体" pitchFamily="49" charset="-122"/>
              </a:rPr>
              <a:t>5-2).</a:t>
            </a:r>
            <a:endParaRPr lang="zh-CN" altLang="en-US" dirty="0">
              <a:solidFill>
                <a:schemeClr val="bg1"/>
              </a:solidFill>
              <a:latin typeface="黑体" pitchFamily="49" charset="-122"/>
              <a:ea typeface="黑体" pitchFamily="49" charset="-122"/>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0172" y="1798987"/>
            <a:ext cx="5319523" cy="3536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9925"/>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6050541" cy="740229"/>
            <a:chOff x="314525" y="638630"/>
            <a:chExt cx="6050541" cy="740229"/>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82895" cy="584775"/>
            </a:xfrm>
            <a:prstGeom prst="rect">
              <a:avLst/>
            </a:prstGeom>
            <a:noFill/>
          </p:spPr>
          <p:txBody>
            <a:bodyPr wrap="square" rtlCol="0">
              <a:spAutoFit/>
            </a:bodyPr>
            <a:lstStyle/>
            <a:p>
              <a:r>
                <a:rPr lang="zh-CN" altLang="en-US" sz="3200" dirty="0">
                  <a:solidFill>
                    <a:srgbClr val="7C8B71"/>
                  </a:solidFill>
                  <a:latin typeface="思源黑体 CN Heavy" panose="020B0A00000000000000" pitchFamily="34" charset="-122"/>
                  <a:ea typeface="思源黑体 CN Heavy" panose="020B0A00000000000000" pitchFamily="34" charset="-122"/>
                </a:rPr>
                <a:t>四</a:t>
              </a:r>
              <a:r>
                <a:rPr lang="zh-CN" altLang="en-US" sz="32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3200" dirty="0">
                  <a:solidFill>
                    <a:srgbClr val="7C8B71"/>
                  </a:solidFill>
                  <a:latin typeface="思源黑体 CN Heavy" panose="020B0A00000000000000" pitchFamily="34" charset="-122"/>
                  <a:ea typeface="思源黑体 CN Heavy" panose="020B0A00000000000000" pitchFamily="34" charset="-122"/>
                </a:rPr>
                <a:t>户外媒体广告刊登费用</a:t>
              </a:r>
              <a:endParaRPr lang="zh-CN" altLang="en-US" sz="3200" dirty="0">
                <a:solidFill>
                  <a:srgbClr val="7C8B71"/>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1310185" y="1378422"/>
            <a:ext cx="9853684" cy="4667539"/>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TextBox 5"/>
          <p:cNvSpPr txBox="1"/>
          <p:nvPr/>
        </p:nvSpPr>
        <p:spPr>
          <a:xfrm>
            <a:off x="1624084" y="1774210"/>
            <a:ext cx="4954137" cy="3785652"/>
          </a:xfrm>
          <a:prstGeom prst="rect">
            <a:avLst/>
          </a:prstGeom>
          <a:noFill/>
        </p:spPr>
        <p:txBody>
          <a:bodyPr wrap="square" rtlCol="0">
            <a:spAutoFit/>
          </a:bodyPr>
          <a:lstStyle/>
          <a:p>
            <a:pPr>
              <a:lnSpc>
                <a:spcPts val="2400"/>
              </a:lnSpc>
            </a:pPr>
            <a:r>
              <a:rPr lang="zh-CN" altLang="en-US" dirty="0" smtClean="0">
                <a:solidFill>
                  <a:schemeClr val="bg1"/>
                </a:solidFill>
                <a:latin typeface="黑体" pitchFamily="49" charset="-122"/>
                <a:ea typeface="黑体" pitchFamily="49" charset="-122"/>
              </a:rPr>
              <a:t>    在</a:t>
            </a:r>
            <a:r>
              <a:rPr lang="zh-CN" altLang="en-US" dirty="0">
                <a:solidFill>
                  <a:schemeClr val="bg1"/>
                </a:solidFill>
                <a:latin typeface="黑体" pitchFamily="49" charset="-122"/>
                <a:ea typeface="黑体" pitchFamily="49" charset="-122"/>
              </a:rPr>
              <a:t>上海全市</a:t>
            </a:r>
            <a:r>
              <a:rPr lang="zh-CN" altLang="en-US" dirty="0" smtClean="0">
                <a:solidFill>
                  <a:schemeClr val="bg1"/>
                </a:solidFill>
                <a:latin typeface="黑体" pitchFamily="49" charset="-122"/>
                <a:ea typeface="黑体" pitchFamily="49" charset="-122"/>
              </a:rPr>
              <a:t>的</a:t>
            </a:r>
            <a:r>
              <a:rPr lang="en-US" altLang="zh-CN" dirty="0" smtClean="0">
                <a:solidFill>
                  <a:schemeClr val="bg1"/>
                </a:solidFill>
                <a:latin typeface="黑体" pitchFamily="49" charset="-122"/>
                <a:ea typeface="黑体" pitchFamily="49" charset="-122"/>
              </a:rPr>
              <a:t>11</a:t>
            </a:r>
            <a:r>
              <a:rPr lang="zh-CN" altLang="en-US" dirty="0" smtClean="0">
                <a:solidFill>
                  <a:schemeClr val="bg1"/>
                </a:solidFill>
                <a:latin typeface="黑体" pitchFamily="49" charset="-122"/>
                <a:ea typeface="黑体" pitchFamily="49" charset="-122"/>
              </a:rPr>
              <a:t>个</a:t>
            </a:r>
            <a:r>
              <a:rPr lang="zh-CN" altLang="en-US" dirty="0">
                <a:solidFill>
                  <a:schemeClr val="bg1"/>
                </a:solidFill>
                <a:latin typeface="黑体" pitchFamily="49" charset="-122"/>
                <a:ea typeface="黑体" pitchFamily="49" charset="-122"/>
              </a:rPr>
              <a:t>行政区中</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以浦东和长宁的户外广告价格最高</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分别</a:t>
            </a:r>
            <a:r>
              <a:rPr lang="zh-CN" altLang="en-US" dirty="0" smtClean="0">
                <a:solidFill>
                  <a:schemeClr val="bg1"/>
                </a:solidFill>
                <a:latin typeface="黑体" pitchFamily="49" charset="-122"/>
                <a:ea typeface="黑体" pitchFamily="49" charset="-122"/>
              </a:rPr>
              <a:t>是</a:t>
            </a:r>
            <a:r>
              <a:rPr lang="en-US" altLang="zh-CN" dirty="0" smtClean="0">
                <a:solidFill>
                  <a:schemeClr val="bg1"/>
                </a:solidFill>
                <a:latin typeface="黑体" pitchFamily="49" charset="-122"/>
                <a:ea typeface="黑体" pitchFamily="49" charset="-122"/>
              </a:rPr>
              <a:t>711</a:t>
            </a:r>
            <a:r>
              <a:rPr lang="zh-CN" altLang="en-US" dirty="0" smtClean="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平方米</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月和 </a:t>
            </a:r>
            <a:r>
              <a:rPr lang="en-US" altLang="zh-CN" dirty="0" smtClean="0">
                <a:solidFill>
                  <a:schemeClr val="bg1"/>
                </a:solidFill>
                <a:latin typeface="黑体" pitchFamily="49" charset="-122"/>
                <a:ea typeface="黑体" pitchFamily="49" charset="-122"/>
              </a:rPr>
              <a:t>664</a:t>
            </a:r>
            <a:r>
              <a:rPr lang="zh-CN" altLang="en-US" dirty="0" smtClean="0">
                <a:solidFill>
                  <a:schemeClr val="bg1"/>
                </a:solidFill>
                <a:latin typeface="黑体" pitchFamily="49" charset="-122"/>
                <a:ea typeface="黑体" pitchFamily="49" charset="-122"/>
              </a:rPr>
              <a:t> </a:t>
            </a:r>
            <a:r>
              <a:rPr lang="zh-CN" altLang="en-US" dirty="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平方米</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月</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由于外滩和浦东国际机场均在浦东</a:t>
            </a:r>
            <a:r>
              <a:rPr lang="en-US" altLang="zh-CN"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所以</a:t>
            </a:r>
            <a:r>
              <a:rPr lang="zh-CN" altLang="en-US" dirty="0">
                <a:solidFill>
                  <a:schemeClr val="bg1"/>
                </a:solidFill>
                <a:latin typeface="黑体" pitchFamily="49" charset="-122"/>
                <a:ea typeface="黑体" pitchFamily="49" charset="-122"/>
              </a:rPr>
              <a:t>浦东区的户外广告价格特别高</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同样原因</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位于长宁区的虹桥机场拉动了</a:t>
            </a:r>
            <a:r>
              <a:rPr lang="zh-CN" altLang="en-US" dirty="0" smtClean="0">
                <a:solidFill>
                  <a:schemeClr val="bg1"/>
                </a:solidFill>
                <a:latin typeface="黑体" pitchFamily="49" charset="-122"/>
                <a:ea typeface="黑体" pitchFamily="49" charset="-122"/>
              </a:rPr>
              <a:t>长宁区</a:t>
            </a:r>
            <a:r>
              <a:rPr lang="zh-CN" altLang="en-US" dirty="0">
                <a:solidFill>
                  <a:schemeClr val="bg1"/>
                </a:solidFill>
                <a:latin typeface="黑体" pitchFamily="49" charset="-122"/>
                <a:ea typeface="黑体" pitchFamily="49" charset="-122"/>
              </a:rPr>
              <a:t>整体的户外广告价格</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见</a:t>
            </a:r>
            <a:r>
              <a:rPr lang="zh-CN" altLang="en-US" dirty="0" smtClean="0">
                <a:solidFill>
                  <a:schemeClr val="bg1"/>
                </a:solidFill>
                <a:latin typeface="黑体" pitchFamily="49" charset="-122"/>
                <a:ea typeface="黑体" pitchFamily="49" charset="-122"/>
              </a:rPr>
              <a:t>图</a:t>
            </a:r>
            <a:r>
              <a:rPr lang="en-US" altLang="zh-CN" dirty="0" smtClean="0">
                <a:solidFill>
                  <a:schemeClr val="bg1"/>
                </a:solidFill>
                <a:latin typeface="黑体" pitchFamily="49" charset="-122"/>
                <a:ea typeface="黑体" pitchFamily="49" charset="-122"/>
              </a:rPr>
              <a:t>5-3)</a:t>
            </a:r>
            <a:r>
              <a:rPr lang="zh-CN" altLang="en-US" dirty="0" smtClean="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a:p>
            <a:pPr>
              <a:lnSpc>
                <a:spcPts val="2400"/>
              </a:lnSpc>
            </a:pPr>
            <a:endParaRPr lang="en-US" altLang="zh-CN" dirty="0">
              <a:solidFill>
                <a:schemeClr val="bg1"/>
              </a:solidFill>
              <a:latin typeface="黑体" pitchFamily="49" charset="-122"/>
              <a:ea typeface="黑体" pitchFamily="49" charset="-122"/>
            </a:endParaRPr>
          </a:p>
          <a:p>
            <a:pPr>
              <a:lnSpc>
                <a:spcPts val="2400"/>
              </a:lnSpc>
            </a:pPr>
            <a:r>
              <a:rPr lang="zh-CN" altLang="en-US" dirty="0" smtClean="0">
                <a:solidFill>
                  <a:schemeClr val="bg1"/>
                </a:solidFill>
                <a:latin typeface="黑体" pitchFamily="49" charset="-122"/>
                <a:ea typeface="黑体" pitchFamily="49" charset="-122"/>
              </a:rPr>
              <a:t>    在</a:t>
            </a:r>
            <a:r>
              <a:rPr lang="zh-CN" altLang="en-US" dirty="0">
                <a:solidFill>
                  <a:schemeClr val="bg1"/>
                </a:solidFill>
                <a:latin typeface="黑体" pitchFamily="49" charset="-122"/>
                <a:ea typeface="黑体" pitchFamily="49" charset="-122"/>
              </a:rPr>
              <a:t>户外媒体广告的区域属性分布上</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主干道、商业区、移动车身及机场是</a:t>
            </a:r>
            <a:r>
              <a:rPr lang="zh-CN" altLang="en-US" dirty="0" smtClean="0">
                <a:solidFill>
                  <a:schemeClr val="bg1"/>
                </a:solidFill>
                <a:latin typeface="黑体" pitchFamily="49" charset="-122"/>
                <a:ea typeface="黑体" pitchFamily="49" charset="-122"/>
              </a:rPr>
              <a:t>户外</a:t>
            </a:r>
            <a:r>
              <a:rPr lang="zh-CN" altLang="en-US" dirty="0">
                <a:solidFill>
                  <a:schemeClr val="bg1"/>
                </a:solidFill>
                <a:latin typeface="黑体" pitchFamily="49" charset="-122"/>
                <a:ea typeface="黑体" pitchFamily="49" charset="-122"/>
              </a:rPr>
              <a:t>广告最集中的地方</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占据</a:t>
            </a:r>
            <a:r>
              <a:rPr lang="zh-CN" altLang="en-US" dirty="0" smtClean="0">
                <a:solidFill>
                  <a:schemeClr val="bg1"/>
                </a:solidFill>
                <a:latin typeface="黑体" pitchFamily="49" charset="-122"/>
                <a:ea typeface="黑体" pitchFamily="49" charset="-122"/>
              </a:rPr>
              <a:t>了</a:t>
            </a:r>
            <a:r>
              <a:rPr lang="en-US" altLang="zh-CN" dirty="0" smtClean="0">
                <a:solidFill>
                  <a:schemeClr val="bg1"/>
                </a:solidFill>
                <a:latin typeface="黑体" pitchFamily="49" charset="-122"/>
                <a:ea typeface="黑体" pitchFamily="49" charset="-122"/>
              </a:rPr>
              <a:t>91</a:t>
            </a:r>
            <a:r>
              <a:rPr lang="zh-CN" altLang="en-US" dirty="0" smtClean="0">
                <a:solidFill>
                  <a:schemeClr val="bg1"/>
                </a:solidFill>
                <a:latin typeface="黑体" pitchFamily="49" charset="-122"/>
                <a:ea typeface="黑体" pitchFamily="49" charset="-122"/>
              </a:rPr>
              <a:t>％ </a:t>
            </a:r>
            <a:r>
              <a:rPr lang="zh-CN" altLang="en-US" dirty="0">
                <a:solidFill>
                  <a:schemeClr val="bg1"/>
                </a:solidFill>
                <a:latin typeface="黑体" pitchFamily="49" charset="-122"/>
                <a:ea typeface="黑体" pitchFamily="49" charset="-122"/>
              </a:rPr>
              <a:t>的市场份额</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见图 </a:t>
            </a:r>
            <a:r>
              <a:rPr lang="en-US" altLang="zh-CN" dirty="0" smtClean="0">
                <a:solidFill>
                  <a:schemeClr val="bg1"/>
                </a:solidFill>
                <a:latin typeface="黑体" pitchFamily="49" charset="-122"/>
                <a:ea typeface="黑体" pitchFamily="49" charset="-122"/>
              </a:rPr>
              <a:t>5-4</a:t>
            </a:r>
            <a:r>
              <a:rPr lang="zh-CN" altLang="en-US" dirty="0" smtClean="0">
                <a:solidFill>
                  <a:schemeClr val="bg1"/>
                </a:solidFill>
                <a:latin typeface="黑体" pitchFamily="49" charset="-122"/>
                <a:ea typeface="黑体" pitchFamily="49" charset="-122"/>
              </a:rPr>
              <a:t> </a:t>
            </a:r>
            <a:r>
              <a:rPr lang="en-US" altLang="zh-CN" dirty="0" smtClean="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图 </a:t>
            </a:r>
            <a:r>
              <a:rPr lang="en-US" altLang="zh-CN" dirty="0" smtClean="0">
                <a:solidFill>
                  <a:schemeClr val="bg1"/>
                </a:solidFill>
                <a:latin typeface="黑体" pitchFamily="49" charset="-122"/>
                <a:ea typeface="黑体" pitchFamily="49" charset="-122"/>
              </a:rPr>
              <a:t>5-4</a:t>
            </a:r>
            <a:r>
              <a:rPr lang="zh-CN" altLang="en-US" dirty="0" smtClean="0">
                <a:solidFill>
                  <a:schemeClr val="bg1"/>
                </a:solidFill>
                <a:latin typeface="黑体" pitchFamily="49" charset="-122"/>
                <a:ea typeface="黑体" pitchFamily="49" charset="-122"/>
              </a:rPr>
              <a:t>中</a:t>
            </a:r>
            <a:r>
              <a:rPr lang="zh-CN" altLang="en-US" dirty="0">
                <a:solidFill>
                  <a:schemeClr val="bg1"/>
                </a:solidFill>
                <a:latin typeface="黑体" pitchFamily="49" charset="-122"/>
                <a:ea typeface="黑体" pitchFamily="49" charset="-122"/>
              </a:rPr>
              <a:t>的其他区包括住宅区、工业区、科技园区、娱乐区、旅游区、使馆区</a:t>
            </a:r>
            <a:r>
              <a:rPr lang="zh-CN" altLang="en-US" dirty="0" smtClean="0">
                <a:solidFill>
                  <a:schemeClr val="bg1"/>
                </a:solidFill>
                <a:latin typeface="黑体" pitchFamily="49" charset="-122"/>
                <a:ea typeface="黑体" pitchFamily="49" charset="-122"/>
              </a:rPr>
              <a:t>、食宿</a:t>
            </a:r>
            <a:r>
              <a:rPr lang="zh-CN" altLang="en-US" dirty="0">
                <a:solidFill>
                  <a:schemeClr val="bg1"/>
                </a:solidFill>
                <a:latin typeface="黑体" pitchFamily="49" charset="-122"/>
                <a:ea typeface="黑体" pitchFamily="49" charset="-122"/>
              </a:rPr>
              <a:t>区、学院区等</a:t>
            </a:r>
            <a:r>
              <a:rPr lang="en-US" altLang="zh-CN" dirty="0">
                <a:solidFill>
                  <a:schemeClr val="bg1"/>
                </a:solidFill>
                <a:latin typeface="黑体" pitchFamily="49" charset="-122"/>
                <a:ea typeface="黑体" pitchFamily="49" charset="-122"/>
              </a:rPr>
              <a:t>.</a:t>
            </a:r>
            <a:endParaRPr lang="zh-CN" altLang="en-US" dirty="0">
              <a:solidFill>
                <a:schemeClr val="bg1"/>
              </a:solidFill>
              <a:latin typeface="黑体" pitchFamily="49" charset="-122"/>
              <a:ea typeface="黑体" pitchFamily="49" charset="-122"/>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1995" y="1375918"/>
            <a:ext cx="4053385" cy="2307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1995" y="3669564"/>
            <a:ext cx="4055674" cy="2376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185190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10977" y="638630"/>
            <a:ext cx="5709993" cy="740229"/>
            <a:chOff x="314525" y="638630"/>
            <a:chExt cx="5709993" cy="740229"/>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597763" y="772628"/>
              <a:ext cx="5426755"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（二</a:t>
              </a:r>
              <a:r>
                <a:rPr lang="zh-CN" altLang="en-US" sz="2400" dirty="0">
                  <a:solidFill>
                    <a:srgbClr val="7C8B71"/>
                  </a:solidFill>
                  <a:latin typeface="思源黑体 CN Heavy" panose="020B0A00000000000000" pitchFamily="34" charset="-122"/>
                  <a:ea typeface="思源黑体 CN Heavy" panose="020B0A00000000000000" pitchFamily="34" charset="-122"/>
                </a:rPr>
                <a:t>）</a:t>
              </a:r>
              <a:r>
                <a:rPr lang="zh-CN" altLang="en-US" sz="2400" dirty="0" smtClean="0">
                  <a:solidFill>
                    <a:srgbClr val="7C8B71"/>
                  </a:solidFill>
                  <a:latin typeface="思源黑体 CN Heavy" panose="020B0A00000000000000" pitchFamily="34" charset="-122"/>
                  <a:ea typeface="思源黑体 CN Heavy" panose="020B0A00000000000000" pitchFamily="34" charset="-122"/>
                </a:rPr>
                <a:t>电视</a:t>
              </a:r>
              <a:r>
                <a:rPr lang="zh-CN" altLang="en-US" sz="2400" dirty="0">
                  <a:solidFill>
                    <a:srgbClr val="7C8B71"/>
                  </a:solidFill>
                  <a:latin typeface="思源黑体 CN Heavy" panose="020B0A00000000000000" pitchFamily="34" charset="-122"/>
                  <a:ea typeface="思源黑体 CN Heavy" panose="020B0A00000000000000" pitchFamily="34" charset="-122"/>
                </a:rPr>
                <a:t>媒体广告传播功能</a:t>
              </a:r>
            </a:p>
          </p:txBody>
        </p:sp>
      </p:grpSp>
      <p:grpSp>
        <p:nvGrpSpPr>
          <p:cNvPr id="803" name="组合 802"/>
          <p:cNvGrpSpPr/>
          <p:nvPr/>
        </p:nvGrpSpPr>
        <p:grpSpPr>
          <a:xfrm>
            <a:off x="629265" y="1846425"/>
            <a:ext cx="2094270" cy="2539944"/>
            <a:chOff x="629265" y="2314520"/>
            <a:chExt cx="2094270" cy="2309041"/>
          </a:xfrm>
        </p:grpSpPr>
        <p:grpSp>
          <p:nvGrpSpPr>
            <p:cNvPr id="290" name="组合 289"/>
            <p:cNvGrpSpPr/>
            <p:nvPr/>
          </p:nvGrpSpPr>
          <p:grpSpPr>
            <a:xfrm>
              <a:off x="1164257" y="2314520"/>
              <a:ext cx="1024286" cy="1024286"/>
              <a:chOff x="2543258" y="3116119"/>
              <a:chExt cx="1024286" cy="1024286"/>
            </a:xfrm>
          </p:grpSpPr>
          <p:sp>
            <p:nvSpPr>
              <p:cNvPr id="291" name="矩形 290"/>
              <p:cNvSpPr/>
              <p:nvPr/>
            </p:nvSpPr>
            <p:spPr>
              <a:xfrm>
                <a:off x="2598201" y="3171062"/>
                <a:ext cx="914400" cy="914400"/>
              </a:xfrm>
              <a:prstGeom prst="rect">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2" name="矩形 291"/>
              <p:cNvSpPr/>
              <p:nvPr/>
            </p:nvSpPr>
            <p:spPr>
              <a:xfrm>
                <a:off x="2543258" y="3116119"/>
                <a:ext cx="1024286" cy="1024286"/>
              </a:xfrm>
              <a:prstGeom prst="rect">
                <a:avLst/>
              </a:prstGeom>
              <a:noFill/>
              <a:ln>
                <a:solidFill>
                  <a:srgbClr val="7C8B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93" name="组合 292"/>
              <p:cNvGrpSpPr/>
              <p:nvPr/>
            </p:nvGrpSpPr>
            <p:grpSpPr>
              <a:xfrm>
                <a:off x="2749807" y="3298062"/>
                <a:ext cx="611188" cy="660401"/>
                <a:chOff x="4041776" y="655638"/>
                <a:chExt cx="611188" cy="660401"/>
              </a:xfrm>
              <a:solidFill>
                <a:schemeClr val="bg1"/>
              </a:solidFill>
            </p:grpSpPr>
            <p:sp>
              <p:nvSpPr>
                <p:cNvPr id="294" name="Freeform 5"/>
                <p:cNvSpPr>
                  <a:spLocks/>
                </p:cNvSpPr>
                <p:nvPr/>
              </p:nvSpPr>
              <p:spPr bwMode="auto">
                <a:xfrm>
                  <a:off x="4602163" y="1050926"/>
                  <a:ext cx="14288" cy="15875"/>
                </a:xfrm>
                <a:custGeom>
                  <a:avLst/>
                  <a:gdLst>
                    <a:gd name="T0" fmla="*/ 8 w 12"/>
                    <a:gd name="T1" fmla="*/ 9 h 12"/>
                    <a:gd name="T2" fmla="*/ 0 w 12"/>
                    <a:gd name="T3" fmla="*/ 0 h 12"/>
                    <a:gd name="T4" fmla="*/ 3 w 12"/>
                    <a:gd name="T5" fmla="*/ 2 h 12"/>
                    <a:gd name="T6" fmla="*/ 12 w 12"/>
                    <a:gd name="T7" fmla="*/ 12 h 12"/>
                    <a:gd name="T8" fmla="*/ 8 w 12"/>
                    <a:gd name="T9" fmla="*/ 9 h 12"/>
                  </a:gdLst>
                  <a:ahLst/>
                  <a:cxnLst>
                    <a:cxn ang="0">
                      <a:pos x="T0" y="T1"/>
                    </a:cxn>
                    <a:cxn ang="0">
                      <a:pos x="T2" y="T3"/>
                    </a:cxn>
                    <a:cxn ang="0">
                      <a:pos x="T4" y="T5"/>
                    </a:cxn>
                    <a:cxn ang="0">
                      <a:pos x="T6" y="T7"/>
                    </a:cxn>
                    <a:cxn ang="0">
                      <a:pos x="T8" y="T9"/>
                    </a:cxn>
                  </a:cxnLst>
                  <a:rect l="0" t="0" r="r" b="b"/>
                  <a:pathLst>
                    <a:path w="12" h="12">
                      <a:moveTo>
                        <a:pt x="8" y="9"/>
                      </a:moveTo>
                      <a:cubicBezTo>
                        <a:pt x="0" y="0"/>
                        <a:pt x="0" y="0"/>
                        <a:pt x="0" y="0"/>
                      </a:cubicBezTo>
                      <a:cubicBezTo>
                        <a:pt x="1" y="0"/>
                        <a:pt x="2" y="1"/>
                        <a:pt x="3" y="2"/>
                      </a:cubicBezTo>
                      <a:cubicBezTo>
                        <a:pt x="12" y="12"/>
                        <a:pt x="12" y="12"/>
                        <a:pt x="12" y="12"/>
                      </a:cubicBezTo>
                      <a:cubicBezTo>
                        <a:pt x="11" y="11"/>
                        <a:pt x="9"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6"/>
                <p:cNvSpPr>
                  <a:spLocks/>
                </p:cNvSpPr>
                <p:nvPr/>
              </p:nvSpPr>
              <p:spPr bwMode="auto">
                <a:xfrm>
                  <a:off x="4605338" y="1054101"/>
                  <a:ext cx="12700" cy="12700"/>
                </a:xfrm>
                <a:custGeom>
                  <a:avLst/>
                  <a:gdLst>
                    <a:gd name="T0" fmla="*/ 9 w 10"/>
                    <a:gd name="T1" fmla="*/ 10 h 11"/>
                    <a:gd name="T2" fmla="*/ 0 w 10"/>
                    <a:gd name="T3" fmla="*/ 0 h 11"/>
                    <a:gd name="T4" fmla="*/ 2 w 10"/>
                    <a:gd name="T5" fmla="*/ 1 h 11"/>
                    <a:gd name="T6" fmla="*/ 10 w 10"/>
                    <a:gd name="T7" fmla="*/ 11 h 11"/>
                    <a:gd name="T8" fmla="*/ 9 w 10"/>
                    <a:gd name="T9" fmla="*/ 10 h 11"/>
                  </a:gdLst>
                  <a:ahLst/>
                  <a:cxnLst>
                    <a:cxn ang="0">
                      <a:pos x="T0" y="T1"/>
                    </a:cxn>
                    <a:cxn ang="0">
                      <a:pos x="T2" y="T3"/>
                    </a:cxn>
                    <a:cxn ang="0">
                      <a:pos x="T4" y="T5"/>
                    </a:cxn>
                    <a:cxn ang="0">
                      <a:pos x="T6" y="T7"/>
                    </a:cxn>
                    <a:cxn ang="0">
                      <a:pos x="T8" y="T9"/>
                    </a:cxn>
                  </a:cxnLst>
                  <a:rect l="0" t="0" r="r" b="b"/>
                  <a:pathLst>
                    <a:path w="10" h="11">
                      <a:moveTo>
                        <a:pt x="9" y="10"/>
                      </a:moveTo>
                      <a:cubicBezTo>
                        <a:pt x="0" y="0"/>
                        <a:pt x="0" y="0"/>
                        <a:pt x="0" y="0"/>
                      </a:cubicBezTo>
                      <a:cubicBezTo>
                        <a:pt x="1" y="0"/>
                        <a:pt x="1" y="1"/>
                        <a:pt x="2" y="1"/>
                      </a:cubicBezTo>
                      <a:cubicBezTo>
                        <a:pt x="10" y="11"/>
                        <a:pt x="10" y="11"/>
                        <a:pt x="10" y="11"/>
                      </a:cubicBezTo>
                      <a:cubicBezTo>
                        <a:pt x="10" y="11"/>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7"/>
                <p:cNvSpPr>
                  <a:spLocks/>
                </p:cNvSpPr>
                <p:nvPr/>
              </p:nvSpPr>
              <p:spPr bwMode="auto">
                <a:xfrm>
                  <a:off x="4608513" y="1054101"/>
                  <a:ext cx="9525" cy="12700"/>
                </a:xfrm>
                <a:custGeom>
                  <a:avLst/>
                  <a:gdLst>
                    <a:gd name="T0" fmla="*/ 8 w 8"/>
                    <a:gd name="T1" fmla="*/ 10 h 10"/>
                    <a:gd name="T2" fmla="*/ 0 w 8"/>
                    <a:gd name="T3" fmla="*/ 0 h 10"/>
                    <a:gd name="T4" fmla="*/ 0 w 8"/>
                    <a:gd name="T5" fmla="*/ 1 h 10"/>
                    <a:gd name="T6" fmla="*/ 8 w 8"/>
                    <a:gd name="T7" fmla="*/ 10 h 10"/>
                    <a:gd name="T8" fmla="*/ 8 w 8"/>
                    <a:gd name="T9" fmla="*/ 10 h 10"/>
                  </a:gdLst>
                  <a:ahLst/>
                  <a:cxnLst>
                    <a:cxn ang="0">
                      <a:pos x="T0" y="T1"/>
                    </a:cxn>
                    <a:cxn ang="0">
                      <a:pos x="T2" y="T3"/>
                    </a:cxn>
                    <a:cxn ang="0">
                      <a:pos x="T4" y="T5"/>
                    </a:cxn>
                    <a:cxn ang="0">
                      <a:pos x="T6" y="T7"/>
                    </a:cxn>
                    <a:cxn ang="0">
                      <a:pos x="T8" y="T9"/>
                    </a:cxn>
                  </a:cxnLst>
                  <a:rect l="0" t="0" r="r" b="b"/>
                  <a:pathLst>
                    <a:path w="8" h="10">
                      <a:moveTo>
                        <a:pt x="8" y="10"/>
                      </a:moveTo>
                      <a:cubicBezTo>
                        <a:pt x="0" y="0"/>
                        <a:pt x="0" y="0"/>
                        <a:pt x="0" y="0"/>
                      </a:cubicBezTo>
                      <a:cubicBezTo>
                        <a:pt x="0" y="1"/>
                        <a:pt x="0" y="1"/>
                        <a:pt x="0" y="1"/>
                      </a:cubicBezTo>
                      <a:cubicBezTo>
                        <a:pt x="8" y="10"/>
                        <a:pt x="8" y="10"/>
                        <a:pt x="8" y="10"/>
                      </a:cubicBezTo>
                      <a:cubicBezTo>
                        <a:pt x="8" y="10"/>
                        <a:pt x="8"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8"/>
                <p:cNvSpPr>
                  <a:spLocks/>
                </p:cNvSpPr>
                <p:nvPr/>
              </p:nvSpPr>
              <p:spPr bwMode="auto">
                <a:xfrm>
                  <a:off x="4457701" y="1179513"/>
                  <a:ext cx="11113" cy="14288"/>
                </a:xfrm>
                <a:custGeom>
                  <a:avLst/>
                  <a:gdLst>
                    <a:gd name="T0" fmla="*/ 8 w 9"/>
                    <a:gd name="T1" fmla="*/ 10 h 11"/>
                    <a:gd name="T2" fmla="*/ 0 w 9"/>
                    <a:gd name="T3" fmla="*/ 0 h 11"/>
                    <a:gd name="T4" fmla="*/ 1 w 9"/>
                    <a:gd name="T5" fmla="*/ 1 h 11"/>
                    <a:gd name="T6" fmla="*/ 9 w 9"/>
                    <a:gd name="T7" fmla="*/ 11 h 11"/>
                    <a:gd name="T8" fmla="*/ 8 w 9"/>
                    <a:gd name="T9" fmla="*/ 10 h 11"/>
                  </a:gdLst>
                  <a:ahLst/>
                  <a:cxnLst>
                    <a:cxn ang="0">
                      <a:pos x="T0" y="T1"/>
                    </a:cxn>
                    <a:cxn ang="0">
                      <a:pos x="T2" y="T3"/>
                    </a:cxn>
                    <a:cxn ang="0">
                      <a:pos x="T4" y="T5"/>
                    </a:cxn>
                    <a:cxn ang="0">
                      <a:pos x="T6" y="T7"/>
                    </a:cxn>
                    <a:cxn ang="0">
                      <a:pos x="T8" y="T9"/>
                    </a:cxn>
                  </a:cxnLst>
                  <a:rect l="0" t="0" r="r" b="b"/>
                  <a:pathLst>
                    <a:path w="9" h="11">
                      <a:moveTo>
                        <a:pt x="8" y="10"/>
                      </a:moveTo>
                      <a:cubicBezTo>
                        <a:pt x="0" y="0"/>
                        <a:pt x="0" y="0"/>
                        <a:pt x="0" y="0"/>
                      </a:cubicBezTo>
                      <a:cubicBezTo>
                        <a:pt x="0" y="0"/>
                        <a:pt x="1" y="1"/>
                        <a:pt x="1" y="1"/>
                      </a:cubicBezTo>
                      <a:cubicBezTo>
                        <a:pt x="9" y="11"/>
                        <a:pt x="9" y="11"/>
                        <a:pt x="9" y="11"/>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9"/>
                <p:cNvSpPr>
                  <a:spLocks/>
                </p:cNvSpPr>
                <p:nvPr/>
              </p:nvSpPr>
              <p:spPr bwMode="auto">
                <a:xfrm>
                  <a:off x="4457701" y="1181101"/>
                  <a:ext cx="12700" cy="14288"/>
                </a:xfrm>
                <a:custGeom>
                  <a:avLst/>
                  <a:gdLst>
                    <a:gd name="T0" fmla="*/ 8 w 10"/>
                    <a:gd name="T1" fmla="*/ 10 h 11"/>
                    <a:gd name="T2" fmla="*/ 0 w 10"/>
                    <a:gd name="T3" fmla="*/ 0 h 11"/>
                    <a:gd name="T4" fmla="*/ 2 w 10"/>
                    <a:gd name="T5" fmla="*/ 2 h 11"/>
                    <a:gd name="T6" fmla="*/ 10 w 10"/>
                    <a:gd name="T7" fmla="*/ 11 h 11"/>
                    <a:gd name="T8" fmla="*/ 8 w 10"/>
                    <a:gd name="T9" fmla="*/ 10 h 11"/>
                  </a:gdLst>
                  <a:ahLst/>
                  <a:cxnLst>
                    <a:cxn ang="0">
                      <a:pos x="T0" y="T1"/>
                    </a:cxn>
                    <a:cxn ang="0">
                      <a:pos x="T2" y="T3"/>
                    </a:cxn>
                    <a:cxn ang="0">
                      <a:pos x="T4" y="T5"/>
                    </a:cxn>
                    <a:cxn ang="0">
                      <a:pos x="T6" y="T7"/>
                    </a:cxn>
                    <a:cxn ang="0">
                      <a:pos x="T8" y="T9"/>
                    </a:cxn>
                  </a:cxnLst>
                  <a:rect l="0" t="0" r="r" b="b"/>
                  <a:pathLst>
                    <a:path w="10" h="11">
                      <a:moveTo>
                        <a:pt x="8" y="10"/>
                      </a:moveTo>
                      <a:cubicBezTo>
                        <a:pt x="0" y="0"/>
                        <a:pt x="0" y="0"/>
                        <a:pt x="0" y="0"/>
                      </a:cubicBezTo>
                      <a:cubicBezTo>
                        <a:pt x="1" y="0"/>
                        <a:pt x="1" y="1"/>
                        <a:pt x="2" y="2"/>
                      </a:cubicBezTo>
                      <a:cubicBezTo>
                        <a:pt x="10" y="11"/>
                        <a:pt x="10" y="11"/>
                        <a:pt x="10" y="11"/>
                      </a:cubicBezTo>
                      <a:cubicBezTo>
                        <a:pt x="10" y="11"/>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0"/>
                <p:cNvSpPr>
                  <a:spLocks/>
                </p:cNvSpPr>
                <p:nvPr/>
              </p:nvSpPr>
              <p:spPr bwMode="auto">
                <a:xfrm>
                  <a:off x="4564063" y="1020763"/>
                  <a:ext cx="47625" cy="41275"/>
                </a:xfrm>
                <a:custGeom>
                  <a:avLst/>
                  <a:gdLst>
                    <a:gd name="T0" fmla="*/ 7 w 30"/>
                    <a:gd name="T1" fmla="*/ 8 h 26"/>
                    <a:gd name="T2" fmla="*/ 0 w 30"/>
                    <a:gd name="T3" fmla="*/ 0 h 26"/>
                    <a:gd name="T4" fmla="*/ 24 w 30"/>
                    <a:gd name="T5" fmla="*/ 19 h 26"/>
                    <a:gd name="T6" fmla="*/ 30 w 30"/>
                    <a:gd name="T7" fmla="*/ 26 h 26"/>
                    <a:gd name="T8" fmla="*/ 7 w 30"/>
                    <a:gd name="T9" fmla="*/ 8 h 26"/>
                  </a:gdLst>
                  <a:ahLst/>
                  <a:cxnLst>
                    <a:cxn ang="0">
                      <a:pos x="T0" y="T1"/>
                    </a:cxn>
                    <a:cxn ang="0">
                      <a:pos x="T2" y="T3"/>
                    </a:cxn>
                    <a:cxn ang="0">
                      <a:pos x="T4" y="T5"/>
                    </a:cxn>
                    <a:cxn ang="0">
                      <a:pos x="T6" y="T7"/>
                    </a:cxn>
                    <a:cxn ang="0">
                      <a:pos x="T8" y="T9"/>
                    </a:cxn>
                  </a:cxnLst>
                  <a:rect l="0" t="0" r="r" b="b"/>
                  <a:pathLst>
                    <a:path w="30" h="26">
                      <a:moveTo>
                        <a:pt x="7" y="8"/>
                      </a:moveTo>
                      <a:lnTo>
                        <a:pt x="0" y="0"/>
                      </a:lnTo>
                      <a:lnTo>
                        <a:pt x="24" y="19"/>
                      </a:lnTo>
                      <a:lnTo>
                        <a:pt x="30" y="26"/>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1"/>
                <p:cNvSpPr>
                  <a:spLocks/>
                </p:cNvSpPr>
                <p:nvPr/>
              </p:nvSpPr>
              <p:spPr bwMode="auto">
                <a:xfrm>
                  <a:off x="4305301" y="1219201"/>
                  <a:ext cx="36513" cy="93663"/>
                </a:xfrm>
                <a:custGeom>
                  <a:avLst/>
                  <a:gdLst>
                    <a:gd name="T0" fmla="*/ 29 w 29"/>
                    <a:gd name="T1" fmla="*/ 75 h 75"/>
                    <a:gd name="T2" fmla="*/ 21 w 29"/>
                    <a:gd name="T3" fmla="*/ 65 h 75"/>
                    <a:gd name="T4" fmla="*/ 0 w 29"/>
                    <a:gd name="T5" fmla="*/ 0 h 75"/>
                    <a:gd name="T6" fmla="*/ 8 w 29"/>
                    <a:gd name="T7" fmla="*/ 10 h 75"/>
                    <a:gd name="T8" fmla="*/ 29 w 29"/>
                    <a:gd name="T9" fmla="*/ 75 h 75"/>
                  </a:gdLst>
                  <a:ahLst/>
                  <a:cxnLst>
                    <a:cxn ang="0">
                      <a:pos x="T0" y="T1"/>
                    </a:cxn>
                    <a:cxn ang="0">
                      <a:pos x="T2" y="T3"/>
                    </a:cxn>
                    <a:cxn ang="0">
                      <a:pos x="T4" y="T5"/>
                    </a:cxn>
                    <a:cxn ang="0">
                      <a:pos x="T6" y="T7"/>
                    </a:cxn>
                    <a:cxn ang="0">
                      <a:pos x="T8" y="T9"/>
                    </a:cxn>
                  </a:cxnLst>
                  <a:rect l="0" t="0" r="r" b="b"/>
                  <a:pathLst>
                    <a:path w="29" h="75">
                      <a:moveTo>
                        <a:pt x="29" y="75"/>
                      </a:moveTo>
                      <a:cubicBezTo>
                        <a:pt x="21" y="65"/>
                        <a:pt x="21" y="65"/>
                        <a:pt x="21" y="65"/>
                      </a:cubicBezTo>
                      <a:cubicBezTo>
                        <a:pt x="12" y="55"/>
                        <a:pt x="5" y="13"/>
                        <a:pt x="0" y="0"/>
                      </a:cubicBezTo>
                      <a:cubicBezTo>
                        <a:pt x="8" y="10"/>
                        <a:pt x="8" y="10"/>
                        <a:pt x="8" y="10"/>
                      </a:cubicBezTo>
                      <a:cubicBezTo>
                        <a:pt x="13" y="23"/>
                        <a:pt x="20" y="65"/>
                        <a:pt x="29" y="7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2"/>
                <p:cNvSpPr>
                  <a:spLocks/>
                </p:cNvSpPr>
                <p:nvPr/>
              </p:nvSpPr>
              <p:spPr bwMode="auto">
                <a:xfrm>
                  <a:off x="4397376" y="1133476"/>
                  <a:ext cx="69850" cy="58738"/>
                </a:xfrm>
                <a:custGeom>
                  <a:avLst/>
                  <a:gdLst>
                    <a:gd name="T0" fmla="*/ 6 w 44"/>
                    <a:gd name="T1" fmla="*/ 8 h 37"/>
                    <a:gd name="T2" fmla="*/ 0 w 44"/>
                    <a:gd name="T3" fmla="*/ 0 h 37"/>
                    <a:gd name="T4" fmla="*/ 38 w 44"/>
                    <a:gd name="T5" fmla="*/ 29 h 37"/>
                    <a:gd name="T6" fmla="*/ 44 w 44"/>
                    <a:gd name="T7" fmla="*/ 37 h 37"/>
                    <a:gd name="T8" fmla="*/ 6 w 44"/>
                    <a:gd name="T9" fmla="*/ 8 h 37"/>
                  </a:gdLst>
                  <a:ahLst/>
                  <a:cxnLst>
                    <a:cxn ang="0">
                      <a:pos x="T0" y="T1"/>
                    </a:cxn>
                    <a:cxn ang="0">
                      <a:pos x="T2" y="T3"/>
                    </a:cxn>
                    <a:cxn ang="0">
                      <a:pos x="T4" y="T5"/>
                    </a:cxn>
                    <a:cxn ang="0">
                      <a:pos x="T6" y="T7"/>
                    </a:cxn>
                    <a:cxn ang="0">
                      <a:pos x="T8" y="T9"/>
                    </a:cxn>
                  </a:cxnLst>
                  <a:rect l="0" t="0" r="r" b="b"/>
                  <a:pathLst>
                    <a:path w="44" h="37">
                      <a:moveTo>
                        <a:pt x="6" y="8"/>
                      </a:moveTo>
                      <a:lnTo>
                        <a:pt x="0" y="0"/>
                      </a:lnTo>
                      <a:lnTo>
                        <a:pt x="38" y="29"/>
                      </a:lnTo>
                      <a:lnTo>
                        <a:pt x="44" y="37"/>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3"/>
                <p:cNvSpPr>
                  <a:spLocks/>
                </p:cNvSpPr>
                <p:nvPr/>
              </p:nvSpPr>
              <p:spPr bwMode="auto">
                <a:xfrm>
                  <a:off x="4522788" y="968376"/>
                  <a:ext cx="20638" cy="31750"/>
                </a:xfrm>
                <a:custGeom>
                  <a:avLst/>
                  <a:gdLst>
                    <a:gd name="T0" fmla="*/ 8 w 16"/>
                    <a:gd name="T1" fmla="*/ 25 h 25"/>
                    <a:gd name="T2" fmla="*/ 0 w 16"/>
                    <a:gd name="T3" fmla="*/ 15 h 25"/>
                    <a:gd name="T4" fmla="*/ 8 w 16"/>
                    <a:gd name="T5" fmla="*/ 0 h 25"/>
                    <a:gd name="T6" fmla="*/ 16 w 16"/>
                    <a:gd name="T7" fmla="*/ 9 h 25"/>
                    <a:gd name="T8" fmla="*/ 8 w 16"/>
                    <a:gd name="T9" fmla="*/ 25 h 25"/>
                  </a:gdLst>
                  <a:ahLst/>
                  <a:cxnLst>
                    <a:cxn ang="0">
                      <a:pos x="T0" y="T1"/>
                    </a:cxn>
                    <a:cxn ang="0">
                      <a:pos x="T2" y="T3"/>
                    </a:cxn>
                    <a:cxn ang="0">
                      <a:pos x="T4" y="T5"/>
                    </a:cxn>
                    <a:cxn ang="0">
                      <a:pos x="T6" y="T7"/>
                    </a:cxn>
                    <a:cxn ang="0">
                      <a:pos x="T8" y="T9"/>
                    </a:cxn>
                  </a:cxnLst>
                  <a:rect l="0" t="0" r="r" b="b"/>
                  <a:pathLst>
                    <a:path w="16" h="25">
                      <a:moveTo>
                        <a:pt x="8" y="25"/>
                      </a:moveTo>
                      <a:cubicBezTo>
                        <a:pt x="0" y="15"/>
                        <a:pt x="0" y="15"/>
                        <a:pt x="0" y="15"/>
                      </a:cubicBezTo>
                      <a:cubicBezTo>
                        <a:pt x="0" y="8"/>
                        <a:pt x="3" y="3"/>
                        <a:pt x="8" y="0"/>
                      </a:cubicBezTo>
                      <a:cubicBezTo>
                        <a:pt x="16" y="9"/>
                        <a:pt x="16" y="9"/>
                        <a:pt x="16" y="9"/>
                      </a:cubicBezTo>
                      <a:cubicBezTo>
                        <a:pt x="11" y="12"/>
                        <a:pt x="8" y="18"/>
                        <a:pt x="8"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4"/>
                <p:cNvSpPr>
                  <a:spLocks/>
                </p:cNvSpPr>
                <p:nvPr/>
              </p:nvSpPr>
              <p:spPr bwMode="auto">
                <a:xfrm>
                  <a:off x="4533901" y="966788"/>
                  <a:ext cx="12700" cy="12700"/>
                </a:xfrm>
                <a:custGeom>
                  <a:avLst/>
                  <a:gdLst>
                    <a:gd name="T0" fmla="*/ 8 w 11"/>
                    <a:gd name="T1" fmla="*/ 11 h 11"/>
                    <a:gd name="T2" fmla="*/ 0 w 11"/>
                    <a:gd name="T3" fmla="*/ 2 h 11"/>
                    <a:gd name="T4" fmla="*/ 2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2"/>
                        <a:pt x="0" y="2"/>
                        <a:pt x="0" y="2"/>
                      </a:cubicBezTo>
                      <a:cubicBezTo>
                        <a:pt x="0" y="1"/>
                        <a:pt x="1" y="1"/>
                        <a:pt x="2" y="0"/>
                      </a:cubicBezTo>
                      <a:cubicBezTo>
                        <a:pt x="11" y="10"/>
                        <a:pt x="11" y="10"/>
                        <a:pt x="11"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5"/>
                <p:cNvSpPr>
                  <a:spLocks/>
                </p:cNvSpPr>
                <p:nvPr/>
              </p:nvSpPr>
              <p:spPr bwMode="auto">
                <a:xfrm>
                  <a:off x="4535488" y="965201"/>
                  <a:ext cx="14288" cy="12700"/>
                </a:xfrm>
                <a:custGeom>
                  <a:avLst/>
                  <a:gdLst>
                    <a:gd name="T0" fmla="*/ 9 w 11"/>
                    <a:gd name="T1" fmla="*/ 11 h 11"/>
                    <a:gd name="T2" fmla="*/ 0 w 11"/>
                    <a:gd name="T3" fmla="*/ 1 h 11"/>
                    <a:gd name="T4" fmla="*/ 3 w 11"/>
                    <a:gd name="T5" fmla="*/ 0 h 11"/>
                    <a:gd name="T6" fmla="*/ 11 w 11"/>
                    <a:gd name="T7" fmla="*/ 10 h 11"/>
                    <a:gd name="T8" fmla="*/ 9 w 11"/>
                    <a:gd name="T9" fmla="*/ 11 h 11"/>
                  </a:gdLst>
                  <a:ahLst/>
                  <a:cxnLst>
                    <a:cxn ang="0">
                      <a:pos x="T0" y="T1"/>
                    </a:cxn>
                    <a:cxn ang="0">
                      <a:pos x="T2" y="T3"/>
                    </a:cxn>
                    <a:cxn ang="0">
                      <a:pos x="T4" y="T5"/>
                    </a:cxn>
                    <a:cxn ang="0">
                      <a:pos x="T6" y="T7"/>
                    </a:cxn>
                    <a:cxn ang="0">
                      <a:pos x="T8" y="T9"/>
                    </a:cxn>
                  </a:cxnLst>
                  <a:rect l="0" t="0" r="r" b="b"/>
                  <a:pathLst>
                    <a:path w="11" h="11">
                      <a:moveTo>
                        <a:pt x="9" y="11"/>
                      </a:moveTo>
                      <a:cubicBezTo>
                        <a:pt x="0" y="1"/>
                        <a:pt x="0" y="1"/>
                        <a:pt x="0" y="1"/>
                      </a:cubicBezTo>
                      <a:cubicBezTo>
                        <a:pt x="1" y="1"/>
                        <a:pt x="2" y="1"/>
                        <a:pt x="3" y="0"/>
                      </a:cubicBezTo>
                      <a:cubicBezTo>
                        <a:pt x="11" y="10"/>
                        <a:pt x="11" y="10"/>
                        <a:pt x="11" y="10"/>
                      </a:cubicBezTo>
                      <a:cubicBezTo>
                        <a:pt x="10" y="10"/>
                        <a:pt x="9" y="11"/>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6"/>
                <p:cNvSpPr>
                  <a:spLocks/>
                </p:cNvSpPr>
                <p:nvPr/>
              </p:nvSpPr>
              <p:spPr bwMode="auto">
                <a:xfrm>
                  <a:off x="4538663" y="965201"/>
                  <a:ext cx="12700" cy="12700"/>
                </a:xfrm>
                <a:custGeom>
                  <a:avLst/>
                  <a:gdLst>
                    <a:gd name="T0" fmla="*/ 8 w 10"/>
                    <a:gd name="T1" fmla="*/ 10 h 10"/>
                    <a:gd name="T2" fmla="*/ 0 w 10"/>
                    <a:gd name="T3" fmla="*/ 0 h 10"/>
                    <a:gd name="T4" fmla="*/ 2 w 10"/>
                    <a:gd name="T5" fmla="*/ 0 h 10"/>
                    <a:gd name="T6" fmla="*/ 10 w 10"/>
                    <a:gd name="T7" fmla="*/ 10 h 10"/>
                    <a:gd name="T8" fmla="*/ 8 w 10"/>
                    <a:gd name="T9" fmla="*/ 10 h 10"/>
                  </a:gdLst>
                  <a:ahLst/>
                  <a:cxnLst>
                    <a:cxn ang="0">
                      <a:pos x="T0" y="T1"/>
                    </a:cxn>
                    <a:cxn ang="0">
                      <a:pos x="T2" y="T3"/>
                    </a:cxn>
                    <a:cxn ang="0">
                      <a:pos x="T4" y="T5"/>
                    </a:cxn>
                    <a:cxn ang="0">
                      <a:pos x="T6" y="T7"/>
                    </a:cxn>
                    <a:cxn ang="0">
                      <a:pos x="T8" y="T9"/>
                    </a:cxn>
                  </a:cxnLst>
                  <a:rect l="0" t="0" r="r" b="b"/>
                  <a:pathLst>
                    <a:path w="10" h="10">
                      <a:moveTo>
                        <a:pt x="8" y="10"/>
                      </a:moveTo>
                      <a:cubicBezTo>
                        <a:pt x="0" y="0"/>
                        <a:pt x="0" y="0"/>
                        <a:pt x="0" y="0"/>
                      </a:cubicBezTo>
                      <a:cubicBezTo>
                        <a:pt x="0" y="0"/>
                        <a:pt x="1" y="0"/>
                        <a:pt x="2" y="0"/>
                      </a:cubicBezTo>
                      <a:cubicBezTo>
                        <a:pt x="10" y="10"/>
                        <a:pt x="10" y="10"/>
                        <a:pt x="10"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7"/>
                <p:cNvSpPr>
                  <a:spLocks/>
                </p:cNvSpPr>
                <p:nvPr/>
              </p:nvSpPr>
              <p:spPr bwMode="auto">
                <a:xfrm>
                  <a:off x="4541838" y="965201"/>
                  <a:ext cx="14288" cy="12700"/>
                </a:xfrm>
                <a:custGeom>
                  <a:avLst/>
                  <a:gdLst>
                    <a:gd name="T0" fmla="*/ 8 w 11"/>
                    <a:gd name="T1" fmla="*/ 10 h 10"/>
                    <a:gd name="T2" fmla="*/ 0 w 11"/>
                    <a:gd name="T3" fmla="*/ 0 h 10"/>
                    <a:gd name="T4" fmla="*/ 2 w 11"/>
                    <a:gd name="T5" fmla="*/ 0 h 10"/>
                    <a:gd name="T6" fmla="*/ 2 w 11"/>
                    <a:gd name="T7" fmla="*/ 0 h 10"/>
                    <a:gd name="T8" fmla="*/ 11 w 11"/>
                    <a:gd name="T9" fmla="*/ 10 h 10"/>
                    <a:gd name="T10" fmla="*/ 10 w 11"/>
                    <a:gd name="T11" fmla="*/ 10 h 10"/>
                    <a:gd name="T12" fmla="*/ 8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8" y="10"/>
                      </a:moveTo>
                      <a:cubicBezTo>
                        <a:pt x="0" y="0"/>
                        <a:pt x="0" y="0"/>
                        <a:pt x="0" y="0"/>
                      </a:cubicBezTo>
                      <a:cubicBezTo>
                        <a:pt x="1" y="0"/>
                        <a:pt x="1" y="0"/>
                        <a:pt x="2" y="0"/>
                      </a:cubicBezTo>
                      <a:cubicBezTo>
                        <a:pt x="2" y="0"/>
                        <a:pt x="2" y="0"/>
                        <a:pt x="2" y="0"/>
                      </a:cubicBezTo>
                      <a:cubicBezTo>
                        <a:pt x="11" y="10"/>
                        <a:pt x="11" y="10"/>
                        <a:pt x="11" y="10"/>
                      </a:cubicBezTo>
                      <a:cubicBezTo>
                        <a:pt x="11" y="10"/>
                        <a:pt x="10" y="10"/>
                        <a:pt x="10"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8"/>
                <p:cNvSpPr>
                  <a:spLocks/>
                </p:cNvSpPr>
                <p:nvPr/>
              </p:nvSpPr>
              <p:spPr bwMode="auto">
                <a:xfrm>
                  <a:off x="4545013" y="965201"/>
                  <a:ext cx="14288" cy="12700"/>
                </a:xfrm>
                <a:custGeom>
                  <a:avLst/>
                  <a:gdLst>
                    <a:gd name="T0" fmla="*/ 9 w 12"/>
                    <a:gd name="T1" fmla="*/ 10 h 10"/>
                    <a:gd name="T2" fmla="*/ 0 w 12"/>
                    <a:gd name="T3" fmla="*/ 0 h 10"/>
                    <a:gd name="T4" fmla="*/ 3 w 12"/>
                    <a:gd name="T5" fmla="*/ 0 h 10"/>
                    <a:gd name="T6" fmla="*/ 12 w 12"/>
                    <a:gd name="T7" fmla="*/ 10 h 10"/>
                    <a:gd name="T8" fmla="*/ 9 w 12"/>
                    <a:gd name="T9" fmla="*/ 10 h 10"/>
                  </a:gdLst>
                  <a:ahLst/>
                  <a:cxnLst>
                    <a:cxn ang="0">
                      <a:pos x="T0" y="T1"/>
                    </a:cxn>
                    <a:cxn ang="0">
                      <a:pos x="T2" y="T3"/>
                    </a:cxn>
                    <a:cxn ang="0">
                      <a:pos x="T4" y="T5"/>
                    </a:cxn>
                    <a:cxn ang="0">
                      <a:pos x="T6" y="T7"/>
                    </a:cxn>
                    <a:cxn ang="0">
                      <a:pos x="T8" y="T9"/>
                    </a:cxn>
                  </a:cxnLst>
                  <a:rect l="0" t="0" r="r" b="b"/>
                  <a:pathLst>
                    <a:path w="12" h="10">
                      <a:moveTo>
                        <a:pt x="9" y="10"/>
                      </a:moveTo>
                      <a:cubicBezTo>
                        <a:pt x="0" y="0"/>
                        <a:pt x="0" y="0"/>
                        <a:pt x="0" y="0"/>
                      </a:cubicBezTo>
                      <a:cubicBezTo>
                        <a:pt x="1" y="0"/>
                        <a:pt x="2" y="0"/>
                        <a:pt x="3" y="0"/>
                      </a:cubicBezTo>
                      <a:cubicBezTo>
                        <a:pt x="12" y="10"/>
                        <a:pt x="12" y="10"/>
                        <a:pt x="12" y="10"/>
                      </a:cubicBezTo>
                      <a:cubicBezTo>
                        <a:pt x="11" y="10"/>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9"/>
                <p:cNvSpPr>
                  <a:spLocks/>
                </p:cNvSpPr>
                <p:nvPr/>
              </p:nvSpPr>
              <p:spPr bwMode="auto">
                <a:xfrm>
                  <a:off x="4548188" y="965201"/>
                  <a:ext cx="15875" cy="12700"/>
                </a:xfrm>
                <a:custGeom>
                  <a:avLst/>
                  <a:gdLst>
                    <a:gd name="T0" fmla="*/ 9 w 13"/>
                    <a:gd name="T1" fmla="*/ 10 h 11"/>
                    <a:gd name="T2" fmla="*/ 0 w 13"/>
                    <a:gd name="T3" fmla="*/ 0 h 11"/>
                    <a:gd name="T4" fmla="*/ 5 w 13"/>
                    <a:gd name="T5" fmla="*/ 2 h 11"/>
                    <a:gd name="T6" fmla="*/ 13 w 13"/>
                    <a:gd name="T7" fmla="*/ 11 h 11"/>
                    <a:gd name="T8" fmla="*/ 9 w 13"/>
                    <a:gd name="T9" fmla="*/ 10 h 11"/>
                  </a:gdLst>
                  <a:ahLst/>
                  <a:cxnLst>
                    <a:cxn ang="0">
                      <a:pos x="T0" y="T1"/>
                    </a:cxn>
                    <a:cxn ang="0">
                      <a:pos x="T2" y="T3"/>
                    </a:cxn>
                    <a:cxn ang="0">
                      <a:pos x="T4" y="T5"/>
                    </a:cxn>
                    <a:cxn ang="0">
                      <a:pos x="T6" y="T7"/>
                    </a:cxn>
                    <a:cxn ang="0">
                      <a:pos x="T8" y="T9"/>
                    </a:cxn>
                  </a:cxnLst>
                  <a:rect l="0" t="0" r="r" b="b"/>
                  <a:pathLst>
                    <a:path w="13" h="11">
                      <a:moveTo>
                        <a:pt x="9" y="10"/>
                      </a:moveTo>
                      <a:cubicBezTo>
                        <a:pt x="0" y="0"/>
                        <a:pt x="0" y="0"/>
                        <a:pt x="0" y="0"/>
                      </a:cubicBezTo>
                      <a:cubicBezTo>
                        <a:pt x="2" y="0"/>
                        <a:pt x="3" y="1"/>
                        <a:pt x="5" y="2"/>
                      </a:cubicBezTo>
                      <a:cubicBezTo>
                        <a:pt x="13" y="11"/>
                        <a:pt x="13" y="11"/>
                        <a:pt x="13" y="11"/>
                      </a:cubicBezTo>
                      <a:cubicBezTo>
                        <a:pt x="12" y="11"/>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20"/>
                <p:cNvSpPr>
                  <a:spLocks/>
                </p:cNvSpPr>
                <p:nvPr/>
              </p:nvSpPr>
              <p:spPr bwMode="auto">
                <a:xfrm>
                  <a:off x="4554538" y="966788"/>
                  <a:ext cx="14288" cy="15875"/>
                </a:xfrm>
                <a:custGeom>
                  <a:avLst/>
                  <a:gdLst>
                    <a:gd name="T0" fmla="*/ 8 w 11"/>
                    <a:gd name="T1" fmla="*/ 9 h 12"/>
                    <a:gd name="T2" fmla="*/ 0 w 11"/>
                    <a:gd name="T3" fmla="*/ 0 h 12"/>
                    <a:gd name="T4" fmla="*/ 3 w 11"/>
                    <a:gd name="T5" fmla="*/ 2 h 12"/>
                    <a:gd name="T6" fmla="*/ 11 w 11"/>
                    <a:gd name="T7" fmla="*/ 12 h 12"/>
                    <a:gd name="T8" fmla="*/ 8 w 11"/>
                    <a:gd name="T9" fmla="*/ 9 h 12"/>
                  </a:gdLst>
                  <a:ahLst/>
                  <a:cxnLst>
                    <a:cxn ang="0">
                      <a:pos x="T0" y="T1"/>
                    </a:cxn>
                    <a:cxn ang="0">
                      <a:pos x="T2" y="T3"/>
                    </a:cxn>
                    <a:cxn ang="0">
                      <a:pos x="T4" y="T5"/>
                    </a:cxn>
                    <a:cxn ang="0">
                      <a:pos x="T6" y="T7"/>
                    </a:cxn>
                    <a:cxn ang="0">
                      <a:pos x="T8" y="T9"/>
                    </a:cxn>
                  </a:cxnLst>
                  <a:rect l="0" t="0" r="r" b="b"/>
                  <a:pathLst>
                    <a:path w="11" h="12">
                      <a:moveTo>
                        <a:pt x="8" y="9"/>
                      </a:moveTo>
                      <a:cubicBezTo>
                        <a:pt x="0" y="0"/>
                        <a:pt x="0" y="0"/>
                        <a:pt x="0" y="0"/>
                      </a:cubicBezTo>
                      <a:cubicBezTo>
                        <a:pt x="1" y="0"/>
                        <a:pt x="2" y="1"/>
                        <a:pt x="3" y="2"/>
                      </a:cubicBezTo>
                      <a:cubicBezTo>
                        <a:pt x="11" y="12"/>
                        <a:pt x="11" y="12"/>
                        <a:pt x="11" y="12"/>
                      </a:cubicBezTo>
                      <a:cubicBezTo>
                        <a:pt x="10" y="11"/>
                        <a:pt x="9"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21"/>
                <p:cNvSpPr>
                  <a:spLocks/>
                </p:cNvSpPr>
                <p:nvPr/>
              </p:nvSpPr>
              <p:spPr bwMode="auto">
                <a:xfrm>
                  <a:off x="4557713" y="969963"/>
                  <a:ext cx="12700" cy="14288"/>
                </a:xfrm>
                <a:custGeom>
                  <a:avLst/>
                  <a:gdLst>
                    <a:gd name="T0" fmla="*/ 8 w 10"/>
                    <a:gd name="T1" fmla="*/ 10 h 11"/>
                    <a:gd name="T2" fmla="*/ 0 w 10"/>
                    <a:gd name="T3" fmla="*/ 0 h 11"/>
                    <a:gd name="T4" fmla="*/ 2 w 10"/>
                    <a:gd name="T5" fmla="*/ 2 h 11"/>
                    <a:gd name="T6" fmla="*/ 10 w 10"/>
                    <a:gd name="T7" fmla="*/ 11 h 11"/>
                    <a:gd name="T8" fmla="*/ 8 w 10"/>
                    <a:gd name="T9" fmla="*/ 10 h 11"/>
                  </a:gdLst>
                  <a:ahLst/>
                  <a:cxnLst>
                    <a:cxn ang="0">
                      <a:pos x="T0" y="T1"/>
                    </a:cxn>
                    <a:cxn ang="0">
                      <a:pos x="T2" y="T3"/>
                    </a:cxn>
                    <a:cxn ang="0">
                      <a:pos x="T4" y="T5"/>
                    </a:cxn>
                    <a:cxn ang="0">
                      <a:pos x="T6" y="T7"/>
                    </a:cxn>
                    <a:cxn ang="0">
                      <a:pos x="T8" y="T9"/>
                    </a:cxn>
                  </a:cxnLst>
                  <a:rect l="0" t="0" r="r" b="b"/>
                  <a:pathLst>
                    <a:path w="10" h="11">
                      <a:moveTo>
                        <a:pt x="8" y="10"/>
                      </a:moveTo>
                      <a:cubicBezTo>
                        <a:pt x="0" y="0"/>
                        <a:pt x="0" y="0"/>
                        <a:pt x="0" y="0"/>
                      </a:cubicBezTo>
                      <a:cubicBezTo>
                        <a:pt x="1" y="0"/>
                        <a:pt x="1" y="1"/>
                        <a:pt x="2" y="2"/>
                      </a:cubicBezTo>
                      <a:cubicBezTo>
                        <a:pt x="10" y="11"/>
                        <a:pt x="10" y="11"/>
                        <a:pt x="10" y="11"/>
                      </a:cubicBezTo>
                      <a:cubicBezTo>
                        <a:pt x="10" y="11"/>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22"/>
                <p:cNvSpPr>
                  <a:spLocks/>
                </p:cNvSpPr>
                <p:nvPr/>
              </p:nvSpPr>
              <p:spPr bwMode="auto">
                <a:xfrm>
                  <a:off x="4491038" y="960438"/>
                  <a:ext cx="42863" cy="39688"/>
                </a:xfrm>
                <a:custGeom>
                  <a:avLst/>
                  <a:gdLst>
                    <a:gd name="T0" fmla="*/ 6 w 27"/>
                    <a:gd name="T1" fmla="*/ 8 h 25"/>
                    <a:gd name="T2" fmla="*/ 0 w 27"/>
                    <a:gd name="T3" fmla="*/ 0 h 25"/>
                    <a:gd name="T4" fmla="*/ 20 w 27"/>
                    <a:gd name="T5" fmla="*/ 17 h 25"/>
                    <a:gd name="T6" fmla="*/ 27 w 27"/>
                    <a:gd name="T7" fmla="*/ 25 h 25"/>
                    <a:gd name="T8" fmla="*/ 6 w 27"/>
                    <a:gd name="T9" fmla="*/ 8 h 25"/>
                  </a:gdLst>
                  <a:ahLst/>
                  <a:cxnLst>
                    <a:cxn ang="0">
                      <a:pos x="T0" y="T1"/>
                    </a:cxn>
                    <a:cxn ang="0">
                      <a:pos x="T2" y="T3"/>
                    </a:cxn>
                    <a:cxn ang="0">
                      <a:pos x="T4" y="T5"/>
                    </a:cxn>
                    <a:cxn ang="0">
                      <a:pos x="T6" y="T7"/>
                    </a:cxn>
                    <a:cxn ang="0">
                      <a:pos x="T8" y="T9"/>
                    </a:cxn>
                  </a:cxnLst>
                  <a:rect l="0" t="0" r="r" b="b"/>
                  <a:pathLst>
                    <a:path w="27" h="25">
                      <a:moveTo>
                        <a:pt x="6" y="8"/>
                      </a:moveTo>
                      <a:lnTo>
                        <a:pt x="0" y="0"/>
                      </a:lnTo>
                      <a:lnTo>
                        <a:pt x="20" y="17"/>
                      </a:lnTo>
                      <a:lnTo>
                        <a:pt x="27" y="25"/>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23"/>
                <p:cNvSpPr>
                  <a:spLocks/>
                </p:cNvSpPr>
                <p:nvPr/>
              </p:nvSpPr>
              <p:spPr bwMode="auto">
                <a:xfrm>
                  <a:off x="4227513" y="1133476"/>
                  <a:ext cx="71438" cy="58738"/>
                </a:xfrm>
                <a:custGeom>
                  <a:avLst/>
                  <a:gdLst>
                    <a:gd name="T0" fmla="*/ 6 w 45"/>
                    <a:gd name="T1" fmla="*/ 37 h 37"/>
                    <a:gd name="T2" fmla="*/ 0 w 45"/>
                    <a:gd name="T3" fmla="*/ 29 h 37"/>
                    <a:gd name="T4" fmla="*/ 38 w 45"/>
                    <a:gd name="T5" fmla="*/ 0 h 37"/>
                    <a:gd name="T6" fmla="*/ 45 w 45"/>
                    <a:gd name="T7" fmla="*/ 8 h 37"/>
                    <a:gd name="T8" fmla="*/ 6 w 45"/>
                    <a:gd name="T9" fmla="*/ 37 h 37"/>
                  </a:gdLst>
                  <a:ahLst/>
                  <a:cxnLst>
                    <a:cxn ang="0">
                      <a:pos x="T0" y="T1"/>
                    </a:cxn>
                    <a:cxn ang="0">
                      <a:pos x="T2" y="T3"/>
                    </a:cxn>
                    <a:cxn ang="0">
                      <a:pos x="T4" y="T5"/>
                    </a:cxn>
                    <a:cxn ang="0">
                      <a:pos x="T6" y="T7"/>
                    </a:cxn>
                    <a:cxn ang="0">
                      <a:pos x="T8" y="T9"/>
                    </a:cxn>
                  </a:cxnLst>
                  <a:rect l="0" t="0" r="r" b="b"/>
                  <a:pathLst>
                    <a:path w="45" h="37">
                      <a:moveTo>
                        <a:pt x="6" y="37"/>
                      </a:moveTo>
                      <a:lnTo>
                        <a:pt x="0" y="29"/>
                      </a:lnTo>
                      <a:lnTo>
                        <a:pt x="38" y="0"/>
                      </a:lnTo>
                      <a:lnTo>
                        <a:pt x="45" y="8"/>
                      </a:lnTo>
                      <a:lnTo>
                        <a:pt x="6"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24"/>
                <p:cNvSpPr>
                  <a:spLocks/>
                </p:cNvSpPr>
                <p:nvPr/>
              </p:nvSpPr>
              <p:spPr bwMode="auto">
                <a:xfrm>
                  <a:off x="4216401" y="1179513"/>
                  <a:ext cx="20638" cy="44450"/>
                </a:xfrm>
                <a:custGeom>
                  <a:avLst/>
                  <a:gdLst>
                    <a:gd name="T0" fmla="*/ 14 w 17"/>
                    <a:gd name="T1" fmla="*/ 36 h 36"/>
                    <a:gd name="T2" fmla="*/ 6 w 17"/>
                    <a:gd name="T3" fmla="*/ 26 h 36"/>
                    <a:gd name="T4" fmla="*/ 2 w 17"/>
                    <a:gd name="T5" fmla="*/ 20 h 36"/>
                    <a:gd name="T6" fmla="*/ 9 w 17"/>
                    <a:gd name="T7" fmla="*/ 0 h 36"/>
                    <a:gd name="T8" fmla="*/ 17 w 17"/>
                    <a:gd name="T9" fmla="*/ 10 h 36"/>
                    <a:gd name="T10" fmla="*/ 11 w 17"/>
                    <a:gd name="T11" fmla="*/ 30 h 36"/>
                    <a:gd name="T12" fmla="*/ 14 w 17"/>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7" h="36">
                      <a:moveTo>
                        <a:pt x="14" y="36"/>
                      </a:moveTo>
                      <a:cubicBezTo>
                        <a:pt x="6" y="26"/>
                        <a:pt x="6" y="26"/>
                        <a:pt x="6" y="26"/>
                      </a:cubicBezTo>
                      <a:cubicBezTo>
                        <a:pt x="4" y="24"/>
                        <a:pt x="3" y="22"/>
                        <a:pt x="2" y="20"/>
                      </a:cubicBezTo>
                      <a:cubicBezTo>
                        <a:pt x="0" y="13"/>
                        <a:pt x="3" y="5"/>
                        <a:pt x="9" y="0"/>
                      </a:cubicBezTo>
                      <a:cubicBezTo>
                        <a:pt x="17" y="10"/>
                        <a:pt x="17" y="10"/>
                        <a:pt x="17" y="10"/>
                      </a:cubicBezTo>
                      <a:cubicBezTo>
                        <a:pt x="11" y="14"/>
                        <a:pt x="8" y="22"/>
                        <a:pt x="11" y="30"/>
                      </a:cubicBezTo>
                      <a:cubicBezTo>
                        <a:pt x="11" y="32"/>
                        <a:pt x="13" y="34"/>
                        <a:pt x="1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25"/>
                <p:cNvSpPr>
                  <a:spLocks/>
                </p:cNvSpPr>
                <p:nvPr/>
              </p:nvSpPr>
              <p:spPr bwMode="auto">
                <a:xfrm>
                  <a:off x="4287838" y="1125538"/>
                  <a:ext cx="11113" cy="20638"/>
                </a:xfrm>
                <a:custGeom>
                  <a:avLst/>
                  <a:gdLst>
                    <a:gd name="T0" fmla="*/ 8 w 8"/>
                    <a:gd name="T1" fmla="*/ 17 h 17"/>
                    <a:gd name="T2" fmla="*/ 0 w 8"/>
                    <a:gd name="T3" fmla="*/ 7 h 17"/>
                    <a:gd name="T4" fmla="*/ 0 w 8"/>
                    <a:gd name="T5" fmla="*/ 0 h 17"/>
                    <a:gd name="T6" fmla="*/ 8 w 8"/>
                    <a:gd name="T7" fmla="*/ 10 h 17"/>
                    <a:gd name="T8" fmla="*/ 8 w 8"/>
                    <a:gd name="T9" fmla="*/ 17 h 17"/>
                  </a:gdLst>
                  <a:ahLst/>
                  <a:cxnLst>
                    <a:cxn ang="0">
                      <a:pos x="T0" y="T1"/>
                    </a:cxn>
                    <a:cxn ang="0">
                      <a:pos x="T2" y="T3"/>
                    </a:cxn>
                    <a:cxn ang="0">
                      <a:pos x="T4" y="T5"/>
                    </a:cxn>
                    <a:cxn ang="0">
                      <a:pos x="T6" y="T7"/>
                    </a:cxn>
                    <a:cxn ang="0">
                      <a:pos x="T8" y="T9"/>
                    </a:cxn>
                  </a:cxnLst>
                  <a:rect l="0" t="0" r="r" b="b"/>
                  <a:pathLst>
                    <a:path w="8" h="17">
                      <a:moveTo>
                        <a:pt x="8" y="17"/>
                      </a:moveTo>
                      <a:cubicBezTo>
                        <a:pt x="0" y="7"/>
                        <a:pt x="0" y="7"/>
                        <a:pt x="0" y="7"/>
                      </a:cubicBezTo>
                      <a:cubicBezTo>
                        <a:pt x="0" y="3"/>
                        <a:pt x="0" y="0"/>
                        <a:pt x="0" y="0"/>
                      </a:cubicBezTo>
                      <a:cubicBezTo>
                        <a:pt x="8" y="10"/>
                        <a:pt x="8" y="10"/>
                        <a:pt x="8" y="10"/>
                      </a:cubicBezTo>
                      <a:cubicBezTo>
                        <a:pt x="8" y="10"/>
                        <a:pt x="8" y="13"/>
                        <a:pt x="8"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26"/>
                <p:cNvSpPr>
                  <a:spLocks/>
                </p:cNvSpPr>
                <p:nvPr/>
              </p:nvSpPr>
              <p:spPr bwMode="auto">
                <a:xfrm>
                  <a:off x="4448176" y="911226"/>
                  <a:ext cx="20638" cy="28575"/>
                </a:xfrm>
                <a:custGeom>
                  <a:avLst/>
                  <a:gdLst>
                    <a:gd name="T0" fmla="*/ 9 w 17"/>
                    <a:gd name="T1" fmla="*/ 23 h 23"/>
                    <a:gd name="T2" fmla="*/ 0 w 17"/>
                    <a:gd name="T3" fmla="*/ 13 h 23"/>
                    <a:gd name="T4" fmla="*/ 8 w 17"/>
                    <a:gd name="T5" fmla="*/ 0 h 23"/>
                    <a:gd name="T6" fmla="*/ 17 w 17"/>
                    <a:gd name="T7" fmla="*/ 9 h 23"/>
                    <a:gd name="T8" fmla="*/ 9 w 17"/>
                    <a:gd name="T9" fmla="*/ 23 h 23"/>
                  </a:gdLst>
                  <a:ahLst/>
                  <a:cxnLst>
                    <a:cxn ang="0">
                      <a:pos x="T0" y="T1"/>
                    </a:cxn>
                    <a:cxn ang="0">
                      <a:pos x="T2" y="T3"/>
                    </a:cxn>
                    <a:cxn ang="0">
                      <a:pos x="T4" y="T5"/>
                    </a:cxn>
                    <a:cxn ang="0">
                      <a:pos x="T6" y="T7"/>
                    </a:cxn>
                    <a:cxn ang="0">
                      <a:pos x="T8" y="T9"/>
                    </a:cxn>
                  </a:cxnLst>
                  <a:rect l="0" t="0" r="r" b="b"/>
                  <a:pathLst>
                    <a:path w="17" h="23">
                      <a:moveTo>
                        <a:pt x="9" y="23"/>
                      </a:moveTo>
                      <a:cubicBezTo>
                        <a:pt x="0" y="13"/>
                        <a:pt x="0" y="13"/>
                        <a:pt x="0" y="13"/>
                      </a:cubicBezTo>
                      <a:cubicBezTo>
                        <a:pt x="1" y="8"/>
                        <a:pt x="4" y="3"/>
                        <a:pt x="8" y="0"/>
                      </a:cubicBezTo>
                      <a:cubicBezTo>
                        <a:pt x="17" y="9"/>
                        <a:pt x="17" y="9"/>
                        <a:pt x="17" y="9"/>
                      </a:cubicBezTo>
                      <a:cubicBezTo>
                        <a:pt x="12" y="12"/>
                        <a:pt x="9" y="17"/>
                        <a:pt x="9"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27"/>
                <p:cNvSpPr>
                  <a:spLocks/>
                </p:cNvSpPr>
                <p:nvPr/>
              </p:nvSpPr>
              <p:spPr bwMode="auto">
                <a:xfrm>
                  <a:off x="4457701" y="908051"/>
                  <a:ext cx="14288" cy="14288"/>
                </a:xfrm>
                <a:custGeom>
                  <a:avLst/>
                  <a:gdLst>
                    <a:gd name="T0" fmla="*/ 9 w 11"/>
                    <a:gd name="T1" fmla="*/ 11 h 11"/>
                    <a:gd name="T2" fmla="*/ 0 w 11"/>
                    <a:gd name="T3" fmla="*/ 2 h 11"/>
                    <a:gd name="T4" fmla="*/ 3 w 11"/>
                    <a:gd name="T5" fmla="*/ 0 h 11"/>
                    <a:gd name="T6" fmla="*/ 11 w 11"/>
                    <a:gd name="T7" fmla="*/ 10 h 11"/>
                    <a:gd name="T8" fmla="*/ 9 w 11"/>
                    <a:gd name="T9" fmla="*/ 11 h 11"/>
                  </a:gdLst>
                  <a:ahLst/>
                  <a:cxnLst>
                    <a:cxn ang="0">
                      <a:pos x="T0" y="T1"/>
                    </a:cxn>
                    <a:cxn ang="0">
                      <a:pos x="T2" y="T3"/>
                    </a:cxn>
                    <a:cxn ang="0">
                      <a:pos x="T4" y="T5"/>
                    </a:cxn>
                    <a:cxn ang="0">
                      <a:pos x="T6" y="T7"/>
                    </a:cxn>
                    <a:cxn ang="0">
                      <a:pos x="T8" y="T9"/>
                    </a:cxn>
                  </a:cxnLst>
                  <a:rect l="0" t="0" r="r" b="b"/>
                  <a:pathLst>
                    <a:path w="11" h="11">
                      <a:moveTo>
                        <a:pt x="9" y="11"/>
                      </a:moveTo>
                      <a:cubicBezTo>
                        <a:pt x="0" y="2"/>
                        <a:pt x="0" y="2"/>
                        <a:pt x="0" y="2"/>
                      </a:cubicBezTo>
                      <a:cubicBezTo>
                        <a:pt x="1" y="1"/>
                        <a:pt x="2" y="1"/>
                        <a:pt x="3" y="0"/>
                      </a:cubicBezTo>
                      <a:cubicBezTo>
                        <a:pt x="11" y="10"/>
                        <a:pt x="11" y="10"/>
                        <a:pt x="11" y="10"/>
                      </a:cubicBezTo>
                      <a:cubicBezTo>
                        <a:pt x="10" y="10"/>
                        <a:pt x="9" y="11"/>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28"/>
                <p:cNvSpPr>
                  <a:spLocks/>
                </p:cNvSpPr>
                <p:nvPr/>
              </p:nvSpPr>
              <p:spPr bwMode="auto">
                <a:xfrm>
                  <a:off x="4462463" y="908051"/>
                  <a:ext cx="12700" cy="12700"/>
                </a:xfrm>
                <a:custGeom>
                  <a:avLst/>
                  <a:gdLst>
                    <a:gd name="T0" fmla="*/ 8 w 11"/>
                    <a:gd name="T1" fmla="*/ 11 h 11"/>
                    <a:gd name="T2" fmla="*/ 0 w 11"/>
                    <a:gd name="T3" fmla="*/ 1 h 11"/>
                    <a:gd name="T4" fmla="*/ 2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1" y="1"/>
                        <a:pt x="2" y="0"/>
                      </a:cubicBezTo>
                      <a:cubicBezTo>
                        <a:pt x="11" y="10"/>
                        <a:pt x="11" y="10"/>
                        <a:pt x="11"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29"/>
                <p:cNvSpPr>
                  <a:spLocks/>
                </p:cNvSpPr>
                <p:nvPr/>
              </p:nvSpPr>
              <p:spPr bwMode="auto">
                <a:xfrm>
                  <a:off x="4464051" y="908051"/>
                  <a:ext cx="14288" cy="11113"/>
                </a:xfrm>
                <a:custGeom>
                  <a:avLst/>
                  <a:gdLst>
                    <a:gd name="T0" fmla="*/ 9 w 11"/>
                    <a:gd name="T1" fmla="*/ 10 h 10"/>
                    <a:gd name="T2" fmla="*/ 0 w 11"/>
                    <a:gd name="T3" fmla="*/ 0 h 10"/>
                    <a:gd name="T4" fmla="*/ 3 w 11"/>
                    <a:gd name="T5" fmla="*/ 0 h 10"/>
                    <a:gd name="T6" fmla="*/ 11 w 11"/>
                    <a:gd name="T7" fmla="*/ 10 h 10"/>
                    <a:gd name="T8" fmla="*/ 9 w 11"/>
                    <a:gd name="T9" fmla="*/ 10 h 10"/>
                  </a:gdLst>
                  <a:ahLst/>
                  <a:cxnLst>
                    <a:cxn ang="0">
                      <a:pos x="T0" y="T1"/>
                    </a:cxn>
                    <a:cxn ang="0">
                      <a:pos x="T2" y="T3"/>
                    </a:cxn>
                    <a:cxn ang="0">
                      <a:pos x="T4" y="T5"/>
                    </a:cxn>
                    <a:cxn ang="0">
                      <a:pos x="T6" y="T7"/>
                    </a:cxn>
                    <a:cxn ang="0">
                      <a:pos x="T8" y="T9"/>
                    </a:cxn>
                  </a:cxnLst>
                  <a:rect l="0" t="0" r="r" b="b"/>
                  <a:pathLst>
                    <a:path w="11" h="10">
                      <a:moveTo>
                        <a:pt x="9" y="10"/>
                      </a:moveTo>
                      <a:cubicBezTo>
                        <a:pt x="0" y="0"/>
                        <a:pt x="0" y="0"/>
                        <a:pt x="0" y="0"/>
                      </a:cubicBezTo>
                      <a:cubicBezTo>
                        <a:pt x="1" y="0"/>
                        <a:pt x="2" y="0"/>
                        <a:pt x="3" y="0"/>
                      </a:cubicBezTo>
                      <a:cubicBezTo>
                        <a:pt x="11" y="10"/>
                        <a:pt x="11" y="10"/>
                        <a:pt x="11" y="10"/>
                      </a:cubicBezTo>
                      <a:cubicBezTo>
                        <a:pt x="10"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30"/>
                <p:cNvSpPr>
                  <a:spLocks/>
                </p:cNvSpPr>
                <p:nvPr/>
              </p:nvSpPr>
              <p:spPr bwMode="auto">
                <a:xfrm>
                  <a:off x="4468813" y="908051"/>
                  <a:ext cx="11113" cy="11113"/>
                </a:xfrm>
                <a:custGeom>
                  <a:avLst/>
                  <a:gdLst>
                    <a:gd name="T0" fmla="*/ 8 w 10"/>
                    <a:gd name="T1" fmla="*/ 10 h 10"/>
                    <a:gd name="T2" fmla="*/ 0 w 10"/>
                    <a:gd name="T3" fmla="*/ 0 h 10"/>
                    <a:gd name="T4" fmla="*/ 2 w 10"/>
                    <a:gd name="T5" fmla="*/ 0 h 10"/>
                    <a:gd name="T6" fmla="*/ 2 w 10"/>
                    <a:gd name="T7" fmla="*/ 0 h 10"/>
                    <a:gd name="T8" fmla="*/ 10 w 10"/>
                    <a:gd name="T9" fmla="*/ 10 h 10"/>
                    <a:gd name="T10" fmla="*/ 10 w 10"/>
                    <a:gd name="T11" fmla="*/ 10 h 10"/>
                    <a:gd name="T12" fmla="*/ 8 w 1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8" y="10"/>
                      </a:moveTo>
                      <a:cubicBezTo>
                        <a:pt x="0" y="0"/>
                        <a:pt x="0" y="0"/>
                        <a:pt x="0" y="0"/>
                      </a:cubicBezTo>
                      <a:cubicBezTo>
                        <a:pt x="0" y="0"/>
                        <a:pt x="1" y="0"/>
                        <a:pt x="2" y="0"/>
                      </a:cubicBezTo>
                      <a:cubicBezTo>
                        <a:pt x="2" y="0"/>
                        <a:pt x="2" y="0"/>
                        <a:pt x="2" y="0"/>
                      </a:cubicBezTo>
                      <a:cubicBezTo>
                        <a:pt x="10" y="10"/>
                        <a:pt x="10" y="10"/>
                        <a:pt x="10" y="10"/>
                      </a:cubicBezTo>
                      <a:cubicBezTo>
                        <a:pt x="10" y="10"/>
                        <a:pt x="10" y="10"/>
                        <a:pt x="10"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31"/>
                <p:cNvSpPr>
                  <a:spLocks/>
                </p:cNvSpPr>
                <p:nvPr/>
              </p:nvSpPr>
              <p:spPr bwMode="auto">
                <a:xfrm>
                  <a:off x="4470401" y="908051"/>
                  <a:ext cx="14288" cy="11113"/>
                </a:xfrm>
                <a:custGeom>
                  <a:avLst/>
                  <a:gdLst>
                    <a:gd name="T0" fmla="*/ 8 w 11"/>
                    <a:gd name="T1" fmla="*/ 10 h 10"/>
                    <a:gd name="T2" fmla="*/ 0 w 11"/>
                    <a:gd name="T3" fmla="*/ 0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32"/>
                <p:cNvSpPr>
                  <a:spLocks/>
                </p:cNvSpPr>
                <p:nvPr/>
              </p:nvSpPr>
              <p:spPr bwMode="auto">
                <a:xfrm>
                  <a:off x="4475163" y="908051"/>
                  <a:ext cx="15875" cy="14288"/>
                </a:xfrm>
                <a:custGeom>
                  <a:avLst/>
                  <a:gdLst>
                    <a:gd name="T0" fmla="*/ 8 w 13"/>
                    <a:gd name="T1" fmla="*/ 10 h 12"/>
                    <a:gd name="T2" fmla="*/ 0 w 13"/>
                    <a:gd name="T3" fmla="*/ 0 h 12"/>
                    <a:gd name="T4" fmla="*/ 5 w 13"/>
                    <a:gd name="T5" fmla="*/ 2 h 12"/>
                    <a:gd name="T6" fmla="*/ 13 w 13"/>
                    <a:gd name="T7" fmla="*/ 12 h 12"/>
                    <a:gd name="T8" fmla="*/ 8 w 13"/>
                    <a:gd name="T9" fmla="*/ 10 h 12"/>
                  </a:gdLst>
                  <a:ahLst/>
                  <a:cxnLst>
                    <a:cxn ang="0">
                      <a:pos x="T0" y="T1"/>
                    </a:cxn>
                    <a:cxn ang="0">
                      <a:pos x="T2" y="T3"/>
                    </a:cxn>
                    <a:cxn ang="0">
                      <a:pos x="T4" y="T5"/>
                    </a:cxn>
                    <a:cxn ang="0">
                      <a:pos x="T6" y="T7"/>
                    </a:cxn>
                    <a:cxn ang="0">
                      <a:pos x="T8" y="T9"/>
                    </a:cxn>
                  </a:cxnLst>
                  <a:rect l="0" t="0" r="r" b="b"/>
                  <a:pathLst>
                    <a:path w="13" h="12">
                      <a:moveTo>
                        <a:pt x="8" y="10"/>
                      </a:moveTo>
                      <a:cubicBezTo>
                        <a:pt x="0" y="0"/>
                        <a:pt x="0" y="0"/>
                        <a:pt x="0" y="0"/>
                      </a:cubicBezTo>
                      <a:cubicBezTo>
                        <a:pt x="2" y="1"/>
                        <a:pt x="3" y="1"/>
                        <a:pt x="5" y="2"/>
                      </a:cubicBezTo>
                      <a:cubicBezTo>
                        <a:pt x="13" y="12"/>
                        <a:pt x="13" y="12"/>
                        <a:pt x="13" y="12"/>
                      </a:cubicBezTo>
                      <a:cubicBezTo>
                        <a:pt x="11" y="11"/>
                        <a:pt x="10"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33"/>
                <p:cNvSpPr>
                  <a:spLocks/>
                </p:cNvSpPr>
                <p:nvPr/>
              </p:nvSpPr>
              <p:spPr bwMode="auto">
                <a:xfrm>
                  <a:off x="4479926" y="909638"/>
                  <a:ext cx="14288" cy="15875"/>
                </a:xfrm>
                <a:custGeom>
                  <a:avLst/>
                  <a:gdLst>
                    <a:gd name="T0" fmla="*/ 8 w 11"/>
                    <a:gd name="T1" fmla="*/ 10 h 12"/>
                    <a:gd name="T2" fmla="*/ 0 w 11"/>
                    <a:gd name="T3" fmla="*/ 0 h 12"/>
                    <a:gd name="T4" fmla="*/ 3 w 11"/>
                    <a:gd name="T5" fmla="*/ 2 h 12"/>
                    <a:gd name="T6" fmla="*/ 11 w 11"/>
                    <a:gd name="T7" fmla="*/ 12 h 12"/>
                    <a:gd name="T8" fmla="*/ 8 w 11"/>
                    <a:gd name="T9" fmla="*/ 10 h 12"/>
                  </a:gdLst>
                  <a:ahLst/>
                  <a:cxnLst>
                    <a:cxn ang="0">
                      <a:pos x="T0" y="T1"/>
                    </a:cxn>
                    <a:cxn ang="0">
                      <a:pos x="T2" y="T3"/>
                    </a:cxn>
                    <a:cxn ang="0">
                      <a:pos x="T4" y="T5"/>
                    </a:cxn>
                    <a:cxn ang="0">
                      <a:pos x="T6" y="T7"/>
                    </a:cxn>
                    <a:cxn ang="0">
                      <a:pos x="T8" y="T9"/>
                    </a:cxn>
                  </a:cxnLst>
                  <a:rect l="0" t="0" r="r" b="b"/>
                  <a:pathLst>
                    <a:path w="11" h="12">
                      <a:moveTo>
                        <a:pt x="8" y="10"/>
                      </a:moveTo>
                      <a:cubicBezTo>
                        <a:pt x="0" y="0"/>
                        <a:pt x="0" y="0"/>
                        <a:pt x="0" y="0"/>
                      </a:cubicBezTo>
                      <a:cubicBezTo>
                        <a:pt x="1" y="0"/>
                        <a:pt x="2" y="1"/>
                        <a:pt x="3" y="2"/>
                      </a:cubicBezTo>
                      <a:cubicBezTo>
                        <a:pt x="11" y="12"/>
                        <a:pt x="11" y="12"/>
                        <a:pt x="11" y="12"/>
                      </a:cubicBezTo>
                      <a:cubicBezTo>
                        <a:pt x="10" y="11"/>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34"/>
                <p:cNvSpPr>
                  <a:spLocks/>
                </p:cNvSpPr>
                <p:nvPr/>
              </p:nvSpPr>
              <p:spPr bwMode="auto">
                <a:xfrm>
                  <a:off x="4484688" y="912813"/>
                  <a:ext cx="12700" cy="14288"/>
                </a:xfrm>
                <a:custGeom>
                  <a:avLst/>
                  <a:gdLst>
                    <a:gd name="T0" fmla="*/ 8 w 10"/>
                    <a:gd name="T1" fmla="*/ 10 h 12"/>
                    <a:gd name="T2" fmla="*/ 0 w 10"/>
                    <a:gd name="T3" fmla="*/ 0 h 12"/>
                    <a:gd name="T4" fmla="*/ 1 w 10"/>
                    <a:gd name="T5" fmla="*/ 2 h 12"/>
                    <a:gd name="T6" fmla="*/ 10 w 10"/>
                    <a:gd name="T7" fmla="*/ 12 h 12"/>
                    <a:gd name="T8" fmla="*/ 8 w 10"/>
                    <a:gd name="T9" fmla="*/ 10 h 12"/>
                  </a:gdLst>
                  <a:ahLst/>
                  <a:cxnLst>
                    <a:cxn ang="0">
                      <a:pos x="T0" y="T1"/>
                    </a:cxn>
                    <a:cxn ang="0">
                      <a:pos x="T2" y="T3"/>
                    </a:cxn>
                    <a:cxn ang="0">
                      <a:pos x="T4" y="T5"/>
                    </a:cxn>
                    <a:cxn ang="0">
                      <a:pos x="T6" y="T7"/>
                    </a:cxn>
                    <a:cxn ang="0">
                      <a:pos x="T8" y="T9"/>
                    </a:cxn>
                  </a:cxnLst>
                  <a:rect l="0" t="0" r="r" b="b"/>
                  <a:pathLst>
                    <a:path w="10" h="12">
                      <a:moveTo>
                        <a:pt x="8" y="10"/>
                      </a:moveTo>
                      <a:cubicBezTo>
                        <a:pt x="0" y="0"/>
                        <a:pt x="0" y="0"/>
                        <a:pt x="0" y="0"/>
                      </a:cubicBezTo>
                      <a:cubicBezTo>
                        <a:pt x="0" y="1"/>
                        <a:pt x="1" y="1"/>
                        <a:pt x="1" y="2"/>
                      </a:cubicBezTo>
                      <a:cubicBezTo>
                        <a:pt x="10" y="12"/>
                        <a:pt x="10" y="12"/>
                        <a:pt x="10" y="12"/>
                      </a:cubicBezTo>
                      <a:cubicBezTo>
                        <a:pt x="9" y="11"/>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35"/>
                <p:cNvSpPr>
                  <a:spLocks/>
                </p:cNvSpPr>
                <p:nvPr/>
              </p:nvSpPr>
              <p:spPr bwMode="auto">
                <a:xfrm>
                  <a:off x="4286251" y="1047751"/>
                  <a:ext cx="12700" cy="88900"/>
                </a:xfrm>
                <a:custGeom>
                  <a:avLst/>
                  <a:gdLst>
                    <a:gd name="T0" fmla="*/ 8 w 8"/>
                    <a:gd name="T1" fmla="*/ 56 h 56"/>
                    <a:gd name="T2" fmla="*/ 1 w 8"/>
                    <a:gd name="T3" fmla="*/ 49 h 56"/>
                    <a:gd name="T4" fmla="*/ 0 w 8"/>
                    <a:gd name="T5" fmla="*/ 0 h 56"/>
                    <a:gd name="T6" fmla="*/ 8 w 8"/>
                    <a:gd name="T7" fmla="*/ 8 h 56"/>
                    <a:gd name="T8" fmla="*/ 8 w 8"/>
                    <a:gd name="T9" fmla="*/ 56 h 56"/>
                  </a:gdLst>
                  <a:ahLst/>
                  <a:cxnLst>
                    <a:cxn ang="0">
                      <a:pos x="T0" y="T1"/>
                    </a:cxn>
                    <a:cxn ang="0">
                      <a:pos x="T2" y="T3"/>
                    </a:cxn>
                    <a:cxn ang="0">
                      <a:pos x="T4" y="T5"/>
                    </a:cxn>
                    <a:cxn ang="0">
                      <a:pos x="T6" y="T7"/>
                    </a:cxn>
                    <a:cxn ang="0">
                      <a:pos x="T8" y="T9"/>
                    </a:cxn>
                  </a:cxnLst>
                  <a:rect l="0" t="0" r="r" b="b"/>
                  <a:pathLst>
                    <a:path w="8" h="56">
                      <a:moveTo>
                        <a:pt x="8" y="56"/>
                      </a:moveTo>
                      <a:lnTo>
                        <a:pt x="1" y="49"/>
                      </a:lnTo>
                      <a:lnTo>
                        <a:pt x="0" y="0"/>
                      </a:lnTo>
                      <a:lnTo>
                        <a:pt x="8" y="8"/>
                      </a:lnTo>
                      <a:lnTo>
                        <a:pt x="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36"/>
                <p:cNvSpPr>
                  <a:spLocks/>
                </p:cNvSpPr>
                <p:nvPr/>
              </p:nvSpPr>
              <p:spPr bwMode="auto">
                <a:xfrm>
                  <a:off x="4403726" y="892176"/>
                  <a:ext cx="55563" cy="47625"/>
                </a:xfrm>
                <a:custGeom>
                  <a:avLst/>
                  <a:gdLst>
                    <a:gd name="T0" fmla="*/ 7 w 35"/>
                    <a:gd name="T1" fmla="*/ 7 h 30"/>
                    <a:gd name="T2" fmla="*/ 0 w 35"/>
                    <a:gd name="T3" fmla="*/ 0 h 30"/>
                    <a:gd name="T4" fmla="*/ 28 w 35"/>
                    <a:gd name="T5" fmla="*/ 22 h 30"/>
                    <a:gd name="T6" fmla="*/ 35 w 35"/>
                    <a:gd name="T7" fmla="*/ 30 h 30"/>
                    <a:gd name="T8" fmla="*/ 7 w 35"/>
                    <a:gd name="T9" fmla="*/ 7 h 30"/>
                  </a:gdLst>
                  <a:ahLst/>
                  <a:cxnLst>
                    <a:cxn ang="0">
                      <a:pos x="T0" y="T1"/>
                    </a:cxn>
                    <a:cxn ang="0">
                      <a:pos x="T2" y="T3"/>
                    </a:cxn>
                    <a:cxn ang="0">
                      <a:pos x="T4" y="T5"/>
                    </a:cxn>
                    <a:cxn ang="0">
                      <a:pos x="T6" y="T7"/>
                    </a:cxn>
                    <a:cxn ang="0">
                      <a:pos x="T8" y="T9"/>
                    </a:cxn>
                  </a:cxnLst>
                  <a:rect l="0" t="0" r="r" b="b"/>
                  <a:pathLst>
                    <a:path w="35" h="30">
                      <a:moveTo>
                        <a:pt x="7" y="7"/>
                      </a:moveTo>
                      <a:lnTo>
                        <a:pt x="0" y="0"/>
                      </a:lnTo>
                      <a:lnTo>
                        <a:pt x="28" y="22"/>
                      </a:lnTo>
                      <a:lnTo>
                        <a:pt x="35" y="30"/>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37"/>
                <p:cNvSpPr>
                  <a:spLocks/>
                </p:cNvSpPr>
                <p:nvPr/>
              </p:nvSpPr>
              <p:spPr bwMode="auto">
                <a:xfrm>
                  <a:off x="4041776" y="1106488"/>
                  <a:ext cx="17463" cy="39688"/>
                </a:xfrm>
                <a:custGeom>
                  <a:avLst/>
                  <a:gdLst>
                    <a:gd name="T0" fmla="*/ 14 w 14"/>
                    <a:gd name="T1" fmla="*/ 32 h 32"/>
                    <a:gd name="T2" fmla="*/ 5 w 14"/>
                    <a:gd name="T3" fmla="*/ 22 h 32"/>
                    <a:gd name="T4" fmla="*/ 3 w 14"/>
                    <a:gd name="T5" fmla="*/ 18 h 32"/>
                    <a:gd name="T6" fmla="*/ 5 w 14"/>
                    <a:gd name="T7" fmla="*/ 0 h 32"/>
                    <a:gd name="T8" fmla="*/ 13 w 14"/>
                    <a:gd name="T9" fmla="*/ 9 h 32"/>
                    <a:gd name="T10" fmla="*/ 11 w 14"/>
                    <a:gd name="T11" fmla="*/ 28 h 32"/>
                    <a:gd name="T12" fmla="*/ 14 w 14"/>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14" y="32"/>
                      </a:moveTo>
                      <a:cubicBezTo>
                        <a:pt x="5" y="22"/>
                        <a:pt x="5" y="22"/>
                        <a:pt x="5" y="22"/>
                      </a:cubicBezTo>
                      <a:cubicBezTo>
                        <a:pt x="4" y="21"/>
                        <a:pt x="3" y="19"/>
                        <a:pt x="3" y="18"/>
                      </a:cubicBezTo>
                      <a:cubicBezTo>
                        <a:pt x="0" y="12"/>
                        <a:pt x="1" y="5"/>
                        <a:pt x="5" y="0"/>
                      </a:cubicBezTo>
                      <a:cubicBezTo>
                        <a:pt x="13" y="9"/>
                        <a:pt x="13" y="9"/>
                        <a:pt x="13" y="9"/>
                      </a:cubicBezTo>
                      <a:cubicBezTo>
                        <a:pt x="9" y="15"/>
                        <a:pt x="8" y="22"/>
                        <a:pt x="11" y="28"/>
                      </a:cubicBezTo>
                      <a:cubicBezTo>
                        <a:pt x="12" y="29"/>
                        <a:pt x="13" y="31"/>
                        <a:pt x="1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38"/>
                <p:cNvSpPr>
                  <a:spLocks/>
                </p:cNvSpPr>
                <p:nvPr/>
              </p:nvSpPr>
              <p:spPr bwMode="auto">
                <a:xfrm>
                  <a:off x="4241801" y="892176"/>
                  <a:ext cx="55563" cy="47625"/>
                </a:xfrm>
                <a:custGeom>
                  <a:avLst/>
                  <a:gdLst>
                    <a:gd name="T0" fmla="*/ 6 w 35"/>
                    <a:gd name="T1" fmla="*/ 30 h 30"/>
                    <a:gd name="T2" fmla="*/ 0 w 35"/>
                    <a:gd name="T3" fmla="*/ 22 h 30"/>
                    <a:gd name="T4" fmla="*/ 28 w 35"/>
                    <a:gd name="T5" fmla="*/ 0 h 30"/>
                    <a:gd name="T6" fmla="*/ 35 w 35"/>
                    <a:gd name="T7" fmla="*/ 7 h 30"/>
                    <a:gd name="T8" fmla="*/ 6 w 35"/>
                    <a:gd name="T9" fmla="*/ 30 h 30"/>
                  </a:gdLst>
                  <a:ahLst/>
                  <a:cxnLst>
                    <a:cxn ang="0">
                      <a:pos x="T0" y="T1"/>
                    </a:cxn>
                    <a:cxn ang="0">
                      <a:pos x="T2" y="T3"/>
                    </a:cxn>
                    <a:cxn ang="0">
                      <a:pos x="T4" y="T5"/>
                    </a:cxn>
                    <a:cxn ang="0">
                      <a:pos x="T6" y="T7"/>
                    </a:cxn>
                    <a:cxn ang="0">
                      <a:pos x="T8" y="T9"/>
                    </a:cxn>
                  </a:cxnLst>
                  <a:rect l="0" t="0" r="r" b="b"/>
                  <a:pathLst>
                    <a:path w="35" h="30">
                      <a:moveTo>
                        <a:pt x="6" y="30"/>
                      </a:moveTo>
                      <a:lnTo>
                        <a:pt x="0" y="22"/>
                      </a:lnTo>
                      <a:lnTo>
                        <a:pt x="28" y="0"/>
                      </a:lnTo>
                      <a:lnTo>
                        <a:pt x="35" y="7"/>
                      </a:lnTo>
                      <a:lnTo>
                        <a:pt x="6"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39"/>
                <p:cNvSpPr>
                  <a:spLocks/>
                </p:cNvSpPr>
                <p:nvPr/>
              </p:nvSpPr>
              <p:spPr bwMode="auto">
                <a:xfrm>
                  <a:off x="4165601" y="960438"/>
                  <a:ext cx="44450" cy="38100"/>
                </a:xfrm>
                <a:custGeom>
                  <a:avLst/>
                  <a:gdLst>
                    <a:gd name="T0" fmla="*/ 7 w 28"/>
                    <a:gd name="T1" fmla="*/ 24 h 24"/>
                    <a:gd name="T2" fmla="*/ 0 w 28"/>
                    <a:gd name="T3" fmla="*/ 16 h 24"/>
                    <a:gd name="T4" fmla="*/ 21 w 28"/>
                    <a:gd name="T5" fmla="*/ 0 h 24"/>
                    <a:gd name="T6" fmla="*/ 28 w 28"/>
                    <a:gd name="T7" fmla="*/ 8 h 24"/>
                    <a:gd name="T8" fmla="*/ 7 w 28"/>
                    <a:gd name="T9" fmla="*/ 24 h 24"/>
                  </a:gdLst>
                  <a:ahLst/>
                  <a:cxnLst>
                    <a:cxn ang="0">
                      <a:pos x="T0" y="T1"/>
                    </a:cxn>
                    <a:cxn ang="0">
                      <a:pos x="T2" y="T3"/>
                    </a:cxn>
                    <a:cxn ang="0">
                      <a:pos x="T4" y="T5"/>
                    </a:cxn>
                    <a:cxn ang="0">
                      <a:pos x="T6" y="T7"/>
                    </a:cxn>
                    <a:cxn ang="0">
                      <a:pos x="T8" y="T9"/>
                    </a:cxn>
                  </a:cxnLst>
                  <a:rect l="0" t="0" r="r" b="b"/>
                  <a:pathLst>
                    <a:path w="28" h="24">
                      <a:moveTo>
                        <a:pt x="7" y="24"/>
                      </a:moveTo>
                      <a:lnTo>
                        <a:pt x="0" y="16"/>
                      </a:lnTo>
                      <a:lnTo>
                        <a:pt x="21" y="0"/>
                      </a:lnTo>
                      <a:lnTo>
                        <a:pt x="28" y="8"/>
                      </a:lnTo>
                      <a:lnTo>
                        <a:pt x="7"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40"/>
                <p:cNvSpPr>
                  <a:spLocks/>
                </p:cNvSpPr>
                <p:nvPr/>
              </p:nvSpPr>
              <p:spPr bwMode="auto">
                <a:xfrm>
                  <a:off x="4048126" y="1057276"/>
                  <a:ext cx="39688" cy="60325"/>
                </a:xfrm>
                <a:custGeom>
                  <a:avLst/>
                  <a:gdLst>
                    <a:gd name="T0" fmla="*/ 6 w 25"/>
                    <a:gd name="T1" fmla="*/ 38 h 38"/>
                    <a:gd name="T2" fmla="*/ 0 w 25"/>
                    <a:gd name="T3" fmla="*/ 31 h 38"/>
                    <a:gd name="T4" fmla="*/ 18 w 25"/>
                    <a:gd name="T5" fmla="*/ 0 h 38"/>
                    <a:gd name="T6" fmla="*/ 25 w 25"/>
                    <a:gd name="T7" fmla="*/ 8 h 38"/>
                    <a:gd name="T8" fmla="*/ 6 w 25"/>
                    <a:gd name="T9" fmla="*/ 38 h 38"/>
                  </a:gdLst>
                  <a:ahLst/>
                  <a:cxnLst>
                    <a:cxn ang="0">
                      <a:pos x="T0" y="T1"/>
                    </a:cxn>
                    <a:cxn ang="0">
                      <a:pos x="T2" y="T3"/>
                    </a:cxn>
                    <a:cxn ang="0">
                      <a:pos x="T4" y="T5"/>
                    </a:cxn>
                    <a:cxn ang="0">
                      <a:pos x="T6" y="T7"/>
                    </a:cxn>
                    <a:cxn ang="0">
                      <a:pos x="T8" y="T9"/>
                    </a:cxn>
                  </a:cxnLst>
                  <a:rect l="0" t="0" r="r" b="b"/>
                  <a:pathLst>
                    <a:path w="25" h="38">
                      <a:moveTo>
                        <a:pt x="6" y="38"/>
                      </a:moveTo>
                      <a:lnTo>
                        <a:pt x="0" y="31"/>
                      </a:lnTo>
                      <a:lnTo>
                        <a:pt x="18" y="0"/>
                      </a:lnTo>
                      <a:lnTo>
                        <a:pt x="25" y="8"/>
                      </a:lnTo>
                      <a:lnTo>
                        <a:pt x="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41"/>
                <p:cNvSpPr>
                  <a:spLocks/>
                </p:cNvSpPr>
                <p:nvPr/>
              </p:nvSpPr>
              <p:spPr bwMode="auto">
                <a:xfrm>
                  <a:off x="4086226" y="1020763"/>
                  <a:ext cx="47625" cy="41275"/>
                </a:xfrm>
                <a:custGeom>
                  <a:avLst/>
                  <a:gdLst>
                    <a:gd name="T0" fmla="*/ 6 w 30"/>
                    <a:gd name="T1" fmla="*/ 26 h 26"/>
                    <a:gd name="T2" fmla="*/ 0 w 30"/>
                    <a:gd name="T3" fmla="*/ 19 h 26"/>
                    <a:gd name="T4" fmla="*/ 23 w 30"/>
                    <a:gd name="T5" fmla="*/ 0 h 26"/>
                    <a:gd name="T6" fmla="*/ 30 w 30"/>
                    <a:gd name="T7" fmla="*/ 8 h 26"/>
                    <a:gd name="T8" fmla="*/ 6 w 30"/>
                    <a:gd name="T9" fmla="*/ 26 h 26"/>
                  </a:gdLst>
                  <a:ahLst/>
                  <a:cxnLst>
                    <a:cxn ang="0">
                      <a:pos x="T0" y="T1"/>
                    </a:cxn>
                    <a:cxn ang="0">
                      <a:pos x="T2" y="T3"/>
                    </a:cxn>
                    <a:cxn ang="0">
                      <a:pos x="T4" y="T5"/>
                    </a:cxn>
                    <a:cxn ang="0">
                      <a:pos x="T6" y="T7"/>
                    </a:cxn>
                    <a:cxn ang="0">
                      <a:pos x="T8" y="T9"/>
                    </a:cxn>
                  </a:cxnLst>
                  <a:rect l="0" t="0" r="r" b="b"/>
                  <a:pathLst>
                    <a:path w="30" h="26">
                      <a:moveTo>
                        <a:pt x="6" y="26"/>
                      </a:moveTo>
                      <a:lnTo>
                        <a:pt x="0" y="19"/>
                      </a:lnTo>
                      <a:lnTo>
                        <a:pt x="23" y="0"/>
                      </a:lnTo>
                      <a:lnTo>
                        <a:pt x="30" y="8"/>
                      </a:lnTo>
                      <a:lnTo>
                        <a:pt x="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42"/>
                <p:cNvSpPr>
                  <a:spLocks/>
                </p:cNvSpPr>
                <p:nvPr/>
              </p:nvSpPr>
              <p:spPr bwMode="auto">
                <a:xfrm>
                  <a:off x="4076701" y="1050926"/>
                  <a:ext cx="15875" cy="19050"/>
                </a:xfrm>
                <a:custGeom>
                  <a:avLst/>
                  <a:gdLst>
                    <a:gd name="T0" fmla="*/ 9 w 13"/>
                    <a:gd name="T1" fmla="*/ 15 h 15"/>
                    <a:gd name="T2" fmla="*/ 0 w 13"/>
                    <a:gd name="T3" fmla="*/ 5 h 15"/>
                    <a:gd name="T4" fmla="*/ 2 w 13"/>
                    <a:gd name="T5" fmla="*/ 4 h 15"/>
                    <a:gd name="T6" fmla="*/ 5 w 13"/>
                    <a:gd name="T7" fmla="*/ 0 h 15"/>
                    <a:gd name="T8" fmla="*/ 13 w 13"/>
                    <a:gd name="T9" fmla="*/ 10 h 15"/>
                    <a:gd name="T10" fmla="*/ 10 w 13"/>
                    <a:gd name="T11" fmla="*/ 13 h 15"/>
                    <a:gd name="T12" fmla="*/ 9 w 13"/>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9" y="15"/>
                      </a:moveTo>
                      <a:cubicBezTo>
                        <a:pt x="0" y="5"/>
                        <a:pt x="0" y="5"/>
                        <a:pt x="0" y="5"/>
                      </a:cubicBezTo>
                      <a:cubicBezTo>
                        <a:pt x="1" y="5"/>
                        <a:pt x="1" y="4"/>
                        <a:pt x="2" y="4"/>
                      </a:cubicBezTo>
                      <a:cubicBezTo>
                        <a:pt x="3" y="2"/>
                        <a:pt x="4" y="1"/>
                        <a:pt x="5" y="0"/>
                      </a:cubicBezTo>
                      <a:cubicBezTo>
                        <a:pt x="13" y="10"/>
                        <a:pt x="13" y="10"/>
                        <a:pt x="13" y="10"/>
                      </a:cubicBezTo>
                      <a:cubicBezTo>
                        <a:pt x="12" y="11"/>
                        <a:pt x="11" y="12"/>
                        <a:pt x="10" y="13"/>
                      </a:cubicBezTo>
                      <a:cubicBezTo>
                        <a:pt x="9" y="14"/>
                        <a:pt x="9" y="14"/>
                        <a:pt x="9"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43"/>
                <p:cNvSpPr>
                  <a:spLocks/>
                </p:cNvSpPr>
                <p:nvPr/>
              </p:nvSpPr>
              <p:spPr bwMode="auto">
                <a:xfrm>
                  <a:off x="4083051" y="1050926"/>
                  <a:ext cx="12700" cy="12700"/>
                </a:xfrm>
                <a:custGeom>
                  <a:avLst/>
                  <a:gdLst>
                    <a:gd name="T0" fmla="*/ 8 w 10"/>
                    <a:gd name="T1" fmla="*/ 10 h 10"/>
                    <a:gd name="T2" fmla="*/ 0 w 10"/>
                    <a:gd name="T3" fmla="*/ 0 h 10"/>
                    <a:gd name="T4" fmla="*/ 2 w 10"/>
                    <a:gd name="T5" fmla="*/ 0 h 10"/>
                    <a:gd name="T6" fmla="*/ 10 w 10"/>
                    <a:gd name="T7" fmla="*/ 9 h 10"/>
                    <a:gd name="T8" fmla="*/ 8 w 10"/>
                    <a:gd name="T9" fmla="*/ 10 h 10"/>
                  </a:gdLst>
                  <a:ahLst/>
                  <a:cxnLst>
                    <a:cxn ang="0">
                      <a:pos x="T0" y="T1"/>
                    </a:cxn>
                    <a:cxn ang="0">
                      <a:pos x="T2" y="T3"/>
                    </a:cxn>
                    <a:cxn ang="0">
                      <a:pos x="T4" y="T5"/>
                    </a:cxn>
                    <a:cxn ang="0">
                      <a:pos x="T6" y="T7"/>
                    </a:cxn>
                    <a:cxn ang="0">
                      <a:pos x="T8" y="T9"/>
                    </a:cxn>
                  </a:cxnLst>
                  <a:rect l="0" t="0" r="r" b="b"/>
                  <a:pathLst>
                    <a:path w="10" h="10">
                      <a:moveTo>
                        <a:pt x="8" y="10"/>
                      </a:moveTo>
                      <a:cubicBezTo>
                        <a:pt x="0" y="0"/>
                        <a:pt x="0" y="0"/>
                        <a:pt x="0" y="0"/>
                      </a:cubicBezTo>
                      <a:cubicBezTo>
                        <a:pt x="1" y="0"/>
                        <a:pt x="1" y="0"/>
                        <a:pt x="2" y="0"/>
                      </a:cubicBezTo>
                      <a:cubicBezTo>
                        <a:pt x="10" y="9"/>
                        <a:pt x="10" y="9"/>
                        <a:pt x="10" y="9"/>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44"/>
                <p:cNvSpPr>
                  <a:spLocks/>
                </p:cNvSpPr>
                <p:nvPr/>
              </p:nvSpPr>
              <p:spPr bwMode="auto">
                <a:xfrm>
                  <a:off x="4198938" y="928688"/>
                  <a:ext cx="11113" cy="44450"/>
                </a:xfrm>
                <a:custGeom>
                  <a:avLst/>
                  <a:gdLst>
                    <a:gd name="T0" fmla="*/ 7 w 7"/>
                    <a:gd name="T1" fmla="*/ 28 h 28"/>
                    <a:gd name="T2" fmla="*/ 0 w 7"/>
                    <a:gd name="T3" fmla="*/ 20 h 28"/>
                    <a:gd name="T4" fmla="*/ 0 w 7"/>
                    <a:gd name="T5" fmla="*/ 0 h 28"/>
                    <a:gd name="T6" fmla="*/ 7 w 7"/>
                    <a:gd name="T7" fmla="*/ 8 h 28"/>
                    <a:gd name="T8" fmla="*/ 7 w 7"/>
                    <a:gd name="T9" fmla="*/ 28 h 28"/>
                  </a:gdLst>
                  <a:ahLst/>
                  <a:cxnLst>
                    <a:cxn ang="0">
                      <a:pos x="T0" y="T1"/>
                    </a:cxn>
                    <a:cxn ang="0">
                      <a:pos x="T2" y="T3"/>
                    </a:cxn>
                    <a:cxn ang="0">
                      <a:pos x="T4" y="T5"/>
                    </a:cxn>
                    <a:cxn ang="0">
                      <a:pos x="T6" y="T7"/>
                    </a:cxn>
                    <a:cxn ang="0">
                      <a:pos x="T8" y="T9"/>
                    </a:cxn>
                  </a:cxnLst>
                  <a:rect l="0" t="0" r="r" b="b"/>
                  <a:pathLst>
                    <a:path w="7" h="28">
                      <a:moveTo>
                        <a:pt x="7" y="28"/>
                      </a:moveTo>
                      <a:lnTo>
                        <a:pt x="0" y="20"/>
                      </a:lnTo>
                      <a:lnTo>
                        <a:pt x="0" y="0"/>
                      </a:lnTo>
                      <a:lnTo>
                        <a:pt x="7" y="8"/>
                      </a:lnTo>
                      <a:lnTo>
                        <a:pt x="7"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45"/>
                <p:cNvSpPr>
                  <a:spLocks/>
                </p:cNvSpPr>
                <p:nvPr/>
              </p:nvSpPr>
              <p:spPr bwMode="auto">
                <a:xfrm>
                  <a:off x="4122738" y="985838"/>
                  <a:ext cx="11113" cy="47625"/>
                </a:xfrm>
                <a:custGeom>
                  <a:avLst/>
                  <a:gdLst>
                    <a:gd name="T0" fmla="*/ 7 w 7"/>
                    <a:gd name="T1" fmla="*/ 30 h 30"/>
                    <a:gd name="T2" fmla="*/ 0 w 7"/>
                    <a:gd name="T3" fmla="*/ 22 h 30"/>
                    <a:gd name="T4" fmla="*/ 0 w 7"/>
                    <a:gd name="T5" fmla="*/ 0 h 30"/>
                    <a:gd name="T6" fmla="*/ 7 w 7"/>
                    <a:gd name="T7" fmla="*/ 8 h 30"/>
                    <a:gd name="T8" fmla="*/ 7 w 7"/>
                    <a:gd name="T9" fmla="*/ 30 h 30"/>
                  </a:gdLst>
                  <a:ahLst/>
                  <a:cxnLst>
                    <a:cxn ang="0">
                      <a:pos x="T0" y="T1"/>
                    </a:cxn>
                    <a:cxn ang="0">
                      <a:pos x="T2" y="T3"/>
                    </a:cxn>
                    <a:cxn ang="0">
                      <a:pos x="T4" y="T5"/>
                    </a:cxn>
                    <a:cxn ang="0">
                      <a:pos x="T6" y="T7"/>
                    </a:cxn>
                    <a:cxn ang="0">
                      <a:pos x="T8" y="T9"/>
                    </a:cxn>
                  </a:cxnLst>
                  <a:rect l="0" t="0" r="r" b="b"/>
                  <a:pathLst>
                    <a:path w="7" h="30">
                      <a:moveTo>
                        <a:pt x="7" y="30"/>
                      </a:moveTo>
                      <a:lnTo>
                        <a:pt x="0" y="22"/>
                      </a:lnTo>
                      <a:lnTo>
                        <a:pt x="0" y="0"/>
                      </a:lnTo>
                      <a:lnTo>
                        <a:pt x="7" y="8"/>
                      </a:lnTo>
                      <a:lnTo>
                        <a:pt x="7"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46"/>
                <p:cNvSpPr>
                  <a:spLocks/>
                </p:cNvSpPr>
                <p:nvPr/>
              </p:nvSpPr>
              <p:spPr bwMode="auto">
                <a:xfrm>
                  <a:off x="4198938" y="911226"/>
                  <a:ext cx="20638" cy="30163"/>
                </a:xfrm>
                <a:custGeom>
                  <a:avLst/>
                  <a:gdLst>
                    <a:gd name="T0" fmla="*/ 8 w 16"/>
                    <a:gd name="T1" fmla="*/ 24 h 24"/>
                    <a:gd name="T2" fmla="*/ 0 w 16"/>
                    <a:gd name="T3" fmla="*/ 14 h 24"/>
                    <a:gd name="T4" fmla="*/ 8 w 16"/>
                    <a:gd name="T5" fmla="*/ 0 h 24"/>
                    <a:gd name="T6" fmla="*/ 16 w 16"/>
                    <a:gd name="T7" fmla="*/ 9 h 24"/>
                    <a:gd name="T8" fmla="*/ 8 w 16"/>
                    <a:gd name="T9" fmla="*/ 24 h 24"/>
                  </a:gdLst>
                  <a:ahLst/>
                  <a:cxnLst>
                    <a:cxn ang="0">
                      <a:pos x="T0" y="T1"/>
                    </a:cxn>
                    <a:cxn ang="0">
                      <a:pos x="T2" y="T3"/>
                    </a:cxn>
                    <a:cxn ang="0">
                      <a:pos x="T4" y="T5"/>
                    </a:cxn>
                    <a:cxn ang="0">
                      <a:pos x="T6" y="T7"/>
                    </a:cxn>
                    <a:cxn ang="0">
                      <a:pos x="T8" y="T9"/>
                    </a:cxn>
                  </a:cxnLst>
                  <a:rect l="0" t="0" r="r" b="b"/>
                  <a:pathLst>
                    <a:path w="16" h="24">
                      <a:moveTo>
                        <a:pt x="8" y="24"/>
                      </a:moveTo>
                      <a:cubicBezTo>
                        <a:pt x="0" y="14"/>
                        <a:pt x="0" y="14"/>
                        <a:pt x="0" y="14"/>
                      </a:cubicBezTo>
                      <a:cubicBezTo>
                        <a:pt x="0" y="8"/>
                        <a:pt x="3" y="3"/>
                        <a:pt x="8" y="0"/>
                      </a:cubicBezTo>
                      <a:cubicBezTo>
                        <a:pt x="16" y="9"/>
                        <a:pt x="16" y="9"/>
                        <a:pt x="16" y="9"/>
                      </a:cubicBezTo>
                      <a:cubicBezTo>
                        <a:pt x="11" y="12"/>
                        <a:pt x="8" y="18"/>
                        <a:pt x="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47"/>
                <p:cNvSpPr>
                  <a:spLocks/>
                </p:cNvSpPr>
                <p:nvPr/>
              </p:nvSpPr>
              <p:spPr bwMode="auto">
                <a:xfrm>
                  <a:off x="4210051" y="908051"/>
                  <a:ext cx="11113" cy="14288"/>
                </a:xfrm>
                <a:custGeom>
                  <a:avLst/>
                  <a:gdLst>
                    <a:gd name="T0" fmla="*/ 8 w 10"/>
                    <a:gd name="T1" fmla="*/ 11 h 11"/>
                    <a:gd name="T2" fmla="*/ 0 w 10"/>
                    <a:gd name="T3" fmla="*/ 2 h 11"/>
                    <a:gd name="T4" fmla="*/ 2 w 10"/>
                    <a:gd name="T5" fmla="*/ 0 h 11"/>
                    <a:gd name="T6" fmla="*/ 10 w 10"/>
                    <a:gd name="T7" fmla="*/ 10 h 11"/>
                    <a:gd name="T8" fmla="*/ 8 w 10"/>
                    <a:gd name="T9" fmla="*/ 11 h 11"/>
                  </a:gdLst>
                  <a:ahLst/>
                  <a:cxnLst>
                    <a:cxn ang="0">
                      <a:pos x="T0" y="T1"/>
                    </a:cxn>
                    <a:cxn ang="0">
                      <a:pos x="T2" y="T3"/>
                    </a:cxn>
                    <a:cxn ang="0">
                      <a:pos x="T4" y="T5"/>
                    </a:cxn>
                    <a:cxn ang="0">
                      <a:pos x="T6" y="T7"/>
                    </a:cxn>
                    <a:cxn ang="0">
                      <a:pos x="T8" y="T9"/>
                    </a:cxn>
                  </a:cxnLst>
                  <a:rect l="0" t="0" r="r" b="b"/>
                  <a:pathLst>
                    <a:path w="10" h="11">
                      <a:moveTo>
                        <a:pt x="8" y="11"/>
                      </a:moveTo>
                      <a:cubicBezTo>
                        <a:pt x="0" y="2"/>
                        <a:pt x="0" y="2"/>
                        <a:pt x="0" y="2"/>
                      </a:cubicBezTo>
                      <a:cubicBezTo>
                        <a:pt x="0" y="1"/>
                        <a:pt x="1" y="1"/>
                        <a:pt x="2" y="0"/>
                      </a:cubicBezTo>
                      <a:cubicBezTo>
                        <a:pt x="10" y="10"/>
                        <a:pt x="10" y="10"/>
                        <a:pt x="10"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48"/>
                <p:cNvSpPr>
                  <a:spLocks/>
                </p:cNvSpPr>
                <p:nvPr/>
              </p:nvSpPr>
              <p:spPr bwMode="auto">
                <a:xfrm>
                  <a:off x="4211638" y="908051"/>
                  <a:ext cx="14288" cy="12700"/>
                </a:xfrm>
                <a:custGeom>
                  <a:avLst/>
                  <a:gdLst>
                    <a:gd name="T0" fmla="*/ 8 w 11"/>
                    <a:gd name="T1" fmla="*/ 11 h 11"/>
                    <a:gd name="T2" fmla="*/ 0 w 11"/>
                    <a:gd name="T3" fmla="*/ 1 h 11"/>
                    <a:gd name="T4" fmla="*/ 3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2" y="1"/>
                        <a:pt x="3" y="0"/>
                      </a:cubicBezTo>
                      <a:cubicBezTo>
                        <a:pt x="11" y="10"/>
                        <a:pt x="11" y="10"/>
                        <a:pt x="11"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49"/>
                <p:cNvSpPr>
                  <a:spLocks/>
                </p:cNvSpPr>
                <p:nvPr/>
              </p:nvSpPr>
              <p:spPr bwMode="auto">
                <a:xfrm>
                  <a:off x="4216401" y="908051"/>
                  <a:ext cx="11113" cy="11113"/>
                </a:xfrm>
                <a:custGeom>
                  <a:avLst/>
                  <a:gdLst>
                    <a:gd name="T0" fmla="*/ 8 w 10"/>
                    <a:gd name="T1" fmla="*/ 10 h 10"/>
                    <a:gd name="T2" fmla="*/ 0 w 10"/>
                    <a:gd name="T3" fmla="*/ 0 h 10"/>
                    <a:gd name="T4" fmla="*/ 2 w 10"/>
                    <a:gd name="T5" fmla="*/ 0 h 10"/>
                    <a:gd name="T6" fmla="*/ 10 w 10"/>
                    <a:gd name="T7" fmla="*/ 10 h 10"/>
                    <a:gd name="T8" fmla="*/ 8 w 10"/>
                    <a:gd name="T9" fmla="*/ 10 h 10"/>
                  </a:gdLst>
                  <a:ahLst/>
                  <a:cxnLst>
                    <a:cxn ang="0">
                      <a:pos x="T0" y="T1"/>
                    </a:cxn>
                    <a:cxn ang="0">
                      <a:pos x="T2" y="T3"/>
                    </a:cxn>
                    <a:cxn ang="0">
                      <a:pos x="T4" y="T5"/>
                    </a:cxn>
                    <a:cxn ang="0">
                      <a:pos x="T6" y="T7"/>
                    </a:cxn>
                    <a:cxn ang="0">
                      <a:pos x="T8" y="T9"/>
                    </a:cxn>
                  </a:cxnLst>
                  <a:rect l="0" t="0" r="r" b="b"/>
                  <a:pathLst>
                    <a:path w="10" h="10">
                      <a:moveTo>
                        <a:pt x="8" y="10"/>
                      </a:moveTo>
                      <a:cubicBezTo>
                        <a:pt x="0" y="0"/>
                        <a:pt x="0" y="0"/>
                        <a:pt x="0" y="0"/>
                      </a:cubicBezTo>
                      <a:cubicBezTo>
                        <a:pt x="0" y="0"/>
                        <a:pt x="1" y="0"/>
                        <a:pt x="2" y="0"/>
                      </a:cubicBezTo>
                      <a:cubicBezTo>
                        <a:pt x="10" y="10"/>
                        <a:pt x="10" y="10"/>
                        <a:pt x="10"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50"/>
                <p:cNvSpPr>
                  <a:spLocks/>
                </p:cNvSpPr>
                <p:nvPr/>
              </p:nvSpPr>
              <p:spPr bwMode="auto">
                <a:xfrm>
                  <a:off x="4217988" y="908051"/>
                  <a:ext cx="14288" cy="11113"/>
                </a:xfrm>
                <a:custGeom>
                  <a:avLst/>
                  <a:gdLst>
                    <a:gd name="T0" fmla="*/ 8 w 11"/>
                    <a:gd name="T1" fmla="*/ 10 h 10"/>
                    <a:gd name="T2" fmla="*/ 0 w 11"/>
                    <a:gd name="T3" fmla="*/ 0 h 10"/>
                    <a:gd name="T4" fmla="*/ 2 w 11"/>
                    <a:gd name="T5" fmla="*/ 0 h 10"/>
                    <a:gd name="T6" fmla="*/ 2 w 11"/>
                    <a:gd name="T7" fmla="*/ 0 h 10"/>
                    <a:gd name="T8" fmla="*/ 11 w 11"/>
                    <a:gd name="T9" fmla="*/ 10 h 10"/>
                    <a:gd name="T10" fmla="*/ 10 w 11"/>
                    <a:gd name="T11" fmla="*/ 10 h 10"/>
                    <a:gd name="T12" fmla="*/ 8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8" y="10"/>
                      </a:moveTo>
                      <a:cubicBezTo>
                        <a:pt x="0" y="0"/>
                        <a:pt x="0" y="0"/>
                        <a:pt x="0" y="0"/>
                      </a:cubicBezTo>
                      <a:cubicBezTo>
                        <a:pt x="1" y="0"/>
                        <a:pt x="1" y="0"/>
                        <a:pt x="2" y="0"/>
                      </a:cubicBezTo>
                      <a:cubicBezTo>
                        <a:pt x="2" y="0"/>
                        <a:pt x="2" y="0"/>
                        <a:pt x="2" y="0"/>
                      </a:cubicBezTo>
                      <a:cubicBezTo>
                        <a:pt x="11" y="10"/>
                        <a:pt x="11" y="10"/>
                        <a:pt x="11" y="10"/>
                      </a:cubicBezTo>
                      <a:cubicBezTo>
                        <a:pt x="11" y="10"/>
                        <a:pt x="10" y="10"/>
                        <a:pt x="10"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51"/>
                <p:cNvSpPr>
                  <a:spLocks/>
                </p:cNvSpPr>
                <p:nvPr/>
              </p:nvSpPr>
              <p:spPr bwMode="auto">
                <a:xfrm>
                  <a:off x="4221163" y="908051"/>
                  <a:ext cx="14288" cy="11113"/>
                </a:xfrm>
                <a:custGeom>
                  <a:avLst/>
                  <a:gdLst>
                    <a:gd name="T0" fmla="*/ 9 w 12"/>
                    <a:gd name="T1" fmla="*/ 10 h 10"/>
                    <a:gd name="T2" fmla="*/ 0 w 12"/>
                    <a:gd name="T3" fmla="*/ 0 h 10"/>
                    <a:gd name="T4" fmla="*/ 3 w 12"/>
                    <a:gd name="T5" fmla="*/ 0 h 10"/>
                    <a:gd name="T6" fmla="*/ 12 w 12"/>
                    <a:gd name="T7" fmla="*/ 10 h 10"/>
                    <a:gd name="T8" fmla="*/ 9 w 12"/>
                    <a:gd name="T9" fmla="*/ 10 h 10"/>
                  </a:gdLst>
                  <a:ahLst/>
                  <a:cxnLst>
                    <a:cxn ang="0">
                      <a:pos x="T0" y="T1"/>
                    </a:cxn>
                    <a:cxn ang="0">
                      <a:pos x="T2" y="T3"/>
                    </a:cxn>
                    <a:cxn ang="0">
                      <a:pos x="T4" y="T5"/>
                    </a:cxn>
                    <a:cxn ang="0">
                      <a:pos x="T6" y="T7"/>
                    </a:cxn>
                    <a:cxn ang="0">
                      <a:pos x="T8" y="T9"/>
                    </a:cxn>
                  </a:cxnLst>
                  <a:rect l="0" t="0" r="r" b="b"/>
                  <a:pathLst>
                    <a:path w="12" h="10">
                      <a:moveTo>
                        <a:pt x="9" y="10"/>
                      </a:moveTo>
                      <a:cubicBezTo>
                        <a:pt x="0" y="0"/>
                        <a:pt x="0" y="0"/>
                        <a:pt x="0" y="0"/>
                      </a:cubicBezTo>
                      <a:cubicBezTo>
                        <a:pt x="1" y="0"/>
                        <a:pt x="2" y="0"/>
                        <a:pt x="3" y="0"/>
                      </a:cubicBezTo>
                      <a:cubicBezTo>
                        <a:pt x="12" y="10"/>
                        <a:pt x="12" y="10"/>
                        <a:pt x="12" y="10"/>
                      </a:cubicBezTo>
                      <a:cubicBezTo>
                        <a:pt x="11" y="10"/>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52"/>
                <p:cNvSpPr>
                  <a:spLocks/>
                </p:cNvSpPr>
                <p:nvPr/>
              </p:nvSpPr>
              <p:spPr bwMode="auto">
                <a:xfrm>
                  <a:off x="4224338" y="908051"/>
                  <a:ext cx="15875" cy="14288"/>
                </a:xfrm>
                <a:custGeom>
                  <a:avLst/>
                  <a:gdLst>
                    <a:gd name="T0" fmla="*/ 9 w 13"/>
                    <a:gd name="T1" fmla="*/ 10 h 12"/>
                    <a:gd name="T2" fmla="*/ 0 w 13"/>
                    <a:gd name="T3" fmla="*/ 0 h 12"/>
                    <a:gd name="T4" fmla="*/ 5 w 13"/>
                    <a:gd name="T5" fmla="*/ 2 h 12"/>
                    <a:gd name="T6" fmla="*/ 13 w 13"/>
                    <a:gd name="T7" fmla="*/ 12 h 12"/>
                    <a:gd name="T8" fmla="*/ 9 w 13"/>
                    <a:gd name="T9" fmla="*/ 10 h 12"/>
                  </a:gdLst>
                  <a:ahLst/>
                  <a:cxnLst>
                    <a:cxn ang="0">
                      <a:pos x="T0" y="T1"/>
                    </a:cxn>
                    <a:cxn ang="0">
                      <a:pos x="T2" y="T3"/>
                    </a:cxn>
                    <a:cxn ang="0">
                      <a:pos x="T4" y="T5"/>
                    </a:cxn>
                    <a:cxn ang="0">
                      <a:pos x="T6" y="T7"/>
                    </a:cxn>
                    <a:cxn ang="0">
                      <a:pos x="T8" y="T9"/>
                    </a:cxn>
                  </a:cxnLst>
                  <a:rect l="0" t="0" r="r" b="b"/>
                  <a:pathLst>
                    <a:path w="13" h="12">
                      <a:moveTo>
                        <a:pt x="9" y="10"/>
                      </a:moveTo>
                      <a:cubicBezTo>
                        <a:pt x="0" y="0"/>
                        <a:pt x="0" y="0"/>
                        <a:pt x="0" y="0"/>
                      </a:cubicBezTo>
                      <a:cubicBezTo>
                        <a:pt x="2" y="1"/>
                        <a:pt x="3" y="1"/>
                        <a:pt x="5" y="2"/>
                      </a:cubicBezTo>
                      <a:cubicBezTo>
                        <a:pt x="13" y="12"/>
                        <a:pt x="13" y="12"/>
                        <a:pt x="13" y="12"/>
                      </a:cubicBezTo>
                      <a:cubicBezTo>
                        <a:pt x="12" y="11"/>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53"/>
                <p:cNvSpPr>
                  <a:spLocks/>
                </p:cNvSpPr>
                <p:nvPr/>
              </p:nvSpPr>
              <p:spPr bwMode="auto">
                <a:xfrm>
                  <a:off x="4230688" y="909638"/>
                  <a:ext cx="14288" cy="15875"/>
                </a:xfrm>
                <a:custGeom>
                  <a:avLst/>
                  <a:gdLst>
                    <a:gd name="T0" fmla="*/ 8 w 11"/>
                    <a:gd name="T1" fmla="*/ 10 h 12"/>
                    <a:gd name="T2" fmla="*/ 0 w 11"/>
                    <a:gd name="T3" fmla="*/ 0 h 12"/>
                    <a:gd name="T4" fmla="*/ 3 w 11"/>
                    <a:gd name="T5" fmla="*/ 2 h 12"/>
                    <a:gd name="T6" fmla="*/ 11 w 11"/>
                    <a:gd name="T7" fmla="*/ 12 h 12"/>
                    <a:gd name="T8" fmla="*/ 8 w 11"/>
                    <a:gd name="T9" fmla="*/ 10 h 12"/>
                  </a:gdLst>
                  <a:ahLst/>
                  <a:cxnLst>
                    <a:cxn ang="0">
                      <a:pos x="T0" y="T1"/>
                    </a:cxn>
                    <a:cxn ang="0">
                      <a:pos x="T2" y="T3"/>
                    </a:cxn>
                    <a:cxn ang="0">
                      <a:pos x="T4" y="T5"/>
                    </a:cxn>
                    <a:cxn ang="0">
                      <a:pos x="T6" y="T7"/>
                    </a:cxn>
                    <a:cxn ang="0">
                      <a:pos x="T8" y="T9"/>
                    </a:cxn>
                  </a:cxnLst>
                  <a:rect l="0" t="0" r="r" b="b"/>
                  <a:pathLst>
                    <a:path w="11" h="12">
                      <a:moveTo>
                        <a:pt x="8" y="10"/>
                      </a:moveTo>
                      <a:cubicBezTo>
                        <a:pt x="0" y="0"/>
                        <a:pt x="0" y="0"/>
                        <a:pt x="0" y="0"/>
                      </a:cubicBezTo>
                      <a:cubicBezTo>
                        <a:pt x="1" y="0"/>
                        <a:pt x="2" y="1"/>
                        <a:pt x="3" y="2"/>
                      </a:cubicBezTo>
                      <a:cubicBezTo>
                        <a:pt x="11" y="12"/>
                        <a:pt x="11" y="12"/>
                        <a:pt x="11" y="12"/>
                      </a:cubicBezTo>
                      <a:cubicBezTo>
                        <a:pt x="10" y="11"/>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54"/>
                <p:cNvSpPr>
                  <a:spLocks/>
                </p:cNvSpPr>
                <p:nvPr/>
              </p:nvSpPr>
              <p:spPr bwMode="auto">
                <a:xfrm>
                  <a:off x="4233863" y="912813"/>
                  <a:ext cx="12700" cy="12700"/>
                </a:xfrm>
                <a:custGeom>
                  <a:avLst/>
                  <a:gdLst>
                    <a:gd name="T0" fmla="*/ 8 w 10"/>
                    <a:gd name="T1" fmla="*/ 10 h 11"/>
                    <a:gd name="T2" fmla="*/ 0 w 10"/>
                    <a:gd name="T3" fmla="*/ 0 h 11"/>
                    <a:gd name="T4" fmla="*/ 2 w 10"/>
                    <a:gd name="T5" fmla="*/ 2 h 11"/>
                    <a:gd name="T6" fmla="*/ 10 w 10"/>
                    <a:gd name="T7" fmla="*/ 11 h 11"/>
                    <a:gd name="T8" fmla="*/ 8 w 10"/>
                    <a:gd name="T9" fmla="*/ 10 h 11"/>
                  </a:gdLst>
                  <a:ahLst/>
                  <a:cxnLst>
                    <a:cxn ang="0">
                      <a:pos x="T0" y="T1"/>
                    </a:cxn>
                    <a:cxn ang="0">
                      <a:pos x="T2" y="T3"/>
                    </a:cxn>
                    <a:cxn ang="0">
                      <a:pos x="T4" y="T5"/>
                    </a:cxn>
                    <a:cxn ang="0">
                      <a:pos x="T6" y="T7"/>
                    </a:cxn>
                    <a:cxn ang="0">
                      <a:pos x="T8" y="T9"/>
                    </a:cxn>
                  </a:cxnLst>
                  <a:rect l="0" t="0" r="r" b="b"/>
                  <a:pathLst>
                    <a:path w="10" h="11">
                      <a:moveTo>
                        <a:pt x="8" y="10"/>
                      </a:moveTo>
                      <a:cubicBezTo>
                        <a:pt x="0" y="0"/>
                        <a:pt x="0" y="0"/>
                        <a:pt x="0" y="0"/>
                      </a:cubicBezTo>
                      <a:cubicBezTo>
                        <a:pt x="1" y="1"/>
                        <a:pt x="1" y="1"/>
                        <a:pt x="2" y="2"/>
                      </a:cubicBezTo>
                      <a:cubicBezTo>
                        <a:pt x="10" y="11"/>
                        <a:pt x="10" y="11"/>
                        <a:pt x="10" y="11"/>
                      </a:cubicBezTo>
                      <a:cubicBezTo>
                        <a:pt x="9" y="11"/>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55"/>
                <p:cNvSpPr>
                  <a:spLocks/>
                </p:cNvSpPr>
                <p:nvPr/>
              </p:nvSpPr>
              <p:spPr bwMode="auto">
                <a:xfrm>
                  <a:off x="4122738" y="968376"/>
                  <a:ext cx="20638" cy="30163"/>
                </a:xfrm>
                <a:custGeom>
                  <a:avLst/>
                  <a:gdLst>
                    <a:gd name="T0" fmla="*/ 8 w 16"/>
                    <a:gd name="T1" fmla="*/ 24 h 24"/>
                    <a:gd name="T2" fmla="*/ 0 w 16"/>
                    <a:gd name="T3" fmla="*/ 14 h 24"/>
                    <a:gd name="T4" fmla="*/ 8 w 16"/>
                    <a:gd name="T5" fmla="*/ 0 h 24"/>
                    <a:gd name="T6" fmla="*/ 16 w 16"/>
                    <a:gd name="T7" fmla="*/ 9 h 24"/>
                    <a:gd name="T8" fmla="*/ 8 w 16"/>
                    <a:gd name="T9" fmla="*/ 24 h 24"/>
                  </a:gdLst>
                  <a:ahLst/>
                  <a:cxnLst>
                    <a:cxn ang="0">
                      <a:pos x="T0" y="T1"/>
                    </a:cxn>
                    <a:cxn ang="0">
                      <a:pos x="T2" y="T3"/>
                    </a:cxn>
                    <a:cxn ang="0">
                      <a:pos x="T4" y="T5"/>
                    </a:cxn>
                    <a:cxn ang="0">
                      <a:pos x="T6" y="T7"/>
                    </a:cxn>
                    <a:cxn ang="0">
                      <a:pos x="T8" y="T9"/>
                    </a:cxn>
                  </a:cxnLst>
                  <a:rect l="0" t="0" r="r" b="b"/>
                  <a:pathLst>
                    <a:path w="16" h="24">
                      <a:moveTo>
                        <a:pt x="8" y="24"/>
                      </a:moveTo>
                      <a:cubicBezTo>
                        <a:pt x="0" y="14"/>
                        <a:pt x="0" y="14"/>
                        <a:pt x="0" y="14"/>
                      </a:cubicBezTo>
                      <a:cubicBezTo>
                        <a:pt x="0" y="8"/>
                        <a:pt x="3" y="3"/>
                        <a:pt x="8" y="0"/>
                      </a:cubicBezTo>
                      <a:cubicBezTo>
                        <a:pt x="16" y="9"/>
                        <a:pt x="16" y="9"/>
                        <a:pt x="16" y="9"/>
                      </a:cubicBezTo>
                      <a:cubicBezTo>
                        <a:pt x="12" y="12"/>
                        <a:pt x="9" y="18"/>
                        <a:pt x="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56"/>
                <p:cNvSpPr>
                  <a:spLocks/>
                </p:cNvSpPr>
                <p:nvPr/>
              </p:nvSpPr>
              <p:spPr bwMode="auto">
                <a:xfrm>
                  <a:off x="4133851" y="966788"/>
                  <a:ext cx="12700" cy="12700"/>
                </a:xfrm>
                <a:custGeom>
                  <a:avLst/>
                  <a:gdLst>
                    <a:gd name="T0" fmla="*/ 8 w 11"/>
                    <a:gd name="T1" fmla="*/ 11 h 11"/>
                    <a:gd name="T2" fmla="*/ 0 w 11"/>
                    <a:gd name="T3" fmla="*/ 2 h 11"/>
                    <a:gd name="T4" fmla="*/ 3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2"/>
                        <a:pt x="0" y="2"/>
                        <a:pt x="0" y="2"/>
                      </a:cubicBezTo>
                      <a:cubicBezTo>
                        <a:pt x="1" y="1"/>
                        <a:pt x="2" y="1"/>
                        <a:pt x="3" y="0"/>
                      </a:cubicBezTo>
                      <a:cubicBezTo>
                        <a:pt x="11" y="10"/>
                        <a:pt x="11" y="10"/>
                        <a:pt x="11"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57"/>
                <p:cNvSpPr>
                  <a:spLocks/>
                </p:cNvSpPr>
                <p:nvPr/>
              </p:nvSpPr>
              <p:spPr bwMode="auto">
                <a:xfrm>
                  <a:off x="4137026" y="965201"/>
                  <a:ext cx="12700" cy="12700"/>
                </a:xfrm>
                <a:custGeom>
                  <a:avLst/>
                  <a:gdLst>
                    <a:gd name="T0" fmla="*/ 8 w 10"/>
                    <a:gd name="T1" fmla="*/ 11 h 11"/>
                    <a:gd name="T2" fmla="*/ 0 w 10"/>
                    <a:gd name="T3" fmla="*/ 1 h 11"/>
                    <a:gd name="T4" fmla="*/ 2 w 10"/>
                    <a:gd name="T5" fmla="*/ 0 h 11"/>
                    <a:gd name="T6" fmla="*/ 10 w 10"/>
                    <a:gd name="T7" fmla="*/ 10 h 11"/>
                    <a:gd name="T8" fmla="*/ 8 w 10"/>
                    <a:gd name="T9" fmla="*/ 11 h 11"/>
                  </a:gdLst>
                  <a:ahLst/>
                  <a:cxnLst>
                    <a:cxn ang="0">
                      <a:pos x="T0" y="T1"/>
                    </a:cxn>
                    <a:cxn ang="0">
                      <a:pos x="T2" y="T3"/>
                    </a:cxn>
                    <a:cxn ang="0">
                      <a:pos x="T4" y="T5"/>
                    </a:cxn>
                    <a:cxn ang="0">
                      <a:pos x="T6" y="T7"/>
                    </a:cxn>
                    <a:cxn ang="0">
                      <a:pos x="T8" y="T9"/>
                    </a:cxn>
                  </a:cxnLst>
                  <a:rect l="0" t="0" r="r" b="b"/>
                  <a:pathLst>
                    <a:path w="10" h="11">
                      <a:moveTo>
                        <a:pt x="8" y="11"/>
                      </a:moveTo>
                      <a:cubicBezTo>
                        <a:pt x="0" y="1"/>
                        <a:pt x="0" y="1"/>
                        <a:pt x="0" y="1"/>
                      </a:cubicBezTo>
                      <a:cubicBezTo>
                        <a:pt x="0" y="1"/>
                        <a:pt x="1" y="1"/>
                        <a:pt x="2" y="0"/>
                      </a:cubicBezTo>
                      <a:cubicBezTo>
                        <a:pt x="10" y="10"/>
                        <a:pt x="10" y="10"/>
                        <a:pt x="10"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58"/>
                <p:cNvSpPr>
                  <a:spLocks/>
                </p:cNvSpPr>
                <p:nvPr/>
              </p:nvSpPr>
              <p:spPr bwMode="auto">
                <a:xfrm>
                  <a:off x="4140201" y="965201"/>
                  <a:ext cx="12700" cy="12700"/>
                </a:xfrm>
                <a:custGeom>
                  <a:avLst/>
                  <a:gdLst>
                    <a:gd name="T0" fmla="*/ 8 w 11"/>
                    <a:gd name="T1" fmla="*/ 10 h 10"/>
                    <a:gd name="T2" fmla="*/ 0 w 11"/>
                    <a:gd name="T3" fmla="*/ 0 h 10"/>
                    <a:gd name="T4" fmla="*/ 2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2"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59"/>
                <p:cNvSpPr>
                  <a:spLocks/>
                </p:cNvSpPr>
                <p:nvPr/>
              </p:nvSpPr>
              <p:spPr bwMode="auto">
                <a:xfrm>
                  <a:off x="4141788" y="965201"/>
                  <a:ext cx="14288" cy="12700"/>
                </a:xfrm>
                <a:custGeom>
                  <a:avLst/>
                  <a:gdLst>
                    <a:gd name="T0" fmla="*/ 9 w 11"/>
                    <a:gd name="T1" fmla="*/ 10 h 10"/>
                    <a:gd name="T2" fmla="*/ 0 w 11"/>
                    <a:gd name="T3" fmla="*/ 0 h 10"/>
                    <a:gd name="T4" fmla="*/ 2 w 11"/>
                    <a:gd name="T5" fmla="*/ 0 h 10"/>
                    <a:gd name="T6" fmla="*/ 3 w 11"/>
                    <a:gd name="T7" fmla="*/ 0 h 10"/>
                    <a:gd name="T8" fmla="*/ 11 w 11"/>
                    <a:gd name="T9" fmla="*/ 10 h 10"/>
                    <a:gd name="T10" fmla="*/ 11 w 11"/>
                    <a:gd name="T11" fmla="*/ 10 h 10"/>
                    <a:gd name="T12" fmla="*/ 9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0"/>
                      </a:moveTo>
                      <a:cubicBezTo>
                        <a:pt x="0" y="0"/>
                        <a:pt x="0" y="0"/>
                        <a:pt x="0" y="0"/>
                      </a:cubicBezTo>
                      <a:cubicBezTo>
                        <a:pt x="1" y="0"/>
                        <a:pt x="2" y="0"/>
                        <a:pt x="2" y="0"/>
                      </a:cubicBezTo>
                      <a:cubicBezTo>
                        <a:pt x="3" y="0"/>
                        <a:pt x="3" y="0"/>
                        <a:pt x="3" y="0"/>
                      </a:cubicBezTo>
                      <a:cubicBezTo>
                        <a:pt x="11" y="10"/>
                        <a:pt x="11" y="10"/>
                        <a:pt x="11" y="10"/>
                      </a:cubicBezTo>
                      <a:cubicBezTo>
                        <a:pt x="11" y="10"/>
                        <a:pt x="11" y="10"/>
                        <a:pt x="11" y="10"/>
                      </a:cubicBezTo>
                      <a:cubicBezTo>
                        <a:pt x="10"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60"/>
                <p:cNvSpPr>
                  <a:spLocks/>
                </p:cNvSpPr>
                <p:nvPr/>
              </p:nvSpPr>
              <p:spPr bwMode="auto">
                <a:xfrm>
                  <a:off x="4144963" y="965201"/>
                  <a:ext cx="14288" cy="12700"/>
                </a:xfrm>
                <a:custGeom>
                  <a:avLst/>
                  <a:gdLst>
                    <a:gd name="T0" fmla="*/ 8 w 11"/>
                    <a:gd name="T1" fmla="*/ 10 h 10"/>
                    <a:gd name="T2" fmla="*/ 0 w 11"/>
                    <a:gd name="T3" fmla="*/ 0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61"/>
                <p:cNvSpPr>
                  <a:spLocks/>
                </p:cNvSpPr>
                <p:nvPr/>
              </p:nvSpPr>
              <p:spPr bwMode="auto">
                <a:xfrm>
                  <a:off x="4149726" y="965201"/>
                  <a:ext cx="15875" cy="12700"/>
                </a:xfrm>
                <a:custGeom>
                  <a:avLst/>
                  <a:gdLst>
                    <a:gd name="T0" fmla="*/ 8 w 13"/>
                    <a:gd name="T1" fmla="*/ 10 h 11"/>
                    <a:gd name="T2" fmla="*/ 0 w 13"/>
                    <a:gd name="T3" fmla="*/ 0 h 11"/>
                    <a:gd name="T4" fmla="*/ 4 w 13"/>
                    <a:gd name="T5" fmla="*/ 2 h 11"/>
                    <a:gd name="T6" fmla="*/ 13 w 13"/>
                    <a:gd name="T7" fmla="*/ 11 h 11"/>
                    <a:gd name="T8" fmla="*/ 8 w 13"/>
                    <a:gd name="T9" fmla="*/ 10 h 11"/>
                  </a:gdLst>
                  <a:ahLst/>
                  <a:cxnLst>
                    <a:cxn ang="0">
                      <a:pos x="T0" y="T1"/>
                    </a:cxn>
                    <a:cxn ang="0">
                      <a:pos x="T2" y="T3"/>
                    </a:cxn>
                    <a:cxn ang="0">
                      <a:pos x="T4" y="T5"/>
                    </a:cxn>
                    <a:cxn ang="0">
                      <a:pos x="T6" y="T7"/>
                    </a:cxn>
                    <a:cxn ang="0">
                      <a:pos x="T8" y="T9"/>
                    </a:cxn>
                  </a:cxnLst>
                  <a:rect l="0" t="0" r="r" b="b"/>
                  <a:pathLst>
                    <a:path w="13" h="11">
                      <a:moveTo>
                        <a:pt x="8" y="10"/>
                      </a:moveTo>
                      <a:cubicBezTo>
                        <a:pt x="0" y="0"/>
                        <a:pt x="0" y="0"/>
                        <a:pt x="0" y="0"/>
                      </a:cubicBezTo>
                      <a:cubicBezTo>
                        <a:pt x="1" y="0"/>
                        <a:pt x="3" y="1"/>
                        <a:pt x="4" y="2"/>
                      </a:cubicBezTo>
                      <a:cubicBezTo>
                        <a:pt x="13" y="11"/>
                        <a:pt x="13" y="11"/>
                        <a:pt x="13" y="11"/>
                      </a:cubicBezTo>
                      <a:cubicBezTo>
                        <a:pt x="11" y="11"/>
                        <a:pt x="10"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62"/>
                <p:cNvSpPr>
                  <a:spLocks/>
                </p:cNvSpPr>
                <p:nvPr/>
              </p:nvSpPr>
              <p:spPr bwMode="auto">
                <a:xfrm>
                  <a:off x="4154488" y="966788"/>
                  <a:ext cx="14288" cy="15875"/>
                </a:xfrm>
                <a:custGeom>
                  <a:avLst/>
                  <a:gdLst>
                    <a:gd name="T0" fmla="*/ 9 w 12"/>
                    <a:gd name="T1" fmla="*/ 9 h 12"/>
                    <a:gd name="T2" fmla="*/ 0 w 12"/>
                    <a:gd name="T3" fmla="*/ 0 h 12"/>
                    <a:gd name="T4" fmla="*/ 4 w 12"/>
                    <a:gd name="T5" fmla="*/ 2 h 12"/>
                    <a:gd name="T6" fmla="*/ 12 w 12"/>
                    <a:gd name="T7" fmla="*/ 12 h 12"/>
                    <a:gd name="T8" fmla="*/ 9 w 12"/>
                    <a:gd name="T9" fmla="*/ 9 h 12"/>
                  </a:gdLst>
                  <a:ahLst/>
                  <a:cxnLst>
                    <a:cxn ang="0">
                      <a:pos x="T0" y="T1"/>
                    </a:cxn>
                    <a:cxn ang="0">
                      <a:pos x="T2" y="T3"/>
                    </a:cxn>
                    <a:cxn ang="0">
                      <a:pos x="T4" y="T5"/>
                    </a:cxn>
                    <a:cxn ang="0">
                      <a:pos x="T6" y="T7"/>
                    </a:cxn>
                    <a:cxn ang="0">
                      <a:pos x="T8" y="T9"/>
                    </a:cxn>
                  </a:cxnLst>
                  <a:rect l="0" t="0" r="r" b="b"/>
                  <a:pathLst>
                    <a:path w="12" h="12">
                      <a:moveTo>
                        <a:pt x="9" y="9"/>
                      </a:moveTo>
                      <a:cubicBezTo>
                        <a:pt x="0" y="0"/>
                        <a:pt x="0" y="0"/>
                        <a:pt x="0" y="0"/>
                      </a:cubicBezTo>
                      <a:cubicBezTo>
                        <a:pt x="2" y="0"/>
                        <a:pt x="3" y="1"/>
                        <a:pt x="4" y="2"/>
                      </a:cubicBezTo>
                      <a:cubicBezTo>
                        <a:pt x="12" y="12"/>
                        <a:pt x="12" y="12"/>
                        <a:pt x="12" y="12"/>
                      </a:cubicBezTo>
                      <a:cubicBezTo>
                        <a:pt x="11" y="11"/>
                        <a:pt x="10" y="10"/>
                        <a:pt x="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63"/>
                <p:cNvSpPr>
                  <a:spLocks/>
                </p:cNvSpPr>
                <p:nvPr/>
              </p:nvSpPr>
              <p:spPr bwMode="auto">
                <a:xfrm>
                  <a:off x="4159251" y="969963"/>
                  <a:ext cx="12700" cy="14288"/>
                </a:xfrm>
                <a:custGeom>
                  <a:avLst/>
                  <a:gdLst>
                    <a:gd name="T0" fmla="*/ 8 w 10"/>
                    <a:gd name="T1" fmla="*/ 10 h 11"/>
                    <a:gd name="T2" fmla="*/ 0 w 10"/>
                    <a:gd name="T3" fmla="*/ 0 h 11"/>
                    <a:gd name="T4" fmla="*/ 1 w 10"/>
                    <a:gd name="T5" fmla="*/ 2 h 11"/>
                    <a:gd name="T6" fmla="*/ 10 w 10"/>
                    <a:gd name="T7" fmla="*/ 11 h 11"/>
                    <a:gd name="T8" fmla="*/ 8 w 10"/>
                    <a:gd name="T9" fmla="*/ 10 h 11"/>
                  </a:gdLst>
                  <a:ahLst/>
                  <a:cxnLst>
                    <a:cxn ang="0">
                      <a:pos x="T0" y="T1"/>
                    </a:cxn>
                    <a:cxn ang="0">
                      <a:pos x="T2" y="T3"/>
                    </a:cxn>
                    <a:cxn ang="0">
                      <a:pos x="T4" y="T5"/>
                    </a:cxn>
                    <a:cxn ang="0">
                      <a:pos x="T6" y="T7"/>
                    </a:cxn>
                    <a:cxn ang="0">
                      <a:pos x="T8" y="T9"/>
                    </a:cxn>
                  </a:cxnLst>
                  <a:rect l="0" t="0" r="r" b="b"/>
                  <a:pathLst>
                    <a:path w="10" h="11">
                      <a:moveTo>
                        <a:pt x="8" y="10"/>
                      </a:moveTo>
                      <a:cubicBezTo>
                        <a:pt x="0" y="0"/>
                        <a:pt x="0" y="0"/>
                        <a:pt x="0" y="0"/>
                      </a:cubicBezTo>
                      <a:cubicBezTo>
                        <a:pt x="0" y="0"/>
                        <a:pt x="1" y="1"/>
                        <a:pt x="1" y="2"/>
                      </a:cubicBezTo>
                      <a:cubicBezTo>
                        <a:pt x="10" y="11"/>
                        <a:pt x="10" y="11"/>
                        <a:pt x="10" y="11"/>
                      </a:cubicBezTo>
                      <a:cubicBezTo>
                        <a:pt x="9" y="11"/>
                        <a:pt x="8"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64"/>
                <p:cNvSpPr>
                  <a:spLocks/>
                </p:cNvSpPr>
                <p:nvPr/>
              </p:nvSpPr>
              <p:spPr bwMode="auto">
                <a:xfrm>
                  <a:off x="4286251" y="733426"/>
                  <a:ext cx="11113" cy="169863"/>
                </a:xfrm>
                <a:custGeom>
                  <a:avLst/>
                  <a:gdLst>
                    <a:gd name="T0" fmla="*/ 7 w 7"/>
                    <a:gd name="T1" fmla="*/ 107 h 107"/>
                    <a:gd name="T2" fmla="*/ 0 w 7"/>
                    <a:gd name="T3" fmla="*/ 100 h 107"/>
                    <a:gd name="T4" fmla="*/ 0 w 7"/>
                    <a:gd name="T5" fmla="*/ 0 h 107"/>
                    <a:gd name="T6" fmla="*/ 7 w 7"/>
                    <a:gd name="T7" fmla="*/ 8 h 107"/>
                    <a:gd name="T8" fmla="*/ 7 w 7"/>
                    <a:gd name="T9" fmla="*/ 107 h 107"/>
                  </a:gdLst>
                  <a:ahLst/>
                  <a:cxnLst>
                    <a:cxn ang="0">
                      <a:pos x="T0" y="T1"/>
                    </a:cxn>
                    <a:cxn ang="0">
                      <a:pos x="T2" y="T3"/>
                    </a:cxn>
                    <a:cxn ang="0">
                      <a:pos x="T4" y="T5"/>
                    </a:cxn>
                    <a:cxn ang="0">
                      <a:pos x="T6" y="T7"/>
                    </a:cxn>
                    <a:cxn ang="0">
                      <a:pos x="T8" y="T9"/>
                    </a:cxn>
                  </a:cxnLst>
                  <a:rect l="0" t="0" r="r" b="b"/>
                  <a:pathLst>
                    <a:path w="7" h="107">
                      <a:moveTo>
                        <a:pt x="7" y="107"/>
                      </a:moveTo>
                      <a:lnTo>
                        <a:pt x="0" y="100"/>
                      </a:lnTo>
                      <a:lnTo>
                        <a:pt x="0" y="0"/>
                      </a:lnTo>
                      <a:lnTo>
                        <a:pt x="7" y="8"/>
                      </a:lnTo>
                      <a:lnTo>
                        <a:pt x="7"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65"/>
                <p:cNvSpPr>
                  <a:spLocks/>
                </p:cNvSpPr>
                <p:nvPr/>
              </p:nvSpPr>
              <p:spPr bwMode="auto">
                <a:xfrm>
                  <a:off x="4351338" y="655638"/>
                  <a:ext cx="11113" cy="11113"/>
                </a:xfrm>
                <a:custGeom>
                  <a:avLst/>
                  <a:gdLst>
                    <a:gd name="T0" fmla="*/ 8 w 9"/>
                    <a:gd name="T1" fmla="*/ 9 h 9"/>
                    <a:gd name="T2" fmla="*/ 0 w 9"/>
                    <a:gd name="T3" fmla="*/ 0 h 9"/>
                    <a:gd name="T4" fmla="*/ 1 w 9"/>
                    <a:gd name="T5" fmla="*/ 0 h 9"/>
                    <a:gd name="T6" fmla="*/ 9 w 9"/>
                    <a:gd name="T7" fmla="*/ 9 h 9"/>
                    <a:gd name="T8" fmla="*/ 8 w 9"/>
                    <a:gd name="T9" fmla="*/ 9 h 9"/>
                  </a:gdLst>
                  <a:ahLst/>
                  <a:cxnLst>
                    <a:cxn ang="0">
                      <a:pos x="T0" y="T1"/>
                    </a:cxn>
                    <a:cxn ang="0">
                      <a:pos x="T2" y="T3"/>
                    </a:cxn>
                    <a:cxn ang="0">
                      <a:pos x="T4" y="T5"/>
                    </a:cxn>
                    <a:cxn ang="0">
                      <a:pos x="T6" y="T7"/>
                    </a:cxn>
                    <a:cxn ang="0">
                      <a:pos x="T8" y="T9"/>
                    </a:cxn>
                  </a:cxnLst>
                  <a:rect l="0" t="0" r="r" b="b"/>
                  <a:pathLst>
                    <a:path w="9" h="9">
                      <a:moveTo>
                        <a:pt x="8" y="9"/>
                      </a:moveTo>
                      <a:cubicBezTo>
                        <a:pt x="0" y="0"/>
                        <a:pt x="0" y="0"/>
                        <a:pt x="0" y="0"/>
                      </a:cubicBezTo>
                      <a:cubicBezTo>
                        <a:pt x="0" y="0"/>
                        <a:pt x="0" y="0"/>
                        <a:pt x="1" y="0"/>
                      </a:cubicBezTo>
                      <a:cubicBezTo>
                        <a:pt x="9" y="9"/>
                        <a:pt x="9" y="9"/>
                        <a:pt x="9" y="9"/>
                      </a:cubicBezTo>
                      <a:cubicBezTo>
                        <a:pt x="9" y="9"/>
                        <a:pt x="8"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66"/>
                <p:cNvSpPr>
                  <a:spLocks/>
                </p:cNvSpPr>
                <p:nvPr/>
              </p:nvSpPr>
              <p:spPr bwMode="auto">
                <a:xfrm>
                  <a:off x="4351338" y="655638"/>
                  <a:ext cx="17463" cy="12700"/>
                </a:xfrm>
                <a:custGeom>
                  <a:avLst/>
                  <a:gdLst>
                    <a:gd name="T0" fmla="*/ 8 w 13"/>
                    <a:gd name="T1" fmla="*/ 9 h 10"/>
                    <a:gd name="T2" fmla="*/ 0 w 13"/>
                    <a:gd name="T3" fmla="*/ 0 h 10"/>
                    <a:gd name="T4" fmla="*/ 5 w 13"/>
                    <a:gd name="T5" fmla="*/ 0 h 10"/>
                    <a:gd name="T6" fmla="*/ 13 w 13"/>
                    <a:gd name="T7" fmla="*/ 10 h 10"/>
                    <a:gd name="T8" fmla="*/ 8 w 13"/>
                    <a:gd name="T9" fmla="*/ 9 h 10"/>
                  </a:gdLst>
                  <a:ahLst/>
                  <a:cxnLst>
                    <a:cxn ang="0">
                      <a:pos x="T0" y="T1"/>
                    </a:cxn>
                    <a:cxn ang="0">
                      <a:pos x="T2" y="T3"/>
                    </a:cxn>
                    <a:cxn ang="0">
                      <a:pos x="T4" y="T5"/>
                    </a:cxn>
                    <a:cxn ang="0">
                      <a:pos x="T6" y="T7"/>
                    </a:cxn>
                    <a:cxn ang="0">
                      <a:pos x="T8" y="T9"/>
                    </a:cxn>
                  </a:cxnLst>
                  <a:rect l="0" t="0" r="r" b="b"/>
                  <a:pathLst>
                    <a:path w="13" h="10">
                      <a:moveTo>
                        <a:pt x="8" y="9"/>
                      </a:moveTo>
                      <a:cubicBezTo>
                        <a:pt x="0" y="0"/>
                        <a:pt x="0" y="0"/>
                        <a:pt x="0" y="0"/>
                      </a:cubicBezTo>
                      <a:cubicBezTo>
                        <a:pt x="1" y="0"/>
                        <a:pt x="3" y="0"/>
                        <a:pt x="5" y="0"/>
                      </a:cubicBezTo>
                      <a:cubicBezTo>
                        <a:pt x="13" y="10"/>
                        <a:pt x="13" y="10"/>
                        <a:pt x="13" y="10"/>
                      </a:cubicBezTo>
                      <a:cubicBezTo>
                        <a:pt x="11" y="10"/>
                        <a:pt x="10"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67"/>
                <p:cNvSpPr>
                  <a:spLocks/>
                </p:cNvSpPr>
                <p:nvPr/>
              </p:nvSpPr>
              <p:spPr bwMode="auto">
                <a:xfrm>
                  <a:off x="4357688" y="655638"/>
                  <a:ext cx="22225" cy="17463"/>
                </a:xfrm>
                <a:custGeom>
                  <a:avLst/>
                  <a:gdLst>
                    <a:gd name="T0" fmla="*/ 8 w 18"/>
                    <a:gd name="T1" fmla="*/ 10 h 14"/>
                    <a:gd name="T2" fmla="*/ 0 w 18"/>
                    <a:gd name="T3" fmla="*/ 0 h 14"/>
                    <a:gd name="T4" fmla="*/ 9 w 18"/>
                    <a:gd name="T5" fmla="*/ 4 h 14"/>
                    <a:gd name="T6" fmla="*/ 18 w 18"/>
                    <a:gd name="T7" fmla="*/ 14 h 14"/>
                    <a:gd name="T8" fmla="*/ 8 w 18"/>
                    <a:gd name="T9" fmla="*/ 10 h 14"/>
                  </a:gdLst>
                  <a:ahLst/>
                  <a:cxnLst>
                    <a:cxn ang="0">
                      <a:pos x="T0" y="T1"/>
                    </a:cxn>
                    <a:cxn ang="0">
                      <a:pos x="T2" y="T3"/>
                    </a:cxn>
                    <a:cxn ang="0">
                      <a:pos x="T4" y="T5"/>
                    </a:cxn>
                    <a:cxn ang="0">
                      <a:pos x="T6" y="T7"/>
                    </a:cxn>
                    <a:cxn ang="0">
                      <a:pos x="T8" y="T9"/>
                    </a:cxn>
                  </a:cxnLst>
                  <a:rect l="0" t="0" r="r" b="b"/>
                  <a:pathLst>
                    <a:path w="18" h="14">
                      <a:moveTo>
                        <a:pt x="8" y="10"/>
                      </a:moveTo>
                      <a:cubicBezTo>
                        <a:pt x="0" y="0"/>
                        <a:pt x="0" y="0"/>
                        <a:pt x="0" y="0"/>
                      </a:cubicBezTo>
                      <a:cubicBezTo>
                        <a:pt x="3" y="1"/>
                        <a:pt x="6" y="2"/>
                        <a:pt x="9" y="4"/>
                      </a:cubicBezTo>
                      <a:cubicBezTo>
                        <a:pt x="18" y="14"/>
                        <a:pt x="18" y="14"/>
                        <a:pt x="18" y="14"/>
                      </a:cubicBezTo>
                      <a:cubicBezTo>
                        <a:pt x="15" y="12"/>
                        <a:pt x="11"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68"/>
                <p:cNvSpPr>
                  <a:spLocks/>
                </p:cNvSpPr>
                <p:nvPr/>
              </p:nvSpPr>
              <p:spPr bwMode="auto">
                <a:xfrm>
                  <a:off x="4368801" y="660401"/>
                  <a:ext cx="22225" cy="20638"/>
                </a:xfrm>
                <a:custGeom>
                  <a:avLst/>
                  <a:gdLst>
                    <a:gd name="T0" fmla="*/ 9 w 17"/>
                    <a:gd name="T1" fmla="*/ 10 h 16"/>
                    <a:gd name="T2" fmla="*/ 0 w 17"/>
                    <a:gd name="T3" fmla="*/ 0 h 16"/>
                    <a:gd name="T4" fmla="*/ 9 w 17"/>
                    <a:gd name="T5" fmla="*/ 6 h 16"/>
                    <a:gd name="T6" fmla="*/ 17 w 17"/>
                    <a:gd name="T7" fmla="*/ 16 h 16"/>
                    <a:gd name="T8" fmla="*/ 9 w 17"/>
                    <a:gd name="T9" fmla="*/ 10 h 16"/>
                  </a:gdLst>
                  <a:ahLst/>
                  <a:cxnLst>
                    <a:cxn ang="0">
                      <a:pos x="T0" y="T1"/>
                    </a:cxn>
                    <a:cxn ang="0">
                      <a:pos x="T2" y="T3"/>
                    </a:cxn>
                    <a:cxn ang="0">
                      <a:pos x="T4" y="T5"/>
                    </a:cxn>
                    <a:cxn ang="0">
                      <a:pos x="T6" y="T7"/>
                    </a:cxn>
                    <a:cxn ang="0">
                      <a:pos x="T8" y="T9"/>
                    </a:cxn>
                  </a:cxnLst>
                  <a:rect l="0" t="0" r="r" b="b"/>
                  <a:pathLst>
                    <a:path w="17" h="16">
                      <a:moveTo>
                        <a:pt x="9" y="10"/>
                      </a:moveTo>
                      <a:cubicBezTo>
                        <a:pt x="0" y="0"/>
                        <a:pt x="0" y="0"/>
                        <a:pt x="0" y="0"/>
                      </a:cubicBezTo>
                      <a:cubicBezTo>
                        <a:pt x="3" y="1"/>
                        <a:pt x="6" y="3"/>
                        <a:pt x="9" y="6"/>
                      </a:cubicBezTo>
                      <a:cubicBezTo>
                        <a:pt x="17" y="16"/>
                        <a:pt x="17" y="16"/>
                        <a:pt x="17" y="16"/>
                      </a:cubicBezTo>
                      <a:cubicBezTo>
                        <a:pt x="14" y="13"/>
                        <a:pt x="12"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69"/>
                <p:cNvSpPr>
                  <a:spLocks/>
                </p:cNvSpPr>
                <p:nvPr/>
              </p:nvSpPr>
              <p:spPr bwMode="auto">
                <a:xfrm>
                  <a:off x="4379913" y="668338"/>
                  <a:ext cx="17463" cy="20638"/>
                </a:xfrm>
                <a:custGeom>
                  <a:avLst/>
                  <a:gdLst>
                    <a:gd name="T0" fmla="*/ 8 w 14"/>
                    <a:gd name="T1" fmla="*/ 10 h 16"/>
                    <a:gd name="T2" fmla="*/ 0 w 14"/>
                    <a:gd name="T3" fmla="*/ 0 h 16"/>
                    <a:gd name="T4" fmla="*/ 6 w 14"/>
                    <a:gd name="T5" fmla="*/ 6 h 16"/>
                    <a:gd name="T6" fmla="*/ 14 w 14"/>
                    <a:gd name="T7" fmla="*/ 16 h 16"/>
                    <a:gd name="T8" fmla="*/ 8 w 14"/>
                    <a:gd name="T9" fmla="*/ 10 h 16"/>
                  </a:gdLst>
                  <a:ahLst/>
                  <a:cxnLst>
                    <a:cxn ang="0">
                      <a:pos x="T0" y="T1"/>
                    </a:cxn>
                    <a:cxn ang="0">
                      <a:pos x="T2" y="T3"/>
                    </a:cxn>
                    <a:cxn ang="0">
                      <a:pos x="T4" y="T5"/>
                    </a:cxn>
                    <a:cxn ang="0">
                      <a:pos x="T6" y="T7"/>
                    </a:cxn>
                    <a:cxn ang="0">
                      <a:pos x="T8" y="T9"/>
                    </a:cxn>
                  </a:cxnLst>
                  <a:rect l="0" t="0" r="r" b="b"/>
                  <a:pathLst>
                    <a:path w="14" h="16">
                      <a:moveTo>
                        <a:pt x="8" y="10"/>
                      </a:moveTo>
                      <a:cubicBezTo>
                        <a:pt x="0" y="0"/>
                        <a:pt x="0" y="0"/>
                        <a:pt x="0" y="0"/>
                      </a:cubicBezTo>
                      <a:cubicBezTo>
                        <a:pt x="2" y="2"/>
                        <a:pt x="4" y="4"/>
                        <a:pt x="6" y="6"/>
                      </a:cubicBezTo>
                      <a:cubicBezTo>
                        <a:pt x="14" y="16"/>
                        <a:pt x="14" y="16"/>
                        <a:pt x="14" y="16"/>
                      </a:cubicBezTo>
                      <a:cubicBezTo>
                        <a:pt x="12" y="13"/>
                        <a:pt x="10"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70"/>
                <p:cNvSpPr>
                  <a:spLocks/>
                </p:cNvSpPr>
                <p:nvPr/>
              </p:nvSpPr>
              <p:spPr bwMode="auto">
                <a:xfrm>
                  <a:off x="4346576" y="655638"/>
                  <a:ext cx="14288" cy="11113"/>
                </a:xfrm>
                <a:custGeom>
                  <a:avLst/>
                  <a:gdLst>
                    <a:gd name="T0" fmla="*/ 7 w 9"/>
                    <a:gd name="T1" fmla="*/ 7 h 7"/>
                    <a:gd name="T2" fmla="*/ 0 w 9"/>
                    <a:gd name="T3" fmla="*/ 0 h 7"/>
                    <a:gd name="T4" fmla="*/ 3 w 9"/>
                    <a:gd name="T5" fmla="*/ 0 h 7"/>
                    <a:gd name="T6" fmla="*/ 9 w 9"/>
                    <a:gd name="T7" fmla="*/ 7 h 7"/>
                    <a:gd name="T8" fmla="*/ 7 w 9"/>
                    <a:gd name="T9" fmla="*/ 7 h 7"/>
                  </a:gdLst>
                  <a:ahLst/>
                  <a:cxnLst>
                    <a:cxn ang="0">
                      <a:pos x="T0" y="T1"/>
                    </a:cxn>
                    <a:cxn ang="0">
                      <a:pos x="T2" y="T3"/>
                    </a:cxn>
                    <a:cxn ang="0">
                      <a:pos x="T4" y="T5"/>
                    </a:cxn>
                    <a:cxn ang="0">
                      <a:pos x="T6" y="T7"/>
                    </a:cxn>
                    <a:cxn ang="0">
                      <a:pos x="T8" y="T9"/>
                    </a:cxn>
                  </a:cxnLst>
                  <a:rect l="0" t="0" r="r" b="b"/>
                  <a:pathLst>
                    <a:path w="9" h="7">
                      <a:moveTo>
                        <a:pt x="7" y="7"/>
                      </a:moveTo>
                      <a:lnTo>
                        <a:pt x="0" y="0"/>
                      </a:lnTo>
                      <a:lnTo>
                        <a:pt x="3" y="0"/>
                      </a:lnTo>
                      <a:lnTo>
                        <a:pt x="9" y="7"/>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71"/>
                <p:cNvSpPr>
                  <a:spLocks/>
                </p:cNvSpPr>
                <p:nvPr/>
              </p:nvSpPr>
              <p:spPr bwMode="auto">
                <a:xfrm>
                  <a:off x="4051301" y="666751"/>
                  <a:ext cx="601663" cy="649288"/>
                </a:xfrm>
                <a:custGeom>
                  <a:avLst/>
                  <a:gdLst>
                    <a:gd name="T0" fmla="*/ 247 w 481"/>
                    <a:gd name="T1" fmla="*/ 0 h 519"/>
                    <a:gd name="T2" fmla="*/ 294 w 481"/>
                    <a:gd name="T3" fmla="*/ 62 h 519"/>
                    <a:gd name="T4" fmla="*/ 290 w 481"/>
                    <a:gd name="T5" fmla="*/ 189 h 519"/>
                    <a:gd name="T6" fmla="*/ 326 w 481"/>
                    <a:gd name="T7" fmla="*/ 218 h 519"/>
                    <a:gd name="T8" fmla="*/ 343 w 481"/>
                    <a:gd name="T9" fmla="*/ 202 h 519"/>
                    <a:gd name="T10" fmla="*/ 360 w 481"/>
                    <a:gd name="T11" fmla="*/ 219 h 519"/>
                    <a:gd name="T12" fmla="*/ 359 w 481"/>
                    <a:gd name="T13" fmla="*/ 245 h 519"/>
                    <a:gd name="T14" fmla="*/ 385 w 481"/>
                    <a:gd name="T15" fmla="*/ 266 h 519"/>
                    <a:gd name="T16" fmla="*/ 402 w 481"/>
                    <a:gd name="T17" fmla="*/ 248 h 519"/>
                    <a:gd name="T18" fmla="*/ 419 w 481"/>
                    <a:gd name="T19" fmla="*/ 265 h 519"/>
                    <a:gd name="T20" fmla="*/ 419 w 481"/>
                    <a:gd name="T21" fmla="*/ 293 h 519"/>
                    <a:gd name="T22" fmla="*/ 448 w 481"/>
                    <a:gd name="T23" fmla="*/ 316 h 519"/>
                    <a:gd name="T24" fmla="*/ 453 w 481"/>
                    <a:gd name="T25" fmla="*/ 320 h 519"/>
                    <a:gd name="T26" fmla="*/ 454 w 481"/>
                    <a:gd name="T27" fmla="*/ 322 h 519"/>
                    <a:gd name="T28" fmla="*/ 477 w 481"/>
                    <a:gd name="T29" fmla="*/ 360 h 519"/>
                    <a:gd name="T30" fmla="*/ 479 w 481"/>
                    <a:gd name="T31" fmla="*/ 379 h 519"/>
                    <a:gd name="T32" fmla="*/ 462 w 481"/>
                    <a:gd name="T33" fmla="*/ 389 h 519"/>
                    <a:gd name="T34" fmla="*/ 458 w 481"/>
                    <a:gd name="T35" fmla="*/ 388 h 519"/>
                    <a:gd name="T36" fmla="*/ 287 w 481"/>
                    <a:gd name="T37" fmla="*/ 314 h 519"/>
                    <a:gd name="T38" fmla="*/ 285 w 481"/>
                    <a:gd name="T39" fmla="*/ 376 h 519"/>
                    <a:gd name="T40" fmla="*/ 284 w 481"/>
                    <a:gd name="T41" fmla="*/ 383 h 519"/>
                    <a:gd name="T42" fmla="*/ 332 w 481"/>
                    <a:gd name="T43" fmla="*/ 420 h 519"/>
                    <a:gd name="T44" fmla="*/ 338 w 481"/>
                    <a:gd name="T45" fmla="*/ 440 h 519"/>
                    <a:gd name="T46" fmla="*/ 321 w 481"/>
                    <a:gd name="T47" fmla="*/ 452 h 519"/>
                    <a:gd name="T48" fmla="*/ 265 w 481"/>
                    <a:gd name="T49" fmla="*/ 452 h 519"/>
                    <a:gd name="T50" fmla="*/ 239 w 481"/>
                    <a:gd name="T51" fmla="*/ 519 h 519"/>
                    <a:gd name="T52" fmla="*/ 236 w 481"/>
                    <a:gd name="T53" fmla="*/ 519 h 519"/>
                    <a:gd name="T54" fmla="*/ 211 w 481"/>
                    <a:gd name="T55" fmla="*/ 452 h 519"/>
                    <a:gd name="T56" fmla="*/ 158 w 481"/>
                    <a:gd name="T57" fmla="*/ 452 h 519"/>
                    <a:gd name="T58" fmla="*/ 142 w 481"/>
                    <a:gd name="T59" fmla="*/ 440 h 519"/>
                    <a:gd name="T60" fmla="*/ 148 w 481"/>
                    <a:gd name="T61" fmla="*/ 420 h 519"/>
                    <a:gd name="T62" fmla="*/ 197 w 481"/>
                    <a:gd name="T63" fmla="*/ 383 h 519"/>
                    <a:gd name="T64" fmla="*/ 197 w 481"/>
                    <a:gd name="T65" fmla="*/ 376 h 519"/>
                    <a:gd name="T66" fmla="*/ 197 w 481"/>
                    <a:gd name="T67" fmla="*/ 314 h 519"/>
                    <a:gd name="T68" fmla="*/ 23 w 481"/>
                    <a:gd name="T69" fmla="*/ 388 h 519"/>
                    <a:gd name="T70" fmla="*/ 19 w 481"/>
                    <a:gd name="T71" fmla="*/ 389 h 519"/>
                    <a:gd name="T72" fmla="*/ 3 w 481"/>
                    <a:gd name="T73" fmla="*/ 379 h 519"/>
                    <a:gd name="T74" fmla="*/ 5 w 481"/>
                    <a:gd name="T75" fmla="*/ 360 h 519"/>
                    <a:gd name="T76" fmla="*/ 29 w 481"/>
                    <a:gd name="T77" fmla="*/ 322 h 519"/>
                    <a:gd name="T78" fmla="*/ 30 w 481"/>
                    <a:gd name="T79" fmla="*/ 320 h 519"/>
                    <a:gd name="T80" fmla="*/ 35 w 481"/>
                    <a:gd name="T81" fmla="*/ 316 h 519"/>
                    <a:gd name="T82" fmla="*/ 65 w 481"/>
                    <a:gd name="T83" fmla="*/ 293 h 519"/>
                    <a:gd name="T84" fmla="*/ 65 w 481"/>
                    <a:gd name="T85" fmla="*/ 265 h 519"/>
                    <a:gd name="T86" fmla="*/ 83 w 481"/>
                    <a:gd name="T87" fmla="*/ 248 h 519"/>
                    <a:gd name="T88" fmla="*/ 100 w 481"/>
                    <a:gd name="T89" fmla="*/ 265 h 519"/>
                    <a:gd name="T90" fmla="*/ 126 w 481"/>
                    <a:gd name="T91" fmla="*/ 245 h 519"/>
                    <a:gd name="T92" fmla="*/ 126 w 481"/>
                    <a:gd name="T93" fmla="*/ 219 h 519"/>
                    <a:gd name="T94" fmla="*/ 143 w 481"/>
                    <a:gd name="T95" fmla="*/ 202 h 519"/>
                    <a:gd name="T96" fmla="*/ 160 w 481"/>
                    <a:gd name="T97" fmla="*/ 218 h 519"/>
                    <a:gd name="T98" fmla="*/ 196 w 481"/>
                    <a:gd name="T99" fmla="*/ 189 h 519"/>
                    <a:gd name="T100" fmla="*/ 196 w 481"/>
                    <a:gd name="T101" fmla="*/ 63 h 519"/>
                    <a:gd name="T102" fmla="*/ 245 w 481"/>
                    <a:gd name="T103" fmla="*/ 0 h 519"/>
                    <a:gd name="T104" fmla="*/ 247 w 481"/>
                    <a:gd name="T105" fmla="*/ 0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1" h="519">
                      <a:moveTo>
                        <a:pt x="247" y="0"/>
                      </a:moveTo>
                      <a:cubicBezTo>
                        <a:pt x="271" y="0"/>
                        <a:pt x="294" y="31"/>
                        <a:pt x="294" y="62"/>
                      </a:cubicBezTo>
                      <a:cubicBezTo>
                        <a:pt x="290" y="189"/>
                        <a:pt x="290" y="189"/>
                        <a:pt x="290" y="189"/>
                      </a:cubicBezTo>
                      <a:cubicBezTo>
                        <a:pt x="326" y="218"/>
                        <a:pt x="326" y="218"/>
                        <a:pt x="326" y="218"/>
                      </a:cubicBezTo>
                      <a:cubicBezTo>
                        <a:pt x="326" y="209"/>
                        <a:pt x="334" y="202"/>
                        <a:pt x="343" y="202"/>
                      </a:cubicBezTo>
                      <a:cubicBezTo>
                        <a:pt x="352" y="202"/>
                        <a:pt x="360" y="209"/>
                        <a:pt x="360" y="219"/>
                      </a:cubicBezTo>
                      <a:cubicBezTo>
                        <a:pt x="359" y="245"/>
                        <a:pt x="359" y="245"/>
                        <a:pt x="359" y="245"/>
                      </a:cubicBezTo>
                      <a:cubicBezTo>
                        <a:pt x="385" y="266"/>
                        <a:pt x="385" y="266"/>
                        <a:pt x="385" y="266"/>
                      </a:cubicBezTo>
                      <a:cubicBezTo>
                        <a:pt x="385" y="255"/>
                        <a:pt x="393" y="248"/>
                        <a:pt x="402" y="248"/>
                      </a:cubicBezTo>
                      <a:cubicBezTo>
                        <a:pt x="412" y="248"/>
                        <a:pt x="419" y="255"/>
                        <a:pt x="419" y="265"/>
                      </a:cubicBezTo>
                      <a:cubicBezTo>
                        <a:pt x="419" y="293"/>
                        <a:pt x="419" y="293"/>
                        <a:pt x="419" y="293"/>
                      </a:cubicBezTo>
                      <a:cubicBezTo>
                        <a:pt x="448" y="316"/>
                        <a:pt x="448" y="316"/>
                        <a:pt x="448" y="316"/>
                      </a:cubicBezTo>
                      <a:cubicBezTo>
                        <a:pt x="450" y="317"/>
                        <a:pt x="452" y="319"/>
                        <a:pt x="453" y="320"/>
                      </a:cubicBezTo>
                      <a:cubicBezTo>
                        <a:pt x="454" y="321"/>
                        <a:pt x="454" y="321"/>
                        <a:pt x="454" y="322"/>
                      </a:cubicBezTo>
                      <a:cubicBezTo>
                        <a:pt x="477" y="360"/>
                        <a:pt x="477" y="360"/>
                        <a:pt x="477" y="360"/>
                      </a:cubicBezTo>
                      <a:cubicBezTo>
                        <a:pt x="481" y="366"/>
                        <a:pt x="481" y="373"/>
                        <a:pt x="479" y="379"/>
                      </a:cubicBezTo>
                      <a:cubicBezTo>
                        <a:pt x="476" y="385"/>
                        <a:pt x="469" y="389"/>
                        <a:pt x="462" y="389"/>
                      </a:cubicBezTo>
                      <a:cubicBezTo>
                        <a:pt x="461" y="389"/>
                        <a:pt x="459" y="389"/>
                        <a:pt x="458" y="388"/>
                      </a:cubicBezTo>
                      <a:cubicBezTo>
                        <a:pt x="287" y="314"/>
                        <a:pt x="287" y="314"/>
                        <a:pt x="287" y="314"/>
                      </a:cubicBezTo>
                      <a:cubicBezTo>
                        <a:pt x="285" y="376"/>
                        <a:pt x="285" y="376"/>
                        <a:pt x="285" y="376"/>
                      </a:cubicBezTo>
                      <a:cubicBezTo>
                        <a:pt x="285" y="377"/>
                        <a:pt x="284" y="379"/>
                        <a:pt x="284" y="383"/>
                      </a:cubicBezTo>
                      <a:cubicBezTo>
                        <a:pt x="332" y="420"/>
                        <a:pt x="332" y="420"/>
                        <a:pt x="332" y="420"/>
                      </a:cubicBezTo>
                      <a:cubicBezTo>
                        <a:pt x="339" y="424"/>
                        <a:pt x="341" y="432"/>
                        <a:pt x="338" y="440"/>
                      </a:cubicBezTo>
                      <a:cubicBezTo>
                        <a:pt x="336" y="447"/>
                        <a:pt x="329" y="452"/>
                        <a:pt x="321" y="452"/>
                      </a:cubicBezTo>
                      <a:cubicBezTo>
                        <a:pt x="265" y="452"/>
                        <a:pt x="265" y="452"/>
                        <a:pt x="265" y="452"/>
                      </a:cubicBezTo>
                      <a:cubicBezTo>
                        <a:pt x="258" y="467"/>
                        <a:pt x="249" y="519"/>
                        <a:pt x="239" y="519"/>
                      </a:cubicBezTo>
                      <a:cubicBezTo>
                        <a:pt x="236" y="519"/>
                        <a:pt x="236" y="519"/>
                        <a:pt x="236" y="519"/>
                      </a:cubicBezTo>
                      <a:cubicBezTo>
                        <a:pt x="225" y="519"/>
                        <a:pt x="217" y="467"/>
                        <a:pt x="211" y="452"/>
                      </a:cubicBezTo>
                      <a:cubicBezTo>
                        <a:pt x="158" y="452"/>
                        <a:pt x="158" y="452"/>
                        <a:pt x="158" y="452"/>
                      </a:cubicBezTo>
                      <a:cubicBezTo>
                        <a:pt x="151" y="452"/>
                        <a:pt x="144" y="447"/>
                        <a:pt x="142" y="440"/>
                      </a:cubicBezTo>
                      <a:cubicBezTo>
                        <a:pt x="139" y="432"/>
                        <a:pt x="142" y="424"/>
                        <a:pt x="148" y="420"/>
                      </a:cubicBezTo>
                      <a:cubicBezTo>
                        <a:pt x="197" y="383"/>
                        <a:pt x="197" y="383"/>
                        <a:pt x="197" y="383"/>
                      </a:cubicBezTo>
                      <a:cubicBezTo>
                        <a:pt x="197" y="379"/>
                        <a:pt x="197" y="376"/>
                        <a:pt x="197" y="376"/>
                      </a:cubicBezTo>
                      <a:cubicBezTo>
                        <a:pt x="197" y="314"/>
                        <a:pt x="197" y="314"/>
                        <a:pt x="197" y="314"/>
                      </a:cubicBezTo>
                      <a:cubicBezTo>
                        <a:pt x="23" y="388"/>
                        <a:pt x="23" y="388"/>
                        <a:pt x="23" y="388"/>
                      </a:cubicBezTo>
                      <a:cubicBezTo>
                        <a:pt x="22" y="389"/>
                        <a:pt x="21" y="389"/>
                        <a:pt x="19" y="389"/>
                      </a:cubicBezTo>
                      <a:cubicBezTo>
                        <a:pt x="12" y="389"/>
                        <a:pt x="6" y="385"/>
                        <a:pt x="3" y="379"/>
                      </a:cubicBezTo>
                      <a:cubicBezTo>
                        <a:pt x="0" y="373"/>
                        <a:pt x="1" y="366"/>
                        <a:pt x="5" y="360"/>
                      </a:cubicBezTo>
                      <a:cubicBezTo>
                        <a:pt x="29" y="322"/>
                        <a:pt x="29" y="322"/>
                        <a:pt x="29" y="322"/>
                      </a:cubicBezTo>
                      <a:cubicBezTo>
                        <a:pt x="29" y="321"/>
                        <a:pt x="29" y="321"/>
                        <a:pt x="30" y="320"/>
                      </a:cubicBezTo>
                      <a:cubicBezTo>
                        <a:pt x="31" y="319"/>
                        <a:pt x="33" y="317"/>
                        <a:pt x="35" y="316"/>
                      </a:cubicBezTo>
                      <a:cubicBezTo>
                        <a:pt x="65" y="293"/>
                        <a:pt x="65" y="293"/>
                        <a:pt x="65" y="293"/>
                      </a:cubicBezTo>
                      <a:cubicBezTo>
                        <a:pt x="65" y="265"/>
                        <a:pt x="65" y="265"/>
                        <a:pt x="65" y="265"/>
                      </a:cubicBezTo>
                      <a:cubicBezTo>
                        <a:pt x="66" y="255"/>
                        <a:pt x="73" y="248"/>
                        <a:pt x="83" y="248"/>
                      </a:cubicBezTo>
                      <a:cubicBezTo>
                        <a:pt x="92" y="248"/>
                        <a:pt x="100" y="255"/>
                        <a:pt x="100" y="265"/>
                      </a:cubicBezTo>
                      <a:cubicBezTo>
                        <a:pt x="126" y="245"/>
                        <a:pt x="126" y="245"/>
                        <a:pt x="126" y="245"/>
                      </a:cubicBezTo>
                      <a:cubicBezTo>
                        <a:pt x="126" y="219"/>
                        <a:pt x="126" y="219"/>
                        <a:pt x="126" y="219"/>
                      </a:cubicBezTo>
                      <a:cubicBezTo>
                        <a:pt x="126" y="209"/>
                        <a:pt x="134" y="202"/>
                        <a:pt x="143" y="202"/>
                      </a:cubicBezTo>
                      <a:cubicBezTo>
                        <a:pt x="152" y="202"/>
                        <a:pt x="160" y="209"/>
                        <a:pt x="160" y="218"/>
                      </a:cubicBezTo>
                      <a:cubicBezTo>
                        <a:pt x="196" y="189"/>
                        <a:pt x="196" y="189"/>
                        <a:pt x="196" y="189"/>
                      </a:cubicBezTo>
                      <a:cubicBezTo>
                        <a:pt x="196" y="63"/>
                        <a:pt x="196" y="63"/>
                        <a:pt x="196" y="63"/>
                      </a:cubicBezTo>
                      <a:cubicBezTo>
                        <a:pt x="197" y="27"/>
                        <a:pt x="223" y="0"/>
                        <a:pt x="245" y="0"/>
                      </a:cubicBezTo>
                      <a:lnTo>
                        <a:pt x="24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72"/>
                <p:cNvSpPr>
                  <a:spLocks/>
                </p:cNvSpPr>
                <p:nvPr/>
              </p:nvSpPr>
              <p:spPr bwMode="auto">
                <a:xfrm>
                  <a:off x="4286251" y="663576"/>
                  <a:ext cx="47625" cy="82550"/>
                </a:xfrm>
                <a:custGeom>
                  <a:avLst/>
                  <a:gdLst>
                    <a:gd name="T0" fmla="*/ 8 w 37"/>
                    <a:gd name="T1" fmla="*/ 66 h 66"/>
                    <a:gd name="T2" fmla="*/ 0 w 37"/>
                    <a:gd name="T3" fmla="*/ 56 h 66"/>
                    <a:gd name="T4" fmla="*/ 29 w 37"/>
                    <a:gd name="T5" fmla="*/ 0 h 66"/>
                    <a:gd name="T6" fmla="*/ 37 w 37"/>
                    <a:gd name="T7" fmla="*/ 10 h 66"/>
                    <a:gd name="T8" fmla="*/ 8 w 37"/>
                    <a:gd name="T9" fmla="*/ 66 h 66"/>
                  </a:gdLst>
                  <a:ahLst/>
                  <a:cxnLst>
                    <a:cxn ang="0">
                      <a:pos x="T0" y="T1"/>
                    </a:cxn>
                    <a:cxn ang="0">
                      <a:pos x="T2" y="T3"/>
                    </a:cxn>
                    <a:cxn ang="0">
                      <a:pos x="T4" y="T5"/>
                    </a:cxn>
                    <a:cxn ang="0">
                      <a:pos x="T6" y="T7"/>
                    </a:cxn>
                    <a:cxn ang="0">
                      <a:pos x="T8" y="T9"/>
                    </a:cxn>
                  </a:cxnLst>
                  <a:rect l="0" t="0" r="r" b="b"/>
                  <a:pathLst>
                    <a:path w="37" h="66">
                      <a:moveTo>
                        <a:pt x="8" y="66"/>
                      </a:moveTo>
                      <a:cubicBezTo>
                        <a:pt x="0" y="56"/>
                        <a:pt x="0" y="56"/>
                        <a:pt x="0" y="56"/>
                      </a:cubicBezTo>
                      <a:cubicBezTo>
                        <a:pt x="0" y="31"/>
                        <a:pt x="13" y="10"/>
                        <a:pt x="29" y="0"/>
                      </a:cubicBezTo>
                      <a:cubicBezTo>
                        <a:pt x="37" y="10"/>
                        <a:pt x="37" y="10"/>
                        <a:pt x="37" y="10"/>
                      </a:cubicBezTo>
                      <a:cubicBezTo>
                        <a:pt x="21" y="20"/>
                        <a:pt x="8" y="41"/>
                        <a:pt x="8" y="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73"/>
                <p:cNvSpPr>
                  <a:spLocks/>
                </p:cNvSpPr>
                <p:nvPr/>
              </p:nvSpPr>
              <p:spPr bwMode="auto">
                <a:xfrm>
                  <a:off x="4322763" y="658813"/>
                  <a:ext cx="19050" cy="17463"/>
                </a:xfrm>
                <a:custGeom>
                  <a:avLst/>
                  <a:gdLst>
                    <a:gd name="T0" fmla="*/ 8 w 15"/>
                    <a:gd name="T1" fmla="*/ 14 h 14"/>
                    <a:gd name="T2" fmla="*/ 0 w 15"/>
                    <a:gd name="T3" fmla="*/ 4 h 14"/>
                    <a:gd name="T4" fmla="*/ 6 w 15"/>
                    <a:gd name="T5" fmla="*/ 0 h 14"/>
                    <a:gd name="T6" fmla="*/ 15 w 15"/>
                    <a:gd name="T7" fmla="*/ 10 h 14"/>
                    <a:gd name="T8" fmla="*/ 8 w 15"/>
                    <a:gd name="T9" fmla="*/ 14 h 14"/>
                  </a:gdLst>
                  <a:ahLst/>
                  <a:cxnLst>
                    <a:cxn ang="0">
                      <a:pos x="T0" y="T1"/>
                    </a:cxn>
                    <a:cxn ang="0">
                      <a:pos x="T2" y="T3"/>
                    </a:cxn>
                    <a:cxn ang="0">
                      <a:pos x="T4" y="T5"/>
                    </a:cxn>
                    <a:cxn ang="0">
                      <a:pos x="T6" y="T7"/>
                    </a:cxn>
                    <a:cxn ang="0">
                      <a:pos x="T8" y="T9"/>
                    </a:cxn>
                  </a:cxnLst>
                  <a:rect l="0" t="0" r="r" b="b"/>
                  <a:pathLst>
                    <a:path w="15" h="14">
                      <a:moveTo>
                        <a:pt x="8" y="14"/>
                      </a:moveTo>
                      <a:cubicBezTo>
                        <a:pt x="0" y="4"/>
                        <a:pt x="0" y="4"/>
                        <a:pt x="0" y="4"/>
                      </a:cubicBezTo>
                      <a:cubicBezTo>
                        <a:pt x="2" y="3"/>
                        <a:pt x="4" y="1"/>
                        <a:pt x="6" y="0"/>
                      </a:cubicBezTo>
                      <a:cubicBezTo>
                        <a:pt x="15" y="10"/>
                        <a:pt x="15" y="10"/>
                        <a:pt x="15" y="10"/>
                      </a:cubicBezTo>
                      <a:cubicBezTo>
                        <a:pt x="12" y="11"/>
                        <a:pt x="10" y="12"/>
                        <a:pt x="8"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74"/>
                <p:cNvSpPr>
                  <a:spLocks/>
                </p:cNvSpPr>
                <p:nvPr/>
              </p:nvSpPr>
              <p:spPr bwMode="auto">
                <a:xfrm>
                  <a:off x="4330701" y="657226"/>
                  <a:ext cx="17463" cy="14288"/>
                </a:xfrm>
                <a:custGeom>
                  <a:avLst/>
                  <a:gdLst>
                    <a:gd name="T0" fmla="*/ 9 w 14"/>
                    <a:gd name="T1" fmla="*/ 11 h 11"/>
                    <a:gd name="T2" fmla="*/ 0 w 14"/>
                    <a:gd name="T3" fmla="*/ 1 h 11"/>
                    <a:gd name="T4" fmla="*/ 6 w 14"/>
                    <a:gd name="T5" fmla="*/ 0 h 11"/>
                    <a:gd name="T6" fmla="*/ 14 w 14"/>
                    <a:gd name="T7" fmla="*/ 9 h 11"/>
                    <a:gd name="T8" fmla="*/ 9 w 14"/>
                    <a:gd name="T9" fmla="*/ 11 h 11"/>
                  </a:gdLst>
                  <a:ahLst/>
                  <a:cxnLst>
                    <a:cxn ang="0">
                      <a:pos x="T0" y="T1"/>
                    </a:cxn>
                    <a:cxn ang="0">
                      <a:pos x="T2" y="T3"/>
                    </a:cxn>
                    <a:cxn ang="0">
                      <a:pos x="T4" y="T5"/>
                    </a:cxn>
                    <a:cxn ang="0">
                      <a:pos x="T6" y="T7"/>
                    </a:cxn>
                    <a:cxn ang="0">
                      <a:pos x="T8" y="T9"/>
                    </a:cxn>
                  </a:cxnLst>
                  <a:rect l="0" t="0" r="r" b="b"/>
                  <a:pathLst>
                    <a:path w="14" h="11">
                      <a:moveTo>
                        <a:pt x="9" y="11"/>
                      </a:moveTo>
                      <a:cubicBezTo>
                        <a:pt x="0" y="1"/>
                        <a:pt x="0" y="1"/>
                        <a:pt x="0" y="1"/>
                      </a:cubicBezTo>
                      <a:cubicBezTo>
                        <a:pt x="2" y="1"/>
                        <a:pt x="4" y="0"/>
                        <a:pt x="6" y="0"/>
                      </a:cubicBezTo>
                      <a:cubicBezTo>
                        <a:pt x="14" y="9"/>
                        <a:pt x="14" y="9"/>
                        <a:pt x="14" y="9"/>
                      </a:cubicBezTo>
                      <a:cubicBezTo>
                        <a:pt x="12" y="10"/>
                        <a:pt x="10" y="10"/>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75"/>
                <p:cNvSpPr>
                  <a:spLocks/>
                </p:cNvSpPr>
                <p:nvPr/>
              </p:nvSpPr>
              <p:spPr bwMode="auto">
                <a:xfrm>
                  <a:off x="4338638" y="655638"/>
                  <a:ext cx="14288" cy="12700"/>
                </a:xfrm>
                <a:custGeom>
                  <a:avLst/>
                  <a:gdLst>
                    <a:gd name="T0" fmla="*/ 8 w 12"/>
                    <a:gd name="T1" fmla="*/ 10 h 10"/>
                    <a:gd name="T2" fmla="*/ 0 w 12"/>
                    <a:gd name="T3" fmla="*/ 1 h 10"/>
                    <a:gd name="T4" fmla="*/ 4 w 12"/>
                    <a:gd name="T5" fmla="*/ 0 h 10"/>
                    <a:gd name="T6" fmla="*/ 12 w 12"/>
                    <a:gd name="T7" fmla="*/ 10 h 10"/>
                    <a:gd name="T8" fmla="*/ 8 w 12"/>
                    <a:gd name="T9" fmla="*/ 10 h 10"/>
                  </a:gdLst>
                  <a:ahLst/>
                  <a:cxnLst>
                    <a:cxn ang="0">
                      <a:pos x="T0" y="T1"/>
                    </a:cxn>
                    <a:cxn ang="0">
                      <a:pos x="T2" y="T3"/>
                    </a:cxn>
                    <a:cxn ang="0">
                      <a:pos x="T4" y="T5"/>
                    </a:cxn>
                    <a:cxn ang="0">
                      <a:pos x="T6" y="T7"/>
                    </a:cxn>
                    <a:cxn ang="0">
                      <a:pos x="T8" y="T9"/>
                    </a:cxn>
                  </a:cxnLst>
                  <a:rect l="0" t="0" r="r" b="b"/>
                  <a:pathLst>
                    <a:path w="12" h="10">
                      <a:moveTo>
                        <a:pt x="8" y="10"/>
                      </a:moveTo>
                      <a:cubicBezTo>
                        <a:pt x="0" y="1"/>
                        <a:pt x="0" y="1"/>
                        <a:pt x="0" y="1"/>
                      </a:cubicBezTo>
                      <a:cubicBezTo>
                        <a:pt x="1" y="0"/>
                        <a:pt x="3" y="0"/>
                        <a:pt x="4" y="0"/>
                      </a:cubicBezTo>
                      <a:cubicBezTo>
                        <a:pt x="12" y="10"/>
                        <a:pt x="12" y="10"/>
                        <a:pt x="12" y="10"/>
                      </a:cubicBezTo>
                      <a:cubicBezTo>
                        <a:pt x="11"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76"/>
                <p:cNvSpPr>
                  <a:spLocks/>
                </p:cNvSpPr>
                <p:nvPr/>
              </p:nvSpPr>
              <p:spPr bwMode="auto">
                <a:xfrm>
                  <a:off x="4343401" y="655638"/>
                  <a:ext cx="14288" cy="12700"/>
                </a:xfrm>
                <a:custGeom>
                  <a:avLst/>
                  <a:gdLst>
                    <a:gd name="T0" fmla="*/ 8 w 12"/>
                    <a:gd name="T1" fmla="*/ 10 h 10"/>
                    <a:gd name="T2" fmla="*/ 0 w 12"/>
                    <a:gd name="T3" fmla="*/ 0 h 10"/>
                    <a:gd name="T4" fmla="*/ 3 w 12"/>
                    <a:gd name="T5" fmla="*/ 0 h 10"/>
                    <a:gd name="T6" fmla="*/ 12 w 12"/>
                    <a:gd name="T7" fmla="*/ 9 h 10"/>
                    <a:gd name="T8" fmla="*/ 8 w 12"/>
                    <a:gd name="T9" fmla="*/ 10 h 10"/>
                  </a:gdLst>
                  <a:ahLst/>
                  <a:cxnLst>
                    <a:cxn ang="0">
                      <a:pos x="T0" y="T1"/>
                    </a:cxn>
                    <a:cxn ang="0">
                      <a:pos x="T2" y="T3"/>
                    </a:cxn>
                    <a:cxn ang="0">
                      <a:pos x="T4" y="T5"/>
                    </a:cxn>
                    <a:cxn ang="0">
                      <a:pos x="T6" y="T7"/>
                    </a:cxn>
                    <a:cxn ang="0">
                      <a:pos x="T8" y="T9"/>
                    </a:cxn>
                  </a:cxnLst>
                  <a:rect l="0" t="0" r="r" b="b"/>
                  <a:pathLst>
                    <a:path w="12" h="10">
                      <a:moveTo>
                        <a:pt x="8" y="10"/>
                      </a:moveTo>
                      <a:cubicBezTo>
                        <a:pt x="0" y="0"/>
                        <a:pt x="0" y="0"/>
                        <a:pt x="0" y="0"/>
                      </a:cubicBezTo>
                      <a:cubicBezTo>
                        <a:pt x="1" y="0"/>
                        <a:pt x="2" y="0"/>
                        <a:pt x="3" y="0"/>
                      </a:cubicBezTo>
                      <a:cubicBezTo>
                        <a:pt x="12" y="9"/>
                        <a:pt x="12" y="9"/>
                        <a:pt x="12" y="9"/>
                      </a:cubicBezTo>
                      <a:cubicBezTo>
                        <a:pt x="11" y="9"/>
                        <a:pt x="9" y="9"/>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1312"/>
                <p:cNvSpPr>
                  <a:spLocks/>
                </p:cNvSpPr>
                <p:nvPr/>
              </p:nvSpPr>
              <p:spPr bwMode="auto">
                <a:xfrm>
                  <a:off x="4184650" y="731838"/>
                  <a:ext cx="31750" cy="25400"/>
                </a:xfrm>
                <a:custGeom>
                  <a:avLst/>
                  <a:gdLst>
                    <a:gd name="T0" fmla="*/ 13 w 25"/>
                    <a:gd name="T1" fmla="*/ 20 h 20"/>
                    <a:gd name="T2" fmla="*/ 13 w 25"/>
                    <a:gd name="T3" fmla="*/ 0 h 20"/>
                    <a:gd name="T4" fmla="*/ 13 w 25"/>
                    <a:gd name="T5" fmla="*/ 20 h 20"/>
                  </a:gdLst>
                  <a:ahLst/>
                  <a:cxnLst>
                    <a:cxn ang="0">
                      <a:pos x="T0" y="T1"/>
                    </a:cxn>
                    <a:cxn ang="0">
                      <a:pos x="T2" y="T3"/>
                    </a:cxn>
                    <a:cxn ang="0">
                      <a:pos x="T4" y="T5"/>
                    </a:cxn>
                  </a:cxnLst>
                  <a:rect l="0" t="0" r="r" b="b"/>
                  <a:pathLst>
                    <a:path w="25" h="20">
                      <a:moveTo>
                        <a:pt x="13" y="20"/>
                      </a:moveTo>
                      <a:cubicBezTo>
                        <a:pt x="25" y="20"/>
                        <a:pt x="25" y="0"/>
                        <a:pt x="13" y="0"/>
                      </a:cubicBezTo>
                      <a:cubicBezTo>
                        <a:pt x="0" y="0"/>
                        <a:pt x="0" y="20"/>
                        <a:pt x="13"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89" name="组合 788"/>
            <p:cNvGrpSpPr/>
            <p:nvPr/>
          </p:nvGrpSpPr>
          <p:grpSpPr>
            <a:xfrm>
              <a:off x="629265" y="3445156"/>
              <a:ext cx="2094270" cy="1178405"/>
              <a:chOff x="629265" y="3445156"/>
              <a:chExt cx="2094270" cy="1178405"/>
            </a:xfrm>
          </p:grpSpPr>
          <p:sp>
            <p:nvSpPr>
              <p:cNvPr id="787" name="文本框 786"/>
              <p:cNvSpPr txBox="1"/>
              <p:nvPr/>
            </p:nvSpPr>
            <p:spPr>
              <a:xfrm>
                <a:off x="927335" y="3445156"/>
                <a:ext cx="1573054" cy="363736"/>
              </a:xfrm>
              <a:prstGeom prst="rect">
                <a:avLst/>
              </a:prstGeom>
              <a:noFill/>
            </p:spPr>
            <p:txBody>
              <a:bodyPr wrap="square" rtlCol="0">
                <a:spAutoFit/>
              </a:bodyPr>
              <a:lstStyle/>
              <a:p>
                <a:pPr algn="ctr"/>
                <a:r>
                  <a:rPr lang="zh-CN" altLang="en-US" sz="2000" dirty="0">
                    <a:solidFill>
                      <a:srgbClr val="7C8B71"/>
                    </a:solidFill>
                    <a:latin typeface="黑体" pitchFamily="49" charset="-122"/>
                    <a:ea typeface="黑体" pitchFamily="49" charset="-122"/>
                  </a:rPr>
                  <a:t>传播信息</a:t>
                </a:r>
              </a:p>
            </p:txBody>
          </p:sp>
          <p:sp>
            <p:nvSpPr>
              <p:cNvPr id="788" name="文本框 787"/>
              <p:cNvSpPr txBox="1"/>
              <p:nvPr/>
            </p:nvSpPr>
            <p:spPr>
              <a:xfrm>
                <a:off x="629265" y="3820135"/>
                <a:ext cx="2094270" cy="803426"/>
              </a:xfrm>
              <a:prstGeom prst="rect">
                <a:avLst/>
              </a:prstGeom>
              <a:noFill/>
            </p:spPr>
            <p:txBody>
              <a:bodyPr wrap="square" rtlCol="0">
                <a:spAutoFit/>
              </a:bodyPr>
              <a:lstStyle/>
              <a:p>
                <a:pPr algn="ctr">
                  <a:lnSpc>
                    <a:spcPct val="150000"/>
                  </a:lnSpc>
                </a:pPr>
                <a:r>
                  <a:rPr lang="zh-CN" altLang="en-US" dirty="0">
                    <a:solidFill>
                      <a:srgbClr val="7C8B71"/>
                    </a:solidFill>
                    <a:latin typeface="华文楷体" pitchFamily="2" charset="-122"/>
                    <a:ea typeface="华文楷体" pitchFamily="2" charset="-122"/>
                  </a:rPr>
                  <a:t>传播信息是电视最本质的特征与功能</a:t>
                </a:r>
                <a:r>
                  <a:rPr lang="en-US" altLang="zh-CN" dirty="0">
                    <a:solidFill>
                      <a:srgbClr val="7C8B71"/>
                    </a:solidFill>
                    <a:latin typeface="华文楷体" pitchFamily="2" charset="-122"/>
                    <a:ea typeface="华文楷体" pitchFamily="2" charset="-122"/>
                  </a:rPr>
                  <a:t>.</a:t>
                </a:r>
                <a:endParaRPr lang="zh-CN" altLang="en-US" dirty="0">
                  <a:solidFill>
                    <a:srgbClr val="7C8B71"/>
                  </a:solidFill>
                  <a:latin typeface="华文楷体" pitchFamily="2" charset="-122"/>
                  <a:ea typeface="华文楷体" pitchFamily="2" charset="-122"/>
                </a:endParaRPr>
              </a:p>
            </p:txBody>
          </p:sp>
        </p:grpSp>
      </p:grpSp>
      <p:grpSp>
        <p:nvGrpSpPr>
          <p:cNvPr id="802" name="组合 801"/>
          <p:cNvGrpSpPr/>
          <p:nvPr/>
        </p:nvGrpSpPr>
        <p:grpSpPr>
          <a:xfrm>
            <a:off x="3504544" y="1846426"/>
            <a:ext cx="2530502" cy="3921041"/>
            <a:chOff x="3486921" y="2314520"/>
            <a:chExt cx="2530502" cy="3564583"/>
          </a:xfrm>
        </p:grpSpPr>
        <p:grpSp>
          <p:nvGrpSpPr>
            <p:cNvPr id="367" name="组合 366"/>
            <p:cNvGrpSpPr/>
            <p:nvPr/>
          </p:nvGrpSpPr>
          <p:grpSpPr>
            <a:xfrm>
              <a:off x="4104095" y="2314520"/>
              <a:ext cx="1024286" cy="1024286"/>
              <a:chOff x="2462179" y="2475933"/>
              <a:chExt cx="1024286" cy="1024286"/>
            </a:xfrm>
          </p:grpSpPr>
          <p:sp>
            <p:nvSpPr>
              <p:cNvPr id="287" name="矩形 286"/>
              <p:cNvSpPr/>
              <p:nvPr/>
            </p:nvSpPr>
            <p:spPr>
              <a:xfrm>
                <a:off x="2517122" y="2530876"/>
                <a:ext cx="914400" cy="914400"/>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8" name="矩形 287"/>
              <p:cNvSpPr/>
              <p:nvPr/>
            </p:nvSpPr>
            <p:spPr>
              <a:xfrm>
                <a:off x="2462179" y="2475933"/>
                <a:ext cx="1024286" cy="1024286"/>
              </a:xfrm>
              <a:prstGeom prst="rect">
                <a:avLst/>
              </a:prstGeom>
              <a:noFill/>
              <a:ln>
                <a:solidFill>
                  <a:srgbClr val="7C8B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84" name="组合 83"/>
              <p:cNvGrpSpPr/>
              <p:nvPr/>
            </p:nvGrpSpPr>
            <p:grpSpPr>
              <a:xfrm>
                <a:off x="2716353" y="2683276"/>
                <a:ext cx="515938" cy="609601"/>
                <a:chOff x="5392738" y="655638"/>
                <a:chExt cx="515938" cy="609601"/>
              </a:xfrm>
              <a:solidFill>
                <a:schemeClr val="bg1"/>
              </a:solidFill>
            </p:grpSpPr>
            <p:sp>
              <p:nvSpPr>
                <p:cNvPr id="85" name="Freeform 707"/>
                <p:cNvSpPr>
                  <a:spLocks/>
                </p:cNvSpPr>
                <p:nvPr/>
              </p:nvSpPr>
              <p:spPr bwMode="auto">
                <a:xfrm>
                  <a:off x="5756276" y="1130301"/>
                  <a:ext cx="152400" cy="134938"/>
                </a:xfrm>
                <a:custGeom>
                  <a:avLst/>
                  <a:gdLst>
                    <a:gd name="T0" fmla="*/ 6 w 96"/>
                    <a:gd name="T1" fmla="*/ 8 h 85"/>
                    <a:gd name="T2" fmla="*/ 0 w 96"/>
                    <a:gd name="T3" fmla="*/ 0 h 85"/>
                    <a:gd name="T4" fmla="*/ 88 w 96"/>
                    <a:gd name="T5" fmla="*/ 77 h 85"/>
                    <a:gd name="T6" fmla="*/ 96 w 96"/>
                    <a:gd name="T7" fmla="*/ 85 h 85"/>
                    <a:gd name="T8" fmla="*/ 6 w 96"/>
                    <a:gd name="T9" fmla="*/ 8 h 85"/>
                  </a:gdLst>
                  <a:ahLst/>
                  <a:cxnLst>
                    <a:cxn ang="0">
                      <a:pos x="T0" y="T1"/>
                    </a:cxn>
                    <a:cxn ang="0">
                      <a:pos x="T2" y="T3"/>
                    </a:cxn>
                    <a:cxn ang="0">
                      <a:pos x="T4" y="T5"/>
                    </a:cxn>
                    <a:cxn ang="0">
                      <a:pos x="T6" y="T7"/>
                    </a:cxn>
                    <a:cxn ang="0">
                      <a:pos x="T8" y="T9"/>
                    </a:cxn>
                  </a:cxnLst>
                  <a:rect l="0" t="0" r="r" b="b"/>
                  <a:pathLst>
                    <a:path w="96" h="85">
                      <a:moveTo>
                        <a:pt x="6" y="8"/>
                      </a:moveTo>
                      <a:lnTo>
                        <a:pt x="0" y="0"/>
                      </a:lnTo>
                      <a:lnTo>
                        <a:pt x="88" y="77"/>
                      </a:lnTo>
                      <a:lnTo>
                        <a:pt x="96" y="85"/>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708"/>
                <p:cNvSpPr>
                  <a:spLocks/>
                </p:cNvSpPr>
                <p:nvPr/>
              </p:nvSpPr>
              <p:spPr bwMode="auto">
                <a:xfrm>
                  <a:off x="5729288" y="1090613"/>
                  <a:ext cx="11113" cy="41275"/>
                </a:xfrm>
                <a:custGeom>
                  <a:avLst/>
                  <a:gdLst>
                    <a:gd name="T0" fmla="*/ 7 w 7"/>
                    <a:gd name="T1" fmla="*/ 26 h 26"/>
                    <a:gd name="T2" fmla="*/ 0 w 7"/>
                    <a:gd name="T3" fmla="*/ 18 h 26"/>
                    <a:gd name="T4" fmla="*/ 1 w 7"/>
                    <a:gd name="T5" fmla="*/ 0 h 26"/>
                    <a:gd name="T6" fmla="*/ 7 w 7"/>
                    <a:gd name="T7" fmla="*/ 7 h 26"/>
                    <a:gd name="T8" fmla="*/ 7 w 7"/>
                    <a:gd name="T9" fmla="*/ 26 h 26"/>
                  </a:gdLst>
                  <a:ahLst/>
                  <a:cxnLst>
                    <a:cxn ang="0">
                      <a:pos x="T0" y="T1"/>
                    </a:cxn>
                    <a:cxn ang="0">
                      <a:pos x="T2" y="T3"/>
                    </a:cxn>
                    <a:cxn ang="0">
                      <a:pos x="T4" y="T5"/>
                    </a:cxn>
                    <a:cxn ang="0">
                      <a:pos x="T6" y="T7"/>
                    </a:cxn>
                    <a:cxn ang="0">
                      <a:pos x="T8" y="T9"/>
                    </a:cxn>
                  </a:cxnLst>
                  <a:rect l="0" t="0" r="r" b="b"/>
                  <a:pathLst>
                    <a:path w="7" h="26">
                      <a:moveTo>
                        <a:pt x="7" y="26"/>
                      </a:moveTo>
                      <a:lnTo>
                        <a:pt x="0" y="18"/>
                      </a:lnTo>
                      <a:lnTo>
                        <a:pt x="1" y="0"/>
                      </a:lnTo>
                      <a:lnTo>
                        <a:pt x="7" y="7"/>
                      </a:lnTo>
                      <a:lnTo>
                        <a:pt x="7"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709"/>
                <p:cNvSpPr>
                  <a:spLocks/>
                </p:cNvSpPr>
                <p:nvPr/>
              </p:nvSpPr>
              <p:spPr bwMode="auto">
                <a:xfrm>
                  <a:off x="5726113" y="1079501"/>
                  <a:ext cx="14288" cy="22225"/>
                </a:xfrm>
                <a:custGeom>
                  <a:avLst/>
                  <a:gdLst>
                    <a:gd name="T0" fmla="*/ 12 w 12"/>
                    <a:gd name="T1" fmla="*/ 18 h 18"/>
                    <a:gd name="T2" fmla="*/ 4 w 12"/>
                    <a:gd name="T3" fmla="*/ 9 h 18"/>
                    <a:gd name="T4" fmla="*/ 0 w 12"/>
                    <a:gd name="T5" fmla="*/ 0 h 18"/>
                    <a:gd name="T6" fmla="*/ 9 w 12"/>
                    <a:gd name="T7" fmla="*/ 10 h 18"/>
                    <a:gd name="T8" fmla="*/ 12 w 12"/>
                    <a:gd name="T9" fmla="*/ 18 h 18"/>
                  </a:gdLst>
                  <a:ahLst/>
                  <a:cxnLst>
                    <a:cxn ang="0">
                      <a:pos x="T0" y="T1"/>
                    </a:cxn>
                    <a:cxn ang="0">
                      <a:pos x="T2" y="T3"/>
                    </a:cxn>
                    <a:cxn ang="0">
                      <a:pos x="T4" y="T5"/>
                    </a:cxn>
                    <a:cxn ang="0">
                      <a:pos x="T6" y="T7"/>
                    </a:cxn>
                    <a:cxn ang="0">
                      <a:pos x="T8" y="T9"/>
                    </a:cxn>
                  </a:cxnLst>
                  <a:rect l="0" t="0" r="r" b="b"/>
                  <a:pathLst>
                    <a:path w="12" h="18">
                      <a:moveTo>
                        <a:pt x="12" y="18"/>
                      </a:moveTo>
                      <a:cubicBezTo>
                        <a:pt x="4" y="9"/>
                        <a:pt x="4" y="9"/>
                        <a:pt x="4" y="9"/>
                      </a:cubicBezTo>
                      <a:cubicBezTo>
                        <a:pt x="4" y="5"/>
                        <a:pt x="2" y="2"/>
                        <a:pt x="0" y="0"/>
                      </a:cubicBezTo>
                      <a:cubicBezTo>
                        <a:pt x="9" y="10"/>
                        <a:pt x="9" y="10"/>
                        <a:pt x="9" y="10"/>
                      </a:cubicBezTo>
                      <a:cubicBezTo>
                        <a:pt x="11" y="12"/>
                        <a:pt x="12" y="15"/>
                        <a:pt x="1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710"/>
                <p:cNvSpPr>
                  <a:spLocks/>
                </p:cNvSpPr>
                <p:nvPr/>
              </p:nvSpPr>
              <p:spPr bwMode="auto">
                <a:xfrm>
                  <a:off x="5784851" y="1057276"/>
                  <a:ext cx="14288" cy="12700"/>
                </a:xfrm>
                <a:custGeom>
                  <a:avLst/>
                  <a:gdLst>
                    <a:gd name="T0" fmla="*/ 8 w 11"/>
                    <a:gd name="T1" fmla="*/ 10 h 10"/>
                    <a:gd name="T2" fmla="*/ 0 w 11"/>
                    <a:gd name="T3" fmla="*/ 0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711"/>
                <p:cNvSpPr>
                  <a:spLocks/>
                </p:cNvSpPr>
                <p:nvPr/>
              </p:nvSpPr>
              <p:spPr bwMode="auto">
                <a:xfrm>
                  <a:off x="5789613" y="1055688"/>
                  <a:ext cx="14288" cy="14288"/>
                </a:xfrm>
                <a:custGeom>
                  <a:avLst/>
                  <a:gdLst>
                    <a:gd name="T0" fmla="*/ 8 w 12"/>
                    <a:gd name="T1" fmla="*/ 11 h 11"/>
                    <a:gd name="T2" fmla="*/ 0 w 12"/>
                    <a:gd name="T3" fmla="*/ 1 h 11"/>
                    <a:gd name="T4" fmla="*/ 3 w 12"/>
                    <a:gd name="T5" fmla="*/ 0 h 11"/>
                    <a:gd name="T6" fmla="*/ 12 w 12"/>
                    <a:gd name="T7" fmla="*/ 10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0" y="1"/>
                        <a:pt x="0" y="1"/>
                        <a:pt x="0" y="1"/>
                      </a:cubicBezTo>
                      <a:cubicBezTo>
                        <a:pt x="1" y="1"/>
                        <a:pt x="2" y="0"/>
                        <a:pt x="3" y="0"/>
                      </a:cubicBezTo>
                      <a:cubicBezTo>
                        <a:pt x="12" y="10"/>
                        <a:pt x="12" y="10"/>
                        <a:pt x="12" y="10"/>
                      </a:cubicBezTo>
                      <a:cubicBezTo>
                        <a:pt x="11" y="10"/>
                        <a:pt x="9"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712"/>
                <p:cNvSpPr>
                  <a:spLocks/>
                </p:cNvSpPr>
                <p:nvPr/>
              </p:nvSpPr>
              <p:spPr bwMode="auto">
                <a:xfrm>
                  <a:off x="5792788" y="1054101"/>
                  <a:ext cx="15875" cy="14288"/>
                </a:xfrm>
                <a:custGeom>
                  <a:avLst/>
                  <a:gdLst>
                    <a:gd name="T0" fmla="*/ 9 w 12"/>
                    <a:gd name="T1" fmla="*/ 11 h 11"/>
                    <a:gd name="T2" fmla="*/ 0 w 12"/>
                    <a:gd name="T3" fmla="*/ 1 h 11"/>
                    <a:gd name="T4" fmla="*/ 4 w 12"/>
                    <a:gd name="T5" fmla="*/ 0 h 11"/>
                    <a:gd name="T6" fmla="*/ 12 w 12"/>
                    <a:gd name="T7" fmla="*/ 10 h 11"/>
                    <a:gd name="T8" fmla="*/ 9 w 12"/>
                    <a:gd name="T9" fmla="*/ 11 h 11"/>
                  </a:gdLst>
                  <a:ahLst/>
                  <a:cxnLst>
                    <a:cxn ang="0">
                      <a:pos x="T0" y="T1"/>
                    </a:cxn>
                    <a:cxn ang="0">
                      <a:pos x="T2" y="T3"/>
                    </a:cxn>
                    <a:cxn ang="0">
                      <a:pos x="T4" y="T5"/>
                    </a:cxn>
                    <a:cxn ang="0">
                      <a:pos x="T6" y="T7"/>
                    </a:cxn>
                    <a:cxn ang="0">
                      <a:pos x="T8" y="T9"/>
                    </a:cxn>
                  </a:cxnLst>
                  <a:rect l="0" t="0" r="r" b="b"/>
                  <a:pathLst>
                    <a:path w="12" h="11">
                      <a:moveTo>
                        <a:pt x="9" y="11"/>
                      </a:moveTo>
                      <a:cubicBezTo>
                        <a:pt x="0" y="1"/>
                        <a:pt x="0" y="1"/>
                        <a:pt x="0" y="1"/>
                      </a:cubicBezTo>
                      <a:cubicBezTo>
                        <a:pt x="2" y="1"/>
                        <a:pt x="3" y="0"/>
                        <a:pt x="4" y="0"/>
                      </a:cubicBezTo>
                      <a:cubicBezTo>
                        <a:pt x="12" y="10"/>
                        <a:pt x="12" y="10"/>
                        <a:pt x="12" y="10"/>
                      </a:cubicBezTo>
                      <a:cubicBezTo>
                        <a:pt x="11" y="10"/>
                        <a:pt x="10" y="11"/>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713"/>
                <p:cNvSpPr>
                  <a:spLocks/>
                </p:cNvSpPr>
                <p:nvPr/>
              </p:nvSpPr>
              <p:spPr bwMode="auto">
                <a:xfrm>
                  <a:off x="5797551" y="1052513"/>
                  <a:ext cx="15875" cy="14288"/>
                </a:xfrm>
                <a:custGeom>
                  <a:avLst/>
                  <a:gdLst>
                    <a:gd name="T0" fmla="*/ 8 w 12"/>
                    <a:gd name="T1" fmla="*/ 12 h 12"/>
                    <a:gd name="T2" fmla="*/ 0 w 12"/>
                    <a:gd name="T3" fmla="*/ 2 h 12"/>
                    <a:gd name="T4" fmla="*/ 4 w 12"/>
                    <a:gd name="T5" fmla="*/ 0 h 12"/>
                    <a:gd name="T6" fmla="*/ 12 w 12"/>
                    <a:gd name="T7" fmla="*/ 10 h 12"/>
                    <a:gd name="T8" fmla="*/ 8 w 12"/>
                    <a:gd name="T9" fmla="*/ 12 h 12"/>
                  </a:gdLst>
                  <a:ahLst/>
                  <a:cxnLst>
                    <a:cxn ang="0">
                      <a:pos x="T0" y="T1"/>
                    </a:cxn>
                    <a:cxn ang="0">
                      <a:pos x="T2" y="T3"/>
                    </a:cxn>
                    <a:cxn ang="0">
                      <a:pos x="T4" y="T5"/>
                    </a:cxn>
                    <a:cxn ang="0">
                      <a:pos x="T6" y="T7"/>
                    </a:cxn>
                    <a:cxn ang="0">
                      <a:pos x="T8" y="T9"/>
                    </a:cxn>
                  </a:cxnLst>
                  <a:rect l="0" t="0" r="r" b="b"/>
                  <a:pathLst>
                    <a:path w="12" h="12">
                      <a:moveTo>
                        <a:pt x="8" y="12"/>
                      </a:moveTo>
                      <a:cubicBezTo>
                        <a:pt x="0" y="2"/>
                        <a:pt x="0" y="2"/>
                        <a:pt x="0" y="2"/>
                      </a:cubicBezTo>
                      <a:cubicBezTo>
                        <a:pt x="1" y="1"/>
                        <a:pt x="2" y="1"/>
                        <a:pt x="4" y="0"/>
                      </a:cubicBezTo>
                      <a:cubicBezTo>
                        <a:pt x="12" y="10"/>
                        <a:pt x="12" y="10"/>
                        <a:pt x="12" y="10"/>
                      </a:cubicBezTo>
                      <a:cubicBezTo>
                        <a:pt x="11" y="10"/>
                        <a:pt x="9" y="11"/>
                        <a:pt x="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714"/>
                <p:cNvSpPr>
                  <a:spLocks/>
                </p:cNvSpPr>
                <p:nvPr/>
              </p:nvSpPr>
              <p:spPr bwMode="auto">
                <a:xfrm>
                  <a:off x="5802313" y="1006476"/>
                  <a:ext cx="23813" cy="58738"/>
                </a:xfrm>
                <a:custGeom>
                  <a:avLst/>
                  <a:gdLst>
                    <a:gd name="T0" fmla="*/ 8 w 19"/>
                    <a:gd name="T1" fmla="*/ 47 h 47"/>
                    <a:gd name="T2" fmla="*/ 0 w 19"/>
                    <a:gd name="T3" fmla="*/ 37 h 47"/>
                    <a:gd name="T4" fmla="*/ 11 w 19"/>
                    <a:gd name="T5" fmla="*/ 16 h 47"/>
                    <a:gd name="T6" fmla="*/ 5 w 19"/>
                    <a:gd name="T7" fmla="*/ 0 h 47"/>
                    <a:gd name="T8" fmla="*/ 14 w 19"/>
                    <a:gd name="T9" fmla="*/ 10 h 47"/>
                    <a:gd name="T10" fmla="*/ 19 w 19"/>
                    <a:gd name="T11" fmla="*/ 26 h 47"/>
                    <a:gd name="T12" fmla="*/ 8 w 19"/>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9" h="47">
                      <a:moveTo>
                        <a:pt x="8" y="47"/>
                      </a:moveTo>
                      <a:cubicBezTo>
                        <a:pt x="0" y="37"/>
                        <a:pt x="0" y="37"/>
                        <a:pt x="0" y="37"/>
                      </a:cubicBezTo>
                      <a:cubicBezTo>
                        <a:pt x="6" y="33"/>
                        <a:pt x="11" y="25"/>
                        <a:pt x="11" y="16"/>
                      </a:cubicBezTo>
                      <a:cubicBezTo>
                        <a:pt x="11" y="10"/>
                        <a:pt x="9" y="5"/>
                        <a:pt x="5" y="0"/>
                      </a:cubicBezTo>
                      <a:cubicBezTo>
                        <a:pt x="14" y="10"/>
                        <a:pt x="14" y="10"/>
                        <a:pt x="14" y="10"/>
                      </a:cubicBezTo>
                      <a:cubicBezTo>
                        <a:pt x="17" y="14"/>
                        <a:pt x="19" y="20"/>
                        <a:pt x="19" y="26"/>
                      </a:cubicBezTo>
                      <a:cubicBezTo>
                        <a:pt x="19" y="35"/>
                        <a:pt x="15" y="42"/>
                        <a:pt x="8"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715"/>
                <p:cNvSpPr>
                  <a:spLocks/>
                </p:cNvSpPr>
                <p:nvPr/>
              </p:nvSpPr>
              <p:spPr bwMode="auto">
                <a:xfrm>
                  <a:off x="5761038" y="1046163"/>
                  <a:ext cx="14288" cy="15875"/>
                </a:xfrm>
                <a:custGeom>
                  <a:avLst/>
                  <a:gdLst>
                    <a:gd name="T0" fmla="*/ 9 w 11"/>
                    <a:gd name="T1" fmla="*/ 10 h 13"/>
                    <a:gd name="T2" fmla="*/ 0 w 11"/>
                    <a:gd name="T3" fmla="*/ 0 h 13"/>
                    <a:gd name="T4" fmla="*/ 3 w 11"/>
                    <a:gd name="T5" fmla="*/ 3 h 13"/>
                    <a:gd name="T6" fmla="*/ 11 w 11"/>
                    <a:gd name="T7" fmla="*/ 13 h 13"/>
                    <a:gd name="T8" fmla="*/ 9 w 11"/>
                    <a:gd name="T9" fmla="*/ 10 h 13"/>
                  </a:gdLst>
                  <a:ahLst/>
                  <a:cxnLst>
                    <a:cxn ang="0">
                      <a:pos x="T0" y="T1"/>
                    </a:cxn>
                    <a:cxn ang="0">
                      <a:pos x="T2" y="T3"/>
                    </a:cxn>
                    <a:cxn ang="0">
                      <a:pos x="T4" y="T5"/>
                    </a:cxn>
                    <a:cxn ang="0">
                      <a:pos x="T6" y="T7"/>
                    </a:cxn>
                    <a:cxn ang="0">
                      <a:pos x="T8" y="T9"/>
                    </a:cxn>
                  </a:cxnLst>
                  <a:rect l="0" t="0" r="r" b="b"/>
                  <a:pathLst>
                    <a:path w="11" h="13">
                      <a:moveTo>
                        <a:pt x="9" y="10"/>
                      </a:moveTo>
                      <a:cubicBezTo>
                        <a:pt x="0" y="0"/>
                        <a:pt x="0" y="0"/>
                        <a:pt x="0" y="0"/>
                      </a:cubicBezTo>
                      <a:cubicBezTo>
                        <a:pt x="1" y="1"/>
                        <a:pt x="2" y="2"/>
                        <a:pt x="3" y="3"/>
                      </a:cubicBezTo>
                      <a:cubicBezTo>
                        <a:pt x="11" y="13"/>
                        <a:pt x="11" y="13"/>
                        <a:pt x="11" y="13"/>
                      </a:cubicBezTo>
                      <a:cubicBezTo>
                        <a:pt x="10" y="12"/>
                        <a:pt x="9"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716"/>
                <p:cNvSpPr>
                  <a:spLocks/>
                </p:cNvSpPr>
                <p:nvPr/>
              </p:nvSpPr>
              <p:spPr bwMode="auto">
                <a:xfrm>
                  <a:off x="5765801" y="1049338"/>
                  <a:ext cx="15875" cy="17463"/>
                </a:xfrm>
                <a:custGeom>
                  <a:avLst/>
                  <a:gdLst>
                    <a:gd name="T0" fmla="*/ 8 w 13"/>
                    <a:gd name="T1" fmla="*/ 10 h 13"/>
                    <a:gd name="T2" fmla="*/ 0 w 13"/>
                    <a:gd name="T3" fmla="*/ 0 h 13"/>
                    <a:gd name="T4" fmla="*/ 4 w 13"/>
                    <a:gd name="T5" fmla="*/ 3 h 13"/>
                    <a:gd name="T6" fmla="*/ 13 w 13"/>
                    <a:gd name="T7" fmla="*/ 13 h 13"/>
                    <a:gd name="T8" fmla="*/ 8 w 13"/>
                    <a:gd name="T9" fmla="*/ 10 h 13"/>
                  </a:gdLst>
                  <a:ahLst/>
                  <a:cxnLst>
                    <a:cxn ang="0">
                      <a:pos x="T0" y="T1"/>
                    </a:cxn>
                    <a:cxn ang="0">
                      <a:pos x="T2" y="T3"/>
                    </a:cxn>
                    <a:cxn ang="0">
                      <a:pos x="T4" y="T5"/>
                    </a:cxn>
                    <a:cxn ang="0">
                      <a:pos x="T6" y="T7"/>
                    </a:cxn>
                    <a:cxn ang="0">
                      <a:pos x="T8" y="T9"/>
                    </a:cxn>
                  </a:cxnLst>
                  <a:rect l="0" t="0" r="r" b="b"/>
                  <a:pathLst>
                    <a:path w="13" h="13">
                      <a:moveTo>
                        <a:pt x="8" y="10"/>
                      </a:moveTo>
                      <a:cubicBezTo>
                        <a:pt x="0" y="0"/>
                        <a:pt x="0" y="0"/>
                        <a:pt x="0" y="0"/>
                      </a:cubicBezTo>
                      <a:cubicBezTo>
                        <a:pt x="1" y="1"/>
                        <a:pt x="3" y="2"/>
                        <a:pt x="4" y="3"/>
                      </a:cubicBezTo>
                      <a:cubicBezTo>
                        <a:pt x="13" y="13"/>
                        <a:pt x="13" y="13"/>
                        <a:pt x="13" y="13"/>
                      </a:cubicBezTo>
                      <a:cubicBezTo>
                        <a:pt x="11"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717"/>
                <p:cNvSpPr>
                  <a:spLocks/>
                </p:cNvSpPr>
                <p:nvPr/>
              </p:nvSpPr>
              <p:spPr bwMode="auto">
                <a:xfrm>
                  <a:off x="5770563" y="1054101"/>
                  <a:ext cx="19050" cy="14288"/>
                </a:xfrm>
                <a:custGeom>
                  <a:avLst/>
                  <a:gdLst>
                    <a:gd name="T0" fmla="*/ 9 w 15"/>
                    <a:gd name="T1" fmla="*/ 10 h 12"/>
                    <a:gd name="T2" fmla="*/ 0 w 15"/>
                    <a:gd name="T3" fmla="*/ 0 h 12"/>
                    <a:gd name="T4" fmla="*/ 7 w 15"/>
                    <a:gd name="T5" fmla="*/ 3 h 12"/>
                    <a:gd name="T6" fmla="*/ 15 w 15"/>
                    <a:gd name="T7" fmla="*/ 12 h 12"/>
                    <a:gd name="T8" fmla="*/ 9 w 15"/>
                    <a:gd name="T9" fmla="*/ 10 h 12"/>
                  </a:gdLst>
                  <a:ahLst/>
                  <a:cxnLst>
                    <a:cxn ang="0">
                      <a:pos x="T0" y="T1"/>
                    </a:cxn>
                    <a:cxn ang="0">
                      <a:pos x="T2" y="T3"/>
                    </a:cxn>
                    <a:cxn ang="0">
                      <a:pos x="T4" y="T5"/>
                    </a:cxn>
                    <a:cxn ang="0">
                      <a:pos x="T6" y="T7"/>
                    </a:cxn>
                    <a:cxn ang="0">
                      <a:pos x="T8" y="T9"/>
                    </a:cxn>
                  </a:cxnLst>
                  <a:rect l="0" t="0" r="r" b="b"/>
                  <a:pathLst>
                    <a:path w="15" h="12">
                      <a:moveTo>
                        <a:pt x="9" y="10"/>
                      </a:moveTo>
                      <a:cubicBezTo>
                        <a:pt x="0" y="0"/>
                        <a:pt x="0" y="0"/>
                        <a:pt x="0" y="0"/>
                      </a:cubicBezTo>
                      <a:cubicBezTo>
                        <a:pt x="2" y="1"/>
                        <a:pt x="5" y="2"/>
                        <a:pt x="7" y="3"/>
                      </a:cubicBezTo>
                      <a:cubicBezTo>
                        <a:pt x="15" y="12"/>
                        <a:pt x="15" y="12"/>
                        <a:pt x="15" y="12"/>
                      </a:cubicBezTo>
                      <a:cubicBezTo>
                        <a:pt x="13" y="12"/>
                        <a:pt x="11"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718"/>
                <p:cNvSpPr>
                  <a:spLocks/>
                </p:cNvSpPr>
                <p:nvPr/>
              </p:nvSpPr>
              <p:spPr bwMode="auto">
                <a:xfrm>
                  <a:off x="5778501" y="1057276"/>
                  <a:ext cx="17463" cy="12700"/>
                </a:xfrm>
                <a:custGeom>
                  <a:avLst/>
                  <a:gdLst>
                    <a:gd name="T0" fmla="*/ 8 w 13"/>
                    <a:gd name="T1" fmla="*/ 9 h 10"/>
                    <a:gd name="T2" fmla="*/ 0 w 13"/>
                    <a:gd name="T3" fmla="*/ 0 h 10"/>
                    <a:gd name="T4" fmla="*/ 4 w 13"/>
                    <a:gd name="T5" fmla="*/ 0 h 10"/>
                    <a:gd name="T6" fmla="*/ 13 w 13"/>
                    <a:gd name="T7" fmla="*/ 10 h 10"/>
                    <a:gd name="T8" fmla="*/ 8 w 13"/>
                    <a:gd name="T9" fmla="*/ 9 h 10"/>
                  </a:gdLst>
                  <a:ahLst/>
                  <a:cxnLst>
                    <a:cxn ang="0">
                      <a:pos x="T0" y="T1"/>
                    </a:cxn>
                    <a:cxn ang="0">
                      <a:pos x="T2" y="T3"/>
                    </a:cxn>
                    <a:cxn ang="0">
                      <a:pos x="T4" y="T5"/>
                    </a:cxn>
                    <a:cxn ang="0">
                      <a:pos x="T6" y="T7"/>
                    </a:cxn>
                    <a:cxn ang="0">
                      <a:pos x="T8" y="T9"/>
                    </a:cxn>
                  </a:cxnLst>
                  <a:rect l="0" t="0" r="r" b="b"/>
                  <a:pathLst>
                    <a:path w="13" h="10">
                      <a:moveTo>
                        <a:pt x="8" y="9"/>
                      </a:moveTo>
                      <a:cubicBezTo>
                        <a:pt x="0" y="0"/>
                        <a:pt x="0" y="0"/>
                        <a:pt x="0" y="0"/>
                      </a:cubicBezTo>
                      <a:cubicBezTo>
                        <a:pt x="1" y="0"/>
                        <a:pt x="3" y="0"/>
                        <a:pt x="4" y="0"/>
                      </a:cubicBezTo>
                      <a:cubicBezTo>
                        <a:pt x="13" y="10"/>
                        <a:pt x="13" y="10"/>
                        <a:pt x="13" y="10"/>
                      </a:cubicBezTo>
                      <a:cubicBezTo>
                        <a:pt x="11" y="10"/>
                        <a:pt x="10"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719"/>
                <p:cNvSpPr>
                  <a:spLocks/>
                </p:cNvSpPr>
                <p:nvPr/>
              </p:nvSpPr>
              <p:spPr bwMode="auto">
                <a:xfrm>
                  <a:off x="5784851" y="1057276"/>
                  <a:ext cx="11113" cy="12700"/>
                </a:xfrm>
                <a:custGeom>
                  <a:avLst/>
                  <a:gdLst>
                    <a:gd name="T0" fmla="*/ 9 w 9"/>
                    <a:gd name="T1" fmla="*/ 10 h 10"/>
                    <a:gd name="T2" fmla="*/ 0 w 9"/>
                    <a:gd name="T3" fmla="*/ 0 h 10"/>
                    <a:gd name="T4" fmla="*/ 1 w 9"/>
                    <a:gd name="T5" fmla="*/ 0 h 10"/>
                    <a:gd name="T6" fmla="*/ 9 w 9"/>
                    <a:gd name="T7" fmla="*/ 10 h 10"/>
                    <a:gd name="T8" fmla="*/ 9 w 9"/>
                    <a:gd name="T9" fmla="*/ 10 h 10"/>
                  </a:gdLst>
                  <a:ahLst/>
                  <a:cxnLst>
                    <a:cxn ang="0">
                      <a:pos x="T0" y="T1"/>
                    </a:cxn>
                    <a:cxn ang="0">
                      <a:pos x="T2" y="T3"/>
                    </a:cxn>
                    <a:cxn ang="0">
                      <a:pos x="T4" y="T5"/>
                    </a:cxn>
                    <a:cxn ang="0">
                      <a:pos x="T6" y="T7"/>
                    </a:cxn>
                    <a:cxn ang="0">
                      <a:pos x="T8" y="T9"/>
                    </a:cxn>
                  </a:cxnLst>
                  <a:rect l="0" t="0" r="r" b="b"/>
                  <a:pathLst>
                    <a:path w="9" h="10">
                      <a:moveTo>
                        <a:pt x="9" y="10"/>
                      </a:moveTo>
                      <a:cubicBezTo>
                        <a:pt x="0" y="0"/>
                        <a:pt x="0" y="0"/>
                        <a:pt x="0" y="0"/>
                      </a:cubicBezTo>
                      <a:cubicBezTo>
                        <a:pt x="0" y="0"/>
                        <a:pt x="1" y="0"/>
                        <a:pt x="1" y="0"/>
                      </a:cubicBezTo>
                      <a:cubicBezTo>
                        <a:pt x="9" y="10"/>
                        <a:pt x="9" y="10"/>
                        <a:pt x="9" y="10"/>
                      </a:cubicBezTo>
                      <a:cubicBezTo>
                        <a:pt x="9"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720"/>
                <p:cNvSpPr>
                  <a:spLocks/>
                </p:cNvSpPr>
                <p:nvPr/>
              </p:nvSpPr>
              <p:spPr bwMode="auto">
                <a:xfrm>
                  <a:off x="5526088" y="1195388"/>
                  <a:ext cx="250825" cy="11113"/>
                </a:xfrm>
                <a:custGeom>
                  <a:avLst/>
                  <a:gdLst>
                    <a:gd name="T0" fmla="*/ 7 w 158"/>
                    <a:gd name="T1" fmla="*/ 7 h 7"/>
                    <a:gd name="T2" fmla="*/ 0 w 158"/>
                    <a:gd name="T3" fmla="*/ 0 h 7"/>
                    <a:gd name="T4" fmla="*/ 152 w 158"/>
                    <a:gd name="T5" fmla="*/ 0 h 7"/>
                    <a:gd name="T6" fmla="*/ 158 w 158"/>
                    <a:gd name="T7" fmla="*/ 7 h 7"/>
                    <a:gd name="T8" fmla="*/ 7 w 158"/>
                    <a:gd name="T9" fmla="*/ 7 h 7"/>
                  </a:gdLst>
                  <a:ahLst/>
                  <a:cxnLst>
                    <a:cxn ang="0">
                      <a:pos x="T0" y="T1"/>
                    </a:cxn>
                    <a:cxn ang="0">
                      <a:pos x="T2" y="T3"/>
                    </a:cxn>
                    <a:cxn ang="0">
                      <a:pos x="T4" y="T5"/>
                    </a:cxn>
                    <a:cxn ang="0">
                      <a:pos x="T6" y="T7"/>
                    </a:cxn>
                    <a:cxn ang="0">
                      <a:pos x="T8" y="T9"/>
                    </a:cxn>
                  </a:cxnLst>
                  <a:rect l="0" t="0" r="r" b="b"/>
                  <a:pathLst>
                    <a:path w="158" h="7">
                      <a:moveTo>
                        <a:pt x="7" y="7"/>
                      </a:moveTo>
                      <a:lnTo>
                        <a:pt x="0" y="0"/>
                      </a:lnTo>
                      <a:lnTo>
                        <a:pt x="152" y="0"/>
                      </a:lnTo>
                      <a:lnTo>
                        <a:pt x="158" y="7"/>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721"/>
                <p:cNvSpPr>
                  <a:spLocks/>
                </p:cNvSpPr>
                <p:nvPr/>
              </p:nvSpPr>
              <p:spPr bwMode="auto">
                <a:xfrm>
                  <a:off x="5564188" y="1119188"/>
                  <a:ext cx="176213" cy="12700"/>
                </a:xfrm>
                <a:custGeom>
                  <a:avLst/>
                  <a:gdLst>
                    <a:gd name="T0" fmla="*/ 6 w 111"/>
                    <a:gd name="T1" fmla="*/ 8 h 8"/>
                    <a:gd name="T2" fmla="*/ 0 w 111"/>
                    <a:gd name="T3" fmla="*/ 0 h 8"/>
                    <a:gd name="T4" fmla="*/ 104 w 111"/>
                    <a:gd name="T5" fmla="*/ 0 h 8"/>
                    <a:gd name="T6" fmla="*/ 111 w 111"/>
                    <a:gd name="T7" fmla="*/ 8 h 8"/>
                    <a:gd name="T8" fmla="*/ 6 w 111"/>
                    <a:gd name="T9" fmla="*/ 8 h 8"/>
                  </a:gdLst>
                  <a:ahLst/>
                  <a:cxnLst>
                    <a:cxn ang="0">
                      <a:pos x="T0" y="T1"/>
                    </a:cxn>
                    <a:cxn ang="0">
                      <a:pos x="T2" y="T3"/>
                    </a:cxn>
                    <a:cxn ang="0">
                      <a:pos x="T4" y="T5"/>
                    </a:cxn>
                    <a:cxn ang="0">
                      <a:pos x="T6" y="T7"/>
                    </a:cxn>
                    <a:cxn ang="0">
                      <a:pos x="T8" y="T9"/>
                    </a:cxn>
                  </a:cxnLst>
                  <a:rect l="0" t="0" r="r" b="b"/>
                  <a:pathLst>
                    <a:path w="111" h="8">
                      <a:moveTo>
                        <a:pt x="6" y="8"/>
                      </a:moveTo>
                      <a:lnTo>
                        <a:pt x="0" y="0"/>
                      </a:lnTo>
                      <a:lnTo>
                        <a:pt x="104" y="0"/>
                      </a:lnTo>
                      <a:lnTo>
                        <a:pt x="111"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722"/>
                <p:cNvSpPr>
                  <a:spLocks/>
                </p:cNvSpPr>
                <p:nvPr/>
              </p:nvSpPr>
              <p:spPr bwMode="auto">
                <a:xfrm>
                  <a:off x="5392738" y="1130301"/>
                  <a:ext cx="157163" cy="134938"/>
                </a:xfrm>
                <a:custGeom>
                  <a:avLst/>
                  <a:gdLst>
                    <a:gd name="T0" fmla="*/ 7 w 99"/>
                    <a:gd name="T1" fmla="*/ 85 h 85"/>
                    <a:gd name="T2" fmla="*/ 0 w 99"/>
                    <a:gd name="T3" fmla="*/ 77 h 85"/>
                    <a:gd name="T4" fmla="*/ 92 w 99"/>
                    <a:gd name="T5" fmla="*/ 0 h 85"/>
                    <a:gd name="T6" fmla="*/ 99 w 99"/>
                    <a:gd name="T7" fmla="*/ 8 h 85"/>
                    <a:gd name="T8" fmla="*/ 7 w 99"/>
                    <a:gd name="T9" fmla="*/ 85 h 85"/>
                  </a:gdLst>
                  <a:ahLst/>
                  <a:cxnLst>
                    <a:cxn ang="0">
                      <a:pos x="T0" y="T1"/>
                    </a:cxn>
                    <a:cxn ang="0">
                      <a:pos x="T2" y="T3"/>
                    </a:cxn>
                    <a:cxn ang="0">
                      <a:pos x="T4" y="T5"/>
                    </a:cxn>
                    <a:cxn ang="0">
                      <a:pos x="T6" y="T7"/>
                    </a:cxn>
                    <a:cxn ang="0">
                      <a:pos x="T8" y="T9"/>
                    </a:cxn>
                  </a:cxnLst>
                  <a:rect l="0" t="0" r="r" b="b"/>
                  <a:pathLst>
                    <a:path w="99" h="85">
                      <a:moveTo>
                        <a:pt x="7" y="85"/>
                      </a:moveTo>
                      <a:lnTo>
                        <a:pt x="0" y="77"/>
                      </a:lnTo>
                      <a:lnTo>
                        <a:pt x="92" y="0"/>
                      </a:lnTo>
                      <a:lnTo>
                        <a:pt x="99" y="8"/>
                      </a:lnTo>
                      <a:lnTo>
                        <a:pt x="7"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723"/>
                <p:cNvSpPr>
                  <a:spLocks/>
                </p:cNvSpPr>
                <p:nvPr/>
              </p:nvSpPr>
              <p:spPr bwMode="auto">
                <a:xfrm>
                  <a:off x="5673726" y="931863"/>
                  <a:ext cx="152400" cy="12700"/>
                </a:xfrm>
                <a:custGeom>
                  <a:avLst/>
                  <a:gdLst>
                    <a:gd name="T0" fmla="*/ 7 w 96"/>
                    <a:gd name="T1" fmla="*/ 8 h 8"/>
                    <a:gd name="T2" fmla="*/ 0 w 96"/>
                    <a:gd name="T3" fmla="*/ 0 h 8"/>
                    <a:gd name="T4" fmla="*/ 89 w 96"/>
                    <a:gd name="T5" fmla="*/ 0 h 8"/>
                    <a:gd name="T6" fmla="*/ 96 w 96"/>
                    <a:gd name="T7" fmla="*/ 8 h 8"/>
                    <a:gd name="T8" fmla="*/ 7 w 96"/>
                    <a:gd name="T9" fmla="*/ 8 h 8"/>
                  </a:gdLst>
                  <a:ahLst/>
                  <a:cxnLst>
                    <a:cxn ang="0">
                      <a:pos x="T0" y="T1"/>
                    </a:cxn>
                    <a:cxn ang="0">
                      <a:pos x="T2" y="T3"/>
                    </a:cxn>
                    <a:cxn ang="0">
                      <a:pos x="T4" y="T5"/>
                    </a:cxn>
                    <a:cxn ang="0">
                      <a:pos x="T6" y="T7"/>
                    </a:cxn>
                    <a:cxn ang="0">
                      <a:pos x="T8" y="T9"/>
                    </a:cxn>
                  </a:cxnLst>
                  <a:rect l="0" t="0" r="r" b="b"/>
                  <a:pathLst>
                    <a:path w="96" h="8">
                      <a:moveTo>
                        <a:pt x="7" y="8"/>
                      </a:moveTo>
                      <a:lnTo>
                        <a:pt x="0" y="0"/>
                      </a:lnTo>
                      <a:lnTo>
                        <a:pt x="89" y="0"/>
                      </a:lnTo>
                      <a:lnTo>
                        <a:pt x="96" y="8"/>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724"/>
                <p:cNvSpPr>
                  <a:spLocks/>
                </p:cNvSpPr>
                <p:nvPr/>
              </p:nvSpPr>
              <p:spPr bwMode="auto">
                <a:xfrm>
                  <a:off x="5815013" y="804863"/>
                  <a:ext cx="12700" cy="139700"/>
                </a:xfrm>
                <a:custGeom>
                  <a:avLst/>
                  <a:gdLst>
                    <a:gd name="T0" fmla="*/ 7 w 8"/>
                    <a:gd name="T1" fmla="*/ 88 h 88"/>
                    <a:gd name="T2" fmla="*/ 0 w 8"/>
                    <a:gd name="T3" fmla="*/ 80 h 88"/>
                    <a:gd name="T4" fmla="*/ 1 w 8"/>
                    <a:gd name="T5" fmla="*/ 0 h 88"/>
                    <a:gd name="T6" fmla="*/ 8 w 8"/>
                    <a:gd name="T7" fmla="*/ 8 h 88"/>
                    <a:gd name="T8" fmla="*/ 7 w 8"/>
                    <a:gd name="T9" fmla="*/ 88 h 88"/>
                  </a:gdLst>
                  <a:ahLst/>
                  <a:cxnLst>
                    <a:cxn ang="0">
                      <a:pos x="T0" y="T1"/>
                    </a:cxn>
                    <a:cxn ang="0">
                      <a:pos x="T2" y="T3"/>
                    </a:cxn>
                    <a:cxn ang="0">
                      <a:pos x="T4" y="T5"/>
                    </a:cxn>
                    <a:cxn ang="0">
                      <a:pos x="T6" y="T7"/>
                    </a:cxn>
                    <a:cxn ang="0">
                      <a:pos x="T8" y="T9"/>
                    </a:cxn>
                  </a:cxnLst>
                  <a:rect l="0" t="0" r="r" b="b"/>
                  <a:pathLst>
                    <a:path w="8" h="88">
                      <a:moveTo>
                        <a:pt x="7" y="88"/>
                      </a:moveTo>
                      <a:lnTo>
                        <a:pt x="0" y="80"/>
                      </a:lnTo>
                      <a:lnTo>
                        <a:pt x="1" y="0"/>
                      </a:lnTo>
                      <a:lnTo>
                        <a:pt x="8" y="8"/>
                      </a:lnTo>
                      <a:lnTo>
                        <a:pt x="7"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725"/>
                <p:cNvSpPr>
                  <a:spLocks/>
                </p:cNvSpPr>
                <p:nvPr/>
              </p:nvSpPr>
              <p:spPr bwMode="auto">
                <a:xfrm>
                  <a:off x="5510213" y="1057276"/>
                  <a:ext cx="14288" cy="12700"/>
                </a:xfrm>
                <a:custGeom>
                  <a:avLst/>
                  <a:gdLst>
                    <a:gd name="T0" fmla="*/ 8 w 11"/>
                    <a:gd name="T1" fmla="*/ 10 h 10"/>
                    <a:gd name="T2" fmla="*/ 0 w 11"/>
                    <a:gd name="T3" fmla="*/ 0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726"/>
                <p:cNvSpPr>
                  <a:spLocks/>
                </p:cNvSpPr>
                <p:nvPr/>
              </p:nvSpPr>
              <p:spPr bwMode="auto">
                <a:xfrm>
                  <a:off x="5514976" y="1055688"/>
                  <a:ext cx="12700" cy="14288"/>
                </a:xfrm>
                <a:custGeom>
                  <a:avLst/>
                  <a:gdLst>
                    <a:gd name="T0" fmla="*/ 8 w 11"/>
                    <a:gd name="T1" fmla="*/ 11 h 11"/>
                    <a:gd name="T2" fmla="*/ 0 w 11"/>
                    <a:gd name="T3" fmla="*/ 1 h 11"/>
                    <a:gd name="T4" fmla="*/ 3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2" y="0"/>
                        <a:pt x="3" y="0"/>
                      </a:cubicBezTo>
                      <a:cubicBezTo>
                        <a:pt x="11" y="10"/>
                        <a:pt x="11" y="10"/>
                        <a:pt x="11" y="10"/>
                      </a:cubicBezTo>
                      <a:cubicBezTo>
                        <a:pt x="10" y="10"/>
                        <a:pt x="9"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727"/>
                <p:cNvSpPr>
                  <a:spLocks/>
                </p:cNvSpPr>
                <p:nvPr/>
              </p:nvSpPr>
              <p:spPr bwMode="auto">
                <a:xfrm>
                  <a:off x="5518151" y="1054101"/>
                  <a:ext cx="14288" cy="14288"/>
                </a:xfrm>
                <a:custGeom>
                  <a:avLst/>
                  <a:gdLst>
                    <a:gd name="T0" fmla="*/ 8 w 12"/>
                    <a:gd name="T1" fmla="*/ 11 h 11"/>
                    <a:gd name="T2" fmla="*/ 0 w 12"/>
                    <a:gd name="T3" fmla="*/ 1 h 11"/>
                    <a:gd name="T4" fmla="*/ 4 w 12"/>
                    <a:gd name="T5" fmla="*/ 0 h 11"/>
                    <a:gd name="T6" fmla="*/ 12 w 12"/>
                    <a:gd name="T7" fmla="*/ 10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0" y="1"/>
                        <a:pt x="0" y="1"/>
                        <a:pt x="0" y="1"/>
                      </a:cubicBezTo>
                      <a:cubicBezTo>
                        <a:pt x="1" y="1"/>
                        <a:pt x="2" y="0"/>
                        <a:pt x="4" y="0"/>
                      </a:cubicBezTo>
                      <a:cubicBezTo>
                        <a:pt x="12" y="10"/>
                        <a:pt x="12" y="10"/>
                        <a:pt x="12" y="10"/>
                      </a:cubicBezTo>
                      <a:cubicBezTo>
                        <a:pt x="11" y="10"/>
                        <a:pt x="10"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728"/>
                <p:cNvSpPr>
                  <a:spLocks/>
                </p:cNvSpPr>
                <p:nvPr/>
              </p:nvSpPr>
              <p:spPr bwMode="auto">
                <a:xfrm>
                  <a:off x="5522913" y="1052513"/>
                  <a:ext cx="15875" cy="14288"/>
                </a:xfrm>
                <a:custGeom>
                  <a:avLst/>
                  <a:gdLst>
                    <a:gd name="T0" fmla="*/ 8 w 12"/>
                    <a:gd name="T1" fmla="*/ 12 h 12"/>
                    <a:gd name="T2" fmla="*/ 0 w 12"/>
                    <a:gd name="T3" fmla="*/ 2 h 12"/>
                    <a:gd name="T4" fmla="*/ 3 w 12"/>
                    <a:gd name="T5" fmla="*/ 0 h 12"/>
                    <a:gd name="T6" fmla="*/ 12 w 12"/>
                    <a:gd name="T7" fmla="*/ 10 h 12"/>
                    <a:gd name="T8" fmla="*/ 8 w 12"/>
                    <a:gd name="T9" fmla="*/ 12 h 12"/>
                  </a:gdLst>
                  <a:ahLst/>
                  <a:cxnLst>
                    <a:cxn ang="0">
                      <a:pos x="T0" y="T1"/>
                    </a:cxn>
                    <a:cxn ang="0">
                      <a:pos x="T2" y="T3"/>
                    </a:cxn>
                    <a:cxn ang="0">
                      <a:pos x="T4" y="T5"/>
                    </a:cxn>
                    <a:cxn ang="0">
                      <a:pos x="T6" y="T7"/>
                    </a:cxn>
                    <a:cxn ang="0">
                      <a:pos x="T8" y="T9"/>
                    </a:cxn>
                  </a:cxnLst>
                  <a:rect l="0" t="0" r="r" b="b"/>
                  <a:pathLst>
                    <a:path w="12" h="12">
                      <a:moveTo>
                        <a:pt x="8" y="12"/>
                      </a:moveTo>
                      <a:cubicBezTo>
                        <a:pt x="0" y="2"/>
                        <a:pt x="0" y="2"/>
                        <a:pt x="0" y="2"/>
                      </a:cubicBezTo>
                      <a:cubicBezTo>
                        <a:pt x="1" y="1"/>
                        <a:pt x="2" y="1"/>
                        <a:pt x="3" y="0"/>
                      </a:cubicBezTo>
                      <a:cubicBezTo>
                        <a:pt x="12" y="10"/>
                        <a:pt x="12" y="10"/>
                        <a:pt x="12" y="10"/>
                      </a:cubicBezTo>
                      <a:cubicBezTo>
                        <a:pt x="10" y="10"/>
                        <a:pt x="9" y="11"/>
                        <a:pt x="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729"/>
                <p:cNvSpPr>
                  <a:spLocks/>
                </p:cNvSpPr>
                <p:nvPr/>
              </p:nvSpPr>
              <p:spPr bwMode="auto">
                <a:xfrm>
                  <a:off x="5526088" y="1006476"/>
                  <a:ext cx="25400" cy="58738"/>
                </a:xfrm>
                <a:custGeom>
                  <a:avLst/>
                  <a:gdLst>
                    <a:gd name="T0" fmla="*/ 9 w 20"/>
                    <a:gd name="T1" fmla="*/ 47 h 47"/>
                    <a:gd name="T2" fmla="*/ 0 w 20"/>
                    <a:gd name="T3" fmla="*/ 37 h 47"/>
                    <a:gd name="T4" fmla="*/ 12 w 20"/>
                    <a:gd name="T5" fmla="*/ 16 h 47"/>
                    <a:gd name="T6" fmla="*/ 6 w 20"/>
                    <a:gd name="T7" fmla="*/ 0 h 47"/>
                    <a:gd name="T8" fmla="*/ 14 w 20"/>
                    <a:gd name="T9" fmla="*/ 10 h 47"/>
                    <a:gd name="T10" fmla="*/ 20 w 20"/>
                    <a:gd name="T11" fmla="*/ 26 h 47"/>
                    <a:gd name="T12" fmla="*/ 9 w 20"/>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20" h="47">
                      <a:moveTo>
                        <a:pt x="9" y="47"/>
                      </a:moveTo>
                      <a:cubicBezTo>
                        <a:pt x="0" y="37"/>
                        <a:pt x="0" y="37"/>
                        <a:pt x="0" y="37"/>
                      </a:cubicBezTo>
                      <a:cubicBezTo>
                        <a:pt x="7" y="33"/>
                        <a:pt x="12" y="25"/>
                        <a:pt x="12" y="16"/>
                      </a:cubicBezTo>
                      <a:cubicBezTo>
                        <a:pt x="12" y="10"/>
                        <a:pt x="10" y="5"/>
                        <a:pt x="6" y="0"/>
                      </a:cubicBezTo>
                      <a:cubicBezTo>
                        <a:pt x="14" y="10"/>
                        <a:pt x="14" y="10"/>
                        <a:pt x="14" y="10"/>
                      </a:cubicBezTo>
                      <a:cubicBezTo>
                        <a:pt x="18" y="14"/>
                        <a:pt x="20" y="20"/>
                        <a:pt x="20" y="26"/>
                      </a:cubicBezTo>
                      <a:cubicBezTo>
                        <a:pt x="20" y="35"/>
                        <a:pt x="15" y="42"/>
                        <a:pt x="9"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730"/>
                <p:cNvSpPr>
                  <a:spLocks/>
                </p:cNvSpPr>
                <p:nvPr/>
              </p:nvSpPr>
              <p:spPr bwMode="auto">
                <a:xfrm>
                  <a:off x="5486401" y="1046163"/>
                  <a:ext cx="14288" cy="15875"/>
                </a:xfrm>
                <a:custGeom>
                  <a:avLst/>
                  <a:gdLst>
                    <a:gd name="T0" fmla="*/ 8 w 11"/>
                    <a:gd name="T1" fmla="*/ 10 h 13"/>
                    <a:gd name="T2" fmla="*/ 0 w 11"/>
                    <a:gd name="T3" fmla="*/ 0 h 13"/>
                    <a:gd name="T4" fmla="*/ 2 w 11"/>
                    <a:gd name="T5" fmla="*/ 3 h 13"/>
                    <a:gd name="T6" fmla="*/ 11 w 11"/>
                    <a:gd name="T7" fmla="*/ 13 h 13"/>
                    <a:gd name="T8" fmla="*/ 8 w 11"/>
                    <a:gd name="T9" fmla="*/ 10 h 13"/>
                  </a:gdLst>
                  <a:ahLst/>
                  <a:cxnLst>
                    <a:cxn ang="0">
                      <a:pos x="T0" y="T1"/>
                    </a:cxn>
                    <a:cxn ang="0">
                      <a:pos x="T2" y="T3"/>
                    </a:cxn>
                    <a:cxn ang="0">
                      <a:pos x="T4" y="T5"/>
                    </a:cxn>
                    <a:cxn ang="0">
                      <a:pos x="T6" y="T7"/>
                    </a:cxn>
                    <a:cxn ang="0">
                      <a:pos x="T8" y="T9"/>
                    </a:cxn>
                  </a:cxnLst>
                  <a:rect l="0" t="0" r="r" b="b"/>
                  <a:pathLst>
                    <a:path w="11" h="13">
                      <a:moveTo>
                        <a:pt x="8" y="10"/>
                      </a:moveTo>
                      <a:cubicBezTo>
                        <a:pt x="0" y="0"/>
                        <a:pt x="0" y="0"/>
                        <a:pt x="0" y="0"/>
                      </a:cubicBezTo>
                      <a:cubicBezTo>
                        <a:pt x="1" y="1"/>
                        <a:pt x="2" y="2"/>
                        <a:pt x="2" y="3"/>
                      </a:cubicBezTo>
                      <a:cubicBezTo>
                        <a:pt x="11" y="13"/>
                        <a:pt x="11" y="13"/>
                        <a:pt x="11" y="13"/>
                      </a:cubicBezTo>
                      <a:cubicBezTo>
                        <a:pt x="10"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731"/>
                <p:cNvSpPr>
                  <a:spLocks/>
                </p:cNvSpPr>
                <p:nvPr/>
              </p:nvSpPr>
              <p:spPr bwMode="auto">
                <a:xfrm>
                  <a:off x="5489576" y="1049338"/>
                  <a:ext cx="15875" cy="17463"/>
                </a:xfrm>
                <a:custGeom>
                  <a:avLst/>
                  <a:gdLst>
                    <a:gd name="T0" fmla="*/ 9 w 13"/>
                    <a:gd name="T1" fmla="*/ 10 h 13"/>
                    <a:gd name="T2" fmla="*/ 0 w 13"/>
                    <a:gd name="T3" fmla="*/ 0 h 13"/>
                    <a:gd name="T4" fmla="*/ 5 w 13"/>
                    <a:gd name="T5" fmla="*/ 3 h 13"/>
                    <a:gd name="T6" fmla="*/ 13 w 13"/>
                    <a:gd name="T7" fmla="*/ 13 h 13"/>
                    <a:gd name="T8" fmla="*/ 9 w 13"/>
                    <a:gd name="T9" fmla="*/ 10 h 13"/>
                  </a:gdLst>
                  <a:ahLst/>
                  <a:cxnLst>
                    <a:cxn ang="0">
                      <a:pos x="T0" y="T1"/>
                    </a:cxn>
                    <a:cxn ang="0">
                      <a:pos x="T2" y="T3"/>
                    </a:cxn>
                    <a:cxn ang="0">
                      <a:pos x="T4" y="T5"/>
                    </a:cxn>
                    <a:cxn ang="0">
                      <a:pos x="T6" y="T7"/>
                    </a:cxn>
                    <a:cxn ang="0">
                      <a:pos x="T8" y="T9"/>
                    </a:cxn>
                  </a:cxnLst>
                  <a:rect l="0" t="0" r="r" b="b"/>
                  <a:pathLst>
                    <a:path w="13" h="13">
                      <a:moveTo>
                        <a:pt x="9" y="10"/>
                      </a:moveTo>
                      <a:cubicBezTo>
                        <a:pt x="0" y="0"/>
                        <a:pt x="0" y="0"/>
                        <a:pt x="0" y="0"/>
                      </a:cubicBezTo>
                      <a:cubicBezTo>
                        <a:pt x="2" y="1"/>
                        <a:pt x="3" y="2"/>
                        <a:pt x="5" y="3"/>
                      </a:cubicBezTo>
                      <a:cubicBezTo>
                        <a:pt x="13" y="13"/>
                        <a:pt x="13" y="13"/>
                        <a:pt x="13" y="13"/>
                      </a:cubicBezTo>
                      <a:cubicBezTo>
                        <a:pt x="12" y="12"/>
                        <a:pt x="10"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732"/>
                <p:cNvSpPr>
                  <a:spLocks/>
                </p:cNvSpPr>
                <p:nvPr/>
              </p:nvSpPr>
              <p:spPr bwMode="auto">
                <a:xfrm>
                  <a:off x="5495926" y="1054101"/>
                  <a:ext cx="19050" cy="14288"/>
                </a:xfrm>
                <a:custGeom>
                  <a:avLst/>
                  <a:gdLst>
                    <a:gd name="T0" fmla="*/ 8 w 15"/>
                    <a:gd name="T1" fmla="*/ 10 h 12"/>
                    <a:gd name="T2" fmla="*/ 0 w 15"/>
                    <a:gd name="T3" fmla="*/ 0 h 12"/>
                    <a:gd name="T4" fmla="*/ 7 w 15"/>
                    <a:gd name="T5" fmla="*/ 3 h 12"/>
                    <a:gd name="T6" fmla="*/ 15 w 15"/>
                    <a:gd name="T7" fmla="*/ 12 h 12"/>
                    <a:gd name="T8" fmla="*/ 8 w 15"/>
                    <a:gd name="T9" fmla="*/ 10 h 12"/>
                  </a:gdLst>
                  <a:ahLst/>
                  <a:cxnLst>
                    <a:cxn ang="0">
                      <a:pos x="T0" y="T1"/>
                    </a:cxn>
                    <a:cxn ang="0">
                      <a:pos x="T2" y="T3"/>
                    </a:cxn>
                    <a:cxn ang="0">
                      <a:pos x="T4" y="T5"/>
                    </a:cxn>
                    <a:cxn ang="0">
                      <a:pos x="T6" y="T7"/>
                    </a:cxn>
                    <a:cxn ang="0">
                      <a:pos x="T8" y="T9"/>
                    </a:cxn>
                  </a:cxnLst>
                  <a:rect l="0" t="0" r="r" b="b"/>
                  <a:pathLst>
                    <a:path w="15" h="12">
                      <a:moveTo>
                        <a:pt x="8" y="10"/>
                      </a:moveTo>
                      <a:cubicBezTo>
                        <a:pt x="0" y="0"/>
                        <a:pt x="0" y="0"/>
                        <a:pt x="0" y="0"/>
                      </a:cubicBezTo>
                      <a:cubicBezTo>
                        <a:pt x="2" y="1"/>
                        <a:pt x="4" y="2"/>
                        <a:pt x="7" y="3"/>
                      </a:cubicBezTo>
                      <a:cubicBezTo>
                        <a:pt x="15" y="12"/>
                        <a:pt x="15" y="12"/>
                        <a:pt x="15" y="12"/>
                      </a:cubicBezTo>
                      <a:cubicBezTo>
                        <a:pt x="13" y="12"/>
                        <a:pt x="10"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733"/>
                <p:cNvSpPr>
                  <a:spLocks/>
                </p:cNvSpPr>
                <p:nvPr/>
              </p:nvSpPr>
              <p:spPr bwMode="auto">
                <a:xfrm>
                  <a:off x="5503863" y="1057276"/>
                  <a:ext cx="15875" cy="12700"/>
                </a:xfrm>
                <a:custGeom>
                  <a:avLst/>
                  <a:gdLst>
                    <a:gd name="T0" fmla="*/ 8 w 12"/>
                    <a:gd name="T1" fmla="*/ 9 h 10"/>
                    <a:gd name="T2" fmla="*/ 0 w 12"/>
                    <a:gd name="T3" fmla="*/ 0 h 10"/>
                    <a:gd name="T4" fmla="*/ 4 w 12"/>
                    <a:gd name="T5" fmla="*/ 0 h 10"/>
                    <a:gd name="T6" fmla="*/ 12 w 12"/>
                    <a:gd name="T7" fmla="*/ 10 h 10"/>
                    <a:gd name="T8" fmla="*/ 8 w 12"/>
                    <a:gd name="T9" fmla="*/ 9 h 10"/>
                  </a:gdLst>
                  <a:ahLst/>
                  <a:cxnLst>
                    <a:cxn ang="0">
                      <a:pos x="T0" y="T1"/>
                    </a:cxn>
                    <a:cxn ang="0">
                      <a:pos x="T2" y="T3"/>
                    </a:cxn>
                    <a:cxn ang="0">
                      <a:pos x="T4" y="T5"/>
                    </a:cxn>
                    <a:cxn ang="0">
                      <a:pos x="T6" y="T7"/>
                    </a:cxn>
                    <a:cxn ang="0">
                      <a:pos x="T8" y="T9"/>
                    </a:cxn>
                  </a:cxnLst>
                  <a:rect l="0" t="0" r="r" b="b"/>
                  <a:pathLst>
                    <a:path w="12" h="10">
                      <a:moveTo>
                        <a:pt x="8" y="9"/>
                      </a:moveTo>
                      <a:cubicBezTo>
                        <a:pt x="0" y="0"/>
                        <a:pt x="0" y="0"/>
                        <a:pt x="0" y="0"/>
                      </a:cubicBezTo>
                      <a:cubicBezTo>
                        <a:pt x="1" y="0"/>
                        <a:pt x="2" y="0"/>
                        <a:pt x="4" y="0"/>
                      </a:cubicBezTo>
                      <a:cubicBezTo>
                        <a:pt x="12" y="10"/>
                        <a:pt x="12" y="10"/>
                        <a:pt x="12" y="10"/>
                      </a:cubicBezTo>
                      <a:cubicBezTo>
                        <a:pt x="11" y="10"/>
                        <a:pt x="9"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734"/>
                <p:cNvSpPr>
                  <a:spLocks/>
                </p:cNvSpPr>
                <p:nvPr/>
              </p:nvSpPr>
              <p:spPr bwMode="auto">
                <a:xfrm>
                  <a:off x="5508626" y="1057276"/>
                  <a:ext cx="11113" cy="12700"/>
                </a:xfrm>
                <a:custGeom>
                  <a:avLst/>
                  <a:gdLst>
                    <a:gd name="T0" fmla="*/ 8 w 9"/>
                    <a:gd name="T1" fmla="*/ 10 h 10"/>
                    <a:gd name="T2" fmla="*/ 0 w 9"/>
                    <a:gd name="T3" fmla="*/ 0 h 10"/>
                    <a:gd name="T4" fmla="*/ 1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0" y="0"/>
                        <a:pt x="1" y="0"/>
                      </a:cubicBezTo>
                      <a:cubicBezTo>
                        <a:pt x="9" y="10"/>
                        <a:pt x="9" y="10"/>
                        <a:pt x="9" y="10"/>
                      </a:cubicBezTo>
                      <a:cubicBezTo>
                        <a:pt x="9" y="10"/>
                        <a:pt x="8"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735"/>
                <p:cNvSpPr>
                  <a:spLocks/>
                </p:cNvSpPr>
                <p:nvPr/>
              </p:nvSpPr>
              <p:spPr bwMode="auto">
                <a:xfrm>
                  <a:off x="5432426" y="1062038"/>
                  <a:ext cx="26988" cy="57150"/>
                </a:xfrm>
                <a:custGeom>
                  <a:avLst/>
                  <a:gdLst>
                    <a:gd name="T0" fmla="*/ 21 w 21"/>
                    <a:gd name="T1" fmla="*/ 46 h 46"/>
                    <a:gd name="T2" fmla="*/ 13 w 21"/>
                    <a:gd name="T3" fmla="*/ 36 h 46"/>
                    <a:gd name="T4" fmla="*/ 0 w 21"/>
                    <a:gd name="T5" fmla="*/ 0 h 46"/>
                    <a:gd name="T6" fmla="*/ 8 w 21"/>
                    <a:gd name="T7" fmla="*/ 10 h 46"/>
                    <a:gd name="T8" fmla="*/ 21 w 21"/>
                    <a:gd name="T9" fmla="*/ 46 h 46"/>
                  </a:gdLst>
                  <a:ahLst/>
                  <a:cxnLst>
                    <a:cxn ang="0">
                      <a:pos x="T0" y="T1"/>
                    </a:cxn>
                    <a:cxn ang="0">
                      <a:pos x="T2" y="T3"/>
                    </a:cxn>
                    <a:cxn ang="0">
                      <a:pos x="T4" y="T5"/>
                    </a:cxn>
                    <a:cxn ang="0">
                      <a:pos x="T6" y="T7"/>
                    </a:cxn>
                    <a:cxn ang="0">
                      <a:pos x="T8" y="T9"/>
                    </a:cxn>
                  </a:cxnLst>
                  <a:rect l="0" t="0" r="r" b="b"/>
                  <a:pathLst>
                    <a:path w="21" h="46">
                      <a:moveTo>
                        <a:pt x="21" y="46"/>
                      </a:moveTo>
                      <a:cubicBezTo>
                        <a:pt x="13" y="36"/>
                        <a:pt x="13" y="36"/>
                        <a:pt x="13" y="36"/>
                      </a:cubicBezTo>
                      <a:cubicBezTo>
                        <a:pt x="5" y="26"/>
                        <a:pt x="0" y="14"/>
                        <a:pt x="0" y="0"/>
                      </a:cubicBezTo>
                      <a:cubicBezTo>
                        <a:pt x="8" y="10"/>
                        <a:pt x="8" y="10"/>
                        <a:pt x="8" y="10"/>
                      </a:cubicBezTo>
                      <a:cubicBezTo>
                        <a:pt x="8" y="23"/>
                        <a:pt x="13" y="36"/>
                        <a:pt x="21"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736"/>
                <p:cNvSpPr>
                  <a:spLocks/>
                </p:cNvSpPr>
                <p:nvPr/>
              </p:nvSpPr>
              <p:spPr bwMode="auto">
                <a:xfrm>
                  <a:off x="5743576" y="754063"/>
                  <a:ext cx="14288" cy="12700"/>
                </a:xfrm>
                <a:custGeom>
                  <a:avLst/>
                  <a:gdLst>
                    <a:gd name="T0" fmla="*/ 8 w 11"/>
                    <a:gd name="T1" fmla="*/ 10 h 10"/>
                    <a:gd name="T2" fmla="*/ 0 w 11"/>
                    <a:gd name="T3" fmla="*/ 1 h 10"/>
                    <a:gd name="T4" fmla="*/ 2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1"/>
                        <a:pt x="0" y="1"/>
                        <a:pt x="0" y="1"/>
                      </a:cubicBezTo>
                      <a:cubicBezTo>
                        <a:pt x="1" y="1"/>
                        <a:pt x="2" y="1"/>
                        <a:pt x="2"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737"/>
                <p:cNvSpPr>
                  <a:spLocks/>
                </p:cNvSpPr>
                <p:nvPr/>
              </p:nvSpPr>
              <p:spPr bwMode="auto">
                <a:xfrm>
                  <a:off x="5746751" y="754063"/>
                  <a:ext cx="14288" cy="12700"/>
                </a:xfrm>
                <a:custGeom>
                  <a:avLst/>
                  <a:gdLst>
                    <a:gd name="T0" fmla="*/ 9 w 11"/>
                    <a:gd name="T1" fmla="*/ 10 h 10"/>
                    <a:gd name="T2" fmla="*/ 0 w 11"/>
                    <a:gd name="T3" fmla="*/ 0 h 10"/>
                    <a:gd name="T4" fmla="*/ 3 w 11"/>
                    <a:gd name="T5" fmla="*/ 0 h 10"/>
                    <a:gd name="T6" fmla="*/ 11 w 11"/>
                    <a:gd name="T7" fmla="*/ 10 h 10"/>
                    <a:gd name="T8" fmla="*/ 9 w 11"/>
                    <a:gd name="T9" fmla="*/ 10 h 10"/>
                  </a:gdLst>
                  <a:ahLst/>
                  <a:cxnLst>
                    <a:cxn ang="0">
                      <a:pos x="T0" y="T1"/>
                    </a:cxn>
                    <a:cxn ang="0">
                      <a:pos x="T2" y="T3"/>
                    </a:cxn>
                    <a:cxn ang="0">
                      <a:pos x="T4" y="T5"/>
                    </a:cxn>
                    <a:cxn ang="0">
                      <a:pos x="T6" y="T7"/>
                    </a:cxn>
                    <a:cxn ang="0">
                      <a:pos x="T8" y="T9"/>
                    </a:cxn>
                  </a:cxnLst>
                  <a:rect l="0" t="0" r="r" b="b"/>
                  <a:pathLst>
                    <a:path w="11" h="10">
                      <a:moveTo>
                        <a:pt x="9" y="10"/>
                      </a:moveTo>
                      <a:cubicBezTo>
                        <a:pt x="0" y="0"/>
                        <a:pt x="0" y="0"/>
                        <a:pt x="0" y="0"/>
                      </a:cubicBezTo>
                      <a:cubicBezTo>
                        <a:pt x="1" y="0"/>
                        <a:pt x="2" y="0"/>
                        <a:pt x="3" y="0"/>
                      </a:cubicBezTo>
                      <a:cubicBezTo>
                        <a:pt x="11" y="10"/>
                        <a:pt x="11" y="10"/>
                        <a:pt x="11" y="10"/>
                      </a:cubicBezTo>
                      <a:cubicBezTo>
                        <a:pt x="10" y="10"/>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738"/>
                <p:cNvSpPr>
                  <a:spLocks/>
                </p:cNvSpPr>
                <p:nvPr/>
              </p:nvSpPr>
              <p:spPr bwMode="auto">
                <a:xfrm>
                  <a:off x="5749926" y="752476"/>
                  <a:ext cx="14288" cy="14288"/>
                </a:xfrm>
                <a:custGeom>
                  <a:avLst/>
                  <a:gdLst>
                    <a:gd name="T0" fmla="*/ 8 w 11"/>
                    <a:gd name="T1" fmla="*/ 11 h 11"/>
                    <a:gd name="T2" fmla="*/ 0 w 11"/>
                    <a:gd name="T3" fmla="*/ 1 h 11"/>
                    <a:gd name="T4" fmla="*/ 3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2" y="0"/>
                        <a:pt x="3" y="0"/>
                      </a:cubicBezTo>
                      <a:cubicBezTo>
                        <a:pt x="11" y="10"/>
                        <a:pt x="11" y="10"/>
                        <a:pt x="11" y="10"/>
                      </a:cubicBezTo>
                      <a:cubicBezTo>
                        <a:pt x="10"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739"/>
                <p:cNvSpPr>
                  <a:spLocks/>
                </p:cNvSpPr>
                <p:nvPr/>
              </p:nvSpPr>
              <p:spPr bwMode="auto">
                <a:xfrm>
                  <a:off x="5754688" y="750888"/>
                  <a:ext cx="12700" cy="14288"/>
                </a:xfrm>
                <a:custGeom>
                  <a:avLst/>
                  <a:gdLst>
                    <a:gd name="T0" fmla="*/ 8 w 11"/>
                    <a:gd name="T1" fmla="*/ 11 h 11"/>
                    <a:gd name="T2" fmla="*/ 0 w 11"/>
                    <a:gd name="T3" fmla="*/ 1 h 11"/>
                    <a:gd name="T4" fmla="*/ 2 w 11"/>
                    <a:gd name="T5" fmla="*/ 0 h 11"/>
                    <a:gd name="T6" fmla="*/ 11 w 11"/>
                    <a:gd name="T7" fmla="*/ 9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2" y="0"/>
                        <a:pt x="2" y="0"/>
                      </a:cubicBezTo>
                      <a:cubicBezTo>
                        <a:pt x="11" y="9"/>
                        <a:pt x="11" y="9"/>
                        <a:pt x="11" y="9"/>
                      </a:cubicBezTo>
                      <a:cubicBezTo>
                        <a:pt x="10" y="10"/>
                        <a:pt x="9"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740"/>
                <p:cNvSpPr>
                  <a:spLocks/>
                </p:cNvSpPr>
                <p:nvPr/>
              </p:nvSpPr>
              <p:spPr bwMode="auto">
                <a:xfrm>
                  <a:off x="5756276" y="715963"/>
                  <a:ext cx="22225" cy="46038"/>
                </a:xfrm>
                <a:custGeom>
                  <a:avLst/>
                  <a:gdLst>
                    <a:gd name="T0" fmla="*/ 9 w 17"/>
                    <a:gd name="T1" fmla="*/ 37 h 37"/>
                    <a:gd name="T2" fmla="*/ 0 w 17"/>
                    <a:gd name="T3" fmla="*/ 28 h 37"/>
                    <a:gd name="T4" fmla="*/ 9 w 17"/>
                    <a:gd name="T5" fmla="*/ 12 h 37"/>
                    <a:gd name="T6" fmla="*/ 5 w 17"/>
                    <a:gd name="T7" fmla="*/ 0 h 37"/>
                    <a:gd name="T8" fmla="*/ 13 w 17"/>
                    <a:gd name="T9" fmla="*/ 10 h 37"/>
                    <a:gd name="T10" fmla="*/ 17 w 17"/>
                    <a:gd name="T11" fmla="*/ 22 h 37"/>
                    <a:gd name="T12" fmla="*/ 9 w 17"/>
                    <a:gd name="T13" fmla="*/ 37 h 37"/>
                  </a:gdLst>
                  <a:ahLst/>
                  <a:cxnLst>
                    <a:cxn ang="0">
                      <a:pos x="T0" y="T1"/>
                    </a:cxn>
                    <a:cxn ang="0">
                      <a:pos x="T2" y="T3"/>
                    </a:cxn>
                    <a:cxn ang="0">
                      <a:pos x="T4" y="T5"/>
                    </a:cxn>
                    <a:cxn ang="0">
                      <a:pos x="T6" y="T7"/>
                    </a:cxn>
                    <a:cxn ang="0">
                      <a:pos x="T8" y="T9"/>
                    </a:cxn>
                    <a:cxn ang="0">
                      <a:pos x="T10" y="T11"/>
                    </a:cxn>
                    <a:cxn ang="0">
                      <a:pos x="T12" y="T13"/>
                    </a:cxn>
                  </a:cxnLst>
                  <a:rect l="0" t="0" r="r" b="b"/>
                  <a:pathLst>
                    <a:path w="17" h="37">
                      <a:moveTo>
                        <a:pt x="9" y="37"/>
                      </a:moveTo>
                      <a:cubicBezTo>
                        <a:pt x="0" y="28"/>
                        <a:pt x="0" y="28"/>
                        <a:pt x="0" y="28"/>
                      </a:cubicBezTo>
                      <a:cubicBezTo>
                        <a:pt x="6" y="24"/>
                        <a:pt x="9" y="19"/>
                        <a:pt x="9" y="12"/>
                      </a:cubicBezTo>
                      <a:cubicBezTo>
                        <a:pt x="9" y="7"/>
                        <a:pt x="7" y="3"/>
                        <a:pt x="5" y="0"/>
                      </a:cubicBezTo>
                      <a:cubicBezTo>
                        <a:pt x="13" y="10"/>
                        <a:pt x="13" y="10"/>
                        <a:pt x="13" y="10"/>
                      </a:cubicBezTo>
                      <a:cubicBezTo>
                        <a:pt x="16" y="13"/>
                        <a:pt x="17" y="17"/>
                        <a:pt x="17" y="22"/>
                      </a:cubicBezTo>
                      <a:cubicBezTo>
                        <a:pt x="17" y="28"/>
                        <a:pt x="14" y="34"/>
                        <a:pt x="9"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741"/>
                <p:cNvSpPr>
                  <a:spLocks/>
                </p:cNvSpPr>
                <p:nvPr/>
              </p:nvSpPr>
              <p:spPr bwMode="auto">
                <a:xfrm>
                  <a:off x="5483226" y="931863"/>
                  <a:ext cx="152400" cy="12700"/>
                </a:xfrm>
                <a:custGeom>
                  <a:avLst/>
                  <a:gdLst>
                    <a:gd name="T0" fmla="*/ 6 w 96"/>
                    <a:gd name="T1" fmla="*/ 8 h 8"/>
                    <a:gd name="T2" fmla="*/ 0 w 96"/>
                    <a:gd name="T3" fmla="*/ 0 h 8"/>
                    <a:gd name="T4" fmla="*/ 90 w 96"/>
                    <a:gd name="T5" fmla="*/ 0 h 8"/>
                    <a:gd name="T6" fmla="*/ 96 w 96"/>
                    <a:gd name="T7" fmla="*/ 8 h 8"/>
                    <a:gd name="T8" fmla="*/ 6 w 96"/>
                    <a:gd name="T9" fmla="*/ 8 h 8"/>
                  </a:gdLst>
                  <a:ahLst/>
                  <a:cxnLst>
                    <a:cxn ang="0">
                      <a:pos x="T0" y="T1"/>
                    </a:cxn>
                    <a:cxn ang="0">
                      <a:pos x="T2" y="T3"/>
                    </a:cxn>
                    <a:cxn ang="0">
                      <a:pos x="T4" y="T5"/>
                    </a:cxn>
                    <a:cxn ang="0">
                      <a:pos x="T6" y="T7"/>
                    </a:cxn>
                    <a:cxn ang="0">
                      <a:pos x="T8" y="T9"/>
                    </a:cxn>
                  </a:cxnLst>
                  <a:rect l="0" t="0" r="r" b="b"/>
                  <a:pathLst>
                    <a:path w="96" h="8">
                      <a:moveTo>
                        <a:pt x="6" y="8"/>
                      </a:moveTo>
                      <a:lnTo>
                        <a:pt x="0" y="0"/>
                      </a:lnTo>
                      <a:lnTo>
                        <a:pt x="90" y="0"/>
                      </a:lnTo>
                      <a:lnTo>
                        <a:pt x="96"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742"/>
                <p:cNvSpPr>
                  <a:spLocks/>
                </p:cNvSpPr>
                <p:nvPr/>
              </p:nvSpPr>
              <p:spPr bwMode="auto">
                <a:xfrm>
                  <a:off x="5626101" y="804863"/>
                  <a:ext cx="11113" cy="139700"/>
                </a:xfrm>
                <a:custGeom>
                  <a:avLst/>
                  <a:gdLst>
                    <a:gd name="T0" fmla="*/ 6 w 7"/>
                    <a:gd name="T1" fmla="*/ 88 h 88"/>
                    <a:gd name="T2" fmla="*/ 0 w 7"/>
                    <a:gd name="T3" fmla="*/ 80 h 88"/>
                    <a:gd name="T4" fmla="*/ 0 w 7"/>
                    <a:gd name="T5" fmla="*/ 0 h 88"/>
                    <a:gd name="T6" fmla="*/ 7 w 7"/>
                    <a:gd name="T7" fmla="*/ 8 h 88"/>
                    <a:gd name="T8" fmla="*/ 6 w 7"/>
                    <a:gd name="T9" fmla="*/ 88 h 88"/>
                  </a:gdLst>
                  <a:ahLst/>
                  <a:cxnLst>
                    <a:cxn ang="0">
                      <a:pos x="T0" y="T1"/>
                    </a:cxn>
                    <a:cxn ang="0">
                      <a:pos x="T2" y="T3"/>
                    </a:cxn>
                    <a:cxn ang="0">
                      <a:pos x="T4" y="T5"/>
                    </a:cxn>
                    <a:cxn ang="0">
                      <a:pos x="T6" y="T7"/>
                    </a:cxn>
                    <a:cxn ang="0">
                      <a:pos x="T8" y="T9"/>
                    </a:cxn>
                  </a:cxnLst>
                  <a:rect l="0" t="0" r="r" b="b"/>
                  <a:pathLst>
                    <a:path w="7" h="88">
                      <a:moveTo>
                        <a:pt x="6" y="88"/>
                      </a:moveTo>
                      <a:lnTo>
                        <a:pt x="0" y="80"/>
                      </a:lnTo>
                      <a:lnTo>
                        <a:pt x="0" y="0"/>
                      </a:lnTo>
                      <a:lnTo>
                        <a:pt x="7" y="8"/>
                      </a:lnTo>
                      <a:lnTo>
                        <a:pt x="6"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743"/>
                <p:cNvSpPr>
                  <a:spLocks/>
                </p:cNvSpPr>
                <p:nvPr/>
              </p:nvSpPr>
              <p:spPr bwMode="auto">
                <a:xfrm>
                  <a:off x="5797551" y="655638"/>
                  <a:ext cx="12700" cy="11113"/>
                </a:xfrm>
                <a:custGeom>
                  <a:avLst/>
                  <a:gdLst>
                    <a:gd name="T0" fmla="*/ 8 w 10"/>
                    <a:gd name="T1" fmla="*/ 10 h 10"/>
                    <a:gd name="T2" fmla="*/ 0 w 10"/>
                    <a:gd name="T3" fmla="*/ 0 h 10"/>
                    <a:gd name="T4" fmla="*/ 2 w 10"/>
                    <a:gd name="T5" fmla="*/ 0 h 10"/>
                    <a:gd name="T6" fmla="*/ 10 w 10"/>
                    <a:gd name="T7" fmla="*/ 10 h 10"/>
                    <a:gd name="T8" fmla="*/ 8 w 10"/>
                    <a:gd name="T9" fmla="*/ 10 h 10"/>
                  </a:gdLst>
                  <a:ahLst/>
                  <a:cxnLst>
                    <a:cxn ang="0">
                      <a:pos x="T0" y="T1"/>
                    </a:cxn>
                    <a:cxn ang="0">
                      <a:pos x="T2" y="T3"/>
                    </a:cxn>
                    <a:cxn ang="0">
                      <a:pos x="T4" y="T5"/>
                    </a:cxn>
                    <a:cxn ang="0">
                      <a:pos x="T6" y="T7"/>
                    </a:cxn>
                    <a:cxn ang="0">
                      <a:pos x="T8" y="T9"/>
                    </a:cxn>
                  </a:cxnLst>
                  <a:rect l="0" t="0" r="r" b="b"/>
                  <a:pathLst>
                    <a:path w="10" h="10">
                      <a:moveTo>
                        <a:pt x="8" y="10"/>
                      </a:moveTo>
                      <a:cubicBezTo>
                        <a:pt x="0" y="0"/>
                        <a:pt x="0" y="0"/>
                        <a:pt x="0" y="0"/>
                      </a:cubicBezTo>
                      <a:cubicBezTo>
                        <a:pt x="1" y="0"/>
                        <a:pt x="1" y="0"/>
                        <a:pt x="2" y="0"/>
                      </a:cubicBezTo>
                      <a:cubicBezTo>
                        <a:pt x="10" y="10"/>
                        <a:pt x="10" y="10"/>
                        <a:pt x="10"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744"/>
                <p:cNvSpPr>
                  <a:spLocks/>
                </p:cNvSpPr>
                <p:nvPr/>
              </p:nvSpPr>
              <p:spPr bwMode="auto">
                <a:xfrm>
                  <a:off x="5800726" y="655638"/>
                  <a:ext cx="20638" cy="12700"/>
                </a:xfrm>
                <a:custGeom>
                  <a:avLst/>
                  <a:gdLst>
                    <a:gd name="T0" fmla="*/ 8 w 17"/>
                    <a:gd name="T1" fmla="*/ 10 h 11"/>
                    <a:gd name="T2" fmla="*/ 0 w 17"/>
                    <a:gd name="T3" fmla="*/ 0 h 11"/>
                    <a:gd name="T4" fmla="*/ 9 w 17"/>
                    <a:gd name="T5" fmla="*/ 2 h 11"/>
                    <a:gd name="T6" fmla="*/ 17 w 17"/>
                    <a:gd name="T7" fmla="*/ 11 h 11"/>
                    <a:gd name="T8" fmla="*/ 8 w 17"/>
                    <a:gd name="T9" fmla="*/ 10 h 11"/>
                  </a:gdLst>
                  <a:ahLst/>
                  <a:cxnLst>
                    <a:cxn ang="0">
                      <a:pos x="T0" y="T1"/>
                    </a:cxn>
                    <a:cxn ang="0">
                      <a:pos x="T2" y="T3"/>
                    </a:cxn>
                    <a:cxn ang="0">
                      <a:pos x="T4" y="T5"/>
                    </a:cxn>
                    <a:cxn ang="0">
                      <a:pos x="T6" y="T7"/>
                    </a:cxn>
                    <a:cxn ang="0">
                      <a:pos x="T8" y="T9"/>
                    </a:cxn>
                  </a:cxnLst>
                  <a:rect l="0" t="0" r="r" b="b"/>
                  <a:pathLst>
                    <a:path w="17" h="11">
                      <a:moveTo>
                        <a:pt x="8" y="10"/>
                      </a:moveTo>
                      <a:cubicBezTo>
                        <a:pt x="0" y="0"/>
                        <a:pt x="0" y="0"/>
                        <a:pt x="0" y="0"/>
                      </a:cubicBezTo>
                      <a:cubicBezTo>
                        <a:pt x="3" y="1"/>
                        <a:pt x="6" y="1"/>
                        <a:pt x="9" y="2"/>
                      </a:cubicBezTo>
                      <a:cubicBezTo>
                        <a:pt x="17" y="11"/>
                        <a:pt x="17" y="11"/>
                        <a:pt x="17" y="11"/>
                      </a:cubicBezTo>
                      <a:cubicBezTo>
                        <a:pt x="14" y="11"/>
                        <a:pt x="11"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745"/>
                <p:cNvSpPr>
                  <a:spLocks/>
                </p:cNvSpPr>
                <p:nvPr/>
              </p:nvSpPr>
              <p:spPr bwMode="auto">
                <a:xfrm>
                  <a:off x="5811838" y="657226"/>
                  <a:ext cx="28575" cy="19050"/>
                </a:xfrm>
                <a:custGeom>
                  <a:avLst/>
                  <a:gdLst>
                    <a:gd name="T0" fmla="*/ 8 w 23"/>
                    <a:gd name="T1" fmla="*/ 9 h 15"/>
                    <a:gd name="T2" fmla="*/ 0 w 23"/>
                    <a:gd name="T3" fmla="*/ 0 h 15"/>
                    <a:gd name="T4" fmla="*/ 15 w 23"/>
                    <a:gd name="T5" fmla="*/ 5 h 15"/>
                    <a:gd name="T6" fmla="*/ 23 w 23"/>
                    <a:gd name="T7" fmla="*/ 15 h 15"/>
                    <a:gd name="T8" fmla="*/ 8 w 23"/>
                    <a:gd name="T9" fmla="*/ 9 h 15"/>
                  </a:gdLst>
                  <a:ahLst/>
                  <a:cxnLst>
                    <a:cxn ang="0">
                      <a:pos x="T0" y="T1"/>
                    </a:cxn>
                    <a:cxn ang="0">
                      <a:pos x="T2" y="T3"/>
                    </a:cxn>
                    <a:cxn ang="0">
                      <a:pos x="T4" y="T5"/>
                    </a:cxn>
                    <a:cxn ang="0">
                      <a:pos x="T6" y="T7"/>
                    </a:cxn>
                    <a:cxn ang="0">
                      <a:pos x="T8" y="T9"/>
                    </a:cxn>
                  </a:cxnLst>
                  <a:rect l="0" t="0" r="r" b="b"/>
                  <a:pathLst>
                    <a:path w="23" h="15">
                      <a:moveTo>
                        <a:pt x="8" y="9"/>
                      </a:moveTo>
                      <a:cubicBezTo>
                        <a:pt x="0" y="0"/>
                        <a:pt x="0" y="0"/>
                        <a:pt x="0" y="0"/>
                      </a:cubicBezTo>
                      <a:cubicBezTo>
                        <a:pt x="5" y="1"/>
                        <a:pt x="10" y="2"/>
                        <a:pt x="15" y="5"/>
                      </a:cubicBezTo>
                      <a:cubicBezTo>
                        <a:pt x="23" y="15"/>
                        <a:pt x="23" y="15"/>
                        <a:pt x="23" y="15"/>
                      </a:cubicBezTo>
                      <a:cubicBezTo>
                        <a:pt x="19" y="12"/>
                        <a:pt x="14"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746"/>
                <p:cNvSpPr>
                  <a:spLocks/>
                </p:cNvSpPr>
                <p:nvPr/>
              </p:nvSpPr>
              <p:spPr bwMode="auto">
                <a:xfrm>
                  <a:off x="5830888" y="663576"/>
                  <a:ext cx="23813" cy="20638"/>
                </a:xfrm>
                <a:custGeom>
                  <a:avLst/>
                  <a:gdLst>
                    <a:gd name="T0" fmla="*/ 8 w 19"/>
                    <a:gd name="T1" fmla="*/ 10 h 17"/>
                    <a:gd name="T2" fmla="*/ 0 w 19"/>
                    <a:gd name="T3" fmla="*/ 0 h 17"/>
                    <a:gd name="T4" fmla="*/ 10 w 19"/>
                    <a:gd name="T5" fmla="*/ 7 h 17"/>
                    <a:gd name="T6" fmla="*/ 19 w 19"/>
                    <a:gd name="T7" fmla="*/ 17 h 17"/>
                    <a:gd name="T8" fmla="*/ 8 w 19"/>
                    <a:gd name="T9" fmla="*/ 10 h 17"/>
                  </a:gdLst>
                  <a:ahLst/>
                  <a:cxnLst>
                    <a:cxn ang="0">
                      <a:pos x="T0" y="T1"/>
                    </a:cxn>
                    <a:cxn ang="0">
                      <a:pos x="T2" y="T3"/>
                    </a:cxn>
                    <a:cxn ang="0">
                      <a:pos x="T4" y="T5"/>
                    </a:cxn>
                    <a:cxn ang="0">
                      <a:pos x="T6" y="T7"/>
                    </a:cxn>
                    <a:cxn ang="0">
                      <a:pos x="T8" y="T9"/>
                    </a:cxn>
                  </a:cxnLst>
                  <a:rect l="0" t="0" r="r" b="b"/>
                  <a:pathLst>
                    <a:path w="19" h="17">
                      <a:moveTo>
                        <a:pt x="8" y="10"/>
                      </a:moveTo>
                      <a:cubicBezTo>
                        <a:pt x="0" y="0"/>
                        <a:pt x="0" y="0"/>
                        <a:pt x="0" y="0"/>
                      </a:cubicBezTo>
                      <a:cubicBezTo>
                        <a:pt x="4" y="2"/>
                        <a:pt x="7" y="4"/>
                        <a:pt x="10" y="7"/>
                      </a:cubicBezTo>
                      <a:cubicBezTo>
                        <a:pt x="19" y="17"/>
                        <a:pt x="19" y="17"/>
                        <a:pt x="19" y="17"/>
                      </a:cubicBezTo>
                      <a:cubicBezTo>
                        <a:pt x="15" y="14"/>
                        <a:pt x="12" y="12"/>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747"/>
                <p:cNvSpPr>
                  <a:spLocks/>
                </p:cNvSpPr>
                <p:nvPr/>
              </p:nvSpPr>
              <p:spPr bwMode="auto">
                <a:xfrm>
                  <a:off x="5843588" y="673101"/>
                  <a:ext cx="17463" cy="17463"/>
                </a:xfrm>
                <a:custGeom>
                  <a:avLst/>
                  <a:gdLst>
                    <a:gd name="T0" fmla="*/ 9 w 14"/>
                    <a:gd name="T1" fmla="*/ 10 h 15"/>
                    <a:gd name="T2" fmla="*/ 0 w 14"/>
                    <a:gd name="T3" fmla="*/ 0 h 15"/>
                    <a:gd name="T4" fmla="*/ 6 w 14"/>
                    <a:gd name="T5" fmla="*/ 6 h 15"/>
                    <a:gd name="T6" fmla="*/ 14 w 14"/>
                    <a:gd name="T7" fmla="*/ 15 h 15"/>
                    <a:gd name="T8" fmla="*/ 9 w 14"/>
                    <a:gd name="T9" fmla="*/ 10 h 15"/>
                  </a:gdLst>
                  <a:ahLst/>
                  <a:cxnLst>
                    <a:cxn ang="0">
                      <a:pos x="T0" y="T1"/>
                    </a:cxn>
                    <a:cxn ang="0">
                      <a:pos x="T2" y="T3"/>
                    </a:cxn>
                    <a:cxn ang="0">
                      <a:pos x="T4" y="T5"/>
                    </a:cxn>
                    <a:cxn ang="0">
                      <a:pos x="T6" y="T7"/>
                    </a:cxn>
                    <a:cxn ang="0">
                      <a:pos x="T8" y="T9"/>
                    </a:cxn>
                  </a:cxnLst>
                  <a:rect l="0" t="0" r="r" b="b"/>
                  <a:pathLst>
                    <a:path w="14" h="15">
                      <a:moveTo>
                        <a:pt x="9" y="10"/>
                      </a:moveTo>
                      <a:cubicBezTo>
                        <a:pt x="0" y="0"/>
                        <a:pt x="0" y="0"/>
                        <a:pt x="0" y="0"/>
                      </a:cubicBezTo>
                      <a:cubicBezTo>
                        <a:pt x="2" y="2"/>
                        <a:pt x="4" y="4"/>
                        <a:pt x="6" y="6"/>
                      </a:cubicBezTo>
                      <a:cubicBezTo>
                        <a:pt x="14" y="15"/>
                        <a:pt x="14" y="15"/>
                        <a:pt x="14" y="15"/>
                      </a:cubicBezTo>
                      <a:cubicBezTo>
                        <a:pt x="12" y="13"/>
                        <a:pt x="11" y="12"/>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748"/>
                <p:cNvSpPr>
                  <a:spLocks/>
                </p:cNvSpPr>
                <p:nvPr/>
              </p:nvSpPr>
              <p:spPr bwMode="auto">
                <a:xfrm>
                  <a:off x="5559426" y="754063"/>
                  <a:ext cx="195263" cy="12700"/>
                </a:xfrm>
                <a:custGeom>
                  <a:avLst/>
                  <a:gdLst>
                    <a:gd name="T0" fmla="*/ 6 w 123"/>
                    <a:gd name="T1" fmla="*/ 8 h 8"/>
                    <a:gd name="T2" fmla="*/ 0 w 123"/>
                    <a:gd name="T3" fmla="*/ 0 h 8"/>
                    <a:gd name="T4" fmla="*/ 116 w 123"/>
                    <a:gd name="T5" fmla="*/ 0 h 8"/>
                    <a:gd name="T6" fmla="*/ 123 w 123"/>
                    <a:gd name="T7" fmla="*/ 8 h 8"/>
                    <a:gd name="T8" fmla="*/ 6 w 123"/>
                    <a:gd name="T9" fmla="*/ 8 h 8"/>
                  </a:gdLst>
                  <a:ahLst/>
                  <a:cxnLst>
                    <a:cxn ang="0">
                      <a:pos x="T0" y="T1"/>
                    </a:cxn>
                    <a:cxn ang="0">
                      <a:pos x="T2" y="T3"/>
                    </a:cxn>
                    <a:cxn ang="0">
                      <a:pos x="T4" y="T5"/>
                    </a:cxn>
                    <a:cxn ang="0">
                      <a:pos x="T6" y="T7"/>
                    </a:cxn>
                    <a:cxn ang="0">
                      <a:pos x="T8" y="T9"/>
                    </a:cxn>
                  </a:cxnLst>
                  <a:rect l="0" t="0" r="r" b="b"/>
                  <a:pathLst>
                    <a:path w="123" h="8">
                      <a:moveTo>
                        <a:pt x="6" y="8"/>
                      </a:moveTo>
                      <a:lnTo>
                        <a:pt x="0" y="0"/>
                      </a:lnTo>
                      <a:lnTo>
                        <a:pt x="116" y="0"/>
                      </a:lnTo>
                      <a:lnTo>
                        <a:pt x="123"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749"/>
                <p:cNvSpPr>
                  <a:spLocks/>
                </p:cNvSpPr>
                <p:nvPr/>
              </p:nvSpPr>
              <p:spPr bwMode="auto">
                <a:xfrm>
                  <a:off x="5541963" y="746126"/>
                  <a:ext cx="12700" cy="14288"/>
                </a:xfrm>
                <a:custGeom>
                  <a:avLst/>
                  <a:gdLst>
                    <a:gd name="T0" fmla="*/ 8 w 10"/>
                    <a:gd name="T1" fmla="*/ 10 h 12"/>
                    <a:gd name="T2" fmla="*/ 0 w 10"/>
                    <a:gd name="T3" fmla="*/ 0 h 12"/>
                    <a:gd name="T4" fmla="*/ 2 w 10"/>
                    <a:gd name="T5" fmla="*/ 2 h 12"/>
                    <a:gd name="T6" fmla="*/ 10 w 10"/>
                    <a:gd name="T7" fmla="*/ 12 h 12"/>
                    <a:gd name="T8" fmla="*/ 8 w 10"/>
                    <a:gd name="T9" fmla="*/ 10 h 12"/>
                  </a:gdLst>
                  <a:ahLst/>
                  <a:cxnLst>
                    <a:cxn ang="0">
                      <a:pos x="T0" y="T1"/>
                    </a:cxn>
                    <a:cxn ang="0">
                      <a:pos x="T2" y="T3"/>
                    </a:cxn>
                    <a:cxn ang="0">
                      <a:pos x="T4" y="T5"/>
                    </a:cxn>
                    <a:cxn ang="0">
                      <a:pos x="T6" y="T7"/>
                    </a:cxn>
                    <a:cxn ang="0">
                      <a:pos x="T8" y="T9"/>
                    </a:cxn>
                  </a:cxnLst>
                  <a:rect l="0" t="0" r="r" b="b"/>
                  <a:pathLst>
                    <a:path w="10" h="12">
                      <a:moveTo>
                        <a:pt x="8" y="10"/>
                      </a:moveTo>
                      <a:cubicBezTo>
                        <a:pt x="0" y="0"/>
                        <a:pt x="0" y="0"/>
                        <a:pt x="0" y="0"/>
                      </a:cubicBezTo>
                      <a:cubicBezTo>
                        <a:pt x="0" y="1"/>
                        <a:pt x="1" y="2"/>
                        <a:pt x="2" y="2"/>
                      </a:cubicBezTo>
                      <a:cubicBezTo>
                        <a:pt x="10" y="12"/>
                        <a:pt x="10" y="12"/>
                        <a:pt x="10" y="12"/>
                      </a:cubicBezTo>
                      <a:cubicBezTo>
                        <a:pt x="9" y="11"/>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750"/>
                <p:cNvSpPr>
                  <a:spLocks/>
                </p:cNvSpPr>
                <p:nvPr/>
              </p:nvSpPr>
              <p:spPr bwMode="auto">
                <a:xfrm>
                  <a:off x="5543551" y="749301"/>
                  <a:ext cx="14288" cy="14288"/>
                </a:xfrm>
                <a:custGeom>
                  <a:avLst/>
                  <a:gdLst>
                    <a:gd name="T0" fmla="*/ 8 w 11"/>
                    <a:gd name="T1" fmla="*/ 10 h 12"/>
                    <a:gd name="T2" fmla="*/ 0 w 11"/>
                    <a:gd name="T3" fmla="*/ 0 h 12"/>
                    <a:gd name="T4" fmla="*/ 3 w 11"/>
                    <a:gd name="T5" fmla="*/ 2 h 12"/>
                    <a:gd name="T6" fmla="*/ 11 w 11"/>
                    <a:gd name="T7" fmla="*/ 12 h 12"/>
                    <a:gd name="T8" fmla="*/ 8 w 11"/>
                    <a:gd name="T9" fmla="*/ 10 h 12"/>
                  </a:gdLst>
                  <a:ahLst/>
                  <a:cxnLst>
                    <a:cxn ang="0">
                      <a:pos x="T0" y="T1"/>
                    </a:cxn>
                    <a:cxn ang="0">
                      <a:pos x="T2" y="T3"/>
                    </a:cxn>
                    <a:cxn ang="0">
                      <a:pos x="T4" y="T5"/>
                    </a:cxn>
                    <a:cxn ang="0">
                      <a:pos x="T6" y="T7"/>
                    </a:cxn>
                    <a:cxn ang="0">
                      <a:pos x="T8" y="T9"/>
                    </a:cxn>
                  </a:cxnLst>
                  <a:rect l="0" t="0" r="r" b="b"/>
                  <a:pathLst>
                    <a:path w="11" h="12">
                      <a:moveTo>
                        <a:pt x="8" y="10"/>
                      </a:moveTo>
                      <a:cubicBezTo>
                        <a:pt x="0" y="0"/>
                        <a:pt x="0" y="0"/>
                        <a:pt x="0" y="0"/>
                      </a:cubicBezTo>
                      <a:cubicBezTo>
                        <a:pt x="1" y="1"/>
                        <a:pt x="2" y="2"/>
                        <a:pt x="3" y="2"/>
                      </a:cubicBezTo>
                      <a:cubicBezTo>
                        <a:pt x="11" y="12"/>
                        <a:pt x="11" y="12"/>
                        <a:pt x="11" y="12"/>
                      </a:cubicBezTo>
                      <a:cubicBezTo>
                        <a:pt x="10"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751"/>
                <p:cNvSpPr>
                  <a:spLocks/>
                </p:cNvSpPr>
                <p:nvPr/>
              </p:nvSpPr>
              <p:spPr bwMode="auto">
                <a:xfrm>
                  <a:off x="5548313" y="750888"/>
                  <a:ext cx="15875" cy="15875"/>
                </a:xfrm>
                <a:custGeom>
                  <a:avLst/>
                  <a:gdLst>
                    <a:gd name="T0" fmla="*/ 8 w 13"/>
                    <a:gd name="T1" fmla="*/ 10 h 12"/>
                    <a:gd name="T2" fmla="*/ 0 w 13"/>
                    <a:gd name="T3" fmla="*/ 0 h 12"/>
                    <a:gd name="T4" fmla="*/ 5 w 13"/>
                    <a:gd name="T5" fmla="*/ 2 h 12"/>
                    <a:gd name="T6" fmla="*/ 13 w 13"/>
                    <a:gd name="T7" fmla="*/ 12 h 12"/>
                    <a:gd name="T8" fmla="*/ 8 w 13"/>
                    <a:gd name="T9" fmla="*/ 10 h 12"/>
                  </a:gdLst>
                  <a:ahLst/>
                  <a:cxnLst>
                    <a:cxn ang="0">
                      <a:pos x="T0" y="T1"/>
                    </a:cxn>
                    <a:cxn ang="0">
                      <a:pos x="T2" y="T3"/>
                    </a:cxn>
                    <a:cxn ang="0">
                      <a:pos x="T4" y="T5"/>
                    </a:cxn>
                    <a:cxn ang="0">
                      <a:pos x="T6" y="T7"/>
                    </a:cxn>
                    <a:cxn ang="0">
                      <a:pos x="T8" y="T9"/>
                    </a:cxn>
                  </a:cxnLst>
                  <a:rect l="0" t="0" r="r" b="b"/>
                  <a:pathLst>
                    <a:path w="13" h="12">
                      <a:moveTo>
                        <a:pt x="8" y="10"/>
                      </a:moveTo>
                      <a:cubicBezTo>
                        <a:pt x="0" y="0"/>
                        <a:pt x="0" y="0"/>
                        <a:pt x="0" y="0"/>
                      </a:cubicBezTo>
                      <a:cubicBezTo>
                        <a:pt x="2" y="1"/>
                        <a:pt x="3" y="2"/>
                        <a:pt x="5" y="2"/>
                      </a:cubicBezTo>
                      <a:cubicBezTo>
                        <a:pt x="13" y="12"/>
                        <a:pt x="13" y="12"/>
                        <a:pt x="13" y="12"/>
                      </a:cubicBezTo>
                      <a:cubicBezTo>
                        <a:pt x="11" y="12"/>
                        <a:pt x="10"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752"/>
                <p:cNvSpPr>
                  <a:spLocks/>
                </p:cNvSpPr>
                <p:nvPr/>
              </p:nvSpPr>
              <p:spPr bwMode="auto">
                <a:xfrm>
                  <a:off x="5554663" y="754063"/>
                  <a:ext cx="12700" cy="12700"/>
                </a:xfrm>
                <a:custGeom>
                  <a:avLst/>
                  <a:gdLst>
                    <a:gd name="T0" fmla="*/ 8 w 11"/>
                    <a:gd name="T1" fmla="*/ 10 h 10"/>
                    <a:gd name="T2" fmla="*/ 0 w 11"/>
                    <a:gd name="T3" fmla="*/ 0 h 10"/>
                    <a:gd name="T4" fmla="*/ 3 w 11"/>
                    <a:gd name="T5" fmla="*/ 1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1"/>
                        <a:pt x="3" y="1"/>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753"/>
                <p:cNvSpPr>
                  <a:spLocks/>
                </p:cNvSpPr>
                <p:nvPr/>
              </p:nvSpPr>
              <p:spPr bwMode="auto">
                <a:xfrm>
                  <a:off x="5557838" y="754063"/>
                  <a:ext cx="11113" cy="12700"/>
                </a:xfrm>
                <a:custGeom>
                  <a:avLst/>
                  <a:gdLst>
                    <a:gd name="T0" fmla="*/ 8 w 9"/>
                    <a:gd name="T1" fmla="*/ 9 h 9"/>
                    <a:gd name="T2" fmla="*/ 0 w 9"/>
                    <a:gd name="T3" fmla="*/ 0 h 9"/>
                    <a:gd name="T4" fmla="*/ 1 w 9"/>
                    <a:gd name="T5" fmla="*/ 0 h 9"/>
                    <a:gd name="T6" fmla="*/ 9 w 9"/>
                    <a:gd name="T7" fmla="*/ 9 h 9"/>
                    <a:gd name="T8" fmla="*/ 8 w 9"/>
                    <a:gd name="T9" fmla="*/ 9 h 9"/>
                  </a:gdLst>
                  <a:ahLst/>
                  <a:cxnLst>
                    <a:cxn ang="0">
                      <a:pos x="T0" y="T1"/>
                    </a:cxn>
                    <a:cxn ang="0">
                      <a:pos x="T2" y="T3"/>
                    </a:cxn>
                    <a:cxn ang="0">
                      <a:pos x="T4" y="T5"/>
                    </a:cxn>
                    <a:cxn ang="0">
                      <a:pos x="T6" y="T7"/>
                    </a:cxn>
                    <a:cxn ang="0">
                      <a:pos x="T8" y="T9"/>
                    </a:cxn>
                  </a:cxnLst>
                  <a:rect l="0" t="0" r="r" b="b"/>
                  <a:pathLst>
                    <a:path w="9" h="9">
                      <a:moveTo>
                        <a:pt x="8" y="9"/>
                      </a:moveTo>
                      <a:cubicBezTo>
                        <a:pt x="0" y="0"/>
                        <a:pt x="0" y="0"/>
                        <a:pt x="0" y="0"/>
                      </a:cubicBezTo>
                      <a:cubicBezTo>
                        <a:pt x="0" y="0"/>
                        <a:pt x="0" y="0"/>
                        <a:pt x="1" y="0"/>
                      </a:cubicBezTo>
                      <a:cubicBezTo>
                        <a:pt x="9" y="9"/>
                        <a:pt x="9" y="9"/>
                        <a:pt x="9" y="9"/>
                      </a:cubicBezTo>
                      <a:cubicBezTo>
                        <a:pt x="9" y="9"/>
                        <a:pt x="9"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754"/>
                <p:cNvSpPr>
                  <a:spLocks/>
                </p:cNvSpPr>
                <p:nvPr/>
              </p:nvSpPr>
              <p:spPr bwMode="auto">
                <a:xfrm>
                  <a:off x="5432426" y="725488"/>
                  <a:ext cx="15875" cy="349250"/>
                </a:xfrm>
                <a:custGeom>
                  <a:avLst/>
                  <a:gdLst>
                    <a:gd name="T0" fmla="*/ 7 w 10"/>
                    <a:gd name="T1" fmla="*/ 220 h 220"/>
                    <a:gd name="T2" fmla="*/ 0 w 10"/>
                    <a:gd name="T3" fmla="*/ 212 h 220"/>
                    <a:gd name="T4" fmla="*/ 3 w 10"/>
                    <a:gd name="T5" fmla="*/ 0 h 220"/>
                    <a:gd name="T6" fmla="*/ 10 w 10"/>
                    <a:gd name="T7" fmla="*/ 7 h 220"/>
                    <a:gd name="T8" fmla="*/ 7 w 10"/>
                    <a:gd name="T9" fmla="*/ 220 h 220"/>
                  </a:gdLst>
                  <a:ahLst/>
                  <a:cxnLst>
                    <a:cxn ang="0">
                      <a:pos x="T0" y="T1"/>
                    </a:cxn>
                    <a:cxn ang="0">
                      <a:pos x="T2" y="T3"/>
                    </a:cxn>
                    <a:cxn ang="0">
                      <a:pos x="T4" y="T5"/>
                    </a:cxn>
                    <a:cxn ang="0">
                      <a:pos x="T6" y="T7"/>
                    </a:cxn>
                    <a:cxn ang="0">
                      <a:pos x="T8" y="T9"/>
                    </a:cxn>
                  </a:cxnLst>
                  <a:rect l="0" t="0" r="r" b="b"/>
                  <a:pathLst>
                    <a:path w="10" h="220">
                      <a:moveTo>
                        <a:pt x="7" y="220"/>
                      </a:moveTo>
                      <a:lnTo>
                        <a:pt x="0" y="212"/>
                      </a:lnTo>
                      <a:lnTo>
                        <a:pt x="3" y="0"/>
                      </a:lnTo>
                      <a:lnTo>
                        <a:pt x="10" y="7"/>
                      </a:lnTo>
                      <a:lnTo>
                        <a:pt x="7"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755"/>
                <p:cNvSpPr>
                  <a:spLocks/>
                </p:cNvSpPr>
                <p:nvPr/>
              </p:nvSpPr>
              <p:spPr bwMode="auto">
                <a:xfrm>
                  <a:off x="5508626" y="655638"/>
                  <a:ext cx="300038" cy="11113"/>
                </a:xfrm>
                <a:custGeom>
                  <a:avLst/>
                  <a:gdLst>
                    <a:gd name="T0" fmla="*/ 6 w 189"/>
                    <a:gd name="T1" fmla="*/ 7 h 7"/>
                    <a:gd name="T2" fmla="*/ 0 w 189"/>
                    <a:gd name="T3" fmla="*/ 0 h 7"/>
                    <a:gd name="T4" fmla="*/ 182 w 189"/>
                    <a:gd name="T5" fmla="*/ 0 h 7"/>
                    <a:gd name="T6" fmla="*/ 189 w 189"/>
                    <a:gd name="T7" fmla="*/ 7 h 7"/>
                    <a:gd name="T8" fmla="*/ 6 w 189"/>
                    <a:gd name="T9" fmla="*/ 7 h 7"/>
                  </a:gdLst>
                  <a:ahLst/>
                  <a:cxnLst>
                    <a:cxn ang="0">
                      <a:pos x="T0" y="T1"/>
                    </a:cxn>
                    <a:cxn ang="0">
                      <a:pos x="T2" y="T3"/>
                    </a:cxn>
                    <a:cxn ang="0">
                      <a:pos x="T4" y="T5"/>
                    </a:cxn>
                    <a:cxn ang="0">
                      <a:pos x="T6" y="T7"/>
                    </a:cxn>
                    <a:cxn ang="0">
                      <a:pos x="T8" y="T9"/>
                    </a:cxn>
                  </a:cxnLst>
                  <a:rect l="0" t="0" r="r" b="b"/>
                  <a:pathLst>
                    <a:path w="189" h="7">
                      <a:moveTo>
                        <a:pt x="6" y="7"/>
                      </a:moveTo>
                      <a:lnTo>
                        <a:pt x="0" y="0"/>
                      </a:lnTo>
                      <a:lnTo>
                        <a:pt x="182" y="0"/>
                      </a:lnTo>
                      <a:lnTo>
                        <a:pt x="189" y="7"/>
                      </a:lnTo>
                      <a:lnTo>
                        <a:pt x="6"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756"/>
                <p:cNvSpPr>
                  <a:spLocks noEditPoints="1"/>
                </p:cNvSpPr>
                <p:nvPr/>
              </p:nvSpPr>
              <p:spPr bwMode="auto">
                <a:xfrm>
                  <a:off x="5403851" y="666751"/>
                  <a:ext cx="504825" cy="598488"/>
                </a:xfrm>
                <a:custGeom>
                  <a:avLst/>
                  <a:gdLst>
                    <a:gd name="T0" fmla="*/ 289 w 403"/>
                    <a:gd name="T1" fmla="*/ 381 h 478"/>
                    <a:gd name="T2" fmla="*/ 403 w 403"/>
                    <a:gd name="T3" fmla="*/ 478 h 478"/>
                    <a:gd name="T4" fmla="*/ 353 w 403"/>
                    <a:gd name="T5" fmla="*/ 478 h 478"/>
                    <a:gd name="T6" fmla="*/ 331 w 403"/>
                    <a:gd name="T7" fmla="*/ 459 h 478"/>
                    <a:gd name="T8" fmla="*/ 72 w 403"/>
                    <a:gd name="T9" fmla="*/ 459 h 478"/>
                    <a:gd name="T10" fmla="*/ 49 w 403"/>
                    <a:gd name="T11" fmla="*/ 478 h 478"/>
                    <a:gd name="T12" fmla="*/ 0 w 403"/>
                    <a:gd name="T13" fmla="*/ 478 h 478"/>
                    <a:gd name="T14" fmla="*/ 116 w 403"/>
                    <a:gd name="T15" fmla="*/ 381 h 478"/>
                    <a:gd name="T16" fmla="*/ 86 w 403"/>
                    <a:gd name="T17" fmla="*/ 381 h 478"/>
                    <a:gd name="T18" fmla="*/ 31 w 403"/>
                    <a:gd name="T19" fmla="*/ 326 h 478"/>
                    <a:gd name="T20" fmla="*/ 35 w 403"/>
                    <a:gd name="T21" fmla="*/ 56 h 478"/>
                    <a:gd name="T22" fmla="*/ 91 w 403"/>
                    <a:gd name="T23" fmla="*/ 0 h 478"/>
                    <a:gd name="T24" fmla="*/ 323 w 403"/>
                    <a:gd name="T25" fmla="*/ 0 h 478"/>
                    <a:gd name="T26" fmla="*/ 378 w 403"/>
                    <a:gd name="T27" fmla="*/ 56 h 478"/>
                    <a:gd name="T28" fmla="*/ 375 w 403"/>
                    <a:gd name="T29" fmla="*/ 326 h 478"/>
                    <a:gd name="T30" fmla="*/ 318 w 403"/>
                    <a:gd name="T31" fmla="*/ 381 h 478"/>
                    <a:gd name="T32" fmla="*/ 289 w 403"/>
                    <a:gd name="T33" fmla="*/ 381 h 478"/>
                    <a:gd name="T34" fmla="*/ 339 w 403"/>
                    <a:gd name="T35" fmla="*/ 120 h 478"/>
                    <a:gd name="T36" fmla="*/ 225 w 403"/>
                    <a:gd name="T37" fmla="*/ 120 h 478"/>
                    <a:gd name="T38" fmla="*/ 224 w 403"/>
                    <a:gd name="T39" fmla="*/ 222 h 478"/>
                    <a:gd name="T40" fmla="*/ 337 w 403"/>
                    <a:gd name="T41" fmla="*/ 222 h 478"/>
                    <a:gd name="T42" fmla="*/ 339 w 403"/>
                    <a:gd name="T43" fmla="*/ 120 h 478"/>
                    <a:gd name="T44" fmla="*/ 73 w 403"/>
                    <a:gd name="T45" fmla="*/ 120 h 478"/>
                    <a:gd name="T46" fmla="*/ 71 w 403"/>
                    <a:gd name="T47" fmla="*/ 222 h 478"/>
                    <a:gd name="T48" fmla="*/ 185 w 403"/>
                    <a:gd name="T49" fmla="*/ 222 h 478"/>
                    <a:gd name="T50" fmla="*/ 186 w 403"/>
                    <a:gd name="T51" fmla="*/ 120 h 478"/>
                    <a:gd name="T52" fmla="*/ 73 w 403"/>
                    <a:gd name="T53" fmla="*/ 120 h 478"/>
                    <a:gd name="T54" fmla="*/ 132 w 403"/>
                    <a:gd name="T55" fmla="*/ 42 h 478"/>
                    <a:gd name="T56" fmla="*/ 114 w 403"/>
                    <a:gd name="T57" fmla="*/ 61 h 478"/>
                    <a:gd name="T58" fmla="*/ 132 w 403"/>
                    <a:gd name="T59" fmla="*/ 79 h 478"/>
                    <a:gd name="T60" fmla="*/ 280 w 403"/>
                    <a:gd name="T61" fmla="*/ 79 h 478"/>
                    <a:gd name="T62" fmla="*/ 299 w 403"/>
                    <a:gd name="T63" fmla="*/ 61 h 478"/>
                    <a:gd name="T64" fmla="*/ 281 w 403"/>
                    <a:gd name="T65" fmla="*/ 42 h 478"/>
                    <a:gd name="T66" fmla="*/ 132 w 403"/>
                    <a:gd name="T67" fmla="*/ 42 h 478"/>
                    <a:gd name="T68" fmla="*/ 269 w 403"/>
                    <a:gd name="T69" fmla="*/ 348 h 478"/>
                    <a:gd name="T70" fmla="*/ 255 w 403"/>
                    <a:gd name="T71" fmla="*/ 335 h 478"/>
                    <a:gd name="T72" fmla="*/ 150 w 403"/>
                    <a:gd name="T73" fmla="*/ 335 h 478"/>
                    <a:gd name="T74" fmla="*/ 137 w 403"/>
                    <a:gd name="T75" fmla="*/ 348 h 478"/>
                    <a:gd name="T76" fmla="*/ 136 w 403"/>
                    <a:gd name="T77" fmla="*/ 372 h 478"/>
                    <a:gd name="T78" fmla="*/ 269 w 403"/>
                    <a:gd name="T79" fmla="*/ 372 h 478"/>
                    <a:gd name="T80" fmla="*/ 269 w 403"/>
                    <a:gd name="T81" fmla="*/ 348 h 478"/>
                    <a:gd name="T82" fmla="*/ 106 w 403"/>
                    <a:gd name="T83" fmla="*/ 431 h 478"/>
                    <a:gd name="T84" fmla="*/ 298 w 403"/>
                    <a:gd name="T85" fmla="*/ 431 h 478"/>
                    <a:gd name="T86" fmla="*/ 281 w 403"/>
                    <a:gd name="T87" fmla="*/ 417 h 478"/>
                    <a:gd name="T88" fmla="*/ 122 w 403"/>
                    <a:gd name="T89" fmla="*/ 417 h 478"/>
                    <a:gd name="T90" fmla="*/ 106 w 403"/>
                    <a:gd name="T91" fmla="*/ 431 h 478"/>
                    <a:gd name="T92" fmla="*/ 313 w 403"/>
                    <a:gd name="T93" fmla="*/ 322 h 478"/>
                    <a:gd name="T94" fmla="*/ 338 w 403"/>
                    <a:gd name="T95" fmla="*/ 297 h 478"/>
                    <a:gd name="T96" fmla="*/ 314 w 403"/>
                    <a:gd name="T97" fmla="*/ 272 h 478"/>
                    <a:gd name="T98" fmla="*/ 289 w 403"/>
                    <a:gd name="T99" fmla="*/ 297 h 478"/>
                    <a:gd name="T100" fmla="*/ 313 w 403"/>
                    <a:gd name="T101" fmla="*/ 322 h 478"/>
                    <a:gd name="T102" fmla="*/ 93 w 403"/>
                    <a:gd name="T103" fmla="*/ 322 h 478"/>
                    <a:gd name="T104" fmla="*/ 118 w 403"/>
                    <a:gd name="T105" fmla="*/ 297 h 478"/>
                    <a:gd name="T106" fmla="*/ 94 w 403"/>
                    <a:gd name="T107" fmla="*/ 272 h 478"/>
                    <a:gd name="T108" fmla="*/ 69 w 403"/>
                    <a:gd name="T109" fmla="*/ 297 h 478"/>
                    <a:gd name="T110" fmla="*/ 93 w 403"/>
                    <a:gd name="T111" fmla="*/ 322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3" h="478">
                      <a:moveTo>
                        <a:pt x="289" y="381"/>
                      </a:moveTo>
                      <a:cubicBezTo>
                        <a:pt x="403" y="478"/>
                        <a:pt x="403" y="478"/>
                        <a:pt x="403" y="478"/>
                      </a:cubicBezTo>
                      <a:cubicBezTo>
                        <a:pt x="353" y="478"/>
                        <a:pt x="353" y="478"/>
                        <a:pt x="353" y="478"/>
                      </a:cubicBezTo>
                      <a:cubicBezTo>
                        <a:pt x="331" y="459"/>
                        <a:pt x="331" y="459"/>
                        <a:pt x="331" y="459"/>
                      </a:cubicBezTo>
                      <a:cubicBezTo>
                        <a:pt x="72" y="459"/>
                        <a:pt x="72" y="459"/>
                        <a:pt x="72" y="459"/>
                      </a:cubicBezTo>
                      <a:cubicBezTo>
                        <a:pt x="49" y="478"/>
                        <a:pt x="49" y="478"/>
                        <a:pt x="49" y="478"/>
                      </a:cubicBezTo>
                      <a:cubicBezTo>
                        <a:pt x="0" y="478"/>
                        <a:pt x="0" y="478"/>
                        <a:pt x="0" y="478"/>
                      </a:cubicBezTo>
                      <a:cubicBezTo>
                        <a:pt x="116" y="381"/>
                        <a:pt x="116" y="381"/>
                        <a:pt x="116" y="381"/>
                      </a:cubicBezTo>
                      <a:cubicBezTo>
                        <a:pt x="86" y="381"/>
                        <a:pt x="86" y="381"/>
                        <a:pt x="86" y="381"/>
                      </a:cubicBezTo>
                      <a:cubicBezTo>
                        <a:pt x="56" y="381"/>
                        <a:pt x="31" y="356"/>
                        <a:pt x="31" y="326"/>
                      </a:cubicBezTo>
                      <a:cubicBezTo>
                        <a:pt x="35" y="56"/>
                        <a:pt x="35" y="56"/>
                        <a:pt x="35" y="56"/>
                      </a:cubicBezTo>
                      <a:cubicBezTo>
                        <a:pt x="35" y="25"/>
                        <a:pt x="60" y="0"/>
                        <a:pt x="91" y="0"/>
                      </a:cubicBezTo>
                      <a:cubicBezTo>
                        <a:pt x="323" y="0"/>
                        <a:pt x="323" y="0"/>
                        <a:pt x="323" y="0"/>
                      </a:cubicBezTo>
                      <a:cubicBezTo>
                        <a:pt x="354" y="0"/>
                        <a:pt x="379" y="25"/>
                        <a:pt x="378" y="56"/>
                      </a:cubicBezTo>
                      <a:cubicBezTo>
                        <a:pt x="375" y="326"/>
                        <a:pt x="375" y="326"/>
                        <a:pt x="375" y="326"/>
                      </a:cubicBezTo>
                      <a:cubicBezTo>
                        <a:pt x="374" y="356"/>
                        <a:pt x="349" y="381"/>
                        <a:pt x="318" y="381"/>
                      </a:cubicBezTo>
                      <a:lnTo>
                        <a:pt x="289" y="381"/>
                      </a:lnTo>
                      <a:close/>
                      <a:moveTo>
                        <a:pt x="339" y="120"/>
                      </a:moveTo>
                      <a:cubicBezTo>
                        <a:pt x="225" y="120"/>
                        <a:pt x="225" y="120"/>
                        <a:pt x="225" y="120"/>
                      </a:cubicBezTo>
                      <a:cubicBezTo>
                        <a:pt x="224" y="222"/>
                        <a:pt x="224" y="222"/>
                        <a:pt x="224" y="222"/>
                      </a:cubicBezTo>
                      <a:cubicBezTo>
                        <a:pt x="337" y="222"/>
                        <a:pt x="337" y="222"/>
                        <a:pt x="337" y="222"/>
                      </a:cubicBezTo>
                      <a:cubicBezTo>
                        <a:pt x="339" y="120"/>
                        <a:pt x="339" y="120"/>
                        <a:pt x="339" y="120"/>
                      </a:cubicBezTo>
                      <a:moveTo>
                        <a:pt x="73" y="120"/>
                      </a:moveTo>
                      <a:cubicBezTo>
                        <a:pt x="71" y="222"/>
                        <a:pt x="71" y="222"/>
                        <a:pt x="71" y="222"/>
                      </a:cubicBezTo>
                      <a:cubicBezTo>
                        <a:pt x="185" y="222"/>
                        <a:pt x="185" y="222"/>
                        <a:pt x="185" y="222"/>
                      </a:cubicBezTo>
                      <a:cubicBezTo>
                        <a:pt x="186" y="120"/>
                        <a:pt x="186" y="120"/>
                        <a:pt x="186" y="120"/>
                      </a:cubicBezTo>
                      <a:cubicBezTo>
                        <a:pt x="73" y="120"/>
                        <a:pt x="73" y="120"/>
                        <a:pt x="73" y="120"/>
                      </a:cubicBezTo>
                      <a:moveTo>
                        <a:pt x="132" y="42"/>
                      </a:moveTo>
                      <a:cubicBezTo>
                        <a:pt x="122" y="42"/>
                        <a:pt x="114" y="51"/>
                        <a:pt x="114" y="61"/>
                      </a:cubicBezTo>
                      <a:cubicBezTo>
                        <a:pt x="113" y="71"/>
                        <a:pt x="122" y="79"/>
                        <a:pt x="132" y="79"/>
                      </a:cubicBezTo>
                      <a:cubicBezTo>
                        <a:pt x="280" y="79"/>
                        <a:pt x="280" y="79"/>
                        <a:pt x="280" y="79"/>
                      </a:cubicBezTo>
                      <a:cubicBezTo>
                        <a:pt x="291" y="79"/>
                        <a:pt x="299" y="71"/>
                        <a:pt x="299" y="61"/>
                      </a:cubicBezTo>
                      <a:cubicBezTo>
                        <a:pt x="299" y="51"/>
                        <a:pt x="291" y="42"/>
                        <a:pt x="281" y="42"/>
                      </a:cubicBezTo>
                      <a:cubicBezTo>
                        <a:pt x="132" y="42"/>
                        <a:pt x="132" y="42"/>
                        <a:pt x="132" y="42"/>
                      </a:cubicBezTo>
                      <a:moveTo>
                        <a:pt x="269" y="348"/>
                      </a:moveTo>
                      <a:cubicBezTo>
                        <a:pt x="269" y="341"/>
                        <a:pt x="263" y="335"/>
                        <a:pt x="255" y="335"/>
                      </a:cubicBezTo>
                      <a:cubicBezTo>
                        <a:pt x="150" y="335"/>
                        <a:pt x="150" y="335"/>
                        <a:pt x="150" y="335"/>
                      </a:cubicBezTo>
                      <a:cubicBezTo>
                        <a:pt x="143" y="335"/>
                        <a:pt x="137" y="341"/>
                        <a:pt x="137" y="348"/>
                      </a:cubicBezTo>
                      <a:cubicBezTo>
                        <a:pt x="136" y="372"/>
                        <a:pt x="136" y="372"/>
                        <a:pt x="136" y="372"/>
                      </a:cubicBezTo>
                      <a:cubicBezTo>
                        <a:pt x="269" y="372"/>
                        <a:pt x="269" y="372"/>
                        <a:pt x="269" y="372"/>
                      </a:cubicBezTo>
                      <a:cubicBezTo>
                        <a:pt x="269" y="348"/>
                        <a:pt x="269" y="348"/>
                        <a:pt x="269" y="348"/>
                      </a:cubicBezTo>
                      <a:moveTo>
                        <a:pt x="106" y="431"/>
                      </a:moveTo>
                      <a:cubicBezTo>
                        <a:pt x="298" y="431"/>
                        <a:pt x="298" y="431"/>
                        <a:pt x="298" y="431"/>
                      </a:cubicBezTo>
                      <a:cubicBezTo>
                        <a:pt x="281" y="417"/>
                        <a:pt x="281" y="417"/>
                        <a:pt x="281" y="417"/>
                      </a:cubicBezTo>
                      <a:cubicBezTo>
                        <a:pt x="122" y="417"/>
                        <a:pt x="122" y="417"/>
                        <a:pt x="122" y="417"/>
                      </a:cubicBezTo>
                      <a:cubicBezTo>
                        <a:pt x="106" y="431"/>
                        <a:pt x="106" y="431"/>
                        <a:pt x="106" y="431"/>
                      </a:cubicBezTo>
                      <a:moveTo>
                        <a:pt x="313" y="322"/>
                      </a:moveTo>
                      <a:cubicBezTo>
                        <a:pt x="327" y="322"/>
                        <a:pt x="338" y="311"/>
                        <a:pt x="338" y="297"/>
                      </a:cubicBezTo>
                      <a:cubicBezTo>
                        <a:pt x="339" y="283"/>
                        <a:pt x="328" y="272"/>
                        <a:pt x="314" y="272"/>
                      </a:cubicBezTo>
                      <a:cubicBezTo>
                        <a:pt x="300" y="272"/>
                        <a:pt x="289" y="283"/>
                        <a:pt x="289" y="297"/>
                      </a:cubicBezTo>
                      <a:cubicBezTo>
                        <a:pt x="289" y="311"/>
                        <a:pt x="300" y="322"/>
                        <a:pt x="313" y="322"/>
                      </a:cubicBezTo>
                      <a:moveTo>
                        <a:pt x="93" y="322"/>
                      </a:moveTo>
                      <a:cubicBezTo>
                        <a:pt x="107" y="322"/>
                        <a:pt x="118" y="311"/>
                        <a:pt x="118" y="297"/>
                      </a:cubicBezTo>
                      <a:cubicBezTo>
                        <a:pt x="118" y="283"/>
                        <a:pt x="107" y="272"/>
                        <a:pt x="94" y="272"/>
                      </a:cubicBezTo>
                      <a:cubicBezTo>
                        <a:pt x="80" y="272"/>
                        <a:pt x="69" y="283"/>
                        <a:pt x="69" y="297"/>
                      </a:cubicBezTo>
                      <a:cubicBezTo>
                        <a:pt x="68" y="311"/>
                        <a:pt x="79" y="322"/>
                        <a:pt x="93" y="3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757"/>
                <p:cNvSpPr>
                  <a:spLocks/>
                </p:cNvSpPr>
                <p:nvPr/>
              </p:nvSpPr>
              <p:spPr bwMode="auto">
                <a:xfrm>
                  <a:off x="5437188" y="666751"/>
                  <a:ext cx="42863" cy="69850"/>
                </a:xfrm>
                <a:custGeom>
                  <a:avLst/>
                  <a:gdLst>
                    <a:gd name="T0" fmla="*/ 9 w 34"/>
                    <a:gd name="T1" fmla="*/ 56 h 56"/>
                    <a:gd name="T2" fmla="*/ 0 w 34"/>
                    <a:gd name="T3" fmla="*/ 46 h 56"/>
                    <a:gd name="T4" fmla="*/ 26 w 34"/>
                    <a:gd name="T5" fmla="*/ 0 h 56"/>
                    <a:gd name="T6" fmla="*/ 34 w 34"/>
                    <a:gd name="T7" fmla="*/ 9 h 56"/>
                    <a:gd name="T8" fmla="*/ 9 w 34"/>
                    <a:gd name="T9" fmla="*/ 56 h 56"/>
                  </a:gdLst>
                  <a:ahLst/>
                  <a:cxnLst>
                    <a:cxn ang="0">
                      <a:pos x="T0" y="T1"/>
                    </a:cxn>
                    <a:cxn ang="0">
                      <a:pos x="T2" y="T3"/>
                    </a:cxn>
                    <a:cxn ang="0">
                      <a:pos x="T4" y="T5"/>
                    </a:cxn>
                    <a:cxn ang="0">
                      <a:pos x="T6" y="T7"/>
                    </a:cxn>
                    <a:cxn ang="0">
                      <a:pos x="T8" y="T9"/>
                    </a:cxn>
                  </a:cxnLst>
                  <a:rect l="0" t="0" r="r" b="b"/>
                  <a:pathLst>
                    <a:path w="34" h="56">
                      <a:moveTo>
                        <a:pt x="9" y="56"/>
                      </a:moveTo>
                      <a:cubicBezTo>
                        <a:pt x="0" y="46"/>
                        <a:pt x="0" y="46"/>
                        <a:pt x="0" y="46"/>
                      </a:cubicBezTo>
                      <a:cubicBezTo>
                        <a:pt x="1" y="27"/>
                        <a:pt x="11" y="10"/>
                        <a:pt x="26" y="0"/>
                      </a:cubicBezTo>
                      <a:cubicBezTo>
                        <a:pt x="34" y="9"/>
                        <a:pt x="34" y="9"/>
                        <a:pt x="34" y="9"/>
                      </a:cubicBezTo>
                      <a:cubicBezTo>
                        <a:pt x="19" y="19"/>
                        <a:pt x="9" y="36"/>
                        <a:pt x="9"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758"/>
                <p:cNvSpPr>
                  <a:spLocks/>
                </p:cNvSpPr>
                <p:nvPr/>
              </p:nvSpPr>
              <p:spPr bwMode="auto">
                <a:xfrm>
                  <a:off x="5468938" y="660401"/>
                  <a:ext cx="22225" cy="17463"/>
                </a:xfrm>
                <a:custGeom>
                  <a:avLst/>
                  <a:gdLst>
                    <a:gd name="T0" fmla="*/ 8 w 17"/>
                    <a:gd name="T1" fmla="*/ 14 h 14"/>
                    <a:gd name="T2" fmla="*/ 0 w 17"/>
                    <a:gd name="T3" fmla="*/ 5 h 14"/>
                    <a:gd name="T4" fmla="*/ 9 w 17"/>
                    <a:gd name="T5" fmla="*/ 0 h 14"/>
                    <a:gd name="T6" fmla="*/ 17 w 17"/>
                    <a:gd name="T7" fmla="*/ 10 h 14"/>
                    <a:gd name="T8" fmla="*/ 8 w 17"/>
                    <a:gd name="T9" fmla="*/ 14 h 14"/>
                  </a:gdLst>
                  <a:ahLst/>
                  <a:cxnLst>
                    <a:cxn ang="0">
                      <a:pos x="T0" y="T1"/>
                    </a:cxn>
                    <a:cxn ang="0">
                      <a:pos x="T2" y="T3"/>
                    </a:cxn>
                    <a:cxn ang="0">
                      <a:pos x="T4" y="T5"/>
                    </a:cxn>
                    <a:cxn ang="0">
                      <a:pos x="T6" y="T7"/>
                    </a:cxn>
                    <a:cxn ang="0">
                      <a:pos x="T8" y="T9"/>
                    </a:cxn>
                  </a:cxnLst>
                  <a:rect l="0" t="0" r="r" b="b"/>
                  <a:pathLst>
                    <a:path w="17" h="14">
                      <a:moveTo>
                        <a:pt x="8" y="14"/>
                      </a:moveTo>
                      <a:cubicBezTo>
                        <a:pt x="0" y="5"/>
                        <a:pt x="0" y="5"/>
                        <a:pt x="0" y="5"/>
                      </a:cubicBezTo>
                      <a:cubicBezTo>
                        <a:pt x="3" y="3"/>
                        <a:pt x="6" y="1"/>
                        <a:pt x="9" y="0"/>
                      </a:cubicBezTo>
                      <a:cubicBezTo>
                        <a:pt x="17" y="10"/>
                        <a:pt x="17" y="10"/>
                        <a:pt x="17" y="10"/>
                      </a:cubicBezTo>
                      <a:cubicBezTo>
                        <a:pt x="14" y="11"/>
                        <a:pt x="11" y="13"/>
                        <a:pt x="8"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759"/>
                <p:cNvSpPr>
                  <a:spLocks/>
                </p:cNvSpPr>
                <p:nvPr/>
              </p:nvSpPr>
              <p:spPr bwMode="auto">
                <a:xfrm>
                  <a:off x="5480051" y="657226"/>
                  <a:ext cx="20638" cy="15875"/>
                </a:xfrm>
                <a:custGeom>
                  <a:avLst/>
                  <a:gdLst>
                    <a:gd name="T0" fmla="*/ 8 w 16"/>
                    <a:gd name="T1" fmla="*/ 13 h 13"/>
                    <a:gd name="T2" fmla="*/ 0 w 16"/>
                    <a:gd name="T3" fmla="*/ 3 h 13"/>
                    <a:gd name="T4" fmla="*/ 7 w 16"/>
                    <a:gd name="T5" fmla="*/ 0 h 13"/>
                    <a:gd name="T6" fmla="*/ 16 w 16"/>
                    <a:gd name="T7" fmla="*/ 10 h 13"/>
                    <a:gd name="T8" fmla="*/ 8 w 16"/>
                    <a:gd name="T9" fmla="*/ 13 h 13"/>
                  </a:gdLst>
                  <a:ahLst/>
                  <a:cxnLst>
                    <a:cxn ang="0">
                      <a:pos x="T0" y="T1"/>
                    </a:cxn>
                    <a:cxn ang="0">
                      <a:pos x="T2" y="T3"/>
                    </a:cxn>
                    <a:cxn ang="0">
                      <a:pos x="T4" y="T5"/>
                    </a:cxn>
                    <a:cxn ang="0">
                      <a:pos x="T6" y="T7"/>
                    </a:cxn>
                    <a:cxn ang="0">
                      <a:pos x="T8" y="T9"/>
                    </a:cxn>
                  </a:cxnLst>
                  <a:rect l="0" t="0" r="r" b="b"/>
                  <a:pathLst>
                    <a:path w="16" h="13">
                      <a:moveTo>
                        <a:pt x="8" y="13"/>
                      </a:moveTo>
                      <a:cubicBezTo>
                        <a:pt x="0" y="3"/>
                        <a:pt x="0" y="3"/>
                        <a:pt x="0" y="3"/>
                      </a:cubicBezTo>
                      <a:cubicBezTo>
                        <a:pt x="2" y="2"/>
                        <a:pt x="5" y="1"/>
                        <a:pt x="7" y="0"/>
                      </a:cubicBezTo>
                      <a:cubicBezTo>
                        <a:pt x="16" y="10"/>
                        <a:pt x="16" y="10"/>
                        <a:pt x="16" y="10"/>
                      </a:cubicBezTo>
                      <a:cubicBezTo>
                        <a:pt x="13" y="11"/>
                        <a:pt x="10" y="12"/>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760"/>
                <p:cNvSpPr>
                  <a:spLocks/>
                </p:cNvSpPr>
                <p:nvPr/>
              </p:nvSpPr>
              <p:spPr bwMode="auto">
                <a:xfrm>
                  <a:off x="5489576" y="655638"/>
                  <a:ext cx="19050" cy="14288"/>
                </a:xfrm>
                <a:custGeom>
                  <a:avLst/>
                  <a:gdLst>
                    <a:gd name="T0" fmla="*/ 9 w 16"/>
                    <a:gd name="T1" fmla="*/ 11 h 11"/>
                    <a:gd name="T2" fmla="*/ 0 w 16"/>
                    <a:gd name="T3" fmla="*/ 1 h 11"/>
                    <a:gd name="T4" fmla="*/ 8 w 16"/>
                    <a:gd name="T5" fmla="*/ 0 h 11"/>
                    <a:gd name="T6" fmla="*/ 16 w 16"/>
                    <a:gd name="T7" fmla="*/ 10 h 11"/>
                    <a:gd name="T8" fmla="*/ 9 w 16"/>
                    <a:gd name="T9" fmla="*/ 11 h 11"/>
                  </a:gdLst>
                  <a:ahLst/>
                  <a:cxnLst>
                    <a:cxn ang="0">
                      <a:pos x="T0" y="T1"/>
                    </a:cxn>
                    <a:cxn ang="0">
                      <a:pos x="T2" y="T3"/>
                    </a:cxn>
                    <a:cxn ang="0">
                      <a:pos x="T4" y="T5"/>
                    </a:cxn>
                    <a:cxn ang="0">
                      <a:pos x="T6" y="T7"/>
                    </a:cxn>
                    <a:cxn ang="0">
                      <a:pos x="T8" y="T9"/>
                    </a:cxn>
                  </a:cxnLst>
                  <a:rect l="0" t="0" r="r" b="b"/>
                  <a:pathLst>
                    <a:path w="16" h="11">
                      <a:moveTo>
                        <a:pt x="9" y="11"/>
                      </a:moveTo>
                      <a:cubicBezTo>
                        <a:pt x="0" y="1"/>
                        <a:pt x="0" y="1"/>
                        <a:pt x="0" y="1"/>
                      </a:cubicBezTo>
                      <a:cubicBezTo>
                        <a:pt x="3" y="1"/>
                        <a:pt x="6" y="0"/>
                        <a:pt x="8" y="0"/>
                      </a:cubicBezTo>
                      <a:cubicBezTo>
                        <a:pt x="16" y="10"/>
                        <a:pt x="16" y="10"/>
                        <a:pt x="16" y="10"/>
                      </a:cubicBezTo>
                      <a:cubicBezTo>
                        <a:pt x="14" y="10"/>
                        <a:pt x="11" y="10"/>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761"/>
                <p:cNvSpPr>
                  <a:spLocks/>
                </p:cNvSpPr>
                <p:nvPr/>
              </p:nvSpPr>
              <p:spPr bwMode="auto">
                <a:xfrm>
                  <a:off x="5499101" y="655638"/>
                  <a:ext cx="19050" cy="12700"/>
                </a:xfrm>
                <a:custGeom>
                  <a:avLst/>
                  <a:gdLst>
                    <a:gd name="T0" fmla="*/ 8 w 15"/>
                    <a:gd name="T1" fmla="*/ 11 h 11"/>
                    <a:gd name="T2" fmla="*/ 0 w 15"/>
                    <a:gd name="T3" fmla="*/ 1 h 11"/>
                    <a:gd name="T4" fmla="*/ 7 w 15"/>
                    <a:gd name="T5" fmla="*/ 0 h 11"/>
                    <a:gd name="T6" fmla="*/ 15 w 15"/>
                    <a:gd name="T7" fmla="*/ 10 h 11"/>
                    <a:gd name="T8" fmla="*/ 8 w 15"/>
                    <a:gd name="T9" fmla="*/ 11 h 11"/>
                  </a:gdLst>
                  <a:ahLst/>
                  <a:cxnLst>
                    <a:cxn ang="0">
                      <a:pos x="T0" y="T1"/>
                    </a:cxn>
                    <a:cxn ang="0">
                      <a:pos x="T2" y="T3"/>
                    </a:cxn>
                    <a:cxn ang="0">
                      <a:pos x="T4" y="T5"/>
                    </a:cxn>
                    <a:cxn ang="0">
                      <a:pos x="T6" y="T7"/>
                    </a:cxn>
                    <a:cxn ang="0">
                      <a:pos x="T8" y="T9"/>
                    </a:cxn>
                  </a:cxnLst>
                  <a:rect l="0" t="0" r="r" b="b"/>
                  <a:pathLst>
                    <a:path w="15" h="11">
                      <a:moveTo>
                        <a:pt x="8" y="11"/>
                      </a:moveTo>
                      <a:cubicBezTo>
                        <a:pt x="0" y="1"/>
                        <a:pt x="0" y="1"/>
                        <a:pt x="0" y="1"/>
                      </a:cubicBezTo>
                      <a:cubicBezTo>
                        <a:pt x="2" y="1"/>
                        <a:pt x="5" y="0"/>
                        <a:pt x="7" y="0"/>
                      </a:cubicBezTo>
                      <a:cubicBezTo>
                        <a:pt x="15" y="10"/>
                        <a:pt x="15" y="10"/>
                        <a:pt x="15" y="10"/>
                      </a:cubicBezTo>
                      <a:cubicBezTo>
                        <a:pt x="13" y="10"/>
                        <a:pt x="11"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93" name="组合 792"/>
            <p:cNvGrpSpPr/>
            <p:nvPr/>
          </p:nvGrpSpPr>
          <p:grpSpPr>
            <a:xfrm>
              <a:off x="3486921" y="3381211"/>
              <a:ext cx="2530502" cy="2497892"/>
              <a:chOff x="699483" y="3533611"/>
              <a:chExt cx="2530502" cy="2497892"/>
            </a:xfrm>
          </p:grpSpPr>
          <p:sp>
            <p:nvSpPr>
              <p:cNvPr id="791" name="文本框 790"/>
              <p:cNvSpPr txBox="1"/>
              <p:nvPr/>
            </p:nvSpPr>
            <p:spPr>
              <a:xfrm>
                <a:off x="1079735" y="3533611"/>
                <a:ext cx="1796200" cy="643533"/>
              </a:xfrm>
              <a:prstGeom prst="rect">
                <a:avLst/>
              </a:prstGeom>
              <a:noFill/>
            </p:spPr>
            <p:txBody>
              <a:bodyPr wrap="square" rtlCol="0">
                <a:spAutoFit/>
              </a:bodyPr>
              <a:lstStyle/>
              <a:p>
                <a:pPr algn="ctr"/>
                <a:r>
                  <a:rPr lang="zh-CN" altLang="en-US" sz="2000" dirty="0">
                    <a:solidFill>
                      <a:srgbClr val="7C8B71"/>
                    </a:solidFill>
                    <a:latin typeface="黑体" pitchFamily="49" charset="-122"/>
                    <a:ea typeface="黑体" pitchFamily="49" charset="-122"/>
                  </a:rPr>
                  <a:t>促进经济发展</a:t>
                </a:r>
                <a:r>
                  <a:rPr lang="en-US" altLang="zh-CN" sz="2000" dirty="0">
                    <a:solidFill>
                      <a:srgbClr val="7C8B71"/>
                    </a:solidFill>
                    <a:latin typeface="黑体" pitchFamily="49" charset="-122"/>
                    <a:ea typeface="黑体" pitchFamily="49" charset="-122"/>
                  </a:rPr>
                  <a:t>,</a:t>
                </a:r>
                <a:r>
                  <a:rPr lang="zh-CN" altLang="en-US" sz="2000" dirty="0">
                    <a:solidFill>
                      <a:srgbClr val="7C8B71"/>
                    </a:solidFill>
                    <a:latin typeface="黑体" pitchFamily="49" charset="-122"/>
                    <a:ea typeface="黑体" pitchFamily="49" charset="-122"/>
                  </a:rPr>
                  <a:t>加速商品流通</a:t>
                </a:r>
              </a:p>
            </p:txBody>
          </p:sp>
          <p:sp>
            <p:nvSpPr>
              <p:cNvPr id="792" name="文本框 791"/>
              <p:cNvSpPr txBox="1"/>
              <p:nvPr/>
            </p:nvSpPr>
            <p:spPr>
              <a:xfrm>
                <a:off x="699483" y="4164382"/>
                <a:ext cx="2530502" cy="1867121"/>
              </a:xfrm>
              <a:prstGeom prst="rect">
                <a:avLst/>
              </a:prstGeom>
              <a:noFill/>
            </p:spPr>
            <p:txBody>
              <a:bodyPr wrap="square" rtlCol="0">
                <a:spAutoFit/>
              </a:bodyPr>
              <a:lstStyle/>
              <a:p>
                <a:pPr>
                  <a:lnSpc>
                    <a:spcPts val="2200"/>
                  </a:lnSpc>
                </a:pPr>
                <a:r>
                  <a:rPr lang="zh-CN" altLang="en-US" sz="1600" dirty="0">
                    <a:solidFill>
                      <a:srgbClr val="7C8B71"/>
                    </a:solidFill>
                    <a:latin typeface="华文楷体" pitchFamily="2" charset="-122"/>
                    <a:ea typeface="华文楷体" pitchFamily="2" charset="-122"/>
                  </a:rPr>
                  <a:t>作为促进商品流通的一种手段</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广告传递的商品信息是市场营销不可缺少</a:t>
                </a:r>
                <a:r>
                  <a:rPr lang="zh-CN" altLang="en-US" sz="1600" dirty="0" smtClean="0">
                    <a:solidFill>
                      <a:srgbClr val="7C8B71"/>
                    </a:solidFill>
                    <a:latin typeface="华文楷体" pitchFamily="2" charset="-122"/>
                    <a:ea typeface="华文楷体" pitchFamily="2" charset="-122"/>
                  </a:rPr>
                  <a:t>的一</a:t>
                </a:r>
                <a:r>
                  <a:rPr lang="zh-CN" altLang="en-US" sz="1600" dirty="0">
                    <a:solidFill>
                      <a:srgbClr val="7C8B71"/>
                    </a:solidFill>
                    <a:latin typeface="华文楷体" pitchFamily="2" charset="-122"/>
                    <a:ea typeface="华文楷体" pitchFamily="2" charset="-122"/>
                  </a:rPr>
                  <a:t>个环节</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广告在促进消费者付诸购买行为和提高商品销售额</a:t>
                </a:r>
                <a:r>
                  <a:rPr lang="zh-CN" altLang="en-US" sz="1600" dirty="0" smtClean="0">
                    <a:solidFill>
                      <a:srgbClr val="7C8B71"/>
                    </a:solidFill>
                    <a:latin typeface="华文楷体" pitchFamily="2" charset="-122"/>
                    <a:ea typeface="华文楷体" pitchFamily="2" charset="-122"/>
                  </a:rPr>
                  <a:t>的同时</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也加速</a:t>
                </a:r>
                <a:r>
                  <a:rPr lang="zh-CN" altLang="en-US" sz="1600" dirty="0" smtClean="0">
                    <a:solidFill>
                      <a:srgbClr val="7C8B71"/>
                    </a:solidFill>
                    <a:latin typeface="华文楷体" pitchFamily="2" charset="-122"/>
                    <a:ea typeface="华文楷体" pitchFamily="2" charset="-122"/>
                  </a:rPr>
                  <a:t>了商品</a:t>
                </a:r>
                <a:r>
                  <a:rPr lang="zh-CN" altLang="en-US" sz="1600" dirty="0">
                    <a:solidFill>
                      <a:srgbClr val="7C8B71"/>
                    </a:solidFill>
                    <a:latin typeface="华文楷体" pitchFamily="2" charset="-122"/>
                    <a:ea typeface="华文楷体" pitchFamily="2" charset="-122"/>
                  </a:rPr>
                  <a:t>的流通</a:t>
                </a:r>
                <a:r>
                  <a:rPr lang="en-US" altLang="zh-CN" sz="1600" dirty="0">
                    <a:solidFill>
                      <a:srgbClr val="7C8B71"/>
                    </a:solidFill>
                    <a:latin typeface="华文楷体" pitchFamily="2" charset="-122"/>
                    <a:ea typeface="华文楷体" pitchFamily="2" charset="-122"/>
                  </a:rPr>
                  <a:t>.</a:t>
                </a:r>
                <a:endParaRPr lang="zh-CN" altLang="en-US" sz="1600" dirty="0">
                  <a:solidFill>
                    <a:srgbClr val="7C8B71"/>
                  </a:solidFill>
                  <a:latin typeface="华文楷体" pitchFamily="2" charset="-122"/>
                  <a:ea typeface="华文楷体" pitchFamily="2" charset="-122"/>
                </a:endParaRPr>
              </a:p>
            </p:txBody>
          </p:sp>
        </p:grpSp>
      </p:grpSp>
      <p:grpSp>
        <p:nvGrpSpPr>
          <p:cNvPr id="801" name="组合 800"/>
          <p:cNvGrpSpPr/>
          <p:nvPr/>
        </p:nvGrpSpPr>
        <p:grpSpPr>
          <a:xfrm>
            <a:off x="6555550" y="1846426"/>
            <a:ext cx="2461847" cy="4244704"/>
            <a:chOff x="6529673" y="2314520"/>
            <a:chExt cx="2461847" cy="3858821"/>
          </a:xfrm>
        </p:grpSpPr>
        <p:grpSp>
          <p:nvGrpSpPr>
            <p:cNvPr id="427" name="组合 426"/>
            <p:cNvGrpSpPr/>
            <p:nvPr/>
          </p:nvGrpSpPr>
          <p:grpSpPr>
            <a:xfrm>
              <a:off x="7053302" y="2314520"/>
              <a:ext cx="1024286" cy="1024286"/>
              <a:chOff x="5729607" y="2774926"/>
              <a:chExt cx="1024286" cy="1024286"/>
            </a:xfrm>
          </p:grpSpPr>
          <p:sp>
            <p:nvSpPr>
              <p:cNvPr id="369" name="矩形 368"/>
              <p:cNvSpPr/>
              <p:nvPr/>
            </p:nvSpPr>
            <p:spPr>
              <a:xfrm>
                <a:off x="5784550" y="2829869"/>
                <a:ext cx="914400" cy="914400"/>
              </a:xfrm>
              <a:prstGeom prst="rect">
                <a:avLst/>
              </a:prstGeom>
              <a:solidFill>
                <a:srgbClr val="B7C5B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0" name="矩形 369"/>
              <p:cNvSpPr/>
              <p:nvPr/>
            </p:nvSpPr>
            <p:spPr>
              <a:xfrm>
                <a:off x="5729607" y="2774926"/>
                <a:ext cx="1024286" cy="1024286"/>
              </a:xfrm>
              <a:prstGeom prst="rect">
                <a:avLst/>
              </a:prstGeom>
              <a:noFill/>
              <a:ln>
                <a:solidFill>
                  <a:srgbClr val="7C8B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0" name="组合 139"/>
              <p:cNvGrpSpPr/>
              <p:nvPr/>
            </p:nvGrpSpPr>
            <p:grpSpPr>
              <a:xfrm>
                <a:off x="5951238" y="2982269"/>
                <a:ext cx="581025" cy="609601"/>
                <a:chOff x="6680201" y="655638"/>
                <a:chExt cx="581025" cy="609601"/>
              </a:xfrm>
              <a:solidFill>
                <a:schemeClr val="bg1"/>
              </a:solidFill>
            </p:grpSpPr>
            <p:sp>
              <p:nvSpPr>
                <p:cNvPr id="141" name="Freeform 762"/>
                <p:cNvSpPr>
                  <a:spLocks/>
                </p:cNvSpPr>
                <p:nvPr/>
              </p:nvSpPr>
              <p:spPr bwMode="auto">
                <a:xfrm>
                  <a:off x="7089776" y="1243013"/>
                  <a:ext cx="11113" cy="17463"/>
                </a:xfrm>
                <a:custGeom>
                  <a:avLst/>
                  <a:gdLst>
                    <a:gd name="T0" fmla="*/ 10 w 10"/>
                    <a:gd name="T1" fmla="*/ 15 h 15"/>
                    <a:gd name="T2" fmla="*/ 1 w 10"/>
                    <a:gd name="T3" fmla="*/ 5 h 15"/>
                    <a:gd name="T4" fmla="*/ 0 w 10"/>
                    <a:gd name="T5" fmla="*/ 0 h 15"/>
                    <a:gd name="T6" fmla="*/ 8 w 10"/>
                    <a:gd name="T7" fmla="*/ 10 h 15"/>
                    <a:gd name="T8" fmla="*/ 10 w 10"/>
                    <a:gd name="T9" fmla="*/ 15 h 15"/>
                  </a:gdLst>
                  <a:ahLst/>
                  <a:cxnLst>
                    <a:cxn ang="0">
                      <a:pos x="T0" y="T1"/>
                    </a:cxn>
                    <a:cxn ang="0">
                      <a:pos x="T2" y="T3"/>
                    </a:cxn>
                    <a:cxn ang="0">
                      <a:pos x="T4" y="T5"/>
                    </a:cxn>
                    <a:cxn ang="0">
                      <a:pos x="T6" y="T7"/>
                    </a:cxn>
                    <a:cxn ang="0">
                      <a:pos x="T8" y="T9"/>
                    </a:cxn>
                  </a:cxnLst>
                  <a:rect l="0" t="0" r="r" b="b"/>
                  <a:pathLst>
                    <a:path w="10" h="15">
                      <a:moveTo>
                        <a:pt x="10" y="15"/>
                      </a:moveTo>
                      <a:cubicBezTo>
                        <a:pt x="1" y="5"/>
                        <a:pt x="1" y="5"/>
                        <a:pt x="1" y="5"/>
                      </a:cubicBezTo>
                      <a:cubicBezTo>
                        <a:pt x="0" y="4"/>
                        <a:pt x="0" y="2"/>
                        <a:pt x="0" y="0"/>
                      </a:cubicBezTo>
                      <a:cubicBezTo>
                        <a:pt x="8" y="10"/>
                        <a:pt x="8" y="10"/>
                        <a:pt x="8" y="10"/>
                      </a:cubicBezTo>
                      <a:cubicBezTo>
                        <a:pt x="8" y="12"/>
                        <a:pt x="9" y="14"/>
                        <a:pt x="10"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763"/>
                <p:cNvSpPr>
                  <a:spLocks/>
                </p:cNvSpPr>
                <p:nvPr/>
              </p:nvSpPr>
              <p:spPr bwMode="auto">
                <a:xfrm>
                  <a:off x="7089776" y="1190626"/>
                  <a:ext cx="9525" cy="63500"/>
                </a:xfrm>
                <a:custGeom>
                  <a:avLst/>
                  <a:gdLst>
                    <a:gd name="T0" fmla="*/ 6 w 6"/>
                    <a:gd name="T1" fmla="*/ 40 h 40"/>
                    <a:gd name="T2" fmla="*/ 0 w 6"/>
                    <a:gd name="T3" fmla="*/ 33 h 40"/>
                    <a:gd name="T4" fmla="*/ 0 w 6"/>
                    <a:gd name="T5" fmla="*/ 0 h 40"/>
                    <a:gd name="T6" fmla="*/ 6 w 6"/>
                    <a:gd name="T7" fmla="*/ 7 h 40"/>
                    <a:gd name="T8" fmla="*/ 6 w 6"/>
                    <a:gd name="T9" fmla="*/ 40 h 40"/>
                  </a:gdLst>
                  <a:ahLst/>
                  <a:cxnLst>
                    <a:cxn ang="0">
                      <a:pos x="T0" y="T1"/>
                    </a:cxn>
                    <a:cxn ang="0">
                      <a:pos x="T2" y="T3"/>
                    </a:cxn>
                    <a:cxn ang="0">
                      <a:pos x="T4" y="T5"/>
                    </a:cxn>
                    <a:cxn ang="0">
                      <a:pos x="T6" y="T7"/>
                    </a:cxn>
                    <a:cxn ang="0">
                      <a:pos x="T8" y="T9"/>
                    </a:cxn>
                  </a:cxnLst>
                  <a:rect l="0" t="0" r="r" b="b"/>
                  <a:pathLst>
                    <a:path w="6" h="40">
                      <a:moveTo>
                        <a:pt x="6" y="40"/>
                      </a:moveTo>
                      <a:lnTo>
                        <a:pt x="0" y="33"/>
                      </a:lnTo>
                      <a:lnTo>
                        <a:pt x="0" y="0"/>
                      </a:lnTo>
                      <a:lnTo>
                        <a:pt x="6" y="7"/>
                      </a:lnTo>
                      <a:lnTo>
                        <a:pt x="6"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764"/>
                <p:cNvSpPr>
                  <a:spLocks/>
                </p:cNvSpPr>
                <p:nvPr/>
              </p:nvSpPr>
              <p:spPr bwMode="auto">
                <a:xfrm>
                  <a:off x="7088188" y="1116013"/>
                  <a:ext cx="12700" cy="15875"/>
                </a:xfrm>
                <a:custGeom>
                  <a:avLst/>
                  <a:gdLst>
                    <a:gd name="T0" fmla="*/ 9 w 11"/>
                    <a:gd name="T1" fmla="*/ 10 h 13"/>
                    <a:gd name="T2" fmla="*/ 0 w 11"/>
                    <a:gd name="T3" fmla="*/ 0 h 13"/>
                    <a:gd name="T4" fmla="*/ 3 w 11"/>
                    <a:gd name="T5" fmla="*/ 3 h 13"/>
                    <a:gd name="T6" fmla="*/ 11 w 11"/>
                    <a:gd name="T7" fmla="*/ 13 h 13"/>
                    <a:gd name="T8" fmla="*/ 9 w 11"/>
                    <a:gd name="T9" fmla="*/ 10 h 13"/>
                  </a:gdLst>
                  <a:ahLst/>
                  <a:cxnLst>
                    <a:cxn ang="0">
                      <a:pos x="T0" y="T1"/>
                    </a:cxn>
                    <a:cxn ang="0">
                      <a:pos x="T2" y="T3"/>
                    </a:cxn>
                    <a:cxn ang="0">
                      <a:pos x="T4" y="T5"/>
                    </a:cxn>
                    <a:cxn ang="0">
                      <a:pos x="T6" y="T7"/>
                    </a:cxn>
                    <a:cxn ang="0">
                      <a:pos x="T8" y="T9"/>
                    </a:cxn>
                  </a:cxnLst>
                  <a:rect l="0" t="0" r="r" b="b"/>
                  <a:pathLst>
                    <a:path w="11" h="13">
                      <a:moveTo>
                        <a:pt x="9" y="10"/>
                      </a:moveTo>
                      <a:cubicBezTo>
                        <a:pt x="0" y="0"/>
                        <a:pt x="0" y="0"/>
                        <a:pt x="0" y="0"/>
                      </a:cubicBezTo>
                      <a:cubicBezTo>
                        <a:pt x="1" y="1"/>
                        <a:pt x="2" y="2"/>
                        <a:pt x="3" y="3"/>
                      </a:cubicBezTo>
                      <a:cubicBezTo>
                        <a:pt x="11" y="13"/>
                        <a:pt x="11" y="13"/>
                        <a:pt x="11" y="13"/>
                      </a:cubicBezTo>
                      <a:cubicBezTo>
                        <a:pt x="10" y="12"/>
                        <a:pt x="10"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765"/>
                <p:cNvSpPr>
                  <a:spLocks/>
                </p:cNvSpPr>
                <p:nvPr/>
              </p:nvSpPr>
              <p:spPr bwMode="auto">
                <a:xfrm>
                  <a:off x="7091363" y="1119188"/>
                  <a:ext cx="17463" cy="17463"/>
                </a:xfrm>
                <a:custGeom>
                  <a:avLst/>
                  <a:gdLst>
                    <a:gd name="T0" fmla="*/ 8 w 14"/>
                    <a:gd name="T1" fmla="*/ 10 h 13"/>
                    <a:gd name="T2" fmla="*/ 0 w 14"/>
                    <a:gd name="T3" fmla="*/ 0 h 13"/>
                    <a:gd name="T4" fmla="*/ 5 w 14"/>
                    <a:gd name="T5" fmla="*/ 3 h 13"/>
                    <a:gd name="T6" fmla="*/ 14 w 14"/>
                    <a:gd name="T7" fmla="*/ 13 h 13"/>
                    <a:gd name="T8" fmla="*/ 8 w 14"/>
                    <a:gd name="T9" fmla="*/ 10 h 13"/>
                  </a:gdLst>
                  <a:ahLst/>
                  <a:cxnLst>
                    <a:cxn ang="0">
                      <a:pos x="T0" y="T1"/>
                    </a:cxn>
                    <a:cxn ang="0">
                      <a:pos x="T2" y="T3"/>
                    </a:cxn>
                    <a:cxn ang="0">
                      <a:pos x="T4" y="T5"/>
                    </a:cxn>
                    <a:cxn ang="0">
                      <a:pos x="T6" y="T7"/>
                    </a:cxn>
                    <a:cxn ang="0">
                      <a:pos x="T8" y="T9"/>
                    </a:cxn>
                  </a:cxnLst>
                  <a:rect l="0" t="0" r="r" b="b"/>
                  <a:pathLst>
                    <a:path w="14" h="13">
                      <a:moveTo>
                        <a:pt x="8" y="10"/>
                      </a:moveTo>
                      <a:cubicBezTo>
                        <a:pt x="0" y="0"/>
                        <a:pt x="0" y="0"/>
                        <a:pt x="0" y="0"/>
                      </a:cubicBezTo>
                      <a:cubicBezTo>
                        <a:pt x="2" y="1"/>
                        <a:pt x="3" y="2"/>
                        <a:pt x="5" y="3"/>
                      </a:cubicBezTo>
                      <a:cubicBezTo>
                        <a:pt x="14" y="13"/>
                        <a:pt x="14" y="13"/>
                        <a:pt x="14" y="13"/>
                      </a:cubicBezTo>
                      <a:cubicBezTo>
                        <a:pt x="12" y="12"/>
                        <a:pt x="10"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766"/>
                <p:cNvSpPr>
                  <a:spLocks/>
                </p:cNvSpPr>
                <p:nvPr/>
              </p:nvSpPr>
              <p:spPr bwMode="auto">
                <a:xfrm>
                  <a:off x="7097713" y="1123951"/>
                  <a:ext cx="20638" cy="15875"/>
                </a:xfrm>
                <a:custGeom>
                  <a:avLst/>
                  <a:gdLst>
                    <a:gd name="T0" fmla="*/ 9 w 16"/>
                    <a:gd name="T1" fmla="*/ 10 h 13"/>
                    <a:gd name="T2" fmla="*/ 0 w 16"/>
                    <a:gd name="T3" fmla="*/ 0 h 13"/>
                    <a:gd name="T4" fmla="*/ 8 w 16"/>
                    <a:gd name="T5" fmla="*/ 3 h 13"/>
                    <a:gd name="T6" fmla="*/ 16 w 16"/>
                    <a:gd name="T7" fmla="*/ 13 h 13"/>
                    <a:gd name="T8" fmla="*/ 9 w 16"/>
                    <a:gd name="T9" fmla="*/ 10 h 13"/>
                  </a:gdLst>
                  <a:ahLst/>
                  <a:cxnLst>
                    <a:cxn ang="0">
                      <a:pos x="T0" y="T1"/>
                    </a:cxn>
                    <a:cxn ang="0">
                      <a:pos x="T2" y="T3"/>
                    </a:cxn>
                    <a:cxn ang="0">
                      <a:pos x="T4" y="T5"/>
                    </a:cxn>
                    <a:cxn ang="0">
                      <a:pos x="T6" y="T7"/>
                    </a:cxn>
                    <a:cxn ang="0">
                      <a:pos x="T8" y="T9"/>
                    </a:cxn>
                  </a:cxnLst>
                  <a:rect l="0" t="0" r="r" b="b"/>
                  <a:pathLst>
                    <a:path w="16" h="13">
                      <a:moveTo>
                        <a:pt x="9" y="10"/>
                      </a:moveTo>
                      <a:cubicBezTo>
                        <a:pt x="0" y="0"/>
                        <a:pt x="0" y="0"/>
                        <a:pt x="0" y="0"/>
                      </a:cubicBezTo>
                      <a:cubicBezTo>
                        <a:pt x="3" y="2"/>
                        <a:pt x="5" y="2"/>
                        <a:pt x="8" y="3"/>
                      </a:cubicBezTo>
                      <a:cubicBezTo>
                        <a:pt x="16" y="13"/>
                        <a:pt x="16" y="13"/>
                        <a:pt x="16" y="13"/>
                      </a:cubicBezTo>
                      <a:cubicBezTo>
                        <a:pt x="13" y="12"/>
                        <a:pt x="11"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767"/>
                <p:cNvSpPr>
                  <a:spLocks/>
                </p:cNvSpPr>
                <p:nvPr/>
              </p:nvSpPr>
              <p:spPr bwMode="auto">
                <a:xfrm>
                  <a:off x="7107238" y="1127126"/>
                  <a:ext cx="17463" cy="12700"/>
                </a:xfrm>
                <a:custGeom>
                  <a:avLst/>
                  <a:gdLst>
                    <a:gd name="T0" fmla="*/ 8 w 13"/>
                    <a:gd name="T1" fmla="*/ 10 h 10"/>
                    <a:gd name="T2" fmla="*/ 0 w 13"/>
                    <a:gd name="T3" fmla="*/ 0 h 10"/>
                    <a:gd name="T4" fmla="*/ 4 w 13"/>
                    <a:gd name="T5" fmla="*/ 1 h 10"/>
                    <a:gd name="T6" fmla="*/ 13 w 13"/>
                    <a:gd name="T7" fmla="*/ 10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0" y="0"/>
                        <a:pt x="0" y="0"/>
                        <a:pt x="0" y="0"/>
                      </a:cubicBezTo>
                      <a:cubicBezTo>
                        <a:pt x="1" y="0"/>
                        <a:pt x="3" y="0"/>
                        <a:pt x="4" y="1"/>
                      </a:cubicBezTo>
                      <a:cubicBezTo>
                        <a:pt x="13" y="10"/>
                        <a:pt x="13" y="10"/>
                        <a:pt x="13" y="10"/>
                      </a:cubicBezTo>
                      <a:cubicBezTo>
                        <a:pt x="11"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768"/>
                <p:cNvSpPr>
                  <a:spLocks/>
                </p:cNvSpPr>
                <p:nvPr/>
              </p:nvSpPr>
              <p:spPr bwMode="auto">
                <a:xfrm>
                  <a:off x="7113588" y="1128713"/>
                  <a:ext cx="11113" cy="11113"/>
                </a:xfrm>
                <a:custGeom>
                  <a:avLst/>
                  <a:gdLst>
                    <a:gd name="T0" fmla="*/ 9 w 9"/>
                    <a:gd name="T1" fmla="*/ 9 h 9"/>
                    <a:gd name="T2" fmla="*/ 0 w 9"/>
                    <a:gd name="T3" fmla="*/ 0 h 9"/>
                    <a:gd name="T4" fmla="*/ 1 w 9"/>
                    <a:gd name="T5" fmla="*/ 0 h 9"/>
                    <a:gd name="T6" fmla="*/ 9 w 9"/>
                    <a:gd name="T7" fmla="*/ 9 h 9"/>
                    <a:gd name="T8" fmla="*/ 9 w 9"/>
                    <a:gd name="T9" fmla="*/ 9 h 9"/>
                  </a:gdLst>
                  <a:ahLst/>
                  <a:cxnLst>
                    <a:cxn ang="0">
                      <a:pos x="T0" y="T1"/>
                    </a:cxn>
                    <a:cxn ang="0">
                      <a:pos x="T2" y="T3"/>
                    </a:cxn>
                    <a:cxn ang="0">
                      <a:pos x="T4" y="T5"/>
                    </a:cxn>
                    <a:cxn ang="0">
                      <a:pos x="T6" y="T7"/>
                    </a:cxn>
                    <a:cxn ang="0">
                      <a:pos x="T8" y="T9"/>
                    </a:cxn>
                  </a:cxnLst>
                  <a:rect l="0" t="0" r="r" b="b"/>
                  <a:pathLst>
                    <a:path w="9" h="9">
                      <a:moveTo>
                        <a:pt x="9" y="9"/>
                      </a:moveTo>
                      <a:cubicBezTo>
                        <a:pt x="0" y="0"/>
                        <a:pt x="0" y="0"/>
                        <a:pt x="0" y="0"/>
                      </a:cubicBezTo>
                      <a:cubicBezTo>
                        <a:pt x="0" y="0"/>
                        <a:pt x="1" y="0"/>
                        <a:pt x="1" y="0"/>
                      </a:cubicBezTo>
                      <a:cubicBezTo>
                        <a:pt x="9" y="9"/>
                        <a:pt x="9" y="9"/>
                        <a:pt x="9" y="9"/>
                      </a:cubicBezTo>
                      <a:cubicBezTo>
                        <a:pt x="9" y="9"/>
                        <a:pt x="9" y="9"/>
                        <a:pt x="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769"/>
                <p:cNvSpPr>
                  <a:spLocks/>
                </p:cNvSpPr>
                <p:nvPr/>
              </p:nvSpPr>
              <p:spPr bwMode="auto">
                <a:xfrm>
                  <a:off x="7113588" y="1127126"/>
                  <a:ext cx="15875" cy="12700"/>
                </a:xfrm>
                <a:custGeom>
                  <a:avLst/>
                  <a:gdLst>
                    <a:gd name="T0" fmla="*/ 8 w 12"/>
                    <a:gd name="T1" fmla="*/ 10 h 10"/>
                    <a:gd name="T2" fmla="*/ 0 w 12"/>
                    <a:gd name="T3" fmla="*/ 1 h 10"/>
                    <a:gd name="T4" fmla="*/ 3 w 12"/>
                    <a:gd name="T5" fmla="*/ 0 h 10"/>
                    <a:gd name="T6" fmla="*/ 12 w 12"/>
                    <a:gd name="T7" fmla="*/ 10 h 10"/>
                    <a:gd name="T8" fmla="*/ 8 w 12"/>
                    <a:gd name="T9" fmla="*/ 10 h 10"/>
                  </a:gdLst>
                  <a:ahLst/>
                  <a:cxnLst>
                    <a:cxn ang="0">
                      <a:pos x="T0" y="T1"/>
                    </a:cxn>
                    <a:cxn ang="0">
                      <a:pos x="T2" y="T3"/>
                    </a:cxn>
                    <a:cxn ang="0">
                      <a:pos x="T4" y="T5"/>
                    </a:cxn>
                    <a:cxn ang="0">
                      <a:pos x="T6" y="T7"/>
                    </a:cxn>
                    <a:cxn ang="0">
                      <a:pos x="T8" y="T9"/>
                    </a:cxn>
                  </a:cxnLst>
                  <a:rect l="0" t="0" r="r" b="b"/>
                  <a:pathLst>
                    <a:path w="12" h="10">
                      <a:moveTo>
                        <a:pt x="8" y="10"/>
                      </a:moveTo>
                      <a:cubicBezTo>
                        <a:pt x="0" y="1"/>
                        <a:pt x="0" y="1"/>
                        <a:pt x="0" y="1"/>
                      </a:cubicBezTo>
                      <a:cubicBezTo>
                        <a:pt x="1" y="1"/>
                        <a:pt x="2" y="0"/>
                        <a:pt x="3" y="0"/>
                      </a:cubicBezTo>
                      <a:cubicBezTo>
                        <a:pt x="12" y="10"/>
                        <a:pt x="12" y="10"/>
                        <a:pt x="12" y="10"/>
                      </a:cubicBezTo>
                      <a:cubicBezTo>
                        <a:pt x="11"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770"/>
                <p:cNvSpPr>
                  <a:spLocks/>
                </p:cNvSpPr>
                <p:nvPr/>
              </p:nvSpPr>
              <p:spPr bwMode="auto">
                <a:xfrm>
                  <a:off x="7118351" y="1127126"/>
                  <a:ext cx="14288" cy="12700"/>
                </a:xfrm>
                <a:custGeom>
                  <a:avLst/>
                  <a:gdLst>
                    <a:gd name="T0" fmla="*/ 9 w 12"/>
                    <a:gd name="T1" fmla="*/ 10 h 10"/>
                    <a:gd name="T2" fmla="*/ 0 w 12"/>
                    <a:gd name="T3" fmla="*/ 0 h 10"/>
                    <a:gd name="T4" fmla="*/ 4 w 12"/>
                    <a:gd name="T5" fmla="*/ 0 h 10"/>
                    <a:gd name="T6" fmla="*/ 12 w 12"/>
                    <a:gd name="T7" fmla="*/ 9 h 10"/>
                    <a:gd name="T8" fmla="*/ 9 w 12"/>
                    <a:gd name="T9" fmla="*/ 10 h 10"/>
                  </a:gdLst>
                  <a:ahLst/>
                  <a:cxnLst>
                    <a:cxn ang="0">
                      <a:pos x="T0" y="T1"/>
                    </a:cxn>
                    <a:cxn ang="0">
                      <a:pos x="T2" y="T3"/>
                    </a:cxn>
                    <a:cxn ang="0">
                      <a:pos x="T4" y="T5"/>
                    </a:cxn>
                    <a:cxn ang="0">
                      <a:pos x="T6" y="T7"/>
                    </a:cxn>
                    <a:cxn ang="0">
                      <a:pos x="T8" y="T9"/>
                    </a:cxn>
                  </a:cxnLst>
                  <a:rect l="0" t="0" r="r" b="b"/>
                  <a:pathLst>
                    <a:path w="12" h="10">
                      <a:moveTo>
                        <a:pt x="9" y="10"/>
                      </a:moveTo>
                      <a:cubicBezTo>
                        <a:pt x="0" y="0"/>
                        <a:pt x="0" y="0"/>
                        <a:pt x="0" y="0"/>
                      </a:cubicBezTo>
                      <a:cubicBezTo>
                        <a:pt x="2" y="0"/>
                        <a:pt x="3" y="0"/>
                        <a:pt x="4" y="0"/>
                      </a:cubicBezTo>
                      <a:cubicBezTo>
                        <a:pt x="12" y="9"/>
                        <a:pt x="12" y="9"/>
                        <a:pt x="12" y="9"/>
                      </a:cubicBezTo>
                      <a:cubicBezTo>
                        <a:pt x="11" y="10"/>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771"/>
                <p:cNvSpPr>
                  <a:spLocks/>
                </p:cNvSpPr>
                <p:nvPr/>
              </p:nvSpPr>
              <p:spPr bwMode="auto">
                <a:xfrm>
                  <a:off x="7123113" y="1125538"/>
                  <a:ext cx="14288" cy="12700"/>
                </a:xfrm>
                <a:custGeom>
                  <a:avLst/>
                  <a:gdLst>
                    <a:gd name="T0" fmla="*/ 8 w 12"/>
                    <a:gd name="T1" fmla="*/ 11 h 11"/>
                    <a:gd name="T2" fmla="*/ 0 w 12"/>
                    <a:gd name="T3" fmla="*/ 2 h 11"/>
                    <a:gd name="T4" fmla="*/ 4 w 12"/>
                    <a:gd name="T5" fmla="*/ 0 h 11"/>
                    <a:gd name="T6" fmla="*/ 12 w 12"/>
                    <a:gd name="T7" fmla="*/ 10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0" y="2"/>
                        <a:pt x="0" y="2"/>
                        <a:pt x="0" y="2"/>
                      </a:cubicBezTo>
                      <a:cubicBezTo>
                        <a:pt x="1" y="1"/>
                        <a:pt x="3" y="1"/>
                        <a:pt x="4" y="0"/>
                      </a:cubicBezTo>
                      <a:cubicBezTo>
                        <a:pt x="12" y="10"/>
                        <a:pt x="12" y="10"/>
                        <a:pt x="12" y="10"/>
                      </a:cubicBezTo>
                      <a:cubicBezTo>
                        <a:pt x="11" y="11"/>
                        <a:pt x="10"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772"/>
                <p:cNvSpPr>
                  <a:spLocks/>
                </p:cNvSpPr>
                <p:nvPr/>
              </p:nvSpPr>
              <p:spPr bwMode="auto">
                <a:xfrm>
                  <a:off x="7127876" y="1122363"/>
                  <a:ext cx="14288" cy="14288"/>
                </a:xfrm>
                <a:custGeom>
                  <a:avLst/>
                  <a:gdLst>
                    <a:gd name="T0" fmla="*/ 8 w 12"/>
                    <a:gd name="T1" fmla="*/ 12 h 12"/>
                    <a:gd name="T2" fmla="*/ 0 w 12"/>
                    <a:gd name="T3" fmla="*/ 2 h 12"/>
                    <a:gd name="T4" fmla="*/ 4 w 12"/>
                    <a:gd name="T5" fmla="*/ 0 h 12"/>
                    <a:gd name="T6" fmla="*/ 12 w 12"/>
                    <a:gd name="T7" fmla="*/ 10 h 12"/>
                    <a:gd name="T8" fmla="*/ 8 w 12"/>
                    <a:gd name="T9" fmla="*/ 12 h 12"/>
                  </a:gdLst>
                  <a:ahLst/>
                  <a:cxnLst>
                    <a:cxn ang="0">
                      <a:pos x="T0" y="T1"/>
                    </a:cxn>
                    <a:cxn ang="0">
                      <a:pos x="T2" y="T3"/>
                    </a:cxn>
                    <a:cxn ang="0">
                      <a:pos x="T4" y="T5"/>
                    </a:cxn>
                    <a:cxn ang="0">
                      <a:pos x="T6" y="T7"/>
                    </a:cxn>
                    <a:cxn ang="0">
                      <a:pos x="T8" y="T9"/>
                    </a:cxn>
                  </a:cxnLst>
                  <a:rect l="0" t="0" r="r" b="b"/>
                  <a:pathLst>
                    <a:path w="12" h="12">
                      <a:moveTo>
                        <a:pt x="8" y="12"/>
                      </a:moveTo>
                      <a:cubicBezTo>
                        <a:pt x="0" y="2"/>
                        <a:pt x="0" y="2"/>
                        <a:pt x="0" y="2"/>
                      </a:cubicBezTo>
                      <a:cubicBezTo>
                        <a:pt x="1" y="2"/>
                        <a:pt x="3" y="1"/>
                        <a:pt x="4" y="0"/>
                      </a:cubicBezTo>
                      <a:cubicBezTo>
                        <a:pt x="12" y="10"/>
                        <a:pt x="12" y="10"/>
                        <a:pt x="12" y="10"/>
                      </a:cubicBezTo>
                      <a:cubicBezTo>
                        <a:pt x="11" y="11"/>
                        <a:pt x="10" y="11"/>
                        <a:pt x="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773"/>
                <p:cNvSpPr>
                  <a:spLocks/>
                </p:cNvSpPr>
                <p:nvPr/>
              </p:nvSpPr>
              <p:spPr bwMode="auto">
                <a:xfrm>
                  <a:off x="7132638" y="1071563"/>
                  <a:ext cx="26988" cy="63500"/>
                </a:xfrm>
                <a:custGeom>
                  <a:avLst/>
                  <a:gdLst>
                    <a:gd name="T0" fmla="*/ 8 w 21"/>
                    <a:gd name="T1" fmla="*/ 51 h 51"/>
                    <a:gd name="T2" fmla="*/ 0 w 21"/>
                    <a:gd name="T3" fmla="*/ 41 h 51"/>
                    <a:gd name="T4" fmla="*/ 13 w 21"/>
                    <a:gd name="T5" fmla="*/ 18 h 51"/>
                    <a:gd name="T6" fmla="*/ 6 w 21"/>
                    <a:gd name="T7" fmla="*/ 0 h 51"/>
                    <a:gd name="T8" fmla="*/ 15 w 21"/>
                    <a:gd name="T9" fmla="*/ 9 h 51"/>
                    <a:gd name="T10" fmla="*/ 21 w 21"/>
                    <a:gd name="T11" fmla="*/ 28 h 51"/>
                    <a:gd name="T12" fmla="*/ 8 w 21"/>
                    <a:gd name="T13" fmla="*/ 51 h 51"/>
                  </a:gdLst>
                  <a:ahLst/>
                  <a:cxnLst>
                    <a:cxn ang="0">
                      <a:pos x="T0" y="T1"/>
                    </a:cxn>
                    <a:cxn ang="0">
                      <a:pos x="T2" y="T3"/>
                    </a:cxn>
                    <a:cxn ang="0">
                      <a:pos x="T4" y="T5"/>
                    </a:cxn>
                    <a:cxn ang="0">
                      <a:pos x="T6" y="T7"/>
                    </a:cxn>
                    <a:cxn ang="0">
                      <a:pos x="T8" y="T9"/>
                    </a:cxn>
                    <a:cxn ang="0">
                      <a:pos x="T10" y="T11"/>
                    </a:cxn>
                    <a:cxn ang="0">
                      <a:pos x="T12" y="T13"/>
                    </a:cxn>
                  </a:cxnLst>
                  <a:rect l="0" t="0" r="r" b="b"/>
                  <a:pathLst>
                    <a:path w="21" h="51">
                      <a:moveTo>
                        <a:pt x="8" y="51"/>
                      </a:moveTo>
                      <a:cubicBezTo>
                        <a:pt x="0" y="41"/>
                        <a:pt x="0" y="41"/>
                        <a:pt x="0" y="41"/>
                      </a:cubicBezTo>
                      <a:cubicBezTo>
                        <a:pt x="8" y="36"/>
                        <a:pt x="13" y="27"/>
                        <a:pt x="13" y="18"/>
                      </a:cubicBezTo>
                      <a:cubicBezTo>
                        <a:pt x="13" y="11"/>
                        <a:pt x="11" y="4"/>
                        <a:pt x="6" y="0"/>
                      </a:cubicBezTo>
                      <a:cubicBezTo>
                        <a:pt x="15" y="9"/>
                        <a:pt x="15" y="9"/>
                        <a:pt x="15" y="9"/>
                      </a:cubicBezTo>
                      <a:cubicBezTo>
                        <a:pt x="19" y="14"/>
                        <a:pt x="21" y="21"/>
                        <a:pt x="21" y="28"/>
                      </a:cubicBezTo>
                      <a:cubicBezTo>
                        <a:pt x="21" y="37"/>
                        <a:pt x="16" y="46"/>
                        <a:pt x="8"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774"/>
                <p:cNvSpPr>
                  <a:spLocks/>
                </p:cNvSpPr>
                <p:nvPr/>
              </p:nvSpPr>
              <p:spPr bwMode="auto">
                <a:xfrm>
                  <a:off x="7037388" y="1112838"/>
                  <a:ext cx="11113" cy="41275"/>
                </a:xfrm>
                <a:custGeom>
                  <a:avLst/>
                  <a:gdLst>
                    <a:gd name="T0" fmla="*/ 6 w 7"/>
                    <a:gd name="T1" fmla="*/ 26 h 26"/>
                    <a:gd name="T2" fmla="*/ 0 w 7"/>
                    <a:gd name="T3" fmla="*/ 18 h 26"/>
                    <a:gd name="T4" fmla="*/ 0 w 7"/>
                    <a:gd name="T5" fmla="*/ 0 h 26"/>
                    <a:gd name="T6" fmla="*/ 7 w 7"/>
                    <a:gd name="T7" fmla="*/ 8 h 26"/>
                    <a:gd name="T8" fmla="*/ 6 w 7"/>
                    <a:gd name="T9" fmla="*/ 26 h 26"/>
                  </a:gdLst>
                  <a:ahLst/>
                  <a:cxnLst>
                    <a:cxn ang="0">
                      <a:pos x="T0" y="T1"/>
                    </a:cxn>
                    <a:cxn ang="0">
                      <a:pos x="T2" y="T3"/>
                    </a:cxn>
                    <a:cxn ang="0">
                      <a:pos x="T4" y="T5"/>
                    </a:cxn>
                    <a:cxn ang="0">
                      <a:pos x="T6" y="T7"/>
                    </a:cxn>
                    <a:cxn ang="0">
                      <a:pos x="T8" y="T9"/>
                    </a:cxn>
                  </a:cxnLst>
                  <a:rect l="0" t="0" r="r" b="b"/>
                  <a:pathLst>
                    <a:path w="7" h="26">
                      <a:moveTo>
                        <a:pt x="6" y="26"/>
                      </a:moveTo>
                      <a:lnTo>
                        <a:pt x="0" y="18"/>
                      </a:lnTo>
                      <a:lnTo>
                        <a:pt x="0" y="0"/>
                      </a:lnTo>
                      <a:lnTo>
                        <a:pt x="7" y="8"/>
                      </a:lnTo>
                      <a:lnTo>
                        <a:pt x="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775"/>
                <p:cNvSpPr>
                  <a:spLocks/>
                </p:cNvSpPr>
                <p:nvPr/>
              </p:nvSpPr>
              <p:spPr bwMode="auto">
                <a:xfrm>
                  <a:off x="7037388" y="1049338"/>
                  <a:ext cx="11113" cy="39688"/>
                </a:xfrm>
                <a:custGeom>
                  <a:avLst/>
                  <a:gdLst>
                    <a:gd name="T0" fmla="*/ 7 w 7"/>
                    <a:gd name="T1" fmla="*/ 25 h 25"/>
                    <a:gd name="T2" fmla="*/ 0 w 7"/>
                    <a:gd name="T3" fmla="*/ 18 h 25"/>
                    <a:gd name="T4" fmla="*/ 0 w 7"/>
                    <a:gd name="T5" fmla="*/ 0 h 25"/>
                    <a:gd name="T6" fmla="*/ 7 w 7"/>
                    <a:gd name="T7" fmla="*/ 8 h 25"/>
                    <a:gd name="T8" fmla="*/ 7 w 7"/>
                    <a:gd name="T9" fmla="*/ 25 h 25"/>
                  </a:gdLst>
                  <a:ahLst/>
                  <a:cxnLst>
                    <a:cxn ang="0">
                      <a:pos x="T0" y="T1"/>
                    </a:cxn>
                    <a:cxn ang="0">
                      <a:pos x="T2" y="T3"/>
                    </a:cxn>
                    <a:cxn ang="0">
                      <a:pos x="T4" y="T5"/>
                    </a:cxn>
                    <a:cxn ang="0">
                      <a:pos x="T6" y="T7"/>
                    </a:cxn>
                    <a:cxn ang="0">
                      <a:pos x="T8" y="T9"/>
                    </a:cxn>
                  </a:cxnLst>
                  <a:rect l="0" t="0" r="r" b="b"/>
                  <a:pathLst>
                    <a:path w="7" h="25">
                      <a:moveTo>
                        <a:pt x="7" y="25"/>
                      </a:moveTo>
                      <a:lnTo>
                        <a:pt x="0" y="18"/>
                      </a:lnTo>
                      <a:lnTo>
                        <a:pt x="0" y="0"/>
                      </a:lnTo>
                      <a:lnTo>
                        <a:pt x="7" y="8"/>
                      </a:lnTo>
                      <a:lnTo>
                        <a:pt x="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776"/>
                <p:cNvSpPr>
                  <a:spLocks/>
                </p:cNvSpPr>
                <p:nvPr/>
              </p:nvSpPr>
              <p:spPr bwMode="auto">
                <a:xfrm>
                  <a:off x="6888163" y="1141413"/>
                  <a:ext cx="158750" cy="12700"/>
                </a:xfrm>
                <a:custGeom>
                  <a:avLst/>
                  <a:gdLst>
                    <a:gd name="T0" fmla="*/ 6 w 100"/>
                    <a:gd name="T1" fmla="*/ 8 h 8"/>
                    <a:gd name="T2" fmla="*/ 0 w 100"/>
                    <a:gd name="T3" fmla="*/ 0 h 8"/>
                    <a:gd name="T4" fmla="*/ 94 w 100"/>
                    <a:gd name="T5" fmla="*/ 0 h 8"/>
                    <a:gd name="T6" fmla="*/ 100 w 100"/>
                    <a:gd name="T7" fmla="*/ 8 h 8"/>
                    <a:gd name="T8" fmla="*/ 6 w 100"/>
                    <a:gd name="T9" fmla="*/ 8 h 8"/>
                  </a:gdLst>
                  <a:ahLst/>
                  <a:cxnLst>
                    <a:cxn ang="0">
                      <a:pos x="T0" y="T1"/>
                    </a:cxn>
                    <a:cxn ang="0">
                      <a:pos x="T2" y="T3"/>
                    </a:cxn>
                    <a:cxn ang="0">
                      <a:pos x="T4" y="T5"/>
                    </a:cxn>
                    <a:cxn ang="0">
                      <a:pos x="T6" y="T7"/>
                    </a:cxn>
                    <a:cxn ang="0">
                      <a:pos x="T8" y="T9"/>
                    </a:cxn>
                  </a:cxnLst>
                  <a:rect l="0" t="0" r="r" b="b"/>
                  <a:pathLst>
                    <a:path w="100" h="8">
                      <a:moveTo>
                        <a:pt x="6" y="8"/>
                      </a:moveTo>
                      <a:lnTo>
                        <a:pt x="0" y="0"/>
                      </a:lnTo>
                      <a:lnTo>
                        <a:pt x="94" y="0"/>
                      </a:lnTo>
                      <a:lnTo>
                        <a:pt x="100"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777"/>
                <p:cNvSpPr>
                  <a:spLocks/>
                </p:cNvSpPr>
                <p:nvPr/>
              </p:nvSpPr>
              <p:spPr bwMode="auto">
                <a:xfrm>
                  <a:off x="6761163" y="1243013"/>
                  <a:ext cx="12700" cy="17463"/>
                </a:xfrm>
                <a:custGeom>
                  <a:avLst/>
                  <a:gdLst>
                    <a:gd name="T0" fmla="*/ 10 w 10"/>
                    <a:gd name="T1" fmla="*/ 15 h 15"/>
                    <a:gd name="T2" fmla="*/ 2 w 10"/>
                    <a:gd name="T3" fmla="*/ 5 h 15"/>
                    <a:gd name="T4" fmla="*/ 0 w 10"/>
                    <a:gd name="T5" fmla="*/ 0 h 15"/>
                    <a:gd name="T6" fmla="*/ 8 w 10"/>
                    <a:gd name="T7" fmla="*/ 10 h 15"/>
                    <a:gd name="T8" fmla="*/ 10 w 10"/>
                    <a:gd name="T9" fmla="*/ 15 h 15"/>
                  </a:gdLst>
                  <a:ahLst/>
                  <a:cxnLst>
                    <a:cxn ang="0">
                      <a:pos x="T0" y="T1"/>
                    </a:cxn>
                    <a:cxn ang="0">
                      <a:pos x="T2" y="T3"/>
                    </a:cxn>
                    <a:cxn ang="0">
                      <a:pos x="T4" y="T5"/>
                    </a:cxn>
                    <a:cxn ang="0">
                      <a:pos x="T6" y="T7"/>
                    </a:cxn>
                    <a:cxn ang="0">
                      <a:pos x="T8" y="T9"/>
                    </a:cxn>
                  </a:cxnLst>
                  <a:rect l="0" t="0" r="r" b="b"/>
                  <a:pathLst>
                    <a:path w="10" h="15">
                      <a:moveTo>
                        <a:pt x="10" y="15"/>
                      </a:moveTo>
                      <a:cubicBezTo>
                        <a:pt x="2" y="5"/>
                        <a:pt x="2" y="5"/>
                        <a:pt x="2" y="5"/>
                      </a:cubicBezTo>
                      <a:cubicBezTo>
                        <a:pt x="1" y="4"/>
                        <a:pt x="0" y="2"/>
                        <a:pt x="0" y="0"/>
                      </a:cubicBezTo>
                      <a:cubicBezTo>
                        <a:pt x="8" y="10"/>
                        <a:pt x="8" y="10"/>
                        <a:pt x="8" y="10"/>
                      </a:cubicBezTo>
                      <a:cubicBezTo>
                        <a:pt x="8" y="12"/>
                        <a:pt x="9" y="14"/>
                        <a:pt x="10"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778"/>
                <p:cNvSpPr>
                  <a:spLocks/>
                </p:cNvSpPr>
                <p:nvPr/>
              </p:nvSpPr>
              <p:spPr bwMode="auto">
                <a:xfrm>
                  <a:off x="7224713" y="831851"/>
                  <a:ext cx="11113" cy="12700"/>
                </a:xfrm>
                <a:custGeom>
                  <a:avLst/>
                  <a:gdLst>
                    <a:gd name="T0" fmla="*/ 8 w 9"/>
                    <a:gd name="T1" fmla="*/ 10 h 10"/>
                    <a:gd name="T2" fmla="*/ 0 w 9"/>
                    <a:gd name="T3" fmla="*/ 0 h 10"/>
                    <a:gd name="T4" fmla="*/ 0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0" y="0"/>
                        <a:pt x="0" y="0"/>
                      </a:cubicBezTo>
                      <a:cubicBezTo>
                        <a:pt x="9" y="10"/>
                        <a:pt x="9" y="10"/>
                        <a:pt x="9" y="10"/>
                      </a:cubicBezTo>
                      <a:cubicBezTo>
                        <a:pt x="8" y="10"/>
                        <a:pt x="8"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779"/>
                <p:cNvSpPr>
                  <a:spLocks/>
                </p:cNvSpPr>
                <p:nvPr/>
              </p:nvSpPr>
              <p:spPr bwMode="auto">
                <a:xfrm>
                  <a:off x="7224713" y="831851"/>
                  <a:ext cx="15875" cy="12700"/>
                </a:xfrm>
                <a:custGeom>
                  <a:avLst/>
                  <a:gdLst>
                    <a:gd name="T0" fmla="*/ 9 w 12"/>
                    <a:gd name="T1" fmla="*/ 10 h 10"/>
                    <a:gd name="T2" fmla="*/ 0 w 12"/>
                    <a:gd name="T3" fmla="*/ 0 h 10"/>
                    <a:gd name="T4" fmla="*/ 4 w 12"/>
                    <a:gd name="T5" fmla="*/ 0 h 10"/>
                    <a:gd name="T6" fmla="*/ 12 w 12"/>
                    <a:gd name="T7" fmla="*/ 10 h 10"/>
                    <a:gd name="T8" fmla="*/ 9 w 12"/>
                    <a:gd name="T9" fmla="*/ 10 h 10"/>
                  </a:gdLst>
                  <a:ahLst/>
                  <a:cxnLst>
                    <a:cxn ang="0">
                      <a:pos x="T0" y="T1"/>
                    </a:cxn>
                    <a:cxn ang="0">
                      <a:pos x="T2" y="T3"/>
                    </a:cxn>
                    <a:cxn ang="0">
                      <a:pos x="T4" y="T5"/>
                    </a:cxn>
                    <a:cxn ang="0">
                      <a:pos x="T6" y="T7"/>
                    </a:cxn>
                    <a:cxn ang="0">
                      <a:pos x="T8" y="T9"/>
                    </a:cxn>
                  </a:cxnLst>
                  <a:rect l="0" t="0" r="r" b="b"/>
                  <a:pathLst>
                    <a:path w="12" h="10">
                      <a:moveTo>
                        <a:pt x="9" y="10"/>
                      </a:moveTo>
                      <a:cubicBezTo>
                        <a:pt x="0" y="0"/>
                        <a:pt x="0" y="0"/>
                        <a:pt x="0" y="0"/>
                      </a:cubicBezTo>
                      <a:cubicBezTo>
                        <a:pt x="2" y="0"/>
                        <a:pt x="3" y="0"/>
                        <a:pt x="4" y="0"/>
                      </a:cubicBezTo>
                      <a:cubicBezTo>
                        <a:pt x="12" y="10"/>
                        <a:pt x="12" y="10"/>
                        <a:pt x="12" y="10"/>
                      </a:cubicBezTo>
                      <a:cubicBezTo>
                        <a:pt x="11" y="10"/>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780"/>
                <p:cNvSpPr>
                  <a:spLocks/>
                </p:cNvSpPr>
                <p:nvPr/>
              </p:nvSpPr>
              <p:spPr bwMode="auto">
                <a:xfrm>
                  <a:off x="7231063" y="831851"/>
                  <a:ext cx="17463" cy="15875"/>
                </a:xfrm>
                <a:custGeom>
                  <a:avLst/>
                  <a:gdLst>
                    <a:gd name="T0" fmla="*/ 8 w 14"/>
                    <a:gd name="T1" fmla="*/ 10 h 12"/>
                    <a:gd name="T2" fmla="*/ 0 w 14"/>
                    <a:gd name="T3" fmla="*/ 0 h 12"/>
                    <a:gd name="T4" fmla="*/ 6 w 14"/>
                    <a:gd name="T5" fmla="*/ 2 h 12"/>
                    <a:gd name="T6" fmla="*/ 14 w 14"/>
                    <a:gd name="T7" fmla="*/ 12 h 12"/>
                    <a:gd name="T8" fmla="*/ 8 w 14"/>
                    <a:gd name="T9" fmla="*/ 10 h 12"/>
                  </a:gdLst>
                  <a:ahLst/>
                  <a:cxnLst>
                    <a:cxn ang="0">
                      <a:pos x="T0" y="T1"/>
                    </a:cxn>
                    <a:cxn ang="0">
                      <a:pos x="T2" y="T3"/>
                    </a:cxn>
                    <a:cxn ang="0">
                      <a:pos x="T4" y="T5"/>
                    </a:cxn>
                    <a:cxn ang="0">
                      <a:pos x="T6" y="T7"/>
                    </a:cxn>
                    <a:cxn ang="0">
                      <a:pos x="T8" y="T9"/>
                    </a:cxn>
                  </a:cxnLst>
                  <a:rect l="0" t="0" r="r" b="b"/>
                  <a:pathLst>
                    <a:path w="14" h="12">
                      <a:moveTo>
                        <a:pt x="8" y="10"/>
                      </a:moveTo>
                      <a:cubicBezTo>
                        <a:pt x="0" y="0"/>
                        <a:pt x="0" y="0"/>
                        <a:pt x="0" y="0"/>
                      </a:cubicBezTo>
                      <a:cubicBezTo>
                        <a:pt x="2" y="1"/>
                        <a:pt x="4" y="2"/>
                        <a:pt x="6" y="2"/>
                      </a:cubicBezTo>
                      <a:cubicBezTo>
                        <a:pt x="14" y="12"/>
                        <a:pt x="14" y="12"/>
                        <a:pt x="14" y="12"/>
                      </a:cubicBezTo>
                      <a:cubicBezTo>
                        <a:pt x="12" y="11"/>
                        <a:pt x="10"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781"/>
                <p:cNvSpPr>
                  <a:spLocks/>
                </p:cNvSpPr>
                <p:nvPr/>
              </p:nvSpPr>
              <p:spPr bwMode="auto">
                <a:xfrm>
                  <a:off x="7237413" y="836613"/>
                  <a:ext cx="15875" cy="14288"/>
                </a:xfrm>
                <a:custGeom>
                  <a:avLst/>
                  <a:gdLst>
                    <a:gd name="T0" fmla="*/ 8 w 12"/>
                    <a:gd name="T1" fmla="*/ 9 h 12"/>
                    <a:gd name="T2" fmla="*/ 0 w 12"/>
                    <a:gd name="T3" fmla="*/ 0 h 12"/>
                    <a:gd name="T4" fmla="*/ 4 w 12"/>
                    <a:gd name="T5" fmla="*/ 2 h 12"/>
                    <a:gd name="T6" fmla="*/ 12 w 12"/>
                    <a:gd name="T7" fmla="*/ 12 h 12"/>
                    <a:gd name="T8" fmla="*/ 8 w 12"/>
                    <a:gd name="T9" fmla="*/ 9 h 12"/>
                  </a:gdLst>
                  <a:ahLst/>
                  <a:cxnLst>
                    <a:cxn ang="0">
                      <a:pos x="T0" y="T1"/>
                    </a:cxn>
                    <a:cxn ang="0">
                      <a:pos x="T2" y="T3"/>
                    </a:cxn>
                    <a:cxn ang="0">
                      <a:pos x="T4" y="T5"/>
                    </a:cxn>
                    <a:cxn ang="0">
                      <a:pos x="T6" y="T7"/>
                    </a:cxn>
                    <a:cxn ang="0">
                      <a:pos x="T8" y="T9"/>
                    </a:cxn>
                  </a:cxnLst>
                  <a:rect l="0" t="0" r="r" b="b"/>
                  <a:pathLst>
                    <a:path w="12" h="12">
                      <a:moveTo>
                        <a:pt x="8" y="9"/>
                      </a:moveTo>
                      <a:cubicBezTo>
                        <a:pt x="0" y="0"/>
                        <a:pt x="0" y="0"/>
                        <a:pt x="0" y="0"/>
                      </a:cubicBezTo>
                      <a:cubicBezTo>
                        <a:pt x="1" y="0"/>
                        <a:pt x="2" y="1"/>
                        <a:pt x="4" y="2"/>
                      </a:cubicBezTo>
                      <a:cubicBezTo>
                        <a:pt x="12" y="12"/>
                        <a:pt x="12" y="12"/>
                        <a:pt x="12" y="12"/>
                      </a:cubicBezTo>
                      <a:cubicBezTo>
                        <a:pt x="11" y="11"/>
                        <a:pt x="9"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782"/>
                <p:cNvSpPr>
                  <a:spLocks/>
                </p:cNvSpPr>
                <p:nvPr/>
              </p:nvSpPr>
              <p:spPr bwMode="auto">
                <a:xfrm>
                  <a:off x="7242176" y="838201"/>
                  <a:ext cx="12700" cy="15875"/>
                </a:xfrm>
                <a:custGeom>
                  <a:avLst/>
                  <a:gdLst>
                    <a:gd name="T0" fmla="*/ 8 w 10"/>
                    <a:gd name="T1" fmla="*/ 10 h 12"/>
                    <a:gd name="T2" fmla="*/ 0 w 10"/>
                    <a:gd name="T3" fmla="*/ 0 h 12"/>
                    <a:gd name="T4" fmla="*/ 2 w 10"/>
                    <a:gd name="T5" fmla="*/ 2 h 12"/>
                    <a:gd name="T6" fmla="*/ 10 w 10"/>
                    <a:gd name="T7" fmla="*/ 12 h 12"/>
                    <a:gd name="T8" fmla="*/ 8 w 10"/>
                    <a:gd name="T9" fmla="*/ 10 h 12"/>
                  </a:gdLst>
                  <a:ahLst/>
                  <a:cxnLst>
                    <a:cxn ang="0">
                      <a:pos x="T0" y="T1"/>
                    </a:cxn>
                    <a:cxn ang="0">
                      <a:pos x="T2" y="T3"/>
                    </a:cxn>
                    <a:cxn ang="0">
                      <a:pos x="T4" y="T5"/>
                    </a:cxn>
                    <a:cxn ang="0">
                      <a:pos x="T6" y="T7"/>
                    </a:cxn>
                    <a:cxn ang="0">
                      <a:pos x="T8" y="T9"/>
                    </a:cxn>
                  </a:cxnLst>
                  <a:rect l="0" t="0" r="r" b="b"/>
                  <a:pathLst>
                    <a:path w="10" h="12">
                      <a:moveTo>
                        <a:pt x="8" y="10"/>
                      </a:moveTo>
                      <a:cubicBezTo>
                        <a:pt x="0" y="0"/>
                        <a:pt x="0" y="0"/>
                        <a:pt x="0" y="0"/>
                      </a:cubicBezTo>
                      <a:cubicBezTo>
                        <a:pt x="0" y="1"/>
                        <a:pt x="1" y="2"/>
                        <a:pt x="2" y="2"/>
                      </a:cubicBezTo>
                      <a:cubicBezTo>
                        <a:pt x="10" y="12"/>
                        <a:pt x="10" y="12"/>
                        <a:pt x="10" y="12"/>
                      </a:cubicBezTo>
                      <a:cubicBezTo>
                        <a:pt x="9" y="11"/>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783"/>
                <p:cNvSpPr>
                  <a:spLocks/>
                </p:cNvSpPr>
                <p:nvPr/>
              </p:nvSpPr>
              <p:spPr bwMode="auto">
                <a:xfrm>
                  <a:off x="7205663" y="831851"/>
                  <a:ext cx="30163" cy="12700"/>
                </a:xfrm>
                <a:custGeom>
                  <a:avLst/>
                  <a:gdLst>
                    <a:gd name="T0" fmla="*/ 6 w 19"/>
                    <a:gd name="T1" fmla="*/ 8 h 8"/>
                    <a:gd name="T2" fmla="*/ 0 w 19"/>
                    <a:gd name="T3" fmla="*/ 0 h 8"/>
                    <a:gd name="T4" fmla="*/ 12 w 19"/>
                    <a:gd name="T5" fmla="*/ 0 h 8"/>
                    <a:gd name="T6" fmla="*/ 19 w 19"/>
                    <a:gd name="T7" fmla="*/ 8 h 8"/>
                    <a:gd name="T8" fmla="*/ 6 w 19"/>
                    <a:gd name="T9" fmla="*/ 8 h 8"/>
                  </a:gdLst>
                  <a:ahLst/>
                  <a:cxnLst>
                    <a:cxn ang="0">
                      <a:pos x="T0" y="T1"/>
                    </a:cxn>
                    <a:cxn ang="0">
                      <a:pos x="T2" y="T3"/>
                    </a:cxn>
                    <a:cxn ang="0">
                      <a:pos x="T4" y="T5"/>
                    </a:cxn>
                    <a:cxn ang="0">
                      <a:pos x="T6" y="T7"/>
                    </a:cxn>
                    <a:cxn ang="0">
                      <a:pos x="T8" y="T9"/>
                    </a:cxn>
                  </a:cxnLst>
                  <a:rect l="0" t="0" r="r" b="b"/>
                  <a:pathLst>
                    <a:path w="19" h="8">
                      <a:moveTo>
                        <a:pt x="6" y="8"/>
                      </a:moveTo>
                      <a:lnTo>
                        <a:pt x="0" y="0"/>
                      </a:lnTo>
                      <a:lnTo>
                        <a:pt x="12" y="0"/>
                      </a:lnTo>
                      <a:lnTo>
                        <a:pt x="19"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784"/>
                <p:cNvSpPr>
                  <a:spLocks/>
                </p:cNvSpPr>
                <p:nvPr/>
              </p:nvSpPr>
              <p:spPr bwMode="auto">
                <a:xfrm>
                  <a:off x="6889751" y="1077913"/>
                  <a:ext cx="158750" cy="11113"/>
                </a:xfrm>
                <a:custGeom>
                  <a:avLst/>
                  <a:gdLst>
                    <a:gd name="T0" fmla="*/ 6 w 100"/>
                    <a:gd name="T1" fmla="*/ 7 h 7"/>
                    <a:gd name="T2" fmla="*/ 0 w 100"/>
                    <a:gd name="T3" fmla="*/ 0 h 7"/>
                    <a:gd name="T4" fmla="*/ 93 w 100"/>
                    <a:gd name="T5" fmla="*/ 0 h 7"/>
                    <a:gd name="T6" fmla="*/ 100 w 100"/>
                    <a:gd name="T7" fmla="*/ 7 h 7"/>
                    <a:gd name="T8" fmla="*/ 6 w 100"/>
                    <a:gd name="T9" fmla="*/ 7 h 7"/>
                  </a:gdLst>
                  <a:ahLst/>
                  <a:cxnLst>
                    <a:cxn ang="0">
                      <a:pos x="T0" y="T1"/>
                    </a:cxn>
                    <a:cxn ang="0">
                      <a:pos x="T2" y="T3"/>
                    </a:cxn>
                    <a:cxn ang="0">
                      <a:pos x="T4" y="T5"/>
                    </a:cxn>
                    <a:cxn ang="0">
                      <a:pos x="T6" y="T7"/>
                    </a:cxn>
                    <a:cxn ang="0">
                      <a:pos x="T8" y="T9"/>
                    </a:cxn>
                  </a:cxnLst>
                  <a:rect l="0" t="0" r="r" b="b"/>
                  <a:pathLst>
                    <a:path w="100" h="7">
                      <a:moveTo>
                        <a:pt x="6" y="7"/>
                      </a:moveTo>
                      <a:lnTo>
                        <a:pt x="0" y="0"/>
                      </a:lnTo>
                      <a:lnTo>
                        <a:pt x="93" y="0"/>
                      </a:lnTo>
                      <a:lnTo>
                        <a:pt x="100" y="7"/>
                      </a:lnTo>
                      <a:lnTo>
                        <a:pt x="6"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785"/>
                <p:cNvSpPr>
                  <a:spLocks/>
                </p:cNvSpPr>
                <p:nvPr/>
              </p:nvSpPr>
              <p:spPr bwMode="auto">
                <a:xfrm>
                  <a:off x="6761163" y="1179513"/>
                  <a:ext cx="11113" cy="74613"/>
                </a:xfrm>
                <a:custGeom>
                  <a:avLst/>
                  <a:gdLst>
                    <a:gd name="T0" fmla="*/ 7 w 7"/>
                    <a:gd name="T1" fmla="*/ 47 h 47"/>
                    <a:gd name="T2" fmla="*/ 0 w 7"/>
                    <a:gd name="T3" fmla="*/ 40 h 47"/>
                    <a:gd name="T4" fmla="*/ 1 w 7"/>
                    <a:gd name="T5" fmla="*/ 0 h 47"/>
                    <a:gd name="T6" fmla="*/ 7 w 7"/>
                    <a:gd name="T7" fmla="*/ 8 h 47"/>
                    <a:gd name="T8" fmla="*/ 7 w 7"/>
                    <a:gd name="T9" fmla="*/ 47 h 47"/>
                  </a:gdLst>
                  <a:ahLst/>
                  <a:cxnLst>
                    <a:cxn ang="0">
                      <a:pos x="T0" y="T1"/>
                    </a:cxn>
                    <a:cxn ang="0">
                      <a:pos x="T2" y="T3"/>
                    </a:cxn>
                    <a:cxn ang="0">
                      <a:pos x="T4" y="T5"/>
                    </a:cxn>
                    <a:cxn ang="0">
                      <a:pos x="T6" y="T7"/>
                    </a:cxn>
                    <a:cxn ang="0">
                      <a:pos x="T8" y="T9"/>
                    </a:cxn>
                  </a:cxnLst>
                  <a:rect l="0" t="0" r="r" b="b"/>
                  <a:pathLst>
                    <a:path w="7" h="47">
                      <a:moveTo>
                        <a:pt x="7" y="47"/>
                      </a:moveTo>
                      <a:lnTo>
                        <a:pt x="0" y="40"/>
                      </a:lnTo>
                      <a:lnTo>
                        <a:pt x="1" y="0"/>
                      </a:lnTo>
                      <a:lnTo>
                        <a:pt x="7" y="8"/>
                      </a:lnTo>
                      <a:lnTo>
                        <a:pt x="7"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786"/>
                <p:cNvSpPr>
                  <a:spLocks/>
                </p:cNvSpPr>
                <p:nvPr/>
              </p:nvSpPr>
              <p:spPr bwMode="auto">
                <a:xfrm>
                  <a:off x="7150101" y="814388"/>
                  <a:ext cx="11113" cy="155575"/>
                </a:xfrm>
                <a:custGeom>
                  <a:avLst/>
                  <a:gdLst>
                    <a:gd name="T0" fmla="*/ 6 w 7"/>
                    <a:gd name="T1" fmla="*/ 98 h 98"/>
                    <a:gd name="T2" fmla="*/ 0 w 7"/>
                    <a:gd name="T3" fmla="*/ 90 h 98"/>
                    <a:gd name="T4" fmla="*/ 1 w 7"/>
                    <a:gd name="T5" fmla="*/ 0 h 98"/>
                    <a:gd name="T6" fmla="*/ 7 w 7"/>
                    <a:gd name="T7" fmla="*/ 8 h 98"/>
                    <a:gd name="T8" fmla="*/ 6 w 7"/>
                    <a:gd name="T9" fmla="*/ 98 h 98"/>
                  </a:gdLst>
                  <a:ahLst/>
                  <a:cxnLst>
                    <a:cxn ang="0">
                      <a:pos x="T0" y="T1"/>
                    </a:cxn>
                    <a:cxn ang="0">
                      <a:pos x="T2" y="T3"/>
                    </a:cxn>
                    <a:cxn ang="0">
                      <a:pos x="T4" y="T5"/>
                    </a:cxn>
                    <a:cxn ang="0">
                      <a:pos x="T6" y="T7"/>
                    </a:cxn>
                    <a:cxn ang="0">
                      <a:pos x="T8" y="T9"/>
                    </a:cxn>
                  </a:cxnLst>
                  <a:rect l="0" t="0" r="r" b="b"/>
                  <a:pathLst>
                    <a:path w="7" h="98">
                      <a:moveTo>
                        <a:pt x="6" y="98"/>
                      </a:moveTo>
                      <a:lnTo>
                        <a:pt x="0" y="90"/>
                      </a:lnTo>
                      <a:lnTo>
                        <a:pt x="1" y="0"/>
                      </a:lnTo>
                      <a:lnTo>
                        <a:pt x="7" y="8"/>
                      </a:lnTo>
                      <a:lnTo>
                        <a:pt x="6" y="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787"/>
                <p:cNvSpPr>
                  <a:spLocks/>
                </p:cNvSpPr>
                <p:nvPr/>
              </p:nvSpPr>
              <p:spPr bwMode="auto">
                <a:xfrm>
                  <a:off x="6784976" y="1116013"/>
                  <a:ext cx="14288" cy="15875"/>
                </a:xfrm>
                <a:custGeom>
                  <a:avLst/>
                  <a:gdLst>
                    <a:gd name="T0" fmla="*/ 8 w 11"/>
                    <a:gd name="T1" fmla="*/ 10 h 13"/>
                    <a:gd name="T2" fmla="*/ 0 w 11"/>
                    <a:gd name="T3" fmla="*/ 0 h 13"/>
                    <a:gd name="T4" fmla="*/ 3 w 11"/>
                    <a:gd name="T5" fmla="*/ 3 h 13"/>
                    <a:gd name="T6" fmla="*/ 11 w 11"/>
                    <a:gd name="T7" fmla="*/ 13 h 13"/>
                    <a:gd name="T8" fmla="*/ 8 w 11"/>
                    <a:gd name="T9" fmla="*/ 10 h 13"/>
                  </a:gdLst>
                  <a:ahLst/>
                  <a:cxnLst>
                    <a:cxn ang="0">
                      <a:pos x="T0" y="T1"/>
                    </a:cxn>
                    <a:cxn ang="0">
                      <a:pos x="T2" y="T3"/>
                    </a:cxn>
                    <a:cxn ang="0">
                      <a:pos x="T4" y="T5"/>
                    </a:cxn>
                    <a:cxn ang="0">
                      <a:pos x="T6" y="T7"/>
                    </a:cxn>
                    <a:cxn ang="0">
                      <a:pos x="T8" y="T9"/>
                    </a:cxn>
                  </a:cxnLst>
                  <a:rect l="0" t="0" r="r" b="b"/>
                  <a:pathLst>
                    <a:path w="11" h="13">
                      <a:moveTo>
                        <a:pt x="8" y="10"/>
                      </a:moveTo>
                      <a:cubicBezTo>
                        <a:pt x="0" y="0"/>
                        <a:pt x="0" y="0"/>
                        <a:pt x="0" y="0"/>
                      </a:cubicBezTo>
                      <a:cubicBezTo>
                        <a:pt x="1" y="1"/>
                        <a:pt x="2" y="2"/>
                        <a:pt x="3" y="3"/>
                      </a:cubicBezTo>
                      <a:cubicBezTo>
                        <a:pt x="11" y="13"/>
                        <a:pt x="11" y="13"/>
                        <a:pt x="11" y="13"/>
                      </a:cubicBezTo>
                      <a:cubicBezTo>
                        <a:pt x="10"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788"/>
                <p:cNvSpPr>
                  <a:spLocks/>
                </p:cNvSpPr>
                <p:nvPr/>
              </p:nvSpPr>
              <p:spPr bwMode="auto">
                <a:xfrm>
                  <a:off x="6789738" y="1119188"/>
                  <a:ext cx="15875" cy="17463"/>
                </a:xfrm>
                <a:custGeom>
                  <a:avLst/>
                  <a:gdLst>
                    <a:gd name="T0" fmla="*/ 8 w 13"/>
                    <a:gd name="T1" fmla="*/ 10 h 13"/>
                    <a:gd name="T2" fmla="*/ 0 w 13"/>
                    <a:gd name="T3" fmla="*/ 0 h 13"/>
                    <a:gd name="T4" fmla="*/ 5 w 13"/>
                    <a:gd name="T5" fmla="*/ 3 h 13"/>
                    <a:gd name="T6" fmla="*/ 13 w 13"/>
                    <a:gd name="T7" fmla="*/ 13 h 13"/>
                    <a:gd name="T8" fmla="*/ 8 w 13"/>
                    <a:gd name="T9" fmla="*/ 10 h 13"/>
                  </a:gdLst>
                  <a:ahLst/>
                  <a:cxnLst>
                    <a:cxn ang="0">
                      <a:pos x="T0" y="T1"/>
                    </a:cxn>
                    <a:cxn ang="0">
                      <a:pos x="T2" y="T3"/>
                    </a:cxn>
                    <a:cxn ang="0">
                      <a:pos x="T4" y="T5"/>
                    </a:cxn>
                    <a:cxn ang="0">
                      <a:pos x="T6" y="T7"/>
                    </a:cxn>
                    <a:cxn ang="0">
                      <a:pos x="T8" y="T9"/>
                    </a:cxn>
                  </a:cxnLst>
                  <a:rect l="0" t="0" r="r" b="b"/>
                  <a:pathLst>
                    <a:path w="13" h="13">
                      <a:moveTo>
                        <a:pt x="8" y="10"/>
                      </a:moveTo>
                      <a:cubicBezTo>
                        <a:pt x="0" y="0"/>
                        <a:pt x="0" y="0"/>
                        <a:pt x="0" y="0"/>
                      </a:cubicBezTo>
                      <a:cubicBezTo>
                        <a:pt x="1" y="1"/>
                        <a:pt x="3" y="2"/>
                        <a:pt x="5" y="3"/>
                      </a:cubicBezTo>
                      <a:cubicBezTo>
                        <a:pt x="13" y="13"/>
                        <a:pt x="13" y="13"/>
                        <a:pt x="13" y="13"/>
                      </a:cubicBezTo>
                      <a:cubicBezTo>
                        <a:pt x="11"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789"/>
                <p:cNvSpPr>
                  <a:spLocks/>
                </p:cNvSpPr>
                <p:nvPr/>
              </p:nvSpPr>
              <p:spPr bwMode="auto">
                <a:xfrm>
                  <a:off x="6796088" y="1123951"/>
                  <a:ext cx="17463" cy="15875"/>
                </a:xfrm>
                <a:custGeom>
                  <a:avLst/>
                  <a:gdLst>
                    <a:gd name="T0" fmla="*/ 8 w 15"/>
                    <a:gd name="T1" fmla="*/ 10 h 13"/>
                    <a:gd name="T2" fmla="*/ 0 w 15"/>
                    <a:gd name="T3" fmla="*/ 0 h 13"/>
                    <a:gd name="T4" fmla="*/ 7 w 15"/>
                    <a:gd name="T5" fmla="*/ 3 h 13"/>
                    <a:gd name="T6" fmla="*/ 15 w 15"/>
                    <a:gd name="T7" fmla="*/ 13 h 13"/>
                    <a:gd name="T8" fmla="*/ 8 w 15"/>
                    <a:gd name="T9" fmla="*/ 10 h 13"/>
                  </a:gdLst>
                  <a:ahLst/>
                  <a:cxnLst>
                    <a:cxn ang="0">
                      <a:pos x="T0" y="T1"/>
                    </a:cxn>
                    <a:cxn ang="0">
                      <a:pos x="T2" y="T3"/>
                    </a:cxn>
                    <a:cxn ang="0">
                      <a:pos x="T4" y="T5"/>
                    </a:cxn>
                    <a:cxn ang="0">
                      <a:pos x="T6" y="T7"/>
                    </a:cxn>
                    <a:cxn ang="0">
                      <a:pos x="T8" y="T9"/>
                    </a:cxn>
                  </a:cxnLst>
                  <a:rect l="0" t="0" r="r" b="b"/>
                  <a:pathLst>
                    <a:path w="15" h="13">
                      <a:moveTo>
                        <a:pt x="8" y="10"/>
                      </a:moveTo>
                      <a:cubicBezTo>
                        <a:pt x="0" y="0"/>
                        <a:pt x="0" y="0"/>
                        <a:pt x="0" y="0"/>
                      </a:cubicBezTo>
                      <a:cubicBezTo>
                        <a:pt x="2" y="2"/>
                        <a:pt x="4" y="2"/>
                        <a:pt x="7" y="3"/>
                      </a:cubicBezTo>
                      <a:cubicBezTo>
                        <a:pt x="15" y="13"/>
                        <a:pt x="15" y="13"/>
                        <a:pt x="15" y="13"/>
                      </a:cubicBezTo>
                      <a:cubicBezTo>
                        <a:pt x="13" y="12"/>
                        <a:pt x="10"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790"/>
                <p:cNvSpPr>
                  <a:spLocks/>
                </p:cNvSpPr>
                <p:nvPr/>
              </p:nvSpPr>
              <p:spPr bwMode="auto">
                <a:xfrm>
                  <a:off x="6804026" y="1127126"/>
                  <a:ext cx="15875" cy="12700"/>
                </a:xfrm>
                <a:custGeom>
                  <a:avLst/>
                  <a:gdLst>
                    <a:gd name="T0" fmla="*/ 8 w 13"/>
                    <a:gd name="T1" fmla="*/ 10 h 10"/>
                    <a:gd name="T2" fmla="*/ 0 w 13"/>
                    <a:gd name="T3" fmla="*/ 0 h 10"/>
                    <a:gd name="T4" fmla="*/ 5 w 13"/>
                    <a:gd name="T5" fmla="*/ 1 h 10"/>
                    <a:gd name="T6" fmla="*/ 13 w 13"/>
                    <a:gd name="T7" fmla="*/ 10 h 10"/>
                    <a:gd name="T8" fmla="*/ 8 w 13"/>
                    <a:gd name="T9" fmla="*/ 10 h 10"/>
                  </a:gdLst>
                  <a:ahLst/>
                  <a:cxnLst>
                    <a:cxn ang="0">
                      <a:pos x="T0" y="T1"/>
                    </a:cxn>
                    <a:cxn ang="0">
                      <a:pos x="T2" y="T3"/>
                    </a:cxn>
                    <a:cxn ang="0">
                      <a:pos x="T4" y="T5"/>
                    </a:cxn>
                    <a:cxn ang="0">
                      <a:pos x="T6" y="T7"/>
                    </a:cxn>
                    <a:cxn ang="0">
                      <a:pos x="T8" y="T9"/>
                    </a:cxn>
                  </a:cxnLst>
                  <a:rect l="0" t="0" r="r" b="b"/>
                  <a:pathLst>
                    <a:path w="13" h="10">
                      <a:moveTo>
                        <a:pt x="8" y="10"/>
                      </a:moveTo>
                      <a:cubicBezTo>
                        <a:pt x="0" y="0"/>
                        <a:pt x="0" y="0"/>
                        <a:pt x="0" y="0"/>
                      </a:cubicBezTo>
                      <a:cubicBezTo>
                        <a:pt x="2" y="0"/>
                        <a:pt x="3" y="0"/>
                        <a:pt x="5" y="1"/>
                      </a:cubicBezTo>
                      <a:cubicBezTo>
                        <a:pt x="13" y="10"/>
                        <a:pt x="13" y="10"/>
                        <a:pt x="13" y="10"/>
                      </a:cubicBezTo>
                      <a:cubicBezTo>
                        <a:pt x="11" y="10"/>
                        <a:pt x="10"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791"/>
                <p:cNvSpPr>
                  <a:spLocks/>
                </p:cNvSpPr>
                <p:nvPr/>
              </p:nvSpPr>
              <p:spPr bwMode="auto">
                <a:xfrm>
                  <a:off x="6810376" y="1128713"/>
                  <a:ext cx="11113" cy="11113"/>
                </a:xfrm>
                <a:custGeom>
                  <a:avLst/>
                  <a:gdLst>
                    <a:gd name="T0" fmla="*/ 8 w 9"/>
                    <a:gd name="T1" fmla="*/ 9 h 9"/>
                    <a:gd name="T2" fmla="*/ 0 w 9"/>
                    <a:gd name="T3" fmla="*/ 0 h 9"/>
                    <a:gd name="T4" fmla="*/ 1 w 9"/>
                    <a:gd name="T5" fmla="*/ 0 h 9"/>
                    <a:gd name="T6" fmla="*/ 9 w 9"/>
                    <a:gd name="T7" fmla="*/ 9 h 9"/>
                    <a:gd name="T8" fmla="*/ 8 w 9"/>
                    <a:gd name="T9" fmla="*/ 9 h 9"/>
                  </a:gdLst>
                  <a:ahLst/>
                  <a:cxnLst>
                    <a:cxn ang="0">
                      <a:pos x="T0" y="T1"/>
                    </a:cxn>
                    <a:cxn ang="0">
                      <a:pos x="T2" y="T3"/>
                    </a:cxn>
                    <a:cxn ang="0">
                      <a:pos x="T4" y="T5"/>
                    </a:cxn>
                    <a:cxn ang="0">
                      <a:pos x="T6" y="T7"/>
                    </a:cxn>
                    <a:cxn ang="0">
                      <a:pos x="T8" y="T9"/>
                    </a:cxn>
                  </a:cxnLst>
                  <a:rect l="0" t="0" r="r" b="b"/>
                  <a:pathLst>
                    <a:path w="9" h="9">
                      <a:moveTo>
                        <a:pt x="8" y="9"/>
                      </a:moveTo>
                      <a:cubicBezTo>
                        <a:pt x="0" y="0"/>
                        <a:pt x="0" y="0"/>
                        <a:pt x="0" y="0"/>
                      </a:cubicBezTo>
                      <a:cubicBezTo>
                        <a:pt x="0" y="0"/>
                        <a:pt x="0" y="0"/>
                        <a:pt x="1" y="0"/>
                      </a:cubicBezTo>
                      <a:cubicBezTo>
                        <a:pt x="9" y="9"/>
                        <a:pt x="9" y="9"/>
                        <a:pt x="9" y="9"/>
                      </a:cubicBezTo>
                      <a:cubicBezTo>
                        <a:pt x="9" y="9"/>
                        <a:pt x="8"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792"/>
                <p:cNvSpPr>
                  <a:spLocks/>
                </p:cNvSpPr>
                <p:nvPr/>
              </p:nvSpPr>
              <p:spPr bwMode="auto">
                <a:xfrm>
                  <a:off x="6811963" y="1127126"/>
                  <a:ext cx="12700" cy="12700"/>
                </a:xfrm>
                <a:custGeom>
                  <a:avLst/>
                  <a:gdLst>
                    <a:gd name="T0" fmla="*/ 8 w 11"/>
                    <a:gd name="T1" fmla="*/ 10 h 10"/>
                    <a:gd name="T2" fmla="*/ 0 w 11"/>
                    <a:gd name="T3" fmla="*/ 1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1"/>
                        <a:pt x="0" y="1"/>
                        <a:pt x="0" y="1"/>
                      </a:cubicBezTo>
                      <a:cubicBezTo>
                        <a:pt x="1" y="1"/>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793"/>
                <p:cNvSpPr>
                  <a:spLocks/>
                </p:cNvSpPr>
                <p:nvPr/>
              </p:nvSpPr>
              <p:spPr bwMode="auto">
                <a:xfrm>
                  <a:off x="6815138" y="1127126"/>
                  <a:ext cx="15875" cy="12700"/>
                </a:xfrm>
                <a:custGeom>
                  <a:avLst/>
                  <a:gdLst>
                    <a:gd name="T0" fmla="*/ 8 w 12"/>
                    <a:gd name="T1" fmla="*/ 10 h 10"/>
                    <a:gd name="T2" fmla="*/ 0 w 12"/>
                    <a:gd name="T3" fmla="*/ 0 h 10"/>
                    <a:gd name="T4" fmla="*/ 4 w 12"/>
                    <a:gd name="T5" fmla="*/ 0 h 10"/>
                    <a:gd name="T6" fmla="*/ 12 w 12"/>
                    <a:gd name="T7" fmla="*/ 9 h 10"/>
                    <a:gd name="T8" fmla="*/ 8 w 12"/>
                    <a:gd name="T9" fmla="*/ 10 h 10"/>
                  </a:gdLst>
                  <a:ahLst/>
                  <a:cxnLst>
                    <a:cxn ang="0">
                      <a:pos x="T0" y="T1"/>
                    </a:cxn>
                    <a:cxn ang="0">
                      <a:pos x="T2" y="T3"/>
                    </a:cxn>
                    <a:cxn ang="0">
                      <a:pos x="T4" y="T5"/>
                    </a:cxn>
                    <a:cxn ang="0">
                      <a:pos x="T6" y="T7"/>
                    </a:cxn>
                    <a:cxn ang="0">
                      <a:pos x="T8" y="T9"/>
                    </a:cxn>
                  </a:cxnLst>
                  <a:rect l="0" t="0" r="r" b="b"/>
                  <a:pathLst>
                    <a:path w="12" h="10">
                      <a:moveTo>
                        <a:pt x="8" y="10"/>
                      </a:moveTo>
                      <a:cubicBezTo>
                        <a:pt x="0" y="0"/>
                        <a:pt x="0" y="0"/>
                        <a:pt x="0" y="0"/>
                      </a:cubicBezTo>
                      <a:cubicBezTo>
                        <a:pt x="1" y="0"/>
                        <a:pt x="2" y="0"/>
                        <a:pt x="4" y="0"/>
                      </a:cubicBezTo>
                      <a:cubicBezTo>
                        <a:pt x="12" y="9"/>
                        <a:pt x="12" y="9"/>
                        <a:pt x="12" y="9"/>
                      </a:cubicBezTo>
                      <a:cubicBezTo>
                        <a:pt x="11"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794"/>
                <p:cNvSpPr>
                  <a:spLocks/>
                </p:cNvSpPr>
                <p:nvPr/>
              </p:nvSpPr>
              <p:spPr bwMode="auto">
                <a:xfrm>
                  <a:off x="6819901" y="1125538"/>
                  <a:ext cx="15875" cy="12700"/>
                </a:xfrm>
                <a:custGeom>
                  <a:avLst/>
                  <a:gdLst>
                    <a:gd name="T0" fmla="*/ 8 w 12"/>
                    <a:gd name="T1" fmla="*/ 11 h 11"/>
                    <a:gd name="T2" fmla="*/ 0 w 12"/>
                    <a:gd name="T3" fmla="*/ 2 h 11"/>
                    <a:gd name="T4" fmla="*/ 3 w 12"/>
                    <a:gd name="T5" fmla="*/ 0 h 11"/>
                    <a:gd name="T6" fmla="*/ 12 w 12"/>
                    <a:gd name="T7" fmla="*/ 10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0" y="2"/>
                        <a:pt x="0" y="2"/>
                        <a:pt x="0" y="2"/>
                      </a:cubicBezTo>
                      <a:cubicBezTo>
                        <a:pt x="1" y="1"/>
                        <a:pt x="2" y="1"/>
                        <a:pt x="3" y="0"/>
                      </a:cubicBezTo>
                      <a:cubicBezTo>
                        <a:pt x="12" y="10"/>
                        <a:pt x="12" y="10"/>
                        <a:pt x="12" y="10"/>
                      </a:cubicBezTo>
                      <a:cubicBezTo>
                        <a:pt x="11" y="11"/>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795"/>
                <p:cNvSpPr>
                  <a:spLocks/>
                </p:cNvSpPr>
                <p:nvPr/>
              </p:nvSpPr>
              <p:spPr bwMode="auto">
                <a:xfrm>
                  <a:off x="6824663" y="1122363"/>
                  <a:ext cx="15875" cy="14288"/>
                </a:xfrm>
                <a:custGeom>
                  <a:avLst/>
                  <a:gdLst>
                    <a:gd name="T0" fmla="*/ 9 w 13"/>
                    <a:gd name="T1" fmla="*/ 12 h 12"/>
                    <a:gd name="T2" fmla="*/ 0 w 13"/>
                    <a:gd name="T3" fmla="*/ 2 h 12"/>
                    <a:gd name="T4" fmla="*/ 5 w 13"/>
                    <a:gd name="T5" fmla="*/ 0 h 12"/>
                    <a:gd name="T6" fmla="*/ 13 w 13"/>
                    <a:gd name="T7" fmla="*/ 10 h 12"/>
                    <a:gd name="T8" fmla="*/ 9 w 13"/>
                    <a:gd name="T9" fmla="*/ 12 h 12"/>
                  </a:gdLst>
                  <a:ahLst/>
                  <a:cxnLst>
                    <a:cxn ang="0">
                      <a:pos x="T0" y="T1"/>
                    </a:cxn>
                    <a:cxn ang="0">
                      <a:pos x="T2" y="T3"/>
                    </a:cxn>
                    <a:cxn ang="0">
                      <a:pos x="T4" y="T5"/>
                    </a:cxn>
                    <a:cxn ang="0">
                      <a:pos x="T6" y="T7"/>
                    </a:cxn>
                    <a:cxn ang="0">
                      <a:pos x="T8" y="T9"/>
                    </a:cxn>
                  </a:cxnLst>
                  <a:rect l="0" t="0" r="r" b="b"/>
                  <a:pathLst>
                    <a:path w="13" h="12">
                      <a:moveTo>
                        <a:pt x="9" y="12"/>
                      </a:moveTo>
                      <a:cubicBezTo>
                        <a:pt x="0" y="2"/>
                        <a:pt x="0" y="2"/>
                        <a:pt x="0" y="2"/>
                      </a:cubicBezTo>
                      <a:cubicBezTo>
                        <a:pt x="2" y="2"/>
                        <a:pt x="3" y="1"/>
                        <a:pt x="5" y="0"/>
                      </a:cubicBezTo>
                      <a:cubicBezTo>
                        <a:pt x="13" y="10"/>
                        <a:pt x="13" y="10"/>
                        <a:pt x="13" y="10"/>
                      </a:cubicBezTo>
                      <a:cubicBezTo>
                        <a:pt x="12" y="11"/>
                        <a:pt x="10" y="11"/>
                        <a:pt x="9"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796"/>
                <p:cNvSpPr>
                  <a:spLocks/>
                </p:cNvSpPr>
                <p:nvPr/>
              </p:nvSpPr>
              <p:spPr bwMode="auto">
                <a:xfrm>
                  <a:off x="6831013" y="1071563"/>
                  <a:ext cx="25400" cy="63500"/>
                </a:xfrm>
                <a:custGeom>
                  <a:avLst/>
                  <a:gdLst>
                    <a:gd name="T0" fmla="*/ 8 w 21"/>
                    <a:gd name="T1" fmla="*/ 51 h 51"/>
                    <a:gd name="T2" fmla="*/ 0 w 21"/>
                    <a:gd name="T3" fmla="*/ 41 h 51"/>
                    <a:gd name="T4" fmla="*/ 12 w 21"/>
                    <a:gd name="T5" fmla="*/ 18 h 51"/>
                    <a:gd name="T6" fmla="*/ 6 w 21"/>
                    <a:gd name="T7" fmla="*/ 0 h 51"/>
                    <a:gd name="T8" fmla="*/ 14 w 21"/>
                    <a:gd name="T9" fmla="*/ 9 h 51"/>
                    <a:gd name="T10" fmla="*/ 21 w 21"/>
                    <a:gd name="T11" fmla="*/ 28 h 51"/>
                    <a:gd name="T12" fmla="*/ 8 w 21"/>
                    <a:gd name="T13" fmla="*/ 51 h 51"/>
                  </a:gdLst>
                  <a:ahLst/>
                  <a:cxnLst>
                    <a:cxn ang="0">
                      <a:pos x="T0" y="T1"/>
                    </a:cxn>
                    <a:cxn ang="0">
                      <a:pos x="T2" y="T3"/>
                    </a:cxn>
                    <a:cxn ang="0">
                      <a:pos x="T4" y="T5"/>
                    </a:cxn>
                    <a:cxn ang="0">
                      <a:pos x="T6" y="T7"/>
                    </a:cxn>
                    <a:cxn ang="0">
                      <a:pos x="T8" y="T9"/>
                    </a:cxn>
                    <a:cxn ang="0">
                      <a:pos x="T10" y="T11"/>
                    </a:cxn>
                    <a:cxn ang="0">
                      <a:pos x="T12" y="T13"/>
                    </a:cxn>
                  </a:cxnLst>
                  <a:rect l="0" t="0" r="r" b="b"/>
                  <a:pathLst>
                    <a:path w="21" h="51">
                      <a:moveTo>
                        <a:pt x="8" y="51"/>
                      </a:moveTo>
                      <a:cubicBezTo>
                        <a:pt x="0" y="41"/>
                        <a:pt x="0" y="41"/>
                        <a:pt x="0" y="41"/>
                      </a:cubicBezTo>
                      <a:cubicBezTo>
                        <a:pt x="7" y="36"/>
                        <a:pt x="12" y="27"/>
                        <a:pt x="12" y="18"/>
                      </a:cubicBezTo>
                      <a:cubicBezTo>
                        <a:pt x="13" y="11"/>
                        <a:pt x="10" y="4"/>
                        <a:pt x="6" y="0"/>
                      </a:cubicBezTo>
                      <a:cubicBezTo>
                        <a:pt x="14" y="9"/>
                        <a:pt x="14" y="9"/>
                        <a:pt x="14" y="9"/>
                      </a:cubicBezTo>
                      <a:cubicBezTo>
                        <a:pt x="18" y="14"/>
                        <a:pt x="21" y="21"/>
                        <a:pt x="21" y="28"/>
                      </a:cubicBezTo>
                      <a:cubicBezTo>
                        <a:pt x="21" y="37"/>
                        <a:pt x="16" y="46"/>
                        <a:pt x="8"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797"/>
                <p:cNvSpPr>
                  <a:spLocks/>
                </p:cNvSpPr>
                <p:nvPr/>
              </p:nvSpPr>
              <p:spPr bwMode="auto">
                <a:xfrm>
                  <a:off x="6724651" y="1112838"/>
                  <a:ext cx="28575" cy="63500"/>
                </a:xfrm>
                <a:custGeom>
                  <a:avLst/>
                  <a:gdLst>
                    <a:gd name="T0" fmla="*/ 23 w 23"/>
                    <a:gd name="T1" fmla="*/ 51 h 51"/>
                    <a:gd name="T2" fmla="*/ 14 w 23"/>
                    <a:gd name="T3" fmla="*/ 41 h 51"/>
                    <a:gd name="T4" fmla="*/ 0 w 23"/>
                    <a:gd name="T5" fmla="*/ 0 h 51"/>
                    <a:gd name="T6" fmla="*/ 8 w 23"/>
                    <a:gd name="T7" fmla="*/ 10 h 51"/>
                    <a:gd name="T8" fmla="*/ 23 w 23"/>
                    <a:gd name="T9" fmla="*/ 51 h 51"/>
                  </a:gdLst>
                  <a:ahLst/>
                  <a:cxnLst>
                    <a:cxn ang="0">
                      <a:pos x="T0" y="T1"/>
                    </a:cxn>
                    <a:cxn ang="0">
                      <a:pos x="T2" y="T3"/>
                    </a:cxn>
                    <a:cxn ang="0">
                      <a:pos x="T4" y="T5"/>
                    </a:cxn>
                    <a:cxn ang="0">
                      <a:pos x="T6" y="T7"/>
                    </a:cxn>
                    <a:cxn ang="0">
                      <a:pos x="T8" y="T9"/>
                    </a:cxn>
                  </a:cxnLst>
                  <a:rect l="0" t="0" r="r" b="b"/>
                  <a:pathLst>
                    <a:path w="23" h="51">
                      <a:moveTo>
                        <a:pt x="23" y="51"/>
                      </a:moveTo>
                      <a:cubicBezTo>
                        <a:pt x="14" y="41"/>
                        <a:pt x="14" y="41"/>
                        <a:pt x="14" y="41"/>
                      </a:cubicBezTo>
                      <a:cubicBezTo>
                        <a:pt x="5" y="30"/>
                        <a:pt x="0" y="16"/>
                        <a:pt x="0" y="0"/>
                      </a:cubicBezTo>
                      <a:cubicBezTo>
                        <a:pt x="8" y="10"/>
                        <a:pt x="8" y="10"/>
                        <a:pt x="8" y="10"/>
                      </a:cubicBezTo>
                      <a:cubicBezTo>
                        <a:pt x="8" y="26"/>
                        <a:pt x="13" y="40"/>
                        <a:pt x="23"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798"/>
                <p:cNvSpPr>
                  <a:spLocks/>
                </p:cNvSpPr>
                <p:nvPr/>
              </p:nvSpPr>
              <p:spPr bwMode="auto">
                <a:xfrm>
                  <a:off x="7070726" y="766763"/>
                  <a:ext cx="12700" cy="11113"/>
                </a:xfrm>
                <a:custGeom>
                  <a:avLst/>
                  <a:gdLst>
                    <a:gd name="T0" fmla="*/ 8 w 11"/>
                    <a:gd name="T1" fmla="*/ 10 h 10"/>
                    <a:gd name="T2" fmla="*/ 0 w 11"/>
                    <a:gd name="T3" fmla="*/ 0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799"/>
                <p:cNvSpPr>
                  <a:spLocks/>
                </p:cNvSpPr>
                <p:nvPr/>
              </p:nvSpPr>
              <p:spPr bwMode="auto">
                <a:xfrm>
                  <a:off x="7073901" y="766763"/>
                  <a:ext cx="14288" cy="11113"/>
                </a:xfrm>
                <a:custGeom>
                  <a:avLst/>
                  <a:gdLst>
                    <a:gd name="T0" fmla="*/ 8 w 11"/>
                    <a:gd name="T1" fmla="*/ 10 h 10"/>
                    <a:gd name="T2" fmla="*/ 0 w 11"/>
                    <a:gd name="T3" fmla="*/ 0 h 10"/>
                    <a:gd name="T4" fmla="*/ 2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2"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800"/>
                <p:cNvSpPr>
                  <a:spLocks/>
                </p:cNvSpPr>
                <p:nvPr/>
              </p:nvSpPr>
              <p:spPr bwMode="auto">
                <a:xfrm>
                  <a:off x="7077076" y="765176"/>
                  <a:ext cx="14288" cy="12700"/>
                </a:xfrm>
                <a:custGeom>
                  <a:avLst/>
                  <a:gdLst>
                    <a:gd name="T0" fmla="*/ 9 w 12"/>
                    <a:gd name="T1" fmla="*/ 11 h 11"/>
                    <a:gd name="T2" fmla="*/ 0 w 12"/>
                    <a:gd name="T3" fmla="*/ 1 h 11"/>
                    <a:gd name="T4" fmla="*/ 3 w 12"/>
                    <a:gd name="T5" fmla="*/ 0 h 11"/>
                    <a:gd name="T6" fmla="*/ 12 w 12"/>
                    <a:gd name="T7" fmla="*/ 10 h 11"/>
                    <a:gd name="T8" fmla="*/ 9 w 12"/>
                    <a:gd name="T9" fmla="*/ 11 h 11"/>
                  </a:gdLst>
                  <a:ahLst/>
                  <a:cxnLst>
                    <a:cxn ang="0">
                      <a:pos x="T0" y="T1"/>
                    </a:cxn>
                    <a:cxn ang="0">
                      <a:pos x="T2" y="T3"/>
                    </a:cxn>
                    <a:cxn ang="0">
                      <a:pos x="T4" y="T5"/>
                    </a:cxn>
                    <a:cxn ang="0">
                      <a:pos x="T6" y="T7"/>
                    </a:cxn>
                    <a:cxn ang="0">
                      <a:pos x="T8" y="T9"/>
                    </a:cxn>
                  </a:cxnLst>
                  <a:rect l="0" t="0" r="r" b="b"/>
                  <a:pathLst>
                    <a:path w="12" h="11">
                      <a:moveTo>
                        <a:pt x="9" y="11"/>
                      </a:moveTo>
                      <a:cubicBezTo>
                        <a:pt x="0" y="1"/>
                        <a:pt x="0" y="1"/>
                        <a:pt x="0" y="1"/>
                      </a:cubicBezTo>
                      <a:cubicBezTo>
                        <a:pt x="1" y="1"/>
                        <a:pt x="2" y="0"/>
                        <a:pt x="3" y="0"/>
                      </a:cubicBezTo>
                      <a:cubicBezTo>
                        <a:pt x="12" y="10"/>
                        <a:pt x="12" y="10"/>
                        <a:pt x="12" y="10"/>
                      </a:cubicBezTo>
                      <a:cubicBezTo>
                        <a:pt x="11" y="10"/>
                        <a:pt x="10" y="10"/>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801"/>
                <p:cNvSpPr>
                  <a:spLocks/>
                </p:cNvSpPr>
                <p:nvPr/>
              </p:nvSpPr>
              <p:spPr bwMode="auto">
                <a:xfrm>
                  <a:off x="7080251" y="762001"/>
                  <a:ext cx="15875" cy="15875"/>
                </a:xfrm>
                <a:custGeom>
                  <a:avLst/>
                  <a:gdLst>
                    <a:gd name="T0" fmla="*/ 9 w 12"/>
                    <a:gd name="T1" fmla="*/ 12 h 12"/>
                    <a:gd name="T2" fmla="*/ 0 w 12"/>
                    <a:gd name="T3" fmla="*/ 2 h 12"/>
                    <a:gd name="T4" fmla="*/ 4 w 12"/>
                    <a:gd name="T5" fmla="*/ 0 h 12"/>
                    <a:gd name="T6" fmla="*/ 12 w 12"/>
                    <a:gd name="T7" fmla="*/ 10 h 12"/>
                    <a:gd name="T8" fmla="*/ 9 w 12"/>
                    <a:gd name="T9" fmla="*/ 12 h 12"/>
                  </a:gdLst>
                  <a:ahLst/>
                  <a:cxnLst>
                    <a:cxn ang="0">
                      <a:pos x="T0" y="T1"/>
                    </a:cxn>
                    <a:cxn ang="0">
                      <a:pos x="T2" y="T3"/>
                    </a:cxn>
                    <a:cxn ang="0">
                      <a:pos x="T4" y="T5"/>
                    </a:cxn>
                    <a:cxn ang="0">
                      <a:pos x="T6" y="T7"/>
                    </a:cxn>
                    <a:cxn ang="0">
                      <a:pos x="T8" y="T9"/>
                    </a:cxn>
                  </a:cxnLst>
                  <a:rect l="0" t="0" r="r" b="b"/>
                  <a:pathLst>
                    <a:path w="12" h="12">
                      <a:moveTo>
                        <a:pt x="9" y="12"/>
                      </a:moveTo>
                      <a:cubicBezTo>
                        <a:pt x="0" y="2"/>
                        <a:pt x="0" y="2"/>
                        <a:pt x="0" y="2"/>
                      </a:cubicBezTo>
                      <a:cubicBezTo>
                        <a:pt x="1" y="1"/>
                        <a:pt x="3" y="1"/>
                        <a:pt x="4" y="0"/>
                      </a:cubicBezTo>
                      <a:cubicBezTo>
                        <a:pt x="12" y="10"/>
                        <a:pt x="12" y="10"/>
                        <a:pt x="12" y="10"/>
                      </a:cubicBezTo>
                      <a:cubicBezTo>
                        <a:pt x="11" y="10"/>
                        <a:pt x="10" y="11"/>
                        <a:pt x="9"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802"/>
                <p:cNvSpPr>
                  <a:spLocks/>
                </p:cNvSpPr>
                <p:nvPr/>
              </p:nvSpPr>
              <p:spPr bwMode="auto">
                <a:xfrm>
                  <a:off x="7085013" y="723901"/>
                  <a:ext cx="22225" cy="50800"/>
                </a:xfrm>
                <a:custGeom>
                  <a:avLst/>
                  <a:gdLst>
                    <a:gd name="T0" fmla="*/ 8 w 17"/>
                    <a:gd name="T1" fmla="*/ 41 h 41"/>
                    <a:gd name="T2" fmla="*/ 0 w 17"/>
                    <a:gd name="T3" fmla="*/ 31 h 41"/>
                    <a:gd name="T4" fmla="*/ 9 w 17"/>
                    <a:gd name="T5" fmla="*/ 14 h 41"/>
                    <a:gd name="T6" fmla="*/ 4 w 17"/>
                    <a:gd name="T7" fmla="*/ 0 h 41"/>
                    <a:gd name="T8" fmla="*/ 12 w 17"/>
                    <a:gd name="T9" fmla="*/ 10 h 41"/>
                    <a:gd name="T10" fmla="*/ 17 w 17"/>
                    <a:gd name="T11" fmla="*/ 23 h 41"/>
                    <a:gd name="T12" fmla="*/ 8 w 17"/>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17" h="41">
                      <a:moveTo>
                        <a:pt x="8" y="41"/>
                      </a:moveTo>
                      <a:cubicBezTo>
                        <a:pt x="0" y="31"/>
                        <a:pt x="0" y="31"/>
                        <a:pt x="0" y="31"/>
                      </a:cubicBezTo>
                      <a:cubicBezTo>
                        <a:pt x="5" y="27"/>
                        <a:pt x="9" y="21"/>
                        <a:pt x="9" y="14"/>
                      </a:cubicBezTo>
                      <a:cubicBezTo>
                        <a:pt x="9" y="8"/>
                        <a:pt x="7" y="4"/>
                        <a:pt x="4" y="0"/>
                      </a:cubicBezTo>
                      <a:cubicBezTo>
                        <a:pt x="12" y="10"/>
                        <a:pt x="12" y="10"/>
                        <a:pt x="12" y="10"/>
                      </a:cubicBezTo>
                      <a:cubicBezTo>
                        <a:pt x="16" y="13"/>
                        <a:pt x="17" y="18"/>
                        <a:pt x="17" y="23"/>
                      </a:cubicBezTo>
                      <a:cubicBezTo>
                        <a:pt x="17" y="31"/>
                        <a:pt x="13" y="37"/>
                        <a:pt x="8"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803"/>
                <p:cNvSpPr>
                  <a:spLocks/>
                </p:cNvSpPr>
                <p:nvPr/>
              </p:nvSpPr>
              <p:spPr bwMode="auto">
                <a:xfrm>
                  <a:off x="6778626" y="957263"/>
                  <a:ext cx="381000" cy="12700"/>
                </a:xfrm>
                <a:custGeom>
                  <a:avLst/>
                  <a:gdLst>
                    <a:gd name="T0" fmla="*/ 7 w 240"/>
                    <a:gd name="T1" fmla="*/ 8 h 8"/>
                    <a:gd name="T2" fmla="*/ 0 w 240"/>
                    <a:gd name="T3" fmla="*/ 0 h 8"/>
                    <a:gd name="T4" fmla="*/ 234 w 240"/>
                    <a:gd name="T5" fmla="*/ 0 h 8"/>
                    <a:gd name="T6" fmla="*/ 240 w 240"/>
                    <a:gd name="T7" fmla="*/ 8 h 8"/>
                    <a:gd name="T8" fmla="*/ 7 w 240"/>
                    <a:gd name="T9" fmla="*/ 8 h 8"/>
                  </a:gdLst>
                  <a:ahLst/>
                  <a:cxnLst>
                    <a:cxn ang="0">
                      <a:pos x="T0" y="T1"/>
                    </a:cxn>
                    <a:cxn ang="0">
                      <a:pos x="T2" y="T3"/>
                    </a:cxn>
                    <a:cxn ang="0">
                      <a:pos x="T4" y="T5"/>
                    </a:cxn>
                    <a:cxn ang="0">
                      <a:pos x="T6" y="T7"/>
                    </a:cxn>
                    <a:cxn ang="0">
                      <a:pos x="T8" y="T9"/>
                    </a:cxn>
                  </a:cxnLst>
                  <a:rect l="0" t="0" r="r" b="b"/>
                  <a:pathLst>
                    <a:path w="240" h="8">
                      <a:moveTo>
                        <a:pt x="7" y="8"/>
                      </a:moveTo>
                      <a:lnTo>
                        <a:pt x="0" y="0"/>
                      </a:lnTo>
                      <a:lnTo>
                        <a:pt x="234" y="0"/>
                      </a:lnTo>
                      <a:lnTo>
                        <a:pt x="240" y="8"/>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804"/>
                <p:cNvSpPr>
                  <a:spLocks/>
                </p:cNvSpPr>
                <p:nvPr/>
              </p:nvSpPr>
              <p:spPr bwMode="auto">
                <a:xfrm>
                  <a:off x="7131051" y="655638"/>
                  <a:ext cx="11113" cy="11113"/>
                </a:xfrm>
                <a:custGeom>
                  <a:avLst/>
                  <a:gdLst>
                    <a:gd name="T0" fmla="*/ 8 w 10"/>
                    <a:gd name="T1" fmla="*/ 10 h 10"/>
                    <a:gd name="T2" fmla="*/ 0 w 10"/>
                    <a:gd name="T3" fmla="*/ 0 h 10"/>
                    <a:gd name="T4" fmla="*/ 2 w 10"/>
                    <a:gd name="T5" fmla="*/ 0 h 10"/>
                    <a:gd name="T6" fmla="*/ 10 w 10"/>
                    <a:gd name="T7" fmla="*/ 10 h 10"/>
                    <a:gd name="T8" fmla="*/ 8 w 10"/>
                    <a:gd name="T9" fmla="*/ 10 h 10"/>
                  </a:gdLst>
                  <a:ahLst/>
                  <a:cxnLst>
                    <a:cxn ang="0">
                      <a:pos x="T0" y="T1"/>
                    </a:cxn>
                    <a:cxn ang="0">
                      <a:pos x="T2" y="T3"/>
                    </a:cxn>
                    <a:cxn ang="0">
                      <a:pos x="T4" y="T5"/>
                    </a:cxn>
                    <a:cxn ang="0">
                      <a:pos x="T6" y="T7"/>
                    </a:cxn>
                    <a:cxn ang="0">
                      <a:pos x="T8" y="T9"/>
                    </a:cxn>
                  </a:cxnLst>
                  <a:rect l="0" t="0" r="r" b="b"/>
                  <a:pathLst>
                    <a:path w="10" h="10">
                      <a:moveTo>
                        <a:pt x="8" y="10"/>
                      </a:moveTo>
                      <a:cubicBezTo>
                        <a:pt x="0" y="0"/>
                        <a:pt x="0" y="0"/>
                        <a:pt x="0" y="0"/>
                      </a:cubicBezTo>
                      <a:cubicBezTo>
                        <a:pt x="0" y="0"/>
                        <a:pt x="1" y="0"/>
                        <a:pt x="2" y="0"/>
                      </a:cubicBezTo>
                      <a:cubicBezTo>
                        <a:pt x="10" y="10"/>
                        <a:pt x="10" y="10"/>
                        <a:pt x="10"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805"/>
                <p:cNvSpPr>
                  <a:spLocks/>
                </p:cNvSpPr>
                <p:nvPr/>
              </p:nvSpPr>
              <p:spPr bwMode="auto">
                <a:xfrm>
                  <a:off x="7132638" y="655638"/>
                  <a:ext cx="22225" cy="12700"/>
                </a:xfrm>
                <a:custGeom>
                  <a:avLst/>
                  <a:gdLst>
                    <a:gd name="T0" fmla="*/ 8 w 18"/>
                    <a:gd name="T1" fmla="*/ 10 h 11"/>
                    <a:gd name="T2" fmla="*/ 0 w 18"/>
                    <a:gd name="T3" fmla="*/ 0 h 11"/>
                    <a:gd name="T4" fmla="*/ 10 w 18"/>
                    <a:gd name="T5" fmla="*/ 2 h 11"/>
                    <a:gd name="T6" fmla="*/ 18 w 18"/>
                    <a:gd name="T7" fmla="*/ 11 h 11"/>
                    <a:gd name="T8" fmla="*/ 8 w 18"/>
                    <a:gd name="T9" fmla="*/ 10 h 11"/>
                  </a:gdLst>
                  <a:ahLst/>
                  <a:cxnLst>
                    <a:cxn ang="0">
                      <a:pos x="T0" y="T1"/>
                    </a:cxn>
                    <a:cxn ang="0">
                      <a:pos x="T2" y="T3"/>
                    </a:cxn>
                    <a:cxn ang="0">
                      <a:pos x="T4" y="T5"/>
                    </a:cxn>
                    <a:cxn ang="0">
                      <a:pos x="T6" y="T7"/>
                    </a:cxn>
                    <a:cxn ang="0">
                      <a:pos x="T8" y="T9"/>
                    </a:cxn>
                  </a:cxnLst>
                  <a:rect l="0" t="0" r="r" b="b"/>
                  <a:pathLst>
                    <a:path w="18" h="11">
                      <a:moveTo>
                        <a:pt x="8" y="10"/>
                      </a:moveTo>
                      <a:cubicBezTo>
                        <a:pt x="0" y="0"/>
                        <a:pt x="0" y="0"/>
                        <a:pt x="0" y="0"/>
                      </a:cubicBezTo>
                      <a:cubicBezTo>
                        <a:pt x="3" y="1"/>
                        <a:pt x="7" y="1"/>
                        <a:pt x="10" y="2"/>
                      </a:cubicBezTo>
                      <a:cubicBezTo>
                        <a:pt x="18" y="11"/>
                        <a:pt x="18" y="11"/>
                        <a:pt x="18" y="11"/>
                      </a:cubicBezTo>
                      <a:cubicBezTo>
                        <a:pt x="15" y="11"/>
                        <a:pt x="11"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806"/>
                <p:cNvSpPr>
                  <a:spLocks/>
                </p:cNvSpPr>
                <p:nvPr/>
              </p:nvSpPr>
              <p:spPr bwMode="auto">
                <a:xfrm>
                  <a:off x="7145338" y="657226"/>
                  <a:ext cx="31750" cy="19050"/>
                </a:xfrm>
                <a:custGeom>
                  <a:avLst/>
                  <a:gdLst>
                    <a:gd name="T0" fmla="*/ 8 w 25"/>
                    <a:gd name="T1" fmla="*/ 9 h 15"/>
                    <a:gd name="T2" fmla="*/ 0 w 25"/>
                    <a:gd name="T3" fmla="*/ 0 h 15"/>
                    <a:gd name="T4" fmla="*/ 16 w 25"/>
                    <a:gd name="T5" fmla="*/ 6 h 15"/>
                    <a:gd name="T6" fmla="*/ 25 w 25"/>
                    <a:gd name="T7" fmla="*/ 15 h 15"/>
                    <a:gd name="T8" fmla="*/ 8 w 25"/>
                    <a:gd name="T9" fmla="*/ 9 h 15"/>
                  </a:gdLst>
                  <a:ahLst/>
                  <a:cxnLst>
                    <a:cxn ang="0">
                      <a:pos x="T0" y="T1"/>
                    </a:cxn>
                    <a:cxn ang="0">
                      <a:pos x="T2" y="T3"/>
                    </a:cxn>
                    <a:cxn ang="0">
                      <a:pos x="T4" y="T5"/>
                    </a:cxn>
                    <a:cxn ang="0">
                      <a:pos x="T6" y="T7"/>
                    </a:cxn>
                    <a:cxn ang="0">
                      <a:pos x="T8" y="T9"/>
                    </a:cxn>
                  </a:cxnLst>
                  <a:rect l="0" t="0" r="r" b="b"/>
                  <a:pathLst>
                    <a:path w="25" h="15">
                      <a:moveTo>
                        <a:pt x="8" y="9"/>
                      </a:moveTo>
                      <a:cubicBezTo>
                        <a:pt x="0" y="0"/>
                        <a:pt x="0" y="0"/>
                        <a:pt x="0" y="0"/>
                      </a:cubicBezTo>
                      <a:cubicBezTo>
                        <a:pt x="6" y="1"/>
                        <a:pt x="11" y="3"/>
                        <a:pt x="16" y="6"/>
                      </a:cubicBezTo>
                      <a:cubicBezTo>
                        <a:pt x="25" y="15"/>
                        <a:pt x="25" y="15"/>
                        <a:pt x="25" y="15"/>
                      </a:cubicBezTo>
                      <a:cubicBezTo>
                        <a:pt x="20" y="13"/>
                        <a:pt x="14" y="11"/>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807"/>
                <p:cNvSpPr>
                  <a:spLocks/>
                </p:cNvSpPr>
                <p:nvPr/>
              </p:nvSpPr>
              <p:spPr bwMode="auto">
                <a:xfrm>
                  <a:off x="7165976" y="665163"/>
                  <a:ext cx="23813" cy="20638"/>
                </a:xfrm>
                <a:custGeom>
                  <a:avLst/>
                  <a:gdLst>
                    <a:gd name="T0" fmla="*/ 9 w 20"/>
                    <a:gd name="T1" fmla="*/ 9 h 17"/>
                    <a:gd name="T2" fmla="*/ 0 w 20"/>
                    <a:gd name="T3" fmla="*/ 0 h 17"/>
                    <a:gd name="T4" fmla="*/ 12 w 20"/>
                    <a:gd name="T5" fmla="*/ 8 h 17"/>
                    <a:gd name="T6" fmla="*/ 20 w 20"/>
                    <a:gd name="T7" fmla="*/ 17 h 17"/>
                    <a:gd name="T8" fmla="*/ 9 w 20"/>
                    <a:gd name="T9" fmla="*/ 9 h 17"/>
                  </a:gdLst>
                  <a:ahLst/>
                  <a:cxnLst>
                    <a:cxn ang="0">
                      <a:pos x="T0" y="T1"/>
                    </a:cxn>
                    <a:cxn ang="0">
                      <a:pos x="T2" y="T3"/>
                    </a:cxn>
                    <a:cxn ang="0">
                      <a:pos x="T4" y="T5"/>
                    </a:cxn>
                    <a:cxn ang="0">
                      <a:pos x="T6" y="T7"/>
                    </a:cxn>
                    <a:cxn ang="0">
                      <a:pos x="T8" y="T9"/>
                    </a:cxn>
                  </a:cxnLst>
                  <a:rect l="0" t="0" r="r" b="b"/>
                  <a:pathLst>
                    <a:path w="20" h="17">
                      <a:moveTo>
                        <a:pt x="9" y="9"/>
                      </a:moveTo>
                      <a:cubicBezTo>
                        <a:pt x="0" y="0"/>
                        <a:pt x="0" y="0"/>
                        <a:pt x="0" y="0"/>
                      </a:cubicBezTo>
                      <a:cubicBezTo>
                        <a:pt x="5" y="2"/>
                        <a:pt x="9" y="4"/>
                        <a:pt x="12" y="8"/>
                      </a:cubicBezTo>
                      <a:cubicBezTo>
                        <a:pt x="20" y="17"/>
                        <a:pt x="20" y="17"/>
                        <a:pt x="20" y="17"/>
                      </a:cubicBezTo>
                      <a:cubicBezTo>
                        <a:pt x="17" y="14"/>
                        <a:pt x="13" y="12"/>
                        <a:pt x="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809"/>
                <p:cNvSpPr>
                  <a:spLocks/>
                </p:cNvSpPr>
                <p:nvPr/>
              </p:nvSpPr>
              <p:spPr bwMode="auto">
                <a:xfrm>
                  <a:off x="7180263" y="674688"/>
                  <a:ext cx="19050" cy="20638"/>
                </a:xfrm>
                <a:custGeom>
                  <a:avLst/>
                  <a:gdLst>
                    <a:gd name="T0" fmla="*/ 8 w 15"/>
                    <a:gd name="T1" fmla="*/ 9 h 16"/>
                    <a:gd name="T2" fmla="*/ 0 w 15"/>
                    <a:gd name="T3" fmla="*/ 0 h 16"/>
                    <a:gd name="T4" fmla="*/ 6 w 15"/>
                    <a:gd name="T5" fmla="*/ 6 h 16"/>
                    <a:gd name="T6" fmla="*/ 15 w 15"/>
                    <a:gd name="T7" fmla="*/ 16 h 16"/>
                    <a:gd name="T8" fmla="*/ 8 w 15"/>
                    <a:gd name="T9" fmla="*/ 9 h 16"/>
                  </a:gdLst>
                  <a:ahLst/>
                  <a:cxnLst>
                    <a:cxn ang="0">
                      <a:pos x="T0" y="T1"/>
                    </a:cxn>
                    <a:cxn ang="0">
                      <a:pos x="T2" y="T3"/>
                    </a:cxn>
                    <a:cxn ang="0">
                      <a:pos x="T4" y="T5"/>
                    </a:cxn>
                    <a:cxn ang="0">
                      <a:pos x="T6" y="T7"/>
                    </a:cxn>
                    <a:cxn ang="0">
                      <a:pos x="T8" y="T9"/>
                    </a:cxn>
                  </a:cxnLst>
                  <a:rect l="0" t="0" r="r" b="b"/>
                  <a:pathLst>
                    <a:path w="15" h="16">
                      <a:moveTo>
                        <a:pt x="8" y="9"/>
                      </a:moveTo>
                      <a:cubicBezTo>
                        <a:pt x="0" y="0"/>
                        <a:pt x="0" y="0"/>
                        <a:pt x="0" y="0"/>
                      </a:cubicBezTo>
                      <a:cubicBezTo>
                        <a:pt x="2" y="2"/>
                        <a:pt x="4" y="4"/>
                        <a:pt x="6" y="6"/>
                      </a:cubicBezTo>
                      <a:cubicBezTo>
                        <a:pt x="15" y="16"/>
                        <a:pt x="15" y="16"/>
                        <a:pt x="15" y="16"/>
                      </a:cubicBezTo>
                      <a:cubicBezTo>
                        <a:pt x="13" y="13"/>
                        <a:pt x="11" y="11"/>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810"/>
                <p:cNvSpPr>
                  <a:spLocks/>
                </p:cNvSpPr>
                <p:nvPr/>
              </p:nvSpPr>
              <p:spPr bwMode="auto">
                <a:xfrm>
                  <a:off x="6985001" y="766763"/>
                  <a:ext cx="95250" cy="11113"/>
                </a:xfrm>
                <a:custGeom>
                  <a:avLst/>
                  <a:gdLst>
                    <a:gd name="T0" fmla="*/ 7 w 60"/>
                    <a:gd name="T1" fmla="*/ 7 h 7"/>
                    <a:gd name="T2" fmla="*/ 0 w 60"/>
                    <a:gd name="T3" fmla="*/ 0 h 7"/>
                    <a:gd name="T4" fmla="*/ 54 w 60"/>
                    <a:gd name="T5" fmla="*/ 0 h 7"/>
                    <a:gd name="T6" fmla="*/ 60 w 60"/>
                    <a:gd name="T7" fmla="*/ 7 h 7"/>
                    <a:gd name="T8" fmla="*/ 7 w 60"/>
                    <a:gd name="T9" fmla="*/ 7 h 7"/>
                  </a:gdLst>
                  <a:ahLst/>
                  <a:cxnLst>
                    <a:cxn ang="0">
                      <a:pos x="T0" y="T1"/>
                    </a:cxn>
                    <a:cxn ang="0">
                      <a:pos x="T2" y="T3"/>
                    </a:cxn>
                    <a:cxn ang="0">
                      <a:pos x="T4" y="T5"/>
                    </a:cxn>
                    <a:cxn ang="0">
                      <a:pos x="T6" y="T7"/>
                    </a:cxn>
                    <a:cxn ang="0">
                      <a:pos x="T8" y="T9"/>
                    </a:cxn>
                  </a:cxnLst>
                  <a:rect l="0" t="0" r="r" b="b"/>
                  <a:pathLst>
                    <a:path w="60" h="7">
                      <a:moveTo>
                        <a:pt x="7" y="7"/>
                      </a:moveTo>
                      <a:lnTo>
                        <a:pt x="0" y="0"/>
                      </a:lnTo>
                      <a:lnTo>
                        <a:pt x="54" y="0"/>
                      </a:lnTo>
                      <a:lnTo>
                        <a:pt x="60" y="7"/>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811"/>
                <p:cNvSpPr>
                  <a:spLocks/>
                </p:cNvSpPr>
                <p:nvPr/>
              </p:nvSpPr>
              <p:spPr bwMode="auto">
                <a:xfrm>
                  <a:off x="6724651" y="949326"/>
                  <a:ext cx="12700" cy="176213"/>
                </a:xfrm>
                <a:custGeom>
                  <a:avLst/>
                  <a:gdLst>
                    <a:gd name="T0" fmla="*/ 6 w 8"/>
                    <a:gd name="T1" fmla="*/ 111 h 111"/>
                    <a:gd name="T2" fmla="*/ 0 w 8"/>
                    <a:gd name="T3" fmla="*/ 103 h 111"/>
                    <a:gd name="T4" fmla="*/ 0 w 8"/>
                    <a:gd name="T5" fmla="*/ 0 h 111"/>
                    <a:gd name="T6" fmla="*/ 8 w 8"/>
                    <a:gd name="T7" fmla="*/ 7 h 111"/>
                    <a:gd name="T8" fmla="*/ 6 w 8"/>
                    <a:gd name="T9" fmla="*/ 111 h 111"/>
                  </a:gdLst>
                  <a:ahLst/>
                  <a:cxnLst>
                    <a:cxn ang="0">
                      <a:pos x="T0" y="T1"/>
                    </a:cxn>
                    <a:cxn ang="0">
                      <a:pos x="T2" y="T3"/>
                    </a:cxn>
                    <a:cxn ang="0">
                      <a:pos x="T4" y="T5"/>
                    </a:cxn>
                    <a:cxn ang="0">
                      <a:pos x="T6" y="T7"/>
                    </a:cxn>
                    <a:cxn ang="0">
                      <a:pos x="T8" y="T9"/>
                    </a:cxn>
                  </a:cxnLst>
                  <a:rect l="0" t="0" r="r" b="b"/>
                  <a:pathLst>
                    <a:path w="8" h="111">
                      <a:moveTo>
                        <a:pt x="6" y="111"/>
                      </a:moveTo>
                      <a:lnTo>
                        <a:pt x="0" y="103"/>
                      </a:lnTo>
                      <a:lnTo>
                        <a:pt x="0" y="0"/>
                      </a:lnTo>
                      <a:lnTo>
                        <a:pt x="8" y="7"/>
                      </a:lnTo>
                      <a:lnTo>
                        <a:pt x="6"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812"/>
                <p:cNvSpPr>
                  <a:spLocks/>
                </p:cNvSpPr>
                <p:nvPr/>
              </p:nvSpPr>
              <p:spPr bwMode="auto">
                <a:xfrm>
                  <a:off x="6948488" y="714376"/>
                  <a:ext cx="11113" cy="63500"/>
                </a:xfrm>
                <a:custGeom>
                  <a:avLst/>
                  <a:gdLst>
                    <a:gd name="T0" fmla="*/ 7 w 7"/>
                    <a:gd name="T1" fmla="*/ 40 h 40"/>
                    <a:gd name="T2" fmla="*/ 0 w 7"/>
                    <a:gd name="T3" fmla="*/ 33 h 40"/>
                    <a:gd name="T4" fmla="*/ 1 w 7"/>
                    <a:gd name="T5" fmla="*/ 0 h 40"/>
                    <a:gd name="T6" fmla="*/ 7 w 7"/>
                    <a:gd name="T7" fmla="*/ 8 h 40"/>
                    <a:gd name="T8" fmla="*/ 7 w 7"/>
                    <a:gd name="T9" fmla="*/ 40 h 40"/>
                  </a:gdLst>
                  <a:ahLst/>
                  <a:cxnLst>
                    <a:cxn ang="0">
                      <a:pos x="T0" y="T1"/>
                    </a:cxn>
                    <a:cxn ang="0">
                      <a:pos x="T2" y="T3"/>
                    </a:cxn>
                    <a:cxn ang="0">
                      <a:pos x="T4" y="T5"/>
                    </a:cxn>
                    <a:cxn ang="0">
                      <a:pos x="T6" y="T7"/>
                    </a:cxn>
                    <a:cxn ang="0">
                      <a:pos x="T8" y="T9"/>
                    </a:cxn>
                  </a:cxnLst>
                  <a:rect l="0" t="0" r="r" b="b"/>
                  <a:pathLst>
                    <a:path w="7" h="40">
                      <a:moveTo>
                        <a:pt x="7" y="40"/>
                      </a:moveTo>
                      <a:lnTo>
                        <a:pt x="0" y="33"/>
                      </a:lnTo>
                      <a:lnTo>
                        <a:pt x="1" y="0"/>
                      </a:lnTo>
                      <a:lnTo>
                        <a:pt x="7" y="8"/>
                      </a:lnTo>
                      <a:lnTo>
                        <a:pt x="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813"/>
                <p:cNvSpPr>
                  <a:spLocks/>
                </p:cNvSpPr>
                <p:nvPr/>
              </p:nvSpPr>
              <p:spPr bwMode="auto">
                <a:xfrm>
                  <a:off x="6864351" y="766763"/>
                  <a:ext cx="95250" cy="11113"/>
                </a:xfrm>
                <a:custGeom>
                  <a:avLst/>
                  <a:gdLst>
                    <a:gd name="T0" fmla="*/ 6 w 60"/>
                    <a:gd name="T1" fmla="*/ 7 h 7"/>
                    <a:gd name="T2" fmla="*/ 0 w 60"/>
                    <a:gd name="T3" fmla="*/ 0 h 7"/>
                    <a:gd name="T4" fmla="*/ 53 w 60"/>
                    <a:gd name="T5" fmla="*/ 0 h 7"/>
                    <a:gd name="T6" fmla="*/ 60 w 60"/>
                    <a:gd name="T7" fmla="*/ 7 h 7"/>
                    <a:gd name="T8" fmla="*/ 6 w 60"/>
                    <a:gd name="T9" fmla="*/ 7 h 7"/>
                  </a:gdLst>
                  <a:ahLst/>
                  <a:cxnLst>
                    <a:cxn ang="0">
                      <a:pos x="T0" y="T1"/>
                    </a:cxn>
                    <a:cxn ang="0">
                      <a:pos x="T2" y="T3"/>
                    </a:cxn>
                    <a:cxn ang="0">
                      <a:pos x="T4" y="T5"/>
                    </a:cxn>
                    <a:cxn ang="0">
                      <a:pos x="T6" y="T7"/>
                    </a:cxn>
                    <a:cxn ang="0">
                      <a:pos x="T8" y="T9"/>
                    </a:cxn>
                  </a:cxnLst>
                  <a:rect l="0" t="0" r="r" b="b"/>
                  <a:pathLst>
                    <a:path w="60" h="7">
                      <a:moveTo>
                        <a:pt x="6" y="7"/>
                      </a:moveTo>
                      <a:lnTo>
                        <a:pt x="0" y="0"/>
                      </a:lnTo>
                      <a:lnTo>
                        <a:pt x="53" y="0"/>
                      </a:lnTo>
                      <a:lnTo>
                        <a:pt x="60" y="7"/>
                      </a:lnTo>
                      <a:lnTo>
                        <a:pt x="6"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814"/>
                <p:cNvSpPr>
                  <a:spLocks/>
                </p:cNvSpPr>
                <p:nvPr/>
              </p:nvSpPr>
              <p:spPr bwMode="auto">
                <a:xfrm>
                  <a:off x="6680201" y="920751"/>
                  <a:ext cx="15875" cy="30163"/>
                </a:xfrm>
                <a:custGeom>
                  <a:avLst/>
                  <a:gdLst>
                    <a:gd name="T0" fmla="*/ 13 w 13"/>
                    <a:gd name="T1" fmla="*/ 24 h 24"/>
                    <a:gd name="T2" fmla="*/ 5 w 13"/>
                    <a:gd name="T3" fmla="*/ 14 h 24"/>
                    <a:gd name="T4" fmla="*/ 0 w 13"/>
                    <a:gd name="T5" fmla="*/ 0 h 24"/>
                    <a:gd name="T6" fmla="*/ 8 w 13"/>
                    <a:gd name="T7" fmla="*/ 10 h 24"/>
                    <a:gd name="T8" fmla="*/ 13 w 13"/>
                    <a:gd name="T9" fmla="*/ 24 h 24"/>
                  </a:gdLst>
                  <a:ahLst/>
                  <a:cxnLst>
                    <a:cxn ang="0">
                      <a:pos x="T0" y="T1"/>
                    </a:cxn>
                    <a:cxn ang="0">
                      <a:pos x="T2" y="T3"/>
                    </a:cxn>
                    <a:cxn ang="0">
                      <a:pos x="T4" y="T5"/>
                    </a:cxn>
                    <a:cxn ang="0">
                      <a:pos x="T6" y="T7"/>
                    </a:cxn>
                    <a:cxn ang="0">
                      <a:pos x="T8" y="T9"/>
                    </a:cxn>
                  </a:cxnLst>
                  <a:rect l="0" t="0" r="r" b="b"/>
                  <a:pathLst>
                    <a:path w="13" h="24">
                      <a:moveTo>
                        <a:pt x="13" y="24"/>
                      </a:moveTo>
                      <a:cubicBezTo>
                        <a:pt x="5" y="14"/>
                        <a:pt x="5" y="14"/>
                        <a:pt x="5" y="14"/>
                      </a:cubicBezTo>
                      <a:cubicBezTo>
                        <a:pt x="2" y="11"/>
                        <a:pt x="0" y="6"/>
                        <a:pt x="0" y="0"/>
                      </a:cubicBezTo>
                      <a:cubicBezTo>
                        <a:pt x="8" y="10"/>
                        <a:pt x="8" y="10"/>
                        <a:pt x="8" y="10"/>
                      </a:cubicBezTo>
                      <a:cubicBezTo>
                        <a:pt x="8" y="15"/>
                        <a:pt x="10" y="20"/>
                        <a:pt x="1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815"/>
                <p:cNvSpPr>
                  <a:spLocks/>
                </p:cNvSpPr>
                <p:nvPr/>
              </p:nvSpPr>
              <p:spPr bwMode="auto">
                <a:xfrm>
                  <a:off x="6843713" y="757238"/>
                  <a:ext cx="14288" cy="15875"/>
                </a:xfrm>
                <a:custGeom>
                  <a:avLst/>
                  <a:gdLst>
                    <a:gd name="T0" fmla="*/ 9 w 11"/>
                    <a:gd name="T1" fmla="*/ 10 h 12"/>
                    <a:gd name="T2" fmla="*/ 0 w 11"/>
                    <a:gd name="T3" fmla="*/ 0 h 12"/>
                    <a:gd name="T4" fmla="*/ 2 w 11"/>
                    <a:gd name="T5" fmla="*/ 2 h 12"/>
                    <a:gd name="T6" fmla="*/ 11 w 11"/>
                    <a:gd name="T7" fmla="*/ 12 h 12"/>
                    <a:gd name="T8" fmla="*/ 9 w 11"/>
                    <a:gd name="T9" fmla="*/ 10 h 12"/>
                  </a:gdLst>
                  <a:ahLst/>
                  <a:cxnLst>
                    <a:cxn ang="0">
                      <a:pos x="T0" y="T1"/>
                    </a:cxn>
                    <a:cxn ang="0">
                      <a:pos x="T2" y="T3"/>
                    </a:cxn>
                    <a:cxn ang="0">
                      <a:pos x="T4" y="T5"/>
                    </a:cxn>
                    <a:cxn ang="0">
                      <a:pos x="T6" y="T7"/>
                    </a:cxn>
                    <a:cxn ang="0">
                      <a:pos x="T8" y="T9"/>
                    </a:cxn>
                  </a:cxnLst>
                  <a:rect l="0" t="0" r="r" b="b"/>
                  <a:pathLst>
                    <a:path w="11" h="12">
                      <a:moveTo>
                        <a:pt x="9" y="10"/>
                      </a:moveTo>
                      <a:cubicBezTo>
                        <a:pt x="0" y="0"/>
                        <a:pt x="0" y="0"/>
                        <a:pt x="0" y="0"/>
                      </a:cubicBezTo>
                      <a:cubicBezTo>
                        <a:pt x="1" y="1"/>
                        <a:pt x="2" y="2"/>
                        <a:pt x="2" y="2"/>
                      </a:cubicBezTo>
                      <a:cubicBezTo>
                        <a:pt x="11" y="12"/>
                        <a:pt x="11" y="12"/>
                        <a:pt x="11" y="12"/>
                      </a:cubicBezTo>
                      <a:cubicBezTo>
                        <a:pt x="10" y="12"/>
                        <a:pt x="9"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816"/>
                <p:cNvSpPr>
                  <a:spLocks/>
                </p:cNvSpPr>
                <p:nvPr/>
              </p:nvSpPr>
              <p:spPr bwMode="auto">
                <a:xfrm>
                  <a:off x="6846888" y="760413"/>
                  <a:ext cx="15875" cy="15875"/>
                </a:xfrm>
                <a:custGeom>
                  <a:avLst/>
                  <a:gdLst>
                    <a:gd name="T0" fmla="*/ 9 w 13"/>
                    <a:gd name="T1" fmla="*/ 10 h 13"/>
                    <a:gd name="T2" fmla="*/ 0 w 13"/>
                    <a:gd name="T3" fmla="*/ 0 h 13"/>
                    <a:gd name="T4" fmla="*/ 4 w 13"/>
                    <a:gd name="T5" fmla="*/ 3 h 13"/>
                    <a:gd name="T6" fmla="*/ 13 w 13"/>
                    <a:gd name="T7" fmla="*/ 13 h 13"/>
                    <a:gd name="T8" fmla="*/ 9 w 13"/>
                    <a:gd name="T9" fmla="*/ 10 h 13"/>
                  </a:gdLst>
                  <a:ahLst/>
                  <a:cxnLst>
                    <a:cxn ang="0">
                      <a:pos x="T0" y="T1"/>
                    </a:cxn>
                    <a:cxn ang="0">
                      <a:pos x="T2" y="T3"/>
                    </a:cxn>
                    <a:cxn ang="0">
                      <a:pos x="T4" y="T5"/>
                    </a:cxn>
                    <a:cxn ang="0">
                      <a:pos x="T6" y="T7"/>
                    </a:cxn>
                    <a:cxn ang="0">
                      <a:pos x="T8" y="T9"/>
                    </a:cxn>
                  </a:cxnLst>
                  <a:rect l="0" t="0" r="r" b="b"/>
                  <a:pathLst>
                    <a:path w="13" h="13">
                      <a:moveTo>
                        <a:pt x="9" y="10"/>
                      </a:moveTo>
                      <a:cubicBezTo>
                        <a:pt x="0" y="0"/>
                        <a:pt x="0" y="0"/>
                        <a:pt x="0" y="0"/>
                      </a:cubicBezTo>
                      <a:cubicBezTo>
                        <a:pt x="2" y="1"/>
                        <a:pt x="3" y="2"/>
                        <a:pt x="4" y="3"/>
                      </a:cubicBezTo>
                      <a:cubicBezTo>
                        <a:pt x="13" y="13"/>
                        <a:pt x="13" y="13"/>
                        <a:pt x="13" y="13"/>
                      </a:cubicBezTo>
                      <a:cubicBezTo>
                        <a:pt x="11" y="12"/>
                        <a:pt x="10"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817"/>
                <p:cNvSpPr>
                  <a:spLocks/>
                </p:cNvSpPr>
                <p:nvPr/>
              </p:nvSpPr>
              <p:spPr bwMode="auto">
                <a:xfrm>
                  <a:off x="6851651" y="763588"/>
                  <a:ext cx="17463" cy="14288"/>
                </a:xfrm>
                <a:custGeom>
                  <a:avLst/>
                  <a:gdLst>
                    <a:gd name="T0" fmla="*/ 9 w 14"/>
                    <a:gd name="T1" fmla="*/ 10 h 12"/>
                    <a:gd name="T2" fmla="*/ 0 w 14"/>
                    <a:gd name="T3" fmla="*/ 0 h 12"/>
                    <a:gd name="T4" fmla="*/ 6 w 14"/>
                    <a:gd name="T5" fmla="*/ 2 h 12"/>
                    <a:gd name="T6" fmla="*/ 14 w 14"/>
                    <a:gd name="T7" fmla="*/ 12 h 12"/>
                    <a:gd name="T8" fmla="*/ 9 w 14"/>
                    <a:gd name="T9" fmla="*/ 10 h 12"/>
                  </a:gdLst>
                  <a:ahLst/>
                  <a:cxnLst>
                    <a:cxn ang="0">
                      <a:pos x="T0" y="T1"/>
                    </a:cxn>
                    <a:cxn ang="0">
                      <a:pos x="T2" y="T3"/>
                    </a:cxn>
                    <a:cxn ang="0">
                      <a:pos x="T4" y="T5"/>
                    </a:cxn>
                    <a:cxn ang="0">
                      <a:pos x="T6" y="T7"/>
                    </a:cxn>
                    <a:cxn ang="0">
                      <a:pos x="T8" y="T9"/>
                    </a:cxn>
                  </a:cxnLst>
                  <a:rect l="0" t="0" r="r" b="b"/>
                  <a:pathLst>
                    <a:path w="14" h="12">
                      <a:moveTo>
                        <a:pt x="9" y="10"/>
                      </a:moveTo>
                      <a:cubicBezTo>
                        <a:pt x="0" y="0"/>
                        <a:pt x="0" y="0"/>
                        <a:pt x="0" y="0"/>
                      </a:cubicBezTo>
                      <a:cubicBezTo>
                        <a:pt x="2" y="1"/>
                        <a:pt x="4" y="2"/>
                        <a:pt x="6" y="2"/>
                      </a:cubicBezTo>
                      <a:cubicBezTo>
                        <a:pt x="14" y="12"/>
                        <a:pt x="14" y="12"/>
                        <a:pt x="14" y="12"/>
                      </a:cubicBezTo>
                      <a:cubicBezTo>
                        <a:pt x="12" y="11"/>
                        <a:pt x="10" y="11"/>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818"/>
                <p:cNvSpPr>
                  <a:spLocks/>
                </p:cNvSpPr>
                <p:nvPr/>
              </p:nvSpPr>
              <p:spPr bwMode="auto">
                <a:xfrm>
                  <a:off x="6859588" y="766763"/>
                  <a:ext cx="14288" cy="11113"/>
                </a:xfrm>
                <a:custGeom>
                  <a:avLst/>
                  <a:gdLst>
                    <a:gd name="T0" fmla="*/ 8 w 12"/>
                    <a:gd name="T1" fmla="*/ 10 h 10"/>
                    <a:gd name="T2" fmla="*/ 0 w 12"/>
                    <a:gd name="T3" fmla="*/ 0 h 10"/>
                    <a:gd name="T4" fmla="*/ 3 w 12"/>
                    <a:gd name="T5" fmla="*/ 0 h 10"/>
                    <a:gd name="T6" fmla="*/ 12 w 12"/>
                    <a:gd name="T7" fmla="*/ 10 h 10"/>
                    <a:gd name="T8" fmla="*/ 8 w 12"/>
                    <a:gd name="T9" fmla="*/ 10 h 10"/>
                  </a:gdLst>
                  <a:ahLst/>
                  <a:cxnLst>
                    <a:cxn ang="0">
                      <a:pos x="T0" y="T1"/>
                    </a:cxn>
                    <a:cxn ang="0">
                      <a:pos x="T2" y="T3"/>
                    </a:cxn>
                    <a:cxn ang="0">
                      <a:pos x="T4" y="T5"/>
                    </a:cxn>
                    <a:cxn ang="0">
                      <a:pos x="T6" y="T7"/>
                    </a:cxn>
                    <a:cxn ang="0">
                      <a:pos x="T8" y="T9"/>
                    </a:cxn>
                  </a:cxnLst>
                  <a:rect l="0" t="0" r="r" b="b"/>
                  <a:pathLst>
                    <a:path w="12" h="10">
                      <a:moveTo>
                        <a:pt x="8" y="10"/>
                      </a:moveTo>
                      <a:cubicBezTo>
                        <a:pt x="0" y="0"/>
                        <a:pt x="0" y="0"/>
                        <a:pt x="0" y="0"/>
                      </a:cubicBezTo>
                      <a:cubicBezTo>
                        <a:pt x="1" y="0"/>
                        <a:pt x="2" y="0"/>
                        <a:pt x="3" y="0"/>
                      </a:cubicBezTo>
                      <a:cubicBezTo>
                        <a:pt x="12" y="10"/>
                        <a:pt x="12" y="10"/>
                        <a:pt x="12"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819"/>
                <p:cNvSpPr>
                  <a:spLocks/>
                </p:cNvSpPr>
                <p:nvPr/>
              </p:nvSpPr>
              <p:spPr bwMode="auto">
                <a:xfrm>
                  <a:off x="6862763" y="766763"/>
                  <a:ext cx="11113" cy="11113"/>
                </a:xfrm>
                <a:custGeom>
                  <a:avLst/>
                  <a:gdLst>
                    <a:gd name="T0" fmla="*/ 9 w 9"/>
                    <a:gd name="T1" fmla="*/ 10 h 10"/>
                    <a:gd name="T2" fmla="*/ 0 w 9"/>
                    <a:gd name="T3" fmla="*/ 0 h 10"/>
                    <a:gd name="T4" fmla="*/ 1 w 9"/>
                    <a:gd name="T5" fmla="*/ 0 h 10"/>
                    <a:gd name="T6" fmla="*/ 9 w 9"/>
                    <a:gd name="T7" fmla="*/ 10 h 10"/>
                    <a:gd name="T8" fmla="*/ 9 w 9"/>
                    <a:gd name="T9" fmla="*/ 10 h 10"/>
                  </a:gdLst>
                  <a:ahLst/>
                  <a:cxnLst>
                    <a:cxn ang="0">
                      <a:pos x="T0" y="T1"/>
                    </a:cxn>
                    <a:cxn ang="0">
                      <a:pos x="T2" y="T3"/>
                    </a:cxn>
                    <a:cxn ang="0">
                      <a:pos x="T4" y="T5"/>
                    </a:cxn>
                    <a:cxn ang="0">
                      <a:pos x="T6" y="T7"/>
                    </a:cxn>
                    <a:cxn ang="0">
                      <a:pos x="T8" y="T9"/>
                    </a:cxn>
                  </a:cxnLst>
                  <a:rect l="0" t="0" r="r" b="b"/>
                  <a:pathLst>
                    <a:path w="9" h="10">
                      <a:moveTo>
                        <a:pt x="9" y="10"/>
                      </a:moveTo>
                      <a:cubicBezTo>
                        <a:pt x="0" y="0"/>
                        <a:pt x="0" y="0"/>
                        <a:pt x="0" y="0"/>
                      </a:cubicBezTo>
                      <a:cubicBezTo>
                        <a:pt x="0" y="0"/>
                        <a:pt x="1" y="0"/>
                        <a:pt x="1" y="0"/>
                      </a:cubicBezTo>
                      <a:cubicBezTo>
                        <a:pt x="9" y="10"/>
                        <a:pt x="9" y="10"/>
                        <a:pt x="9" y="10"/>
                      </a:cubicBezTo>
                      <a:cubicBezTo>
                        <a:pt x="9"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820"/>
                <p:cNvSpPr>
                  <a:spLocks/>
                </p:cNvSpPr>
                <p:nvPr/>
              </p:nvSpPr>
              <p:spPr bwMode="auto">
                <a:xfrm>
                  <a:off x="6680201" y="858838"/>
                  <a:ext cx="11113" cy="74613"/>
                </a:xfrm>
                <a:custGeom>
                  <a:avLst/>
                  <a:gdLst>
                    <a:gd name="T0" fmla="*/ 6 w 7"/>
                    <a:gd name="T1" fmla="*/ 47 h 47"/>
                    <a:gd name="T2" fmla="*/ 0 w 7"/>
                    <a:gd name="T3" fmla="*/ 39 h 47"/>
                    <a:gd name="T4" fmla="*/ 0 w 7"/>
                    <a:gd name="T5" fmla="*/ 0 h 47"/>
                    <a:gd name="T6" fmla="*/ 7 w 7"/>
                    <a:gd name="T7" fmla="*/ 8 h 47"/>
                    <a:gd name="T8" fmla="*/ 6 w 7"/>
                    <a:gd name="T9" fmla="*/ 47 h 47"/>
                  </a:gdLst>
                  <a:ahLst/>
                  <a:cxnLst>
                    <a:cxn ang="0">
                      <a:pos x="T0" y="T1"/>
                    </a:cxn>
                    <a:cxn ang="0">
                      <a:pos x="T2" y="T3"/>
                    </a:cxn>
                    <a:cxn ang="0">
                      <a:pos x="T4" y="T5"/>
                    </a:cxn>
                    <a:cxn ang="0">
                      <a:pos x="T6" y="T7"/>
                    </a:cxn>
                    <a:cxn ang="0">
                      <a:pos x="T8" y="T9"/>
                    </a:cxn>
                  </a:cxnLst>
                  <a:rect l="0" t="0" r="r" b="b"/>
                  <a:pathLst>
                    <a:path w="7" h="47">
                      <a:moveTo>
                        <a:pt x="6" y="47"/>
                      </a:moveTo>
                      <a:lnTo>
                        <a:pt x="0" y="39"/>
                      </a:lnTo>
                      <a:lnTo>
                        <a:pt x="0" y="0"/>
                      </a:lnTo>
                      <a:lnTo>
                        <a:pt x="7" y="8"/>
                      </a:lnTo>
                      <a:lnTo>
                        <a:pt x="6"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821"/>
                <p:cNvSpPr>
                  <a:spLocks/>
                </p:cNvSpPr>
                <p:nvPr/>
              </p:nvSpPr>
              <p:spPr bwMode="auto">
                <a:xfrm>
                  <a:off x="6707188" y="831851"/>
                  <a:ext cx="30163" cy="12700"/>
                </a:xfrm>
                <a:custGeom>
                  <a:avLst/>
                  <a:gdLst>
                    <a:gd name="T0" fmla="*/ 7 w 19"/>
                    <a:gd name="T1" fmla="*/ 8 h 8"/>
                    <a:gd name="T2" fmla="*/ 0 w 19"/>
                    <a:gd name="T3" fmla="*/ 0 h 8"/>
                    <a:gd name="T4" fmla="*/ 13 w 19"/>
                    <a:gd name="T5" fmla="*/ 0 h 8"/>
                    <a:gd name="T6" fmla="*/ 19 w 19"/>
                    <a:gd name="T7" fmla="*/ 8 h 8"/>
                    <a:gd name="T8" fmla="*/ 7 w 19"/>
                    <a:gd name="T9" fmla="*/ 8 h 8"/>
                  </a:gdLst>
                  <a:ahLst/>
                  <a:cxnLst>
                    <a:cxn ang="0">
                      <a:pos x="T0" y="T1"/>
                    </a:cxn>
                    <a:cxn ang="0">
                      <a:pos x="T2" y="T3"/>
                    </a:cxn>
                    <a:cxn ang="0">
                      <a:pos x="T4" y="T5"/>
                    </a:cxn>
                    <a:cxn ang="0">
                      <a:pos x="T6" y="T7"/>
                    </a:cxn>
                    <a:cxn ang="0">
                      <a:pos x="T8" y="T9"/>
                    </a:cxn>
                  </a:cxnLst>
                  <a:rect l="0" t="0" r="r" b="b"/>
                  <a:pathLst>
                    <a:path w="19" h="8">
                      <a:moveTo>
                        <a:pt x="7" y="8"/>
                      </a:moveTo>
                      <a:lnTo>
                        <a:pt x="0" y="0"/>
                      </a:lnTo>
                      <a:lnTo>
                        <a:pt x="13" y="0"/>
                      </a:lnTo>
                      <a:lnTo>
                        <a:pt x="19" y="8"/>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822"/>
                <p:cNvSpPr>
                  <a:spLocks/>
                </p:cNvSpPr>
                <p:nvPr/>
              </p:nvSpPr>
              <p:spPr bwMode="auto">
                <a:xfrm>
                  <a:off x="6680201" y="836613"/>
                  <a:ext cx="22225" cy="34925"/>
                </a:xfrm>
                <a:custGeom>
                  <a:avLst/>
                  <a:gdLst>
                    <a:gd name="T0" fmla="*/ 9 w 18"/>
                    <a:gd name="T1" fmla="*/ 27 h 27"/>
                    <a:gd name="T2" fmla="*/ 0 w 18"/>
                    <a:gd name="T3" fmla="*/ 17 h 27"/>
                    <a:gd name="T4" fmla="*/ 10 w 18"/>
                    <a:gd name="T5" fmla="*/ 0 h 27"/>
                    <a:gd name="T6" fmla="*/ 18 w 18"/>
                    <a:gd name="T7" fmla="*/ 9 h 27"/>
                    <a:gd name="T8" fmla="*/ 9 w 18"/>
                    <a:gd name="T9" fmla="*/ 27 h 27"/>
                  </a:gdLst>
                  <a:ahLst/>
                  <a:cxnLst>
                    <a:cxn ang="0">
                      <a:pos x="T0" y="T1"/>
                    </a:cxn>
                    <a:cxn ang="0">
                      <a:pos x="T2" y="T3"/>
                    </a:cxn>
                    <a:cxn ang="0">
                      <a:pos x="T4" y="T5"/>
                    </a:cxn>
                    <a:cxn ang="0">
                      <a:pos x="T6" y="T7"/>
                    </a:cxn>
                    <a:cxn ang="0">
                      <a:pos x="T8" y="T9"/>
                    </a:cxn>
                  </a:cxnLst>
                  <a:rect l="0" t="0" r="r" b="b"/>
                  <a:pathLst>
                    <a:path w="18" h="27">
                      <a:moveTo>
                        <a:pt x="9" y="27"/>
                      </a:moveTo>
                      <a:cubicBezTo>
                        <a:pt x="0" y="17"/>
                        <a:pt x="0" y="17"/>
                        <a:pt x="0" y="17"/>
                      </a:cubicBezTo>
                      <a:cubicBezTo>
                        <a:pt x="0" y="10"/>
                        <a:pt x="4" y="3"/>
                        <a:pt x="10" y="0"/>
                      </a:cubicBezTo>
                      <a:cubicBezTo>
                        <a:pt x="18" y="9"/>
                        <a:pt x="18" y="9"/>
                        <a:pt x="18" y="9"/>
                      </a:cubicBezTo>
                      <a:cubicBezTo>
                        <a:pt x="13" y="13"/>
                        <a:pt x="9" y="20"/>
                        <a:pt x="9" y="2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823"/>
                <p:cNvSpPr>
                  <a:spLocks/>
                </p:cNvSpPr>
                <p:nvPr/>
              </p:nvSpPr>
              <p:spPr bwMode="auto">
                <a:xfrm>
                  <a:off x="6692901" y="835026"/>
                  <a:ext cx="14288" cy="14288"/>
                </a:xfrm>
                <a:custGeom>
                  <a:avLst/>
                  <a:gdLst>
                    <a:gd name="T0" fmla="*/ 8 w 12"/>
                    <a:gd name="T1" fmla="*/ 11 h 11"/>
                    <a:gd name="T2" fmla="*/ 0 w 12"/>
                    <a:gd name="T3" fmla="*/ 2 h 11"/>
                    <a:gd name="T4" fmla="*/ 3 w 12"/>
                    <a:gd name="T5" fmla="*/ 0 h 11"/>
                    <a:gd name="T6" fmla="*/ 12 w 12"/>
                    <a:gd name="T7" fmla="*/ 10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0" y="2"/>
                        <a:pt x="0" y="2"/>
                        <a:pt x="0" y="2"/>
                      </a:cubicBezTo>
                      <a:cubicBezTo>
                        <a:pt x="1" y="1"/>
                        <a:pt x="2" y="0"/>
                        <a:pt x="3" y="0"/>
                      </a:cubicBezTo>
                      <a:cubicBezTo>
                        <a:pt x="12" y="10"/>
                        <a:pt x="12" y="10"/>
                        <a:pt x="12" y="10"/>
                      </a:cubicBezTo>
                      <a:cubicBezTo>
                        <a:pt x="11" y="10"/>
                        <a:pt x="10"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824"/>
                <p:cNvSpPr>
                  <a:spLocks/>
                </p:cNvSpPr>
                <p:nvPr/>
              </p:nvSpPr>
              <p:spPr bwMode="auto">
                <a:xfrm>
                  <a:off x="6696076" y="833438"/>
                  <a:ext cx="15875" cy="14288"/>
                </a:xfrm>
                <a:custGeom>
                  <a:avLst/>
                  <a:gdLst>
                    <a:gd name="T0" fmla="*/ 9 w 12"/>
                    <a:gd name="T1" fmla="*/ 11 h 11"/>
                    <a:gd name="T2" fmla="*/ 0 w 12"/>
                    <a:gd name="T3" fmla="*/ 1 h 11"/>
                    <a:gd name="T4" fmla="*/ 3 w 12"/>
                    <a:gd name="T5" fmla="*/ 0 h 11"/>
                    <a:gd name="T6" fmla="*/ 12 w 12"/>
                    <a:gd name="T7" fmla="*/ 10 h 11"/>
                    <a:gd name="T8" fmla="*/ 9 w 12"/>
                    <a:gd name="T9" fmla="*/ 11 h 11"/>
                  </a:gdLst>
                  <a:ahLst/>
                  <a:cxnLst>
                    <a:cxn ang="0">
                      <a:pos x="T0" y="T1"/>
                    </a:cxn>
                    <a:cxn ang="0">
                      <a:pos x="T2" y="T3"/>
                    </a:cxn>
                    <a:cxn ang="0">
                      <a:pos x="T4" y="T5"/>
                    </a:cxn>
                    <a:cxn ang="0">
                      <a:pos x="T6" y="T7"/>
                    </a:cxn>
                    <a:cxn ang="0">
                      <a:pos x="T8" y="T9"/>
                    </a:cxn>
                  </a:cxnLst>
                  <a:rect l="0" t="0" r="r" b="b"/>
                  <a:pathLst>
                    <a:path w="12" h="11">
                      <a:moveTo>
                        <a:pt x="9" y="11"/>
                      </a:moveTo>
                      <a:cubicBezTo>
                        <a:pt x="0" y="1"/>
                        <a:pt x="0" y="1"/>
                        <a:pt x="0" y="1"/>
                      </a:cubicBezTo>
                      <a:cubicBezTo>
                        <a:pt x="1" y="0"/>
                        <a:pt x="2" y="0"/>
                        <a:pt x="3" y="0"/>
                      </a:cubicBezTo>
                      <a:cubicBezTo>
                        <a:pt x="12" y="10"/>
                        <a:pt x="12" y="10"/>
                        <a:pt x="12" y="10"/>
                      </a:cubicBezTo>
                      <a:cubicBezTo>
                        <a:pt x="11" y="10"/>
                        <a:pt x="10" y="10"/>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825"/>
                <p:cNvSpPr>
                  <a:spLocks/>
                </p:cNvSpPr>
                <p:nvPr/>
              </p:nvSpPr>
              <p:spPr bwMode="auto">
                <a:xfrm>
                  <a:off x="6700838" y="831851"/>
                  <a:ext cx="14288" cy="14288"/>
                </a:xfrm>
                <a:custGeom>
                  <a:avLst/>
                  <a:gdLst>
                    <a:gd name="T0" fmla="*/ 9 w 12"/>
                    <a:gd name="T1" fmla="*/ 11 h 11"/>
                    <a:gd name="T2" fmla="*/ 0 w 12"/>
                    <a:gd name="T3" fmla="*/ 1 h 11"/>
                    <a:gd name="T4" fmla="*/ 3 w 12"/>
                    <a:gd name="T5" fmla="*/ 0 h 11"/>
                    <a:gd name="T6" fmla="*/ 12 w 12"/>
                    <a:gd name="T7" fmla="*/ 10 h 11"/>
                    <a:gd name="T8" fmla="*/ 9 w 12"/>
                    <a:gd name="T9" fmla="*/ 11 h 11"/>
                  </a:gdLst>
                  <a:ahLst/>
                  <a:cxnLst>
                    <a:cxn ang="0">
                      <a:pos x="T0" y="T1"/>
                    </a:cxn>
                    <a:cxn ang="0">
                      <a:pos x="T2" y="T3"/>
                    </a:cxn>
                    <a:cxn ang="0">
                      <a:pos x="T4" y="T5"/>
                    </a:cxn>
                    <a:cxn ang="0">
                      <a:pos x="T6" y="T7"/>
                    </a:cxn>
                    <a:cxn ang="0">
                      <a:pos x="T8" y="T9"/>
                    </a:cxn>
                  </a:cxnLst>
                  <a:rect l="0" t="0" r="r" b="b"/>
                  <a:pathLst>
                    <a:path w="12" h="11">
                      <a:moveTo>
                        <a:pt x="9" y="11"/>
                      </a:moveTo>
                      <a:cubicBezTo>
                        <a:pt x="0" y="1"/>
                        <a:pt x="0" y="1"/>
                        <a:pt x="0" y="1"/>
                      </a:cubicBezTo>
                      <a:cubicBezTo>
                        <a:pt x="1" y="1"/>
                        <a:pt x="2" y="0"/>
                        <a:pt x="3" y="0"/>
                      </a:cubicBezTo>
                      <a:cubicBezTo>
                        <a:pt x="12" y="10"/>
                        <a:pt x="12" y="10"/>
                        <a:pt x="12" y="10"/>
                      </a:cubicBezTo>
                      <a:cubicBezTo>
                        <a:pt x="11" y="10"/>
                        <a:pt x="10" y="10"/>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826"/>
                <p:cNvSpPr>
                  <a:spLocks/>
                </p:cNvSpPr>
                <p:nvPr/>
              </p:nvSpPr>
              <p:spPr bwMode="auto">
                <a:xfrm>
                  <a:off x="6704013" y="831851"/>
                  <a:ext cx="14288" cy="12700"/>
                </a:xfrm>
                <a:custGeom>
                  <a:avLst/>
                  <a:gdLst>
                    <a:gd name="T0" fmla="*/ 9 w 11"/>
                    <a:gd name="T1" fmla="*/ 10 h 10"/>
                    <a:gd name="T2" fmla="*/ 0 w 11"/>
                    <a:gd name="T3" fmla="*/ 0 h 10"/>
                    <a:gd name="T4" fmla="*/ 3 w 11"/>
                    <a:gd name="T5" fmla="*/ 0 h 10"/>
                    <a:gd name="T6" fmla="*/ 11 w 11"/>
                    <a:gd name="T7" fmla="*/ 10 h 10"/>
                    <a:gd name="T8" fmla="*/ 9 w 11"/>
                    <a:gd name="T9" fmla="*/ 10 h 10"/>
                  </a:gdLst>
                  <a:ahLst/>
                  <a:cxnLst>
                    <a:cxn ang="0">
                      <a:pos x="T0" y="T1"/>
                    </a:cxn>
                    <a:cxn ang="0">
                      <a:pos x="T2" y="T3"/>
                    </a:cxn>
                    <a:cxn ang="0">
                      <a:pos x="T4" y="T5"/>
                    </a:cxn>
                    <a:cxn ang="0">
                      <a:pos x="T6" y="T7"/>
                    </a:cxn>
                    <a:cxn ang="0">
                      <a:pos x="T8" y="T9"/>
                    </a:cxn>
                  </a:cxnLst>
                  <a:rect l="0" t="0" r="r" b="b"/>
                  <a:pathLst>
                    <a:path w="11" h="10">
                      <a:moveTo>
                        <a:pt x="9" y="10"/>
                      </a:moveTo>
                      <a:cubicBezTo>
                        <a:pt x="0" y="0"/>
                        <a:pt x="0" y="0"/>
                        <a:pt x="0" y="0"/>
                      </a:cubicBezTo>
                      <a:cubicBezTo>
                        <a:pt x="1" y="0"/>
                        <a:pt x="2" y="0"/>
                        <a:pt x="3" y="0"/>
                      </a:cubicBezTo>
                      <a:cubicBezTo>
                        <a:pt x="11" y="10"/>
                        <a:pt x="11" y="10"/>
                        <a:pt x="11" y="10"/>
                      </a:cubicBezTo>
                      <a:cubicBezTo>
                        <a:pt x="10"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827"/>
                <p:cNvSpPr>
                  <a:spLocks/>
                </p:cNvSpPr>
                <p:nvPr/>
              </p:nvSpPr>
              <p:spPr bwMode="auto">
                <a:xfrm>
                  <a:off x="6727826" y="733426"/>
                  <a:ext cx="11113" cy="111125"/>
                </a:xfrm>
                <a:custGeom>
                  <a:avLst/>
                  <a:gdLst>
                    <a:gd name="T0" fmla="*/ 6 w 7"/>
                    <a:gd name="T1" fmla="*/ 70 h 70"/>
                    <a:gd name="T2" fmla="*/ 0 w 7"/>
                    <a:gd name="T3" fmla="*/ 62 h 70"/>
                    <a:gd name="T4" fmla="*/ 1 w 7"/>
                    <a:gd name="T5" fmla="*/ 0 h 70"/>
                    <a:gd name="T6" fmla="*/ 7 w 7"/>
                    <a:gd name="T7" fmla="*/ 8 h 70"/>
                    <a:gd name="T8" fmla="*/ 6 w 7"/>
                    <a:gd name="T9" fmla="*/ 70 h 70"/>
                  </a:gdLst>
                  <a:ahLst/>
                  <a:cxnLst>
                    <a:cxn ang="0">
                      <a:pos x="T0" y="T1"/>
                    </a:cxn>
                    <a:cxn ang="0">
                      <a:pos x="T2" y="T3"/>
                    </a:cxn>
                    <a:cxn ang="0">
                      <a:pos x="T4" y="T5"/>
                    </a:cxn>
                    <a:cxn ang="0">
                      <a:pos x="T6" y="T7"/>
                    </a:cxn>
                    <a:cxn ang="0">
                      <a:pos x="T8" y="T9"/>
                    </a:cxn>
                  </a:cxnLst>
                  <a:rect l="0" t="0" r="r" b="b"/>
                  <a:pathLst>
                    <a:path w="7" h="70">
                      <a:moveTo>
                        <a:pt x="6" y="70"/>
                      </a:moveTo>
                      <a:lnTo>
                        <a:pt x="0" y="62"/>
                      </a:lnTo>
                      <a:lnTo>
                        <a:pt x="1" y="0"/>
                      </a:lnTo>
                      <a:lnTo>
                        <a:pt x="7" y="8"/>
                      </a:lnTo>
                      <a:lnTo>
                        <a:pt x="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828"/>
                <p:cNvSpPr>
                  <a:spLocks/>
                </p:cNvSpPr>
                <p:nvPr/>
              </p:nvSpPr>
              <p:spPr bwMode="auto">
                <a:xfrm>
                  <a:off x="6807201" y="655638"/>
                  <a:ext cx="333375" cy="11113"/>
                </a:xfrm>
                <a:custGeom>
                  <a:avLst/>
                  <a:gdLst>
                    <a:gd name="T0" fmla="*/ 7 w 210"/>
                    <a:gd name="T1" fmla="*/ 7 h 7"/>
                    <a:gd name="T2" fmla="*/ 0 w 210"/>
                    <a:gd name="T3" fmla="*/ 0 h 7"/>
                    <a:gd name="T4" fmla="*/ 204 w 210"/>
                    <a:gd name="T5" fmla="*/ 0 h 7"/>
                    <a:gd name="T6" fmla="*/ 210 w 210"/>
                    <a:gd name="T7" fmla="*/ 7 h 7"/>
                    <a:gd name="T8" fmla="*/ 7 w 210"/>
                    <a:gd name="T9" fmla="*/ 7 h 7"/>
                  </a:gdLst>
                  <a:ahLst/>
                  <a:cxnLst>
                    <a:cxn ang="0">
                      <a:pos x="T0" y="T1"/>
                    </a:cxn>
                    <a:cxn ang="0">
                      <a:pos x="T2" y="T3"/>
                    </a:cxn>
                    <a:cxn ang="0">
                      <a:pos x="T4" y="T5"/>
                    </a:cxn>
                    <a:cxn ang="0">
                      <a:pos x="T6" y="T7"/>
                    </a:cxn>
                    <a:cxn ang="0">
                      <a:pos x="T8" y="T9"/>
                    </a:cxn>
                  </a:cxnLst>
                  <a:rect l="0" t="0" r="r" b="b"/>
                  <a:pathLst>
                    <a:path w="210" h="7">
                      <a:moveTo>
                        <a:pt x="7" y="7"/>
                      </a:moveTo>
                      <a:lnTo>
                        <a:pt x="0" y="0"/>
                      </a:lnTo>
                      <a:lnTo>
                        <a:pt x="204" y="0"/>
                      </a:lnTo>
                      <a:lnTo>
                        <a:pt x="210" y="7"/>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829"/>
                <p:cNvSpPr>
                  <a:spLocks noEditPoints="1"/>
                </p:cNvSpPr>
                <p:nvPr/>
              </p:nvSpPr>
              <p:spPr bwMode="auto">
                <a:xfrm>
                  <a:off x="6689726" y="666751"/>
                  <a:ext cx="571500" cy="598488"/>
                </a:xfrm>
                <a:custGeom>
                  <a:avLst/>
                  <a:gdLst>
                    <a:gd name="T0" fmla="*/ 457 w 457"/>
                    <a:gd name="T1" fmla="*/ 163 h 478"/>
                    <a:gd name="T2" fmla="*/ 435 w 457"/>
                    <a:gd name="T3" fmla="*/ 234 h 478"/>
                    <a:gd name="T4" fmla="*/ 417 w 457"/>
                    <a:gd name="T5" fmla="*/ 366 h 478"/>
                    <a:gd name="T6" fmla="*/ 385 w 457"/>
                    <a:gd name="T7" fmla="*/ 470 h 478"/>
                    <a:gd name="T8" fmla="*/ 335 w 457"/>
                    <a:gd name="T9" fmla="*/ 478 h 478"/>
                    <a:gd name="T10" fmla="*/ 327 w 457"/>
                    <a:gd name="T11" fmla="*/ 428 h 478"/>
                    <a:gd name="T12" fmla="*/ 123 w 457"/>
                    <a:gd name="T13" fmla="*/ 470 h 478"/>
                    <a:gd name="T14" fmla="*/ 73 w 457"/>
                    <a:gd name="T15" fmla="*/ 478 h 478"/>
                    <a:gd name="T16" fmla="*/ 66 w 457"/>
                    <a:gd name="T17" fmla="*/ 420 h 478"/>
                    <a:gd name="T18" fmla="*/ 37 w 457"/>
                    <a:gd name="T19" fmla="*/ 234 h 478"/>
                    <a:gd name="T20" fmla="*/ 0 w 457"/>
                    <a:gd name="T21" fmla="*/ 213 h 478"/>
                    <a:gd name="T22" fmla="*/ 22 w 457"/>
                    <a:gd name="T23" fmla="*/ 142 h 478"/>
                    <a:gd name="T24" fmla="*/ 39 w 457"/>
                    <a:gd name="T25" fmla="*/ 63 h 478"/>
                    <a:gd name="T26" fmla="*/ 360 w 457"/>
                    <a:gd name="T27" fmla="*/ 0 h 478"/>
                    <a:gd name="T28" fmla="*/ 420 w 457"/>
                    <a:gd name="T29" fmla="*/ 142 h 478"/>
                    <a:gd name="T30" fmla="*/ 81 w 457"/>
                    <a:gd name="T31" fmla="*/ 128 h 478"/>
                    <a:gd name="T32" fmla="*/ 376 w 457"/>
                    <a:gd name="T33" fmla="*/ 242 h 478"/>
                    <a:gd name="T34" fmla="*/ 81 w 457"/>
                    <a:gd name="T35" fmla="*/ 128 h 478"/>
                    <a:gd name="T36" fmla="*/ 244 w 457"/>
                    <a:gd name="T37" fmla="*/ 89 h 478"/>
                    <a:gd name="T38" fmla="*/ 333 w 457"/>
                    <a:gd name="T39" fmla="*/ 68 h 478"/>
                    <a:gd name="T40" fmla="*/ 245 w 457"/>
                    <a:gd name="T41" fmla="*/ 48 h 478"/>
                    <a:gd name="T42" fmla="*/ 127 w 457"/>
                    <a:gd name="T43" fmla="*/ 68 h 478"/>
                    <a:gd name="T44" fmla="*/ 216 w 457"/>
                    <a:gd name="T45" fmla="*/ 89 h 478"/>
                    <a:gd name="T46" fmla="*/ 148 w 457"/>
                    <a:gd name="T47" fmla="*/ 48 h 478"/>
                    <a:gd name="T48" fmla="*/ 133 w 457"/>
                    <a:gd name="T49" fmla="*/ 351 h 478"/>
                    <a:gd name="T50" fmla="*/ 78 w 457"/>
                    <a:gd name="T51" fmla="*/ 351 h 478"/>
                    <a:gd name="T52" fmla="*/ 347 w 457"/>
                    <a:gd name="T53" fmla="*/ 378 h 478"/>
                    <a:gd name="T54" fmla="*/ 348 w 457"/>
                    <a:gd name="T55" fmla="*/ 323 h 478"/>
                    <a:gd name="T56" fmla="*/ 347 w 457"/>
                    <a:gd name="T57" fmla="*/ 378 h 478"/>
                    <a:gd name="T58" fmla="*/ 286 w 457"/>
                    <a:gd name="T59" fmla="*/ 366 h 478"/>
                    <a:gd name="T60" fmla="*/ 166 w 457"/>
                    <a:gd name="T61" fmla="*/ 389 h 478"/>
                    <a:gd name="T62" fmla="*/ 286 w 457"/>
                    <a:gd name="T63" fmla="*/ 338 h 478"/>
                    <a:gd name="T64" fmla="*/ 167 w 457"/>
                    <a:gd name="T65" fmla="*/ 316 h 478"/>
                    <a:gd name="T66" fmla="*/ 286 w 457"/>
                    <a:gd name="T67" fmla="*/ 338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7" h="478">
                      <a:moveTo>
                        <a:pt x="436" y="142"/>
                      </a:moveTo>
                      <a:cubicBezTo>
                        <a:pt x="448" y="142"/>
                        <a:pt x="457" y="151"/>
                        <a:pt x="457" y="163"/>
                      </a:cubicBezTo>
                      <a:cubicBezTo>
                        <a:pt x="456" y="213"/>
                        <a:pt x="456" y="213"/>
                        <a:pt x="456" y="213"/>
                      </a:cubicBezTo>
                      <a:cubicBezTo>
                        <a:pt x="456" y="225"/>
                        <a:pt x="447" y="234"/>
                        <a:pt x="435" y="234"/>
                      </a:cubicBezTo>
                      <a:cubicBezTo>
                        <a:pt x="419" y="234"/>
                        <a:pt x="419" y="234"/>
                        <a:pt x="419" y="234"/>
                      </a:cubicBezTo>
                      <a:cubicBezTo>
                        <a:pt x="417" y="366"/>
                        <a:pt x="417" y="366"/>
                        <a:pt x="417" y="366"/>
                      </a:cubicBezTo>
                      <a:cubicBezTo>
                        <a:pt x="417" y="389"/>
                        <a:pt x="404" y="409"/>
                        <a:pt x="385" y="420"/>
                      </a:cubicBezTo>
                      <a:cubicBezTo>
                        <a:pt x="385" y="470"/>
                        <a:pt x="385" y="470"/>
                        <a:pt x="385" y="470"/>
                      </a:cubicBezTo>
                      <a:cubicBezTo>
                        <a:pt x="385" y="474"/>
                        <a:pt x="381" y="478"/>
                        <a:pt x="377" y="478"/>
                      </a:cubicBezTo>
                      <a:cubicBezTo>
                        <a:pt x="335" y="478"/>
                        <a:pt x="335" y="478"/>
                        <a:pt x="335" y="478"/>
                      </a:cubicBezTo>
                      <a:cubicBezTo>
                        <a:pt x="330" y="478"/>
                        <a:pt x="327" y="474"/>
                        <a:pt x="327" y="470"/>
                      </a:cubicBezTo>
                      <a:cubicBezTo>
                        <a:pt x="327" y="428"/>
                        <a:pt x="327" y="428"/>
                        <a:pt x="327" y="428"/>
                      </a:cubicBezTo>
                      <a:cubicBezTo>
                        <a:pt x="123" y="428"/>
                        <a:pt x="123" y="428"/>
                        <a:pt x="123" y="428"/>
                      </a:cubicBezTo>
                      <a:cubicBezTo>
                        <a:pt x="123" y="470"/>
                        <a:pt x="123" y="470"/>
                        <a:pt x="123" y="470"/>
                      </a:cubicBezTo>
                      <a:cubicBezTo>
                        <a:pt x="123" y="474"/>
                        <a:pt x="119" y="478"/>
                        <a:pt x="115" y="478"/>
                      </a:cubicBezTo>
                      <a:cubicBezTo>
                        <a:pt x="73" y="478"/>
                        <a:pt x="73" y="478"/>
                        <a:pt x="73" y="478"/>
                      </a:cubicBezTo>
                      <a:cubicBezTo>
                        <a:pt x="69" y="478"/>
                        <a:pt x="65" y="474"/>
                        <a:pt x="65" y="470"/>
                      </a:cubicBezTo>
                      <a:cubicBezTo>
                        <a:pt x="66" y="420"/>
                        <a:pt x="66" y="420"/>
                        <a:pt x="66" y="420"/>
                      </a:cubicBezTo>
                      <a:cubicBezTo>
                        <a:pt x="47" y="409"/>
                        <a:pt x="35" y="389"/>
                        <a:pt x="35" y="366"/>
                      </a:cubicBezTo>
                      <a:cubicBezTo>
                        <a:pt x="37" y="234"/>
                        <a:pt x="37" y="234"/>
                        <a:pt x="37" y="234"/>
                      </a:cubicBezTo>
                      <a:cubicBezTo>
                        <a:pt x="21" y="234"/>
                        <a:pt x="21" y="234"/>
                        <a:pt x="21" y="234"/>
                      </a:cubicBezTo>
                      <a:cubicBezTo>
                        <a:pt x="9" y="234"/>
                        <a:pt x="0" y="225"/>
                        <a:pt x="0" y="213"/>
                      </a:cubicBezTo>
                      <a:cubicBezTo>
                        <a:pt x="1" y="163"/>
                        <a:pt x="1" y="163"/>
                        <a:pt x="1" y="163"/>
                      </a:cubicBezTo>
                      <a:cubicBezTo>
                        <a:pt x="1" y="151"/>
                        <a:pt x="10" y="142"/>
                        <a:pt x="22" y="142"/>
                      </a:cubicBezTo>
                      <a:cubicBezTo>
                        <a:pt x="38" y="142"/>
                        <a:pt x="38" y="142"/>
                        <a:pt x="38" y="142"/>
                      </a:cubicBezTo>
                      <a:cubicBezTo>
                        <a:pt x="39" y="63"/>
                        <a:pt x="39" y="63"/>
                        <a:pt x="39" y="63"/>
                      </a:cubicBezTo>
                      <a:cubicBezTo>
                        <a:pt x="39" y="28"/>
                        <a:pt x="68" y="0"/>
                        <a:pt x="102" y="0"/>
                      </a:cubicBezTo>
                      <a:cubicBezTo>
                        <a:pt x="360" y="0"/>
                        <a:pt x="360" y="0"/>
                        <a:pt x="360" y="0"/>
                      </a:cubicBezTo>
                      <a:cubicBezTo>
                        <a:pt x="394" y="0"/>
                        <a:pt x="422" y="28"/>
                        <a:pt x="421" y="63"/>
                      </a:cubicBezTo>
                      <a:cubicBezTo>
                        <a:pt x="420" y="142"/>
                        <a:pt x="420" y="142"/>
                        <a:pt x="420" y="142"/>
                      </a:cubicBezTo>
                      <a:lnTo>
                        <a:pt x="436" y="142"/>
                      </a:lnTo>
                      <a:close/>
                      <a:moveTo>
                        <a:pt x="81" y="128"/>
                      </a:moveTo>
                      <a:cubicBezTo>
                        <a:pt x="80" y="242"/>
                        <a:pt x="80" y="242"/>
                        <a:pt x="80" y="242"/>
                      </a:cubicBezTo>
                      <a:cubicBezTo>
                        <a:pt x="376" y="242"/>
                        <a:pt x="376" y="242"/>
                        <a:pt x="376" y="242"/>
                      </a:cubicBezTo>
                      <a:cubicBezTo>
                        <a:pt x="377" y="128"/>
                        <a:pt x="377" y="128"/>
                        <a:pt x="377" y="128"/>
                      </a:cubicBezTo>
                      <a:cubicBezTo>
                        <a:pt x="81" y="128"/>
                        <a:pt x="81" y="128"/>
                        <a:pt x="81" y="128"/>
                      </a:cubicBezTo>
                      <a:moveTo>
                        <a:pt x="245" y="48"/>
                      </a:moveTo>
                      <a:cubicBezTo>
                        <a:pt x="244" y="89"/>
                        <a:pt x="244" y="89"/>
                        <a:pt x="244" y="89"/>
                      </a:cubicBezTo>
                      <a:cubicBezTo>
                        <a:pt x="312" y="89"/>
                        <a:pt x="312" y="89"/>
                        <a:pt x="312" y="89"/>
                      </a:cubicBezTo>
                      <a:cubicBezTo>
                        <a:pt x="324" y="89"/>
                        <a:pt x="333" y="80"/>
                        <a:pt x="333" y="68"/>
                      </a:cubicBezTo>
                      <a:cubicBezTo>
                        <a:pt x="334" y="57"/>
                        <a:pt x="324" y="48"/>
                        <a:pt x="313" y="48"/>
                      </a:cubicBezTo>
                      <a:cubicBezTo>
                        <a:pt x="245" y="48"/>
                        <a:pt x="245" y="48"/>
                        <a:pt x="245" y="48"/>
                      </a:cubicBezTo>
                      <a:moveTo>
                        <a:pt x="148" y="48"/>
                      </a:moveTo>
                      <a:cubicBezTo>
                        <a:pt x="136" y="48"/>
                        <a:pt x="127" y="57"/>
                        <a:pt x="127" y="68"/>
                      </a:cubicBezTo>
                      <a:cubicBezTo>
                        <a:pt x="127" y="80"/>
                        <a:pt x="136" y="89"/>
                        <a:pt x="147" y="89"/>
                      </a:cubicBezTo>
                      <a:cubicBezTo>
                        <a:pt x="216" y="89"/>
                        <a:pt x="216" y="89"/>
                        <a:pt x="216" y="89"/>
                      </a:cubicBezTo>
                      <a:cubicBezTo>
                        <a:pt x="216" y="48"/>
                        <a:pt x="216" y="48"/>
                        <a:pt x="216" y="48"/>
                      </a:cubicBezTo>
                      <a:cubicBezTo>
                        <a:pt x="148" y="48"/>
                        <a:pt x="148" y="48"/>
                        <a:pt x="148" y="48"/>
                      </a:cubicBezTo>
                      <a:moveTo>
                        <a:pt x="105" y="378"/>
                      </a:moveTo>
                      <a:cubicBezTo>
                        <a:pt x="120" y="378"/>
                        <a:pt x="133" y="366"/>
                        <a:pt x="133" y="351"/>
                      </a:cubicBezTo>
                      <a:cubicBezTo>
                        <a:pt x="133" y="335"/>
                        <a:pt x="121" y="323"/>
                        <a:pt x="106" y="323"/>
                      </a:cubicBezTo>
                      <a:cubicBezTo>
                        <a:pt x="90" y="323"/>
                        <a:pt x="78" y="335"/>
                        <a:pt x="78" y="351"/>
                      </a:cubicBezTo>
                      <a:cubicBezTo>
                        <a:pt x="77" y="366"/>
                        <a:pt x="90" y="378"/>
                        <a:pt x="105" y="378"/>
                      </a:cubicBezTo>
                      <a:moveTo>
                        <a:pt x="347" y="378"/>
                      </a:moveTo>
                      <a:cubicBezTo>
                        <a:pt x="363" y="378"/>
                        <a:pt x="375" y="366"/>
                        <a:pt x="375" y="351"/>
                      </a:cubicBezTo>
                      <a:cubicBezTo>
                        <a:pt x="375" y="335"/>
                        <a:pt x="363" y="323"/>
                        <a:pt x="348" y="323"/>
                      </a:cubicBezTo>
                      <a:cubicBezTo>
                        <a:pt x="333" y="323"/>
                        <a:pt x="320" y="335"/>
                        <a:pt x="320" y="351"/>
                      </a:cubicBezTo>
                      <a:cubicBezTo>
                        <a:pt x="320" y="366"/>
                        <a:pt x="332" y="378"/>
                        <a:pt x="347" y="378"/>
                      </a:cubicBezTo>
                      <a:moveTo>
                        <a:pt x="285" y="389"/>
                      </a:moveTo>
                      <a:cubicBezTo>
                        <a:pt x="286" y="366"/>
                        <a:pt x="286" y="366"/>
                        <a:pt x="286" y="366"/>
                      </a:cubicBezTo>
                      <a:cubicBezTo>
                        <a:pt x="167" y="366"/>
                        <a:pt x="167" y="366"/>
                        <a:pt x="167" y="366"/>
                      </a:cubicBezTo>
                      <a:cubicBezTo>
                        <a:pt x="166" y="389"/>
                        <a:pt x="166" y="389"/>
                        <a:pt x="166" y="389"/>
                      </a:cubicBezTo>
                      <a:cubicBezTo>
                        <a:pt x="285" y="389"/>
                        <a:pt x="285" y="389"/>
                        <a:pt x="285" y="389"/>
                      </a:cubicBezTo>
                      <a:moveTo>
                        <a:pt x="286" y="338"/>
                      </a:moveTo>
                      <a:cubicBezTo>
                        <a:pt x="286" y="316"/>
                        <a:pt x="286" y="316"/>
                        <a:pt x="286" y="316"/>
                      </a:cubicBezTo>
                      <a:cubicBezTo>
                        <a:pt x="167" y="316"/>
                        <a:pt x="167" y="316"/>
                        <a:pt x="167" y="316"/>
                      </a:cubicBezTo>
                      <a:cubicBezTo>
                        <a:pt x="167" y="338"/>
                        <a:pt x="167" y="338"/>
                        <a:pt x="167" y="338"/>
                      </a:cubicBezTo>
                      <a:cubicBezTo>
                        <a:pt x="286" y="338"/>
                        <a:pt x="286" y="338"/>
                        <a:pt x="286" y="3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830"/>
                <p:cNvSpPr>
                  <a:spLocks/>
                </p:cNvSpPr>
                <p:nvPr/>
              </p:nvSpPr>
              <p:spPr bwMode="auto">
                <a:xfrm>
                  <a:off x="6729413" y="668338"/>
                  <a:ext cx="46038" cy="77788"/>
                </a:xfrm>
                <a:custGeom>
                  <a:avLst/>
                  <a:gdLst>
                    <a:gd name="T0" fmla="*/ 8 w 37"/>
                    <a:gd name="T1" fmla="*/ 62 h 62"/>
                    <a:gd name="T2" fmla="*/ 0 w 37"/>
                    <a:gd name="T3" fmla="*/ 52 h 62"/>
                    <a:gd name="T4" fmla="*/ 28 w 37"/>
                    <a:gd name="T5" fmla="*/ 0 h 62"/>
                    <a:gd name="T6" fmla="*/ 37 w 37"/>
                    <a:gd name="T7" fmla="*/ 9 h 62"/>
                    <a:gd name="T8" fmla="*/ 8 w 37"/>
                    <a:gd name="T9" fmla="*/ 62 h 62"/>
                  </a:gdLst>
                  <a:ahLst/>
                  <a:cxnLst>
                    <a:cxn ang="0">
                      <a:pos x="T0" y="T1"/>
                    </a:cxn>
                    <a:cxn ang="0">
                      <a:pos x="T2" y="T3"/>
                    </a:cxn>
                    <a:cxn ang="0">
                      <a:pos x="T4" y="T5"/>
                    </a:cxn>
                    <a:cxn ang="0">
                      <a:pos x="T6" y="T7"/>
                    </a:cxn>
                    <a:cxn ang="0">
                      <a:pos x="T8" y="T9"/>
                    </a:cxn>
                  </a:cxnLst>
                  <a:rect l="0" t="0" r="r" b="b"/>
                  <a:pathLst>
                    <a:path w="37" h="62">
                      <a:moveTo>
                        <a:pt x="8" y="62"/>
                      </a:moveTo>
                      <a:cubicBezTo>
                        <a:pt x="0" y="52"/>
                        <a:pt x="0" y="52"/>
                        <a:pt x="0" y="52"/>
                      </a:cubicBezTo>
                      <a:cubicBezTo>
                        <a:pt x="0" y="30"/>
                        <a:pt x="11" y="11"/>
                        <a:pt x="28" y="0"/>
                      </a:cubicBezTo>
                      <a:cubicBezTo>
                        <a:pt x="37" y="9"/>
                        <a:pt x="37" y="9"/>
                        <a:pt x="37" y="9"/>
                      </a:cubicBezTo>
                      <a:cubicBezTo>
                        <a:pt x="20" y="21"/>
                        <a:pt x="8" y="40"/>
                        <a:pt x="8"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831"/>
                <p:cNvSpPr>
                  <a:spLocks/>
                </p:cNvSpPr>
                <p:nvPr/>
              </p:nvSpPr>
              <p:spPr bwMode="auto">
                <a:xfrm>
                  <a:off x="6764338" y="661988"/>
                  <a:ext cx="22225" cy="17463"/>
                </a:xfrm>
                <a:custGeom>
                  <a:avLst/>
                  <a:gdLst>
                    <a:gd name="T0" fmla="*/ 9 w 18"/>
                    <a:gd name="T1" fmla="*/ 14 h 14"/>
                    <a:gd name="T2" fmla="*/ 0 w 18"/>
                    <a:gd name="T3" fmla="*/ 5 h 14"/>
                    <a:gd name="T4" fmla="*/ 10 w 18"/>
                    <a:gd name="T5" fmla="*/ 0 h 14"/>
                    <a:gd name="T6" fmla="*/ 18 w 18"/>
                    <a:gd name="T7" fmla="*/ 9 h 14"/>
                    <a:gd name="T8" fmla="*/ 9 w 18"/>
                    <a:gd name="T9" fmla="*/ 14 h 14"/>
                  </a:gdLst>
                  <a:ahLst/>
                  <a:cxnLst>
                    <a:cxn ang="0">
                      <a:pos x="T0" y="T1"/>
                    </a:cxn>
                    <a:cxn ang="0">
                      <a:pos x="T2" y="T3"/>
                    </a:cxn>
                    <a:cxn ang="0">
                      <a:pos x="T4" y="T5"/>
                    </a:cxn>
                    <a:cxn ang="0">
                      <a:pos x="T6" y="T7"/>
                    </a:cxn>
                    <a:cxn ang="0">
                      <a:pos x="T8" y="T9"/>
                    </a:cxn>
                  </a:cxnLst>
                  <a:rect l="0" t="0" r="r" b="b"/>
                  <a:pathLst>
                    <a:path w="18" h="14">
                      <a:moveTo>
                        <a:pt x="9" y="14"/>
                      </a:moveTo>
                      <a:cubicBezTo>
                        <a:pt x="0" y="5"/>
                        <a:pt x="0" y="5"/>
                        <a:pt x="0" y="5"/>
                      </a:cubicBezTo>
                      <a:cubicBezTo>
                        <a:pt x="3" y="3"/>
                        <a:pt x="7" y="1"/>
                        <a:pt x="10" y="0"/>
                      </a:cubicBezTo>
                      <a:cubicBezTo>
                        <a:pt x="18" y="9"/>
                        <a:pt x="18" y="9"/>
                        <a:pt x="18" y="9"/>
                      </a:cubicBezTo>
                      <a:cubicBezTo>
                        <a:pt x="15" y="11"/>
                        <a:pt x="12" y="12"/>
                        <a:pt x="9"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832"/>
                <p:cNvSpPr>
                  <a:spLocks/>
                </p:cNvSpPr>
                <p:nvPr/>
              </p:nvSpPr>
              <p:spPr bwMode="auto">
                <a:xfrm>
                  <a:off x="6777038" y="658813"/>
                  <a:ext cx="20638" cy="14288"/>
                </a:xfrm>
                <a:custGeom>
                  <a:avLst/>
                  <a:gdLst>
                    <a:gd name="T0" fmla="*/ 8 w 17"/>
                    <a:gd name="T1" fmla="*/ 12 h 12"/>
                    <a:gd name="T2" fmla="*/ 0 w 17"/>
                    <a:gd name="T3" fmla="*/ 3 h 12"/>
                    <a:gd name="T4" fmla="*/ 9 w 17"/>
                    <a:gd name="T5" fmla="*/ 0 h 12"/>
                    <a:gd name="T6" fmla="*/ 17 w 17"/>
                    <a:gd name="T7" fmla="*/ 9 h 12"/>
                    <a:gd name="T8" fmla="*/ 8 w 17"/>
                    <a:gd name="T9" fmla="*/ 12 h 12"/>
                  </a:gdLst>
                  <a:ahLst/>
                  <a:cxnLst>
                    <a:cxn ang="0">
                      <a:pos x="T0" y="T1"/>
                    </a:cxn>
                    <a:cxn ang="0">
                      <a:pos x="T2" y="T3"/>
                    </a:cxn>
                    <a:cxn ang="0">
                      <a:pos x="T4" y="T5"/>
                    </a:cxn>
                    <a:cxn ang="0">
                      <a:pos x="T6" y="T7"/>
                    </a:cxn>
                    <a:cxn ang="0">
                      <a:pos x="T8" y="T9"/>
                    </a:cxn>
                  </a:cxnLst>
                  <a:rect l="0" t="0" r="r" b="b"/>
                  <a:pathLst>
                    <a:path w="17" h="12">
                      <a:moveTo>
                        <a:pt x="8" y="12"/>
                      </a:moveTo>
                      <a:cubicBezTo>
                        <a:pt x="0" y="3"/>
                        <a:pt x="0" y="3"/>
                        <a:pt x="0" y="3"/>
                      </a:cubicBezTo>
                      <a:cubicBezTo>
                        <a:pt x="3" y="1"/>
                        <a:pt x="6" y="0"/>
                        <a:pt x="9" y="0"/>
                      </a:cubicBezTo>
                      <a:cubicBezTo>
                        <a:pt x="17" y="9"/>
                        <a:pt x="17" y="9"/>
                        <a:pt x="17" y="9"/>
                      </a:cubicBezTo>
                      <a:cubicBezTo>
                        <a:pt x="14" y="10"/>
                        <a:pt x="11" y="11"/>
                        <a:pt x="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833"/>
                <p:cNvSpPr>
                  <a:spLocks/>
                </p:cNvSpPr>
                <p:nvPr/>
              </p:nvSpPr>
              <p:spPr bwMode="auto">
                <a:xfrm>
                  <a:off x="6788151" y="655638"/>
                  <a:ext cx="19050" cy="14288"/>
                </a:xfrm>
                <a:custGeom>
                  <a:avLst/>
                  <a:gdLst>
                    <a:gd name="T0" fmla="*/ 8 w 16"/>
                    <a:gd name="T1" fmla="*/ 11 h 11"/>
                    <a:gd name="T2" fmla="*/ 0 w 16"/>
                    <a:gd name="T3" fmla="*/ 2 h 11"/>
                    <a:gd name="T4" fmla="*/ 8 w 16"/>
                    <a:gd name="T5" fmla="*/ 0 h 11"/>
                    <a:gd name="T6" fmla="*/ 16 w 16"/>
                    <a:gd name="T7" fmla="*/ 10 h 11"/>
                    <a:gd name="T8" fmla="*/ 8 w 16"/>
                    <a:gd name="T9" fmla="*/ 11 h 11"/>
                  </a:gdLst>
                  <a:ahLst/>
                  <a:cxnLst>
                    <a:cxn ang="0">
                      <a:pos x="T0" y="T1"/>
                    </a:cxn>
                    <a:cxn ang="0">
                      <a:pos x="T2" y="T3"/>
                    </a:cxn>
                    <a:cxn ang="0">
                      <a:pos x="T4" y="T5"/>
                    </a:cxn>
                    <a:cxn ang="0">
                      <a:pos x="T6" y="T7"/>
                    </a:cxn>
                    <a:cxn ang="0">
                      <a:pos x="T8" y="T9"/>
                    </a:cxn>
                  </a:cxnLst>
                  <a:rect l="0" t="0" r="r" b="b"/>
                  <a:pathLst>
                    <a:path w="16" h="11">
                      <a:moveTo>
                        <a:pt x="8" y="11"/>
                      </a:moveTo>
                      <a:cubicBezTo>
                        <a:pt x="0" y="2"/>
                        <a:pt x="0" y="2"/>
                        <a:pt x="0" y="2"/>
                      </a:cubicBezTo>
                      <a:cubicBezTo>
                        <a:pt x="2" y="1"/>
                        <a:pt x="5" y="0"/>
                        <a:pt x="8" y="0"/>
                      </a:cubicBezTo>
                      <a:cubicBezTo>
                        <a:pt x="16" y="10"/>
                        <a:pt x="16" y="10"/>
                        <a:pt x="16" y="10"/>
                      </a:cubicBezTo>
                      <a:cubicBezTo>
                        <a:pt x="13" y="10"/>
                        <a:pt x="11"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834"/>
                <p:cNvSpPr>
                  <a:spLocks/>
                </p:cNvSpPr>
                <p:nvPr/>
              </p:nvSpPr>
              <p:spPr bwMode="auto">
                <a:xfrm>
                  <a:off x="6797676" y="655638"/>
                  <a:ext cx="20638" cy="12700"/>
                </a:xfrm>
                <a:custGeom>
                  <a:avLst/>
                  <a:gdLst>
                    <a:gd name="T0" fmla="*/ 8 w 16"/>
                    <a:gd name="T1" fmla="*/ 11 h 11"/>
                    <a:gd name="T2" fmla="*/ 0 w 16"/>
                    <a:gd name="T3" fmla="*/ 1 h 11"/>
                    <a:gd name="T4" fmla="*/ 7 w 16"/>
                    <a:gd name="T5" fmla="*/ 0 h 11"/>
                    <a:gd name="T6" fmla="*/ 16 w 16"/>
                    <a:gd name="T7" fmla="*/ 10 h 11"/>
                    <a:gd name="T8" fmla="*/ 8 w 16"/>
                    <a:gd name="T9" fmla="*/ 11 h 11"/>
                  </a:gdLst>
                  <a:ahLst/>
                  <a:cxnLst>
                    <a:cxn ang="0">
                      <a:pos x="T0" y="T1"/>
                    </a:cxn>
                    <a:cxn ang="0">
                      <a:pos x="T2" y="T3"/>
                    </a:cxn>
                    <a:cxn ang="0">
                      <a:pos x="T4" y="T5"/>
                    </a:cxn>
                    <a:cxn ang="0">
                      <a:pos x="T6" y="T7"/>
                    </a:cxn>
                    <a:cxn ang="0">
                      <a:pos x="T8" y="T9"/>
                    </a:cxn>
                  </a:cxnLst>
                  <a:rect l="0" t="0" r="r" b="b"/>
                  <a:pathLst>
                    <a:path w="16" h="11">
                      <a:moveTo>
                        <a:pt x="8" y="11"/>
                      </a:moveTo>
                      <a:cubicBezTo>
                        <a:pt x="0" y="1"/>
                        <a:pt x="0" y="1"/>
                        <a:pt x="0" y="1"/>
                      </a:cubicBezTo>
                      <a:cubicBezTo>
                        <a:pt x="2" y="1"/>
                        <a:pt x="5" y="0"/>
                        <a:pt x="7" y="0"/>
                      </a:cubicBezTo>
                      <a:cubicBezTo>
                        <a:pt x="16" y="10"/>
                        <a:pt x="16" y="10"/>
                        <a:pt x="16" y="10"/>
                      </a:cubicBezTo>
                      <a:cubicBezTo>
                        <a:pt x="13" y="10"/>
                        <a:pt x="11"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94" name="组合 793"/>
            <p:cNvGrpSpPr/>
            <p:nvPr/>
          </p:nvGrpSpPr>
          <p:grpSpPr>
            <a:xfrm>
              <a:off x="6529673" y="3406789"/>
              <a:ext cx="2461847" cy="2766552"/>
              <a:chOff x="793028" y="3559189"/>
              <a:chExt cx="2461847" cy="2766552"/>
            </a:xfrm>
          </p:grpSpPr>
          <p:sp>
            <p:nvSpPr>
              <p:cNvPr id="795" name="文本框 794"/>
              <p:cNvSpPr txBox="1"/>
              <p:nvPr/>
            </p:nvSpPr>
            <p:spPr>
              <a:xfrm>
                <a:off x="981259" y="3559189"/>
                <a:ext cx="1796200" cy="643533"/>
              </a:xfrm>
              <a:prstGeom prst="rect">
                <a:avLst/>
              </a:prstGeom>
              <a:noFill/>
            </p:spPr>
            <p:txBody>
              <a:bodyPr wrap="square" rtlCol="0">
                <a:spAutoFit/>
              </a:bodyPr>
              <a:lstStyle/>
              <a:p>
                <a:pPr algn="ctr"/>
                <a:r>
                  <a:rPr lang="zh-CN" altLang="en-US" sz="2000" dirty="0">
                    <a:solidFill>
                      <a:srgbClr val="7C8B71"/>
                    </a:solidFill>
                    <a:latin typeface="黑体" pitchFamily="49" charset="-122"/>
                    <a:ea typeface="黑体" pitchFamily="49" charset="-122"/>
                  </a:rPr>
                  <a:t>有利于</a:t>
                </a:r>
                <a:r>
                  <a:rPr lang="zh-CN" altLang="en-US" sz="2000" dirty="0" smtClean="0">
                    <a:solidFill>
                      <a:srgbClr val="7C8B71"/>
                    </a:solidFill>
                    <a:latin typeface="黑体" pitchFamily="49" charset="-122"/>
                    <a:ea typeface="黑体" pitchFamily="49" charset="-122"/>
                  </a:rPr>
                  <a:t>企业</a:t>
                </a:r>
                <a:endParaRPr lang="en-US" altLang="zh-CN" sz="2000" dirty="0" smtClean="0">
                  <a:solidFill>
                    <a:srgbClr val="7C8B71"/>
                  </a:solidFill>
                  <a:latin typeface="黑体" pitchFamily="49" charset="-122"/>
                  <a:ea typeface="黑体" pitchFamily="49" charset="-122"/>
                </a:endParaRPr>
              </a:p>
              <a:p>
                <a:pPr algn="ctr"/>
                <a:r>
                  <a:rPr lang="zh-CN" altLang="en-US" sz="2000" dirty="0" smtClean="0">
                    <a:solidFill>
                      <a:srgbClr val="7C8B71"/>
                    </a:solidFill>
                    <a:latin typeface="黑体" pitchFamily="49" charset="-122"/>
                    <a:ea typeface="黑体" pitchFamily="49" charset="-122"/>
                  </a:rPr>
                  <a:t>提高</a:t>
                </a:r>
                <a:r>
                  <a:rPr lang="zh-CN" altLang="en-US" sz="2000" dirty="0">
                    <a:solidFill>
                      <a:srgbClr val="7C8B71"/>
                    </a:solidFill>
                    <a:latin typeface="黑体" pitchFamily="49" charset="-122"/>
                    <a:ea typeface="黑体" pitchFamily="49" charset="-122"/>
                  </a:rPr>
                  <a:t>产品质量</a:t>
                </a:r>
              </a:p>
            </p:txBody>
          </p:sp>
          <p:sp>
            <p:nvSpPr>
              <p:cNvPr id="796" name="文本框 795"/>
              <p:cNvSpPr txBox="1"/>
              <p:nvPr/>
            </p:nvSpPr>
            <p:spPr>
              <a:xfrm>
                <a:off x="793028" y="4189959"/>
                <a:ext cx="2461847" cy="2135782"/>
              </a:xfrm>
              <a:prstGeom prst="rect">
                <a:avLst/>
              </a:prstGeom>
              <a:noFill/>
            </p:spPr>
            <p:txBody>
              <a:bodyPr wrap="square" rtlCol="0">
                <a:spAutoFit/>
              </a:bodyPr>
              <a:lstStyle/>
              <a:p>
                <a:pPr>
                  <a:lnSpc>
                    <a:spcPts val="2200"/>
                  </a:lnSpc>
                </a:pPr>
                <a:r>
                  <a:rPr lang="zh-CN" altLang="en-US" sz="1600" dirty="0" smtClean="0">
                    <a:solidFill>
                      <a:srgbClr val="7C8B71"/>
                    </a:solidFill>
                    <a:latin typeface="华文楷体" pitchFamily="2" charset="-122"/>
                    <a:ea typeface="华文楷体" pitchFamily="2" charset="-122"/>
                  </a:rPr>
                  <a:t>在</a:t>
                </a:r>
                <a:r>
                  <a:rPr lang="zh-CN" altLang="en-US" sz="1600" dirty="0">
                    <a:solidFill>
                      <a:srgbClr val="7C8B71"/>
                    </a:solidFill>
                    <a:latin typeface="华文楷体" pitchFamily="2" charset="-122"/>
                    <a:ea typeface="华文楷体" pitchFamily="2" charset="-122"/>
                  </a:rPr>
                  <a:t>市场经济条件下</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要</a:t>
                </a:r>
              </a:p>
              <a:p>
                <a:pPr>
                  <a:lnSpc>
                    <a:spcPts val="2200"/>
                  </a:lnSpc>
                </a:pPr>
                <a:r>
                  <a:rPr lang="zh-CN" altLang="en-US" sz="1600" dirty="0">
                    <a:solidFill>
                      <a:srgbClr val="7C8B71"/>
                    </a:solidFill>
                    <a:latin typeface="华文楷体" pitchFamily="2" charset="-122"/>
                    <a:ea typeface="华文楷体" pitchFamily="2" charset="-122"/>
                  </a:rPr>
                  <a:t>想提高产品竞争力</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企业作为广告主不仅要抓产品质量</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还必须恰当地选择</a:t>
                </a:r>
                <a:r>
                  <a:rPr lang="zh-CN" altLang="en-US" sz="1600" dirty="0" smtClean="0">
                    <a:solidFill>
                      <a:srgbClr val="7C8B71"/>
                    </a:solidFill>
                    <a:latin typeface="华文楷体" pitchFamily="2" charset="-122"/>
                    <a:ea typeface="华文楷体" pitchFamily="2" charset="-122"/>
                  </a:rPr>
                  <a:t>广告媒体</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而能够给受众留下深刻视、听觉印象的电视广告媒体自然是广告主的首选</a:t>
                </a:r>
                <a:r>
                  <a:rPr lang="en-US" altLang="zh-CN" sz="1600" dirty="0">
                    <a:solidFill>
                      <a:srgbClr val="7C8B71"/>
                    </a:solidFill>
                    <a:latin typeface="华文楷体" pitchFamily="2" charset="-122"/>
                    <a:ea typeface="华文楷体" pitchFamily="2" charset="-122"/>
                  </a:rPr>
                  <a:t>. </a:t>
                </a:r>
                <a:endParaRPr lang="zh-CN" altLang="en-US" sz="1600" dirty="0">
                  <a:solidFill>
                    <a:srgbClr val="7C8B71"/>
                  </a:solidFill>
                  <a:latin typeface="华文楷体" pitchFamily="2" charset="-122"/>
                  <a:ea typeface="华文楷体" pitchFamily="2" charset="-122"/>
                </a:endParaRPr>
              </a:p>
            </p:txBody>
          </p:sp>
        </p:grpSp>
      </p:grpSp>
      <p:grpSp>
        <p:nvGrpSpPr>
          <p:cNvPr id="800" name="组合 799"/>
          <p:cNvGrpSpPr/>
          <p:nvPr/>
        </p:nvGrpSpPr>
        <p:grpSpPr>
          <a:xfrm>
            <a:off x="9411778" y="1808953"/>
            <a:ext cx="2278474" cy="3680456"/>
            <a:chOff x="9501648" y="2314520"/>
            <a:chExt cx="2278474" cy="3345869"/>
          </a:xfrm>
        </p:grpSpPr>
        <p:grpSp>
          <p:nvGrpSpPr>
            <p:cNvPr id="785" name="组合 784"/>
            <p:cNvGrpSpPr/>
            <p:nvPr/>
          </p:nvGrpSpPr>
          <p:grpSpPr>
            <a:xfrm>
              <a:off x="10036640" y="2314520"/>
              <a:ext cx="1024286" cy="1024286"/>
              <a:chOff x="5987899" y="2675876"/>
              <a:chExt cx="1024286" cy="1024286"/>
            </a:xfrm>
          </p:grpSpPr>
          <p:sp>
            <p:nvSpPr>
              <p:cNvPr id="710" name="矩形 709"/>
              <p:cNvSpPr/>
              <p:nvPr/>
            </p:nvSpPr>
            <p:spPr>
              <a:xfrm>
                <a:off x="6042842" y="2730819"/>
                <a:ext cx="914400" cy="914400"/>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1" name="矩形 710"/>
              <p:cNvSpPr/>
              <p:nvPr/>
            </p:nvSpPr>
            <p:spPr>
              <a:xfrm>
                <a:off x="5987899" y="2675876"/>
                <a:ext cx="1024286" cy="1024286"/>
              </a:xfrm>
              <a:prstGeom prst="rect">
                <a:avLst/>
              </a:prstGeom>
              <a:noFill/>
              <a:ln>
                <a:solidFill>
                  <a:srgbClr val="7C8B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6" name="组合 5"/>
              <p:cNvGrpSpPr/>
              <p:nvPr/>
            </p:nvGrpSpPr>
            <p:grpSpPr>
              <a:xfrm>
                <a:off x="6216674" y="2883219"/>
                <a:ext cx="566737" cy="609600"/>
                <a:chOff x="7994651" y="655638"/>
                <a:chExt cx="566737" cy="609600"/>
              </a:xfrm>
              <a:solidFill>
                <a:schemeClr val="bg1"/>
              </a:solidFill>
            </p:grpSpPr>
            <p:sp>
              <p:nvSpPr>
                <p:cNvPr id="7" name="Freeform 161"/>
                <p:cNvSpPr>
                  <a:spLocks/>
                </p:cNvSpPr>
                <p:nvPr/>
              </p:nvSpPr>
              <p:spPr bwMode="auto">
                <a:xfrm>
                  <a:off x="8440738" y="1238251"/>
                  <a:ext cx="14288" cy="20638"/>
                </a:xfrm>
                <a:custGeom>
                  <a:avLst/>
                  <a:gdLst>
                    <a:gd name="T0" fmla="*/ 11 w 11"/>
                    <a:gd name="T1" fmla="*/ 16 h 16"/>
                    <a:gd name="T2" fmla="*/ 3 w 11"/>
                    <a:gd name="T3" fmla="*/ 7 h 16"/>
                    <a:gd name="T4" fmla="*/ 0 w 11"/>
                    <a:gd name="T5" fmla="*/ 0 h 16"/>
                    <a:gd name="T6" fmla="*/ 8 w 11"/>
                    <a:gd name="T7" fmla="*/ 9 h 16"/>
                    <a:gd name="T8" fmla="*/ 11 w 11"/>
                    <a:gd name="T9" fmla="*/ 16 h 16"/>
                  </a:gdLst>
                  <a:ahLst/>
                  <a:cxnLst>
                    <a:cxn ang="0">
                      <a:pos x="T0" y="T1"/>
                    </a:cxn>
                    <a:cxn ang="0">
                      <a:pos x="T2" y="T3"/>
                    </a:cxn>
                    <a:cxn ang="0">
                      <a:pos x="T4" y="T5"/>
                    </a:cxn>
                    <a:cxn ang="0">
                      <a:pos x="T6" y="T7"/>
                    </a:cxn>
                    <a:cxn ang="0">
                      <a:pos x="T8" y="T9"/>
                    </a:cxn>
                  </a:cxnLst>
                  <a:rect l="0" t="0" r="r" b="b"/>
                  <a:pathLst>
                    <a:path w="11" h="16">
                      <a:moveTo>
                        <a:pt x="11" y="16"/>
                      </a:moveTo>
                      <a:cubicBezTo>
                        <a:pt x="3" y="7"/>
                        <a:pt x="3" y="7"/>
                        <a:pt x="3" y="7"/>
                      </a:cubicBezTo>
                      <a:cubicBezTo>
                        <a:pt x="1" y="5"/>
                        <a:pt x="0" y="2"/>
                        <a:pt x="0" y="0"/>
                      </a:cubicBezTo>
                      <a:cubicBezTo>
                        <a:pt x="8" y="9"/>
                        <a:pt x="8" y="9"/>
                        <a:pt x="8" y="9"/>
                      </a:cubicBezTo>
                      <a:cubicBezTo>
                        <a:pt x="8" y="12"/>
                        <a:pt x="9" y="14"/>
                        <a:pt x="11"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62"/>
                <p:cNvSpPr>
                  <a:spLocks/>
                </p:cNvSpPr>
                <p:nvPr/>
              </p:nvSpPr>
              <p:spPr bwMode="auto">
                <a:xfrm>
                  <a:off x="8440738" y="1231901"/>
                  <a:ext cx="11113" cy="17463"/>
                </a:xfrm>
                <a:custGeom>
                  <a:avLst/>
                  <a:gdLst>
                    <a:gd name="T0" fmla="*/ 7 w 7"/>
                    <a:gd name="T1" fmla="*/ 11 h 11"/>
                    <a:gd name="T2" fmla="*/ 0 w 7"/>
                    <a:gd name="T3" fmla="*/ 4 h 11"/>
                    <a:gd name="T4" fmla="*/ 0 w 7"/>
                    <a:gd name="T5" fmla="*/ 0 h 11"/>
                    <a:gd name="T6" fmla="*/ 7 w 7"/>
                    <a:gd name="T7" fmla="*/ 8 h 11"/>
                    <a:gd name="T8" fmla="*/ 7 w 7"/>
                    <a:gd name="T9" fmla="*/ 11 h 11"/>
                  </a:gdLst>
                  <a:ahLst/>
                  <a:cxnLst>
                    <a:cxn ang="0">
                      <a:pos x="T0" y="T1"/>
                    </a:cxn>
                    <a:cxn ang="0">
                      <a:pos x="T2" y="T3"/>
                    </a:cxn>
                    <a:cxn ang="0">
                      <a:pos x="T4" y="T5"/>
                    </a:cxn>
                    <a:cxn ang="0">
                      <a:pos x="T6" y="T7"/>
                    </a:cxn>
                    <a:cxn ang="0">
                      <a:pos x="T8" y="T9"/>
                    </a:cxn>
                  </a:cxnLst>
                  <a:rect l="0" t="0" r="r" b="b"/>
                  <a:pathLst>
                    <a:path w="7" h="11">
                      <a:moveTo>
                        <a:pt x="7" y="11"/>
                      </a:moveTo>
                      <a:lnTo>
                        <a:pt x="0" y="4"/>
                      </a:lnTo>
                      <a:lnTo>
                        <a:pt x="0" y="0"/>
                      </a:lnTo>
                      <a:lnTo>
                        <a:pt x="7" y="8"/>
                      </a:lnTo>
                      <a:lnTo>
                        <a:pt x="7"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63"/>
                <p:cNvSpPr>
                  <a:spLocks/>
                </p:cNvSpPr>
                <p:nvPr/>
              </p:nvSpPr>
              <p:spPr bwMode="auto">
                <a:xfrm>
                  <a:off x="8493126" y="1054101"/>
                  <a:ext cx="12700" cy="34925"/>
                </a:xfrm>
                <a:custGeom>
                  <a:avLst/>
                  <a:gdLst>
                    <a:gd name="T0" fmla="*/ 8 w 10"/>
                    <a:gd name="T1" fmla="*/ 29 h 29"/>
                    <a:gd name="T2" fmla="*/ 0 w 10"/>
                    <a:gd name="T3" fmla="*/ 19 h 29"/>
                    <a:gd name="T4" fmla="*/ 1 w 10"/>
                    <a:gd name="T5" fmla="*/ 0 h 29"/>
                    <a:gd name="T6" fmla="*/ 9 w 10"/>
                    <a:gd name="T7" fmla="*/ 10 h 29"/>
                    <a:gd name="T8" fmla="*/ 8 w 10"/>
                    <a:gd name="T9" fmla="*/ 29 h 29"/>
                  </a:gdLst>
                  <a:ahLst/>
                  <a:cxnLst>
                    <a:cxn ang="0">
                      <a:pos x="T0" y="T1"/>
                    </a:cxn>
                    <a:cxn ang="0">
                      <a:pos x="T2" y="T3"/>
                    </a:cxn>
                    <a:cxn ang="0">
                      <a:pos x="T4" y="T5"/>
                    </a:cxn>
                    <a:cxn ang="0">
                      <a:pos x="T6" y="T7"/>
                    </a:cxn>
                    <a:cxn ang="0">
                      <a:pos x="T8" y="T9"/>
                    </a:cxn>
                  </a:cxnLst>
                  <a:rect l="0" t="0" r="r" b="b"/>
                  <a:pathLst>
                    <a:path w="10" h="29">
                      <a:moveTo>
                        <a:pt x="8" y="29"/>
                      </a:moveTo>
                      <a:cubicBezTo>
                        <a:pt x="0" y="19"/>
                        <a:pt x="0" y="19"/>
                        <a:pt x="0" y="19"/>
                      </a:cubicBezTo>
                      <a:cubicBezTo>
                        <a:pt x="0" y="18"/>
                        <a:pt x="1" y="3"/>
                        <a:pt x="1" y="0"/>
                      </a:cubicBezTo>
                      <a:cubicBezTo>
                        <a:pt x="9" y="10"/>
                        <a:pt x="9" y="10"/>
                        <a:pt x="9" y="10"/>
                      </a:cubicBezTo>
                      <a:cubicBezTo>
                        <a:pt x="10" y="12"/>
                        <a:pt x="8" y="28"/>
                        <a:pt x="8"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64"/>
                <p:cNvSpPr>
                  <a:spLocks/>
                </p:cNvSpPr>
                <p:nvPr/>
              </p:nvSpPr>
              <p:spPr bwMode="auto">
                <a:xfrm>
                  <a:off x="8493126" y="1049338"/>
                  <a:ext cx="11113" cy="17463"/>
                </a:xfrm>
                <a:custGeom>
                  <a:avLst/>
                  <a:gdLst>
                    <a:gd name="T0" fmla="*/ 9 w 9"/>
                    <a:gd name="T1" fmla="*/ 13 h 13"/>
                    <a:gd name="T2" fmla="*/ 1 w 9"/>
                    <a:gd name="T3" fmla="*/ 3 h 13"/>
                    <a:gd name="T4" fmla="*/ 0 w 9"/>
                    <a:gd name="T5" fmla="*/ 0 h 13"/>
                    <a:gd name="T6" fmla="*/ 8 w 9"/>
                    <a:gd name="T7" fmla="*/ 9 h 13"/>
                    <a:gd name="T8" fmla="*/ 9 w 9"/>
                    <a:gd name="T9" fmla="*/ 13 h 13"/>
                  </a:gdLst>
                  <a:ahLst/>
                  <a:cxnLst>
                    <a:cxn ang="0">
                      <a:pos x="T0" y="T1"/>
                    </a:cxn>
                    <a:cxn ang="0">
                      <a:pos x="T2" y="T3"/>
                    </a:cxn>
                    <a:cxn ang="0">
                      <a:pos x="T4" y="T5"/>
                    </a:cxn>
                    <a:cxn ang="0">
                      <a:pos x="T6" y="T7"/>
                    </a:cxn>
                    <a:cxn ang="0">
                      <a:pos x="T8" y="T9"/>
                    </a:cxn>
                  </a:cxnLst>
                  <a:rect l="0" t="0" r="r" b="b"/>
                  <a:pathLst>
                    <a:path w="9" h="13">
                      <a:moveTo>
                        <a:pt x="9" y="13"/>
                      </a:moveTo>
                      <a:cubicBezTo>
                        <a:pt x="1" y="3"/>
                        <a:pt x="1" y="3"/>
                        <a:pt x="1" y="3"/>
                      </a:cubicBezTo>
                      <a:cubicBezTo>
                        <a:pt x="1" y="2"/>
                        <a:pt x="0" y="0"/>
                        <a:pt x="0" y="0"/>
                      </a:cubicBezTo>
                      <a:cubicBezTo>
                        <a:pt x="8" y="9"/>
                        <a:pt x="8" y="9"/>
                        <a:pt x="8" y="9"/>
                      </a:cubicBezTo>
                      <a:cubicBezTo>
                        <a:pt x="9" y="10"/>
                        <a:pt x="9" y="11"/>
                        <a:pt x="9"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65"/>
                <p:cNvSpPr>
                  <a:spLocks/>
                </p:cNvSpPr>
                <p:nvPr/>
              </p:nvSpPr>
              <p:spPr bwMode="auto">
                <a:xfrm>
                  <a:off x="8510588" y="1014413"/>
                  <a:ext cx="11113" cy="14288"/>
                </a:xfrm>
                <a:custGeom>
                  <a:avLst/>
                  <a:gdLst>
                    <a:gd name="T0" fmla="*/ 8 w 9"/>
                    <a:gd name="T1" fmla="*/ 10 h 11"/>
                    <a:gd name="T2" fmla="*/ 0 w 9"/>
                    <a:gd name="T3" fmla="*/ 0 h 11"/>
                    <a:gd name="T4" fmla="*/ 1 w 9"/>
                    <a:gd name="T5" fmla="*/ 1 h 11"/>
                    <a:gd name="T6" fmla="*/ 9 w 9"/>
                    <a:gd name="T7" fmla="*/ 11 h 11"/>
                    <a:gd name="T8" fmla="*/ 8 w 9"/>
                    <a:gd name="T9" fmla="*/ 10 h 11"/>
                  </a:gdLst>
                  <a:ahLst/>
                  <a:cxnLst>
                    <a:cxn ang="0">
                      <a:pos x="T0" y="T1"/>
                    </a:cxn>
                    <a:cxn ang="0">
                      <a:pos x="T2" y="T3"/>
                    </a:cxn>
                    <a:cxn ang="0">
                      <a:pos x="T4" y="T5"/>
                    </a:cxn>
                    <a:cxn ang="0">
                      <a:pos x="T6" y="T7"/>
                    </a:cxn>
                    <a:cxn ang="0">
                      <a:pos x="T8" y="T9"/>
                    </a:cxn>
                  </a:cxnLst>
                  <a:rect l="0" t="0" r="r" b="b"/>
                  <a:pathLst>
                    <a:path w="9" h="11">
                      <a:moveTo>
                        <a:pt x="8" y="10"/>
                      </a:moveTo>
                      <a:cubicBezTo>
                        <a:pt x="0" y="0"/>
                        <a:pt x="0" y="0"/>
                        <a:pt x="0" y="0"/>
                      </a:cubicBezTo>
                      <a:cubicBezTo>
                        <a:pt x="0" y="1"/>
                        <a:pt x="0" y="1"/>
                        <a:pt x="1" y="1"/>
                      </a:cubicBezTo>
                      <a:cubicBezTo>
                        <a:pt x="9" y="11"/>
                        <a:pt x="9" y="11"/>
                        <a:pt x="9" y="11"/>
                      </a:cubicBezTo>
                      <a:cubicBezTo>
                        <a:pt x="9" y="11"/>
                        <a:pt x="8"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66"/>
                <p:cNvSpPr>
                  <a:spLocks/>
                </p:cNvSpPr>
                <p:nvPr/>
              </p:nvSpPr>
              <p:spPr bwMode="auto">
                <a:xfrm>
                  <a:off x="8382001" y="1096963"/>
                  <a:ext cx="12700" cy="12700"/>
                </a:xfrm>
                <a:custGeom>
                  <a:avLst/>
                  <a:gdLst>
                    <a:gd name="T0" fmla="*/ 9 w 9"/>
                    <a:gd name="T1" fmla="*/ 10 h 10"/>
                    <a:gd name="T2" fmla="*/ 0 w 9"/>
                    <a:gd name="T3" fmla="*/ 0 h 10"/>
                    <a:gd name="T4" fmla="*/ 1 w 9"/>
                    <a:gd name="T5" fmla="*/ 1 h 10"/>
                    <a:gd name="T6" fmla="*/ 9 w 9"/>
                    <a:gd name="T7" fmla="*/ 10 h 10"/>
                    <a:gd name="T8" fmla="*/ 9 w 9"/>
                    <a:gd name="T9" fmla="*/ 10 h 10"/>
                  </a:gdLst>
                  <a:ahLst/>
                  <a:cxnLst>
                    <a:cxn ang="0">
                      <a:pos x="T0" y="T1"/>
                    </a:cxn>
                    <a:cxn ang="0">
                      <a:pos x="T2" y="T3"/>
                    </a:cxn>
                    <a:cxn ang="0">
                      <a:pos x="T4" y="T5"/>
                    </a:cxn>
                    <a:cxn ang="0">
                      <a:pos x="T6" y="T7"/>
                    </a:cxn>
                    <a:cxn ang="0">
                      <a:pos x="T8" y="T9"/>
                    </a:cxn>
                  </a:cxnLst>
                  <a:rect l="0" t="0" r="r" b="b"/>
                  <a:pathLst>
                    <a:path w="9" h="10">
                      <a:moveTo>
                        <a:pt x="9" y="10"/>
                      </a:moveTo>
                      <a:cubicBezTo>
                        <a:pt x="0" y="0"/>
                        <a:pt x="0" y="0"/>
                        <a:pt x="0" y="0"/>
                      </a:cubicBezTo>
                      <a:cubicBezTo>
                        <a:pt x="0" y="0"/>
                        <a:pt x="1" y="1"/>
                        <a:pt x="1" y="1"/>
                      </a:cubicBezTo>
                      <a:cubicBezTo>
                        <a:pt x="9" y="10"/>
                        <a:pt x="9" y="10"/>
                        <a:pt x="9" y="10"/>
                      </a:cubicBezTo>
                      <a:cubicBezTo>
                        <a:pt x="9"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67"/>
                <p:cNvSpPr>
                  <a:spLocks/>
                </p:cNvSpPr>
                <p:nvPr/>
              </p:nvSpPr>
              <p:spPr bwMode="auto">
                <a:xfrm>
                  <a:off x="8383588" y="1098551"/>
                  <a:ext cx="11113" cy="12700"/>
                </a:xfrm>
                <a:custGeom>
                  <a:avLst/>
                  <a:gdLst>
                    <a:gd name="T0" fmla="*/ 8 w 8"/>
                    <a:gd name="T1" fmla="*/ 9 h 10"/>
                    <a:gd name="T2" fmla="*/ 0 w 8"/>
                    <a:gd name="T3" fmla="*/ 0 h 10"/>
                    <a:gd name="T4" fmla="*/ 0 w 8"/>
                    <a:gd name="T5" fmla="*/ 0 h 10"/>
                    <a:gd name="T6" fmla="*/ 8 w 8"/>
                    <a:gd name="T7" fmla="*/ 10 h 10"/>
                    <a:gd name="T8" fmla="*/ 8 w 8"/>
                    <a:gd name="T9" fmla="*/ 9 h 10"/>
                  </a:gdLst>
                  <a:ahLst/>
                  <a:cxnLst>
                    <a:cxn ang="0">
                      <a:pos x="T0" y="T1"/>
                    </a:cxn>
                    <a:cxn ang="0">
                      <a:pos x="T2" y="T3"/>
                    </a:cxn>
                    <a:cxn ang="0">
                      <a:pos x="T4" y="T5"/>
                    </a:cxn>
                    <a:cxn ang="0">
                      <a:pos x="T6" y="T7"/>
                    </a:cxn>
                    <a:cxn ang="0">
                      <a:pos x="T8" y="T9"/>
                    </a:cxn>
                  </a:cxnLst>
                  <a:rect l="0" t="0" r="r" b="b"/>
                  <a:pathLst>
                    <a:path w="8" h="10">
                      <a:moveTo>
                        <a:pt x="8" y="9"/>
                      </a:moveTo>
                      <a:cubicBezTo>
                        <a:pt x="0" y="0"/>
                        <a:pt x="0" y="0"/>
                        <a:pt x="0" y="0"/>
                      </a:cubicBezTo>
                      <a:cubicBezTo>
                        <a:pt x="0" y="0"/>
                        <a:pt x="0" y="0"/>
                        <a:pt x="0" y="0"/>
                      </a:cubicBezTo>
                      <a:cubicBezTo>
                        <a:pt x="8" y="10"/>
                        <a:pt x="8" y="10"/>
                        <a:pt x="8" y="10"/>
                      </a:cubicBezTo>
                      <a:cubicBezTo>
                        <a:pt x="8" y="10"/>
                        <a:pt x="8"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68"/>
                <p:cNvSpPr>
                  <a:spLocks/>
                </p:cNvSpPr>
                <p:nvPr/>
              </p:nvSpPr>
              <p:spPr bwMode="auto">
                <a:xfrm>
                  <a:off x="8383588" y="1098551"/>
                  <a:ext cx="11113" cy="12700"/>
                </a:xfrm>
                <a:custGeom>
                  <a:avLst/>
                  <a:gdLst>
                    <a:gd name="T0" fmla="*/ 8 w 9"/>
                    <a:gd name="T1" fmla="*/ 10 h 10"/>
                    <a:gd name="T2" fmla="*/ 0 w 9"/>
                    <a:gd name="T3" fmla="*/ 0 h 10"/>
                    <a:gd name="T4" fmla="*/ 1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1" y="0"/>
                        <a:pt x="1" y="0"/>
                      </a:cubicBezTo>
                      <a:cubicBezTo>
                        <a:pt x="9" y="10"/>
                        <a:pt x="9" y="10"/>
                        <a:pt x="9"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69"/>
                <p:cNvSpPr>
                  <a:spLocks/>
                </p:cNvSpPr>
                <p:nvPr/>
              </p:nvSpPr>
              <p:spPr bwMode="auto">
                <a:xfrm>
                  <a:off x="8385176" y="1098551"/>
                  <a:ext cx="11113" cy="12700"/>
                </a:xfrm>
                <a:custGeom>
                  <a:avLst/>
                  <a:gdLst>
                    <a:gd name="T0" fmla="*/ 8 w 9"/>
                    <a:gd name="T1" fmla="*/ 10 h 10"/>
                    <a:gd name="T2" fmla="*/ 0 w 9"/>
                    <a:gd name="T3" fmla="*/ 0 h 10"/>
                    <a:gd name="T4" fmla="*/ 1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1" y="0"/>
                        <a:pt x="1" y="0"/>
                      </a:cubicBezTo>
                      <a:cubicBezTo>
                        <a:pt x="9" y="10"/>
                        <a:pt x="9" y="10"/>
                        <a:pt x="9"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70"/>
                <p:cNvSpPr>
                  <a:spLocks/>
                </p:cNvSpPr>
                <p:nvPr/>
              </p:nvSpPr>
              <p:spPr bwMode="auto">
                <a:xfrm>
                  <a:off x="8386763" y="1095376"/>
                  <a:ext cx="53975" cy="15875"/>
                </a:xfrm>
                <a:custGeom>
                  <a:avLst/>
                  <a:gdLst>
                    <a:gd name="T0" fmla="*/ 8 w 44"/>
                    <a:gd name="T1" fmla="*/ 13 h 13"/>
                    <a:gd name="T2" fmla="*/ 0 w 44"/>
                    <a:gd name="T3" fmla="*/ 3 h 13"/>
                    <a:gd name="T4" fmla="*/ 0 w 44"/>
                    <a:gd name="T5" fmla="*/ 3 h 13"/>
                    <a:gd name="T6" fmla="*/ 1 w 44"/>
                    <a:gd name="T7" fmla="*/ 3 h 13"/>
                    <a:gd name="T8" fmla="*/ 35 w 44"/>
                    <a:gd name="T9" fmla="*/ 0 h 13"/>
                    <a:gd name="T10" fmla="*/ 44 w 44"/>
                    <a:gd name="T11" fmla="*/ 10 h 13"/>
                    <a:gd name="T12" fmla="*/ 9 w 44"/>
                    <a:gd name="T13" fmla="*/ 13 h 13"/>
                    <a:gd name="T14" fmla="*/ 9 w 44"/>
                    <a:gd name="T15" fmla="*/ 13 h 13"/>
                    <a:gd name="T16" fmla="*/ 8 w 44"/>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3">
                      <a:moveTo>
                        <a:pt x="8" y="13"/>
                      </a:moveTo>
                      <a:cubicBezTo>
                        <a:pt x="0" y="3"/>
                        <a:pt x="0" y="3"/>
                        <a:pt x="0" y="3"/>
                      </a:cubicBezTo>
                      <a:cubicBezTo>
                        <a:pt x="0" y="3"/>
                        <a:pt x="0" y="3"/>
                        <a:pt x="0" y="3"/>
                      </a:cubicBezTo>
                      <a:cubicBezTo>
                        <a:pt x="1" y="3"/>
                        <a:pt x="1" y="3"/>
                        <a:pt x="1" y="3"/>
                      </a:cubicBezTo>
                      <a:cubicBezTo>
                        <a:pt x="5" y="3"/>
                        <a:pt x="19" y="2"/>
                        <a:pt x="35" y="0"/>
                      </a:cubicBezTo>
                      <a:cubicBezTo>
                        <a:pt x="44" y="10"/>
                        <a:pt x="44" y="10"/>
                        <a:pt x="44" y="10"/>
                      </a:cubicBezTo>
                      <a:cubicBezTo>
                        <a:pt x="28" y="12"/>
                        <a:pt x="13" y="13"/>
                        <a:pt x="9" y="13"/>
                      </a:cubicBezTo>
                      <a:cubicBezTo>
                        <a:pt x="9" y="13"/>
                        <a:pt x="9" y="13"/>
                        <a:pt x="9" y="13"/>
                      </a:cubicBezTo>
                      <a:cubicBezTo>
                        <a:pt x="9" y="13"/>
                        <a:pt x="9" y="13"/>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1"/>
                <p:cNvSpPr>
                  <a:spLocks/>
                </p:cNvSpPr>
                <p:nvPr/>
              </p:nvSpPr>
              <p:spPr bwMode="auto">
                <a:xfrm>
                  <a:off x="8429626" y="1089026"/>
                  <a:ext cx="47625" cy="17463"/>
                </a:xfrm>
                <a:custGeom>
                  <a:avLst/>
                  <a:gdLst>
                    <a:gd name="T0" fmla="*/ 9 w 38"/>
                    <a:gd name="T1" fmla="*/ 15 h 15"/>
                    <a:gd name="T2" fmla="*/ 0 w 38"/>
                    <a:gd name="T3" fmla="*/ 5 h 15"/>
                    <a:gd name="T4" fmla="*/ 29 w 38"/>
                    <a:gd name="T5" fmla="*/ 0 h 15"/>
                    <a:gd name="T6" fmla="*/ 38 w 38"/>
                    <a:gd name="T7" fmla="*/ 10 h 15"/>
                    <a:gd name="T8" fmla="*/ 9 w 38"/>
                    <a:gd name="T9" fmla="*/ 15 h 15"/>
                  </a:gdLst>
                  <a:ahLst/>
                  <a:cxnLst>
                    <a:cxn ang="0">
                      <a:pos x="T0" y="T1"/>
                    </a:cxn>
                    <a:cxn ang="0">
                      <a:pos x="T2" y="T3"/>
                    </a:cxn>
                    <a:cxn ang="0">
                      <a:pos x="T4" y="T5"/>
                    </a:cxn>
                    <a:cxn ang="0">
                      <a:pos x="T6" y="T7"/>
                    </a:cxn>
                    <a:cxn ang="0">
                      <a:pos x="T8" y="T9"/>
                    </a:cxn>
                  </a:cxnLst>
                  <a:rect l="0" t="0" r="r" b="b"/>
                  <a:pathLst>
                    <a:path w="38" h="15">
                      <a:moveTo>
                        <a:pt x="9" y="15"/>
                      </a:moveTo>
                      <a:cubicBezTo>
                        <a:pt x="0" y="5"/>
                        <a:pt x="0" y="5"/>
                        <a:pt x="0" y="5"/>
                      </a:cubicBezTo>
                      <a:cubicBezTo>
                        <a:pt x="10" y="4"/>
                        <a:pt x="20" y="3"/>
                        <a:pt x="29" y="0"/>
                      </a:cubicBezTo>
                      <a:cubicBezTo>
                        <a:pt x="38" y="10"/>
                        <a:pt x="38" y="10"/>
                        <a:pt x="38" y="10"/>
                      </a:cubicBezTo>
                      <a:cubicBezTo>
                        <a:pt x="29" y="12"/>
                        <a:pt x="18" y="14"/>
                        <a:pt x="9"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72"/>
                <p:cNvSpPr>
                  <a:spLocks/>
                </p:cNvSpPr>
                <p:nvPr/>
              </p:nvSpPr>
              <p:spPr bwMode="auto">
                <a:xfrm>
                  <a:off x="8466138" y="1084263"/>
                  <a:ext cx="25400" cy="17463"/>
                </a:xfrm>
                <a:custGeom>
                  <a:avLst/>
                  <a:gdLst>
                    <a:gd name="T0" fmla="*/ 9 w 20"/>
                    <a:gd name="T1" fmla="*/ 13 h 13"/>
                    <a:gd name="T2" fmla="*/ 0 w 20"/>
                    <a:gd name="T3" fmla="*/ 3 h 13"/>
                    <a:gd name="T4" fmla="*/ 12 w 20"/>
                    <a:gd name="T5" fmla="*/ 0 h 13"/>
                    <a:gd name="T6" fmla="*/ 20 w 20"/>
                    <a:gd name="T7" fmla="*/ 9 h 13"/>
                    <a:gd name="T8" fmla="*/ 9 w 20"/>
                    <a:gd name="T9" fmla="*/ 13 h 13"/>
                  </a:gdLst>
                  <a:ahLst/>
                  <a:cxnLst>
                    <a:cxn ang="0">
                      <a:pos x="T0" y="T1"/>
                    </a:cxn>
                    <a:cxn ang="0">
                      <a:pos x="T2" y="T3"/>
                    </a:cxn>
                    <a:cxn ang="0">
                      <a:pos x="T4" y="T5"/>
                    </a:cxn>
                    <a:cxn ang="0">
                      <a:pos x="T6" y="T7"/>
                    </a:cxn>
                    <a:cxn ang="0">
                      <a:pos x="T8" y="T9"/>
                    </a:cxn>
                  </a:cxnLst>
                  <a:rect l="0" t="0" r="r" b="b"/>
                  <a:pathLst>
                    <a:path w="20" h="13">
                      <a:moveTo>
                        <a:pt x="9" y="13"/>
                      </a:moveTo>
                      <a:cubicBezTo>
                        <a:pt x="0" y="3"/>
                        <a:pt x="0" y="3"/>
                        <a:pt x="0" y="3"/>
                      </a:cubicBezTo>
                      <a:cubicBezTo>
                        <a:pt x="5" y="2"/>
                        <a:pt x="8" y="1"/>
                        <a:pt x="12" y="0"/>
                      </a:cubicBezTo>
                      <a:cubicBezTo>
                        <a:pt x="20" y="9"/>
                        <a:pt x="20" y="9"/>
                        <a:pt x="20" y="9"/>
                      </a:cubicBezTo>
                      <a:cubicBezTo>
                        <a:pt x="17" y="11"/>
                        <a:pt x="13" y="12"/>
                        <a:pt x="9"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3"/>
                <p:cNvSpPr>
                  <a:spLocks/>
                </p:cNvSpPr>
                <p:nvPr/>
              </p:nvSpPr>
              <p:spPr bwMode="auto">
                <a:xfrm>
                  <a:off x="8482013" y="1079501"/>
                  <a:ext cx="17463" cy="15875"/>
                </a:xfrm>
                <a:custGeom>
                  <a:avLst/>
                  <a:gdLst>
                    <a:gd name="T0" fmla="*/ 8 w 14"/>
                    <a:gd name="T1" fmla="*/ 13 h 13"/>
                    <a:gd name="T2" fmla="*/ 0 w 14"/>
                    <a:gd name="T3" fmla="*/ 4 h 13"/>
                    <a:gd name="T4" fmla="*/ 6 w 14"/>
                    <a:gd name="T5" fmla="*/ 0 h 13"/>
                    <a:gd name="T6" fmla="*/ 14 w 14"/>
                    <a:gd name="T7" fmla="*/ 10 h 13"/>
                    <a:gd name="T8" fmla="*/ 8 w 14"/>
                    <a:gd name="T9" fmla="*/ 13 h 13"/>
                  </a:gdLst>
                  <a:ahLst/>
                  <a:cxnLst>
                    <a:cxn ang="0">
                      <a:pos x="T0" y="T1"/>
                    </a:cxn>
                    <a:cxn ang="0">
                      <a:pos x="T2" y="T3"/>
                    </a:cxn>
                    <a:cxn ang="0">
                      <a:pos x="T4" y="T5"/>
                    </a:cxn>
                    <a:cxn ang="0">
                      <a:pos x="T6" y="T7"/>
                    </a:cxn>
                    <a:cxn ang="0">
                      <a:pos x="T8" y="T9"/>
                    </a:cxn>
                  </a:cxnLst>
                  <a:rect l="0" t="0" r="r" b="b"/>
                  <a:pathLst>
                    <a:path w="14" h="13">
                      <a:moveTo>
                        <a:pt x="8" y="13"/>
                      </a:moveTo>
                      <a:cubicBezTo>
                        <a:pt x="0" y="4"/>
                        <a:pt x="0" y="4"/>
                        <a:pt x="0" y="4"/>
                      </a:cubicBezTo>
                      <a:cubicBezTo>
                        <a:pt x="2" y="3"/>
                        <a:pt x="4" y="2"/>
                        <a:pt x="6" y="0"/>
                      </a:cubicBezTo>
                      <a:cubicBezTo>
                        <a:pt x="14" y="10"/>
                        <a:pt x="14" y="10"/>
                        <a:pt x="14" y="10"/>
                      </a:cubicBezTo>
                      <a:cubicBezTo>
                        <a:pt x="12" y="11"/>
                        <a:pt x="10" y="12"/>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74"/>
                <p:cNvSpPr>
                  <a:spLocks/>
                </p:cNvSpPr>
                <p:nvPr/>
              </p:nvSpPr>
              <p:spPr bwMode="auto">
                <a:xfrm>
                  <a:off x="8488363" y="1077913"/>
                  <a:ext cx="14288" cy="14288"/>
                </a:xfrm>
                <a:custGeom>
                  <a:avLst/>
                  <a:gdLst>
                    <a:gd name="T0" fmla="*/ 8 w 11"/>
                    <a:gd name="T1" fmla="*/ 12 h 12"/>
                    <a:gd name="T2" fmla="*/ 0 w 11"/>
                    <a:gd name="T3" fmla="*/ 2 h 12"/>
                    <a:gd name="T4" fmla="*/ 3 w 11"/>
                    <a:gd name="T5" fmla="*/ 0 h 12"/>
                    <a:gd name="T6" fmla="*/ 11 w 11"/>
                    <a:gd name="T7" fmla="*/ 10 h 12"/>
                    <a:gd name="T8" fmla="*/ 8 w 11"/>
                    <a:gd name="T9" fmla="*/ 12 h 12"/>
                  </a:gdLst>
                  <a:ahLst/>
                  <a:cxnLst>
                    <a:cxn ang="0">
                      <a:pos x="T0" y="T1"/>
                    </a:cxn>
                    <a:cxn ang="0">
                      <a:pos x="T2" y="T3"/>
                    </a:cxn>
                    <a:cxn ang="0">
                      <a:pos x="T4" y="T5"/>
                    </a:cxn>
                    <a:cxn ang="0">
                      <a:pos x="T6" y="T7"/>
                    </a:cxn>
                    <a:cxn ang="0">
                      <a:pos x="T8" y="T9"/>
                    </a:cxn>
                  </a:cxnLst>
                  <a:rect l="0" t="0" r="r" b="b"/>
                  <a:pathLst>
                    <a:path w="11" h="12">
                      <a:moveTo>
                        <a:pt x="8" y="12"/>
                      </a:moveTo>
                      <a:cubicBezTo>
                        <a:pt x="0" y="2"/>
                        <a:pt x="0" y="2"/>
                        <a:pt x="0" y="2"/>
                      </a:cubicBezTo>
                      <a:cubicBezTo>
                        <a:pt x="1" y="2"/>
                        <a:pt x="2" y="1"/>
                        <a:pt x="3" y="0"/>
                      </a:cubicBezTo>
                      <a:cubicBezTo>
                        <a:pt x="11" y="10"/>
                        <a:pt x="11" y="10"/>
                        <a:pt x="11" y="10"/>
                      </a:cubicBezTo>
                      <a:cubicBezTo>
                        <a:pt x="10" y="11"/>
                        <a:pt x="9" y="11"/>
                        <a:pt x="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75"/>
                <p:cNvSpPr>
                  <a:spLocks/>
                </p:cNvSpPr>
                <p:nvPr/>
              </p:nvSpPr>
              <p:spPr bwMode="auto">
                <a:xfrm>
                  <a:off x="8332788" y="1139826"/>
                  <a:ext cx="9525" cy="66675"/>
                </a:xfrm>
                <a:custGeom>
                  <a:avLst/>
                  <a:gdLst>
                    <a:gd name="T0" fmla="*/ 6 w 6"/>
                    <a:gd name="T1" fmla="*/ 42 h 42"/>
                    <a:gd name="T2" fmla="*/ 0 w 6"/>
                    <a:gd name="T3" fmla="*/ 35 h 42"/>
                    <a:gd name="T4" fmla="*/ 0 w 6"/>
                    <a:gd name="T5" fmla="*/ 0 h 42"/>
                    <a:gd name="T6" fmla="*/ 6 w 6"/>
                    <a:gd name="T7" fmla="*/ 7 h 42"/>
                    <a:gd name="T8" fmla="*/ 6 w 6"/>
                    <a:gd name="T9" fmla="*/ 42 h 42"/>
                  </a:gdLst>
                  <a:ahLst/>
                  <a:cxnLst>
                    <a:cxn ang="0">
                      <a:pos x="T0" y="T1"/>
                    </a:cxn>
                    <a:cxn ang="0">
                      <a:pos x="T2" y="T3"/>
                    </a:cxn>
                    <a:cxn ang="0">
                      <a:pos x="T4" y="T5"/>
                    </a:cxn>
                    <a:cxn ang="0">
                      <a:pos x="T6" y="T7"/>
                    </a:cxn>
                    <a:cxn ang="0">
                      <a:pos x="T8" y="T9"/>
                    </a:cxn>
                  </a:cxnLst>
                  <a:rect l="0" t="0" r="r" b="b"/>
                  <a:pathLst>
                    <a:path w="6" h="42">
                      <a:moveTo>
                        <a:pt x="6" y="42"/>
                      </a:moveTo>
                      <a:lnTo>
                        <a:pt x="0" y="35"/>
                      </a:lnTo>
                      <a:lnTo>
                        <a:pt x="0" y="0"/>
                      </a:lnTo>
                      <a:lnTo>
                        <a:pt x="6" y="7"/>
                      </a:lnTo>
                      <a:lnTo>
                        <a:pt x="6"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76"/>
                <p:cNvSpPr>
                  <a:spLocks/>
                </p:cNvSpPr>
                <p:nvPr/>
              </p:nvSpPr>
              <p:spPr bwMode="auto">
                <a:xfrm>
                  <a:off x="8529638" y="952501"/>
                  <a:ext cx="14288" cy="12700"/>
                </a:xfrm>
                <a:custGeom>
                  <a:avLst/>
                  <a:gdLst>
                    <a:gd name="T0" fmla="*/ 9 w 11"/>
                    <a:gd name="T1" fmla="*/ 9 h 10"/>
                    <a:gd name="T2" fmla="*/ 0 w 11"/>
                    <a:gd name="T3" fmla="*/ 0 h 10"/>
                    <a:gd name="T4" fmla="*/ 3 w 11"/>
                    <a:gd name="T5" fmla="*/ 0 h 10"/>
                    <a:gd name="T6" fmla="*/ 11 w 11"/>
                    <a:gd name="T7" fmla="*/ 10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0" y="0"/>
                        <a:pt x="0" y="0"/>
                        <a:pt x="0" y="0"/>
                      </a:cubicBezTo>
                      <a:cubicBezTo>
                        <a:pt x="1" y="0"/>
                        <a:pt x="2" y="0"/>
                        <a:pt x="3" y="0"/>
                      </a:cubicBezTo>
                      <a:cubicBezTo>
                        <a:pt x="11" y="10"/>
                        <a:pt x="11" y="10"/>
                        <a:pt x="11" y="10"/>
                      </a:cubicBezTo>
                      <a:cubicBezTo>
                        <a:pt x="10" y="10"/>
                        <a:pt x="9" y="10"/>
                        <a:pt x="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77"/>
                <p:cNvSpPr>
                  <a:spLocks/>
                </p:cNvSpPr>
                <p:nvPr/>
              </p:nvSpPr>
              <p:spPr bwMode="auto">
                <a:xfrm>
                  <a:off x="8534401" y="952501"/>
                  <a:ext cx="15875" cy="14288"/>
                </a:xfrm>
                <a:custGeom>
                  <a:avLst/>
                  <a:gdLst>
                    <a:gd name="T0" fmla="*/ 8 w 13"/>
                    <a:gd name="T1" fmla="*/ 10 h 12"/>
                    <a:gd name="T2" fmla="*/ 0 w 13"/>
                    <a:gd name="T3" fmla="*/ 0 h 12"/>
                    <a:gd name="T4" fmla="*/ 4 w 13"/>
                    <a:gd name="T5" fmla="*/ 2 h 12"/>
                    <a:gd name="T6" fmla="*/ 13 w 13"/>
                    <a:gd name="T7" fmla="*/ 12 h 12"/>
                    <a:gd name="T8" fmla="*/ 8 w 13"/>
                    <a:gd name="T9" fmla="*/ 10 h 12"/>
                  </a:gdLst>
                  <a:ahLst/>
                  <a:cxnLst>
                    <a:cxn ang="0">
                      <a:pos x="T0" y="T1"/>
                    </a:cxn>
                    <a:cxn ang="0">
                      <a:pos x="T2" y="T3"/>
                    </a:cxn>
                    <a:cxn ang="0">
                      <a:pos x="T4" y="T5"/>
                    </a:cxn>
                    <a:cxn ang="0">
                      <a:pos x="T6" y="T7"/>
                    </a:cxn>
                    <a:cxn ang="0">
                      <a:pos x="T8" y="T9"/>
                    </a:cxn>
                  </a:cxnLst>
                  <a:rect l="0" t="0" r="r" b="b"/>
                  <a:pathLst>
                    <a:path w="13" h="12">
                      <a:moveTo>
                        <a:pt x="8" y="10"/>
                      </a:moveTo>
                      <a:cubicBezTo>
                        <a:pt x="0" y="0"/>
                        <a:pt x="0" y="0"/>
                        <a:pt x="0" y="0"/>
                      </a:cubicBezTo>
                      <a:cubicBezTo>
                        <a:pt x="1" y="0"/>
                        <a:pt x="3" y="1"/>
                        <a:pt x="4" y="2"/>
                      </a:cubicBezTo>
                      <a:cubicBezTo>
                        <a:pt x="13" y="12"/>
                        <a:pt x="13" y="12"/>
                        <a:pt x="13" y="12"/>
                      </a:cubicBezTo>
                      <a:cubicBezTo>
                        <a:pt x="11" y="11"/>
                        <a:pt x="10"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78"/>
                <p:cNvSpPr>
                  <a:spLocks/>
                </p:cNvSpPr>
                <p:nvPr/>
              </p:nvSpPr>
              <p:spPr bwMode="auto">
                <a:xfrm>
                  <a:off x="8539163" y="954088"/>
                  <a:ext cx="14288" cy="14288"/>
                </a:xfrm>
                <a:custGeom>
                  <a:avLst/>
                  <a:gdLst>
                    <a:gd name="T0" fmla="*/ 9 w 11"/>
                    <a:gd name="T1" fmla="*/ 10 h 11"/>
                    <a:gd name="T2" fmla="*/ 0 w 11"/>
                    <a:gd name="T3" fmla="*/ 0 h 11"/>
                    <a:gd name="T4" fmla="*/ 3 w 11"/>
                    <a:gd name="T5" fmla="*/ 1 h 11"/>
                    <a:gd name="T6" fmla="*/ 11 w 11"/>
                    <a:gd name="T7" fmla="*/ 11 h 11"/>
                    <a:gd name="T8" fmla="*/ 9 w 11"/>
                    <a:gd name="T9" fmla="*/ 10 h 11"/>
                  </a:gdLst>
                  <a:ahLst/>
                  <a:cxnLst>
                    <a:cxn ang="0">
                      <a:pos x="T0" y="T1"/>
                    </a:cxn>
                    <a:cxn ang="0">
                      <a:pos x="T2" y="T3"/>
                    </a:cxn>
                    <a:cxn ang="0">
                      <a:pos x="T4" y="T5"/>
                    </a:cxn>
                    <a:cxn ang="0">
                      <a:pos x="T6" y="T7"/>
                    </a:cxn>
                    <a:cxn ang="0">
                      <a:pos x="T8" y="T9"/>
                    </a:cxn>
                  </a:cxnLst>
                  <a:rect l="0" t="0" r="r" b="b"/>
                  <a:pathLst>
                    <a:path w="11" h="11">
                      <a:moveTo>
                        <a:pt x="9" y="10"/>
                      </a:moveTo>
                      <a:cubicBezTo>
                        <a:pt x="0" y="0"/>
                        <a:pt x="0" y="0"/>
                        <a:pt x="0" y="0"/>
                      </a:cubicBezTo>
                      <a:cubicBezTo>
                        <a:pt x="1" y="0"/>
                        <a:pt x="2" y="1"/>
                        <a:pt x="3" y="1"/>
                      </a:cubicBezTo>
                      <a:cubicBezTo>
                        <a:pt x="11" y="11"/>
                        <a:pt x="11" y="11"/>
                        <a:pt x="11" y="11"/>
                      </a:cubicBezTo>
                      <a:cubicBezTo>
                        <a:pt x="10" y="11"/>
                        <a:pt x="10"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79"/>
                <p:cNvSpPr>
                  <a:spLocks/>
                </p:cNvSpPr>
                <p:nvPr/>
              </p:nvSpPr>
              <p:spPr bwMode="auto">
                <a:xfrm>
                  <a:off x="8542338" y="955676"/>
                  <a:ext cx="12700" cy="15875"/>
                </a:xfrm>
                <a:custGeom>
                  <a:avLst/>
                  <a:gdLst>
                    <a:gd name="T0" fmla="*/ 8 w 10"/>
                    <a:gd name="T1" fmla="*/ 10 h 12"/>
                    <a:gd name="T2" fmla="*/ 0 w 10"/>
                    <a:gd name="T3" fmla="*/ 0 h 12"/>
                    <a:gd name="T4" fmla="*/ 1 w 10"/>
                    <a:gd name="T5" fmla="*/ 2 h 12"/>
                    <a:gd name="T6" fmla="*/ 10 w 10"/>
                    <a:gd name="T7" fmla="*/ 12 h 12"/>
                    <a:gd name="T8" fmla="*/ 8 w 10"/>
                    <a:gd name="T9" fmla="*/ 10 h 12"/>
                  </a:gdLst>
                  <a:ahLst/>
                  <a:cxnLst>
                    <a:cxn ang="0">
                      <a:pos x="T0" y="T1"/>
                    </a:cxn>
                    <a:cxn ang="0">
                      <a:pos x="T2" y="T3"/>
                    </a:cxn>
                    <a:cxn ang="0">
                      <a:pos x="T4" y="T5"/>
                    </a:cxn>
                    <a:cxn ang="0">
                      <a:pos x="T6" y="T7"/>
                    </a:cxn>
                    <a:cxn ang="0">
                      <a:pos x="T8" y="T9"/>
                    </a:cxn>
                  </a:cxnLst>
                  <a:rect l="0" t="0" r="r" b="b"/>
                  <a:pathLst>
                    <a:path w="10" h="12">
                      <a:moveTo>
                        <a:pt x="8" y="10"/>
                      </a:moveTo>
                      <a:cubicBezTo>
                        <a:pt x="0" y="0"/>
                        <a:pt x="0" y="0"/>
                        <a:pt x="0" y="0"/>
                      </a:cubicBezTo>
                      <a:cubicBezTo>
                        <a:pt x="0" y="1"/>
                        <a:pt x="1" y="2"/>
                        <a:pt x="1" y="2"/>
                      </a:cubicBezTo>
                      <a:cubicBezTo>
                        <a:pt x="10" y="12"/>
                        <a:pt x="10" y="12"/>
                        <a:pt x="10" y="12"/>
                      </a:cubicBezTo>
                      <a:cubicBezTo>
                        <a:pt x="9" y="11"/>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80"/>
                <p:cNvSpPr>
                  <a:spLocks/>
                </p:cNvSpPr>
                <p:nvPr/>
              </p:nvSpPr>
              <p:spPr bwMode="auto">
                <a:xfrm>
                  <a:off x="8480426" y="971551"/>
                  <a:ext cx="12700" cy="12700"/>
                </a:xfrm>
                <a:custGeom>
                  <a:avLst/>
                  <a:gdLst>
                    <a:gd name="T0" fmla="*/ 6 w 8"/>
                    <a:gd name="T1" fmla="*/ 8 h 8"/>
                    <a:gd name="T2" fmla="*/ 0 w 8"/>
                    <a:gd name="T3" fmla="*/ 0 h 8"/>
                    <a:gd name="T4" fmla="*/ 1 w 8"/>
                    <a:gd name="T5" fmla="*/ 0 h 8"/>
                    <a:gd name="T6" fmla="*/ 8 w 8"/>
                    <a:gd name="T7" fmla="*/ 8 h 8"/>
                    <a:gd name="T8" fmla="*/ 6 w 8"/>
                    <a:gd name="T9" fmla="*/ 8 h 8"/>
                  </a:gdLst>
                  <a:ahLst/>
                  <a:cxnLst>
                    <a:cxn ang="0">
                      <a:pos x="T0" y="T1"/>
                    </a:cxn>
                    <a:cxn ang="0">
                      <a:pos x="T2" y="T3"/>
                    </a:cxn>
                    <a:cxn ang="0">
                      <a:pos x="T4" y="T5"/>
                    </a:cxn>
                    <a:cxn ang="0">
                      <a:pos x="T6" y="T7"/>
                    </a:cxn>
                    <a:cxn ang="0">
                      <a:pos x="T8" y="T9"/>
                    </a:cxn>
                  </a:cxnLst>
                  <a:rect l="0" t="0" r="r" b="b"/>
                  <a:pathLst>
                    <a:path w="8" h="8">
                      <a:moveTo>
                        <a:pt x="6" y="8"/>
                      </a:moveTo>
                      <a:lnTo>
                        <a:pt x="0" y="0"/>
                      </a:lnTo>
                      <a:lnTo>
                        <a:pt x="1" y="0"/>
                      </a:lnTo>
                      <a:lnTo>
                        <a:pt x="8"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81"/>
                <p:cNvSpPr>
                  <a:spLocks/>
                </p:cNvSpPr>
                <p:nvPr/>
              </p:nvSpPr>
              <p:spPr bwMode="auto">
                <a:xfrm>
                  <a:off x="8208963" y="1195388"/>
                  <a:ext cx="133350" cy="11113"/>
                </a:xfrm>
                <a:custGeom>
                  <a:avLst/>
                  <a:gdLst>
                    <a:gd name="T0" fmla="*/ 6 w 84"/>
                    <a:gd name="T1" fmla="*/ 7 h 7"/>
                    <a:gd name="T2" fmla="*/ 0 w 84"/>
                    <a:gd name="T3" fmla="*/ 0 h 7"/>
                    <a:gd name="T4" fmla="*/ 78 w 84"/>
                    <a:gd name="T5" fmla="*/ 0 h 7"/>
                    <a:gd name="T6" fmla="*/ 84 w 84"/>
                    <a:gd name="T7" fmla="*/ 7 h 7"/>
                    <a:gd name="T8" fmla="*/ 6 w 84"/>
                    <a:gd name="T9" fmla="*/ 7 h 7"/>
                  </a:gdLst>
                  <a:ahLst/>
                  <a:cxnLst>
                    <a:cxn ang="0">
                      <a:pos x="T0" y="T1"/>
                    </a:cxn>
                    <a:cxn ang="0">
                      <a:pos x="T2" y="T3"/>
                    </a:cxn>
                    <a:cxn ang="0">
                      <a:pos x="T4" y="T5"/>
                    </a:cxn>
                    <a:cxn ang="0">
                      <a:pos x="T6" y="T7"/>
                    </a:cxn>
                    <a:cxn ang="0">
                      <a:pos x="T8" y="T9"/>
                    </a:cxn>
                  </a:cxnLst>
                  <a:rect l="0" t="0" r="r" b="b"/>
                  <a:pathLst>
                    <a:path w="84" h="7">
                      <a:moveTo>
                        <a:pt x="6" y="7"/>
                      </a:moveTo>
                      <a:lnTo>
                        <a:pt x="0" y="0"/>
                      </a:lnTo>
                      <a:lnTo>
                        <a:pt x="78" y="0"/>
                      </a:lnTo>
                      <a:lnTo>
                        <a:pt x="84" y="7"/>
                      </a:lnTo>
                      <a:lnTo>
                        <a:pt x="6"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82"/>
                <p:cNvSpPr>
                  <a:spLocks/>
                </p:cNvSpPr>
                <p:nvPr/>
              </p:nvSpPr>
              <p:spPr bwMode="auto">
                <a:xfrm>
                  <a:off x="8482013" y="952501"/>
                  <a:ext cx="17463" cy="31750"/>
                </a:xfrm>
                <a:custGeom>
                  <a:avLst/>
                  <a:gdLst>
                    <a:gd name="T0" fmla="*/ 9 w 15"/>
                    <a:gd name="T1" fmla="*/ 25 h 25"/>
                    <a:gd name="T2" fmla="*/ 0 w 15"/>
                    <a:gd name="T3" fmla="*/ 16 h 25"/>
                    <a:gd name="T4" fmla="*/ 7 w 15"/>
                    <a:gd name="T5" fmla="*/ 0 h 25"/>
                    <a:gd name="T6" fmla="*/ 15 w 15"/>
                    <a:gd name="T7" fmla="*/ 10 h 25"/>
                    <a:gd name="T8" fmla="*/ 9 w 15"/>
                    <a:gd name="T9" fmla="*/ 25 h 25"/>
                  </a:gdLst>
                  <a:ahLst/>
                  <a:cxnLst>
                    <a:cxn ang="0">
                      <a:pos x="T0" y="T1"/>
                    </a:cxn>
                    <a:cxn ang="0">
                      <a:pos x="T2" y="T3"/>
                    </a:cxn>
                    <a:cxn ang="0">
                      <a:pos x="T4" y="T5"/>
                    </a:cxn>
                    <a:cxn ang="0">
                      <a:pos x="T6" y="T7"/>
                    </a:cxn>
                    <a:cxn ang="0">
                      <a:pos x="T8" y="T9"/>
                    </a:cxn>
                  </a:cxnLst>
                  <a:rect l="0" t="0" r="r" b="b"/>
                  <a:pathLst>
                    <a:path w="15" h="25">
                      <a:moveTo>
                        <a:pt x="9" y="25"/>
                      </a:moveTo>
                      <a:cubicBezTo>
                        <a:pt x="0" y="16"/>
                        <a:pt x="0" y="16"/>
                        <a:pt x="0" y="16"/>
                      </a:cubicBezTo>
                      <a:cubicBezTo>
                        <a:pt x="0" y="6"/>
                        <a:pt x="6" y="1"/>
                        <a:pt x="7" y="0"/>
                      </a:cubicBezTo>
                      <a:cubicBezTo>
                        <a:pt x="15" y="10"/>
                        <a:pt x="15" y="10"/>
                        <a:pt x="15" y="10"/>
                      </a:cubicBezTo>
                      <a:cubicBezTo>
                        <a:pt x="15" y="10"/>
                        <a:pt x="9" y="15"/>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83"/>
                <p:cNvSpPr>
                  <a:spLocks/>
                </p:cNvSpPr>
                <p:nvPr/>
              </p:nvSpPr>
              <p:spPr bwMode="auto">
                <a:xfrm>
                  <a:off x="8489951" y="950913"/>
                  <a:ext cx="42863" cy="14288"/>
                </a:xfrm>
                <a:custGeom>
                  <a:avLst/>
                  <a:gdLst>
                    <a:gd name="T0" fmla="*/ 8 w 34"/>
                    <a:gd name="T1" fmla="*/ 11 h 11"/>
                    <a:gd name="T2" fmla="*/ 0 w 34"/>
                    <a:gd name="T3" fmla="*/ 1 h 11"/>
                    <a:gd name="T4" fmla="*/ 21 w 34"/>
                    <a:gd name="T5" fmla="*/ 0 h 11"/>
                    <a:gd name="T6" fmla="*/ 26 w 34"/>
                    <a:gd name="T7" fmla="*/ 0 h 11"/>
                    <a:gd name="T8" fmla="*/ 34 w 34"/>
                    <a:gd name="T9" fmla="*/ 10 h 11"/>
                    <a:gd name="T10" fmla="*/ 29 w 34"/>
                    <a:gd name="T11" fmla="*/ 10 h 11"/>
                    <a:gd name="T12" fmla="*/ 8 w 34"/>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8" y="11"/>
                      </a:moveTo>
                      <a:cubicBezTo>
                        <a:pt x="0" y="1"/>
                        <a:pt x="0" y="1"/>
                        <a:pt x="0" y="1"/>
                      </a:cubicBezTo>
                      <a:cubicBezTo>
                        <a:pt x="0" y="1"/>
                        <a:pt x="9" y="0"/>
                        <a:pt x="21" y="0"/>
                      </a:cubicBezTo>
                      <a:cubicBezTo>
                        <a:pt x="23" y="0"/>
                        <a:pt x="24" y="0"/>
                        <a:pt x="26" y="0"/>
                      </a:cubicBezTo>
                      <a:cubicBezTo>
                        <a:pt x="34" y="10"/>
                        <a:pt x="34" y="10"/>
                        <a:pt x="34" y="10"/>
                      </a:cubicBezTo>
                      <a:cubicBezTo>
                        <a:pt x="32" y="10"/>
                        <a:pt x="31" y="10"/>
                        <a:pt x="29" y="10"/>
                      </a:cubicBezTo>
                      <a:cubicBezTo>
                        <a:pt x="18" y="10"/>
                        <a:pt x="8"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84"/>
                <p:cNvSpPr>
                  <a:spLocks/>
                </p:cNvSpPr>
                <p:nvPr/>
              </p:nvSpPr>
              <p:spPr bwMode="auto">
                <a:xfrm>
                  <a:off x="8523288" y="950913"/>
                  <a:ext cx="17463" cy="12700"/>
                </a:xfrm>
                <a:custGeom>
                  <a:avLst/>
                  <a:gdLst>
                    <a:gd name="T0" fmla="*/ 8 w 15"/>
                    <a:gd name="T1" fmla="*/ 10 h 10"/>
                    <a:gd name="T2" fmla="*/ 0 w 15"/>
                    <a:gd name="T3" fmla="*/ 0 h 10"/>
                    <a:gd name="T4" fmla="*/ 6 w 15"/>
                    <a:gd name="T5" fmla="*/ 1 h 10"/>
                    <a:gd name="T6" fmla="*/ 15 w 15"/>
                    <a:gd name="T7" fmla="*/ 10 h 10"/>
                    <a:gd name="T8" fmla="*/ 8 w 15"/>
                    <a:gd name="T9" fmla="*/ 10 h 10"/>
                  </a:gdLst>
                  <a:ahLst/>
                  <a:cxnLst>
                    <a:cxn ang="0">
                      <a:pos x="T0" y="T1"/>
                    </a:cxn>
                    <a:cxn ang="0">
                      <a:pos x="T2" y="T3"/>
                    </a:cxn>
                    <a:cxn ang="0">
                      <a:pos x="T4" y="T5"/>
                    </a:cxn>
                    <a:cxn ang="0">
                      <a:pos x="T6" y="T7"/>
                    </a:cxn>
                    <a:cxn ang="0">
                      <a:pos x="T8" y="T9"/>
                    </a:cxn>
                  </a:cxnLst>
                  <a:rect l="0" t="0" r="r" b="b"/>
                  <a:pathLst>
                    <a:path w="15" h="10">
                      <a:moveTo>
                        <a:pt x="8" y="10"/>
                      </a:moveTo>
                      <a:cubicBezTo>
                        <a:pt x="0" y="0"/>
                        <a:pt x="0" y="0"/>
                        <a:pt x="0" y="0"/>
                      </a:cubicBezTo>
                      <a:cubicBezTo>
                        <a:pt x="2" y="0"/>
                        <a:pt x="4" y="1"/>
                        <a:pt x="6" y="1"/>
                      </a:cubicBezTo>
                      <a:cubicBezTo>
                        <a:pt x="15" y="10"/>
                        <a:pt x="15" y="10"/>
                        <a:pt x="15" y="10"/>
                      </a:cubicBezTo>
                      <a:cubicBezTo>
                        <a:pt x="12" y="10"/>
                        <a:pt x="10"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85"/>
                <p:cNvSpPr>
                  <a:spLocks/>
                </p:cNvSpPr>
                <p:nvPr/>
              </p:nvSpPr>
              <p:spPr bwMode="auto">
                <a:xfrm>
                  <a:off x="8035926" y="1238251"/>
                  <a:ext cx="14288" cy="20638"/>
                </a:xfrm>
                <a:custGeom>
                  <a:avLst/>
                  <a:gdLst>
                    <a:gd name="T0" fmla="*/ 11 w 11"/>
                    <a:gd name="T1" fmla="*/ 16 h 16"/>
                    <a:gd name="T2" fmla="*/ 2 w 11"/>
                    <a:gd name="T3" fmla="*/ 7 h 16"/>
                    <a:gd name="T4" fmla="*/ 0 w 11"/>
                    <a:gd name="T5" fmla="*/ 0 h 16"/>
                    <a:gd name="T6" fmla="*/ 8 w 11"/>
                    <a:gd name="T7" fmla="*/ 9 h 16"/>
                    <a:gd name="T8" fmla="*/ 11 w 11"/>
                    <a:gd name="T9" fmla="*/ 16 h 16"/>
                  </a:gdLst>
                  <a:ahLst/>
                  <a:cxnLst>
                    <a:cxn ang="0">
                      <a:pos x="T0" y="T1"/>
                    </a:cxn>
                    <a:cxn ang="0">
                      <a:pos x="T2" y="T3"/>
                    </a:cxn>
                    <a:cxn ang="0">
                      <a:pos x="T4" y="T5"/>
                    </a:cxn>
                    <a:cxn ang="0">
                      <a:pos x="T6" y="T7"/>
                    </a:cxn>
                    <a:cxn ang="0">
                      <a:pos x="T8" y="T9"/>
                    </a:cxn>
                  </a:cxnLst>
                  <a:rect l="0" t="0" r="r" b="b"/>
                  <a:pathLst>
                    <a:path w="11" h="16">
                      <a:moveTo>
                        <a:pt x="11" y="16"/>
                      </a:moveTo>
                      <a:cubicBezTo>
                        <a:pt x="2" y="7"/>
                        <a:pt x="2" y="7"/>
                        <a:pt x="2" y="7"/>
                      </a:cubicBezTo>
                      <a:cubicBezTo>
                        <a:pt x="1" y="5"/>
                        <a:pt x="0" y="2"/>
                        <a:pt x="0" y="0"/>
                      </a:cubicBezTo>
                      <a:cubicBezTo>
                        <a:pt x="8" y="9"/>
                        <a:pt x="8" y="9"/>
                        <a:pt x="8" y="9"/>
                      </a:cubicBezTo>
                      <a:cubicBezTo>
                        <a:pt x="8" y="12"/>
                        <a:pt x="9" y="14"/>
                        <a:pt x="11"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86"/>
                <p:cNvSpPr>
                  <a:spLocks/>
                </p:cNvSpPr>
                <p:nvPr/>
              </p:nvSpPr>
              <p:spPr bwMode="auto">
                <a:xfrm>
                  <a:off x="8391526" y="909638"/>
                  <a:ext cx="55563" cy="96838"/>
                </a:xfrm>
                <a:custGeom>
                  <a:avLst/>
                  <a:gdLst>
                    <a:gd name="T0" fmla="*/ 44 w 44"/>
                    <a:gd name="T1" fmla="*/ 77 h 77"/>
                    <a:gd name="T2" fmla="*/ 36 w 44"/>
                    <a:gd name="T3" fmla="*/ 67 h 77"/>
                    <a:gd name="T4" fmla="*/ 0 w 44"/>
                    <a:gd name="T5" fmla="*/ 0 h 77"/>
                    <a:gd name="T6" fmla="*/ 8 w 44"/>
                    <a:gd name="T7" fmla="*/ 10 h 77"/>
                    <a:gd name="T8" fmla="*/ 44 w 44"/>
                    <a:gd name="T9" fmla="*/ 77 h 77"/>
                  </a:gdLst>
                  <a:ahLst/>
                  <a:cxnLst>
                    <a:cxn ang="0">
                      <a:pos x="T0" y="T1"/>
                    </a:cxn>
                    <a:cxn ang="0">
                      <a:pos x="T2" y="T3"/>
                    </a:cxn>
                    <a:cxn ang="0">
                      <a:pos x="T4" y="T5"/>
                    </a:cxn>
                    <a:cxn ang="0">
                      <a:pos x="T6" y="T7"/>
                    </a:cxn>
                    <a:cxn ang="0">
                      <a:pos x="T8" y="T9"/>
                    </a:cxn>
                  </a:cxnLst>
                  <a:rect l="0" t="0" r="r" b="b"/>
                  <a:pathLst>
                    <a:path w="44" h="77">
                      <a:moveTo>
                        <a:pt x="44" y="77"/>
                      </a:moveTo>
                      <a:cubicBezTo>
                        <a:pt x="36" y="67"/>
                        <a:pt x="36" y="67"/>
                        <a:pt x="36" y="67"/>
                      </a:cubicBezTo>
                      <a:cubicBezTo>
                        <a:pt x="22" y="40"/>
                        <a:pt x="7" y="12"/>
                        <a:pt x="0" y="0"/>
                      </a:cubicBezTo>
                      <a:cubicBezTo>
                        <a:pt x="8" y="10"/>
                        <a:pt x="8" y="10"/>
                        <a:pt x="8" y="10"/>
                      </a:cubicBezTo>
                      <a:cubicBezTo>
                        <a:pt x="15" y="21"/>
                        <a:pt x="31" y="50"/>
                        <a:pt x="44" y="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87"/>
                <p:cNvSpPr>
                  <a:spLocks/>
                </p:cNvSpPr>
                <p:nvPr/>
              </p:nvSpPr>
              <p:spPr bwMode="auto">
                <a:xfrm>
                  <a:off x="8035926" y="1206501"/>
                  <a:ext cx="11113" cy="42863"/>
                </a:xfrm>
                <a:custGeom>
                  <a:avLst/>
                  <a:gdLst>
                    <a:gd name="T0" fmla="*/ 7 w 7"/>
                    <a:gd name="T1" fmla="*/ 27 h 27"/>
                    <a:gd name="T2" fmla="*/ 0 w 7"/>
                    <a:gd name="T3" fmla="*/ 20 h 27"/>
                    <a:gd name="T4" fmla="*/ 0 w 7"/>
                    <a:gd name="T5" fmla="*/ 0 h 27"/>
                    <a:gd name="T6" fmla="*/ 7 w 7"/>
                    <a:gd name="T7" fmla="*/ 8 h 27"/>
                    <a:gd name="T8" fmla="*/ 7 w 7"/>
                    <a:gd name="T9" fmla="*/ 27 h 27"/>
                  </a:gdLst>
                  <a:ahLst/>
                  <a:cxnLst>
                    <a:cxn ang="0">
                      <a:pos x="T0" y="T1"/>
                    </a:cxn>
                    <a:cxn ang="0">
                      <a:pos x="T2" y="T3"/>
                    </a:cxn>
                    <a:cxn ang="0">
                      <a:pos x="T4" y="T5"/>
                    </a:cxn>
                    <a:cxn ang="0">
                      <a:pos x="T6" y="T7"/>
                    </a:cxn>
                    <a:cxn ang="0">
                      <a:pos x="T8" y="T9"/>
                    </a:cxn>
                  </a:cxnLst>
                  <a:rect l="0" t="0" r="r" b="b"/>
                  <a:pathLst>
                    <a:path w="7" h="27">
                      <a:moveTo>
                        <a:pt x="7" y="27"/>
                      </a:moveTo>
                      <a:lnTo>
                        <a:pt x="0" y="20"/>
                      </a:lnTo>
                      <a:lnTo>
                        <a:pt x="0" y="0"/>
                      </a:lnTo>
                      <a:lnTo>
                        <a:pt x="7" y="8"/>
                      </a:lnTo>
                      <a:lnTo>
                        <a:pt x="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88"/>
                <p:cNvSpPr>
                  <a:spLocks/>
                </p:cNvSpPr>
                <p:nvPr/>
              </p:nvSpPr>
              <p:spPr bwMode="auto">
                <a:xfrm>
                  <a:off x="8156576" y="1098551"/>
                  <a:ext cx="11113" cy="12700"/>
                </a:xfrm>
                <a:custGeom>
                  <a:avLst/>
                  <a:gdLst>
                    <a:gd name="T0" fmla="*/ 9 w 9"/>
                    <a:gd name="T1" fmla="*/ 10 h 10"/>
                    <a:gd name="T2" fmla="*/ 0 w 9"/>
                    <a:gd name="T3" fmla="*/ 0 h 10"/>
                    <a:gd name="T4" fmla="*/ 1 w 9"/>
                    <a:gd name="T5" fmla="*/ 0 h 10"/>
                    <a:gd name="T6" fmla="*/ 9 w 9"/>
                    <a:gd name="T7" fmla="*/ 10 h 10"/>
                    <a:gd name="T8" fmla="*/ 9 w 9"/>
                    <a:gd name="T9" fmla="*/ 10 h 10"/>
                  </a:gdLst>
                  <a:ahLst/>
                  <a:cxnLst>
                    <a:cxn ang="0">
                      <a:pos x="T0" y="T1"/>
                    </a:cxn>
                    <a:cxn ang="0">
                      <a:pos x="T2" y="T3"/>
                    </a:cxn>
                    <a:cxn ang="0">
                      <a:pos x="T4" y="T5"/>
                    </a:cxn>
                    <a:cxn ang="0">
                      <a:pos x="T6" y="T7"/>
                    </a:cxn>
                    <a:cxn ang="0">
                      <a:pos x="T8" y="T9"/>
                    </a:cxn>
                  </a:cxnLst>
                  <a:rect l="0" t="0" r="r" b="b"/>
                  <a:pathLst>
                    <a:path w="9" h="10">
                      <a:moveTo>
                        <a:pt x="9" y="10"/>
                      </a:moveTo>
                      <a:cubicBezTo>
                        <a:pt x="0" y="0"/>
                        <a:pt x="0" y="0"/>
                        <a:pt x="0" y="0"/>
                      </a:cubicBezTo>
                      <a:cubicBezTo>
                        <a:pt x="1" y="0"/>
                        <a:pt x="1" y="0"/>
                        <a:pt x="1" y="0"/>
                      </a:cubicBezTo>
                      <a:cubicBezTo>
                        <a:pt x="9" y="10"/>
                        <a:pt x="9" y="10"/>
                        <a:pt x="9" y="10"/>
                      </a:cubicBezTo>
                      <a:cubicBezTo>
                        <a:pt x="9"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89"/>
                <p:cNvSpPr>
                  <a:spLocks/>
                </p:cNvSpPr>
                <p:nvPr/>
              </p:nvSpPr>
              <p:spPr bwMode="auto">
                <a:xfrm>
                  <a:off x="8158163" y="1098551"/>
                  <a:ext cx="11113" cy="12700"/>
                </a:xfrm>
                <a:custGeom>
                  <a:avLst/>
                  <a:gdLst>
                    <a:gd name="T0" fmla="*/ 8 w 9"/>
                    <a:gd name="T1" fmla="*/ 10 h 10"/>
                    <a:gd name="T2" fmla="*/ 0 w 9"/>
                    <a:gd name="T3" fmla="*/ 0 h 10"/>
                    <a:gd name="T4" fmla="*/ 1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1" y="0"/>
                        <a:pt x="1" y="0"/>
                      </a:cubicBezTo>
                      <a:cubicBezTo>
                        <a:pt x="9" y="10"/>
                        <a:pt x="9" y="10"/>
                        <a:pt x="9"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90"/>
                <p:cNvSpPr>
                  <a:spLocks/>
                </p:cNvSpPr>
                <p:nvPr/>
              </p:nvSpPr>
              <p:spPr bwMode="auto">
                <a:xfrm>
                  <a:off x="8159751" y="1098551"/>
                  <a:ext cx="11113" cy="12700"/>
                </a:xfrm>
                <a:custGeom>
                  <a:avLst/>
                  <a:gdLst>
                    <a:gd name="T0" fmla="*/ 8 w 9"/>
                    <a:gd name="T1" fmla="*/ 10 h 10"/>
                    <a:gd name="T2" fmla="*/ 0 w 9"/>
                    <a:gd name="T3" fmla="*/ 0 h 10"/>
                    <a:gd name="T4" fmla="*/ 0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0" y="0"/>
                        <a:pt x="0" y="0"/>
                      </a:cubicBezTo>
                      <a:cubicBezTo>
                        <a:pt x="9" y="10"/>
                        <a:pt x="9" y="10"/>
                        <a:pt x="9" y="10"/>
                      </a:cubicBezTo>
                      <a:cubicBezTo>
                        <a:pt x="8" y="10"/>
                        <a:pt x="8"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91"/>
                <p:cNvSpPr>
                  <a:spLocks/>
                </p:cNvSpPr>
                <p:nvPr/>
              </p:nvSpPr>
              <p:spPr bwMode="auto">
                <a:xfrm>
                  <a:off x="8159751" y="1098551"/>
                  <a:ext cx="11113" cy="12700"/>
                </a:xfrm>
                <a:custGeom>
                  <a:avLst/>
                  <a:gdLst>
                    <a:gd name="T0" fmla="*/ 9 w 9"/>
                    <a:gd name="T1" fmla="*/ 10 h 10"/>
                    <a:gd name="T2" fmla="*/ 0 w 9"/>
                    <a:gd name="T3" fmla="*/ 0 h 10"/>
                    <a:gd name="T4" fmla="*/ 1 w 9"/>
                    <a:gd name="T5" fmla="*/ 0 h 10"/>
                    <a:gd name="T6" fmla="*/ 9 w 9"/>
                    <a:gd name="T7" fmla="*/ 10 h 10"/>
                    <a:gd name="T8" fmla="*/ 9 w 9"/>
                    <a:gd name="T9" fmla="*/ 10 h 10"/>
                  </a:gdLst>
                  <a:ahLst/>
                  <a:cxnLst>
                    <a:cxn ang="0">
                      <a:pos x="T0" y="T1"/>
                    </a:cxn>
                    <a:cxn ang="0">
                      <a:pos x="T2" y="T3"/>
                    </a:cxn>
                    <a:cxn ang="0">
                      <a:pos x="T4" y="T5"/>
                    </a:cxn>
                    <a:cxn ang="0">
                      <a:pos x="T6" y="T7"/>
                    </a:cxn>
                    <a:cxn ang="0">
                      <a:pos x="T8" y="T9"/>
                    </a:cxn>
                  </a:cxnLst>
                  <a:rect l="0" t="0" r="r" b="b"/>
                  <a:pathLst>
                    <a:path w="9" h="10">
                      <a:moveTo>
                        <a:pt x="9" y="10"/>
                      </a:moveTo>
                      <a:cubicBezTo>
                        <a:pt x="0" y="0"/>
                        <a:pt x="0" y="0"/>
                        <a:pt x="0" y="0"/>
                      </a:cubicBezTo>
                      <a:cubicBezTo>
                        <a:pt x="0" y="0"/>
                        <a:pt x="1" y="0"/>
                        <a:pt x="1" y="0"/>
                      </a:cubicBezTo>
                      <a:cubicBezTo>
                        <a:pt x="9" y="10"/>
                        <a:pt x="9" y="10"/>
                        <a:pt x="9" y="10"/>
                      </a:cubicBezTo>
                      <a:cubicBezTo>
                        <a:pt x="9" y="10"/>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92"/>
                <p:cNvSpPr>
                  <a:spLocks/>
                </p:cNvSpPr>
                <p:nvPr/>
              </p:nvSpPr>
              <p:spPr bwMode="auto">
                <a:xfrm>
                  <a:off x="8159751" y="1084263"/>
                  <a:ext cx="15875" cy="26988"/>
                </a:xfrm>
                <a:custGeom>
                  <a:avLst/>
                  <a:gdLst>
                    <a:gd name="T0" fmla="*/ 9 w 13"/>
                    <a:gd name="T1" fmla="*/ 21 h 21"/>
                    <a:gd name="T2" fmla="*/ 1 w 13"/>
                    <a:gd name="T3" fmla="*/ 11 h 21"/>
                    <a:gd name="T4" fmla="*/ 0 w 13"/>
                    <a:gd name="T5" fmla="*/ 0 h 21"/>
                    <a:gd name="T6" fmla="*/ 9 w 13"/>
                    <a:gd name="T7" fmla="*/ 10 h 21"/>
                    <a:gd name="T8" fmla="*/ 9 w 13"/>
                    <a:gd name="T9" fmla="*/ 21 h 21"/>
                  </a:gdLst>
                  <a:ahLst/>
                  <a:cxnLst>
                    <a:cxn ang="0">
                      <a:pos x="T0" y="T1"/>
                    </a:cxn>
                    <a:cxn ang="0">
                      <a:pos x="T2" y="T3"/>
                    </a:cxn>
                    <a:cxn ang="0">
                      <a:pos x="T4" y="T5"/>
                    </a:cxn>
                    <a:cxn ang="0">
                      <a:pos x="T6" y="T7"/>
                    </a:cxn>
                    <a:cxn ang="0">
                      <a:pos x="T8" y="T9"/>
                    </a:cxn>
                  </a:cxnLst>
                  <a:rect l="0" t="0" r="r" b="b"/>
                  <a:pathLst>
                    <a:path w="13" h="21">
                      <a:moveTo>
                        <a:pt x="9" y="21"/>
                      </a:moveTo>
                      <a:cubicBezTo>
                        <a:pt x="1" y="11"/>
                        <a:pt x="1" y="11"/>
                        <a:pt x="1" y="11"/>
                      </a:cubicBezTo>
                      <a:cubicBezTo>
                        <a:pt x="4" y="9"/>
                        <a:pt x="1" y="1"/>
                        <a:pt x="0" y="0"/>
                      </a:cubicBezTo>
                      <a:cubicBezTo>
                        <a:pt x="9" y="10"/>
                        <a:pt x="9" y="10"/>
                        <a:pt x="9" y="10"/>
                      </a:cubicBezTo>
                      <a:cubicBezTo>
                        <a:pt x="9" y="11"/>
                        <a:pt x="13" y="18"/>
                        <a:pt x="9"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93"/>
                <p:cNvSpPr>
                  <a:spLocks/>
                </p:cNvSpPr>
                <p:nvPr/>
              </p:nvSpPr>
              <p:spPr bwMode="auto">
                <a:xfrm>
                  <a:off x="8147051" y="1058863"/>
                  <a:ext cx="23813" cy="38100"/>
                </a:xfrm>
                <a:custGeom>
                  <a:avLst/>
                  <a:gdLst>
                    <a:gd name="T0" fmla="*/ 19 w 19"/>
                    <a:gd name="T1" fmla="*/ 31 h 31"/>
                    <a:gd name="T2" fmla="*/ 10 w 19"/>
                    <a:gd name="T3" fmla="*/ 21 h 31"/>
                    <a:gd name="T4" fmla="*/ 0 w 19"/>
                    <a:gd name="T5" fmla="*/ 0 h 31"/>
                    <a:gd name="T6" fmla="*/ 8 w 19"/>
                    <a:gd name="T7" fmla="*/ 10 h 31"/>
                    <a:gd name="T8" fmla="*/ 19 w 19"/>
                    <a:gd name="T9" fmla="*/ 31 h 31"/>
                  </a:gdLst>
                  <a:ahLst/>
                  <a:cxnLst>
                    <a:cxn ang="0">
                      <a:pos x="T0" y="T1"/>
                    </a:cxn>
                    <a:cxn ang="0">
                      <a:pos x="T2" y="T3"/>
                    </a:cxn>
                    <a:cxn ang="0">
                      <a:pos x="T4" y="T5"/>
                    </a:cxn>
                    <a:cxn ang="0">
                      <a:pos x="T6" y="T7"/>
                    </a:cxn>
                    <a:cxn ang="0">
                      <a:pos x="T8" y="T9"/>
                    </a:cxn>
                  </a:cxnLst>
                  <a:rect l="0" t="0" r="r" b="b"/>
                  <a:pathLst>
                    <a:path w="19" h="31">
                      <a:moveTo>
                        <a:pt x="19" y="31"/>
                      </a:moveTo>
                      <a:cubicBezTo>
                        <a:pt x="10" y="21"/>
                        <a:pt x="10" y="21"/>
                        <a:pt x="10" y="21"/>
                      </a:cubicBezTo>
                      <a:cubicBezTo>
                        <a:pt x="5" y="8"/>
                        <a:pt x="2" y="3"/>
                        <a:pt x="0" y="0"/>
                      </a:cubicBezTo>
                      <a:cubicBezTo>
                        <a:pt x="8" y="10"/>
                        <a:pt x="8" y="10"/>
                        <a:pt x="8" y="10"/>
                      </a:cubicBezTo>
                      <a:cubicBezTo>
                        <a:pt x="10" y="12"/>
                        <a:pt x="13" y="18"/>
                        <a:pt x="19"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94"/>
                <p:cNvSpPr>
                  <a:spLocks/>
                </p:cNvSpPr>
                <p:nvPr/>
              </p:nvSpPr>
              <p:spPr bwMode="auto">
                <a:xfrm>
                  <a:off x="8051801" y="1077913"/>
                  <a:ext cx="12700" cy="12700"/>
                </a:xfrm>
                <a:custGeom>
                  <a:avLst/>
                  <a:gdLst>
                    <a:gd name="T0" fmla="*/ 9 w 10"/>
                    <a:gd name="T1" fmla="*/ 10 h 11"/>
                    <a:gd name="T2" fmla="*/ 0 w 10"/>
                    <a:gd name="T3" fmla="*/ 0 h 11"/>
                    <a:gd name="T4" fmla="*/ 2 w 10"/>
                    <a:gd name="T5" fmla="*/ 1 h 11"/>
                    <a:gd name="T6" fmla="*/ 10 w 10"/>
                    <a:gd name="T7" fmla="*/ 11 h 11"/>
                    <a:gd name="T8" fmla="*/ 9 w 10"/>
                    <a:gd name="T9" fmla="*/ 10 h 11"/>
                  </a:gdLst>
                  <a:ahLst/>
                  <a:cxnLst>
                    <a:cxn ang="0">
                      <a:pos x="T0" y="T1"/>
                    </a:cxn>
                    <a:cxn ang="0">
                      <a:pos x="T2" y="T3"/>
                    </a:cxn>
                    <a:cxn ang="0">
                      <a:pos x="T4" y="T5"/>
                    </a:cxn>
                    <a:cxn ang="0">
                      <a:pos x="T6" y="T7"/>
                    </a:cxn>
                    <a:cxn ang="0">
                      <a:pos x="T8" y="T9"/>
                    </a:cxn>
                  </a:cxnLst>
                  <a:rect l="0" t="0" r="r" b="b"/>
                  <a:pathLst>
                    <a:path w="10" h="11">
                      <a:moveTo>
                        <a:pt x="9" y="10"/>
                      </a:moveTo>
                      <a:cubicBezTo>
                        <a:pt x="0" y="0"/>
                        <a:pt x="0" y="0"/>
                        <a:pt x="0" y="0"/>
                      </a:cubicBezTo>
                      <a:cubicBezTo>
                        <a:pt x="1" y="0"/>
                        <a:pt x="1" y="1"/>
                        <a:pt x="2" y="1"/>
                      </a:cubicBezTo>
                      <a:cubicBezTo>
                        <a:pt x="10" y="11"/>
                        <a:pt x="10" y="11"/>
                        <a:pt x="10" y="11"/>
                      </a:cubicBezTo>
                      <a:cubicBezTo>
                        <a:pt x="10" y="11"/>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95"/>
                <p:cNvSpPr>
                  <a:spLocks/>
                </p:cNvSpPr>
                <p:nvPr/>
              </p:nvSpPr>
              <p:spPr bwMode="auto">
                <a:xfrm>
                  <a:off x="8053388" y="1077913"/>
                  <a:ext cx="17463" cy="17463"/>
                </a:xfrm>
                <a:custGeom>
                  <a:avLst/>
                  <a:gdLst>
                    <a:gd name="T0" fmla="*/ 8 w 13"/>
                    <a:gd name="T1" fmla="*/ 10 h 13"/>
                    <a:gd name="T2" fmla="*/ 0 w 13"/>
                    <a:gd name="T3" fmla="*/ 0 h 13"/>
                    <a:gd name="T4" fmla="*/ 4 w 13"/>
                    <a:gd name="T5" fmla="*/ 3 h 13"/>
                    <a:gd name="T6" fmla="*/ 13 w 13"/>
                    <a:gd name="T7" fmla="*/ 13 h 13"/>
                    <a:gd name="T8" fmla="*/ 8 w 13"/>
                    <a:gd name="T9" fmla="*/ 10 h 13"/>
                  </a:gdLst>
                  <a:ahLst/>
                  <a:cxnLst>
                    <a:cxn ang="0">
                      <a:pos x="T0" y="T1"/>
                    </a:cxn>
                    <a:cxn ang="0">
                      <a:pos x="T2" y="T3"/>
                    </a:cxn>
                    <a:cxn ang="0">
                      <a:pos x="T4" y="T5"/>
                    </a:cxn>
                    <a:cxn ang="0">
                      <a:pos x="T6" y="T7"/>
                    </a:cxn>
                    <a:cxn ang="0">
                      <a:pos x="T8" y="T9"/>
                    </a:cxn>
                  </a:cxnLst>
                  <a:rect l="0" t="0" r="r" b="b"/>
                  <a:pathLst>
                    <a:path w="13" h="13">
                      <a:moveTo>
                        <a:pt x="8" y="10"/>
                      </a:moveTo>
                      <a:cubicBezTo>
                        <a:pt x="0" y="0"/>
                        <a:pt x="0" y="0"/>
                        <a:pt x="0" y="0"/>
                      </a:cubicBezTo>
                      <a:cubicBezTo>
                        <a:pt x="1" y="1"/>
                        <a:pt x="3" y="2"/>
                        <a:pt x="4" y="3"/>
                      </a:cubicBezTo>
                      <a:cubicBezTo>
                        <a:pt x="13" y="13"/>
                        <a:pt x="13" y="13"/>
                        <a:pt x="13" y="13"/>
                      </a:cubicBezTo>
                      <a:cubicBezTo>
                        <a:pt x="11"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96"/>
                <p:cNvSpPr>
                  <a:spLocks/>
                </p:cNvSpPr>
                <p:nvPr/>
              </p:nvSpPr>
              <p:spPr bwMode="auto">
                <a:xfrm>
                  <a:off x="8059738" y="1082676"/>
                  <a:ext cx="39688" cy="20638"/>
                </a:xfrm>
                <a:custGeom>
                  <a:avLst/>
                  <a:gdLst>
                    <a:gd name="T0" fmla="*/ 9 w 32"/>
                    <a:gd name="T1" fmla="*/ 10 h 17"/>
                    <a:gd name="T2" fmla="*/ 0 w 32"/>
                    <a:gd name="T3" fmla="*/ 0 h 17"/>
                    <a:gd name="T4" fmla="*/ 24 w 32"/>
                    <a:gd name="T5" fmla="*/ 7 h 17"/>
                    <a:gd name="T6" fmla="*/ 32 w 32"/>
                    <a:gd name="T7" fmla="*/ 17 h 17"/>
                    <a:gd name="T8" fmla="*/ 9 w 32"/>
                    <a:gd name="T9" fmla="*/ 10 h 17"/>
                  </a:gdLst>
                  <a:ahLst/>
                  <a:cxnLst>
                    <a:cxn ang="0">
                      <a:pos x="T0" y="T1"/>
                    </a:cxn>
                    <a:cxn ang="0">
                      <a:pos x="T2" y="T3"/>
                    </a:cxn>
                    <a:cxn ang="0">
                      <a:pos x="T4" y="T5"/>
                    </a:cxn>
                    <a:cxn ang="0">
                      <a:pos x="T6" y="T7"/>
                    </a:cxn>
                    <a:cxn ang="0">
                      <a:pos x="T8" y="T9"/>
                    </a:cxn>
                  </a:cxnLst>
                  <a:rect l="0" t="0" r="r" b="b"/>
                  <a:pathLst>
                    <a:path w="32" h="17">
                      <a:moveTo>
                        <a:pt x="9" y="10"/>
                      </a:moveTo>
                      <a:cubicBezTo>
                        <a:pt x="0" y="0"/>
                        <a:pt x="0" y="0"/>
                        <a:pt x="0" y="0"/>
                      </a:cubicBezTo>
                      <a:cubicBezTo>
                        <a:pt x="6" y="3"/>
                        <a:pt x="15" y="6"/>
                        <a:pt x="24" y="7"/>
                      </a:cubicBezTo>
                      <a:cubicBezTo>
                        <a:pt x="32" y="17"/>
                        <a:pt x="32" y="17"/>
                        <a:pt x="32" y="17"/>
                      </a:cubicBezTo>
                      <a:cubicBezTo>
                        <a:pt x="23" y="15"/>
                        <a:pt x="14" y="13"/>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97"/>
                <p:cNvSpPr>
                  <a:spLocks/>
                </p:cNvSpPr>
                <p:nvPr/>
              </p:nvSpPr>
              <p:spPr bwMode="auto">
                <a:xfrm>
                  <a:off x="8088313" y="1090613"/>
                  <a:ext cx="77788" cy="20638"/>
                </a:xfrm>
                <a:custGeom>
                  <a:avLst/>
                  <a:gdLst>
                    <a:gd name="T0" fmla="*/ 8 w 62"/>
                    <a:gd name="T1" fmla="*/ 10 h 16"/>
                    <a:gd name="T2" fmla="*/ 0 w 62"/>
                    <a:gd name="T3" fmla="*/ 0 h 16"/>
                    <a:gd name="T4" fmla="*/ 54 w 62"/>
                    <a:gd name="T5" fmla="*/ 6 h 16"/>
                    <a:gd name="T6" fmla="*/ 54 w 62"/>
                    <a:gd name="T7" fmla="*/ 6 h 16"/>
                    <a:gd name="T8" fmla="*/ 62 w 62"/>
                    <a:gd name="T9" fmla="*/ 16 h 16"/>
                    <a:gd name="T10" fmla="*/ 62 w 62"/>
                    <a:gd name="T11" fmla="*/ 16 h 16"/>
                    <a:gd name="T12" fmla="*/ 8 w 62"/>
                    <a:gd name="T13" fmla="*/ 10 h 16"/>
                  </a:gdLst>
                  <a:ahLst/>
                  <a:cxnLst>
                    <a:cxn ang="0">
                      <a:pos x="T0" y="T1"/>
                    </a:cxn>
                    <a:cxn ang="0">
                      <a:pos x="T2" y="T3"/>
                    </a:cxn>
                    <a:cxn ang="0">
                      <a:pos x="T4" y="T5"/>
                    </a:cxn>
                    <a:cxn ang="0">
                      <a:pos x="T6" y="T7"/>
                    </a:cxn>
                    <a:cxn ang="0">
                      <a:pos x="T8" y="T9"/>
                    </a:cxn>
                    <a:cxn ang="0">
                      <a:pos x="T10" y="T11"/>
                    </a:cxn>
                    <a:cxn ang="0">
                      <a:pos x="T12" y="T13"/>
                    </a:cxn>
                  </a:cxnLst>
                  <a:rect l="0" t="0" r="r" b="b"/>
                  <a:pathLst>
                    <a:path w="62" h="16">
                      <a:moveTo>
                        <a:pt x="8" y="10"/>
                      </a:moveTo>
                      <a:cubicBezTo>
                        <a:pt x="0" y="0"/>
                        <a:pt x="0" y="0"/>
                        <a:pt x="0" y="0"/>
                      </a:cubicBezTo>
                      <a:cubicBezTo>
                        <a:pt x="22" y="5"/>
                        <a:pt x="48" y="6"/>
                        <a:pt x="54" y="6"/>
                      </a:cubicBezTo>
                      <a:cubicBezTo>
                        <a:pt x="54" y="6"/>
                        <a:pt x="54" y="6"/>
                        <a:pt x="54" y="6"/>
                      </a:cubicBezTo>
                      <a:cubicBezTo>
                        <a:pt x="62" y="16"/>
                        <a:pt x="62" y="16"/>
                        <a:pt x="62" y="16"/>
                      </a:cubicBezTo>
                      <a:cubicBezTo>
                        <a:pt x="62" y="16"/>
                        <a:pt x="62" y="16"/>
                        <a:pt x="62" y="16"/>
                      </a:cubicBezTo>
                      <a:cubicBezTo>
                        <a:pt x="57" y="16"/>
                        <a:pt x="30" y="15"/>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98"/>
                <p:cNvSpPr>
                  <a:spLocks/>
                </p:cNvSpPr>
                <p:nvPr/>
              </p:nvSpPr>
              <p:spPr bwMode="auto">
                <a:xfrm>
                  <a:off x="8156576" y="1098551"/>
                  <a:ext cx="11113" cy="12700"/>
                </a:xfrm>
                <a:custGeom>
                  <a:avLst/>
                  <a:gdLst>
                    <a:gd name="T0" fmla="*/ 8 w 9"/>
                    <a:gd name="T1" fmla="*/ 10 h 10"/>
                    <a:gd name="T2" fmla="*/ 0 w 9"/>
                    <a:gd name="T3" fmla="*/ 0 h 10"/>
                    <a:gd name="T4" fmla="*/ 0 w 9"/>
                    <a:gd name="T5" fmla="*/ 0 h 10"/>
                    <a:gd name="T6" fmla="*/ 9 w 9"/>
                    <a:gd name="T7" fmla="*/ 10 h 10"/>
                    <a:gd name="T8" fmla="*/ 8 w 9"/>
                    <a:gd name="T9" fmla="*/ 10 h 10"/>
                  </a:gdLst>
                  <a:ahLst/>
                  <a:cxnLst>
                    <a:cxn ang="0">
                      <a:pos x="T0" y="T1"/>
                    </a:cxn>
                    <a:cxn ang="0">
                      <a:pos x="T2" y="T3"/>
                    </a:cxn>
                    <a:cxn ang="0">
                      <a:pos x="T4" y="T5"/>
                    </a:cxn>
                    <a:cxn ang="0">
                      <a:pos x="T6" y="T7"/>
                    </a:cxn>
                    <a:cxn ang="0">
                      <a:pos x="T8" y="T9"/>
                    </a:cxn>
                  </a:cxnLst>
                  <a:rect l="0" t="0" r="r" b="b"/>
                  <a:pathLst>
                    <a:path w="9" h="10">
                      <a:moveTo>
                        <a:pt x="8" y="10"/>
                      </a:moveTo>
                      <a:cubicBezTo>
                        <a:pt x="0" y="0"/>
                        <a:pt x="0" y="0"/>
                        <a:pt x="0" y="0"/>
                      </a:cubicBezTo>
                      <a:cubicBezTo>
                        <a:pt x="0" y="0"/>
                        <a:pt x="0" y="0"/>
                        <a:pt x="0" y="0"/>
                      </a:cubicBezTo>
                      <a:cubicBezTo>
                        <a:pt x="9" y="10"/>
                        <a:pt x="9" y="10"/>
                        <a:pt x="9" y="10"/>
                      </a:cubicBezTo>
                      <a:cubicBezTo>
                        <a:pt x="9"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99"/>
                <p:cNvSpPr>
                  <a:spLocks/>
                </p:cNvSpPr>
                <p:nvPr/>
              </p:nvSpPr>
              <p:spPr bwMode="auto">
                <a:xfrm>
                  <a:off x="8110538" y="993776"/>
                  <a:ext cx="336550" cy="12700"/>
                </a:xfrm>
                <a:custGeom>
                  <a:avLst/>
                  <a:gdLst>
                    <a:gd name="T0" fmla="*/ 6 w 212"/>
                    <a:gd name="T1" fmla="*/ 8 h 8"/>
                    <a:gd name="T2" fmla="*/ 0 w 212"/>
                    <a:gd name="T3" fmla="*/ 0 h 8"/>
                    <a:gd name="T4" fmla="*/ 205 w 212"/>
                    <a:gd name="T5" fmla="*/ 0 h 8"/>
                    <a:gd name="T6" fmla="*/ 212 w 212"/>
                    <a:gd name="T7" fmla="*/ 8 h 8"/>
                    <a:gd name="T8" fmla="*/ 6 w 212"/>
                    <a:gd name="T9" fmla="*/ 8 h 8"/>
                  </a:gdLst>
                  <a:ahLst/>
                  <a:cxnLst>
                    <a:cxn ang="0">
                      <a:pos x="T0" y="T1"/>
                    </a:cxn>
                    <a:cxn ang="0">
                      <a:pos x="T2" y="T3"/>
                    </a:cxn>
                    <a:cxn ang="0">
                      <a:pos x="T4" y="T5"/>
                    </a:cxn>
                    <a:cxn ang="0">
                      <a:pos x="T6" y="T7"/>
                    </a:cxn>
                    <a:cxn ang="0">
                      <a:pos x="T8" y="T9"/>
                    </a:cxn>
                  </a:cxnLst>
                  <a:rect l="0" t="0" r="r" b="b"/>
                  <a:pathLst>
                    <a:path w="212" h="8">
                      <a:moveTo>
                        <a:pt x="6" y="8"/>
                      </a:moveTo>
                      <a:lnTo>
                        <a:pt x="0" y="0"/>
                      </a:lnTo>
                      <a:lnTo>
                        <a:pt x="205" y="0"/>
                      </a:lnTo>
                      <a:lnTo>
                        <a:pt x="212"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00"/>
                <p:cNvSpPr>
                  <a:spLocks/>
                </p:cNvSpPr>
                <p:nvPr/>
              </p:nvSpPr>
              <p:spPr bwMode="auto">
                <a:xfrm>
                  <a:off x="8012113" y="1066801"/>
                  <a:ext cx="25400" cy="144463"/>
                </a:xfrm>
                <a:custGeom>
                  <a:avLst/>
                  <a:gdLst>
                    <a:gd name="T0" fmla="*/ 20 w 20"/>
                    <a:gd name="T1" fmla="*/ 115 h 115"/>
                    <a:gd name="T2" fmla="*/ 11 w 20"/>
                    <a:gd name="T3" fmla="*/ 105 h 115"/>
                    <a:gd name="T4" fmla="*/ 1 w 20"/>
                    <a:gd name="T5" fmla="*/ 64 h 115"/>
                    <a:gd name="T6" fmla="*/ 0 w 20"/>
                    <a:gd name="T7" fmla="*/ 0 h 115"/>
                    <a:gd name="T8" fmla="*/ 8 w 20"/>
                    <a:gd name="T9" fmla="*/ 10 h 115"/>
                    <a:gd name="T10" fmla="*/ 9 w 20"/>
                    <a:gd name="T11" fmla="*/ 74 h 115"/>
                    <a:gd name="T12" fmla="*/ 20 w 20"/>
                    <a:gd name="T13" fmla="*/ 115 h 115"/>
                  </a:gdLst>
                  <a:ahLst/>
                  <a:cxnLst>
                    <a:cxn ang="0">
                      <a:pos x="T0" y="T1"/>
                    </a:cxn>
                    <a:cxn ang="0">
                      <a:pos x="T2" y="T3"/>
                    </a:cxn>
                    <a:cxn ang="0">
                      <a:pos x="T4" y="T5"/>
                    </a:cxn>
                    <a:cxn ang="0">
                      <a:pos x="T6" y="T7"/>
                    </a:cxn>
                    <a:cxn ang="0">
                      <a:pos x="T8" y="T9"/>
                    </a:cxn>
                    <a:cxn ang="0">
                      <a:pos x="T10" y="T11"/>
                    </a:cxn>
                    <a:cxn ang="0">
                      <a:pos x="T12" y="T13"/>
                    </a:cxn>
                  </a:cxnLst>
                  <a:rect l="0" t="0" r="r" b="b"/>
                  <a:pathLst>
                    <a:path w="20" h="115">
                      <a:moveTo>
                        <a:pt x="20" y="115"/>
                      </a:moveTo>
                      <a:cubicBezTo>
                        <a:pt x="11" y="105"/>
                        <a:pt x="11" y="105"/>
                        <a:pt x="11" y="105"/>
                      </a:cubicBezTo>
                      <a:cubicBezTo>
                        <a:pt x="3" y="96"/>
                        <a:pt x="2" y="80"/>
                        <a:pt x="1" y="64"/>
                      </a:cubicBezTo>
                      <a:cubicBezTo>
                        <a:pt x="0" y="38"/>
                        <a:pt x="0" y="6"/>
                        <a:pt x="0" y="0"/>
                      </a:cubicBezTo>
                      <a:cubicBezTo>
                        <a:pt x="8" y="10"/>
                        <a:pt x="8" y="10"/>
                        <a:pt x="8" y="10"/>
                      </a:cubicBezTo>
                      <a:cubicBezTo>
                        <a:pt x="8" y="15"/>
                        <a:pt x="8" y="48"/>
                        <a:pt x="9" y="74"/>
                      </a:cubicBezTo>
                      <a:cubicBezTo>
                        <a:pt x="10" y="89"/>
                        <a:pt x="12" y="105"/>
                        <a:pt x="20" y="1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01"/>
                <p:cNvSpPr>
                  <a:spLocks/>
                </p:cNvSpPr>
                <p:nvPr/>
              </p:nvSpPr>
              <p:spPr bwMode="auto">
                <a:xfrm>
                  <a:off x="8012113" y="1035051"/>
                  <a:ext cx="25400" cy="44450"/>
                </a:xfrm>
                <a:custGeom>
                  <a:avLst/>
                  <a:gdLst>
                    <a:gd name="T0" fmla="*/ 8 w 20"/>
                    <a:gd name="T1" fmla="*/ 36 h 36"/>
                    <a:gd name="T2" fmla="*/ 0 w 20"/>
                    <a:gd name="T3" fmla="*/ 26 h 36"/>
                    <a:gd name="T4" fmla="*/ 12 w 20"/>
                    <a:gd name="T5" fmla="*/ 0 h 36"/>
                    <a:gd name="T6" fmla="*/ 20 w 20"/>
                    <a:gd name="T7" fmla="*/ 9 h 36"/>
                    <a:gd name="T8" fmla="*/ 8 w 20"/>
                    <a:gd name="T9" fmla="*/ 36 h 36"/>
                  </a:gdLst>
                  <a:ahLst/>
                  <a:cxnLst>
                    <a:cxn ang="0">
                      <a:pos x="T0" y="T1"/>
                    </a:cxn>
                    <a:cxn ang="0">
                      <a:pos x="T2" y="T3"/>
                    </a:cxn>
                    <a:cxn ang="0">
                      <a:pos x="T4" y="T5"/>
                    </a:cxn>
                    <a:cxn ang="0">
                      <a:pos x="T6" y="T7"/>
                    </a:cxn>
                    <a:cxn ang="0">
                      <a:pos x="T8" y="T9"/>
                    </a:cxn>
                  </a:cxnLst>
                  <a:rect l="0" t="0" r="r" b="b"/>
                  <a:pathLst>
                    <a:path w="20" h="36">
                      <a:moveTo>
                        <a:pt x="8" y="36"/>
                      </a:moveTo>
                      <a:cubicBezTo>
                        <a:pt x="0" y="26"/>
                        <a:pt x="0" y="26"/>
                        <a:pt x="0" y="26"/>
                      </a:cubicBezTo>
                      <a:cubicBezTo>
                        <a:pt x="0" y="18"/>
                        <a:pt x="4" y="10"/>
                        <a:pt x="12" y="0"/>
                      </a:cubicBezTo>
                      <a:cubicBezTo>
                        <a:pt x="20" y="9"/>
                        <a:pt x="20" y="9"/>
                        <a:pt x="20" y="9"/>
                      </a:cubicBezTo>
                      <a:cubicBezTo>
                        <a:pt x="12" y="19"/>
                        <a:pt x="8" y="28"/>
                        <a:pt x="8"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02"/>
                <p:cNvSpPr>
                  <a:spLocks/>
                </p:cNvSpPr>
                <p:nvPr/>
              </p:nvSpPr>
              <p:spPr bwMode="auto">
                <a:xfrm>
                  <a:off x="8027988" y="1014413"/>
                  <a:ext cx="19050" cy="31750"/>
                </a:xfrm>
                <a:custGeom>
                  <a:avLst/>
                  <a:gdLst>
                    <a:gd name="T0" fmla="*/ 8 w 15"/>
                    <a:gd name="T1" fmla="*/ 25 h 25"/>
                    <a:gd name="T2" fmla="*/ 0 w 15"/>
                    <a:gd name="T3" fmla="*/ 16 h 25"/>
                    <a:gd name="T4" fmla="*/ 7 w 15"/>
                    <a:gd name="T5" fmla="*/ 0 h 25"/>
                    <a:gd name="T6" fmla="*/ 15 w 15"/>
                    <a:gd name="T7" fmla="*/ 10 h 25"/>
                    <a:gd name="T8" fmla="*/ 8 w 15"/>
                    <a:gd name="T9" fmla="*/ 25 h 25"/>
                  </a:gdLst>
                  <a:ahLst/>
                  <a:cxnLst>
                    <a:cxn ang="0">
                      <a:pos x="T0" y="T1"/>
                    </a:cxn>
                    <a:cxn ang="0">
                      <a:pos x="T2" y="T3"/>
                    </a:cxn>
                    <a:cxn ang="0">
                      <a:pos x="T4" y="T5"/>
                    </a:cxn>
                    <a:cxn ang="0">
                      <a:pos x="T6" y="T7"/>
                    </a:cxn>
                    <a:cxn ang="0">
                      <a:pos x="T8" y="T9"/>
                    </a:cxn>
                  </a:cxnLst>
                  <a:rect l="0" t="0" r="r" b="b"/>
                  <a:pathLst>
                    <a:path w="15" h="25">
                      <a:moveTo>
                        <a:pt x="8" y="25"/>
                      </a:moveTo>
                      <a:cubicBezTo>
                        <a:pt x="0" y="16"/>
                        <a:pt x="0" y="16"/>
                        <a:pt x="0" y="16"/>
                      </a:cubicBezTo>
                      <a:cubicBezTo>
                        <a:pt x="0" y="11"/>
                        <a:pt x="2" y="5"/>
                        <a:pt x="7" y="0"/>
                      </a:cubicBezTo>
                      <a:cubicBezTo>
                        <a:pt x="15" y="10"/>
                        <a:pt x="15" y="10"/>
                        <a:pt x="15" y="10"/>
                      </a:cubicBezTo>
                      <a:cubicBezTo>
                        <a:pt x="11" y="15"/>
                        <a:pt x="9" y="20"/>
                        <a:pt x="8"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03"/>
                <p:cNvSpPr>
                  <a:spLocks/>
                </p:cNvSpPr>
                <p:nvPr/>
              </p:nvSpPr>
              <p:spPr bwMode="auto">
                <a:xfrm>
                  <a:off x="8035926" y="995363"/>
                  <a:ext cx="26988" cy="31750"/>
                </a:xfrm>
                <a:custGeom>
                  <a:avLst/>
                  <a:gdLst>
                    <a:gd name="T0" fmla="*/ 8 w 21"/>
                    <a:gd name="T1" fmla="*/ 25 h 25"/>
                    <a:gd name="T2" fmla="*/ 0 w 21"/>
                    <a:gd name="T3" fmla="*/ 15 h 25"/>
                    <a:gd name="T4" fmla="*/ 12 w 21"/>
                    <a:gd name="T5" fmla="*/ 0 h 25"/>
                    <a:gd name="T6" fmla="*/ 21 w 21"/>
                    <a:gd name="T7" fmla="*/ 9 h 25"/>
                    <a:gd name="T8" fmla="*/ 8 w 21"/>
                    <a:gd name="T9" fmla="*/ 25 h 25"/>
                  </a:gdLst>
                  <a:ahLst/>
                  <a:cxnLst>
                    <a:cxn ang="0">
                      <a:pos x="T0" y="T1"/>
                    </a:cxn>
                    <a:cxn ang="0">
                      <a:pos x="T2" y="T3"/>
                    </a:cxn>
                    <a:cxn ang="0">
                      <a:pos x="T4" y="T5"/>
                    </a:cxn>
                    <a:cxn ang="0">
                      <a:pos x="T6" y="T7"/>
                    </a:cxn>
                    <a:cxn ang="0">
                      <a:pos x="T8" y="T9"/>
                    </a:cxn>
                  </a:cxnLst>
                  <a:rect l="0" t="0" r="r" b="b"/>
                  <a:pathLst>
                    <a:path w="21" h="25">
                      <a:moveTo>
                        <a:pt x="8" y="25"/>
                      </a:moveTo>
                      <a:cubicBezTo>
                        <a:pt x="0" y="15"/>
                        <a:pt x="0" y="15"/>
                        <a:pt x="0" y="15"/>
                      </a:cubicBezTo>
                      <a:cubicBezTo>
                        <a:pt x="4" y="10"/>
                        <a:pt x="9" y="4"/>
                        <a:pt x="12" y="0"/>
                      </a:cubicBezTo>
                      <a:cubicBezTo>
                        <a:pt x="21" y="9"/>
                        <a:pt x="21" y="9"/>
                        <a:pt x="21" y="9"/>
                      </a:cubicBezTo>
                      <a:cubicBezTo>
                        <a:pt x="17" y="14"/>
                        <a:pt x="13" y="20"/>
                        <a:pt x="8"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04"/>
                <p:cNvSpPr>
                  <a:spLocks/>
                </p:cNvSpPr>
                <p:nvPr/>
              </p:nvSpPr>
              <p:spPr bwMode="auto">
                <a:xfrm>
                  <a:off x="8064501" y="971551"/>
                  <a:ext cx="12700" cy="12700"/>
                </a:xfrm>
                <a:custGeom>
                  <a:avLst/>
                  <a:gdLst>
                    <a:gd name="T0" fmla="*/ 7 w 8"/>
                    <a:gd name="T1" fmla="*/ 8 h 8"/>
                    <a:gd name="T2" fmla="*/ 0 w 8"/>
                    <a:gd name="T3" fmla="*/ 0 h 8"/>
                    <a:gd name="T4" fmla="*/ 1 w 8"/>
                    <a:gd name="T5" fmla="*/ 0 h 8"/>
                    <a:gd name="T6" fmla="*/ 8 w 8"/>
                    <a:gd name="T7" fmla="*/ 8 h 8"/>
                    <a:gd name="T8" fmla="*/ 7 w 8"/>
                    <a:gd name="T9" fmla="*/ 8 h 8"/>
                  </a:gdLst>
                  <a:ahLst/>
                  <a:cxnLst>
                    <a:cxn ang="0">
                      <a:pos x="T0" y="T1"/>
                    </a:cxn>
                    <a:cxn ang="0">
                      <a:pos x="T2" y="T3"/>
                    </a:cxn>
                    <a:cxn ang="0">
                      <a:pos x="T4" y="T5"/>
                    </a:cxn>
                    <a:cxn ang="0">
                      <a:pos x="T6" y="T7"/>
                    </a:cxn>
                    <a:cxn ang="0">
                      <a:pos x="T8" y="T9"/>
                    </a:cxn>
                  </a:cxnLst>
                  <a:rect l="0" t="0" r="r" b="b"/>
                  <a:pathLst>
                    <a:path w="8" h="8">
                      <a:moveTo>
                        <a:pt x="7" y="8"/>
                      </a:moveTo>
                      <a:lnTo>
                        <a:pt x="0" y="0"/>
                      </a:lnTo>
                      <a:lnTo>
                        <a:pt x="1" y="0"/>
                      </a:lnTo>
                      <a:lnTo>
                        <a:pt x="8" y="8"/>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06"/>
                <p:cNvSpPr>
                  <a:spLocks/>
                </p:cNvSpPr>
                <p:nvPr/>
              </p:nvSpPr>
              <p:spPr bwMode="auto">
                <a:xfrm>
                  <a:off x="8058151" y="952501"/>
                  <a:ext cx="12700" cy="14288"/>
                </a:xfrm>
                <a:custGeom>
                  <a:avLst/>
                  <a:gdLst>
                    <a:gd name="T0" fmla="*/ 9 w 10"/>
                    <a:gd name="T1" fmla="*/ 10 h 11"/>
                    <a:gd name="T2" fmla="*/ 0 w 10"/>
                    <a:gd name="T3" fmla="*/ 0 h 11"/>
                    <a:gd name="T4" fmla="*/ 1 w 10"/>
                    <a:gd name="T5" fmla="*/ 2 h 11"/>
                    <a:gd name="T6" fmla="*/ 10 w 10"/>
                    <a:gd name="T7" fmla="*/ 11 h 11"/>
                    <a:gd name="T8" fmla="*/ 9 w 10"/>
                    <a:gd name="T9" fmla="*/ 10 h 11"/>
                  </a:gdLst>
                  <a:ahLst/>
                  <a:cxnLst>
                    <a:cxn ang="0">
                      <a:pos x="T0" y="T1"/>
                    </a:cxn>
                    <a:cxn ang="0">
                      <a:pos x="T2" y="T3"/>
                    </a:cxn>
                    <a:cxn ang="0">
                      <a:pos x="T4" y="T5"/>
                    </a:cxn>
                    <a:cxn ang="0">
                      <a:pos x="T6" y="T7"/>
                    </a:cxn>
                    <a:cxn ang="0">
                      <a:pos x="T8" y="T9"/>
                    </a:cxn>
                  </a:cxnLst>
                  <a:rect l="0" t="0" r="r" b="b"/>
                  <a:pathLst>
                    <a:path w="10" h="11">
                      <a:moveTo>
                        <a:pt x="9" y="10"/>
                      </a:moveTo>
                      <a:cubicBezTo>
                        <a:pt x="0" y="0"/>
                        <a:pt x="0" y="0"/>
                        <a:pt x="0" y="0"/>
                      </a:cubicBezTo>
                      <a:cubicBezTo>
                        <a:pt x="0" y="1"/>
                        <a:pt x="1" y="1"/>
                        <a:pt x="1" y="2"/>
                      </a:cubicBezTo>
                      <a:cubicBezTo>
                        <a:pt x="10" y="11"/>
                        <a:pt x="10" y="11"/>
                        <a:pt x="10" y="11"/>
                      </a:cubicBezTo>
                      <a:cubicBezTo>
                        <a:pt x="9" y="11"/>
                        <a:pt x="9"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07"/>
                <p:cNvSpPr>
                  <a:spLocks/>
                </p:cNvSpPr>
                <p:nvPr/>
              </p:nvSpPr>
              <p:spPr bwMode="auto">
                <a:xfrm>
                  <a:off x="8031163" y="950913"/>
                  <a:ext cx="17463" cy="12700"/>
                </a:xfrm>
                <a:custGeom>
                  <a:avLst/>
                  <a:gdLst>
                    <a:gd name="T0" fmla="*/ 8 w 14"/>
                    <a:gd name="T1" fmla="*/ 10 h 10"/>
                    <a:gd name="T2" fmla="*/ 0 w 14"/>
                    <a:gd name="T3" fmla="*/ 0 h 10"/>
                    <a:gd name="T4" fmla="*/ 5 w 14"/>
                    <a:gd name="T5" fmla="*/ 0 h 10"/>
                    <a:gd name="T6" fmla="*/ 14 w 14"/>
                    <a:gd name="T7" fmla="*/ 10 h 10"/>
                    <a:gd name="T8" fmla="*/ 8 w 14"/>
                    <a:gd name="T9" fmla="*/ 10 h 10"/>
                  </a:gdLst>
                  <a:ahLst/>
                  <a:cxnLst>
                    <a:cxn ang="0">
                      <a:pos x="T0" y="T1"/>
                    </a:cxn>
                    <a:cxn ang="0">
                      <a:pos x="T2" y="T3"/>
                    </a:cxn>
                    <a:cxn ang="0">
                      <a:pos x="T4" y="T5"/>
                    </a:cxn>
                    <a:cxn ang="0">
                      <a:pos x="T6" y="T7"/>
                    </a:cxn>
                    <a:cxn ang="0">
                      <a:pos x="T8" y="T9"/>
                    </a:cxn>
                  </a:cxnLst>
                  <a:rect l="0" t="0" r="r" b="b"/>
                  <a:pathLst>
                    <a:path w="14" h="10">
                      <a:moveTo>
                        <a:pt x="8" y="10"/>
                      </a:moveTo>
                      <a:cubicBezTo>
                        <a:pt x="0" y="0"/>
                        <a:pt x="0" y="0"/>
                        <a:pt x="0" y="0"/>
                      </a:cubicBezTo>
                      <a:cubicBezTo>
                        <a:pt x="2" y="0"/>
                        <a:pt x="3" y="0"/>
                        <a:pt x="5" y="0"/>
                      </a:cubicBezTo>
                      <a:cubicBezTo>
                        <a:pt x="14" y="10"/>
                        <a:pt x="14" y="10"/>
                        <a:pt x="14" y="10"/>
                      </a:cubicBezTo>
                      <a:cubicBezTo>
                        <a:pt x="12" y="10"/>
                        <a:pt x="10"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08"/>
                <p:cNvSpPr>
                  <a:spLocks/>
                </p:cNvSpPr>
                <p:nvPr/>
              </p:nvSpPr>
              <p:spPr bwMode="auto">
                <a:xfrm>
                  <a:off x="8037513" y="950913"/>
                  <a:ext cx="31750" cy="14288"/>
                </a:xfrm>
                <a:custGeom>
                  <a:avLst/>
                  <a:gdLst>
                    <a:gd name="T0" fmla="*/ 9 w 25"/>
                    <a:gd name="T1" fmla="*/ 10 h 11"/>
                    <a:gd name="T2" fmla="*/ 0 w 25"/>
                    <a:gd name="T3" fmla="*/ 0 h 11"/>
                    <a:gd name="T4" fmla="*/ 16 w 25"/>
                    <a:gd name="T5" fmla="*/ 1 h 11"/>
                    <a:gd name="T6" fmla="*/ 25 w 25"/>
                    <a:gd name="T7" fmla="*/ 11 h 11"/>
                    <a:gd name="T8" fmla="*/ 9 w 25"/>
                    <a:gd name="T9" fmla="*/ 10 h 11"/>
                  </a:gdLst>
                  <a:ahLst/>
                  <a:cxnLst>
                    <a:cxn ang="0">
                      <a:pos x="T0" y="T1"/>
                    </a:cxn>
                    <a:cxn ang="0">
                      <a:pos x="T2" y="T3"/>
                    </a:cxn>
                    <a:cxn ang="0">
                      <a:pos x="T4" y="T5"/>
                    </a:cxn>
                    <a:cxn ang="0">
                      <a:pos x="T6" y="T7"/>
                    </a:cxn>
                    <a:cxn ang="0">
                      <a:pos x="T8" y="T9"/>
                    </a:cxn>
                  </a:cxnLst>
                  <a:rect l="0" t="0" r="r" b="b"/>
                  <a:pathLst>
                    <a:path w="25" h="11">
                      <a:moveTo>
                        <a:pt x="9" y="10"/>
                      </a:moveTo>
                      <a:cubicBezTo>
                        <a:pt x="0" y="0"/>
                        <a:pt x="0" y="0"/>
                        <a:pt x="0" y="0"/>
                      </a:cubicBezTo>
                      <a:cubicBezTo>
                        <a:pt x="9" y="1"/>
                        <a:pt x="16" y="1"/>
                        <a:pt x="16" y="1"/>
                      </a:cubicBezTo>
                      <a:cubicBezTo>
                        <a:pt x="25" y="11"/>
                        <a:pt x="25" y="11"/>
                        <a:pt x="25" y="11"/>
                      </a:cubicBezTo>
                      <a:cubicBezTo>
                        <a:pt x="24" y="11"/>
                        <a:pt x="18" y="10"/>
                        <a:pt x="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09"/>
                <p:cNvSpPr>
                  <a:spLocks/>
                </p:cNvSpPr>
                <p:nvPr/>
              </p:nvSpPr>
              <p:spPr bwMode="auto">
                <a:xfrm>
                  <a:off x="8066088" y="866776"/>
                  <a:ext cx="76200" cy="117475"/>
                </a:xfrm>
                <a:custGeom>
                  <a:avLst/>
                  <a:gdLst>
                    <a:gd name="T0" fmla="*/ 9 w 61"/>
                    <a:gd name="T1" fmla="*/ 94 h 94"/>
                    <a:gd name="T2" fmla="*/ 0 w 61"/>
                    <a:gd name="T3" fmla="*/ 85 h 94"/>
                    <a:gd name="T4" fmla="*/ 53 w 61"/>
                    <a:gd name="T5" fmla="*/ 0 h 94"/>
                    <a:gd name="T6" fmla="*/ 61 w 61"/>
                    <a:gd name="T7" fmla="*/ 10 h 94"/>
                    <a:gd name="T8" fmla="*/ 9 w 61"/>
                    <a:gd name="T9" fmla="*/ 94 h 94"/>
                  </a:gdLst>
                  <a:ahLst/>
                  <a:cxnLst>
                    <a:cxn ang="0">
                      <a:pos x="T0" y="T1"/>
                    </a:cxn>
                    <a:cxn ang="0">
                      <a:pos x="T2" y="T3"/>
                    </a:cxn>
                    <a:cxn ang="0">
                      <a:pos x="T4" y="T5"/>
                    </a:cxn>
                    <a:cxn ang="0">
                      <a:pos x="T6" y="T7"/>
                    </a:cxn>
                    <a:cxn ang="0">
                      <a:pos x="T8" y="T9"/>
                    </a:cxn>
                  </a:cxnLst>
                  <a:rect l="0" t="0" r="r" b="b"/>
                  <a:pathLst>
                    <a:path w="61" h="94">
                      <a:moveTo>
                        <a:pt x="9" y="94"/>
                      </a:moveTo>
                      <a:cubicBezTo>
                        <a:pt x="0" y="85"/>
                        <a:pt x="0" y="85"/>
                        <a:pt x="0" y="85"/>
                      </a:cubicBezTo>
                      <a:cubicBezTo>
                        <a:pt x="34" y="21"/>
                        <a:pt x="46" y="5"/>
                        <a:pt x="53" y="0"/>
                      </a:cubicBezTo>
                      <a:cubicBezTo>
                        <a:pt x="61" y="10"/>
                        <a:pt x="61" y="10"/>
                        <a:pt x="61" y="10"/>
                      </a:cubicBezTo>
                      <a:cubicBezTo>
                        <a:pt x="54" y="15"/>
                        <a:pt x="42" y="30"/>
                        <a:pt x="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10"/>
                <p:cNvSpPr>
                  <a:spLocks/>
                </p:cNvSpPr>
                <p:nvPr/>
              </p:nvSpPr>
              <p:spPr bwMode="auto">
                <a:xfrm>
                  <a:off x="8132763" y="865188"/>
                  <a:ext cx="14288" cy="12700"/>
                </a:xfrm>
                <a:custGeom>
                  <a:avLst/>
                  <a:gdLst>
                    <a:gd name="T0" fmla="*/ 8 w 11"/>
                    <a:gd name="T1" fmla="*/ 11 h 11"/>
                    <a:gd name="T2" fmla="*/ 0 w 11"/>
                    <a:gd name="T3" fmla="*/ 1 h 11"/>
                    <a:gd name="T4" fmla="*/ 3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2" y="0"/>
                        <a:pt x="3" y="0"/>
                      </a:cubicBezTo>
                      <a:cubicBezTo>
                        <a:pt x="11" y="10"/>
                        <a:pt x="11" y="10"/>
                        <a:pt x="11" y="10"/>
                      </a:cubicBezTo>
                      <a:cubicBezTo>
                        <a:pt x="10" y="10"/>
                        <a:pt x="9"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11"/>
                <p:cNvSpPr>
                  <a:spLocks/>
                </p:cNvSpPr>
                <p:nvPr/>
              </p:nvSpPr>
              <p:spPr bwMode="auto">
                <a:xfrm>
                  <a:off x="8135938" y="863601"/>
                  <a:ext cx="14288" cy="14288"/>
                </a:xfrm>
                <a:custGeom>
                  <a:avLst/>
                  <a:gdLst>
                    <a:gd name="T0" fmla="*/ 8 w 11"/>
                    <a:gd name="T1" fmla="*/ 11 h 11"/>
                    <a:gd name="T2" fmla="*/ 0 w 11"/>
                    <a:gd name="T3" fmla="*/ 1 h 11"/>
                    <a:gd name="T4" fmla="*/ 3 w 11"/>
                    <a:gd name="T5" fmla="*/ 0 h 11"/>
                    <a:gd name="T6" fmla="*/ 3 w 11"/>
                    <a:gd name="T7" fmla="*/ 0 h 11"/>
                    <a:gd name="T8" fmla="*/ 11 w 11"/>
                    <a:gd name="T9" fmla="*/ 10 h 11"/>
                    <a:gd name="T10" fmla="*/ 11 w 11"/>
                    <a:gd name="T11" fmla="*/ 10 h 11"/>
                    <a:gd name="T12" fmla="*/ 8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1"/>
                      </a:moveTo>
                      <a:cubicBezTo>
                        <a:pt x="0" y="1"/>
                        <a:pt x="0" y="1"/>
                        <a:pt x="0" y="1"/>
                      </a:cubicBezTo>
                      <a:cubicBezTo>
                        <a:pt x="1" y="1"/>
                        <a:pt x="2" y="0"/>
                        <a:pt x="3" y="0"/>
                      </a:cubicBezTo>
                      <a:cubicBezTo>
                        <a:pt x="3" y="0"/>
                        <a:pt x="3" y="0"/>
                        <a:pt x="3" y="0"/>
                      </a:cubicBezTo>
                      <a:cubicBezTo>
                        <a:pt x="11" y="10"/>
                        <a:pt x="11" y="10"/>
                        <a:pt x="11" y="10"/>
                      </a:cubicBezTo>
                      <a:cubicBezTo>
                        <a:pt x="11" y="10"/>
                        <a:pt x="11" y="10"/>
                        <a:pt x="11" y="10"/>
                      </a:cubicBezTo>
                      <a:cubicBezTo>
                        <a:pt x="10" y="10"/>
                        <a:pt x="9"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12"/>
                <p:cNvSpPr>
                  <a:spLocks/>
                </p:cNvSpPr>
                <p:nvPr/>
              </p:nvSpPr>
              <p:spPr bwMode="auto">
                <a:xfrm>
                  <a:off x="8140701" y="862013"/>
                  <a:ext cx="12700" cy="14288"/>
                </a:xfrm>
                <a:custGeom>
                  <a:avLst/>
                  <a:gdLst>
                    <a:gd name="T0" fmla="*/ 8 w 11"/>
                    <a:gd name="T1" fmla="*/ 11 h 11"/>
                    <a:gd name="T2" fmla="*/ 0 w 11"/>
                    <a:gd name="T3" fmla="*/ 1 h 11"/>
                    <a:gd name="T4" fmla="*/ 3 w 11"/>
                    <a:gd name="T5" fmla="*/ 0 h 11"/>
                    <a:gd name="T6" fmla="*/ 11 w 11"/>
                    <a:gd name="T7" fmla="*/ 10 h 11"/>
                    <a:gd name="T8" fmla="*/ 8 w 11"/>
                    <a:gd name="T9" fmla="*/ 11 h 11"/>
                  </a:gdLst>
                  <a:ahLst/>
                  <a:cxnLst>
                    <a:cxn ang="0">
                      <a:pos x="T0" y="T1"/>
                    </a:cxn>
                    <a:cxn ang="0">
                      <a:pos x="T2" y="T3"/>
                    </a:cxn>
                    <a:cxn ang="0">
                      <a:pos x="T4" y="T5"/>
                    </a:cxn>
                    <a:cxn ang="0">
                      <a:pos x="T6" y="T7"/>
                    </a:cxn>
                    <a:cxn ang="0">
                      <a:pos x="T8" y="T9"/>
                    </a:cxn>
                  </a:cxnLst>
                  <a:rect l="0" t="0" r="r" b="b"/>
                  <a:pathLst>
                    <a:path w="11" h="11">
                      <a:moveTo>
                        <a:pt x="8" y="11"/>
                      </a:moveTo>
                      <a:cubicBezTo>
                        <a:pt x="0" y="1"/>
                        <a:pt x="0" y="1"/>
                        <a:pt x="0" y="1"/>
                      </a:cubicBezTo>
                      <a:cubicBezTo>
                        <a:pt x="1" y="1"/>
                        <a:pt x="2" y="0"/>
                        <a:pt x="3" y="0"/>
                      </a:cubicBezTo>
                      <a:cubicBezTo>
                        <a:pt x="11" y="10"/>
                        <a:pt x="11" y="10"/>
                        <a:pt x="11" y="10"/>
                      </a:cubicBezTo>
                      <a:cubicBezTo>
                        <a:pt x="10" y="10"/>
                        <a:pt x="9"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13"/>
                <p:cNvSpPr>
                  <a:spLocks/>
                </p:cNvSpPr>
                <p:nvPr/>
              </p:nvSpPr>
              <p:spPr bwMode="auto">
                <a:xfrm>
                  <a:off x="8143876" y="860426"/>
                  <a:ext cx="249238" cy="14288"/>
                </a:xfrm>
                <a:custGeom>
                  <a:avLst/>
                  <a:gdLst>
                    <a:gd name="T0" fmla="*/ 8 w 199"/>
                    <a:gd name="T1" fmla="*/ 11 h 11"/>
                    <a:gd name="T2" fmla="*/ 0 w 199"/>
                    <a:gd name="T3" fmla="*/ 1 h 11"/>
                    <a:gd name="T4" fmla="*/ 105 w 199"/>
                    <a:gd name="T5" fmla="*/ 0 h 11"/>
                    <a:gd name="T6" fmla="*/ 191 w 199"/>
                    <a:gd name="T7" fmla="*/ 0 h 11"/>
                    <a:gd name="T8" fmla="*/ 199 w 199"/>
                    <a:gd name="T9" fmla="*/ 10 h 11"/>
                    <a:gd name="T10" fmla="*/ 113 w 199"/>
                    <a:gd name="T11" fmla="*/ 9 h 11"/>
                    <a:gd name="T12" fmla="*/ 8 w 19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99" h="11">
                      <a:moveTo>
                        <a:pt x="8" y="11"/>
                      </a:moveTo>
                      <a:cubicBezTo>
                        <a:pt x="0" y="1"/>
                        <a:pt x="0" y="1"/>
                        <a:pt x="0" y="1"/>
                      </a:cubicBezTo>
                      <a:cubicBezTo>
                        <a:pt x="7" y="0"/>
                        <a:pt x="27" y="0"/>
                        <a:pt x="105" y="0"/>
                      </a:cubicBezTo>
                      <a:cubicBezTo>
                        <a:pt x="150" y="0"/>
                        <a:pt x="176" y="0"/>
                        <a:pt x="191" y="0"/>
                      </a:cubicBezTo>
                      <a:cubicBezTo>
                        <a:pt x="199" y="10"/>
                        <a:pt x="199" y="10"/>
                        <a:pt x="199" y="10"/>
                      </a:cubicBezTo>
                      <a:cubicBezTo>
                        <a:pt x="184" y="10"/>
                        <a:pt x="158" y="9"/>
                        <a:pt x="113" y="9"/>
                      </a:cubicBezTo>
                      <a:cubicBezTo>
                        <a:pt x="36" y="9"/>
                        <a:pt x="15" y="10"/>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14"/>
                <p:cNvSpPr>
                  <a:spLocks/>
                </p:cNvSpPr>
                <p:nvPr/>
              </p:nvSpPr>
              <p:spPr bwMode="auto">
                <a:xfrm>
                  <a:off x="8382001" y="860426"/>
                  <a:ext cx="36513" cy="14288"/>
                </a:xfrm>
                <a:custGeom>
                  <a:avLst/>
                  <a:gdLst>
                    <a:gd name="T0" fmla="*/ 8 w 29"/>
                    <a:gd name="T1" fmla="*/ 10 h 11"/>
                    <a:gd name="T2" fmla="*/ 0 w 29"/>
                    <a:gd name="T3" fmla="*/ 0 h 11"/>
                    <a:gd name="T4" fmla="*/ 21 w 29"/>
                    <a:gd name="T5" fmla="*/ 2 h 11"/>
                    <a:gd name="T6" fmla="*/ 29 w 29"/>
                    <a:gd name="T7" fmla="*/ 11 h 11"/>
                    <a:gd name="T8" fmla="*/ 8 w 29"/>
                    <a:gd name="T9" fmla="*/ 10 h 11"/>
                  </a:gdLst>
                  <a:ahLst/>
                  <a:cxnLst>
                    <a:cxn ang="0">
                      <a:pos x="T0" y="T1"/>
                    </a:cxn>
                    <a:cxn ang="0">
                      <a:pos x="T2" y="T3"/>
                    </a:cxn>
                    <a:cxn ang="0">
                      <a:pos x="T4" y="T5"/>
                    </a:cxn>
                    <a:cxn ang="0">
                      <a:pos x="T6" y="T7"/>
                    </a:cxn>
                    <a:cxn ang="0">
                      <a:pos x="T8" y="T9"/>
                    </a:cxn>
                  </a:cxnLst>
                  <a:rect l="0" t="0" r="r" b="b"/>
                  <a:pathLst>
                    <a:path w="29" h="11">
                      <a:moveTo>
                        <a:pt x="8" y="10"/>
                      </a:moveTo>
                      <a:cubicBezTo>
                        <a:pt x="0" y="0"/>
                        <a:pt x="0" y="0"/>
                        <a:pt x="0" y="0"/>
                      </a:cubicBezTo>
                      <a:cubicBezTo>
                        <a:pt x="14" y="1"/>
                        <a:pt x="19" y="1"/>
                        <a:pt x="21" y="2"/>
                      </a:cubicBezTo>
                      <a:cubicBezTo>
                        <a:pt x="29" y="11"/>
                        <a:pt x="29" y="11"/>
                        <a:pt x="29" y="11"/>
                      </a:cubicBezTo>
                      <a:cubicBezTo>
                        <a:pt x="27" y="11"/>
                        <a:pt x="22"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215"/>
                <p:cNvSpPr>
                  <a:spLocks/>
                </p:cNvSpPr>
                <p:nvPr/>
              </p:nvSpPr>
              <p:spPr bwMode="auto">
                <a:xfrm>
                  <a:off x="8408988" y="863601"/>
                  <a:ext cx="15875" cy="14288"/>
                </a:xfrm>
                <a:custGeom>
                  <a:avLst/>
                  <a:gdLst>
                    <a:gd name="T0" fmla="*/ 8 w 13"/>
                    <a:gd name="T1" fmla="*/ 9 h 11"/>
                    <a:gd name="T2" fmla="*/ 0 w 13"/>
                    <a:gd name="T3" fmla="*/ 0 h 11"/>
                    <a:gd name="T4" fmla="*/ 1 w 13"/>
                    <a:gd name="T5" fmla="*/ 0 h 11"/>
                    <a:gd name="T6" fmla="*/ 5 w 13"/>
                    <a:gd name="T7" fmla="*/ 2 h 11"/>
                    <a:gd name="T8" fmla="*/ 13 w 13"/>
                    <a:gd name="T9" fmla="*/ 11 h 11"/>
                    <a:gd name="T10" fmla="*/ 9 w 13"/>
                    <a:gd name="T11" fmla="*/ 10 h 11"/>
                    <a:gd name="T12" fmla="*/ 8 w 13"/>
                    <a:gd name="T13" fmla="*/ 9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8" y="9"/>
                      </a:moveTo>
                      <a:cubicBezTo>
                        <a:pt x="0" y="0"/>
                        <a:pt x="0" y="0"/>
                        <a:pt x="0" y="0"/>
                      </a:cubicBezTo>
                      <a:cubicBezTo>
                        <a:pt x="0" y="0"/>
                        <a:pt x="1" y="0"/>
                        <a:pt x="1" y="0"/>
                      </a:cubicBezTo>
                      <a:cubicBezTo>
                        <a:pt x="2" y="0"/>
                        <a:pt x="4" y="1"/>
                        <a:pt x="5" y="2"/>
                      </a:cubicBezTo>
                      <a:cubicBezTo>
                        <a:pt x="13" y="11"/>
                        <a:pt x="13" y="11"/>
                        <a:pt x="13" y="11"/>
                      </a:cubicBezTo>
                      <a:cubicBezTo>
                        <a:pt x="12" y="10"/>
                        <a:pt x="11" y="10"/>
                        <a:pt x="9" y="10"/>
                      </a:cubicBezTo>
                      <a:cubicBezTo>
                        <a:pt x="9" y="10"/>
                        <a:pt x="8"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16"/>
                <p:cNvSpPr>
                  <a:spLocks/>
                </p:cNvSpPr>
                <p:nvPr/>
              </p:nvSpPr>
              <p:spPr bwMode="auto">
                <a:xfrm>
                  <a:off x="8415338" y="866776"/>
                  <a:ext cx="14288" cy="14288"/>
                </a:xfrm>
                <a:custGeom>
                  <a:avLst/>
                  <a:gdLst>
                    <a:gd name="T0" fmla="*/ 8 w 12"/>
                    <a:gd name="T1" fmla="*/ 9 h 12"/>
                    <a:gd name="T2" fmla="*/ 0 w 12"/>
                    <a:gd name="T3" fmla="*/ 0 h 12"/>
                    <a:gd name="T4" fmla="*/ 4 w 12"/>
                    <a:gd name="T5" fmla="*/ 2 h 12"/>
                    <a:gd name="T6" fmla="*/ 12 w 12"/>
                    <a:gd name="T7" fmla="*/ 12 h 12"/>
                    <a:gd name="T8" fmla="*/ 8 w 12"/>
                    <a:gd name="T9" fmla="*/ 9 h 12"/>
                  </a:gdLst>
                  <a:ahLst/>
                  <a:cxnLst>
                    <a:cxn ang="0">
                      <a:pos x="T0" y="T1"/>
                    </a:cxn>
                    <a:cxn ang="0">
                      <a:pos x="T2" y="T3"/>
                    </a:cxn>
                    <a:cxn ang="0">
                      <a:pos x="T4" y="T5"/>
                    </a:cxn>
                    <a:cxn ang="0">
                      <a:pos x="T6" y="T7"/>
                    </a:cxn>
                    <a:cxn ang="0">
                      <a:pos x="T8" y="T9"/>
                    </a:cxn>
                  </a:cxnLst>
                  <a:rect l="0" t="0" r="r" b="b"/>
                  <a:pathLst>
                    <a:path w="12" h="12">
                      <a:moveTo>
                        <a:pt x="8" y="9"/>
                      </a:moveTo>
                      <a:cubicBezTo>
                        <a:pt x="0" y="0"/>
                        <a:pt x="0" y="0"/>
                        <a:pt x="0" y="0"/>
                      </a:cubicBezTo>
                      <a:cubicBezTo>
                        <a:pt x="1" y="0"/>
                        <a:pt x="2" y="1"/>
                        <a:pt x="4" y="2"/>
                      </a:cubicBezTo>
                      <a:cubicBezTo>
                        <a:pt x="12" y="12"/>
                        <a:pt x="12" y="12"/>
                        <a:pt x="12" y="12"/>
                      </a:cubicBezTo>
                      <a:cubicBezTo>
                        <a:pt x="11" y="11"/>
                        <a:pt x="10" y="10"/>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17"/>
                <p:cNvSpPr>
                  <a:spLocks/>
                </p:cNvSpPr>
                <p:nvPr/>
              </p:nvSpPr>
              <p:spPr bwMode="auto">
                <a:xfrm>
                  <a:off x="8420101" y="868363"/>
                  <a:ext cx="14288" cy="17463"/>
                </a:xfrm>
                <a:custGeom>
                  <a:avLst/>
                  <a:gdLst>
                    <a:gd name="T0" fmla="*/ 8 w 12"/>
                    <a:gd name="T1" fmla="*/ 10 h 14"/>
                    <a:gd name="T2" fmla="*/ 0 w 12"/>
                    <a:gd name="T3" fmla="*/ 0 h 14"/>
                    <a:gd name="T4" fmla="*/ 3 w 12"/>
                    <a:gd name="T5" fmla="*/ 4 h 14"/>
                    <a:gd name="T6" fmla="*/ 12 w 12"/>
                    <a:gd name="T7" fmla="*/ 14 h 14"/>
                    <a:gd name="T8" fmla="*/ 8 w 12"/>
                    <a:gd name="T9" fmla="*/ 10 h 14"/>
                  </a:gdLst>
                  <a:ahLst/>
                  <a:cxnLst>
                    <a:cxn ang="0">
                      <a:pos x="T0" y="T1"/>
                    </a:cxn>
                    <a:cxn ang="0">
                      <a:pos x="T2" y="T3"/>
                    </a:cxn>
                    <a:cxn ang="0">
                      <a:pos x="T4" y="T5"/>
                    </a:cxn>
                    <a:cxn ang="0">
                      <a:pos x="T6" y="T7"/>
                    </a:cxn>
                    <a:cxn ang="0">
                      <a:pos x="T8" y="T9"/>
                    </a:cxn>
                  </a:cxnLst>
                  <a:rect l="0" t="0" r="r" b="b"/>
                  <a:pathLst>
                    <a:path w="12" h="14">
                      <a:moveTo>
                        <a:pt x="8" y="10"/>
                      </a:moveTo>
                      <a:cubicBezTo>
                        <a:pt x="0" y="0"/>
                        <a:pt x="0" y="0"/>
                        <a:pt x="0" y="0"/>
                      </a:cubicBezTo>
                      <a:cubicBezTo>
                        <a:pt x="1" y="1"/>
                        <a:pt x="2" y="2"/>
                        <a:pt x="3" y="4"/>
                      </a:cubicBezTo>
                      <a:cubicBezTo>
                        <a:pt x="12" y="14"/>
                        <a:pt x="12" y="14"/>
                        <a:pt x="12" y="14"/>
                      </a:cubicBezTo>
                      <a:cubicBezTo>
                        <a:pt x="10" y="12"/>
                        <a:pt x="9" y="11"/>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18"/>
                <p:cNvSpPr>
                  <a:spLocks noEditPoints="1"/>
                </p:cNvSpPr>
                <p:nvPr/>
              </p:nvSpPr>
              <p:spPr bwMode="auto">
                <a:xfrm>
                  <a:off x="8005763" y="871538"/>
                  <a:ext cx="555625" cy="393700"/>
                </a:xfrm>
                <a:custGeom>
                  <a:avLst/>
                  <a:gdLst>
                    <a:gd name="T0" fmla="*/ 444 w 445"/>
                    <a:gd name="T1" fmla="*/ 99 h 314"/>
                    <a:gd name="T2" fmla="*/ 412 w 445"/>
                    <a:gd name="T3" fmla="*/ 124 h 314"/>
                    <a:gd name="T4" fmla="*/ 430 w 445"/>
                    <a:gd name="T5" fmla="*/ 166 h 314"/>
                    <a:gd name="T6" fmla="*/ 411 w 445"/>
                    <a:gd name="T7" fmla="*/ 275 h 314"/>
                    <a:gd name="T8" fmla="*/ 407 w 445"/>
                    <a:gd name="T9" fmla="*/ 302 h 314"/>
                    <a:gd name="T10" fmla="*/ 395 w 445"/>
                    <a:gd name="T11" fmla="*/ 314 h 314"/>
                    <a:gd name="T12" fmla="*/ 361 w 445"/>
                    <a:gd name="T13" fmla="*/ 310 h 314"/>
                    <a:gd name="T14" fmla="*/ 357 w 445"/>
                    <a:gd name="T15" fmla="*/ 298 h 314"/>
                    <a:gd name="T16" fmla="*/ 344 w 445"/>
                    <a:gd name="T17" fmla="*/ 298 h 314"/>
                    <a:gd name="T18" fmla="*/ 329 w 445"/>
                    <a:gd name="T19" fmla="*/ 295 h 314"/>
                    <a:gd name="T20" fmla="*/ 227 w 445"/>
                    <a:gd name="T21" fmla="*/ 296 h 314"/>
                    <a:gd name="T22" fmla="*/ 221 w 445"/>
                    <a:gd name="T23" fmla="*/ 296 h 314"/>
                    <a:gd name="T24" fmla="*/ 214 w 445"/>
                    <a:gd name="T25" fmla="*/ 296 h 314"/>
                    <a:gd name="T26" fmla="*/ 111 w 445"/>
                    <a:gd name="T27" fmla="*/ 295 h 314"/>
                    <a:gd name="T28" fmla="*/ 96 w 445"/>
                    <a:gd name="T29" fmla="*/ 298 h 314"/>
                    <a:gd name="T30" fmla="*/ 83 w 445"/>
                    <a:gd name="T31" fmla="*/ 298 h 314"/>
                    <a:gd name="T32" fmla="*/ 79 w 445"/>
                    <a:gd name="T33" fmla="*/ 310 h 314"/>
                    <a:gd name="T34" fmla="*/ 46 w 445"/>
                    <a:gd name="T35" fmla="*/ 314 h 314"/>
                    <a:gd name="T36" fmla="*/ 33 w 445"/>
                    <a:gd name="T37" fmla="*/ 302 h 314"/>
                    <a:gd name="T38" fmla="*/ 30 w 445"/>
                    <a:gd name="T39" fmla="*/ 275 h 314"/>
                    <a:gd name="T40" fmla="*/ 14 w 445"/>
                    <a:gd name="T41" fmla="*/ 166 h 314"/>
                    <a:gd name="T42" fmla="*/ 33 w 445"/>
                    <a:gd name="T43" fmla="*/ 124 h 314"/>
                    <a:gd name="T44" fmla="*/ 1 w 445"/>
                    <a:gd name="T45" fmla="*/ 99 h 314"/>
                    <a:gd name="T46" fmla="*/ 29 w 445"/>
                    <a:gd name="T47" fmla="*/ 73 h 314"/>
                    <a:gd name="T48" fmla="*/ 56 w 445"/>
                    <a:gd name="T49" fmla="*/ 89 h 314"/>
                    <a:gd name="T50" fmla="*/ 116 w 445"/>
                    <a:gd name="T51" fmla="*/ 3 h 314"/>
                    <a:gd name="T52" fmla="*/ 332 w 445"/>
                    <a:gd name="T53" fmla="*/ 3 h 314"/>
                    <a:gd name="T54" fmla="*/ 390 w 445"/>
                    <a:gd name="T55" fmla="*/ 89 h 314"/>
                    <a:gd name="T56" fmla="*/ 417 w 445"/>
                    <a:gd name="T57" fmla="*/ 73 h 314"/>
                    <a:gd name="T58" fmla="*/ 130 w 445"/>
                    <a:gd name="T59" fmla="*/ 40 h 314"/>
                    <a:gd name="T60" fmla="*/ 353 w 445"/>
                    <a:gd name="T61" fmla="*/ 107 h 314"/>
                    <a:gd name="T62" fmla="*/ 224 w 445"/>
                    <a:gd name="T63" fmla="*/ 39 h 314"/>
                    <a:gd name="T64" fmla="*/ 270 w 445"/>
                    <a:gd name="T65" fmla="*/ 268 h 314"/>
                    <a:gd name="T66" fmla="*/ 172 w 445"/>
                    <a:gd name="T67" fmla="*/ 223 h 314"/>
                    <a:gd name="T68" fmla="*/ 270 w 445"/>
                    <a:gd name="T69" fmla="*/ 268 h 314"/>
                    <a:gd name="T70" fmla="*/ 399 w 445"/>
                    <a:gd name="T71" fmla="*/ 155 h 314"/>
                    <a:gd name="T72" fmla="*/ 391 w 445"/>
                    <a:gd name="T73" fmla="*/ 150 h 314"/>
                    <a:gd name="T74" fmla="*/ 312 w 445"/>
                    <a:gd name="T75" fmla="*/ 180 h 314"/>
                    <a:gd name="T76" fmla="*/ 314 w 445"/>
                    <a:gd name="T77" fmla="*/ 191 h 314"/>
                    <a:gd name="T78" fmla="*/ 130 w 445"/>
                    <a:gd name="T79" fmla="*/ 191 h 314"/>
                    <a:gd name="T80" fmla="*/ 119 w 445"/>
                    <a:gd name="T81" fmla="*/ 158 h 314"/>
                    <a:gd name="T82" fmla="*/ 50 w 445"/>
                    <a:gd name="T83" fmla="*/ 150 h 314"/>
                    <a:gd name="T84" fmla="*/ 46 w 445"/>
                    <a:gd name="T85" fmla="*/ 174 h 314"/>
                    <a:gd name="T86" fmla="*/ 130 w 445"/>
                    <a:gd name="T87" fmla="*/ 191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5" h="314">
                      <a:moveTo>
                        <a:pt x="429" y="73"/>
                      </a:moveTo>
                      <a:cubicBezTo>
                        <a:pt x="444" y="75"/>
                        <a:pt x="445" y="92"/>
                        <a:pt x="444" y="99"/>
                      </a:cubicBezTo>
                      <a:cubicBezTo>
                        <a:pt x="443" y="103"/>
                        <a:pt x="416" y="107"/>
                        <a:pt x="400" y="108"/>
                      </a:cubicBezTo>
                      <a:cubicBezTo>
                        <a:pt x="403" y="113"/>
                        <a:pt x="408" y="119"/>
                        <a:pt x="412" y="124"/>
                      </a:cubicBezTo>
                      <a:cubicBezTo>
                        <a:pt x="416" y="128"/>
                        <a:pt x="418" y="134"/>
                        <a:pt x="419" y="139"/>
                      </a:cubicBezTo>
                      <a:cubicBezTo>
                        <a:pt x="427" y="149"/>
                        <a:pt x="430" y="158"/>
                        <a:pt x="430" y="166"/>
                      </a:cubicBezTo>
                      <a:cubicBezTo>
                        <a:pt x="429" y="171"/>
                        <a:pt x="429" y="204"/>
                        <a:pt x="427" y="230"/>
                      </a:cubicBezTo>
                      <a:cubicBezTo>
                        <a:pt x="426" y="247"/>
                        <a:pt x="423" y="266"/>
                        <a:pt x="411" y="275"/>
                      </a:cubicBezTo>
                      <a:cubicBezTo>
                        <a:pt x="410" y="276"/>
                        <a:pt x="409" y="276"/>
                        <a:pt x="408" y="277"/>
                      </a:cubicBezTo>
                      <a:cubicBezTo>
                        <a:pt x="407" y="302"/>
                        <a:pt x="407" y="302"/>
                        <a:pt x="407" y="302"/>
                      </a:cubicBezTo>
                      <a:cubicBezTo>
                        <a:pt x="407" y="305"/>
                        <a:pt x="406" y="308"/>
                        <a:pt x="404" y="310"/>
                      </a:cubicBezTo>
                      <a:cubicBezTo>
                        <a:pt x="401" y="313"/>
                        <a:pt x="398" y="314"/>
                        <a:pt x="395" y="314"/>
                      </a:cubicBezTo>
                      <a:cubicBezTo>
                        <a:pt x="370" y="314"/>
                        <a:pt x="370" y="314"/>
                        <a:pt x="370" y="314"/>
                      </a:cubicBezTo>
                      <a:cubicBezTo>
                        <a:pt x="367" y="314"/>
                        <a:pt x="363" y="313"/>
                        <a:pt x="361" y="310"/>
                      </a:cubicBezTo>
                      <a:cubicBezTo>
                        <a:pt x="359" y="308"/>
                        <a:pt x="357" y="305"/>
                        <a:pt x="357" y="302"/>
                      </a:cubicBezTo>
                      <a:cubicBezTo>
                        <a:pt x="357" y="298"/>
                        <a:pt x="357" y="298"/>
                        <a:pt x="357" y="298"/>
                      </a:cubicBezTo>
                      <a:cubicBezTo>
                        <a:pt x="353" y="298"/>
                        <a:pt x="350" y="298"/>
                        <a:pt x="348" y="298"/>
                      </a:cubicBezTo>
                      <a:cubicBezTo>
                        <a:pt x="346" y="298"/>
                        <a:pt x="345" y="298"/>
                        <a:pt x="344" y="298"/>
                      </a:cubicBezTo>
                      <a:cubicBezTo>
                        <a:pt x="342" y="298"/>
                        <a:pt x="340" y="297"/>
                        <a:pt x="337" y="297"/>
                      </a:cubicBezTo>
                      <a:cubicBezTo>
                        <a:pt x="335" y="296"/>
                        <a:pt x="331" y="295"/>
                        <a:pt x="329" y="295"/>
                      </a:cubicBezTo>
                      <a:cubicBezTo>
                        <a:pt x="328" y="294"/>
                        <a:pt x="327" y="294"/>
                        <a:pt x="325" y="294"/>
                      </a:cubicBezTo>
                      <a:cubicBezTo>
                        <a:pt x="305" y="294"/>
                        <a:pt x="246" y="295"/>
                        <a:pt x="227" y="296"/>
                      </a:cubicBezTo>
                      <a:cubicBezTo>
                        <a:pt x="223" y="296"/>
                        <a:pt x="223" y="296"/>
                        <a:pt x="223" y="296"/>
                      </a:cubicBezTo>
                      <a:cubicBezTo>
                        <a:pt x="222" y="296"/>
                        <a:pt x="221" y="296"/>
                        <a:pt x="221" y="296"/>
                      </a:cubicBezTo>
                      <a:cubicBezTo>
                        <a:pt x="219" y="296"/>
                        <a:pt x="219" y="296"/>
                        <a:pt x="218" y="296"/>
                      </a:cubicBezTo>
                      <a:cubicBezTo>
                        <a:pt x="214" y="296"/>
                        <a:pt x="214" y="296"/>
                        <a:pt x="214" y="296"/>
                      </a:cubicBezTo>
                      <a:cubicBezTo>
                        <a:pt x="194" y="295"/>
                        <a:pt x="136" y="294"/>
                        <a:pt x="116" y="294"/>
                      </a:cubicBezTo>
                      <a:cubicBezTo>
                        <a:pt x="114" y="294"/>
                        <a:pt x="112" y="294"/>
                        <a:pt x="111" y="295"/>
                      </a:cubicBezTo>
                      <a:cubicBezTo>
                        <a:pt x="109" y="295"/>
                        <a:pt x="106" y="296"/>
                        <a:pt x="104" y="296"/>
                      </a:cubicBezTo>
                      <a:cubicBezTo>
                        <a:pt x="100" y="297"/>
                        <a:pt x="98" y="298"/>
                        <a:pt x="96" y="298"/>
                      </a:cubicBezTo>
                      <a:cubicBezTo>
                        <a:pt x="96" y="298"/>
                        <a:pt x="94" y="298"/>
                        <a:pt x="92" y="298"/>
                      </a:cubicBezTo>
                      <a:cubicBezTo>
                        <a:pt x="90" y="298"/>
                        <a:pt x="87" y="298"/>
                        <a:pt x="83" y="298"/>
                      </a:cubicBezTo>
                      <a:cubicBezTo>
                        <a:pt x="83" y="302"/>
                        <a:pt x="83" y="302"/>
                        <a:pt x="83" y="302"/>
                      </a:cubicBezTo>
                      <a:cubicBezTo>
                        <a:pt x="83" y="305"/>
                        <a:pt x="82" y="308"/>
                        <a:pt x="79" y="310"/>
                      </a:cubicBezTo>
                      <a:cubicBezTo>
                        <a:pt x="77" y="313"/>
                        <a:pt x="74" y="314"/>
                        <a:pt x="70" y="314"/>
                      </a:cubicBezTo>
                      <a:cubicBezTo>
                        <a:pt x="46" y="314"/>
                        <a:pt x="46" y="314"/>
                        <a:pt x="46" y="314"/>
                      </a:cubicBezTo>
                      <a:cubicBezTo>
                        <a:pt x="42" y="314"/>
                        <a:pt x="39" y="313"/>
                        <a:pt x="37" y="310"/>
                      </a:cubicBezTo>
                      <a:cubicBezTo>
                        <a:pt x="34" y="308"/>
                        <a:pt x="33" y="305"/>
                        <a:pt x="33" y="302"/>
                      </a:cubicBezTo>
                      <a:cubicBezTo>
                        <a:pt x="33" y="277"/>
                        <a:pt x="33" y="277"/>
                        <a:pt x="33" y="277"/>
                      </a:cubicBezTo>
                      <a:cubicBezTo>
                        <a:pt x="32" y="276"/>
                        <a:pt x="31" y="276"/>
                        <a:pt x="30" y="275"/>
                      </a:cubicBezTo>
                      <a:cubicBezTo>
                        <a:pt x="18" y="267"/>
                        <a:pt x="16" y="248"/>
                        <a:pt x="15" y="230"/>
                      </a:cubicBezTo>
                      <a:cubicBezTo>
                        <a:pt x="14" y="204"/>
                        <a:pt x="14" y="171"/>
                        <a:pt x="14" y="166"/>
                      </a:cubicBezTo>
                      <a:cubicBezTo>
                        <a:pt x="14" y="158"/>
                        <a:pt x="18" y="149"/>
                        <a:pt x="26" y="139"/>
                      </a:cubicBezTo>
                      <a:cubicBezTo>
                        <a:pt x="27" y="134"/>
                        <a:pt x="29" y="129"/>
                        <a:pt x="33" y="124"/>
                      </a:cubicBezTo>
                      <a:cubicBezTo>
                        <a:pt x="38" y="119"/>
                        <a:pt x="42" y="113"/>
                        <a:pt x="46" y="108"/>
                      </a:cubicBezTo>
                      <a:cubicBezTo>
                        <a:pt x="30" y="107"/>
                        <a:pt x="2" y="103"/>
                        <a:pt x="1" y="99"/>
                      </a:cubicBezTo>
                      <a:cubicBezTo>
                        <a:pt x="0" y="92"/>
                        <a:pt x="2" y="75"/>
                        <a:pt x="18" y="73"/>
                      </a:cubicBezTo>
                      <a:cubicBezTo>
                        <a:pt x="21" y="73"/>
                        <a:pt x="25" y="73"/>
                        <a:pt x="29" y="73"/>
                      </a:cubicBezTo>
                      <a:cubicBezTo>
                        <a:pt x="41" y="73"/>
                        <a:pt x="50" y="74"/>
                        <a:pt x="51" y="74"/>
                      </a:cubicBezTo>
                      <a:cubicBezTo>
                        <a:pt x="51" y="74"/>
                        <a:pt x="56" y="79"/>
                        <a:pt x="56" y="89"/>
                      </a:cubicBezTo>
                      <a:cubicBezTo>
                        <a:pt x="58" y="89"/>
                        <a:pt x="58" y="89"/>
                        <a:pt x="58" y="89"/>
                      </a:cubicBezTo>
                      <a:cubicBezTo>
                        <a:pt x="101" y="7"/>
                        <a:pt x="108" y="5"/>
                        <a:pt x="116" y="3"/>
                      </a:cubicBezTo>
                      <a:cubicBezTo>
                        <a:pt x="119" y="2"/>
                        <a:pt x="124" y="0"/>
                        <a:pt x="224" y="0"/>
                      </a:cubicBezTo>
                      <a:cubicBezTo>
                        <a:pt x="324" y="0"/>
                        <a:pt x="329" y="2"/>
                        <a:pt x="332" y="3"/>
                      </a:cubicBezTo>
                      <a:cubicBezTo>
                        <a:pt x="340" y="5"/>
                        <a:pt x="347" y="7"/>
                        <a:pt x="388" y="89"/>
                      </a:cubicBezTo>
                      <a:cubicBezTo>
                        <a:pt x="390" y="89"/>
                        <a:pt x="390" y="89"/>
                        <a:pt x="390" y="89"/>
                      </a:cubicBezTo>
                      <a:cubicBezTo>
                        <a:pt x="390" y="79"/>
                        <a:pt x="396" y="74"/>
                        <a:pt x="396" y="74"/>
                      </a:cubicBezTo>
                      <a:cubicBezTo>
                        <a:pt x="396" y="74"/>
                        <a:pt x="406" y="73"/>
                        <a:pt x="417" y="73"/>
                      </a:cubicBezTo>
                      <a:cubicBezTo>
                        <a:pt x="421" y="73"/>
                        <a:pt x="425" y="73"/>
                        <a:pt x="429" y="73"/>
                      </a:cubicBezTo>
                      <a:moveTo>
                        <a:pt x="130" y="40"/>
                      </a:moveTo>
                      <a:cubicBezTo>
                        <a:pt x="122" y="51"/>
                        <a:pt x="106" y="80"/>
                        <a:pt x="92" y="107"/>
                      </a:cubicBezTo>
                      <a:cubicBezTo>
                        <a:pt x="353" y="107"/>
                        <a:pt x="353" y="107"/>
                        <a:pt x="353" y="107"/>
                      </a:cubicBezTo>
                      <a:cubicBezTo>
                        <a:pt x="340" y="80"/>
                        <a:pt x="324" y="51"/>
                        <a:pt x="317" y="40"/>
                      </a:cubicBezTo>
                      <a:cubicBezTo>
                        <a:pt x="304" y="40"/>
                        <a:pt x="271" y="39"/>
                        <a:pt x="224" y="39"/>
                      </a:cubicBezTo>
                      <a:cubicBezTo>
                        <a:pt x="177" y="39"/>
                        <a:pt x="144" y="40"/>
                        <a:pt x="130" y="40"/>
                      </a:cubicBezTo>
                      <a:moveTo>
                        <a:pt x="270" y="268"/>
                      </a:moveTo>
                      <a:cubicBezTo>
                        <a:pt x="270" y="223"/>
                        <a:pt x="270" y="223"/>
                        <a:pt x="270" y="223"/>
                      </a:cubicBezTo>
                      <a:cubicBezTo>
                        <a:pt x="172" y="223"/>
                        <a:pt x="172" y="223"/>
                        <a:pt x="172" y="223"/>
                      </a:cubicBezTo>
                      <a:cubicBezTo>
                        <a:pt x="171" y="268"/>
                        <a:pt x="171" y="268"/>
                        <a:pt x="171" y="268"/>
                      </a:cubicBezTo>
                      <a:cubicBezTo>
                        <a:pt x="270" y="268"/>
                        <a:pt x="270" y="268"/>
                        <a:pt x="270" y="268"/>
                      </a:cubicBezTo>
                      <a:moveTo>
                        <a:pt x="398" y="174"/>
                      </a:moveTo>
                      <a:cubicBezTo>
                        <a:pt x="398" y="173"/>
                        <a:pt x="400" y="157"/>
                        <a:pt x="399" y="155"/>
                      </a:cubicBezTo>
                      <a:cubicBezTo>
                        <a:pt x="399" y="152"/>
                        <a:pt x="398" y="150"/>
                        <a:pt x="394" y="150"/>
                      </a:cubicBezTo>
                      <a:cubicBezTo>
                        <a:pt x="394" y="150"/>
                        <a:pt x="393" y="150"/>
                        <a:pt x="391" y="150"/>
                      </a:cubicBezTo>
                      <a:cubicBezTo>
                        <a:pt x="376" y="154"/>
                        <a:pt x="327" y="157"/>
                        <a:pt x="325" y="158"/>
                      </a:cubicBezTo>
                      <a:cubicBezTo>
                        <a:pt x="325" y="158"/>
                        <a:pt x="321" y="158"/>
                        <a:pt x="312" y="180"/>
                      </a:cubicBezTo>
                      <a:cubicBezTo>
                        <a:pt x="312" y="181"/>
                        <a:pt x="306" y="191"/>
                        <a:pt x="314" y="191"/>
                      </a:cubicBezTo>
                      <a:cubicBezTo>
                        <a:pt x="314" y="191"/>
                        <a:pt x="314" y="191"/>
                        <a:pt x="314" y="191"/>
                      </a:cubicBezTo>
                      <a:cubicBezTo>
                        <a:pt x="323" y="190"/>
                        <a:pt x="383" y="188"/>
                        <a:pt x="398" y="174"/>
                      </a:cubicBezTo>
                      <a:moveTo>
                        <a:pt x="130" y="191"/>
                      </a:moveTo>
                      <a:cubicBezTo>
                        <a:pt x="137" y="191"/>
                        <a:pt x="132" y="181"/>
                        <a:pt x="132" y="180"/>
                      </a:cubicBezTo>
                      <a:cubicBezTo>
                        <a:pt x="123" y="158"/>
                        <a:pt x="119" y="158"/>
                        <a:pt x="119" y="158"/>
                      </a:cubicBezTo>
                      <a:cubicBezTo>
                        <a:pt x="117" y="157"/>
                        <a:pt x="68" y="154"/>
                        <a:pt x="53" y="150"/>
                      </a:cubicBezTo>
                      <a:cubicBezTo>
                        <a:pt x="52" y="150"/>
                        <a:pt x="51" y="150"/>
                        <a:pt x="50" y="150"/>
                      </a:cubicBezTo>
                      <a:cubicBezTo>
                        <a:pt x="46" y="150"/>
                        <a:pt x="46" y="152"/>
                        <a:pt x="45" y="155"/>
                      </a:cubicBezTo>
                      <a:cubicBezTo>
                        <a:pt x="45" y="157"/>
                        <a:pt x="46" y="173"/>
                        <a:pt x="46" y="174"/>
                      </a:cubicBezTo>
                      <a:cubicBezTo>
                        <a:pt x="60" y="188"/>
                        <a:pt x="121" y="190"/>
                        <a:pt x="129" y="191"/>
                      </a:cubicBezTo>
                      <a:cubicBezTo>
                        <a:pt x="129" y="191"/>
                        <a:pt x="129" y="191"/>
                        <a:pt x="130" y="19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19"/>
                <p:cNvSpPr>
                  <a:spLocks/>
                </p:cNvSpPr>
                <p:nvPr/>
              </p:nvSpPr>
              <p:spPr bwMode="auto">
                <a:xfrm>
                  <a:off x="7994651" y="954088"/>
                  <a:ext cx="23813" cy="41275"/>
                </a:xfrm>
                <a:custGeom>
                  <a:avLst/>
                  <a:gdLst>
                    <a:gd name="T0" fmla="*/ 10 w 18"/>
                    <a:gd name="T1" fmla="*/ 33 h 33"/>
                    <a:gd name="T2" fmla="*/ 2 w 18"/>
                    <a:gd name="T3" fmla="*/ 24 h 33"/>
                    <a:gd name="T4" fmla="*/ 1 w 18"/>
                    <a:gd name="T5" fmla="*/ 23 h 33"/>
                    <a:gd name="T6" fmla="*/ 9 w 18"/>
                    <a:gd name="T7" fmla="*/ 0 h 33"/>
                    <a:gd name="T8" fmla="*/ 18 w 18"/>
                    <a:gd name="T9" fmla="*/ 10 h 33"/>
                    <a:gd name="T10" fmla="*/ 9 w 18"/>
                    <a:gd name="T11" fmla="*/ 33 h 33"/>
                    <a:gd name="T12" fmla="*/ 10 w 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18" h="33">
                      <a:moveTo>
                        <a:pt x="10" y="33"/>
                      </a:moveTo>
                      <a:cubicBezTo>
                        <a:pt x="2" y="24"/>
                        <a:pt x="2" y="24"/>
                        <a:pt x="2" y="24"/>
                      </a:cubicBezTo>
                      <a:cubicBezTo>
                        <a:pt x="1" y="23"/>
                        <a:pt x="1" y="23"/>
                        <a:pt x="1" y="23"/>
                      </a:cubicBezTo>
                      <a:cubicBezTo>
                        <a:pt x="0" y="18"/>
                        <a:pt x="1" y="6"/>
                        <a:pt x="9" y="0"/>
                      </a:cubicBezTo>
                      <a:cubicBezTo>
                        <a:pt x="18" y="10"/>
                        <a:pt x="18" y="10"/>
                        <a:pt x="18" y="10"/>
                      </a:cubicBezTo>
                      <a:cubicBezTo>
                        <a:pt x="9" y="16"/>
                        <a:pt x="9" y="27"/>
                        <a:pt x="9" y="33"/>
                      </a:cubicBezTo>
                      <a:cubicBezTo>
                        <a:pt x="10" y="33"/>
                        <a:pt x="10" y="33"/>
                        <a:pt x="10"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20"/>
                <p:cNvSpPr>
                  <a:spLocks/>
                </p:cNvSpPr>
                <p:nvPr/>
              </p:nvSpPr>
              <p:spPr bwMode="auto">
                <a:xfrm>
                  <a:off x="8005763" y="954088"/>
                  <a:ext cx="14288" cy="12700"/>
                </a:xfrm>
                <a:custGeom>
                  <a:avLst/>
                  <a:gdLst>
                    <a:gd name="T0" fmla="*/ 9 w 11"/>
                    <a:gd name="T1" fmla="*/ 11 h 11"/>
                    <a:gd name="T2" fmla="*/ 0 w 11"/>
                    <a:gd name="T3" fmla="*/ 1 h 11"/>
                    <a:gd name="T4" fmla="*/ 3 w 11"/>
                    <a:gd name="T5" fmla="*/ 0 h 11"/>
                    <a:gd name="T6" fmla="*/ 11 w 11"/>
                    <a:gd name="T7" fmla="*/ 10 h 11"/>
                    <a:gd name="T8" fmla="*/ 9 w 11"/>
                    <a:gd name="T9" fmla="*/ 11 h 11"/>
                  </a:gdLst>
                  <a:ahLst/>
                  <a:cxnLst>
                    <a:cxn ang="0">
                      <a:pos x="T0" y="T1"/>
                    </a:cxn>
                    <a:cxn ang="0">
                      <a:pos x="T2" y="T3"/>
                    </a:cxn>
                    <a:cxn ang="0">
                      <a:pos x="T4" y="T5"/>
                    </a:cxn>
                    <a:cxn ang="0">
                      <a:pos x="T6" y="T7"/>
                    </a:cxn>
                    <a:cxn ang="0">
                      <a:pos x="T8" y="T9"/>
                    </a:cxn>
                  </a:cxnLst>
                  <a:rect l="0" t="0" r="r" b="b"/>
                  <a:pathLst>
                    <a:path w="11" h="11">
                      <a:moveTo>
                        <a:pt x="9" y="11"/>
                      </a:moveTo>
                      <a:cubicBezTo>
                        <a:pt x="0" y="1"/>
                        <a:pt x="0" y="1"/>
                        <a:pt x="0" y="1"/>
                      </a:cubicBezTo>
                      <a:cubicBezTo>
                        <a:pt x="1" y="1"/>
                        <a:pt x="2" y="1"/>
                        <a:pt x="3" y="0"/>
                      </a:cubicBezTo>
                      <a:cubicBezTo>
                        <a:pt x="11" y="10"/>
                        <a:pt x="11" y="10"/>
                        <a:pt x="11" y="10"/>
                      </a:cubicBezTo>
                      <a:cubicBezTo>
                        <a:pt x="10" y="10"/>
                        <a:pt x="9" y="11"/>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21"/>
                <p:cNvSpPr>
                  <a:spLocks/>
                </p:cNvSpPr>
                <p:nvPr/>
              </p:nvSpPr>
              <p:spPr bwMode="auto">
                <a:xfrm>
                  <a:off x="8010526" y="952501"/>
                  <a:ext cx="12700" cy="14288"/>
                </a:xfrm>
                <a:custGeom>
                  <a:avLst/>
                  <a:gdLst>
                    <a:gd name="T0" fmla="*/ 8 w 10"/>
                    <a:gd name="T1" fmla="*/ 11 h 11"/>
                    <a:gd name="T2" fmla="*/ 0 w 10"/>
                    <a:gd name="T3" fmla="*/ 1 h 11"/>
                    <a:gd name="T4" fmla="*/ 2 w 10"/>
                    <a:gd name="T5" fmla="*/ 0 h 11"/>
                    <a:gd name="T6" fmla="*/ 10 w 10"/>
                    <a:gd name="T7" fmla="*/ 10 h 11"/>
                    <a:gd name="T8" fmla="*/ 8 w 10"/>
                    <a:gd name="T9" fmla="*/ 11 h 11"/>
                  </a:gdLst>
                  <a:ahLst/>
                  <a:cxnLst>
                    <a:cxn ang="0">
                      <a:pos x="T0" y="T1"/>
                    </a:cxn>
                    <a:cxn ang="0">
                      <a:pos x="T2" y="T3"/>
                    </a:cxn>
                    <a:cxn ang="0">
                      <a:pos x="T4" y="T5"/>
                    </a:cxn>
                    <a:cxn ang="0">
                      <a:pos x="T6" y="T7"/>
                    </a:cxn>
                    <a:cxn ang="0">
                      <a:pos x="T8" y="T9"/>
                    </a:cxn>
                  </a:cxnLst>
                  <a:rect l="0" t="0" r="r" b="b"/>
                  <a:pathLst>
                    <a:path w="10" h="11">
                      <a:moveTo>
                        <a:pt x="8" y="11"/>
                      </a:moveTo>
                      <a:cubicBezTo>
                        <a:pt x="0" y="1"/>
                        <a:pt x="0" y="1"/>
                        <a:pt x="0" y="1"/>
                      </a:cubicBezTo>
                      <a:cubicBezTo>
                        <a:pt x="0" y="1"/>
                        <a:pt x="1" y="1"/>
                        <a:pt x="2" y="0"/>
                      </a:cubicBezTo>
                      <a:cubicBezTo>
                        <a:pt x="10" y="10"/>
                        <a:pt x="10" y="10"/>
                        <a:pt x="10" y="10"/>
                      </a:cubicBezTo>
                      <a:cubicBezTo>
                        <a:pt x="9" y="10"/>
                        <a:pt x="9"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22"/>
                <p:cNvSpPr>
                  <a:spLocks/>
                </p:cNvSpPr>
                <p:nvPr/>
              </p:nvSpPr>
              <p:spPr bwMode="auto">
                <a:xfrm>
                  <a:off x="8012113" y="952501"/>
                  <a:ext cx="14288" cy="12700"/>
                </a:xfrm>
                <a:custGeom>
                  <a:avLst/>
                  <a:gdLst>
                    <a:gd name="T0" fmla="*/ 8 w 11"/>
                    <a:gd name="T1" fmla="*/ 10 h 10"/>
                    <a:gd name="T2" fmla="*/ 0 w 11"/>
                    <a:gd name="T3" fmla="*/ 0 h 10"/>
                    <a:gd name="T4" fmla="*/ 3 w 11"/>
                    <a:gd name="T5" fmla="*/ 0 h 10"/>
                    <a:gd name="T6" fmla="*/ 11 w 11"/>
                    <a:gd name="T7" fmla="*/ 10 h 10"/>
                    <a:gd name="T8" fmla="*/ 8 w 11"/>
                    <a:gd name="T9" fmla="*/ 10 h 10"/>
                  </a:gdLst>
                  <a:ahLst/>
                  <a:cxnLst>
                    <a:cxn ang="0">
                      <a:pos x="T0" y="T1"/>
                    </a:cxn>
                    <a:cxn ang="0">
                      <a:pos x="T2" y="T3"/>
                    </a:cxn>
                    <a:cxn ang="0">
                      <a:pos x="T4" y="T5"/>
                    </a:cxn>
                    <a:cxn ang="0">
                      <a:pos x="T6" y="T7"/>
                    </a:cxn>
                    <a:cxn ang="0">
                      <a:pos x="T8" y="T9"/>
                    </a:cxn>
                  </a:cxnLst>
                  <a:rect l="0" t="0" r="r" b="b"/>
                  <a:pathLst>
                    <a:path w="11" h="10">
                      <a:moveTo>
                        <a:pt x="8" y="10"/>
                      </a:moveTo>
                      <a:cubicBezTo>
                        <a:pt x="0" y="0"/>
                        <a:pt x="0" y="0"/>
                        <a:pt x="0" y="0"/>
                      </a:cubicBezTo>
                      <a:cubicBezTo>
                        <a:pt x="1" y="0"/>
                        <a:pt x="2" y="0"/>
                        <a:pt x="3" y="0"/>
                      </a:cubicBezTo>
                      <a:cubicBezTo>
                        <a:pt x="11" y="10"/>
                        <a:pt x="11" y="10"/>
                        <a:pt x="11" y="10"/>
                      </a:cubicBezTo>
                      <a:cubicBezTo>
                        <a:pt x="10" y="10"/>
                        <a:pt x="9" y="10"/>
                        <a:pt x="8"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23"/>
                <p:cNvSpPr>
                  <a:spLocks/>
                </p:cNvSpPr>
                <p:nvPr/>
              </p:nvSpPr>
              <p:spPr bwMode="auto">
                <a:xfrm>
                  <a:off x="8016876" y="950913"/>
                  <a:ext cx="23813" cy="14288"/>
                </a:xfrm>
                <a:custGeom>
                  <a:avLst/>
                  <a:gdLst>
                    <a:gd name="T0" fmla="*/ 8 w 20"/>
                    <a:gd name="T1" fmla="*/ 11 h 11"/>
                    <a:gd name="T2" fmla="*/ 0 w 20"/>
                    <a:gd name="T3" fmla="*/ 1 h 11"/>
                    <a:gd name="T4" fmla="*/ 0 w 20"/>
                    <a:gd name="T5" fmla="*/ 1 h 11"/>
                    <a:gd name="T6" fmla="*/ 12 w 20"/>
                    <a:gd name="T7" fmla="*/ 0 h 11"/>
                    <a:gd name="T8" fmla="*/ 20 w 20"/>
                    <a:gd name="T9" fmla="*/ 10 h 11"/>
                    <a:gd name="T10" fmla="*/ 9 w 20"/>
                    <a:gd name="T11" fmla="*/ 10 h 11"/>
                    <a:gd name="T12" fmla="*/ 8 w 20"/>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0" h="11">
                      <a:moveTo>
                        <a:pt x="8" y="11"/>
                      </a:moveTo>
                      <a:cubicBezTo>
                        <a:pt x="0" y="1"/>
                        <a:pt x="0" y="1"/>
                        <a:pt x="0" y="1"/>
                      </a:cubicBezTo>
                      <a:cubicBezTo>
                        <a:pt x="0" y="1"/>
                        <a:pt x="0" y="1"/>
                        <a:pt x="0" y="1"/>
                      </a:cubicBezTo>
                      <a:cubicBezTo>
                        <a:pt x="4" y="0"/>
                        <a:pt x="8" y="0"/>
                        <a:pt x="12" y="0"/>
                      </a:cubicBezTo>
                      <a:cubicBezTo>
                        <a:pt x="20" y="10"/>
                        <a:pt x="20" y="10"/>
                        <a:pt x="20" y="10"/>
                      </a:cubicBezTo>
                      <a:cubicBezTo>
                        <a:pt x="16" y="10"/>
                        <a:pt x="12" y="10"/>
                        <a:pt x="9" y="10"/>
                      </a:cubicBezTo>
                      <a:cubicBezTo>
                        <a:pt x="8" y="11"/>
                        <a:pt x="8" y="11"/>
                        <a:pt x="8"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24"/>
                <p:cNvSpPr>
                  <a:spLocks/>
                </p:cNvSpPr>
                <p:nvPr/>
              </p:nvSpPr>
              <p:spPr bwMode="auto">
                <a:xfrm>
                  <a:off x="8399463" y="738188"/>
                  <a:ext cx="12700" cy="95250"/>
                </a:xfrm>
                <a:custGeom>
                  <a:avLst/>
                  <a:gdLst>
                    <a:gd name="T0" fmla="*/ 8 w 8"/>
                    <a:gd name="T1" fmla="*/ 60 h 60"/>
                    <a:gd name="T2" fmla="*/ 0 w 8"/>
                    <a:gd name="T3" fmla="*/ 53 h 60"/>
                    <a:gd name="T4" fmla="*/ 1 w 8"/>
                    <a:gd name="T5" fmla="*/ 0 h 60"/>
                    <a:gd name="T6" fmla="*/ 8 w 8"/>
                    <a:gd name="T7" fmla="*/ 8 h 60"/>
                    <a:gd name="T8" fmla="*/ 8 w 8"/>
                    <a:gd name="T9" fmla="*/ 60 h 60"/>
                  </a:gdLst>
                  <a:ahLst/>
                  <a:cxnLst>
                    <a:cxn ang="0">
                      <a:pos x="T0" y="T1"/>
                    </a:cxn>
                    <a:cxn ang="0">
                      <a:pos x="T2" y="T3"/>
                    </a:cxn>
                    <a:cxn ang="0">
                      <a:pos x="T4" y="T5"/>
                    </a:cxn>
                    <a:cxn ang="0">
                      <a:pos x="T6" y="T7"/>
                    </a:cxn>
                    <a:cxn ang="0">
                      <a:pos x="T8" y="T9"/>
                    </a:cxn>
                  </a:cxnLst>
                  <a:rect l="0" t="0" r="r" b="b"/>
                  <a:pathLst>
                    <a:path w="8" h="60">
                      <a:moveTo>
                        <a:pt x="8" y="60"/>
                      </a:moveTo>
                      <a:lnTo>
                        <a:pt x="0" y="53"/>
                      </a:lnTo>
                      <a:lnTo>
                        <a:pt x="1" y="0"/>
                      </a:lnTo>
                      <a:lnTo>
                        <a:pt x="8" y="8"/>
                      </a:lnTo>
                      <a:lnTo>
                        <a:pt x="8"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25"/>
                <p:cNvSpPr>
                  <a:spLocks/>
                </p:cNvSpPr>
                <p:nvPr/>
              </p:nvSpPr>
              <p:spPr bwMode="auto">
                <a:xfrm>
                  <a:off x="8401051" y="738188"/>
                  <a:ext cx="93663" cy="12700"/>
                </a:xfrm>
                <a:custGeom>
                  <a:avLst/>
                  <a:gdLst>
                    <a:gd name="T0" fmla="*/ 7 w 59"/>
                    <a:gd name="T1" fmla="*/ 8 h 8"/>
                    <a:gd name="T2" fmla="*/ 0 w 59"/>
                    <a:gd name="T3" fmla="*/ 0 h 8"/>
                    <a:gd name="T4" fmla="*/ 53 w 59"/>
                    <a:gd name="T5" fmla="*/ 0 h 8"/>
                    <a:gd name="T6" fmla="*/ 59 w 59"/>
                    <a:gd name="T7" fmla="*/ 8 h 8"/>
                    <a:gd name="T8" fmla="*/ 7 w 59"/>
                    <a:gd name="T9" fmla="*/ 8 h 8"/>
                  </a:gdLst>
                  <a:ahLst/>
                  <a:cxnLst>
                    <a:cxn ang="0">
                      <a:pos x="T0" y="T1"/>
                    </a:cxn>
                    <a:cxn ang="0">
                      <a:pos x="T2" y="T3"/>
                    </a:cxn>
                    <a:cxn ang="0">
                      <a:pos x="T4" y="T5"/>
                    </a:cxn>
                    <a:cxn ang="0">
                      <a:pos x="T6" y="T7"/>
                    </a:cxn>
                    <a:cxn ang="0">
                      <a:pos x="T8" y="T9"/>
                    </a:cxn>
                  </a:cxnLst>
                  <a:rect l="0" t="0" r="r" b="b"/>
                  <a:pathLst>
                    <a:path w="59" h="8">
                      <a:moveTo>
                        <a:pt x="7" y="8"/>
                      </a:moveTo>
                      <a:lnTo>
                        <a:pt x="0" y="0"/>
                      </a:lnTo>
                      <a:lnTo>
                        <a:pt x="53" y="0"/>
                      </a:lnTo>
                      <a:lnTo>
                        <a:pt x="59" y="8"/>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26"/>
                <p:cNvSpPr>
                  <a:spLocks/>
                </p:cNvSpPr>
                <p:nvPr/>
              </p:nvSpPr>
              <p:spPr bwMode="auto">
                <a:xfrm>
                  <a:off x="8412163" y="750888"/>
                  <a:ext cx="82550" cy="82550"/>
                </a:xfrm>
                <a:custGeom>
                  <a:avLst/>
                  <a:gdLst>
                    <a:gd name="T0" fmla="*/ 51 w 52"/>
                    <a:gd name="T1" fmla="*/ 52 h 52"/>
                    <a:gd name="T2" fmla="*/ 0 w 52"/>
                    <a:gd name="T3" fmla="*/ 52 h 52"/>
                    <a:gd name="T4" fmla="*/ 0 w 52"/>
                    <a:gd name="T5" fmla="*/ 0 h 52"/>
                    <a:gd name="T6" fmla="*/ 52 w 52"/>
                    <a:gd name="T7" fmla="*/ 0 h 52"/>
                    <a:gd name="T8" fmla="*/ 51 w 52"/>
                    <a:gd name="T9" fmla="*/ 52 h 52"/>
                  </a:gdLst>
                  <a:ahLst/>
                  <a:cxnLst>
                    <a:cxn ang="0">
                      <a:pos x="T0" y="T1"/>
                    </a:cxn>
                    <a:cxn ang="0">
                      <a:pos x="T2" y="T3"/>
                    </a:cxn>
                    <a:cxn ang="0">
                      <a:pos x="T4" y="T5"/>
                    </a:cxn>
                    <a:cxn ang="0">
                      <a:pos x="T6" y="T7"/>
                    </a:cxn>
                    <a:cxn ang="0">
                      <a:pos x="T8" y="T9"/>
                    </a:cxn>
                  </a:cxnLst>
                  <a:rect l="0" t="0" r="r" b="b"/>
                  <a:pathLst>
                    <a:path w="52" h="52">
                      <a:moveTo>
                        <a:pt x="51" y="52"/>
                      </a:moveTo>
                      <a:lnTo>
                        <a:pt x="0" y="52"/>
                      </a:lnTo>
                      <a:lnTo>
                        <a:pt x="0" y="0"/>
                      </a:lnTo>
                      <a:lnTo>
                        <a:pt x="52" y="0"/>
                      </a:lnTo>
                      <a:lnTo>
                        <a:pt x="51"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27"/>
                <p:cNvSpPr>
                  <a:spLocks/>
                </p:cNvSpPr>
                <p:nvPr/>
              </p:nvSpPr>
              <p:spPr bwMode="auto">
                <a:xfrm>
                  <a:off x="8316913" y="655638"/>
                  <a:ext cx="12700" cy="95250"/>
                </a:xfrm>
                <a:custGeom>
                  <a:avLst/>
                  <a:gdLst>
                    <a:gd name="T0" fmla="*/ 8 w 8"/>
                    <a:gd name="T1" fmla="*/ 60 h 60"/>
                    <a:gd name="T2" fmla="*/ 0 w 8"/>
                    <a:gd name="T3" fmla="*/ 52 h 60"/>
                    <a:gd name="T4" fmla="*/ 1 w 8"/>
                    <a:gd name="T5" fmla="*/ 0 h 60"/>
                    <a:gd name="T6" fmla="*/ 8 w 8"/>
                    <a:gd name="T7" fmla="*/ 7 h 60"/>
                    <a:gd name="T8" fmla="*/ 8 w 8"/>
                    <a:gd name="T9" fmla="*/ 60 h 60"/>
                  </a:gdLst>
                  <a:ahLst/>
                  <a:cxnLst>
                    <a:cxn ang="0">
                      <a:pos x="T0" y="T1"/>
                    </a:cxn>
                    <a:cxn ang="0">
                      <a:pos x="T2" y="T3"/>
                    </a:cxn>
                    <a:cxn ang="0">
                      <a:pos x="T4" y="T5"/>
                    </a:cxn>
                    <a:cxn ang="0">
                      <a:pos x="T6" y="T7"/>
                    </a:cxn>
                    <a:cxn ang="0">
                      <a:pos x="T8" y="T9"/>
                    </a:cxn>
                  </a:cxnLst>
                  <a:rect l="0" t="0" r="r" b="b"/>
                  <a:pathLst>
                    <a:path w="8" h="60">
                      <a:moveTo>
                        <a:pt x="8" y="60"/>
                      </a:moveTo>
                      <a:lnTo>
                        <a:pt x="0" y="52"/>
                      </a:lnTo>
                      <a:lnTo>
                        <a:pt x="1" y="0"/>
                      </a:lnTo>
                      <a:lnTo>
                        <a:pt x="8" y="7"/>
                      </a:lnTo>
                      <a:lnTo>
                        <a:pt x="8"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28"/>
                <p:cNvSpPr>
                  <a:spLocks/>
                </p:cNvSpPr>
                <p:nvPr/>
              </p:nvSpPr>
              <p:spPr bwMode="auto">
                <a:xfrm>
                  <a:off x="8318501" y="655638"/>
                  <a:ext cx="93663" cy="11113"/>
                </a:xfrm>
                <a:custGeom>
                  <a:avLst/>
                  <a:gdLst>
                    <a:gd name="T0" fmla="*/ 7 w 59"/>
                    <a:gd name="T1" fmla="*/ 7 h 7"/>
                    <a:gd name="T2" fmla="*/ 0 w 59"/>
                    <a:gd name="T3" fmla="*/ 0 h 7"/>
                    <a:gd name="T4" fmla="*/ 53 w 59"/>
                    <a:gd name="T5" fmla="*/ 0 h 7"/>
                    <a:gd name="T6" fmla="*/ 59 w 59"/>
                    <a:gd name="T7" fmla="*/ 7 h 7"/>
                    <a:gd name="T8" fmla="*/ 7 w 59"/>
                    <a:gd name="T9" fmla="*/ 7 h 7"/>
                  </a:gdLst>
                  <a:ahLst/>
                  <a:cxnLst>
                    <a:cxn ang="0">
                      <a:pos x="T0" y="T1"/>
                    </a:cxn>
                    <a:cxn ang="0">
                      <a:pos x="T2" y="T3"/>
                    </a:cxn>
                    <a:cxn ang="0">
                      <a:pos x="T4" y="T5"/>
                    </a:cxn>
                    <a:cxn ang="0">
                      <a:pos x="T6" y="T7"/>
                    </a:cxn>
                    <a:cxn ang="0">
                      <a:pos x="T8" y="T9"/>
                    </a:cxn>
                  </a:cxnLst>
                  <a:rect l="0" t="0" r="r" b="b"/>
                  <a:pathLst>
                    <a:path w="59" h="7">
                      <a:moveTo>
                        <a:pt x="7" y="7"/>
                      </a:moveTo>
                      <a:lnTo>
                        <a:pt x="0" y="0"/>
                      </a:lnTo>
                      <a:lnTo>
                        <a:pt x="53" y="0"/>
                      </a:lnTo>
                      <a:lnTo>
                        <a:pt x="59" y="7"/>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Rectangle 229"/>
                <p:cNvSpPr>
                  <a:spLocks noChangeArrowheads="1"/>
                </p:cNvSpPr>
                <p:nvPr/>
              </p:nvSpPr>
              <p:spPr bwMode="auto">
                <a:xfrm>
                  <a:off x="8329613" y="666751"/>
                  <a:ext cx="82550"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30"/>
                <p:cNvSpPr>
                  <a:spLocks/>
                </p:cNvSpPr>
                <p:nvPr/>
              </p:nvSpPr>
              <p:spPr bwMode="auto">
                <a:xfrm>
                  <a:off x="8234363" y="738188"/>
                  <a:ext cx="11113" cy="95250"/>
                </a:xfrm>
                <a:custGeom>
                  <a:avLst/>
                  <a:gdLst>
                    <a:gd name="T0" fmla="*/ 6 w 7"/>
                    <a:gd name="T1" fmla="*/ 60 h 60"/>
                    <a:gd name="T2" fmla="*/ 0 w 7"/>
                    <a:gd name="T3" fmla="*/ 53 h 60"/>
                    <a:gd name="T4" fmla="*/ 1 w 7"/>
                    <a:gd name="T5" fmla="*/ 0 h 60"/>
                    <a:gd name="T6" fmla="*/ 7 w 7"/>
                    <a:gd name="T7" fmla="*/ 8 h 60"/>
                    <a:gd name="T8" fmla="*/ 6 w 7"/>
                    <a:gd name="T9" fmla="*/ 60 h 60"/>
                  </a:gdLst>
                  <a:ahLst/>
                  <a:cxnLst>
                    <a:cxn ang="0">
                      <a:pos x="T0" y="T1"/>
                    </a:cxn>
                    <a:cxn ang="0">
                      <a:pos x="T2" y="T3"/>
                    </a:cxn>
                    <a:cxn ang="0">
                      <a:pos x="T4" y="T5"/>
                    </a:cxn>
                    <a:cxn ang="0">
                      <a:pos x="T6" y="T7"/>
                    </a:cxn>
                    <a:cxn ang="0">
                      <a:pos x="T8" y="T9"/>
                    </a:cxn>
                  </a:cxnLst>
                  <a:rect l="0" t="0" r="r" b="b"/>
                  <a:pathLst>
                    <a:path w="7" h="60">
                      <a:moveTo>
                        <a:pt x="6" y="60"/>
                      </a:moveTo>
                      <a:lnTo>
                        <a:pt x="0" y="53"/>
                      </a:lnTo>
                      <a:lnTo>
                        <a:pt x="1" y="0"/>
                      </a:lnTo>
                      <a:lnTo>
                        <a:pt x="7" y="8"/>
                      </a:lnTo>
                      <a:lnTo>
                        <a:pt x="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31"/>
                <p:cNvSpPr>
                  <a:spLocks/>
                </p:cNvSpPr>
                <p:nvPr/>
              </p:nvSpPr>
              <p:spPr bwMode="auto">
                <a:xfrm>
                  <a:off x="8235951" y="738188"/>
                  <a:ext cx="93663" cy="12700"/>
                </a:xfrm>
                <a:custGeom>
                  <a:avLst/>
                  <a:gdLst>
                    <a:gd name="T0" fmla="*/ 6 w 59"/>
                    <a:gd name="T1" fmla="*/ 8 h 8"/>
                    <a:gd name="T2" fmla="*/ 0 w 59"/>
                    <a:gd name="T3" fmla="*/ 0 h 8"/>
                    <a:gd name="T4" fmla="*/ 51 w 59"/>
                    <a:gd name="T5" fmla="*/ 0 h 8"/>
                    <a:gd name="T6" fmla="*/ 59 w 59"/>
                    <a:gd name="T7" fmla="*/ 8 h 8"/>
                    <a:gd name="T8" fmla="*/ 6 w 59"/>
                    <a:gd name="T9" fmla="*/ 8 h 8"/>
                  </a:gdLst>
                  <a:ahLst/>
                  <a:cxnLst>
                    <a:cxn ang="0">
                      <a:pos x="T0" y="T1"/>
                    </a:cxn>
                    <a:cxn ang="0">
                      <a:pos x="T2" y="T3"/>
                    </a:cxn>
                    <a:cxn ang="0">
                      <a:pos x="T4" y="T5"/>
                    </a:cxn>
                    <a:cxn ang="0">
                      <a:pos x="T6" y="T7"/>
                    </a:cxn>
                    <a:cxn ang="0">
                      <a:pos x="T8" y="T9"/>
                    </a:cxn>
                  </a:cxnLst>
                  <a:rect l="0" t="0" r="r" b="b"/>
                  <a:pathLst>
                    <a:path w="59" h="8">
                      <a:moveTo>
                        <a:pt x="6" y="8"/>
                      </a:moveTo>
                      <a:lnTo>
                        <a:pt x="0" y="0"/>
                      </a:lnTo>
                      <a:lnTo>
                        <a:pt x="51" y="0"/>
                      </a:lnTo>
                      <a:lnTo>
                        <a:pt x="59" y="8"/>
                      </a:lnTo>
                      <a:lnTo>
                        <a:pt x="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32"/>
                <p:cNvSpPr>
                  <a:spLocks/>
                </p:cNvSpPr>
                <p:nvPr/>
              </p:nvSpPr>
              <p:spPr bwMode="auto">
                <a:xfrm>
                  <a:off x="8243888" y="750888"/>
                  <a:ext cx="85725" cy="82550"/>
                </a:xfrm>
                <a:custGeom>
                  <a:avLst/>
                  <a:gdLst>
                    <a:gd name="T0" fmla="*/ 53 w 54"/>
                    <a:gd name="T1" fmla="*/ 52 h 52"/>
                    <a:gd name="T2" fmla="*/ 0 w 54"/>
                    <a:gd name="T3" fmla="*/ 52 h 52"/>
                    <a:gd name="T4" fmla="*/ 1 w 54"/>
                    <a:gd name="T5" fmla="*/ 0 h 52"/>
                    <a:gd name="T6" fmla="*/ 54 w 54"/>
                    <a:gd name="T7" fmla="*/ 0 h 52"/>
                    <a:gd name="T8" fmla="*/ 53 w 54"/>
                    <a:gd name="T9" fmla="*/ 52 h 52"/>
                  </a:gdLst>
                  <a:ahLst/>
                  <a:cxnLst>
                    <a:cxn ang="0">
                      <a:pos x="T0" y="T1"/>
                    </a:cxn>
                    <a:cxn ang="0">
                      <a:pos x="T2" y="T3"/>
                    </a:cxn>
                    <a:cxn ang="0">
                      <a:pos x="T4" y="T5"/>
                    </a:cxn>
                    <a:cxn ang="0">
                      <a:pos x="T6" y="T7"/>
                    </a:cxn>
                    <a:cxn ang="0">
                      <a:pos x="T8" y="T9"/>
                    </a:cxn>
                  </a:cxnLst>
                  <a:rect l="0" t="0" r="r" b="b"/>
                  <a:pathLst>
                    <a:path w="54" h="52">
                      <a:moveTo>
                        <a:pt x="53" y="52"/>
                      </a:moveTo>
                      <a:lnTo>
                        <a:pt x="0" y="52"/>
                      </a:lnTo>
                      <a:lnTo>
                        <a:pt x="1" y="0"/>
                      </a:lnTo>
                      <a:lnTo>
                        <a:pt x="54" y="0"/>
                      </a:lnTo>
                      <a:lnTo>
                        <a:pt x="53"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33"/>
                <p:cNvSpPr>
                  <a:spLocks/>
                </p:cNvSpPr>
                <p:nvPr/>
              </p:nvSpPr>
              <p:spPr bwMode="auto">
                <a:xfrm>
                  <a:off x="8151813" y="655638"/>
                  <a:ext cx="11113" cy="95250"/>
                </a:xfrm>
                <a:custGeom>
                  <a:avLst/>
                  <a:gdLst>
                    <a:gd name="T0" fmla="*/ 6 w 7"/>
                    <a:gd name="T1" fmla="*/ 60 h 60"/>
                    <a:gd name="T2" fmla="*/ 0 w 7"/>
                    <a:gd name="T3" fmla="*/ 52 h 60"/>
                    <a:gd name="T4" fmla="*/ 1 w 7"/>
                    <a:gd name="T5" fmla="*/ 0 h 60"/>
                    <a:gd name="T6" fmla="*/ 7 w 7"/>
                    <a:gd name="T7" fmla="*/ 7 h 60"/>
                    <a:gd name="T8" fmla="*/ 6 w 7"/>
                    <a:gd name="T9" fmla="*/ 60 h 60"/>
                  </a:gdLst>
                  <a:ahLst/>
                  <a:cxnLst>
                    <a:cxn ang="0">
                      <a:pos x="T0" y="T1"/>
                    </a:cxn>
                    <a:cxn ang="0">
                      <a:pos x="T2" y="T3"/>
                    </a:cxn>
                    <a:cxn ang="0">
                      <a:pos x="T4" y="T5"/>
                    </a:cxn>
                    <a:cxn ang="0">
                      <a:pos x="T6" y="T7"/>
                    </a:cxn>
                    <a:cxn ang="0">
                      <a:pos x="T8" y="T9"/>
                    </a:cxn>
                  </a:cxnLst>
                  <a:rect l="0" t="0" r="r" b="b"/>
                  <a:pathLst>
                    <a:path w="7" h="60">
                      <a:moveTo>
                        <a:pt x="6" y="60"/>
                      </a:moveTo>
                      <a:lnTo>
                        <a:pt x="0" y="52"/>
                      </a:lnTo>
                      <a:lnTo>
                        <a:pt x="1" y="0"/>
                      </a:lnTo>
                      <a:lnTo>
                        <a:pt x="7" y="7"/>
                      </a:lnTo>
                      <a:lnTo>
                        <a:pt x="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34"/>
                <p:cNvSpPr>
                  <a:spLocks/>
                </p:cNvSpPr>
                <p:nvPr/>
              </p:nvSpPr>
              <p:spPr bwMode="auto">
                <a:xfrm>
                  <a:off x="8153401" y="655638"/>
                  <a:ext cx="93663" cy="11113"/>
                </a:xfrm>
                <a:custGeom>
                  <a:avLst/>
                  <a:gdLst>
                    <a:gd name="T0" fmla="*/ 6 w 59"/>
                    <a:gd name="T1" fmla="*/ 7 h 7"/>
                    <a:gd name="T2" fmla="*/ 0 w 59"/>
                    <a:gd name="T3" fmla="*/ 0 h 7"/>
                    <a:gd name="T4" fmla="*/ 52 w 59"/>
                    <a:gd name="T5" fmla="*/ 0 h 7"/>
                    <a:gd name="T6" fmla="*/ 59 w 59"/>
                    <a:gd name="T7" fmla="*/ 7 h 7"/>
                    <a:gd name="T8" fmla="*/ 6 w 59"/>
                    <a:gd name="T9" fmla="*/ 7 h 7"/>
                  </a:gdLst>
                  <a:ahLst/>
                  <a:cxnLst>
                    <a:cxn ang="0">
                      <a:pos x="T0" y="T1"/>
                    </a:cxn>
                    <a:cxn ang="0">
                      <a:pos x="T2" y="T3"/>
                    </a:cxn>
                    <a:cxn ang="0">
                      <a:pos x="T4" y="T5"/>
                    </a:cxn>
                    <a:cxn ang="0">
                      <a:pos x="T6" y="T7"/>
                    </a:cxn>
                    <a:cxn ang="0">
                      <a:pos x="T8" y="T9"/>
                    </a:cxn>
                  </a:cxnLst>
                  <a:rect l="0" t="0" r="r" b="b"/>
                  <a:pathLst>
                    <a:path w="59" h="7">
                      <a:moveTo>
                        <a:pt x="6" y="7"/>
                      </a:moveTo>
                      <a:lnTo>
                        <a:pt x="0" y="0"/>
                      </a:lnTo>
                      <a:lnTo>
                        <a:pt x="52" y="0"/>
                      </a:lnTo>
                      <a:lnTo>
                        <a:pt x="59" y="7"/>
                      </a:lnTo>
                      <a:lnTo>
                        <a:pt x="6"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35"/>
                <p:cNvSpPr>
                  <a:spLocks/>
                </p:cNvSpPr>
                <p:nvPr/>
              </p:nvSpPr>
              <p:spPr bwMode="auto">
                <a:xfrm>
                  <a:off x="8161338" y="666751"/>
                  <a:ext cx="85725" cy="84138"/>
                </a:xfrm>
                <a:custGeom>
                  <a:avLst/>
                  <a:gdLst>
                    <a:gd name="T0" fmla="*/ 54 w 54"/>
                    <a:gd name="T1" fmla="*/ 0 h 53"/>
                    <a:gd name="T2" fmla="*/ 53 w 54"/>
                    <a:gd name="T3" fmla="*/ 53 h 53"/>
                    <a:gd name="T4" fmla="*/ 0 w 54"/>
                    <a:gd name="T5" fmla="*/ 53 h 53"/>
                    <a:gd name="T6" fmla="*/ 1 w 54"/>
                    <a:gd name="T7" fmla="*/ 0 h 53"/>
                    <a:gd name="T8" fmla="*/ 54 w 54"/>
                    <a:gd name="T9" fmla="*/ 0 h 53"/>
                  </a:gdLst>
                  <a:ahLst/>
                  <a:cxnLst>
                    <a:cxn ang="0">
                      <a:pos x="T0" y="T1"/>
                    </a:cxn>
                    <a:cxn ang="0">
                      <a:pos x="T2" y="T3"/>
                    </a:cxn>
                    <a:cxn ang="0">
                      <a:pos x="T4" y="T5"/>
                    </a:cxn>
                    <a:cxn ang="0">
                      <a:pos x="T6" y="T7"/>
                    </a:cxn>
                    <a:cxn ang="0">
                      <a:pos x="T8" y="T9"/>
                    </a:cxn>
                  </a:cxnLst>
                  <a:rect l="0" t="0" r="r" b="b"/>
                  <a:pathLst>
                    <a:path w="54" h="53">
                      <a:moveTo>
                        <a:pt x="54" y="0"/>
                      </a:moveTo>
                      <a:lnTo>
                        <a:pt x="53" y="53"/>
                      </a:lnTo>
                      <a:lnTo>
                        <a:pt x="0" y="53"/>
                      </a:lnTo>
                      <a:lnTo>
                        <a:pt x="1" y="0"/>
                      </a:lnTo>
                      <a:lnTo>
                        <a:pt x="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36"/>
                <p:cNvSpPr>
                  <a:spLocks/>
                </p:cNvSpPr>
                <p:nvPr/>
              </p:nvSpPr>
              <p:spPr bwMode="auto">
                <a:xfrm>
                  <a:off x="8067676" y="738188"/>
                  <a:ext cx="11113" cy="95250"/>
                </a:xfrm>
                <a:custGeom>
                  <a:avLst/>
                  <a:gdLst>
                    <a:gd name="T0" fmla="*/ 6 w 7"/>
                    <a:gd name="T1" fmla="*/ 60 h 60"/>
                    <a:gd name="T2" fmla="*/ 0 w 7"/>
                    <a:gd name="T3" fmla="*/ 53 h 60"/>
                    <a:gd name="T4" fmla="*/ 0 w 7"/>
                    <a:gd name="T5" fmla="*/ 0 h 60"/>
                    <a:gd name="T6" fmla="*/ 7 w 7"/>
                    <a:gd name="T7" fmla="*/ 8 h 60"/>
                    <a:gd name="T8" fmla="*/ 6 w 7"/>
                    <a:gd name="T9" fmla="*/ 60 h 60"/>
                  </a:gdLst>
                  <a:ahLst/>
                  <a:cxnLst>
                    <a:cxn ang="0">
                      <a:pos x="T0" y="T1"/>
                    </a:cxn>
                    <a:cxn ang="0">
                      <a:pos x="T2" y="T3"/>
                    </a:cxn>
                    <a:cxn ang="0">
                      <a:pos x="T4" y="T5"/>
                    </a:cxn>
                    <a:cxn ang="0">
                      <a:pos x="T6" y="T7"/>
                    </a:cxn>
                    <a:cxn ang="0">
                      <a:pos x="T8" y="T9"/>
                    </a:cxn>
                  </a:cxnLst>
                  <a:rect l="0" t="0" r="r" b="b"/>
                  <a:pathLst>
                    <a:path w="7" h="60">
                      <a:moveTo>
                        <a:pt x="6" y="60"/>
                      </a:moveTo>
                      <a:lnTo>
                        <a:pt x="0" y="53"/>
                      </a:lnTo>
                      <a:lnTo>
                        <a:pt x="0" y="0"/>
                      </a:lnTo>
                      <a:lnTo>
                        <a:pt x="7" y="8"/>
                      </a:lnTo>
                      <a:lnTo>
                        <a:pt x="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37"/>
                <p:cNvSpPr>
                  <a:spLocks/>
                </p:cNvSpPr>
                <p:nvPr/>
              </p:nvSpPr>
              <p:spPr bwMode="auto">
                <a:xfrm>
                  <a:off x="8067676" y="738188"/>
                  <a:ext cx="93663" cy="12700"/>
                </a:xfrm>
                <a:custGeom>
                  <a:avLst/>
                  <a:gdLst>
                    <a:gd name="T0" fmla="*/ 7 w 59"/>
                    <a:gd name="T1" fmla="*/ 8 h 8"/>
                    <a:gd name="T2" fmla="*/ 0 w 59"/>
                    <a:gd name="T3" fmla="*/ 0 h 8"/>
                    <a:gd name="T4" fmla="*/ 53 w 59"/>
                    <a:gd name="T5" fmla="*/ 0 h 8"/>
                    <a:gd name="T6" fmla="*/ 59 w 59"/>
                    <a:gd name="T7" fmla="*/ 8 h 8"/>
                    <a:gd name="T8" fmla="*/ 7 w 59"/>
                    <a:gd name="T9" fmla="*/ 8 h 8"/>
                  </a:gdLst>
                  <a:ahLst/>
                  <a:cxnLst>
                    <a:cxn ang="0">
                      <a:pos x="T0" y="T1"/>
                    </a:cxn>
                    <a:cxn ang="0">
                      <a:pos x="T2" y="T3"/>
                    </a:cxn>
                    <a:cxn ang="0">
                      <a:pos x="T4" y="T5"/>
                    </a:cxn>
                    <a:cxn ang="0">
                      <a:pos x="T6" y="T7"/>
                    </a:cxn>
                    <a:cxn ang="0">
                      <a:pos x="T8" y="T9"/>
                    </a:cxn>
                  </a:cxnLst>
                  <a:rect l="0" t="0" r="r" b="b"/>
                  <a:pathLst>
                    <a:path w="59" h="8">
                      <a:moveTo>
                        <a:pt x="7" y="8"/>
                      </a:moveTo>
                      <a:lnTo>
                        <a:pt x="0" y="0"/>
                      </a:lnTo>
                      <a:lnTo>
                        <a:pt x="53" y="0"/>
                      </a:lnTo>
                      <a:lnTo>
                        <a:pt x="59" y="8"/>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38"/>
                <p:cNvSpPr>
                  <a:spLocks/>
                </p:cNvSpPr>
                <p:nvPr/>
              </p:nvSpPr>
              <p:spPr bwMode="auto">
                <a:xfrm>
                  <a:off x="8077201" y="750888"/>
                  <a:ext cx="84138" cy="82550"/>
                </a:xfrm>
                <a:custGeom>
                  <a:avLst/>
                  <a:gdLst>
                    <a:gd name="T0" fmla="*/ 53 w 53"/>
                    <a:gd name="T1" fmla="*/ 0 h 52"/>
                    <a:gd name="T2" fmla="*/ 52 w 53"/>
                    <a:gd name="T3" fmla="*/ 52 h 52"/>
                    <a:gd name="T4" fmla="*/ 0 w 53"/>
                    <a:gd name="T5" fmla="*/ 52 h 52"/>
                    <a:gd name="T6" fmla="*/ 1 w 53"/>
                    <a:gd name="T7" fmla="*/ 0 h 52"/>
                    <a:gd name="T8" fmla="*/ 53 w 53"/>
                    <a:gd name="T9" fmla="*/ 0 h 52"/>
                  </a:gdLst>
                  <a:ahLst/>
                  <a:cxnLst>
                    <a:cxn ang="0">
                      <a:pos x="T0" y="T1"/>
                    </a:cxn>
                    <a:cxn ang="0">
                      <a:pos x="T2" y="T3"/>
                    </a:cxn>
                    <a:cxn ang="0">
                      <a:pos x="T4" y="T5"/>
                    </a:cxn>
                    <a:cxn ang="0">
                      <a:pos x="T6" y="T7"/>
                    </a:cxn>
                    <a:cxn ang="0">
                      <a:pos x="T8" y="T9"/>
                    </a:cxn>
                  </a:cxnLst>
                  <a:rect l="0" t="0" r="r" b="b"/>
                  <a:pathLst>
                    <a:path w="53" h="52">
                      <a:moveTo>
                        <a:pt x="53" y="0"/>
                      </a:moveTo>
                      <a:lnTo>
                        <a:pt x="52" y="52"/>
                      </a:lnTo>
                      <a:lnTo>
                        <a:pt x="0" y="52"/>
                      </a:lnTo>
                      <a:lnTo>
                        <a:pt x="1" y="0"/>
                      </a:lnTo>
                      <a:lnTo>
                        <a:pt x="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97" name="组合 796"/>
            <p:cNvGrpSpPr/>
            <p:nvPr/>
          </p:nvGrpSpPr>
          <p:grpSpPr>
            <a:xfrm>
              <a:off x="9501648" y="3406789"/>
              <a:ext cx="2278474" cy="2253600"/>
              <a:chOff x="781665" y="3559189"/>
              <a:chExt cx="2278474" cy="2253600"/>
            </a:xfrm>
          </p:grpSpPr>
          <p:sp>
            <p:nvSpPr>
              <p:cNvPr id="798" name="文本框 797"/>
              <p:cNvSpPr txBox="1"/>
              <p:nvPr/>
            </p:nvSpPr>
            <p:spPr>
              <a:xfrm>
                <a:off x="882782" y="3559189"/>
                <a:ext cx="1952269" cy="643533"/>
              </a:xfrm>
              <a:prstGeom prst="rect">
                <a:avLst/>
              </a:prstGeom>
              <a:noFill/>
            </p:spPr>
            <p:txBody>
              <a:bodyPr wrap="square" rtlCol="0">
                <a:spAutoFit/>
              </a:bodyPr>
              <a:lstStyle/>
              <a:p>
                <a:pPr algn="ctr"/>
                <a:r>
                  <a:rPr lang="zh-CN" altLang="en-US" sz="2000" dirty="0">
                    <a:solidFill>
                      <a:srgbClr val="7C8B71"/>
                    </a:solidFill>
                    <a:latin typeface="黑体" pitchFamily="49" charset="-122"/>
                    <a:ea typeface="黑体" pitchFamily="49" charset="-122"/>
                  </a:rPr>
                  <a:t>促进</a:t>
                </a:r>
                <a:r>
                  <a:rPr lang="zh-CN" altLang="en-US" sz="2000" dirty="0" smtClean="0">
                    <a:solidFill>
                      <a:srgbClr val="7C8B71"/>
                    </a:solidFill>
                    <a:latin typeface="黑体" pitchFamily="49" charset="-122"/>
                    <a:ea typeface="黑体" pitchFamily="49" charset="-122"/>
                  </a:rPr>
                  <a:t>社会化消费</a:t>
                </a:r>
                <a:r>
                  <a:rPr lang="zh-CN" altLang="en-US" sz="2000" dirty="0">
                    <a:solidFill>
                      <a:srgbClr val="7C8B71"/>
                    </a:solidFill>
                    <a:latin typeface="黑体" pitchFamily="49" charset="-122"/>
                    <a:ea typeface="黑体" pitchFamily="49" charset="-122"/>
                  </a:rPr>
                  <a:t>方式的发展</a:t>
                </a:r>
              </a:p>
            </p:txBody>
          </p:sp>
          <p:sp>
            <p:nvSpPr>
              <p:cNvPr id="799" name="文本框 798"/>
              <p:cNvSpPr txBox="1"/>
              <p:nvPr/>
            </p:nvSpPr>
            <p:spPr>
              <a:xfrm>
                <a:off x="781665" y="4189967"/>
                <a:ext cx="2278474" cy="1622822"/>
              </a:xfrm>
              <a:prstGeom prst="rect">
                <a:avLst/>
              </a:prstGeom>
              <a:noFill/>
            </p:spPr>
            <p:txBody>
              <a:bodyPr wrap="square" rtlCol="0">
                <a:spAutoFit/>
              </a:bodyPr>
              <a:lstStyle/>
              <a:p>
                <a:pPr>
                  <a:lnSpc>
                    <a:spcPts val="2200"/>
                  </a:lnSpc>
                </a:pPr>
                <a:r>
                  <a:rPr lang="zh-CN" altLang="en-US" sz="1600" dirty="0">
                    <a:solidFill>
                      <a:srgbClr val="7C8B71"/>
                    </a:solidFill>
                    <a:latin typeface="华文楷体" pitchFamily="2" charset="-122"/>
                    <a:ea typeface="华文楷体" pitchFamily="2" charset="-122"/>
                  </a:rPr>
                  <a:t>广告是为消费者服务的必要手段</a:t>
                </a:r>
                <a:r>
                  <a:rPr lang="en-US" altLang="zh-CN" sz="1600" dirty="0">
                    <a:solidFill>
                      <a:srgbClr val="7C8B71"/>
                    </a:solidFill>
                    <a:latin typeface="华文楷体" pitchFamily="2" charset="-122"/>
                    <a:ea typeface="华文楷体" pitchFamily="2" charset="-122"/>
                  </a:rPr>
                  <a:t>,</a:t>
                </a:r>
                <a:r>
                  <a:rPr lang="zh-CN" altLang="en-US" sz="1600" dirty="0">
                    <a:solidFill>
                      <a:srgbClr val="7C8B71"/>
                    </a:solidFill>
                    <a:latin typeface="华文楷体" pitchFamily="2" charset="-122"/>
                    <a:ea typeface="华文楷体" pitchFamily="2" charset="-122"/>
                  </a:rPr>
                  <a:t>它同样要受到社会经济规律的影响</a:t>
                </a:r>
                <a:r>
                  <a:rPr lang="en-US" altLang="zh-CN" sz="1600" dirty="0">
                    <a:solidFill>
                      <a:srgbClr val="7C8B71"/>
                    </a:solidFill>
                    <a:latin typeface="华文楷体" pitchFamily="2" charset="-122"/>
                    <a:ea typeface="华文楷体" pitchFamily="2" charset="-122"/>
                  </a:rPr>
                  <a:t>,</a:t>
                </a:r>
                <a:r>
                  <a:rPr lang="zh-CN" altLang="en-US" sz="1600" dirty="0" smtClean="0">
                    <a:solidFill>
                      <a:srgbClr val="7C8B71"/>
                    </a:solidFill>
                    <a:latin typeface="华文楷体" pitchFamily="2" charset="-122"/>
                    <a:ea typeface="华文楷体" pitchFamily="2" charset="-122"/>
                  </a:rPr>
                  <a:t>必须为</a:t>
                </a:r>
                <a:r>
                  <a:rPr lang="zh-CN" altLang="en-US" sz="1600" dirty="0">
                    <a:solidFill>
                      <a:srgbClr val="7C8B71"/>
                    </a:solidFill>
                    <a:latin typeface="华文楷体" pitchFamily="2" charset="-122"/>
                    <a:ea typeface="华文楷体" pitchFamily="2" charset="-122"/>
                  </a:rPr>
                  <a:t>不断满足人们日益增长的物质文化生活和精神文化生活需要</a:t>
                </a:r>
                <a:r>
                  <a:rPr lang="zh-CN" altLang="en-US" sz="1600" dirty="0" smtClean="0">
                    <a:solidFill>
                      <a:srgbClr val="7C8B71"/>
                    </a:solidFill>
                    <a:latin typeface="华文楷体" pitchFamily="2" charset="-122"/>
                    <a:ea typeface="华文楷体" pitchFamily="2" charset="-122"/>
                  </a:rPr>
                  <a:t>服务</a:t>
                </a:r>
                <a:r>
                  <a:rPr lang="en-US" altLang="zh-CN" sz="1600" dirty="0">
                    <a:solidFill>
                      <a:srgbClr val="7C8B71"/>
                    </a:solidFill>
                    <a:latin typeface="华文楷体" pitchFamily="2" charset="-122"/>
                    <a:ea typeface="华文楷体" pitchFamily="2" charset="-122"/>
                  </a:rPr>
                  <a:t>.</a:t>
                </a:r>
                <a:endParaRPr lang="zh-CN" altLang="en-US" sz="1600" dirty="0">
                  <a:solidFill>
                    <a:srgbClr val="7C8B71"/>
                  </a:solidFill>
                  <a:latin typeface="华文楷体" pitchFamily="2" charset="-122"/>
                  <a:ea typeface="华文楷体" pitchFamily="2" charset="-122"/>
                </a:endParaRPr>
              </a:p>
            </p:txBody>
          </p:sp>
        </p:grpSp>
      </p:grpSp>
    </p:spTree>
    <p:extLst>
      <p:ext uri="{BB962C8B-B14F-4D97-AF65-F5344CB8AC3E}">
        <p14:creationId xmlns:p14="http://schemas.microsoft.com/office/powerpoint/2010/main" val="214918055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03"/>
                                        </p:tgtEl>
                                        <p:attrNameLst>
                                          <p:attrName>style.visibility</p:attrName>
                                        </p:attrNameLst>
                                      </p:cBhvr>
                                      <p:to>
                                        <p:strVal val="visible"/>
                                      </p:to>
                                    </p:set>
                                    <p:animEffect transition="in" filter="fade">
                                      <p:cBhvr>
                                        <p:cTn id="7" dur="500"/>
                                        <p:tgtEl>
                                          <p:spTgt spid="80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2"/>
                                        </p:tgtEl>
                                        <p:attrNameLst>
                                          <p:attrName>style.visibility</p:attrName>
                                        </p:attrNameLst>
                                      </p:cBhvr>
                                      <p:to>
                                        <p:strVal val="visible"/>
                                      </p:to>
                                    </p:set>
                                    <p:animEffect transition="in" filter="fade">
                                      <p:cBhvr>
                                        <p:cTn id="11" dur="500"/>
                                        <p:tgtEl>
                                          <p:spTgt spid="80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01"/>
                                        </p:tgtEl>
                                        <p:attrNameLst>
                                          <p:attrName>style.visibility</p:attrName>
                                        </p:attrNameLst>
                                      </p:cBhvr>
                                      <p:to>
                                        <p:strVal val="visible"/>
                                      </p:to>
                                    </p:set>
                                    <p:animEffect transition="in" filter="fade">
                                      <p:cBhvr>
                                        <p:cTn id="15" dur="500"/>
                                        <p:tgtEl>
                                          <p:spTgt spid="80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00"/>
                                        </p:tgtEl>
                                        <p:attrNameLst>
                                          <p:attrName>style.visibility</p:attrName>
                                        </p:attrNameLst>
                                      </p:cBhvr>
                                      <p:to>
                                        <p:strVal val="visible"/>
                                      </p:to>
                                    </p:set>
                                    <p:animEffect transition="in" filter="fade">
                                      <p:cBhvr>
                                        <p:cTn id="19" dur="500"/>
                                        <p:tgtEl>
                                          <p:spTgt spid="8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6050541" cy="740229"/>
            <a:chOff x="314525" y="638630"/>
            <a:chExt cx="6050541" cy="740229"/>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82895" cy="584775"/>
            </a:xfrm>
            <a:prstGeom prst="rect">
              <a:avLst/>
            </a:prstGeom>
            <a:noFill/>
          </p:spPr>
          <p:txBody>
            <a:bodyPr wrap="square" rtlCol="0">
              <a:spAutoFit/>
            </a:bodyPr>
            <a:lstStyle/>
            <a:p>
              <a:r>
                <a:rPr lang="zh-CN" altLang="en-US" sz="3200" dirty="0">
                  <a:solidFill>
                    <a:srgbClr val="7C8B71"/>
                  </a:solidFill>
                  <a:latin typeface="思源黑体 CN Heavy" panose="020B0A00000000000000" pitchFamily="34" charset="-122"/>
                  <a:ea typeface="思源黑体 CN Heavy" panose="020B0A00000000000000" pitchFamily="34" charset="-122"/>
                </a:rPr>
                <a:t>四</a:t>
              </a:r>
              <a:r>
                <a:rPr lang="zh-CN" altLang="en-US" sz="3200" dirty="0" smtClean="0">
                  <a:solidFill>
                    <a:srgbClr val="7C8B71"/>
                  </a:solidFill>
                  <a:latin typeface="思源黑体 CN Heavy" panose="020B0A00000000000000" pitchFamily="34" charset="-122"/>
                  <a:ea typeface="思源黑体 CN Heavy" panose="020B0A00000000000000" pitchFamily="34" charset="-122"/>
                </a:rPr>
                <a:t>、</a:t>
              </a:r>
              <a:r>
                <a:rPr lang="zh-CN" altLang="en-US" sz="3200" dirty="0">
                  <a:solidFill>
                    <a:srgbClr val="7C8B71"/>
                  </a:solidFill>
                  <a:latin typeface="思源黑体 CN Heavy" panose="020B0A00000000000000" pitchFamily="34" charset="-122"/>
                  <a:ea typeface="思源黑体 CN Heavy" panose="020B0A00000000000000" pitchFamily="34" charset="-122"/>
                </a:rPr>
                <a:t>户外媒体广告刊登费用</a:t>
              </a:r>
              <a:endParaRPr lang="zh-CN" altLang="en-US" sz="3200" dirty="0">
                <a:solidFill>
                  <a:srgbClr val="7C8B71"/>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1310185" y="1514901"/>
            <a:ext cx="9621672" cy="4531497"/>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TextBox 5"/>
          <p:cNvSpPr txBox="1"/>
          <p:nvPr/>
        </p:nvSpPr>
        <p:spPr>
          <a:xfrm>
            <a:off x="1692327" y="1887823"/>
            <a:ext cx="4585646" cy="3785652"/>
          </a:xfrm>
          <a:prstGeom prst="rect">
            <a:avLst/>
          </a:prstGeom>
          <a:noFill/>
        </p:spPr>
        <p:txBody>
          <a:bodyPr wrap="square" rtlCol="0">
            <a:spAutoFit/>
          </a:bodyPr>
          <a:lstStyle/>
          <a:p>
            <a:pPr>
              <a:lnSpc>
                <a:spcPts val="2400"/>
              </a:lnSpc>
            </a:pPr>
            <a:r>
              <a:rPr lang="zh-CN" altLang="en-US" dirty="0" smtClean="0">
                <a:solidFill>
                  <a:schemeClr val="bg1"/>
                </a:solidFill>
                <a:latin typeface="黑体" pitchFamily="49" charset="-122"/>
                <a:ea typeface="黑体" pitchFamily="49" charset="-122"/>
              </a:rPr>
              <a:t>    表</a:t>
            </a:r>
            <a:r>
              <a:rPr lang="en-US" altLang="zh-CN" dirty="0" smtClean="0">
                <a:solidFill>
                  <a:schemeClr val="bg1"/>
                </a:solidFill>
                <a:latin typeface="黑体" pitchFamily="49" charset="-122"/>
                <a:ea typeface="黑体" pitchFamily="49" charset="-122"/>
              </a:rPr>
              <a:t>5-7</a:t>
            </a:r>
            <a:r>
              <a:rPr lang="zh-CN" altLang="en-US" dirty="0" smtClean="0">
                <a:solidFill>
                  <a:schemeClr val="bg1"/>
                </a:solidFill>
                <a:latin typeface="黑体" pitchFamily="49" charset="-122"/>
                <a:ea typeface="黑体" pitchFamily="49" charset="-122"/>
              </a:rPr>
              <a:t>是</a:t>
            </a:r>
            <a:r>
              <a:rPr lang="zh-CN" altLang="en-US" dirty="0">
                <a:solidFill>
                  <a:schemeClr val="bg1"/>
                </a:solidFill>
                <a:latin typeface="黑体" pitchFamily="49" charset="-122"/>
                <a:ea typeface="黑体" pitchFamily="49" charset="-122"/>
              </a:rPr>
              <a:t>国内著名的户外广告媒体</a:t>
            </a:r>
            <a:r>
              <a:rPr lang="zh-CN" altLang="en-US" dirty="0" smtClean="0">
                <a:solidFill>
                  <a:schemeClr val="bg1"/>
                </a:solidFill>
                <a:latin typeface="黑体" pitchFamily="49" charset="-122"/>
                <a:ea typeface="黑体" pitchFamily="49" charset="-122"/>
              </a:rPr>
              <a:t>公司</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广州白马广告公司</a:t>
            </a:r>
            <a:r>
              <a:rPr lang="zh-CN" altLang="en-US" dirty="0">
                <a:solidFill>
                  <a:schemeClr val="bg1"/>
                </a:solidFill>
                <a:latin typeface="黑体" pitchFamily="49" charset="-122"/>
                <a:ea typeface="黑体" pitchFamily="49" charset="-122"/>
              </a:rPr>
              <a:t>在其所代理户外广告业务的各大中城市的户外广告</a:t>
            </a:r>
            <a:r>
              <a:rPr lang="zh-CN" altLang="en-US" dirty="0" smtClean="0">
                <a:solidFill>
                  <a:schemeClr val="bg1"/>
                </a:solidFill>
                <a:latin typeface="黑体" pitchFamily="49" charset="-122"/>
                <a:ea typeface="黑体" pitchFamily="49" charset="-122"/>
              </a:rPr>
              <a:t>报价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从表中的数字可以看出</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一线发达城市和二三线城市的报价并没有太大差距</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原因</a:t>
            </a:r>
            <a:r>
              <a:rPr lang="zh-CN" altLang="en-US" dirty="0">
                <a:solidFill>
                  <a:schemeClr val="bg1"/>
                </a:solidFill>
                <a:latin typeface="黑体" pitchFamily="49" charset="-122"/>
                <a:ea typeface="黑体" pitchFamily="49" charset="-122"/>
              </a:rPr>
              <a:t>之一可能是广告牌在某一固定时间内的千人注目率相差并不大</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表中的</a:t>
            </a:r>
            <a:r>
              <a:rPr lang="zh-CN" altLang="en-US" dirty="0" smtClean="0">
                <a:solidFill>
                  <a:schemeClr val="bg1"/>
                </a:solidFill>
                <a:latin typeface="黑体" pitchFamily="49" charset="-122"/>
                <a:ea typeface="黑体" pitchFamily="49" charset="-122"/>
              </a:rPr>
              <a:t>数据</a:t>
            </a:r>
            <a:r>
              <a:rPr lang="zh-CN" altLang="en-US" dirty="0">
                <a:solidFill>
                  <a:schemeClr val="bg1"/>
                </a:solidFill>
                <a:latin typeface="黑体" pitchFamily="49" charset="-122"/>
                <a:ea typeface="黑体" pitchFamily="49" charset="-122"/>
              </a:rPr>
              <a:t>告诉广告主和广告人</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在选择户外广告媒体时</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不能单纯考虑价格因素</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而</a:t>
            </a:r>
            <a:r>
              <a:rPr lang="zh-CN" altLang="en-US" dirty="0" smtClean="0">
                <a:solidFill>
                  <a:schemeClr val="bg1"/>
                </a:solidFill>
                <a:latin typeface="黑体" pitchFamily="49" charset="-122"/>
                <a:ea typeface="黑体" pitchFamily="49" charset="-122"/>
              </a:rPr>
              <a:t>应从受</a:t>
            </a:r>
            <a:r>
              <a:rPr lang="zh-CN" altLang="en-US" dirty="0">
                <a:solidFill>
                  <a:schemeClr val="bg1"/>
                </a:solidFill>
                <a:latin typeface="黑体" pitchFamily="49" charset="-122"/>
                <a:ea typeface="黑体" pitchFamily="49" charset="-122"/>
              </a:rPr>
              <a:t>众注目度、地域人口</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尤其是流动人口</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数、城市的国际、国内影响力等各方面</a:t>
            </a:r>
            <a:r>
              <a:rPr lang="zh-CN" altLang="en-US" dirty="0" smtClean="0">
                <a:solidFill>
                  <a:schemeClr val="bg1"/>
                </a:solidFill>
                <a:latin typeface="黑体" pitchFamily="49" charset="-122"/>
                <a:ea typeface="黑体" pitchFamily="49" charset="-122"/>
              </a:rPr>
              <a:t>进行</a:t>
            </a:r>
            <a:r>
              <a:rPr lang="zh-CN" altLang="en-US" dirty="0">
                <a:solidFill>
                  <a:schemeClr val="bg1"/>
                </a:solidFill>
                <a:latin typeface="黑体" pitchFamily="49" charset="-122"/>
                <a:ea typeface="黑体" pitchFamily="49" charset="-122"/>
              </a:rPr>
              <a:t>综合考量</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这样才能策划出一个最佳的广告传播策略</a:t>
            </a:r>
            <a:r>
              <a:rPr lang="en-US" altLang="zh-CN" dirty="0">
                <a:solidFill>
                  <a:schemeClr val="bg1"/>
                </a:solidFill>
                <a:latin typeface="黑体" pitchFamily="49" charset="-122"/>
                <a:ea typeface="黑体" pitchFamily="49" charset="-122"/>
              </a:rPr>
              <a:t>.</a:t>
            </a:r>
            <a:endParaRPr lang="zh-CN" altLang="en-US" dirty="0">
              <a:solidFill>
                <a:schemeClr val="bg1"/>
              </a:solidFill>
              <a:latin typeface="黑体" pitchFamily="49" charset="-122"/>
              <a:ea typeface="黑体" pitchFamily="49" charset="-122"/>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4445" y="1688500"/>
            <a:ext cx="4039738" cy="417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744402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03812"/>
            <a:ext cx="6050541" cy="655115"/>
            <a:chOff x="314525" y="660084"/>
            <a:chExt cx="6050541" cy="655115"/>
          </a:xfrm>
        </p:grpSpPr>
        <p:sp>
          <p:nvSpPr>
            <p:cNvPr id="3" name="矩形 2"/>
            <p:cNvSpPr/>
            <p:nvPr/>
          </p:nvSpPr>
          <p:spPr>
            <a:xfrm>
              <a:off x="314525" y="660084"/>
              <a:ext cx="367646" cy="537527"/>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30424"/>
              <a:ext cx="5682895" cy="584775"/>
            </a:xfrm>
            <a:prstGeom prst="rect">
              <a:avLst/>
            </a:prstGeom>
            <a:noFill/>
          </p:spPr>
          <p:txBody>
            <a:bodyPr wrap="square" rtlCol="0">
              <a:spAutoFit/>
            </a:bodyPr>
            <a:lstStyle/>
            <a:p>
              <a:r>
                <a:rPr lang="zh-CN" altLang="en-US" sz="3200" dirty="0">
                  <a:solidFill>
                    <a:srgbClr val="7C8B71"/>
                  </a:solidFill>
                  <a:latin typeface="思源黑体 CN Heavy" panose="020B0A00000000000000" pitchFamily="34" charset="-122"/>
                  <a:ea typeface="思源黑体 CN Heavy" panose="020B0A00000000000000" pitchFamily="34" charset="-122"/>
                </a:rPr>
                <a:t>本章复习思考题</a:t>
              </a:r>
            </a:p>
          </p:txBody>
        </p:sp>
      </p:grpSp>
      <p:sp>
        <p:nvSpPr>
          <p:cNvPr id="5" name="矩形 4"/>
          <p:cNvSpPr/>
          <p:nvPr/>
        </p:nvSpPr>
        <p:spPr>
          <a:xfrm>
            <a:off x="1281648" y="1502154"/>
            <a:ext cx="9069622" cy="4037428"/>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文本框 7"/>
          <p:cNvSpPr txBox="1"/>
          <p:nvPr/>
        </p:nvSpPr>
        <p:spPr>
          <a:xfrm>
            <a:off x="1587816" y="1732266"/>
            <a:ext cx="8497882" cy="3170099"/>
          </a:xfrm>
          <a:prstGeom prst="rect">
            <a:avLst/>
          </a:prstGeom>
          <a:noFill/>
        </p:spPr>
        <p:txBody>
          <a:bodyPr wrap="square" rtlCol="0">
            <a:spAutoFit/>
          </a:bodyPr>
          <a:lstStyle/>
          <a:p>
            <a:pPr>
              <a:lnSpc>
                <a:spcPct val="200000"/>
              </a:lnSpc>
            </a:pPr>
            <a:r>
              <a:rPr lang="zh-CN" altLang="en-US" sz="2000" dirty="0">
                <a:solidFill>
                  <a:schemeClr val="bg1"/>
                </a:solidFill>
                <a:latin typeface="+mj-ea"/>
                <a:ea typeface="+mj-ea"/>
              </a:rPr>
              <a:t>１． 户外媒体在传播广告时与其他媒体的主要不同是什么</a:t>
            </a:r>
            <a:r>
              <a:rPr lang="en-US" altLang="zh-CN" sz="2000" dirty="0">
                <a:solidFill>
                  <a:schemeClr val="bg1"/>
                </a:solidFill>
                <a:latin typeface="+mj-ea"/>
                <a:ea typeface="+mj-ea"/>
              </a:rPr>
              <a:t>?</a:t>
            </a:r>
          </a:p>
          <a:p>
            <a:pPr>
              <a:lnSpc>
                <a:spcPct val="200000"/>
              </a:lnSpc>
            </a:pPr>
            <a:r>
              <a:rPr lang="zh-CN" altLang="en-US" sz="2000" dirty="0">
                <a:solidFill>
                  <a:schemeClr val="bg1"/>
                </a:solidFill>
                <a:latin typeface="+mj-ea"/>
                <a:ea typeface="+mj-ea"/>
              </a:rPr>
              <a:t>２． 路牌广告与灯箱广告的区别有哪些</a:t>
            </a:r>
            <a:r>
              <a:rPr lang="en-US" altLang="zh-CN" sz="2000" dirty="0">
                <a:solidFill>
                  <a:schemeClr val="bg1"/>
                </a:solidFill>
                <a:latin typeface="+mj-ea"/>
                <a:ea typeface="+mj-ea"/>
              </a:rPr>
              <a:t>?</a:t>
            </a:r>
          </a:p>
          <a:p>
            <a:pPr>
              <a:lnSpc>
                <a:spcPct val="200000"/>
              </a:lnSpc>
            </a:pPr>
            <a:r>
              <a:rPr lang="zh-CN" altLang="en-US" sz="2000" dirty="0">
                <a:solidFill>
                  <a:schemeClr val="bg1"/>
                </a:solidFill>
                <a:latin typeface="+mj-ea"/>
                <a:ea typeface="+mj-ea"/>
              </a:rPr>
              <a:t>３． 霓虹灯广告和灯箱广告为什么同时也是一座城市的亮丽风景线</a:t>
            </a:r>
            <a:r>
              <a:rPr lang="en-US" altLang="zh-CN" sz="2000" dirty="0">
                <a:solidFill>
                  <a:schemeClr val="bg1"/>
                </a:solidFill>
                <a:latin typeface="+mj-ea"/>
                <a:ea typeface="+mj-ea"/>
              </a:rPr>
              <a:t>?</a:t>
            </a:r>
          </a:p>
          <a:p>
            <a:pPr>
              <a:lnSpc>
                <a:spcPct val="200000"/>
              </a:lnSpc>
            </a:pPr>
            <a:r>
              <a:rPr lang="zh-CN" altLang="en-US" sz="2000" dirty="0">
                <a:solidFill>
                  <a:schemeClr val="bg1"/>
                </a:solidFill>
                <a:latin typeface="+mj-ea"/>
                <a:ea typeface="+mj-ea"/>
              </a:rPr>
              <a:t>４． 招牌媒体与幌子媒体有什么不同</a:t>
            </a:r>
            <a:r>
              <a:rPr lang="en-US" altLang="zh-CN" sz="2000" dirty="0">
                <a:solidFill>
                  <a:schemeClr val="bg1"/>
                </a:solidFill>
                <a:latin typeface="+mj-ea"/>
                <a:ea typeface="+mj-ea"/>
              </a:rPr>
              <a:t>?</a:t>
            </a:r>
          </a:p>
          <a:p>
            <a:pPr>
              <a:lnSpc>
                <a:spcPct val="200000"/>
              </a:lnSpc>
            </a:pPr>
            <a:r>
              <a:rPr lang="zh-CN" altLang="en-US" sz="2000" dirty="0">
                <a:solidFill>
                  <a:schemeClr val="bg1"/>
                </a:solidFill>
                <a:latin typeface="+mj-ea"/>
                <a:ea typeface="+mj-ea"/>
              </a:rPr>
              <a:t>５． 你如何看待户外媒体的多重管辖问题</a:t>
            </a:r>
            <a:r>
              <a:rPr lang="en-US" altLang="zh-CN" sz="2000" dirty="0">
                <a:solidFill>
                  <a:schemeClr val="bg1"/>
                </a:solidFill>
                <a:latin typeface="+mj-ea"/>
                <a:ea typeface="+mj-ea"/>
              </a:rPr>
              <a:t>?</a:t>
            </a:r>
            <a:endParaRPr lang="en-US" altLang="zh-CN" sz="2000" dirty="0">
              <a:solidFill>
                <a:srgbClr val="7C8B71"/>
              </a:solidFill>
              <a:latin typeface="+mj-ea"/>
              <a:ea typeface="+mj-ea"/>
            </a:endParaRPr>
          </a:p>
        </p:txBody>
      </p:sp>
      <p:sp>
        <p:nvSpPr>
          <p:cNvPr id="16" name="矩形 15"/>
          <p:cNvSpPr/>
          <p:nvPr/>
        </p:nvSpPr>
        <p:spPr>
          <a:xfrm>
            <a:off x="310977"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2008033715"/>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2627" y="743878"/>
            <a:ext cx="10406743" cy="538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3" name="等腰三角形 2"/>
          <p:cNvSpPr/>
          <p:nvPr/>
        </p:nvSpPr>
        <p:spPr>
          <a:xfrm rot="10800000">
            <a:off x="892627" y="743878"/>
            <a:ext cx="10406743" cy="5384800"/>
          </a:xfrm>
          <a:prstGeom prst="triangle">
            <a:avLst>
              <a:gd name="adj" fmla="val 100000"/>
            </a:avLst>
          </a:prstGeom>
          <a:solidFill>
            <a:srgbClr val="C3CAD8"/>
          </a:solidFill>
          <a:ln>
            <a:noFill/>
          </a:ln>
          <a:effectLst>
            <a:outerShdw blurRad="190500" dist="38100" dir="13500000" sx="101000" sy="101000" algn="b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8737600" y="2021134"/>
            <a:ext cx="1930400" cy="1862048"/>
          </a:xfrm>
          <a:prstGeom prst="rect">
            <a:avLst/>
          </a:prstGeom>
          <a:noFill/>
        </p:spPr>
        <p:txBody>
          <a:bodyPr wrap="square" rtlCol="0">
            <a:spAutoFit/>
          </a:bodyPr>
          <a:lstStyle/>
          <a:p>
            <a:pPr algn="r"/>
            <a:r>
              <a:rPr lang="en-US" altLang="zh-CN" sz="11500" dirty="0" smtClean="0">
                <a:solidFill>
                  <a:srgbClr val="9EA9BA"/>
                </a:solidFill>
                <a:latin typeface="+mj-ea"/>
                <a:ea typeface="+mj-ea"/>
              </a:rPr>
              <a:t>06</a:t>
            </a:r>
            <a:endParaRPr lang="zh-CN" altLang="en-US" sz="11500" dirty="0">
              <a:solidFill>
                <a:srgbClr val="9EA9BA"/>
              </a:solidFill>
              <a:latin typeface="+mj-ea"/>
              <a:ea typeface="+mj-ea"/>
            </a:endParaRPr>
          </a:p>
        </p:txBody>
      </p:sp>
      <p:sp>
        <p:nvSpPr>
          <p:cNvPr id="5" name="文本框 4"/>
          <p:cNvSpPr txBox="1"/>
          <p:nvPr/>
        </p:nvSpPr>
        <p:spPr>
          <a:xfrm>
            <a:off x="7707086" y="3640846"/>
            <a:ext cx="2960913" cy="769441"/>
          </a:xfrm>
          <a:prstGeom prst="rect">
            <a:avLst/>
          </a:prstGeom>
          <a:noFill/>
        </p:spPr>
        <p:txBody>
          <a:bodyPr wrap="square" rtlCol="0">
            <a:spAutoFit/>
          </a:bodyPr>
          <a:lstStyle/>
          <a:p>
            <a:pPr algn="r"/>
            <a:r>
              <a:rPr lang="en-US" altLang="zh-CN" sz="4400" dirty="0" smtClean="0">
                <a:solidFill>
                  <a:srgbClr val="9EA9BA"/>
                </a:solidFill>
                <a:latin typeface="+mj-ea"/>
                <a:ea typeface="+mj-ea"/>
              </a:rPr>
              <a:t>PART SIX</a:t>
            </a:r>
            <a:endParaRPr lang="zh-CN" altLang="en-US" sz="4400" dirty="0">
              <a:solidFill>
                <a:srgbClr val="9EA9BA"/>
              </a:solidFill>
              <a:latin typeface="+mj-ea"/>
              <a:ea typeface="+mj-ea"/>
            </a:endParaRPr>
          </a:p>
        </p:txBody>
      </p:sp>
      <p:sp>
        <p:nvSpPr>
          <p:cNvPr id="6" name="文本框 5"/>
          <p:cNvSpPr txBox="1"/>
          <p:nvPr/>
        </p:nvSpPr>
        <p:spPr>
          <a:xfrm>
            <a:off x="6313715" y="4301619"/>
            <a:ext cx="4354285" cy="769441"/>
          </a:xfrm>
          <a:prstGeom prst="rect">
            <a:avLst/>
          </a:prstGeom>
          <a:noFill/>
        </p:spPr>
        <p:txBody>
          <a:bodyPr wrap="square" rtlCol="0">
            <a:spAutoFit/>
          </a:bodyPr>
          <a:lstStyle/>
          <a:p>
            <a:pPr algn="r"/>
            <a:r>
              <a:rPr lang="zh-CN" altLang="en-US" sz="4400" dirty="0" smtClean="0">
                <a:solidFill>
                  <a:srgbClr val="9EA9BA"/>
                </a:solidFill>
                <a:latin typeface="黑体" pitchFamily="49" charset="-122"/>
                <a:ea typeface="黑体" pitchFamily="49" charset="-122"/>
              </a:rPr>
              <a:t>广告新媒体</a:t>
            </a:r>
            <a:endParaRPr lang="zh-CN" altLang="en-US" sz="4400" dirty="0">
              <a:solidFill>
                <a:srgbClr val="9EA9BA"/>
              </a:solidFill>
              <a:latin typeface="黑体" pitchFamily="49" charset="-122"/>
              <a:ea typeface="黑体" pitchFamily="49" charset="-122"/>
            </a:endParaRPr>
          </a:p>
        </p:txBody>
      </p:sp>
      <p:cxnSp>
        <p:nvCxnSpPr>
          <p:cNvPr id="8" name="肘形连接符 7"/>
          <p:cNvCxnSpPr>
            <a:stCxn id="4" idx="0"/>
            <a:endCxn id="5" idx="1"/>
          </p:cNvCxnSpPr>
          <p:nvPr/>
        </p:nvCxnSpPr>
        <p:spPr>
          <a:xfrm rot="16200000" flipH="1" flipV="1">
            <a:off x="7702726" y="2025493"/>
            <a:ext cx="2004433" cy="1995714"/>
          </a:xfrm>
          <a:prstGeom prst="bentConnector4">
            <a:avLst>
              <a:gd name="adj1" fmla="val -11405"/>
              <a:gd name="adj2" fmla="val 111455"/>
            </a:avLst>
          </a:prstGeom>
          <a:ln w="38100">
            <a:solidFill>
              <a:srgbClr val="9EA9BA"/>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288326" y="2742684"/>
            <a:ext cx="4773637" cy="2308324"/>
          </a:xfrm>
          <a:prstGeom prst="rect">
            <a:avLst/>
          </a:prstGeom>
        </p:spPr>
        <p:txBody>
          <a:bodyPr wrap="square">
            <a:spAutoFit/>
          </a:bodyPr>
          <a:lstStyle/>
          <a:p>
            <a:pPr marL="342900" indent="-342900">
              <a:lnSpc>
                <a:spcPct val="150000"/>
              </a:lnSpc>
              <a:buFont typeface="Arial" pitchFamily="34" charset="0"/>
              <a:buChar char="•"/>
            </a:pPr>
            <a:r>
              <a:rPr lang="zh-CN" altLang="en-US" sz="2400" dirty="0" smtClean="0">
                <a:solidFill>
                  <a:srgbClr val="787481"/>
                </a:solidFill>
                <a:latin typeface="黑体" pitchFamily="49" charset="-122"/>
                <a:ea typeface="黑体" pitchFamily="49" charset="-122"/>
              </a:rPr>
              <a:t>广告</a:t>
            </a:r>
            <a:r>
              <a:rPr lang="zh-CN" altLang="en-US" sz="2400" dirty="0">
                <a:solidFill>
                  <a:srgbClr val="787481"/>
                </a:solidFill>
                <a:latin typeface="黑体" pitchFamily="49" charset="-122"/>
                <a:ea typeface="黑体" pitchFamily="49" charset="-122"/>
              </a:rPr>
              <a:t>新媒体概述 </a:t>
            </a:r>
            <a:endParaRPr lang="en-US" altLang="zh-CN" sz="2400" dirty="0">
              <a:solidFill>
                <a:srgbClr val="787481"/>
              </a:solidFill>
              <a:latin typeface="黑体" pitchFamily="49" charset="-122"/>
              <a:ea typeface="黑体" pitchFamily="49" charset="-122"/>
            </a:endParaRPr>
          </a:p>
          <a:p>
            <a:pPr marL="342900" indent="-342900">
              <a:lnSpc>
                <a:spcPct val="150000"/>
              </a:lnSpc>
              <a:buFont typeface="Arial" pitchFamily="34" charset="0"/>
              <a:buChar char="•"/>
            </a:pPr>
            <a:r>
              <a:rPr lang="zh-CN" altLang="en-US" sz="2400" dirty="0">
                <a:solidFill>
                  <a:srgbClr val="787481"/>
                </a:solidFill>
                <a:latin typeface="黑体" pitchFamily="49" charset="-122"/>
                <a:ea typeface="黑体" pitchFamily="49" charset="-122"/>
              </a:rPr>
              <a:t>广告新媒体特点 　</a:t>
            </a:r>
            <a:endParaRPr lang="en-US" altLang="zh-CN" sz="2400" dirty="0">
              <a:solidFill>
                <a:srgbClr val="787481"/>
              </a:solidFill>
              <a:latin typeface="黑体" pitchFamily="49" charset="-122"/>
              <a:ea typeface="黑体" pitchFamily="49" charset="-122"/>
            </a:endParaRPr>
          </a:p>
          <a:p>
            <a:pPr marL="342900" indent="-342900">
              <a:lnSpc>
                <a:spcPct val="150000"/>
              </a:lnSpc>
              <a:buFont typeface="Arial" pitchFamily="34" charset="0"/>
              <a:buChar char="•"/>
            </a:pPr>
            <a:r>
              <a:rPr lang="zh-CN" altLang="en-US" sz="2400" dirty="0">
                <a:solidFill>
                  <a:srgbClr val="787481"/>
                </a:solidFill>
                <a:latin typeface="黑体" pitchFamily="49" charset="-122"/>
                <a:ea typeface="黑体" pitchFamily="49" charset="-122"/>
              </a:rPr>
              <a:t>新媒体广告传播优劣势 　　</a:t>
            </a:r>
            <a:endParaRPr lang="en-US" altLang="zh-CN" sz="2400" dirty="0">
              <a:solidFill>
                <a:srgbClr val="787481"/>
              </a:solidFill>
              <a:latin typeface="黑体" pitchFamily="49" charset="-122"/>
              <a:ea typeface="黑体" pitchFamily="49" charset="-122"/>
            </a:endParaRPr>
          </a:p>
          <a:p>
            <a:pPr marL="342900" indent="-342900">
              <a:lnSpc>
                <a:spcPct val="150000"/>
              </a:lnSpc>
              <a:buFont typeface="Arial" pitchFamily="34" charset="0"/>
              <a:buChar char="•"/>
            </a:pPr>
            <a:r>
              <a:rPr lang="zh-CN" altLang="en-US" sz="2400" dirty="0">
                <a:solidFill>
                  <a:srgbClr val="787481"/>
                </a:solidFill>
                <a:latin typeface="黑体" pitchFamily="49" charset="-122"/>
                <a:ea typeface="黑体" pitchFamily="49" charset="-122"/>
              </a:rPr>
              <a:t>新媒体广告投放</a:t>
            </a:r>
            <a:r>
              <a:rPr lang="zh-CN" altLang="en-US" sz="2400" dirty="0" smtClean="0">
                <a:solidFill>
                  <a:srgbClr val="787481"/>
                </a:solidFill>
                <a:latin typeface="黑体" pitchFamily="49" charset="-122"/>
                <a:ea typeface="黑体" pitchFamily="49" charset="-122"/>
              </a:rPr>
              <a:t>费用</a:t>
            </a:r>
            <a:endParaRPr lang="zh-CN" altLang="en-US" sz="2400" dirty="0">
              <a:solidFill>
                <a:srgbClr val="787481"/>
              </a:solidFill>
              <a:latin typeface="黑体" pitchFamily="49" charset="-122"/>
              <a:ea typeface="黑体" pitchFamily="49" charset="-122"/>
            </a:endParaRPr>
          </a:p>
        </p:txBody>
      </p:sp>
    </p:spTree>
    <p:extLst>
      <p:ext uri="{BB962C8B-B14F-4D97-AF65-F5344CB8AC3E}">
        <p14:creationId xmlns:p14="http://schemas.microsoft.com/office/powerpoint/2010/main" val="87568504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161158" cy="740229"/>
            <a:chOff x="314525" y="638630"/>
            <a:chExt cx="5161158" cy="740229"/>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793512" cy="584775"/>
            </a:xfrm>
            <a:prstGeom prst="rect">
              <a:avLst/>
            </a:prstGeom>
            <a:noFill/>
          </p:spPr>
          <p:txBody>
            <a:bodyPr wrap="square" rtlCol="0">
              <a:spAutoFit/>
            </a:bodyPr>
            <a:lstStyle/>
            <a:p>
              <a:r>
                <a:rPr lang="zh-CN" altLang="en-US" sz="3200" dirty="0" smtClean="0">
                  <a:solidFill>
                    <a:srgbClr val="9EA9BA"/>
                  </a:solidFill>
                  <a:latin typeface="思源黑体 CN Heavy" panose="020B0A00000000000000" pitchFamily="34" charset="-122"/>
                  <a:ea typeface="思源黑体 CN Heavy" panose="020B0A00000000000000" pitchFamily="34" charset="-122"/>
                </a:rPr>
                <a:t>一 </a:t>
              </a:r>
              <a:r>
                <a:rPr lang="zh-CN" altLang="en-US" sz="3200" dirty="0">
                  <a:solidFill>
                    <a:srgbClr val="9EA9BA"/>
                  </a:solidFill>
                  <a:latin typeface="思源黑体 CN Heavy" panose="020B0A00000000000000" pitchFamily="34" charset="-122"/>
                  <a:ea typeface="思源黑体 CN Heavy" panose="020B0A00000000000000" pitchFamily="34" charset="-122"/>
                </a:rPr>
                <a:t>、广告新媒体概述</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51" name="矩形 50"/>
          <p:cNvSpPr/>
          <p:nvPr/>
        </p:nvSpPr>
        <p:spPr>
          <a:xfrm>
            <a:off x="678624" y="1363111"/>
            <a:ext cx="10792790" cy="4856725"/>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TextBox 10"/>
          <p:cNvSpPr txBox="1"/>
          <p:nvPr/>
        </p:nvSpPr>
        <p:spPr>
          <a:xfrm>
            <a:off x="882042" y="1418522"/>
            <a:ext cx="10425595" cy="4801314"/>
          </a:xfrm>
          <a:prstGeom prst="rect">
            <a:avLst/>
          </a:prstGeom>
          <a:noFill/>
        </p:spPr>
        <p:txBody>
          <a:bodyPr wrap="square" rtlCol="0">
            <a:spAutoFit/>
          </a:bodyPr>
          <a:lstStyle/>
          <a:p>
            <a:r>
              <a:rPr lang="zh-CN" altLang="en-US" dirty="0" smtClean="0">
                <a:solidFill>
                  <a:schemeClr val="bg1"/>
                </a:solidFill>
                <a:latin typeface="黑体" pitchFamily="49" charset="-122"/>
                <a:ea typeface="黑体" pitchFamily="49" charset="-122"/>
              </a:rPr>
              <a:t>    最早</a:t>
            </a:r>
            <a:r>
              <a:rPr lang="zh-CN" altLang="en-US" dirty="0">
                <a:solidFill>
                  <a:schemeClr val="bg1"/>
                </a:solidFill>
                <a:latin typeface="黑体" pitchFamily="49" charset="-122"/>
                <a:ea typeface="黑体" pitchFamily="49" charset="-122"/>
              </a:rPr>
              <a:t>的广告活动可以追溯到人类先民在商品生产和商品交换过程中自发</a:t>
            </a:r>
            <a:r>
              <a:rPr lang="zh-CN" altLang="en-US" dirty="0" smtClean="0">
                <a:solidFill>
                  <a:schemeClr val="bg1"/>
                </a:solidFill>
                <a:latin typeface="黑体" pitchFamily="49" charset="-122"/>
                <a:ea typeface="黑体" pitchFamily="49" charset="-122"/>
              </a:rPr>
              <a:t>或自觉</a:t>
            </a:r>
            <a:r>
              <a:rPr lang="zh-CN" altLang="en-US" dirty="0">
                <a:solidFill>
                  <a:schemeClr val="bg1"/>
                </a:solidFill>
                <a:latin typeface="黑体" pitchFamily="49" charset="-122"/>
                <a:ea typeface="黑体" pitchFamily="49" charset="-122"/>
              </a:rPr>
              <a:t>产生的宣传行为。科技的进步对广告业发展的推动作用无疑是巨大的，每一次最新的科技成果应用在广告活动中都会爆发出巨大的</a:t>
            </a:r>
            <a:r>
              <a:rPr lang="zh-CN" altLang="en-US" dirty="0" smtClean="0">
                <a:solidFill>
                  <a:schemeClr val="bg1"/>
                </a:solidFill>
                <a:latin typeface="黑体" pitchFamily="49" charset="-122"/>
                <a:ea typeface="黑体" pitchFamily="49" charset="-122"/>
              </a:rPr>
              <a:t>能量，每一次</a:t>
            </a:r>
            <a:r>
              <a:rPr lang="zh-CN" altLang="en-US" dirty="0">
                <a:solidFill>
                  <a:schemeClr val="bg1"/>
                </a:solidFill>
                <a:latin typeface="黑体" pitchFamily="49" charset="-122"/>
                <a:ea typeface="黑体" pitchFamily="49" charset="-122"/>
              </a:rPr>
              <a:t>科技飞跃都能拓宽广告传播的</a:t>
            </a:r>
            <a:r>
              <a:rPr lang="zh-CN" altLang="en-US" dirty="0" smtClean="0">
                <a:solidFill>
                  <a:schemeClr val="bg1"/>
                </a:solidFill>
                <a:latin typeface="黑体" pitchFamily="49" charset="-122"/>
                <a:ea typeface="黑体" pitchFamily="49" charset="-122"/>
              </a:rPr>
              <a:t>广度，加深</a:t>
            </a:r>
            <a:r>
              <a:rPr lang="zh-CN" altLang="en-US" dirty="0">
                <a:solidFill>
                  <a:schemeClr val="bg1"/>
                </a:solidFill>
                <a:latin typeface="黑体" pitchFamily="49" charset="-122"/>
                <a:ea typeface="黑体" pitchFamily="49" charset="-122"/>
              </a:rPr>
              <a:t>广告传播的</a:t>
            </a:r>
            <a:r>
              <a:rPr lang="zh-CN" altLang="en-US" dirty="0" smtClean="0">
                <a:solidFill>
                  <a:schemeClr val="bg1"/>
                </a:solidFill>
                <a:latin typeface="黑体" pitchFamily="49" charset="-122"/>
                <a:ea typeface="黑体" pitchFamily="49" charset="-122"/>
              </a:rPr>
              <a:t>深度，使</a:t>
            </a:r>
            <a:r>
              <a:rPr lang="zh-CN" altLang="en-US" dirty="0">
                <a:solidFill>
                  <a:schemeClr val="bg1"/>
                </a:solidFill>
                <a:latin typeface="黑体" pitchFamily="49" charset="-122"/>
                <a:ea typeface="黑体" pitchFamily="49" charset="-122"/>
              </a:rPr>
              <a:t>广告业不断</a:t>
            </a:r>
            <a:r>
              <a:rPr lang="zh-CN" altLang="en-US" dirty="0" smtClean="0">
                <a:solidFill>
                  <a:schemeClr val="bg1"/>
                </a:solidFill>
                <a:latin typeface="黑体" pitchFamily="49" charset="-122"/>
                <a:ea typeface="黑体" pitchFamily="49" charset="-122"/>
              </a:rPr>
              <a:t>焕发出</a:t>
            </a:r>
            <a:r>
              <a:rPr lang="zh-CN" altLang="en-US" dirty="0">
                <a:solidFill>
                  <a:schemeClr val="bg1"/>
                </a:solidFill>
                <a:latin typeface="黑体" pitchFamily="49" charset="-122"/>
                <a:ea typeface="黑体" pitchFamily="49" charset="-122"/>
              </a:rPr>
              <a:t>新的</a:t>
            </a:r>
            <a:r>
              <a:rPr lang="zh-CN" altLang="en-US" dirty="0" smtClean="0">
                <a:solidFill>
                  <a:schemeClr val="bg1"/>
                </a:solidFill>
                <a:latin typeface="黑体" pitchFamily="49" charset="-122"/>
                <a:ea typeface="黑体" pitchFamily="49" charset="-122"/>
              </a:rPr>
              <a:t>生命力。</a:t>
            </a:r>
            <a:endParaRPr lang="en-US" altLang="zh-CN" dirty="0" smtClean="0">
              <a:solidFill>
                <a:schemeClr val="bg1"/>
              </a:solidFill>
              <a:latin typeface="黑体" pitchFamily="49" charset="-122"/>
              <a:ea typeface="黑体" pitchFamily="49" charset="-122"/>
            </a:endParaRPr>
          </a:p>
          <a:p>
            <a:endParaRPr lang="en-US" altLang="zh-CN" dirty="0" smtClean="0">
              <a:solidFill>
                <a:schemeClr val="bg1"/>
              </a:solidFill>
              <a:latin typeface="黑体" pitchFamily="49" charset="-122"/>
              <a:ea typeface="黑体" pitchFamily="49" charset="-122"/>
            </a:endParaRPr>
          </a:p>
          <a:p>
            <a:r>
              <a:rPr lang="zh-CN" altLang="en-US" dirty="0" smtClean="0">
                <a:solidFill>
                  <a:schemeClr val="bg1"/>
                </a:solidFill>
                <a:latin typeface="黑体" pitchFamily="49" charset="-122"/>
                <a:ea typeface="黑体" pitchFamily="49" charset="-122"/>
              </a:rPr>
              <a:t>   “新媒体”</a:t>
            </a:r>
            <a:r>
              <a:rPr lang="en-US" altLang="zh-CN" dirty="0" smtClean="0">
                <a:solidFill>
                  <a:schemeClr val="bg1"/>
                </a:solidFill>
                <a:latin typeface="黑体" pitchFamily="49" charset="-122"/>
                <a:ea typeface="黑体" pitchFamily="49" charset="-122"/>
              </a:rPr>
              <a:t>(new </a:t>
            </a:r>
            <a:r>
              <a:rPr lang="en-US" altLang="zh-CN" dirty="0">
                <a:solidFill>
                  <a:schemeClr val="bg1"/>
                </a:solidFill>
                <a:latin typeface="黑体" pitchFamily="49" charset="-122"/>
                <a:ea typeface="黑体" pitchFamily="49" charset="-122"/>
              </a:rPr>
              <a:t>media )</a:t>
            </a:r>
            <a:r>
              <a:rPr lang="zh-CN" altLang="en-US" dirty="0">
                <a:solidFill>
                  <a:schemeClr val="bg1"/>
                </a:solidFill>
                <a:latin typeface="黑体" pitchFamily="49" charset="-122"/>
                <a:ea typeface="黑体" pitchFamily="49" charset="-122"/>
              </a:rPr>
              <a:t>一词最早是由美国哥伦比亚广播电视网</a:t>
            </a:r>
            <a:r>
              <a:rPr lang="en-US" altLang="zh-CN" dirty="0">
                <a:solidFill>
                  <a:schemeClr val="bg1"/>
                </a:solidFill>
                <a:latin typeface="黑体" pitchFamily="49" charset="-122"/>
                <a:ea typeface="黑体" pitchFamily="49" charset="-122"/>
              </a:rPr>
              <a:t>( CBS )</a:t>
            </a:r>
            <a:r>
              <a:rPr lang="zh-CN" altLang="en-US" dirty="0">
                <a:solidFill>
                  <a:schemeClr val="bg1"/>
                </a:solidFill>
                <a:latin typeface="黑体" pitchFamily="49" charset="-122"/>
                <a:ea typeface="黑体" pitchFamily="49" charset="-122"/>
              </a:rPr>
              <a:t>技术</a:t>
            </a:r>
            <a:r>
              <a:rPr lang="zh-CN" altLang="en-US" dirty="0" smtClean="0">
                <a:solidFill>
                  <a:schemeClr val="bg1"/>
                </a:solidFill>
                <a:latin typeface="黑体" pitchFamily="49" charset="-122"/>
                <a:ea typeface="黑体" pitchFamily="49" charset="-122"/>
              </a:rPr>
              <a:t>研究所</a:t>
            </a:r>
            <a:r>
              <a:rPr lang="zh-CN" altLang="en-US" dirty="0">
                <a:solidFill>
                  <a:schemeClr val="bg1"/>
                </a:solidFill>
                <a:latin typeface="黑体" pitchFamily="49" charset="-122"/>
                <a:ea typeface="黑体" pitchFamily="49" charset="-122"/>
              </a:rPr>
              <a:t>所长戈尔德马克</a:t>
            </a:r>
            <a:r>
              <a:rPr lang="en-US" altLang="zh-CN" dirty="0" smtClean="0">
                <a:solidFill>
                  <a:schemeClr val="bg1"/>
                </a:solidFill>
                <a:latin typeface="黑体" pitchFamily="49" charset="-122"/>
                <a:ea typeface="黑体" pitchFamily="49" charset="-122"/>
              </a:rPr>
              <a:t>(</a:t>
            </a:r>
            <a:r>
              <a:rPr lang="en-US" altLang="zh-CN" dirty="0" err="1" smtClean="0">
                <a:solidFill>
                  <a:schemeClr val="bg1"/>
                </a:solidFill>
                <a:latin typeface="黑体" pitchFamily="49" charset="-122"/>
                <a:ea typeface="黑体" pitchFamily="49" charset="-122"/>
              </a:rPr>
              <a:t>P</a:t>
            </a:r>
            <a:r>
              <a:rPr lang="en-US" altLang="zh-CN" dirty="0" err="1">
                <a:solidFill>
                  <a:schemeClr val="bg1"/>
                </a:solidFill>
                <a:latin typeface="黑体" pitchFamily="49" charset="-122"/>
                <a:ea typeface="黑体" pitchFamily="49" charset="-122"/>
              </a:rPr>
              <a:t>.</a:t>
            </a:r>
            <a:r>
              <a:rPr lang="en-US" altLang="zh-CN" dirty="0" err="1" smtClean="0">
                <a:solidFill>
                  <a:schemeClr val="bg1"/>
                </a:solidFill>
                <a:latin typeface="黑体" pitchFamily="49" charset="-122"/>
                <a:ea typeface="黑体" pitchFamily="49" charset="-122"/>
              </a:rPr>
              <a:t>Goldmark</a:t>
            </a:r>
            <a:r>
              <a:rPr lang="en-US" altLang="zh-CN" dirty="0" smtClean="0">
                <a:solidFill>
                  <a:schemeClr val="bg1"/>
                </a:solidFill>
                <a:latin typeface="黑体" pitchFamily="49" charset="-122"/>
                <a:ea typeface="黑体" pitchFamily="49" charset="-122"/>
              </a:rPr>
              <a:t> </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在 </a:t>
            </a:r>
            <a:r>
              <a:rPr lang="en-US" altLang="zh-CN" dirty="0" smtClean="0">
                <a:solidFill>
                  <a:schemeClr val="bg1"/>
                </a:solidFill>
                <a:latin typeface="黑体" pitchFamily="49" charset="-122"/>
                <a:ea typeface="黑体" pitchFamily="49" charset="-122"/>
              </a:rPr>
              <a:t>1967</a:t>
            </a:r>
            <a:r>
              <a:rPr lang="zh-CN" altLang="en-US" dirty="0" smtClean="0">
                <a:solidFill>
                  <a:schemeClr val="bg1"/>
                </a:solidFill>
                <a:latin typeface="黑体" pitchFamily="49" charset="-122"/>
                <a:ea typeface="黑体" pitchFamily="49" charset="-122"/>
              </a:rPr>
              <a:t>年</a:t>
            </a:r>
            <a:r>
              <a:rPr lang="zh-CN" altLang="en-US" dirty="0">
                <a:solidFill>
                  <a:schemeClr val="bg1"/>
                </a:solidFill>
                <a:latin typeface="黑体" pitchFamily="49" charset="-122"/>
                <a:ea typeface="黑体" pitchFamily="49" charset="-122"/>
              </a:rPr>
              <a:t>提出来的</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但什么是“新媒体”</a:t>
            </a:r>
            <a:r>
              <a:rPr lang="en-US" altLang="zh-CN"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人们</a:t>
            </a:r>
            <a:r>
              <a:rPr lang="zh-CN" altLang="en-US" dirty="0">
                <a:solidFill>
                  <a:schemeClr val="bg1"/>
                </a:solidFill>
                <a:latin typeface="黑体" pitchFamily="49" charset="-122"/>
                <a:ea typeface="黑体" pitchFamily="49" charset="-122"/>
              </a:rPr>
              <a:t>对此的理解并不相同</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一般将新媒体界定为互动式数字化复合媒体</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主要</a:t>
            </a:r>
            <a:r>
              <a:rPr lang="zh-CN" altLang="en-US" dirty="0" smtClean="0">
                <a:solidFill>
                  <a:schemeClr val="bg1"/>
                </a:solidFill>
                <a:latin typeface="黑体" pitchFamily="49" charset="-122"/>
                <a:ea typeface="黑体" pitchFamily="49" charset="-122"/>
              </a:rPr>
              <a:t>包括互联网</a:t>
            </a:r>
            <a:r>
              <a:rPr lang="zh-CN" altLang="en-US" dirty="0">
                <a:solidFill>
                  <a:schemeClr val="bg1"/>
                </a:solidFill>
                <a:latin typeface="黑体" pitchFamily="49" charset="-122"/>
                <a:ea typeface="黑体" pitchFamily="49" charset="-122"/>
              </a:rPr>
              <a:t>、商业在线服务</a:t>
            </a:r>
            <a:r>
              <a:rPr lang="zh-CN" altLang="en-US" dirty="0" smtClean="0">
                <a:solidFill>
                  <a:schemeClr val="bg1"/>
                </a:solidFill>
                <a:latin typeface="黑体" pitchFamily="49" charset="-122"/>
                <a:ea typeface="黑体" pitchFamily="49" charset="-122"/>
              </a:rPr>
              <a:t>、</a:t>
            </a:r>
            <a:r>
              <a:rPr lang="en-US" altLang="zh-CN" dirty="0" smtClean="0">
                <a:solidFill>
                  <a:schemeClr val="bg1"/>
                </a:solidFill>
                <a:latin typeface="黑体" pitchFamily="49" charset="-122"/>
                <a:ea typeface="黑体" pitchFamily="49" charset="-122"/>
              </a:rPr>
              <a:t>CD-ROM </a:t>
            </a:r>
            <a:r>
              <a:rPr lang="zh-CN" altLang="en-US" dirty="0">
                <a:solidFill>
                  <a:schemeClr val="bg1"/>
                </a:solidFill>
                <a:latin typeface="黑体" pitchFamily="49" charset="-122"/>
                <a:ea typeface="黑体" pitchFamily="49" charset="-122"/>
              </a:rPr>
              <a:t>目录和杂志、独立式电脑和互动电视</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其中</a:t>
            </a:r>
            <a:r>
              <a:rPr lang="zh-CN" altLang="en-US" dirty="0" smtClean="0">
                <a:solidFill>
                  <a:schemeClr val="bg1"/>
                </a:solidFill>
                <a:latin typeface="黑体" pitchFamily="49" charset="-122"/>
                <a:ea typeface="黑体" pitchFamily="49" charset="-122"/>
              </a:rPr>
              <a:t>前景最好</a:t>
            </a:r>
            <a:r>
              <a:rPr lang="zh-CN" altLang="en-US" dirty="0">
                <a:solidFill>
                  <a:schemeClr val="bg1"/>
                </a:solidFill>
                <a:latin typeface="黑体" pitchFamily="49" charset="-122"/>
                <a:ea typeface="黑体" pitchFamily="49" charset="-122"/>
              </a:rPr>
              <a:t>的是</a:t>
            </a:r>
            <a:r>
              <a:rPr lang="zh-CN" altLang="en-US" dirty="0" smtClean="0">
                <a:solidFill>
                  <a:schemeClr val="bg1"/>
                </a:solidFill>
                <a:latin typeface="黑体" pitchFamily="49" charset="-122"/>
                <a:ea typeface="黑体" pitchFamily="49" charset="-122"/>
              </a:rPr>
              <a:t>互联网。</a:t>
            </a:r>
            <a:endParaRPr lang="en-US" altLang="zh-CN" dirty="0" smtClean="0">
              <a:solidFill>
                <a:schemeClr val="bg1"/>
              </a:solidFill>
              <a:latin typeface="黑体" pitchFamily="49" charset="-122"/>
              <a:ea typeface="黑体" pitchFamily="49" charset="-122"/>
            </a:endParaRPr>
          </a:p>
          <a:p>
            <a:endParaRPr lang="en-US" altLang="zh-CN" dirty="0">
              <a:solidFill>
                <a:schemeClr val="bg1"/>
              </a:solidFill>
              <a:latin typeface="黑体" pitchFamily="49" charset="-122"/>
              <a:ea typeface="黑体" pitchFamily="49" charset="-122"/>
            </a:endParaRPr>
          </a:p>
          <a:p>
            <a:pPr>
              <a:lnSpc>
                <a:spcPct val="150000"/>
              </a:lnSpc>
            </a:pPr>
            <a:r>
              <a:rPr lang="en-US" altLang="zh-CN" sz="2400" dirty="0">
                <a:solidFill>
                  <a:schemeClr val="bg1"/>
                </a:solidFill>
                <a:latin typeface="思源黑体 CN Heavy" panose="020B0A00000000000000" pitchFamily="34" charset="-122"/>
                <a:ea typeface="思源黑体 CN Heavy" panose="020B0A00000000000000" pitchFamily="34" charset="-122"/>
              </a:rPr>
              <a:t>(</a:t>
            </a:r>
            <a:r>
              <a:rPr lang="zh-CN" altLang="en-US" sz="2400" dirty="0">
                <a:solidFill>
                  <a:schemeClr val="bg1"/>
                </a:solidFill>
                <a:latin typeface="思源黑体 CN Heavy" panose="020B0A00000000000000" pitchFamily="34" charset="-122"/>
                <a:ea typeface="思源黑体 CN Heavy" panose="020B0A00000000000000" pitchFamily="34" charset="-122"/>
              </a:rPr>
              <a:t>一</a:t>
            </a:r>
            <a:r>
              <a:rPr lang="en-US" altLang="zh-CN" sz="2400" dirty="0">
                <a:solidFill>
                  <a:schemeClr val="bg1"/>
                </a:solidFill>
                <a:latin typeface="思源黑体 CN Heavy" panose="020B0A00000000000000" pitchFamily="34" charset="-122"/>
                <a:ea typeface="思源黑体 CN Heavy" panose="020B0A00000000000000" pitchFamily="34" charset="-122"/>
              </a:rPr>
              <a:t>)</a:t>
            </a:r>
            <a:r>
              <a:rPr lang="zh-CN" altLang="en-US" sz="2400" dirty="0" smtClean="0">
                <a:solidFill>
                  <a:schemeClr val="bg1"/>
                </a:solidFill>
                <a:latin typeface="思源黑体 CN Heavy" panose="020B0A00000000000000" pitchFamily="34" charset="-122"/>
                <a:ea typeface="思源黑体 CN Heavy" panose="020B0A00000000000000" pitchFamily="34" charset="-122"/>
              </a:rPr>
              <a:t>互联网</a:t>
            </a:r>
            <a:endParaRPr lang="en-US" altLang="zh-CN" sz="2400" dirty="0" smtClean="0">
              <a:solidFill>
                <a:schemeClr val="bg1"/>
              </a:solidFill>
              <a:latin typeface="思源黑体 CN Heavy" panose="020B0A00000000000000" pitchFamily="34" charset="-122"/>
              <a:ea typeface="思源黑体 CN Heavy" panose="020B0A00000000000000" pitchFamily="34" charset="-122"/>
            </a:endParaRPr>
          </a:p>
          <a:p>
            <a:r>
              <a:rPr lang="zh-CN" altLang="en-US" dirty="0" smtClean="0">
                <a:solidFill>
                  <a:schemeClr val="bg1"/>
                </a:solidFill>
                <a:latin typeface="黑体" pitchFamily="49" charset="-122"/>
                <a:ea typeface="黑体" pitchFamily="49" charset="-122"/>
              </a:rPr>
              <a:t>   互联网</a:t>
            </a:r>
            <a:r>
              <a:rPr lang="zh-CN" altLang="en-US" dirty="0">
                <a:solidFill>
                  <a:schemeClr val="bg1"/>
                </a:solidFill>
                <a:latin typeface="黑体" pitchFamily="49" charset="-122"/>
                <a:ea typeface="黑体" pitchFamily="49" charset="-122"/>
              </a:rPr>
              <a:t>诞生</a:t>
            </a:r>
            <a:r>
              <a:rPr lang="zh-CN" altLang="en-US" dirty="0" smtClean="0">
                <a:solidFill>
                  <a:schemeClr val="bg1"/>
                </a:solidFill>
                <a:latin typeface="黑体" pitchFamily="49" charset="-122"/>
                <a:ea typeface="黑体" pitchFamily="49" charset="-122"/>
              </a:rPr>
              <a:t>于</a:t>
            </a:r>
            <a:r>
              <a:rPr lang="en-US" altLang="zh-CN" dirty="0" smtClean="0">
                <a:solidFill>
                  <a:schemeClr val="bg1"/>
                </a:solidFill>
                <a:latin typeface="黑体" pitchFamily="49" charset="-122"/>
                <a:ea typeface="黑体" pitchFamily="49" charset="-122"/>
              </a:rPr>
              <a:t>1969</a:t>
            </a:r>
            <a:r>
              <a:rPr lang="zh-CN" altLang="en-US" dirty="0" smtClean="0">
                <a:solidFill>
                  <a:schemeClr val="bg1"/>
                </a:solidFill>
                <a:latin typeface="黑体" pitchFamily="49" charset="-122"/>
                <a:ea typeface="黑体" pitchFamily="49" charset="-122"/>
              </a:rPr>
              <a:t>年年</a:t>
            </a:r>
            <a:r>
              <a:rPr lang="zh-CN" altLang="en-US" dirty="0">
                <a:solidFill>
                  <a:schemeClr val="bg1"/>
                </a:solidFill>
                <a:latin typeface="黑体" pitchFamily="49" charset="-122"/>
                <a:ea typeface="黑体" pitchFamily="49" charset="-122"/>
              </a:rPr>
              <a:t>底</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它起源于美国国防部高级研究计划局</a:t>
            </a:r>
            <a:r>
              <a:rPr lang="en-US" altLang="zh-CN" dirty="0">
                <a:solidFill>
                  <a:schemeClr val="bg1"/>
                </a:solidFill>
                <a:latin typeface="黑体" pitchFamily="49" charset="-122"/>
                <a:ea typeface="黑体" pitchFamily="49" charset="-122"/>
              </a:rPr>
              <a:t>( ARPA </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于</a:t>
            </a:r>
            <a:r>
              <a:rPr lang="en-US" altLang="zh-CN" dirty="0" smtClean="0">
                <a:solidFill>
                  <a:schemeClr val="bg1"/>
                </a:solidFill>
                <a:latin typeface="黑体" pitchFamily="49" charset="-122"/>
                <a:ea typeface="黑体" pitchFamily="49" charset="-122"/>
              </a:rPr>
              <a:t>1968</a:t>
            </a:r>
            <a:r>
              <a:rPr lang="zh-CN" altLang="en-US" dirty="0" smtClean="0">
                <a:solidFill>
                  <a:schemeClr val="bg1"/>
                </a:solidFill>
                <a:latin typeface="黑体" pitchFamily="49" charset="-122"/>
                <a:ea typeface="黑体" pitchFamily="49" charset="-122"/>
              </a:rPr>
              <a:t>年</a:t>
            </a:r>
            <a:r>
              <a:rPr lang="zh-CN" altLang="en-US" dirty="0">
                <a:solidFill>
                  <a:schemeClr val="bg1"/>
                </a:solidFill>
                <a:latin typeface="黑体" pitchFamily="49" charset="-122"/>
                <a:ea typeface="黑体" pitchFamily="49" charset="-122"/>
              </a:rPr>
              <a:t>主持研制的用于支持军事研究的计算机实验网 </a:t>
            </a:r>
            <a:r>
              <a:rPr lang="en-US" altLang="zh-CN" dirty="0" smtClean="0">
                <a:solidFill>
                  <a:schemeClr val="bg1"/>
                </a:solidFill>
                <a:latin typeface="黑体" pitchFamily="49" charset="-122"/>
                <a:ea typeface="黑体" pitchFamily="49" charset="-122"/>
              </a:rPr>
              <a:t>ARPANET.</a:t>
            </a:r>
          </a:p>
          <a:p>
            <a:r>
              <a:rPr lang="zh-CN" altLang="en-US" dirty="0" smtClean="0">
                <a:solidFill>
                  <a:schemeClr val="bg1"/>
                </a:solidFill>
                <a:latin typeface="黑体" pitchFamily="49" charset="-122"/>
                <a:ea typeface="黑体" pitchFamily="49" charset="-122"/>
              </a:rPr>
              <a:t>   到</a:t>
            </a:r>
            <a:r>
              <a:rPr lang="en-US" altLang="zh-CN" dirty="0" smtClean="0">
                <a:solidFill>
                  <a:schemeClr val="bg1"/>
                </a:solidFill>
                <a:latin typeface="黑体" pitchFamily="49" charset="-122"/>
                <a:ea typeface="黑体" pitchFamily="49" charset="-122"/>
              </a:rPr>
              <a:t>1985</a:t>
            </a:r>
            <a:r>
              <a:rPr lang="zh-CN" altLang="en-US" dirty="0" smtClean="0">
                <a:solidFill>
                  <a:schemeClr val="bg1"/>
                </a:solidFill>
                <a:latin typeface="黑体" pitchFamily="49" charset="-122"/>
                <a:ea typeface="黑体" pitchFamily="49" charset="-122"/>
              </a:rPr>
              <a:t>年</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在美国政府的帮助下</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美国国家科学基金</a:t>
            </a:r>
            <a:r>
              <a:rPr lang="en-US" altLang="zh-CN" dirty="0">
                <a:solidFill>
                  <a:schemeClr val="bg1"/>
                </a:solidFill>
                <a:latin typeface="黑体" pitchFamily="49" charset="-122"/>
                <a:ea typeface="黑体" pitchFamily="49" charset="-122"/>
              </a:rPr>
              <a:t>( NSF )</a:t>
            </a:r>
            <a:r>
              <a:rPr lang="zh-CN" altLang="en-US" dirty="0">
                <a:solidFill>
                  <a:schemeClr val="bg1"/>
                </a:solidFill>
                <a:latin typeface="黑体" pitchFamily="49" charset="-122"/>
                <a:ea typeface="黑体" pitchFamily="49" charset="-122"/>
              </a:rPr>
              <a:t>组建了第一个</a:t>
            </a:r>
            <a:r>
              <a:rPr lang="zh-CN" altLang="en-US" dirty="0" smtClean="0">
                <a:solidFill>
                  <a:schemeClr val="bg1"/>
                </a:solidFill>
                <a:latin typeface="黑体" pitchFamily="49" charset="-122"/>
                <a:ea typeface="黑体" pitchFamily="49" charset="-122"/>
              </a:rPr>
              <a:t>网络</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并将其命名</a:t>
            </a:r>
            <a:r>
              <a:rPr lang="zh-CN" altLang="en-US" dirty="0" smtClean="0">
                <a:solidFill>
                  <a:schemeClr val="bg1"/>
                </a:solidFill>
                <a:latin typeface="黑体" pitchFamily="49" charset="-122"/>
                <a:ea typeface="黑体" pitchFamily="49" charset="-122"/>
              </a:rPr>
              <a:t>为</a:t>
            </a:r>
            <a:r>
              <a:rPr lang="en-US" altLang="zh-CN" dirty="0" smtClean="0">
                <a:solidFill>
                  <a:schemeClr val="bg1"/>
                </a:solidFill>
                <a:latin typeface="黑体" pitchFamily="49" charset="-122"/>
                <a:ea typeface="黑体" pitchFamily="49" charset="-122"/>
              </a:rPr>
              <a:t>NFSNET</a:t>
            </a:r>
            <a:r>
              <a:rPr lang="zh-CN" altLang="en-US" dirty="0" smtClean="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a:p>
            <a:r>
              <a:rPr lang="zh-CN" altLang="en-US" dirty="0" smtClean="0">
                <a:solidFill>
                  <a:schemeClr val="bg1"/>
                </a:solidFill>
                <a:latin typeface="黑体" pitchFamily="49" charset="-122"/>
                <a:ea typeface="黑体" pitchFamily="49" charset="-122"/>
              </a:rPr>
              <a:t>   随着</a:t>
            </a:r>
            <a:r>
              <a:rPr lang="zh-CN" altLang="en-US" dirty="0">
                <a:solidFill>
                  <a:schemeClr val="bg1"/>
                </a:solidFill>
                <a:latin typeface="黑体" pitchFamily="49" charset="-122"/>
                <a:ea typeface="黑体" pitchFamily="49" charset="-122"/>
              </a:rPr>
              <a:t>个人电脑的普及和互联网技术的发展</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互联网将千家万户连接起来</a:t>
            </a:r>
            <a:r>
              <a:rPr lang="en-US" altLang="zh-CN"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实现</a:t>
            </a:r>
            <a:r>
              <a:rPr lang="zh-CN" altLang="en-US" dirty="0">
                <a:solidFill>
                  <a:schemeClr val="bg1"/>
                </a:solidFill>
                <a:latin typeface="黑体" pitchFamily="49" charset="-122"/>
                <a:ea typeface="黑体" pitchFamily="49" charset="-122"/>
              </a:rPr>
              <a:t>了全国乃至全球的大联网</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并以其特有的交互传播形式</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成为继报纸、广播、</a:t>
            </a:r>
            <a:r>
              <a:rPr lang="zh-CN" altLang="en-US" dirty="0" smtClean="0">
                <a:solidFill>
                  <a:schemeClr val="bg1"/>
                </a:solidFill>
                <a:latin typeface="黑体" pitchFamily="49" charset="-122"/>
                <a:ea typeface="黑体" pitchFamily="49" charset="-122"/>
              </a:rPr>
              <a:t>电视</a:t>
            </a:r>
            <a:r>
              <a:rPr lang="zh-CN" altLang="en-US" dirty="0">
                <a:solidFill>
                  <a:schemeClr val="bg1"/>
                </a:solidFill>
                <a:latin typeface="黑体" pitchFamily="49" charset="-122"/>
                <a:ea typeface="黑体" pitchFamily="49" charset="-122"/>
              </a:rPr>
              <a:t>、杂志之后的“第五媒体”</a:t>
            </a:r>
            <a:r>
              <a:rPr lang="en-US" altLang="zh-CN" dirty="0">
                <a:solidFill>
                  <a:schemeClr val="bg1"/>
                </a:solidFill>
                <a:latin typeface="黑体" pitchFamily="49" charset="-122"/>
                <a:ea typeface="黑体" pitchFamily="49" charset="-122"/>
              </a:rPr>
              <a:t>.</a:t>
            </a:r>
            <a:endParaRPr lang="en-US" altLang="zh-CN" dirty="0">
              <a:solidFill>
                <a:schemeClr val="bg1"/>
              </a:solidFill>
              <a:latin typeface="黑体" pitchFamily="49" charset="-122"/>
              <a:ea typeface="黑体" pitchFamily="49" charset="-122"/>
            </a:endParaRPr>
          </a:p>
        </p:txBody>
      </p:sp>
    </p:spTree>
    <p:extLst>
      <p:ext uri="{BB962C8B-B14F-4D97-AF65-F5344CB8AC3E}">
        <p14:creationId xmlns:p14="http://schemas.microsoft.com/office/powerpoint/2010/main" val="52252732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161158" cy="740229"/>
            <a:chOff x="314525" y="638630"/>
            <a:chExt cx="5161158" cy="740229"/>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793512" cy="584775"/>
            </a:xfrm>
            <a:prstGeom prst="rect">
              <a:avLst/>
            </a:prstGeom>
            <a:noFill/>
          </p:spPr>
          <p:txBody>
            <a:bodyPr wrap="square" rtlCol="0">
              <a:spAutoFit/>
            </a:bodyPr>
            <a:lstStyle/>
            <a:p>
              <a:r>
                <a:rPr lang="zh-CN" altLang="en-US" sz="3200" dirty="0" smtClean="0">
                  <a:solidFill>
                    <a:srgbClr val="9EA9BA"/>
                  </a:solidFill>
                  <a:latin typeface="思源黑体 CN Heavy" panose="020B0A00000000000000" pitchFamily="34" charset="-122"/>
                  <a:ea typeface="思源黑体 CN Heavy" panose="020B0A00000000000000" pitchFamily="34" charset="-122"/>
                </a:rPr>
                <a:t>一 </a:t>
              </a:r>
              <a:r>
                <a:rPr lang="zh-CN" altLang="en-US" sz="3200" dirty="0">
                  <a:solidFill>
                    <a:srgbClr val="9EA9BA"/>
                  </a:solidFill>
                  <a:latin typeface="思源黑体 CN Heavy" panose="020B0A00000000000000" pitchFamily="34" charset="-122"/>
                  <a:ea typeface="思源黑体 CN Heavy" panose="020B0A00000000000000" pitchFamily="34" charset="-122"/>
                </a:rPr>
                <a:t>、广告新媒体概述</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51" name="矩形 50"/>
          <p:cNvSpPr/>
          <p:nvPr/>
        </p:nvSpPr>
        <p:spPr>
          <a:xfrm>
            <a:off x="678624" y="1363111"/>
            <a:ext cx="10792790" cy="4838623"/>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TextBox 10"/>
          <p:cNvSpPr txBox="1"/>
          <p:nvPr/>
        </p:nvSpPr>
        <p:spPr>
          <a:xfrm>
            <a:off x="882042" y="1486762"/>
            <a:ext cx="10425595" cy="4426853"/>
          </a:xfrm>
          <a:prstGeom prst="rect">
            <a:avLst/>
          </a:prstGeom>
          <a:noFill/>
        </p:spPr>
        <p:txBody>
          <a:bodyPr wrap="square" rtlCol="0">
            <a:spAutoFit/>
          </a:bodyPr>
          <a:lstStyle/>
          <a:p>
            <a:pPr>
              <a:lnSpc>
                <a:spcPts val="2600"/>
              </a:lnSpc>
            </a:pPr>
            <a:r>
              <a:rPr lang="zh-CN" altLang="en-US" dirty="0" smtClean="0">
                <a:solidFill>
                  <a:schemeClr val="bg1"/>
                </a:solidFill>
                <a:latin typeface="黑体" pitchFamily="49" charset="-122"/>
                <a:ea typeface="黑体" pitchFamily="49" charset="-122"/>
              </a:rPr>
              <a:t>    </a:t>
            </a:r>
            <a:r>
              <a:rPr lang="zh-CN" altLang="en-US" b="1" dirty="0" smtClean="0">
                <a:solidFill>
                  <a:schemeClr val="bg1"/>
                </a:solidFill>
                <a:latin typeface="黑体" pitchFamily="49" charset="-122"/>
                <a:ea typeface="黑体" pitchFamily="49" charset="-122"/>
              </a:rPr>
              <a:t>网络</a:t>
            </a:r>
            <a:r>
              <a:rPr lang="zh-CN" altLang="en-US" b="1" dirty="0">
                <a:solidFill>
                  <a:schemeClr val="bg1"/>
                </a:solidFill>
                <a:latin typeface="黑体" pitchFamily="49" charset="-122"/>
                <a:ea typeface="黑体" pitchFamily="49" charset="-122"/>
              </a:rPr>
              <a:t>广告</a:t>
            </a:r>
            <a:r>
              <a:rPr lang="zh-CN" altLang="en-US" dirty="0">
                <a:solidFill>
                  <a:schemeClr val="bg1"/>
                </a:solidFill>
                <a:latin typeface="黑体" pitchFamily="49" charset="-122"/>
                <a:ea typeface="黑体" pitchFamily="49" charset="-122"/>
              </a:rPr>
              <a:t>指采用电子多媒体技术设计制作的将通讯网络作为广告发布</a:t>
            </a:r>
            <a:r>
              <a:rPr lang="zh-CN" altLang="en-US" dirty="0" smtClean="0">
                <a:solidFill>
                  <a:schemeClr val="bg1"/>
                </a:solidFill>
                <a:latin typeface="黑体" pitchFamily="49" charset="-122"/>
                <a:ea typeface="黑体" pitchFamily="49" charset="-122"/>
              </a:rPr>
              <a:t>平台并</a:t>
            </a:r>
            <a:r>
              <a:rPr lang="zh-CN" altLang="en-US" dirty="0">
                <a:solidFill>
                  <a:schemeClr val="bg1"/>
                </a:solidFill>
                <a:latin typeface="黑体" pitchFamily="49" charset="-122"/>
                <a:ea typeface="黑体" pitchFamily="49" charset="-122"/>
              </a:rPr>
              <a:t>通过网络传播的广告。它具有网络这一媒体独特的互动</a:t>
            </a:r>
            <a:r>
              <a:rPr lang="zh-CN" altLang="en-US" dirty="0" smtClean="0">
                <a:solidFill>
                  <a:schemeClr val="bg1"/>
                </a:solidFill>
                <a:latin typeface="黑体" pitchFamily="49" charset="-122"/>
                <a:ea typeface="黑体" pitchFamily="49" charset="-122"/>
              </a:rPr>
              <a:t>属性。</a:t>
            </a:r>
            <a:endParaRPr lang="en-US" altLang="zh-CN" dirty="0" smtClean="0">
              <a:solidFill>
                <a:schemeClr val="bg1"/>
              </a:solidFill>
              <a:latin typeface="黑体" pitchFamily="49" charset="-122"/>
              <a:ea typeface="黑体" pitchFamily="49" charset="-122"/>
            </a:endParaRPr>
          </a:p>
          <a:p>
            <a:pPr>
              <a:lnSpc>
                <a:spcPts val="2600"/>
              </a:lnSpc>
            </a:pPr>
            <a:endParaRPr lang="en-US" altLang="zh-CN" dirty="0" smtClean="0">
              <a:solidFill>
                <a:schemeClr val="bg1"/>
              </a:solidFill>
              <a:latin typeface="黑体" pitchFamily="49" charset="-122"/>
              <a:ea typeface="黑体" pitchFamily="49" charset="-122"/>
            </a:endParaRPr>
          </a:p>
          <a:p>
            <a:pPr>
              <a:lnSpc>
                <a:spcPts val="2600"/>
              </a:lnSpc>
            </a:pPr>
            <a:r>
              <a:rPr lang="en-US" altLang="zh-CN" dirty="0" smtClean="0">
                <a:solidFill>
                  <a:schemeClr val="bg1"/>
                </a:solidFill>
                <a:latin typeface="黑体" pitchFamily="49" charset="-122"/>
                <a:ea typeface="黑体" pitchFamily="49" charset="-122"/>
              </a:rPr>
              <a:t>    1994</a:t>
            </a:r>
            <a:r>
              <a:rPr lang="zh-CN" altLang="en-US" dirty="0" smtClean="0">
                <a:solidFill>
                  <a:schemeClr val="bg1"/>
                </a:solidFill>
                <a:latin typeface="黑体" pitchFamily="49" charset="-122"/>
                <a:ea typeface="黑体" pitchFamily="49" charset="-122"/>
              </a:rPr>
              <a:t>年</a:t>
            </a:r>
            <a:r>
              <a:rPr lang="en-US" altLang="zh-CN" dirty="0" smtClean="0">
                <a:solidFill>
                  <a:schemeClr val="bg1"/>
                </a:solidFill>
                <a:latin typeface="黑体" pitchFamily="49" charset="-122"/>
                <a:ea typeface="黑体" pitchFamily="49" charset="-122"/>
              </a:rPr>
              <a:t>10</a:t>
            </a:r>
            <a:r>
              <a:rPr lang="zh-CN" altLang="en-US" dirty="0" smtClean="0">
                <a:solidFill>
                  <a:schemeClr val="bg1"/>
                </a:solidFill>
                <a:latin typeface="黑体" pitchFamily="49" charset="-122"/>
                <a:ea typeface="黑体" pitchFamily="49" charset="-122"/>
              </a:rPr>
              <a:t>月</a:t>
            </a:r>
            <a:r>
              <a:rPr lang="en-US" altLang="zh-CN" dirty="0" smtClean="0">
                <a:solidFill>
                  <a:schemeClr val="bg1"/>
                </a:solidFill>
                <a:latin typeface="黑体" pitchFamily="49" charset="-122"/>
                <a:ea typeface="黑体" pitchFamily="49" charset="-122"/>
              </a:rPr>
              <a:t>14</a:t>
            </a:r>
            <a:r>
              <a:rPr lang="zh-CN" altLang="en-US" dirty="0" smtClean="0">
                <a:solidFill>
                  <a:schemeClr val="bg1"/>
                </a:solidFill>
                <a:latin typeface="黑体" pitchFamily="49" charset="-122"/>
                <a:ea typeface="黑体" pitchFamily="49" charset="-122"/>
              </a:rPr>
              <a:t>日</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美国著名的 </a:t>
            </a:r>
            <a:r>
              <a:rPr lang="en-US" altLang="zh-CN" dirty="0">
                <a:solidFill>
                  <a:schemeClr val="bg1"/>
                </a:solidFill>
                <a:latin typeface="黑体" pitchFamily="49" charset="-122"/>
                <a:ea typeface="黑体" pitchFamily="49" charset="-122"/>
              </a:rPr>
              <a:t>Wired </a:t>
            </a:r>
            <a:r>
              <a:rPr lang="zh-CN" altLang="en-US" dirty="0">
                <a:solidFill>
                  <a:schemeClr val="bg1"/>
                </a:solidFill>
                <a:latin typeface="黑体" pitchFamily="49" charset="-122"/>
                <a:ea typeface="黑体" pitchFamily="49" charset="-122"/>
              </a:rPr>
              <a:t>杂志推出了</a:t>
            </a:r>
            <a:r>
              <a:rPr lang="zh-CN" altLang="en-US" b="1" dirty="0">
                <a:solidFill>
                  <a:schemeClr val="bg1"/>
                </a:solidFill>
                <a:latin typeface="黑体" pitchFamily="49" charset="-122"/>
                <a:ea typeface="黑体" pitchFamily="49" charset="-122"/>
              </a:rPr>
              <a:t>网络版的 </a:t>
            </a:r>
            <a:r>
              <a:rPr lang="en-US" altLang="zh-CN" b="1" dirty="0" smtClean="0">
                <a:solidFill>
                  <a:schemeClr val="bg1"/>
                </a:solidFill>
                <a:latin typeface="黑体" pitchFamily="49" charset="-122"/>
                <a:ea typeface="黑体" pitchFamily="49" charset="-122"/>
              </a:rPr>
              <a:t>Hotwire</a:t>
            </a:r>
            <a:r>
              <a:rPr lang="zh-CN" altLang="en-US" dirty="0">
                <a:solidFill>
                  <a:schemeClr val="bg1"/>
                </a:solidFill>
                <a:latin typeface="黑体" pitchFamily="49" charset="-122"/>
                <a:ea typeface="黑体" pitchFamily="49" charset="-122"/>
              </a:rPr>
              <a:t>，这是广告史上具有</a:t>
            </a:r>
            <a:r>
              <a:rPr lang="zh-CN" altLang="en-US" dirty="0" smtClean="0">
                <a:solidFill>
                  <a:schemeClr val="bg1"/>
                </a:solidFill>
                <a:latin typeface="黑体" pitchFamily="49" charset="-122"/>
                <a:ea typeface="黑体" pitchFamily="49" charset="-122"/>
              </a:rPr>
              <a:t>里程碑</a:t>
            </a:r>
            <a:r>
              <a:rPr lang="zh-CN" altLang="en-US" dirty="0">
                <a:solidFill>
                  <a:schemeClr val="bg1"/>
                </a:solidFill>
                <a:latin typeface="黑体" pitchFamily="49" charset="-122"/>
                <a:ea typeface="黑体" pitchFamily="49" charset="-122"/>
              </a:rPr>
              <a:t>意义的一个标志</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同时也让网络开发商与服务商看到了一条光明的道路。</a:t>
            </a:r>
            <a:r>
              <a:rPr lang="zh-CN" altLang="en-US" dirty="0" smtClean="0">
                <a:solidFill>
                  <a:schemeClr val="bg1"/>
                </a:solidFill>
                <a:latin typeface="黑体" pitchFamily="49" charset="-122"/>
                <a:ea typeface="黑体" pitchFamily="49" charset="-122"/>
              </a:rPr>
              <a:t>继</a:t>
            </a:r>
            <a:r>
              <a:rPr lang="en-US" altLang="zh-CN" dirty="0" smtClean="0">
                <a:solidFill>
                  <a:schemeClr val="bg1"/>
                </a:solidFill>
                <a:latin typeface="黑体" pitchFamily="49" charset="-122"/>
                <a:ea typeface="黑体" pitchFamily="49" charset="-122"/>
              </a:rPr>
              <a:t>Wired </a:t>
            </a:r>
            <a:r>
              <a:rPr lang="zh-CN" altLang="en-US" dirty="0">
                <a:solidFill>
                  <a:schemeClr val="bg1"/>
                </a:solidFill>
                <a:latin typeface="黑体" pitchFamily="49" charset="-122"/>
                <a:ea typeface="黑体" pitchFamily="49" charset="-122"/>
              </a:rPr>
              <a:t>之后</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许多传统媒体如美国有线电视网 </a:t>
            </a:r>
            <a:r>
              <a:rPr lang="en-US" altLang="zh-CN" dirty="0">
                <a:solidFill>
                  <a:schemeClr val="bg1"/>
                </a:solidFill>
                <a:latin typeface="黑体" pitchFamily="49" charset="-122"/>
                <a:ea typeface="黑体" pitchFamily="49" charset="-122"/>
              </a:rPr>
              <a:t>CNN </a:t>
            </a:r>
            <a:r>
              <a:rPr lang="zh-CN" altLang="en-US" dirty="0">
                <a:solidFill>
                  <a:schemeClr val="bg1"/>
                </a:solidFill>
                <a:latin typeface="黑体" pitchFamily="49" charset="-122"/>
                <a:ea typeface="黑体" pitchFamily="49" charset="-122"/>
              </a:rPr>
              <a:t>、</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华尔街日报</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等</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也纷纷</a:t>
            </a:r>
            <a:r>
              <a:rPr lang="zh-CN" altLang="en-US" dirty="0" smtClean="0">
                <a:solidFill>
                  <a:schemeClr val="bg1"/>
                </a:solidFill>
                <a:latin typeface="黑体" pitchFamily="49" charset="-122"/>
                <a:ea typeface="黑体" pitchFamily="49" charset="-122"/>
              </a:rPr>
              <a:t>建立</a:t>
            </a:r>
            <a:r>
              <a:rPr lang="zh-CN" altLang="en-US" dirty="0">
                <a:solidFill>
                  <a:schemeClr val="bg1"/>
                </a:solidFill>
                <a:latin typeface="黑体" pitchFamily="49" charset="-122"/>
                <a:ea typeface="黑体" pitchFamily="49" charset="-122"/>
              </a:rPr>
              <a:t>起自己的网站</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并在网络平台上刊登各类信息</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同时经营广告业务</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至此</a:t>
            </a:r>
            <a:r>
              <a:rPr lang="en-US" altLang="zh-CN"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网络广告</a:t>
            </a:r>
            <a:r>
              <a:rPr lang="zh-CN" altLang="en-US" dirty="0">
                <a:solidFill>
                  <a:schemeClr val="bg1"/>
                </a:solidFill>
                <a:latin typeface="黑体" pitchFamily="49" charset="-122"/>
                <a:ea typeface="黑体" pitchFamily="49" charset="-122"/>
              </a:rPr>
              <a:t>传播这一新型广告传播形式正式</a:t>
            </a:r>
            <a:r>
              <a:rPr lang="zh-CN" altLang="en-US" dirty="0" smtClean="0">
                <a:solidFill>
                  <a:schemeClr val="bg1"/>
                </a:solidFill>
                <a:latin typeface="黑体" pitchFamily="49" charset="-122"/>
                <a:ea typeface="黑体" pitchFamily="49" charset="-122"/>
              </a:rPr>
              <a:t>诞生。</a:t>
            </a:r>
            <a:endParaRPr lang="en-US" altLang="zh-CN" dirty="0" smtClean="0">
              <a:solidFill>
                <a:schemeClr val="bg1"/>
              </a:solidFill>
              <a:latin typeface="黑体" pitchFamily="49" charset="-122"/>
              <a:ea typeface="黑体" pitchFamily="49" charset="-122"/>
            </a:endParaRPr>
          </a:p>
          <a:p>
            <a:pPr>
              <a:lnSpc>
                <a:spcPts val="2600"/>
              </a:lnSpc>
            </a:pPr>
            <a:endParaRPr lang="en-US" altLang="zh-CN" dirty="0">
              <a:solidFill>
                <a:schemeClr val="bg1"/>
              </a:solidFill>
              <a:latin typeface="黑体" pitchFamily="49" charset="-122"/>
              <a:ea typeface="黑体" pitchFamily="49" charset="-122"/>
            </a:endParaRPr>
          </a:p>
          <a:p>
            <a:pPr>
              <a:lnSpc>
                <a:spcPts val="2600"/>
              </a:lnSpc>
            </a:pPr>
            <a:r>
              <a:rPr lang="en-US" altLang="zh-CN" dirty="0" smtClean="0">
                <a:solidFill>
                  <a:schemeClr val="bg1"/>
                </a:solidFill>
                <a:latin typeface="黑体" pitchFamily="49" charset="-122"/>
                <a:ea typeface="黑体" pitchFamily="49" charset="-122"/>
              </a:rPr>
              <a:t>    1997</a:t>
            </a:r>
            <a:r>
              <a:rPr lang="zh-CN" altLang="en-US" dirty="0" smtClean="0">
                <a:solidFill>
                  <a:schemeClr val="bg1"/>
                </a:solidFill>
                <a:latin typeface="黑体" pitchFamily="49" charset="-122"/>
                <a:ea typeface="黑体" pitchFamily="49" charset="-122"/>
              </a:rPr>
              <a:t>年</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我国网络广告业实现了零的突破</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第一条商业性网络广告出现</a:t>
            </a:r>
            <a:r>
              <a:rPr lang="zh-CN" altLang="en-US" dirty="0" smtClean="0">
                <a:solidFill>
                  <a:schemeClr val="bg1"/>
                </a:solidFill>
                <a:latin typeface="黑体" pitchFamily="49" charset="-122"/>
                <a:ea typeface="黑体" pitchFamily="49" charset="-122"/>
              </a:rPr>
              <a:t>在</a:t>
            </a:r>
            <a:r>
              <a:rPr lang="en-US" altLang="zh-CN" dirty="0" smtClean="0">
                <a:solidFill>
                  <a:schemeClr val="bg1"/>
                </a:solidFill>
                <a:latin typeface="黑体" pitchFamily="49" charset="-122"/>
                <a:ea typeface="黑体" pitchFamily="49" charset="-122"/>
              </a:rPr>
              <a:t>1997</a:t>
            </a:r>
            <a:r>
              <a:rPr lang="zh-CN" altLang="en-US" dirty="0" smtClean="0">
                <a:solidFill>
                  <a:schemeClr val="bg1"/>
                </a:solidFill>
                <a:latin typeface="黑体" pitchFamily="49" charset="-122"/>
                <a:ea typeface="黑体" pitchFamily="49" charset="-122"/>
              </a:rPr>
              <a:t>年</a:t>
            </a:r>
            <a:r>
              <a:rPr lang="en-US" altLang="zh-CN" dirty="0" smtClean="0">
                <a:solidFill>
                  <a:schemeClr val="bg1"/>
                </a:solidFill>
                <a:latin typeface="黑体" pitchFamily="49" charset="-122"/>
                <a:ea typeface="黑体" pitchFamily="49" charset="-122"/>
              </a:rPr>
              <a:t>3</a:t>
            </a:r>
            <a:r>
              <a:rPr lang="zh-CN" altLang="en-US" dirty="0" smtClean="0">
                <a:solidFill>
                  <a:schemeClr val="bg1"/>
                </a:solidFill>
                <a:latin typeface="黑体" pitchFamily="49" charset="-122"/>
                <a:ea typeface="黑体" pitchFamily="49" charset="-122"/>
              </a:rPr>
              <a:t>月</a:t>
            </a:r>
            <a:r>
              <a:rPr lang="zh-CN" altLang="en-US" dirty="0">
                <a:solidFill>
                  <a:schemeClr val="bg1"/>
                </a:solidFill>
                <a:latin typeface="黑体" pitchFamily="49" charset="-122"/>
                <a:ea typeface="黑体" pitchFamily="49" charset="-122"/>
              </a:rPr>
              <a:t>的 </a:t>
            </a:r>
            <a:r>
              <a:rPr lang="en-US" altLang="zh-CN" dirty="0" err="1">
                <a:solidFill>
                  <a:schemeClr val="bg1"/>
                </a:solidFill>
                <a:latin typeface="黑体" pitchFamily="49" charset="-122"/>
                <a:ea typeface="黑体" pitchFamily="49" charset="-122"/>
              </a:rPr>
              <a:t>Chinabyte</a:t>
            </a:r>
            <a:r>
              <a:rPr lang="en-US" altLang="zh-CN" dirty="0">
                <a:solidFill>
                  <a:schemeClr val="bg1"/>
                </a:solidFill>
                <a:latin typeface="黑体" pitchFamily="49" charset="-122"/>
                <a:ea typeface="黑体" pitchFamily="49" charset="-122"/>
              </a:rPr>
              <a:t> </a:t>
            </a:r>
            <a:r>
              <a:rPr lang="zh-CN" altLang="en-US" dirty="0">
                <a:solidFill>
                  <a:schemeClr val="bg1"/>
                </a:solidFill>
                <a:latin typeface="黑体" pitchFamily="49" charset="-122"/>
                <a:ea typeface="黑体" pitchFamily="49" charset="-122"/>
              </a:rPr>
              <a:t>上</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这是一条推广英特尔 </a:t>
            </a:r>
            <a:r>
              <a:rPr lang="en-US" altLang="zh-CN" dirty="0">
                <a:solidFill>
                  <a:schemeClr val="bg1"/>
                </a:solidFill>
                <a:latin typeface="黑体" pitchFamily="49" charset="-122"/>
                <a:ea typeface="黑体" pitchFamily="49" charset="-122"/>
              </a:rPr>
              <a:t>CPU </a:t>
            </a:r>
            <a:r>
              <a:rPr lang="zh-CN" altLang="en-US" dirty="0">
                <a:solidFill>
                  <a:schemeClr val="bg1"/>
                </a:solidFill>
                <a:latin typeface="黑体" pitchFamily="49" charset="-122"/>
                <a:ea typeface="黑体" pitchFamily="49" charset="-122"/>
              </a:rPr>
              <a:t>的 </a:t>
            </a:r>
            <a:r>
              <a:rPr lang="en-US" altLang="zh-CN" dirty="0" smtClean="0">
                <a:solidFill>
                  <a:schemeClr val="bg1"/>
                </a:solidFill>
                <a:latin typeface="黑体" pitchFamily="49" charset="-122"/>
                <a:ea typeface="黑体" pitchFamily="49" charset="-122"/>
              </a:rPr>
              <a:t>468 x 60</a:t>
            </a:r>
            <a:r>
              <a:rPr lang="zh-CN" altLang="en-US" dirty="0" smtClean="0">
                <a:solidFill>
                  <a:schemeClr val="bg1"/>
                </a:solidFill>
                <a:latin typeface="黑体" pitchFamily="49" charset="-122"/>
                <a:ea typeface="黑体" pitchFamily="49" charset="-122"/>
              </a:rPr>
              <a:t>像素</a:t>
            </a:r>
            <a:r>
              <a:rPr lang="zh-CN" altLang="en-US" dirty="0">
                <a:solidFill>
                  <a:schemeClr val="bg1"/>
                </a:solidFill>
                <a:latin typeface="黑体" pitchFamily="49" charset="-122"/>
                <a:ea typeface="黑体" pitchFamily="49" charset="-122"/>
              </a:rPr>
              <a:t>的</a:t>
            </a:r>
            <a:r>
              <a:rPr lang="zh-CN" altLang="en-US" dirty="0" smtClean="0">
                <a:solidFill>
                  <a:schemeClr val="bg1"/>
                </a:solidFill>
                <a:latin typeface="黑体" pitchFamily="49" charset="-122"/>
                <a:ea typeface="黑体" pitchFamily="49" charset="-122"/>
              </a:rPr>
              <a:t>动画旗帜</a:t>
            </a:r>
            <a:r>
              <a:rPr lang="zh-CN" altLang="en-US" dirty="0">
                <a:solidFill>
                  <a:schemeClr val="bg1"/>
                </a:solidFill>
                <a:latin typeface="黑体" pitchFamily="49" charset="-122"/>
                <a:ea typeface="黑体" pitchFamily="49" charset="-122"/>
              </a:rPr>
              <a:t>广告</a:t>
            </a:r>
            <a:r>
              <a:rPr lang="en-US" altLang="zh-CN" dirty="0">
                <a:solidFill>
                  <a:schemeClr val="bg1"/>
                </a:solidFill>
                <a:latin typeface="黑体" pitchFamily="49" charset="-122"/>
                <a:ea typeface="黑体" pitchFamily="49" charset="-122"/>
              </a:rPr>
              <a:t>. </a:t>
            </a:r>
            <a:r>
              <a:rPr lang="en-US" altLang="zh-CN" dirty="0" smtClean="0">
                <a:solidFill>
                  <a:schemeClr val="bg1"/>
                </a:solidFill>
                <a:latin typeface="黑体" pitchFamily="49" charset="-122"/>
                <a:ea typeface="黑体" pitchFamily="49" charset="-122"/>
              </a:rPr>
              <a:t>1999</a:t>
            </a:r>
            <a:r>
              <a:rPr lang="zh-CN" altLang="en-US" dirty="0" smtClean="0">
                <a:solidFill>
                  <a:schemeClr val="bg1"/>
                </a:solidFill>
                <a:latin typeface="黑体" pitchFamily="49" charset="-122"/>
                <a:ea typeface="黑体" pitchFamily="49" charset="-122"/>
              </a:rPr>
              <a:t>年</a:t>
            </a:r>
            <a:r>
              <a:rPr lang="en-US" altLang="zh-CN" dirty="0" smtClean="0">
                <a:solidFill>
                  <a:schemeClr val="bg1"/>
                </a:solidFill>
                <a:latin typeface="黑体" pitchFamily="49" charset="-122"/>
                <a:ea typeface="黑体" pitchFamily="49" charset="-122"/>
              </a:rPr>
              <a:t>7</a:t>
            </a:r>
            <a:r>
              <a:rPr lang="zh-CN" altLang="en-US" dirty="0" smtClean="0">
                <a:solidFill>
                  <a:schemeClr val="bg1"/>
                </a:solidFill>
                <a:latin typeface="黑体" pitchFamily="49" charset="-122"/>
                <a:ea typeface="黑体" pitchFamily="49" charset="-122"/>
              </a:rPr>
              <a:t>月</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中华网在上海召开的互联网广告营销会议是第一次</a:t>
            </a:r>
            <a:r>
              <a:rPr lang="zh-CN" altLang="en-US" dirty="0" smtClean="0">
                <a:solidFill>
                  <a:schemeClr val="bg1"/>
                </a:solidFill>
                <a:latin typeface="黑体" pitchFamily="49" charset="-122"/>
                <a:ea typeface="黑体" pitchFamily="49" charset="-122"/>
              </a:rPr>
              <a:t>规模</a:t>
            </a:r>
            <a:r>
              <a:rPr lang="zh-CN" altLang="en-US" dirty="0">
                <a:solidFill>
                  <a:schemeClr val="bg1"/>
                </a:solidFill>
                <a:latin typeface="黑体" pitchFamily="49" charset="-122"/>
                <a:ea typeface="黑体" pitchFamily="49" charset="-122"/>
              </a:rPr>
              <a:t>较大的网络广告营销沟通</a:t>
            </a:r>
            <a:r>
              <a:rPr lang="zh-CN" altLang="en-US" dirty="0" smtClean="0">
                <a:solidFill>
                  <a:schemeClr val="bg1"/>
                </a:solidFill>
                <a:latin typeface="黑体" pitchFamily="49" charset="-122"/>
                <a:ea typeface="黑体" pitchFamily="49" charset="-122"/>
              </a:rPr>
              <a:t>会</a:t>
            </a:r>
            <a:r>
              <a:rPr lang="zh-CN" altLang="en-US" dirty="0">
                <a:solidFill>
                  <a:schemeClr val="bg1"/>
                </a:solidFill>
                <a:latin typeface="黑体" pitchFamily="49" charset="-122"/>
                <a:ea typeface="黑体" pitchFamily="49" charset="-122"/>
              </a:rPr>
              <a:t>。</a:t>
            </a:r>
            <a:endParaRPr lang="en-US" altLang="zh-CN" dirty="0">
              <a:solidFill>
                <a:schemeClr val="bg1"/>
              </a:solidFill>
              <a:latin typeface="黑体" pitchFamily="49" charset="-122"/>
              <a:ea typeface="黑体" pitchFamily="49" charset="-122"/>
            </a:endParaRPr>
          </a:p>
          <a:p>
            <a:pPr>
              <a:lnSpc>
                <a:spcPts val="2600"/>
              </a:lnSpc>
            </a:pPr>
            <a:endParaRPr lang="en-US" altLang="zh-CN" dirty="0" smtClean="0">
              <a:solidFill>
                <a:schemeClr val="bg1"/>
              </a:solidFill>
              <a:latin typeface="黑体" pitchFamily="49" charset="-122"/>
              <a:ea typeface="黑体" pitchFamily="49" charset="-122"/>
            </a:endParaRPr>
          </a:p>
          <a:p>
            <a:pPr>
              <a:lnSpc>
                <a:spcPts val="2600"/>
              </a:lnSpc>
            </a:pPr>
            <a:r>
              <a:rPr lang="en-US" altLang="zh-CN" dirty="0">
                <a:solidFill>
                  <a:schemeClr val="bg1"/>
                </a:solidFill>
                <a:latin typeface="黑体" pitchFamily="49" charset="-122"/>
                <a:ea typeface="黑体" pitchFamily="49" charset="-122"/>
              </a:rPr>
              <a:t> </a:t>
            </a:r>
            <a:r>
              <a:rPr lang="en-US" altLang="zh-CN" dirty="0" smtClean="0">
                <a:solidFill>
                  <a:schemeClr val="bg1"/>
                </a:solidFill>
                <a:latin typeface="黑体" pitchFamily="49" charset="-122"/>
                <a:ea typeface="黑体" pitchFamily="49" charset="-122"/>
              </a:rPr>
              <a:t>   </a:t>
            </a:r>
            <a:r>
              <a:rPr lang="zh-CN" altLang="en-US" dirty="0" smtClean="0">
                <a:solidFill>
                  <a:schemeClr val="bg1"/>
                </a:solidFill>
                <a:latin typeface="黑体" pitchFamily="49" charset="-122"/>
                <a:ea typeface="黑体" pitchFamily="49" charset="-122"/>
              </a:rPr>
              <a:t>现在</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中国的网络发展正处于普及期和快速增长</a:t>
            </a:r>
            <a:r>
              <a:rPr lang="zh-CN" altLang="en-US" dirty="0" smtClean="0">
                <a:solidFill>
                  <a:schemeClr val="bg1"/>
                </a:solidFill>
                <a:latin typeface="黑体" pitchFamily="49" charset="-122"/>
                <a:ea typeface="黑体" pitchFamily="49" charset="-122"/>
              </a:rPr>
              <a:t>期。</a:t>
            </a:r>
            <a:endParaRPr lang="en-US" altLang="zh-CN" dirty="0">
              <a:solidFill>
                <a:schemeClr val="bg1"/>
              </a:solidFill>
              <a:latin typeface="黑体" pitchFamily="49" charset="-122"/>
              <a:ea typeface="黑体" pitchFamily="49" charset="-122"/>
            </a:endParaRPr>
          </a:p>
        </p:txBody>
      </p:sp>
    </p:spTree>
    <p:extLst>
      <p:ext uri="{BB962C8B-B14F-4D97-AF65-F5344CB8AC3E}">
        <p14:creationId xmlns:p14="http://schemas.microsoft.com/office/powerpoint/2010/main" val="366079576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161158" cy="740229"/>
            <a:chOff x="314525" y="638630"/>
            <a:chExt cx="5161158" cy="740229"/>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793512" cy="584775"/>
            </a:xfrm>
            <a:prstGeom prst="rect">
              <a:avLst/>
            </a:prstGeom>
            <a:noFill/>
          </p:spPr>
          <p:txBody>
            <a:bodyPr wrap="square" rtlCol="0">
              <a:spAutoFit/>
            </a:bodyPr>
            <a:lstStyle/>
            <a:p>
              <a:r>
                <a:rPr lang="zh-CN" altLang="en-US" sz="3200" dirty="0" smtClean="0">
                  <a:solidFill>
                    <a:srgbClr val="9EA9BA"/>
                  </a:solidFill>
                  <a:latin typeface="思源黑体 CN Heavy" panose="020B0A00000000000000" pitchFamily="34" charset="-122"/>
                  <a:ea typeface="思源黑体 CN Heavy" panose="020B0A00000000000000" pitchFamily="34" charset="-122"/>
                </a:rPr>
                <a:t>一 </a:t>
              </a:r>
              <a:r>
                <a:rPr lang="zh-CN" altLang="en-US" sz="3200" dirty="0">
                  <a:solidFill>
                    <a:srgbClr val="9EA9BA"/>
                  </a:solidFill>
                  <a:latin typeface="思源黑体 CN Heavy" panose="020B0A00000000000000" pitchFamily="34" charset="-122"/>
                  <a:ea typeface="思源黑体 CN Heavy" panose="020B0A00000000000000" pitchFamily="34" charset="-122"/>
                </a:rPr>
                <a:t>、广告新媒体概述</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51" name="矩形 50"/>
          <p:cNvSpPr/>
          <p:nvPr/>
        </p:nvSpPr>
        <p:spPr>
          <a:xfrm>
            <a:off x="678624" y="1363111"/>
            <a:ext cx="10792790" cy="4838623"/>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TextBox 10"/>
          <p:cNvSpPr txBox="1"/>
          <p:nvPr/>
        </p:nvSpPr>
        <p:spPr>
          <a:xfrm>
            <a:off x="882042" y="1486762"/>
            <a:ext cx="10425595" cy="4247317"/>
          </a:xfrm>
          <a:prstGeom prst="rect">
            <a:avLst/>
          </a:prstGeom>
          <a:noFill/>
        </p:spPr>
        <p:txBody>
          <a:bodyPr wrap="square" rtlCol="0">
            <a:spAutoFit/>
          </a:bodyPr>
          <a:lstStyle/>
          <a:p>
            <a:r>
              <a:rPr lang="zh-CN" altLang="en-US" sz="2400" dirty="0" smtClean="0">
                <a:solidFill>
                  <a:schemeClr val="bg1"/>
                </a:solidFill>
                <a:latin typeface="黑体" pitchFamily="49" charset="-122"/>
                <a:ea typeface="思源黑体 CN Heavy" panose="020B0A00000000000000" pitchFamily="34" charset="-122"/>
              </a:rPr>
              <a:t>（二）</a:t>
            </a:r>
            <a:r>
              <a:rPr lang="zh-CN" altLang="en-US" sz="2400" dirty="0" smtClean="0">
                <a:solidFill>
                  <a:schemeClr val="bg1"/>
                </a:solidFill>
                <a:latin typeface="思源黑体 CN Heavy" panose="020B0A00000000000000" pitchFamily="34" charset="-122"/>
                <a:ea typeface="思源黑体 CN Heavy" panose="020B0A00000000000000" pitchFamily="34" charset="-122"/>
              </a:rPr>
              <a:t>博客</a:t>
            </a:r>
            <a:endParaRPr lang="en-US" altLang="zh-CN" sz="2400" dirty="0" smtClean="0">
              <a:solidFill>
                <a:schemeClr val="bg1"/>
              </a:solidFill>
              <a:latin typeface="思源黑体 CN Heavy" panose="020B0A00000000000000" pitchFamily="34" charset="-122"/>
              <a:ea typeface="思源黑体 CN Heavy" panose="020B0A00000000000000" pitchFamily="34" charset="-122"/>
            </a:endParaRPr>
          </a:p>
          <a:p>
            <a:r>
              <a:rPr lang="zh-CN" altLang="en-US" dirty="0" smtClean="0">
                <a:solidFill>
                  <a:schemeClr val="bg1"/>
                </a:solidFill>
                <a:latin typeface="黑体" pitchFamily="49" charset="-122"/>
                <a:ea typeface="黑体" pitchFamily="49" charset="-122"/>
              </a:rPr>
              <a:t>    博</a:t>
            </a:r>
            <a:r>
              <a:rPr lang="zh-CN" altLang="en-US" dirty="0">
                <a:solidFill>
                  <a:schemeClr val="bg1"/>
                </a:solidFill>
                <a:latin typeface="黑体" pitchFamily="49" charset="-122"/>
                <a:ea typeface="黑体" pitchFamily="49" charset="-122"/>
              </a:rPr>
              <a:t>客</a:t>
            </a:r>
            <a:r>
              <a:rPr lang="en-US" altLang="zh-CN" dirty="0" smtClean="0">
                <a:solidFill>
                  <a:schemeClr val="bg1"/>
                </a:solidFill>
                <a:latin typeface="黑体" pitchFamily="49" charset="-122"/>
                <a:ea typeface="黑体" pitchFamily="49" charset="-122"/>
              </a:rPr>
              <a:t>(Blog </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的原意是“航海日志”</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后来指任何类型的流水记录</a:t>
            </a:r>
            <a:r>
              <a:rPr lang="en-US" altLang="zh-CN" dirty="0">
                <a:solidFill>
                  <a:schemeClr val="bg1"/>
                </a:solidFill>
                <a:latin typeface="黑体" pitchFamily="49" charset="-122"/>
                <a:ea typeface="黑体" pitchFamily="49" charset="-122"/>
              </a:rPr>
              <a:t>. </a:t>
            </a:r>
            <a:r>
              <a:rPr lang="en-US" altLang="zh-CN" dirty="0" smtClean="0">
                <a:solidFill>
                  <a:schemeClr val="bg1"/>
                </a:solidFill>
                <a:latin typeface="黑体" pitchFamily="49" charset="-122"/>
                <a:ea typeface="黑体" pitchFamily="49" charset="-122"/>
              </a:rPr>
              <a:t>Weblog</a:t>
            </a:r>
            <a:r>
              <a:rPr lang="zh-CN" altLang="en-US" dirty="0" smtClean="0">
                <a:solidFill>
                  <a:schemeClr val="bg1"/>
                </a:solidFill>
                <a:latin typeface="黑体" pitchFamily="49" charset="-122"/>
                <a:ea typeface="黑体" pitchFamily="49" charset="-122"/>
              </a:rPr>
              <a:t>是网络</a:t>
            </a:r>
            <a:r>
              <a:rPr lang="zh-CN" altLang="en-US" dirty="0">
                <a:solidFill>
                  <a:schemeClr val="bg1"/>
                </a:solidFill>
                <a:latin typeface="黑体" pitchFamily="49" charset="-122"/>
                <a:ea typeface="黑体" pitchFamily="49" charset="-122"/>
              </a:rPr>
              <a:t>上的一种流水记录形式</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简称“网络日志”。博客主要的中文博客网站有 </a:t>
            </a:r>
            <a:r>
              <a:rPr lang="en-US" altLang="zh-CN" dirty="0" smtClean="0">
                <a:solidFill>
                  <a:schemeClr val="bg1"/>
                </a:solidFill>
                <a:latin typeface="黑体" pitchFamily="49" charset="-122"/>
                <a:ea typeface="黑体" pitchFamily="49" charset="-122"/>
              </a:rPr>
              <a:t>blog</a:t>
            </a:r>
            <a:r>
              <a:rPr lang="en-US" altLang="zh-CN" dirty="0">
                <a:solidFill>
                  <a:schemeClr val="bg1"/>
                </a:solidFill>
                <a:latin typeface="黑体" pitchFamily="49" charset="-122"/>
                <a:ea typeface="黑体" pitchFamily="49" charset="-122"/>
              </a:rPr>
              <a:t>.</a:t>
            </a:r>
            <a:r>
              <a:rPr lang="en-US" altLang="zh-CN" dirty="0" smtClean="0">
                <a:solidFill>
                  <a:schemeClr val="bg1"/>
                </a:solidFill>
                <a:latin typeface="黑体" pitchFamily="49" charset="-122"/>
                <a:ea typeface="黑体" pitchFamily="49" charset="-122"/>
              </a:rPr>
              <a:t>cn </a:t>
            </a:r>
            <a:r>
              <a:rPr lang="zh-CN" altLang="en-US" dirty="0">
                <a:solidFill>
                  <a:schemeClr val="bg1"/>
                </a:solidFill>
                <a:latin typeface="黑体" pitchFamily="49" charset="-122"/>
                <a:ea typeface="黑体" pitchFamily="49" charset="-122"/>
              </a:rPr>
              <a:t>、 </a:t>
            </a:r>
            <a:r>
              <a:rPr lang="en-US" altLang="zh-CN" dirty="0" err="1">
                <a:solidFill>
                  <a:schemeClr val="bg1"/>
                </a:solidFill>
                <a:latin typeface="黑体" pitchFamily="49" charset="-122"/>
                <a:ea typeface="黑体" pitchFamily="49" charset="-122"/>
              </a:rPr>
              <a:t>blogbus</a:t>
            </a:r>
            <a:r>
              <a:rPr lang="en-US" altLang="zh-CN" dirty="0">
                <a:solidFill>
                  <a:schemeClr val="bg1"/>
                </a:solidFill>
                <a:latin typeface="黑体" pitchFamily="49" charset="-122"/>
                <a:ea typeface="黑体" pitchFamily="49" charset="-122"/>
              </a:rPr>
              <a:t> </a:t>
            </a:r>
            <a:r>
              <a:rPr lang="zh-CN" altLang="en-US" dirty="0">
                <a:solidFill>
                  <a:schemeClr val="bg1"/>
                </a:solidFill>
                <a:latin typeface="黑体" pitchFamily="49" charset="-122"/>
                <a:ea typeface="黑体" pitchFamily="49" charset="-122"/>
              </a:rPr>
              <a:t>等。其他类型的博客还有微软公司的 </a:t>
            </a:r>
            <a:r>
              <a:rPr lang="en-US" altLang="zh-CN" dirty="0" err="1">
                <a:solidFill>
                  <a:schemeClr val="bg1"/>
                </a:solidFill>
                <a:latin typeface="黑体" pitchFamily="49" charset="-122"/>
                <a:ea typeface="黑体" pitchFamily="49" charset="-122"/>
              </a:rPr>
              <a:t>MSNSpace</a:t>
            </a:r>
            <a:r>
              <a:rPr lang="en-US" altLang="zh-CN" dirty="0">
                <a:solidFill>
                  <a:schemeClr val="bg1"/>
                </a:solidFill>
                <a:latin typeface="黑体" pitchFamily="49" charset="-122"/>
                <a:ea typeface="黑体" pitchFamily="49" charset="-122"/>
              </a:rPr>
              <a:t> </a:t>
            </a:r>
            <a:r>
              <a:rPr lang="zh-CN" altLang="en-US" dirty="0">
                <a:solidFill>
                  <a:schemeClr val="bg1"/>
                </a:solidFill>
                <a:latin typeface="黑体" pitchFamily="49" charset="-122"/>
                <a:ea typeface="黑体" pitchFamily="49" charset="-122"/>
              </a:rPr>
              <a:t>、腾讯公司</a:t>
            </a:r>
            <a:r>
              <a:rPr lang="zh-CN" altLang="en-US" dirty="0" smtClean="0">
                <a:solidFill>
                  <a:schemeClr val="bg1"/>
                </a:solidFill>
                <a:latin typeface="黑体" pitchFamily="49" charset="-122"/>
                <a:ea typeface="黑体" pitchFamily="49" charset="-122"/>
              </a:rPr>
              <a:t>的</a:t>
            </a:r>
            <a:r>
              <a:rPr lang="en-US" altLang="zh-CN" dirty="0" smtClean="0">
                <a:solidFill>
                  <a:schemeClr val="bg1"/>
                </a:solidFill>
                <a:latin typeface="黑体" pitchFamily="49" charset="-122"/>
                <a:ea typeface="黑体" pitchFamily="49" charset="-122"/>
              </a:rPr>
              <a:t>QQ </a:t>
            </a:r>
            <a:r>
              <a:rPr lang="zh-CN" altLang="en-US" dirty="0">
                <a:solidFill>
                  <a:schemeClr val="bg1"/>
                </a:solidFill>
                <a:latin typeface="黑体" pitchFamily="49" charset="-122"/>
                <a:ea typeface="黑体" pitchFamily="49" charset="-122"/>
              </a:rPr>
              <a:t>空间、百度公司的百度空间</a:t>
            </a:r>
            <a:r>
              <a:rPr lang="zh-CN" altLang="en-US" dirty="0" smtClean="0">
                <a:solidFill>
                  <a:schemeClr val="bg1"/>
                </a:solidFill>
                <a:latin typeface="黑体" pitchFamily="49" charset="-122"/>
                <a:ea typeface="黑体" pitchFamily="49" charset="-122"/>
              </a:rPr>
              <a:t>等</a:t>
            </a:r>
            <a:r>
              <a:rPr lang="zh-CN" altLang="en-US" dirty="0">
                <a:solidFill>
                  <a:schemeClr val="bg1"/>
                </a:solidFill>
                <a:latin typeface="黑体" pitchFamily="49" charset="-122"/>
                <a:ea typeface="黑体" pitchFamily="49" charset="-122"/>
              </a:rPr>
              <a:t>。</a:t>
            </a:r>
            <a:endParaRPr lang="en-US" altLang="zh-CN" dirty="0">
              <a:solidFill>
                <a:schemeClr val="bg1"/>
              </a:solidFill>
              <a:latin typeface="黑体" pitchFamily="49" charset="-122"/>
              <a:ea typeface="黑体" pitchFamily="49" charset="-122"/>
            </a:endParaRPr>
          </a:p>
          <a:p>
            <a:endParaRPr lang="en-US" altLang="zh-CN" dirty="0" smtClean="0">
              <a:solidFill>
                <a:schemeClr val="bg1"/>
              </a:solidFill>
              <a:latin typeface="黑体" pitchFamily="49" charset="-122"/>
              <a:ea typeface="黑体" pitchFamily="49" charset="-122"/>
            </a:endParaRPr>
          </a:p>
          <a:p>
            <a:pPr>
              <a:lnSpc>
                <a:spcPct val="150000"/>
              </a:lnSpc>
            </a:pPr>
            <a:r>
              <a:rPr lang="zh-CN" altLang="en-US" sz="2400" dirty="0" smtClean="0">
                <a:solidFill>
                  <a:schemeClr val="bg1"/>
                </a:solidFill>
                <a:latin typeface="思源黑体 CN Heavy" panose="020B0A00000000000000" pitchFamily="34" charset="-122"/>
                <a:ea typeface="思源黑体 CN Heavy" panose="020B0A00000000000000" pitchFamily="34" charset="-122"/>
              </a:rPr>
              <a:t>（三）播客</a:t>
            </a:r>
            <a:endParaRPr lang="en-US" altLang="zh-CN" sz="2400" dirty="0" smtClean="0">
              <a:solidFill>
                <a:schemeClr val="bg1"/>
              </a:solidFill>
              <a:latin typeface="思源黑体 CN Heavy" panose="020B0A00000000000000" pitchFamily="34" charset="-122"/>
              <a:ea typeface="思源黑体 CN Heavy" panose="020B0A00000000000000" pitchFamily="34" charset="-122"/>
            </a:endParaRPr>
          </a:p>
          <a:p>
            <a:r>
              <a:rPr lang="zh-CN" altLang="en-US" dirty="0" smtClean="0">
                <a:solidFill>
                  <a:schemeClr val="bg1"/>
                </a:solidFill>
                <a:latin typeface="黑体" pitchFamily="49" charset="-122"/>
                <a:ea typeface="黑体" pitchFamily="49" charset="-122"/>
              </a:rPr>
              <a:t>    近年来</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不少视频网站或门户网站纷纷开发视频频道</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视频像文字和图片</a:t>
            </a:r>
            <a:r>
              <a:rPr lang="zh-CN" altLang="en-US" dirty="0" smtClean="0">
                <a:solidFill>
                  <a:schemeClr val="bg1"/>
                </a:solidFill>
                <a:latin typeface="黑体" pitchFamily="49" charset="-122"/>
                <a:ea typeface="黑体" pitchFamily="49" charset="-122"/>
              </a:rPr>
              <a:t>那样</a:t>
            </a:r>
            <a:r>
              <a:rPr lang="zh-CN" altLang="en-US" dirty="0">
                <a:solidFill>
                  <a:schemeClr val="bg1"/>
                </a:solidFill>
                <a:latin typeface="黑体" pitchFamily="49" charset="-122"/>
                <a:ea typeface="黑体" pitchFamily="49" charset="-122"/>
              </a:rPr>
              <a:t>开始在网络上传播和</a:t>
            </a:r>
            <a:r>
              <a:rPr lang="zh-CN" altLang="en-US" dirty="0" smtClean="0">
                <a:solidFill>
                  <a:schemeClr val="bg1"/>
                </a:solidFill>
                <a:latin typeface="黑体" pitchFamily="49" charset="-122"/>
                <a:ea typeface="黑体" pitchFamily="49" charset="-122"/>
              </a:rPr>
              <a:t>蔓延</a:t>
            </a:r>
            <a:r>
              <a:rPr lang="zh-CN" altLang="en-US"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一</a:t>
            </a:r>
            <a:r>
              <a:rPr lang="zh-CN" altLang="en-US" dirty="0">
                <a:solidFill>
                  <a:schemeClr val="bg1"/>
                </a:solidFill>
                <a:latin typeface="黑体" pitchFamily="49" charset="-122"/>
                <a:ea typeface="黑体" pitchFamily="49" charset="-122"/>
              </a:rPr>
              <a:t>种新的信息发布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尤其是个人信息发布的站点</a:t>
            </a:r>
            <a:r>
              <a:rPr lang="zh-CN" altLang="en-US" dirty="0" smtClean="0">
                <a:solidFill>
                  <a:schemeClr val="bg1"/>
                </a:solidFill>
                <a:latin typeface="黑体" pitchFamily="49" charset="-122"/>
                <a:ea typeface="黑体" pitchFamily="49" charset="-122"/>
              </a:rPr>
              <a:t>应运而生</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这就是播</a:t>
            </a:r>
            <a:r>
              <a:rPr lang="zh-CN" altLang="en-US" dirty="0" smtClean="0">
                <a:solidFill>
                  <a:schemeClr val="bg1"/>
                </a:solidFill>
                <a:latin typeface="黑体" pitchFamily="49" charset="-122"/>
                <a:ea typeface="黑体" pitchFamily="49" charset="-122"/>
              </a:rPr>
              <a:t>客</a:t>
            </a:r>
            <a:r>
              <a:rPr lang="zh-CN" altLang="en-US" sz="2400" dirty="0" smtClean="0">
                <a:solidFill>
                  <a:schemeClr val="bg1"/>
                </a:solidFill>
                <a:latin typeface="黑体" pitchFamily="49" charset="-122"/>
                <a:ea typeface="思源黑体 CN Heavy" panose="020B0A00000000000000" pitchFamily="34" charset="-122"/>
              </a:rPr>
              <a:t>。</a:t>
            </a:r>
            <a:endParaRPr lang="en-US" altLang="zh-CN" sz="2400" dirty="0" smtClean="0">
              <a:solidFill>
                <a:schemeClr val="bg1"/>
              </a:solidFill>
              <a:latin typeface="黑体" pitchFamily="49" charset="-122"/>
              <a:ea typeface="思源黑体 CN Heavy" panose="020B0A00000000000000" pitchFamily="34" charset="-122"/>
            </a:endParaRPr>
          </a:p>
          <a:p>
            <a:endParaRPr lang="en-US" altLang="zh-CN" sz="2400" dirty="0">
              <a:solidFill>
                <a:schemeClr val="bg1"/>
              </a:solidFill>
              <a:latin typeface="黑体" pitchFamily="49" charset="-122"/>
              <a:ea typeface="思源黑体 CN Heavy" panose="020B0A00000000000000" pitchFamily="34" charset="-122"/>
            </a:endParaRPr>
          </a:p>
          <a:p>
            <a:pPr>
              <a:lnSpc>
                <a:spcPct val="150000"/>
              </a:lnSpc>
            </a:pPr>
            <a:r>
              <a:rPr lang="zh-CN" altLang="en-US" sz="2400" dirty="0">
                <a:solidFill>
                  <a:schemeClr val="bg1"/>
                </a:solidFill>
                <a:latin typeface="思源黑体 CN Heavy" panose="020B0A00000000000000" pitchFamily="34" charset="-122"/>
                <a:ea typeface="思源黑体 CN Heavy" panose="020B0A00000000000000" pitchFamily="34" charset="-122"/>
              </a:rPr>
              <a:t>（四）微</a:t>
            </a:r>
            <a:r>
              <a:rPr lang="zh-CN" altLang="en-US" sz="2400" dirty="0">
                <a:solidFill>
                  <a:schemeClr val="bg1"/>
                </a:solidFill>
                <a:latin typeface="思源黑体 CN Heavy" panose="020B0A00000000000000" pitchFamily="34" charset="-122"/>
                <a:ea typeface="思源黑体 CN Heavy" panose="020B0A00000000000000" pitchFamily="34" charset="-122"/>
              </a:rPr>
              <a:t>信</a:t>
            </a:r>
          </a:p>
          <a:p>
            <a:r>
              <a:rPr lang="zh-CN" altLang="en-US" dirty="0">
                <a:solidFill>
                  <a:schemeClr val="bg1"/>
                </a:solidFill>
                <a:latin typeface="黑体" pitchFamily="49" charset="-122"/>
                <a:ea typeface="黑体" pitchFamily="49" charset="-122"/>
              </a:rPr>
              <a:t>微信是腾讯公司于 </a:t>
            </a:r>
            <a:r>
              <a:rPr lang="en-US" altLang="zh-CN" dirty="0" smtClean="0">
                <a:solidFill>
                  <a:schemeClr val="bg1"/>
                </a:solidFill>
                <a:latin typeface="黑体" pitchFamily="49" charset="-122"/>
                <a:ea typeface="黑体" pitchFamily="49" charset="-122"/>
              </a:rPr>
              <a:t>2011</a:t>
            </a:r>
            <a:r>
              <a:rPr lang="zh-CN" altLang="en-US" dirty="0" smtClean="0">
                <a:solidFill>
                  <a:schemeClr val="bg1"/>
                </a:solidFill>
                <a:latin typeface="黑体" pitchFamily="49" charset="-122"/>
                <a:ea typeface="黑体" pitchFamily="49" charset="-122"/>
              </a:rPr>
              <a:t>年</a:t>
            </a:r>
            <a:r>
              <a:rPr lang="en-US" altLang="zh-CN" dirty="0" smtClean="0">
                <a:solidFill>
                  <a:schemeClr val="bg1"/>
                </a:solidFill>
                <a:latin typeface="黑体" pitchFamily="49" charset="-122"/>
                <a:ea typeface="黑体" pitchFamily="49" charset="-122"/>
              </a:rPr>
              <a:t>1</a:t>
            </a:r>
            <a:r>
              <a:rPr lang="zh-CN" altLang="en-US" dirty="0" smtClean="0">
                <a:solidFill>
                  <a:schemeClr val="bg1"/>
                </a:solidFill>
                <a:latin typeface="黑体" pitchFamily="49" charset="-122"/>
                <a:ea typeface="黑体" pitchFamily="49" charset="-122"/>
              </a:rPr>
              <a:t>月</a:t>
            </a:r>
            <a:r>
              <a:rPr lang="en-US" altLang="zh-CN" dirty="0" smtClean="0">
                <a:solidFill>
                  <a:schemeClr val="bg1"/>
                </a:solidFill>
                <a:latin typeface="黑体" pitchFamily="49" charset="-122"/>
                <a:ea typeface="黑体" pitchFamily="49" charset="-122"/>
              </a:rPr>
              <a:t>21</a:t>
            </a:r>
            <a:r>
              <a:rPr lang="zh-CN" altLang="en-US" dirty="0" smtClean="0">
                <a:solidFill>
                  <a:schemeClr val="bg1"/>
                </a:solidFill>
                <a:latin typeface="黑体" pitchFamily="49" charset="-122"/>
                <a:ea typeface="黑体" pitchFamily="49" charset="-122"/>
              </a:rPr>
              <a:t>日</a:t>
            </a:r>
            <a:r>
              <a:rPr lang="zh-CN" altLang="en-US" dirty="0">
                <a:solidFill>
                  <a:schemeClr val="bg1"/>
                </a:solidFill>
                <a:latin typeface="黑体" pitchFamily="49" charset="-122"/>
                <a:ea typeface="黑体" pitchFamily="49" charset="-122"/>
              </a:rPr>
              <a:t>推出的一个为智能终端提供即时</a:t>
            </a:r>
            <a:r>
              <a:rPr lang="zh-CN" altLang="en-US" dirty="0" smtClean="0">
                <a:solidFill>
                  <a:schemeClr val="bg1"/>
                </a:solidFill>
                <a:latin typeface="黑体" pitchFamily="49" charset="-122"/>
                <a:ea typeface="黑体" pitchFamily="49" charset="-122"/>
              </a:rPr>
              <a:t>通讯服务</a:t>
            </a:r>
            <a:r>
              <a:rPr lang="zh-CN" altLang="en-US" dirty="0">
                <a:solidFill>
                  <a:schemeClr val="bg1"/>
                </a:solidFill>
                <a:latin typeface="黑体" pitchFamily="49" charset="-122"/>
                <a:ea typeface="黑体" pitchFamily="49" charset="-122"/>
              </a:rPr>
              <a:t>的免费</a:t>
            </a:r>
            <a:r>
              <a:rPr lang="zh-CN" altLang="en-US" dirty="0">
                <a:solidFill>
                  <a:schemeClr val="bg1"/>
                </a:solidFill>
                <a:latin typeface="黑体" pitchFamily="49" charset="-122"/>
                <a:ea typeface="黑体" pitchFamily="49" charset="-122"/>
              </a:rPr>
              <a:t>应用程序。微信支持不同的通信运营商和操作系统</a:t>
            </a:r>
            <a:r>
              <a:rPr lang="zh-CN" altLang="en-US" dirty="0" smtClean="0">
                <a:solidFill>
                  <a:schemeClr val="bg1"/>
                </a:solidFill>
                <a:latin typeface="黑体" pitchFamily="49" charset="-122"/>
                <a:ea typeface="黑体" pitchFamily="49" charset="-122"/>
              </a:rPr>
              <a:t>平台。</a:t>
            </a:r>
            <a:endParaRPr lang="en-US" altLang="zh-CN" dirty="0">
              <a:solidFill>
                <a:schemeClr val="bg1"/>
              </a:solidFill>
              <a:latin typeface="黑体" pitchFamily="49" charset="-122"/>
              <a:ea typeface="黑体" pitchFamily="49" charset="-122"/>
            </a:endParaRPr>
          </a:p>
        </p:txBody>
      </p:sp>
    </p:spTree>
    <p:extLst>
      <p:ext uri="{BB962C8B-B14F-4D97-AF65-F5344CB8AC3E}">
        <p14:creationId xmlns:p14="http://schemas.microsoft.com/office/powerpoint/2010/main" val="412883296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161158" cy="740229"/>
            <a:chOff x="314525" y="638630"/>
            <a:chExt cx="5161158" cy="740229"/>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793512" cy="584775"/>
            </a:xfrm>
            <a:prstGeom prst="rect">
              <a:avLst/>
            </a:prstGeom>
            <a:noFill/>
          </p:spPr>
          <p:txBody>
            <a:bodyPr wrap="square" rtlCol="0">
              <a:spAutoFit/>
            </a:bodyPr>
            <a:lstStyle/>
            <a:p>
              <a:r>
                <a:rPr lang="zh-CN" altLang="en-US" sz="3200" dirty="0" smtClean="0">
                  <a:solidFill>
                    <a:srgbClr val="9EA9BA"/>
                  </a:solidFill>
                  <a:latin typeface="思源黑体 CN Heavy" panose="020B0A00000000000000" pitchFamily="34" charset="-122"/>
                  <a:ea typeface="思源黑体 CN Heavy" panose="020B0A00000000000000" pitchFamily="34" charset="-122"/>
                </a:rPr>
                <a:t>一 </a:t>
              </a:r>
              <a:r>
                <a:rPr lang="zh-CN" altLang="en-US" sz="3200" dirty="0">
                  <a:solidFill>
                    <a:srgbClr val="9EA9BA"/>
                  </a:solidFill>
                  <a:latin typeface="思源黑体 CN Heavy" panose="020B0A00000000000000" pitchFamily="34" charset="-122"/>
                  <a:ea typeface="思源黑体 CN Heavy" panose="020B0A00000000000000" pitchFamily="34" charset="-122"/>
                </a:rPr>
                <a:t>、广告新媒体概述</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51" name="矩形 50"/>
          <p:cNvSpPr/>
          <p:nvPr/>
        </p:nvSpPr>
        <p:spPr>
          <a:xfrm>
            <a:off x="678624" y="1363111"/>
            <a:ext cx="10792790" cy="4838623"/>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TextBox 10"/>
          <p:cNvSpPr txBox="1"/>
          <p:nvPr/>
        </p:nvSpPr>
        <p:spPr>
          <a:xfrm>
            <a:off x="882042" y="1486762"/>
            <a:ext cx="10425595" cy="4339650"/>
          </a:xfrm>
          <a:prstGeom prst="rect">
            <a:avLst/>
          </a:prstGeom>
          <a:noFill/>
        </p:spPr>
        <p:txBody>
          <a:bodyPr wrap="square" rtlCol="0">
            <a:spAutoFit/>
          </a:bodyPr>
          <a:lstStyle/>
          <a:p>
            <a:r>
              <a:rPr lang="zh-CN" altLang="en-US" sz="2400" dirty="0" smtClean="0">
                <a:solidFill>
                  <a:schemeClr val="bg1"/>
                </a:solidFill>
                <a:latin typeface="黑体" pitchFamily="49" charset="-122"/>
                <a:ea typeface="思源黑体 CN Heavy" panose="020B0A00000000000000" pitchFamily="34" charset="-122"/>
              </a:rPr>
              <a:t>（五）</a:t>
            </a:r>
            <a:r>
              <a:rPr lang="zh-CN" altLang="en-US" sz="2400" dirty="0">
                <a:solidFill>
                  <a:schemeClr val="bg1"/>
                </a:solidFill>
                <a:latin typeface="黑体" pitchFamily="49" charset="-122"/>
                <a:ea typeface="思源黑体 CN Heavy" panose="020B0A00000000000000" pitchFamily="34" charset="-122"/>
              </a:rPr>
              <a:t>手机</a:t>
            </a:r>
            <a:endParaRPr lang="en-US" altLang="zh-CN" sz="2400" dirty="0" smtClean="0">
              <a:solidFill>
                <a:schemeClr val="bg1"/>
              </a:solidFill>
              <a:latin typeface="思源黑体 CN Heavy" panose="020B0A00000000000000" pitchFamily="34" charset="-122"/>
              <a:ea typeface="思源黑体 CN Heavy" panose="020B0A00000000000000" pitchFamily="34" charset="-122"/>
            </a:endParaRPr>
          </a:p>
          <a:p>
            <a:r>
              <a:rPr lang="zh-CN" altLang="en-US" dirty="0">
                <a:solidFill>
                  <a:schemeClr val="bg1"/>
                </a:solidFill>
                <a:latin typeface="黑体" pitchFamily="49" charset="-122"/>
                <a:ea typeface="黑体" pitchFamily="49" charset="-122"/>
              </a:rPr>
              <a:t>    </a:t>
            </a:r>
            <a:r>
              <a:rPr lang="en-US" altLang="zh-CN" dirty="0" smtClean="0">
                <a:solidFill>
                  <a:schemeClr val="bg1"/>
                </a:solidFill>
                <a:latin typeface="黑体" pitchFamily="49" charset="-122"/>
                <a:ea typeface="黑体" pitchFamily="49" charset="-122"/>
              </a:rPr>
              <a:t>1973</a:t>
            </a:r>
            <a:r>
              <a:rPr lang="zh-CN" altLang="en-US" dirty="0" smtClean="0">
                <a:solidFill>
                  <a:schemeClr val="bg1"/>
                </a:solidFill>
                <a:latin typeface="黑体" pitchFamily="49" charset="-122"/>
                <a:ea typeface="黑体" pitchFamily="49" charset="-122"/>
              </a:rPr>
              <a:t>年</a:t>
            </a:r>
            <a:r>
              <a:rPr lang="en-US" altLang="zh-CN"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任职于摩托罗拉公司的美国人马丁</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劳伦斯</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库帕发明</a:t>
            </a:r>
            <a:r>
              <a:rPr lang="zh-CN" altLang="en-US" dirty="0">
                <a:solidFill>
                  <a:schemeClr val="bg1"/>
                </a:solidFill>
                <a:latin typeface="黑体" pitchFamily="49" charset="-122"/>
                <a:ea typeface="黑体" pitchFamily="49" charset="-122"/>
              </a:rPr>
              <a:t>了世界上第一部</a:t>
            </a:r>
            <a:r>
              <a:rPr lang="zh-CN" altLang="en-US" dirty="0" smtClean="0">
                <a:solidFill>
                  <a:schemeClr val="bg1"/>
                </a:solidFill>
                <a:latin typeface="黑体" pitchFamily="49" charset="-122"/>
                <a:ea typeface="黑体" pitchFamily="49" charset="-122"/>
              </a:rPr>
              <a:t>手机。</a:t>
            </a:r>
            <a:r>
              <a:rPr lang="en-US" altLang="zh-CN" dirty="0" smtClean="0">
                <a:solidFill>
                  <a:schemeClr val="bg1"/>
                </a:solidFill>
                <a:latin typeface="黑体" pitchFamily="49" charset="-122"/>
                <a:ea typeface="黑体" pitchFamily="49" charset="-122"/>
              </a:rPr>
              <a:t>1983</a:t>
            </a:r>
            <a:r>
              <a:rPr lang="zh-CN" altLang="en-US" dirty="0" smtClean="0">
                <a:solidFill>
                  <a:schemeClr val="bg1"/>
                </a:solidFill>
                <a:latin typeface="黑体" pitchFamily="49" charset="-122"/>
                <a:ea typeface="黑体" pitchFamily="49" charset="-122"/>
              </a:rPr>
              <a:t>年</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蜂窝式电话系统在美国</a:t>
            </a:r>
            <a:r>
              <a:rPr lang="zh-CN" altLang="en-US" dirty="0" smtClean="0">
                <a:solidFill>
                  <a:schemeClr val="bg1"/>
                </a:solidFill>
                <a:latin typeface="黑体" pitchFamily="49" charset="-122"/>
                <a:ea typeface="黑体" pitchFamily="49" charset="-122"/>
              </a:rPr>
              <a:t>投入</a:t>
            </a:r>
            <a:r>
              <a:rPr lang="zh-CN" altLang="en-US" dirty="0">
                <a:solidFill>
                  <a:schemeClr val="bg1"/>
                </a:solidFill>
                <a:latin typeface="黑体" pitchFamily="49" charset="-122"/>
                <a:ea typeface="黑体" pitchFamily="49" charset="-122"/>
              </a:rPr>
              <a:t>使用</a:t>
            </a:r>
            <a:r>
              <a:rPr lang="en-US" altLang="zh-CN" dirty="0" smtClean="0">
                <a:solidFill>
                  <a:schemeClr val="bg1"/>
                </a:solidFill>
                <a:latin typeface="黑体" pitchFamily="49" charset="-122"/>
                <a:ea typeface="黑体" pitchFamily="49" charset="-122"/>
              </a:rPr>
              <a:t>,1987</a:t>
            </a:r>
            <a:r>
              <a:rPr lang="zh-CN" altLang="en-US" dirty="0" smtClean="0">
                <a:solidFill>
                  <a:schemeClr val="bg1"/>
                </a:solidFill>
                <a:latin typeface="黑体" pitchFamily="49" charset="-122"/>
                <a:ea typeface="黑体" pitchFamily="49" charset="-122"/>
              </a:rPr>
              <a:t>年</a:t>
            </a:r>
            <a:r>
              <a:rPr lang="zh-CN" altLang="en-US" dirty="0">
                <a:solidFill>
                  <a:schemeClr val="bg1"/>
                </a:solidFill>
                <a:latin typeface="黑体" pitchFamily="49" charset="-122"/>
                <a:ea typeface="黑体" pitchFamily="49" charset="-122"/>
              </a:rPr>
              <a:t>引入我国沿海发达地区</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始建</a:t>
            </a:r>
            <a:r>
              <a:rPr lang="zh-CN" altLang="en-US" dirty="0" smtClean="0">
                <a:solidFill>
                  <a:schemeClr val="bg1"/>
                </a:solidFill>
                <a:latin typeface="黑体" pitchFamily="49" charset="-122"/>
                <a:ea typeface="黑体" pitchFamily="49" charset="-122"/>
              </a:rPr>
              <a:t>于</a:t>
            </a:r>
            <a:r>
              <a:rPr lang="en-US" altLang="zh-CN" dirty="0" smtClean="0">
                <a:solidFill>
                  <a:schemeClr val="bg1"/>
                </a:solidFill>
                <a:latin typeface="黑体" pitchFamily="49" charset="-122"/>
                <a:ea typeface="黑体" pitchFamily="49" charset="-122"/>
              </a:rPr>
              <a:t>1982</a:t>
            </a:r>
            <a:r>
              <a:rPr lang="zh-CN" altLang="en-US" dirty="0" smtClean="0">
                <a:solidFill>
                  <a:schemeClr val="bg1"/>
                </a:solidFill>
                <a:latin typeface="黑体" pitchFamily="49" charset="-122"/>
                <a:ea typeface="黑体" pitchFamily="49" charset="-122"/>
              </a:rPr>
              <a:t>年</a:t>
            </a:r>
            <a:r>
              <a:rPr lang="zh-CN" altLang="en-US" dirty="0">
                <a:solidFill>
                  <a:schemeClr val="bg1"/>
                </a:solidFill>
                <a:latin typeface="黑体" pitchFamily="49" charset="-122"/>
                <a:ea typeface="黑体" pitchFamily="49" charset="-122"/>
              </a:rPr>
              <a:t>的全球移动通信系统</a:t>
            </a:r>
          </a:p>
          <a:p>
            <a:r>
              <a:rPr lang="en-US" altLang="zh-CN" dirty="0">
                <a:solidFill>
                  <a:schemeClr val="bg1"/>
                </a:solidFill>
                <a:latin typeface="黑体" pitchFamily="49" charset="-122"/>
                <a:ea typeface="黑体" pitchFamily="49" charset="-122"/>
              </a:rPr>
              <a:t>( </a:t>
            </a:r>
            <a:r>
              <a:rPr lang="en-US" altLang="zh-CN" dirty="0" err="1">
                <a:solidFill>
                  <a:schemeClr val="bg1"/>
                </a:solidFill>
                <a:latin typeface="黑体" pitchFamily="49" charset="-122"/>
                <a:ea typeface="黑体" pitchFamily="49" charset="-122"/>
              </a:rPr>
              <a:t>GlobalSystemforMobileCommunication</a:t>
            </a:r>
            <a:r>
              <a:rPr lang="en-US" altLang="zh-CN" dirty="0">
                <a:solidFill>
                  <a:schemeClr val="bg1"/>
                </a:solidFill>
                <a:latin typeface="黑体" pitchFamily="49" charset="-122"/>
                <a:ea typeface="黑体" pitchFamily="49" charset="-122"/>
              </a:rPr>
              <a:t> , GSM )</a:t>
            </a:r>
            <a:r>
              <a:rPr lang="zh-CN" altLang="en-US" dirty="0">
                <a:solidFill>
                  <a:schemeClr val="bg1"/>
                </a:solidFill>
                <a:latin typeface="黑体" pitchFamily="49" charset="-122"/>
                <a:ea typeface="黑体" pitchFamily="49" charset="-122"/>
              </a:rPr>
              <a:t>于 </a:t>
            </a:r>
            <a:r>
              <a:rPr lang="en-US" altLang="zh-CN" dirty="0" smtClean="0">
                <a:solidFill>
                  <a:schemeClr val="bg1"/>
                </a:solidFill>
                <a:latin typeface="黑体" pitchFamily="49" charset="-122"/>
                <a:ea typeface="黑体" pitchFamily="49" charset="-122"/>
              </a:rPr>
              <a:t>1991</a:t>
            </a:r>
            <a:r>
              <a:rPr lang="zh-CN" altLang="en-US" dirty="0" smtClean="0">
                <a:solidFill>
                  <a:schemeClr val="bg1"/>
                </a:solidFill>
                <a:latin typeface="黑体" pitchFamily="49" charset="-122"/>
                <a:ea typeface="黑体" pitchFamily="49" charset="-122"/>
              </a:rPr>
              <a:t>年</a:t>
            </a:r>
            <a:r>
              <a:rPr lang="zh-CN" altLang="en-US" dirty="0">
                <a:solidFill>
                  <a:schemeClr val="bg1"/>
                </a:solidFill>
                <a:latin typeface="黑体" pitchFamily="49" charset="-122"/>
                <a:ea typeface="黑体" pitchFamily="49" charset="-122"/>
              </a:rPr>
              <a:t>第一次投入商用</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随着</a:t>
            </a:r>
            <a:r>
              <a:rPr lang="zh-CN" altLang="en-US" dirty="0">
                <a:solidFill>
                  <a:schemeClr val="bg1"/>
                </a:solidFill>
                <a:latin typeface="黑体" pitchFamily="49" charset="-122"/>
                <a:ea typeface="黑体" pitchFamily="49" charset="-122"/>
              </a:rPr>
              <a:t>经济的发展</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我国于 </a:t>
            </a:r>
            <a:r>
              <a:rPr lang="en-US" altLang="zh-CN" dirty="0" smtClean="0">
                <a:solidFill>
                  <a:schemeClr val="bg1"/>
                </a:solidFill>
                <a:latin typeface="黑体" pitchFamily="49" charset="-122"/>
                <a:ea typeface="黑体" pitchFamily="49" charset="-122"/>
              </a:rPr>
              <a:t>20</a:t>
            </a:r>
            <a:r>
              <a:rPr lang="zh-CN" altLang="en-US" dirty="0" smtClean="0">
                <a:solidFill>
                  <a:schemeClr val="bg1"/>
                </a:solidFill>
                <a:latin typeface="黑体" pitchFamily="49" charset="-122"/>
                <a:ea typeface="黑体" pitchFamily="49" charset="-122"/>
              </a:rPr>
              <a:t>世纪</a:t>
            </a:r>
            <a:r>
              <a:rPr lang="en-US" altLang="zh-CN" dirty="0" smtClean="0">
                <a:solidFill>
                  <a:schemeClr val="bg1"/>
                </a:solidFill>
                <a:latin typeface="黑体" pitchFamily="49" charset="-122"/>
                <a:ea typeface="黑体" pitchFamily="49" charset="-122"/>
              </a:rPr>
              <a:t>90</a:t>
            </a:r>
            <a:r>
              <a:rPr lang="zh-CN" altLang="en-US" dirty="0" smtClean="0">
                <a:solidFill>
                  <a:schemeClr val="bg1"/>
                </a:solidFill>
                <a:latin typeface="黑体" pitchFamily="49" charset="-122"/>
                <a:ea typeface="黑体" pitchFamily="49" charset="-122"/>
              </a:rPr>
              <a:t>年代</a:t>
            </a:r>
            <a:r>
              <a:rPr lang="zh-CN" altLang="en-US" dirty="0">
                <a:solidFill>
                  <a:schemeClr val="bg1"/>
                </a:solidFill>
                <a:latin typeface="黑体" pitchFamily="49" charset="-122"/>
                <a:ea typeface="黑体" pitchFamily="49" charset="-122"/>
              </a:rPr>
              <a:t>中期开通</a:t>
            </a:r>
            <a:r>
              <a:rPr lang="zh-CN" altLang="en-US" dirty="0" smtClean="0">
                <a:solidFill>
                  <a:schemeClr val="bg1"/>
                </a:solidFill>
                <a:latin typeface="黑体" pitchFamily="49" charset="-122"/>
                <a:ea typeface="黑体" pitchFamily="49" charset="-122"/>
              </a:rPr>
              <a:t>了</a:t>
            </a:r>
            <a:r>
              <a:rPr lang="en-US" altLang="zh-CN" dirty="0" smtClean="0">
                <a:solidFill>
                  <a:schemeClr val="bg1"/>
                </a:solidFill>
                <a:latin typeface="黑体" pitchFamily="49" charset="-122"/>
                <a:ea typeface="黑体" pitchFamily="49" charset="-122"/>
              </a:rPr>
              <a:t>GMS,</a:t>
            </a:r>
            <a:r>
              <a:rPr lang="zh-CN" altLang="en-US" dirty="0">
                <a:solidFill>
                  <a:schemeClr val="bg1"/>
                </a:solidFill>
                <a:latin typeface="黑体" pitchFamily="49" charset="-122"/>
                <a:ea typeface="黑体" pitchFamily="49" charset="-122"/>
              </a:rPr>
              <a:t>并</a:t>
            </a:r>
            <a:r>
              <a:rPr lang="zh-CN" altLang="en-US" dirty="0" smtClean="0">
                <a:solidFill>
                  <a:schemeClr val="bg1"/>
                </a:solidFill>
                <a:latin typeface="黑体" pitchFamily="49" charset="-122"/>
                <a:ea typeface="黑体" pitchFamily="49" charset="-122"/>
              </a:rPr>
              <a:t>于</a:t>
            </a:r>
            <a:r>
              <a:rPr lang="en-US" altLang="zh-CN" dirty="0" smtClean="0">
                <a:solidFill>
                  <a:schemeClr val="bg1"/>
                </a:solidFill>
                <a:latin typeface="黑体" pitchFamily="49" charset="-122"/>
                <a:ea typeface="黑体" pitchFamily="49" charset="-122"/>
              </a:rPr>
              <a:t>2001</a:t>
            </a:r>
            <a:r>
              <a:rPr lang="zh-CN" altLang="en-US" dirty="0" smtClean="0">
                <a:solidFill>
                  <a:schemeClr val="bg1"/>
                </a:solidFill>
                <a:latin typeface="黑体" pitchFamily="49" charset="-122"/>
                <a:ea typeface="黑体" pitchFamily="49" charset="-122"/>
              </a:rPr>
              <a:t>年</a:t>
            </a:r>
            <a:r>
              <a:rPr lang="en-US" altLang="zh-CN" dirty="0" smtClean="0">
                <a:solidFill>
                  <a:schemeClr val="bg1"/>
                </a:solidFill>
                <a:latin typeface="黑体" pitchFamily="49" charset="-122"/>
                <a:ea typeface="黑体" pitchFamily="49" charset="-122"/>
              </a:rPr>
              <a:t>12</a:t>
            </a:r>
            <a:r>
              <a:rPr lang="zh-CN" altLang="en-US" dirty="0" smtClean="0">
                <a:solidFill>
                  <a:schemeClr val="bg1"/>
                </a:solidFill>
                <a:latin typeface="黑体" pitchFamily="49" charset="-122"/>
                <a:ea typeface="黑体" pitchFamily="49" charset="-122"/>
              </a:rPr>
              <a:t>月</a:t>
            </a:r>
            <a:r>
              <a:rPr lang="en-US" altLang="zh-CN" dirty="0" smtClean="0">
                <a:solidFill>
                  <a:schemeClr val="bg1"/>
                </a:solidFill>
                <a:latin typeface="黑体" pitchFamily="49" charset="-122"/>
                <a:ea typeface="黑体" pitchFamily="49" charset="-122"/>
              </a:rPr>
              <a:t>15</a:t>
            </a:r>
            <a:r>
              <a:rPr lang="zh-CN" altLang="en-US" dirty="0" smtClean="0">
                <a:solidFill>
                  <a:schemeClr val="bg1"/>
                </a:solidFill>
                <a:latin typeface="黑体" pitchFamily="49" charset="-122"/>
                <a:ea typeface="黑体" pitchFamily="49" charset="-122"/>
              </a:rPr>
              <a:t>日</a:t>
            </a:r>
            <a:r>
              <a:rPr lang="zh-CN" altLang="en-US" dirty="0">
                <a:solidFill>
                  <a:schemeClr val="bg1"/>
                </a:solidFill>
                <a:latin typeface="黑体" pitchFamily="49" charset="-122"/>
                <a:ea typeface="黑体" pitchFamily="49" charset="-122"/>
              </a:rPr>
              <a:t>将原有的模拟制式移动电话全部并入 </a:t>
            </a:r>
            <a:r>
              <a:rPr lang="en-US" altLang="zh-CN" dirty="0" smtClean="0">
                <a:solidFill>
                  <a:schemeClr val="bg1"/>
                </a:solidFill>
                <a:latin typeface="黑体" pitchFamily="49" charset="-122"/>
                <a:ea typeface="黑体" pitchFamily="49" charset="-122"/>
              </a:rPr>
              <a:t>GSM</a:t>
            </a:r>
            <a:r>
              <a:rPr lang="zh-CN" altLang="en-US" dirty="0" smtClean="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a:p>
            <a:r>
              <a:rPr lang="en-US" altLang="zh-CN" dirty="0">
                <a:solidFill>
                  <a:schemeClr val="bg1"/>
                </a:solidFill>
                <a:latin typeface="黑体" pitchFamily="49" charset="-122"/>
                <a:ea typeface="黑体" pitchFamily="49" charset="-122"/>
              </a:rPr>
              <a:t> </a:t>
            </a:r>
            <a:r>
              <a:rPr lang="en-US" altLang="zh-CN" dirty="0" smtClean="0">
                <a:solidFill>
                  <a:schemeClr val="bg1"/>
                </a:solidFill>
                <a:latin typeface="黑体" pitchFamily="49" charset="-122"/>
                <a:ea typeface="黑体" pitchFamily="49" charset="-122"/>
              </a:rPr>
              <a:t>  </a:t>
            </a:r>
            <a:r>
              <a:rPr lang="zh-CN" altLang="en-US" dirty="0" smtClean="0">
                <a:solidFill>
                  <a:schemeClr val="bg1"/>
                </a:solidFill>
                <a:latin typeface="黑体" pitchFamily="49" charset="-122"/>
                <a:ea typeface="黑体" pitchFamily="49" charset="-122"/>
              </a:rPr>
              <a:t> 智能</a:t>
            </a:r>
            <a:r>
              <a:rPr lang="zh-CN" altLang="en-US" dirty="0">
                <a:solidFill>
                  <a:schemeClr val="bg1"/>
                </a:solidFill>
                <a:latin typeface="黑体" pitchFamily="49" charset="-122"/>
                <a:ea typeface="黑体" pitchFamily="49" charset="-122"/>
              </a:rPr>
              <a:t>手机是对运算能力及功能强于传统功能手机的手机之集合性称谓</a:t>
            </a:r>
            <a:r>
              <a:rPr lang="zh-CN" altLang="en-US" dirty="0" smtClean="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a:p>
            <a:endParaRPr lang="en-US" altLang="zh-CN" dirty="0" smtClean="0">
              <a:solidFill>
                <a:schemeClr val="bg1"/>
              </a:solidFill>
              <a:latin typeface="黑体" pitchFamily="49" charset="-122"/>
              <a:ea typeface="黑体" pitchFamily="49" charset="-122"/>
            </a:endParaRPr>
          </a:p>
          <a:p>
            <a:pPr>
              <a:lnSpc>
                <a:spcPct val="150000"/>
              </a:lnSpc>
            </a:pPr>
            <a:r>
              <a:rPr lang="zh-CN" altLang="en-US" sz="2400" dirty="0" smtClean="0">
                <a:solidFill>
                  <a:schemeClr val="bg1"/>
                </a:solidFill>
                <a:latin typeface="思源黑体 CN Heavy" panose="020B0A00000000000000" pitchFamily="34" charset="-122"/>
                <a:ea typeface="思源黑体 CN Heavy" panose="020B0A00000000000000" pitchFamily="34" charset="-122"/>
              </a:rPr>
              <a:t>（六）移动电视</a:t>
            </a:r>
            <a:endParaRPr lang="en-US" altLang="zh-CN" sz="2400" dirty="0" smtClean="0">
              <a:solidFill>
                <a:schemeClr val="bg1"/>
              </a:solidFill>
              <a:latin typeface="思源黑体 CN Heavy" panose="020B0A00000000000000" pitchFamily="34" charset="-122"/>
              <a:ea typeface="思源黑体 CN Heavy" panose="020B0A00000000000000" pitchFamily="34" charset="-122"/>
            </a:endParaRPr>
          </a:p>
          <a:p>
            <a:r>
              <a:rPr lang="zh-CN" altLang="en-US" dirty="0" smtClean="0">
                <a:solidFill>
                  <a:schemeClr val="bg1"/>
                </a:solidFill>
                <a:latin typeface="黑体" pitchFamily="49" charset="-122"/>
                <a:ea typeface="黑体" pitchFamily="49" charset="-122"/>
              </a:rPr>
              <a:t>    移动</a:t>
            </a:r>
            <a:r>
              <a:rPr lang="zh-CN" altLang="en-US" dirty="0">
                <a:solidFill>
                  <a:schemeClr val="bg1"/>
                </a:solidFill>
                <a:latin typeface="黑体" pitchFamily="49" charset="-122"/>
                <a:ea typeface="黑体" pitchFamily="49" charset="-122"/>
              </a:rPr>
              <a:t>电视采用无线数字信号发射、地面数字设备接收信号的方式</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将接收</a:t>
            </a:r>
            <a:r>
              <a:rPr lang="zh-CN" altLang="en-US" dirty="0" smtClean="0">
                <a:solidFill>
                  <a:schemeClr val="bg1"/>
                </a:solidFill>
                <a:latin typeface="黑体" pitchFamily="49" charset="-122"/>
                <a:ea typeface="黑体" pitchFamily="49" charset="-122"/>
              </a:rPr>
              <a:t>的信号</a:t>
            </a:r>
            <a:r>
              <a:rPr lang="zh-CN" altLang="en-US" dirty="0">
                <a:solidFill>
                  <a:schemeClr val="bg1"/>
                </a:solidFill>
                <a:latin typeface="黑体" pitchFamily="49" charset="-122"/>
                <a:ea typeface="黑体" pitchFamily="49" charset="-122"/>
              </a:rPr>
              <a:t>转化成节目进行播放</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移动电视克服了固定收视的缺点</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其载体包括火车</a:t>
            </a:r>
            <a:r>
              <a:rPr lang="zh-CN" altLang="en-US" dirty="0" smtClean="0">
                <a:solidFill>
                  <a:schemeClr val="bg1"/>
                </a:solidFill>
                <a:latin typeface="黑体" pitchFamily="49" charset="-122"/>
                <a:ea typeface="黑体" pitchFamily="49" charset="-122"/>
              </a:rPr>
              <a:t>、公交</a:t>
            </a:r>
            <a:r>
              <a:rPr lang="zh-CN" altLang="en-US" dirty="0">
                <a:solidFill>
                  <a:schemeClr val="bg1"/>
                </a:solidFill>
                <a:latin typeface="黑体" pitchFamily="49" charset="-122"/>
                <a:ea typeface="黑体" pitchFamily="49" charset="-122"/>
              </a:rPr>
              <a:t>车、出租车、轮船、飞机等移动交通工具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目前播放的内容主要包括新闻节目</a:t>
            </a:r>
            <a:r>
              <a:rPr lang="zh-CN" altLang="en-US" dirty="0" smtClean="0">
                <a:solidFill>
                  <a:schemeClr val="bg1"/>
                </a:solidFill>
                <a:latin typeface="黑体" pitchFamily="49" charset="-122"/>
                <a:ea typeface="黑体" pitchFamily="49" charset="-122"/>
              </a:rPr>
              <a:t>、自制</a:t>
            </a:r>
            <a:r>
              <a:rPr lang="zh-CN" altLang="en-US" dirty="0">
                <a:solidFill>
                  <a:schemeClr val="bg1"/>
                </a:solidFill>
                <a:latin typeface="黑体" pitchFamily="49" charset="-122"/>
                <a:ea typeface="黑体" pitchFamily="49" charset="-122"/>
              </a:rPr>
              <a:t>短片、文化广告、商业广告、公益广告、公共服务信息等</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移动电视具有</a:t>
            </a:r>
            <a:r>
              <a:rPr lang="zh-CN" altLang="en-US" dirty="0" smtClean="0">
                <a:solidFill>
                  <a:schemeClr val="bg1"/>
                </a:solidFill>
                <a:latin typeface="黑体" pitchFamily="49" charset="-122"/>
                <a:ea typeface="黑体" pitchFamily="49" charset="-122"/>
              </a:rPr>
              <a:t>覆盖面</a:t>
            </a:r>
            <a:r>
              <a:rPr lang="zh-CN" altLang="en-US" dirty="0">
                <a:solidFill>
                  <a:schemeClr val="bg1"/>
                </a:solidFill>
                <a:latin typeface="黑体" pitchFamily="49" charset="-122"/>
                <a:ea typeface="黑体" pitchFamily="49" charset="-122"/>
              </a:rPr>
              <a:t>广、反应迅速、移动性强的优点</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即使在高速移动的状态下也能保持画面的高</a:t>
            </a:r>
            <a:r>
              <a:rPr lang="zh-CN" altLang="en-US" dirty="0" smtClean="0">
                <a:solidFill>
                  <a:schemeClr val="bg1"/>
                </a:solidFill>
                <a:latin typeface="黑体" pitchFamily="49" charset="-122"/>
                <a:ea typeface="黑体" pitchFamily="49" charset="-122"/>
              </a:rPr>
              <a:t>清晰度</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其覆盖范围不仅包括公共交通工具本身</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还包括公交站牌、地铁候车厅、</a:t>
            </a:r>
            <a:r>
              <a:rPr lang="zh-CN" altLang="en-US" dirty="0" smtClean="0">
                <a:solidFill>
                  <a:schemeClr val="bg1"/>
                </a:solidFill>
                <a:latin typeface="黑体" pitchFamily="49" charset="-122"/>
                <a:ea typeface="黑体" pitchFamily="49" charset="-122"/>
              </a:rPr>
              <a:t>地道</a:t>
            </a:r>
            <a:r>
              <a:rPr lang="zh-CN" altLang="en-US" dirty="0">
                <a:solidFill>
                  <a:schemeClr val="bg1"/>
                </a:solidFill>
                <a:latin typeface="黑体" pitchFamily="49" charset="-122"/>
                <a:ea typeface="黑体" pitchFamily="49" charset="-122"/>
              </a:rPr>
              <a:t>走廊等公交配套设施的所在</a:t>
            </a:r>
            <a:r>
              <a:rPr lang="zh-CN" altLang="en-US" dirty="0" smtClean="0">
                <a:solidFill>
                  <a:schemeClr val="bg1"/>
                </a:solidFill>
                <a:latin typeface="黑体" pitchFamily="49" charset="-122"/>
                <a:ea typeface="黑体" pitchFamily="49" charset="-122"/>
              </a:rPr>
              <a:t>空间。</a:t>
            </a:r>
            <a:endParaRPr lang="en-US" altLang="zh-CN" dirty="0" smtClean="0">
              <a:solidFill>
                <a:schemeClr val="bg1"/>
              </a:solidFill>
              <a:latin typeface="黑体" pitchFamily="49" charset="-122"/>
              <a:ea typeface="黑体" pitchFamily="49" charset="-122"/>
            </a:endParaRPr>
          </a:p>
        </p:txBody>
      </p:sp>
    </p:spTree>
    <p:extLst>
      <p:ext uri="{BB962C8B-B14F-4D97-AF65-F5344CB8AC3E}">
        <p14:creationId xmlns:p14="http://schemas.microsoft.com/office/powerpoint/2010/main" val="257926581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161158" cy="740229"/>
            <a:chOff x="314525" y="638630"/>
            <a:chExt cx="5161158" cy="740229"/>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689060"/>
              <a:ext cx="4793512" cy="584775"/>
            </a:xfrm>
            <a:prstGeom prst="rect">
              <a:avLst/>
            </a:prstGeom>
            <a:noFill/>
          </p:spPr>
          <p:txBody>
            <a:bodyPr wrap="square" rtlCol="0">
              <a:spAutoFit/>
            </a:bodyPr>
            <a:lstStyle/>
            <a:p>
              <a:r>
                <a:rPr lang="zh-CN" altLang="en-US" sz="3200" dirty="0" smtClean="0">
                  <a:solidFill>
                    <a:srgbClr val="9EA9BA"/>
                  </a:solidFill>
                  <a:latin typeface="思源黑体 CN Heavy" panose="020B0A00000000000000" pitchFamily="34" charset="-122"/>
                  <a:ea typeface="思源黑体 CN Heavy" panose="020B0A00000000000000" pitchFamily="34" charset="-122"/>
                </a:rPr>
                <a:t>一 </a:t>
              </a:r>
              <a:r>
                <a:rPr lang="zh-CN" altLang="en-US" sz="3200" dirty="0">
                  <a:solidFill>
                    <a:srgbClr val="9EA9BA"/>
                  </a:solidFill>
                  <a:latin typeface="思源黑体 CN Heavy" panose="020B0A00000000000000" pitchFamily="34" charset="-122"/>
                  <a:ea typeface="思源黑体 CN Heavy" panose="020B0A00000000000000" pitchFamily="34" charset="-122"/>
                </a:rPr>
                <a:t>、广告新媒体概述</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51" name="矩形 50"/>
          <p:cNvSpPr/>
          <p:nvPr/>
        </p:nvSpPr>
        <p:spPr>
          <a:xfrm>
            <a:off x="678624" y="1363111"/>
            <a:ext cx="10792790" cy="4969450"/>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TextBox 10"/>
          <p:cNvSpPr txBox="1"/>
          <p:nvPr/>
        </p:nvSpPr>
        <p:spPr>
          <a:xfrm>
            <a:off x="774160" y="1254746"/>
            <a:ext cx="10629013" cy="5216813"/>
          </a:xfrm>
          <a:prstGeom prst="rect">
            <a:avLst/>
          </a:prstGeom>
          <a:noFill/>
        </p:spPr>
        <p:txBody>
          <a:bodyPr wrap="square" rtlCol="0">
            <a:spAutoFit/>
          </a:bodyPr>
          <a:lstStyle/>
          <a:p>
            <a:pPr>
              <a:lnSpc>
                <a:spcPct val="150000"/>
              </a:lnSpc>
            </a:pPr>
            <a:r>
              <a:rPr lang="zh-CN" altLang="en-US" sz="2400" dirty="0" smtClean="0">
                <a:solidFill>
                  <a:schemeClr val="bg1"/>
                </a:solidFill>
                <a:latin typeface="思源黑体 CN Heavy" panose="020B0A00000000000000" pitchFamily="34" charset="-122"/>
                <a:ea typeface="思源黑体 CN Heavy" panose="020B0A00000000000000" pitchFamily="34" charset="-122"/>
              </a:rPr>
              <a:t>（七</a:t>
            </a:r>
            <a:r>
              <a:rPr lang="zh-CN" altLang="en-US" sz="2400" dirty="0">
                <a:solidFill>
                  <a:schemeClr val="bg1"/>
                </a:solidFill>
                <a:latin typeface="思源黑体 CN Heavy" panose="020B0A00000000000000" pitchFamily="34" charset="-122"/>
                <a:ea typeface="思源黑体 CN Heavy" panose="020B0A00000000000000" pitchFamily="34" charset="-122"/>
              </a:rPr>
              <a:t>）楼宇液晶</a:t>
            </a:r>
            <a:r>
              <a:rPr lang="zh-CN" altLang="en-US" sz="2400" dirty="0" smtClean="0">
                <a:solidFill>
                  <a:schemeClr val="bg1"/>
                </a:solidFill>
                <a:latin typeface="思源黑体 CN Heavy" panose="020B0A00000000000000" pitchFamily="34" charset="-122"/>
                <a:ea typeface="思源黑体 CN Heavy" panose="020B0A00000000000000" pitchFamily="34" charset="-122"/>
              </a:rPr>
              <a:t>电视</a:t>
            </a:r>
            <a:endParaRPr lang="en-US" altLang="zh-CN" sz="2400" dirty="0" smtClean="0">
              <a:solidFill>
                <a:schemeClr val="bg1"/>
              </a:solidFill>
              <a:latin typeface="思源黑体 CN Heavy" panose="020B0A00000000000000" pitchFamily="34" charset="-122"/>
              <a:ea typeface="思源黑体 CN Heavy" panose="020B0A00000000000000" pitchFamily="34" charset="-122"/>
            </a:endParaRPr>
          </a:p>
          <a:p>
            <a:pPr>
              <a:lnSpc>
                <a:spcPct val="150000"/>
              </a:lnSpc>
            </a:pPr>
            <a:r>
              <a:rPr lang="zh-CN" altLang="en-US" dirty="0" smtClean="0">
                <a:solidFill>
                  <a:schemeClr val="bg1"/>
                </a:solidFill>
                <a:latin typeface="黑体" pitchFamily="49" charset="-122"/>
                <a:ea typeface="黑体" pitchFamily="49" charset="-122"/>
              </a:rPr>
              <a:t>    楼宇</a:t>
            </a:r>
            <a:r>
              <a:rPr lang="zh-CN" altLang="en-US" dirty="0">
                <a:solidFill>
                  <a:schemeClr val="bg1"/>
                </a:solidFill>
                <a:latin typeface="黑体" pitchFamily="49" charset="-122"/>
                <a:ea typeface="黑体" pitchFamily="49" charset="-122"/>
              </a:rPr>
              <a:t>液晶电视的创始者是加拿大的 </a:t>
            </a:r>
            <a:r>
              <a:rPr lang="en-US" altLang="zh-CN" dirty="0" err="1" smtClean="0">
                <a:solidFill>
                  <a:schemeClr val="bg1"/>
                </a:solidFill>
                <a:latin typeface="黑体" pitchFamily="49" charset="-122"/>
                <a:ea typeface="黑体" pitchFamily="49" charset="-122"/>
              </a:rPr>
              <a:t>CaptivateNetworkInc</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公司</a:t>
            </a:r>
            <a:r>
              <a:rPr lang="en-US" altLang="zh-CN" dirty="0" smtClean="0">
                <a:solidFill>
                  <a:schemeClr val="bg1"/>
                </a:solidFill>
                <a:latin typeface="黑体" pitchFamily="49" charset="-122"/>
                <a:ea typeface="黑体" pitchFamily="49" charset="-122"/>
              </a:rPr>
              <a:t>.1995</a:t>
            </a:r>
            <a:r>
              <a:rPr lang="zh-CN" altLang="en-US" dirty="0" smtClean="0">
                <a:solidFill>
                  <a:schemeClr val="bg1"/>
                </a:solidFill>
                <a:latin typeface="黑体" pitchFamily="49" charset="-122"/>
                <a:ea typeface="黑体" pitchFamily="49" charset="-122"/>
              </a:rPr>
              <a:t>年</a:t>
            </a:r>
            <a:r>
              <a:rPr lang="zh-CN" altLang="en-US"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该</a:t>
            </a:r>
            <a:r>
              <a:rPr lang="zh-CN" altLang="en-US" dirty="0">
                <a:solidFill>
                  <a:schemeClr val="bg1"/>
                </a:solidFill>
                <a:latin typeface="黑体" pitchFamily="49" charset="-122"/>
                <a:ea typeface="黑体" pitchFamily="49" charset="-122"/>
              </a:rPr>
              <a:t>公司首先在美国及加拿大的一些高档场所设立了楼宇液晶</a:t>
            </a:r>
            <a:r>
              <a:rPr lang="zh-CN" altLang="en-US" dirty="0" smtClean="0">
                <a:solidFill>
                  <a:schemeClr val="bg1"/>
                </a:solidFill>
                <a:latin typeface="黑体" pitchFamily="49" charset="-122"/>
                <a:ea typeface="黑体" pitchFamily="49" charset="-122"/>
              </a:rPr>
              <a:t>电视。</a:t>
            </a:r>
            <a:endParaRPr lang="en-US" altLang="zh-CN" dirty="0" smtClean="0">
              <a:solidFill>
                <a:schemeClr val="bg1"/>
              </a:solidFill>
              <a:latin typeface="黑体" pitchFamily="49" charset="-122"/>
              <a:ea typeface="黑体" pitchFamily="49" charset="-122"/>
            </a:endParaRPr>
          </a:p>
          <a:p>
            <a:pPr>
              <a:lnSpc>
                <a:spcPct val="150000"/>
              </a:lnSpc>
            </a:pPr>
            <a:endParaRPr lang="en-US" altLang="zh-CN" dirty="0">
              <a:solidFill>
                <a:schemeClr val="bg1"/>
              </a:solidFill>
              <a:latin typeface="黑体" pitchFamily="49" charset="-122"/>
              <a:ea typeface="黑体" pitchFamily="49" charset="-122"/>
            </a:endParaRPr>
          </a:p>
          <a:p>
            <a:pPr>
              <a:lnSpc>
                <a:spcPct val="150000"/>
              </a:lnSpc>
            </a:pPr>
            <a:r>
              <a:rPr lang="zh-CN" altLang="en-US" dirty="0" smtClean="0">
                <a:solidFill>
                  <a:schemeClr val="bg1"/>
                </a:solidFill>
                <a:latin typeface="黑体" pitchFamily="49" charset="-122"/>
                <a:ea typeface="黑体" pitchFamily="49" charset="-122"/>
              </a:rPr>
              <a:t>    楼宇</a:t>
            </a:r>
            <a:r>
              <a:rPr lang="zh-CN" altLang="en-US" dirty="0">
                <a:solidFill>
                  <a:schemeClr val="bg1"/>
                </a:solidFill>
                <a:latin typeface="黑体" pitchFamily="49" charset="-122"/>
                <a:ea typeface="黑体" pitchFamily="49" charset="-122"/>
              </a:rPr>
              <a:t>液晶电视在中国的发展充满了传奇</a:t>
            </a:r>
            <a:r>
              <a:rPr lang="zh-CN" altLang="en-US" dirty="0" smtClean="0">
                <a:solidFill>
                  <a:schemeClr val="bg1"/>
                </a:solidFill>
                <a:latin typeface="黑体" pitchFamily="49" charset="-122"/>
                <a:ea typeface="黑体" pitchFamily="49" charset="-122"/>
              </a:rPr>
              <a:t>色彩。 </a:t>
            </a:r>
            <a:r>
              <a:rPr lang="en-US" altLang="zh-CN" dirty="0" smtClean="0">
                <a:solidFill>
                  <a:schemeClr val="bg1"/>
                </a:solidFill>
                <a:latin typeface="黑体" pitchFamily="49" charset="-122"/>
                <a:ea typeface="黑体" pitchFamily="49" charset="-122"/>
              </a:rPr>
              <a:t>2002</a:t>
            </a:r>
            <a:r>
              <a:rPr lang="zh-CN" altLang="en-US" dirty="0" smtClean="0">
                <a:solidFill>
                  <a:schemeClr val="bg1"/>
                </a:solidFill>
                <a:latin typeface="黑体" pitchFamily="49" charset="-122"/>
                <a:ea typeface="黑体" pitchFamily="49" charset="-122"/>
              </a:rPr>
              <a:t>年</a:t>
            </a:r>
            <a:r>
              <a:rPr lang="en-US" altLang="zh-CN" dirty="0" smtClean="0">
                <a:solidFill>
                  <a:schemeClr val="bg1"/>
                </a:solidFill>
                <a:latin typeface="黑体" pitchFamily="49" charset="-122"/>
                <a:ea typeface="黑体" pitchFamily="49" charset="-122"/>
              </a:rPr>
              <a:t>12</a:t>
            </a:r>
            <a:r>
              <a:rPr lang="zh-CN" altLang="en-US" dirty="0">
                <a:solidFill>
                  <a:schemeClr val="bg1"/>
                </a:solidFill>
                <a:latin typeface="黑体" pitchFamily="49" charset="-122"/>
                <a:ea typeface="黑体" pitchFamily="49" charset="-122"/>
              </a:rPr>
              <a:t>月，上海</a:t>
            </a:r>
            <a:r>
              <a:rPr lang="zh-CN" altLang="en-US" dirty="0" smtClean="0">
                <a:solidFill>
                  <a:schemeClr val="bg1"/>
                </a:solidFill>
                <a:latin typeface="黑体" pitchFamily="49" charset="-122"/>
                <a:ea typeface="黑体" pitchFamily="49" charset="-122"/>
              </a:rPr>
              <a:t>高级商务</a:t>
            </a:r>
            <a:r>
              <a:rPr lang="zh-CN" altLang="en-US" dirty="0">
                <a:solidFill>
                  <a:schemeClr val="bg1"/>
                </a:solidFill>
                <a:latin typeface="黑体" pitchFamily="49" charset="-122"/>
                <a:ea typeface="黑体" pitchFamily="49" charset="-122"/>
              </a:rPr>
              <a:t>楼宇和商厦的电梯等候厅和电梯内一夜</a:t>
            </a:r>
            <a:r>
              <a:rPr lang="zh-CN" altLang="en-US" dirty="0" smtClean="0">
                <a:solidFill>
                  <a:schemeClr val="bg1"/>
                </a:solidFill>
                <a:latin typeface="黑体" pitchFamily="49" charset="-122"/>
                <a:ea typeface="黑体" pitchFamily="49" charset="-122"/>
              </a:rPr>
              <a:t>之间</a:t>
            </a:r>
            <a:r>
              <a:rPr lang="zh-CN" altLang="en-US" dirty="0">
                <a:solidFill>
                  <a:schemeClr val="bg1"/>
                </a:solidFill>
                <a:latin typeface="黑体" pitchFamily="49" charset="-122"/>
                <a:ea typeface="黑体" pitchFamily="49" charset="-122"/>
              </a:rPr>
              <a:t>增添了许多时尚的液晶电视，引来了众多媒体的关注。 </a:t>
            </a:r>
            <a:r>
              <a:rPr lang="en-US" altLang="zh-CN" dirty="0" smtClean="0">
                <a:solidFill>
                  <a:schemeClr val="bg1"/>
                </a:solidFill>
                <a:latin typeface="黑体" pitchFamily="49" charset="-122"/>
                <a:ea typeface="黑体" pitchFamily="49" charset="-122"/>
              </a:rPr>
              <a:t>2003</a:t>
            </a:r>
            <a:r>
              <a:rPr lang="zh-CN" altLang="en-US" dirty="0" smtClean="0">
                <a:solidFill>
                  <a:schemeClr val="bg1"/>
                </a:solidFill>
                <a:latin typeface="黑体" pitchFamily="49" charset="-122"/>
                <a:ea typeface="黑体" pitchFamily="49" charset="-122"/>
              </a:rPr>
              <a:t>年</a:t>
            </a:r>
            <a:r>
              <a:rPr lang="en-US" altLang="zh-CN" dirty="0" smtClean="0">
                <a:solidFill>
                  <a:schemeClr val="bg1"/>
                </a:solidFill>
                <a:latin typeface="黑体" pitchFamily="49" charset="-122"/>
                <a:ea typeface="黑体" pitchFamily="49" charset="-122"/>
              </a:rPr>
              <a:t>6</a:t>
            </a:r>
            <a:r>
              <a:rPr lang="zh-CN" altLang="en-US" dirty="0" smtClean="0">
                <a:solidFill>
                  <a:schemeClr val="bg1"/>
                </a:solidFill>
                <a:latin typeface="黑体" pitchFamily="49" charset="-122"/>
                <a:ea typeface="黑体" pitchFamily="49" charset="-122"/>
              </a:rPr>
              <a:t>月</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曾</a:t>
            </a:r>
            <a:r>
              <a:rPr lang="zh-CN" altLang="en-US" dirty="0" smtClean="0">
                <a:solidFill>
                  <a:schemeClr val="bg1"/>
                </a:solidFill>
                <a:latin typeface="黑体" pitchFamily="49" charset="-122"/>
                <a:ea typeface="黑体" pitchFamily="49" charset="-122"/>
              </a:rPr>
              <a:t>投资过 </a:t>
            </a:r>
            <a:r>
              <a:rPr lang="en-US" altLang="zh-CN" dirty="0" err="1" smtClean="0">
                <a:solidFill>
                  <a:schemeClr val="bg1"/>
                </a:solidFill>
                <a:latin typeface="黑体" pitchFamily="49" charset="-122"/>
                <a:ea typeface="黑体" pitchFamily="49" charset="-122"/>
              </a:rPr>
              <a:t>Etrade</a:t>
            </a:r>
            <a:r>
              <a:rPr lang="en-US" altLang="zh-CN" dirty="0" smtClean="0">
                <a:solidFill>
                  <a:schemeClr val="bg1"/>
                </a:solidFill>
                <a:latin typeface="黑体" pitchFamily="49" charset="-122"/>
                <a:ea typeface="黑体" pitchFamily="49" charset="-122"/>
              </a:rPr>
              <a:t> </a:t>
            </a:r>
            <a:r>
              <a:rPr lang="zh-CN" altLang="en-US" dirty="0" smtClean="0">
                <a:solidFill>
                  <a:schemeClr val="bg1"/>
                </a:solidFill>
                <a:latin typeface="黑体" pitchFamily="49" charset="-122"/>
                <a:ea typeface="黑体" pitchFamily="49" charset="-122"/>
              </a:rPr>
              <a:t>、</a:t>
            </a:r>
            <a:r>
              <a:rPr lang="en-US" altLang="zh-CN" dirty="0" err="1" smtClean="0">
                <a:solidFill>
                  <a:schemeClr val="bg1"/>
                </a:solidFill>
                <a:latin typeface="黑体" pitchFamily="49" charset="-122"/>
                <a:ea typeface="黑体" pitchFamily="49" charset="-122"/>
              </a:rPr>
              <a:t>Ebay</a:t>
            </a:r>
            <a:r>
              <a:rPr lang="en-US" altLang="zh-CN" dirty="0" smtClean="0">
                <a:solidFill>
                  <a:schemeClr val="bg1"/>
                </a:solidFill>
                <a:latin typeface="黑体" pitchFamily="49" charset="-122"/>
                <a:ea typeface="黑体" pitchFamily="49" charset="-122"/>
              </a:rPr>
              <a:t> </a:t>
            </a:r>
            <a:r>
              <a:rPr lang="zh-CN" altLang="en-US" dirty="0">
                <a:solidFill>
                  <a:schemeClr val="bg1"/>
                </a:solidFill>
                <a:latin typeface="黑体" pitchFamily="49" charset="-122"/>
                <a:ea typeface="黑体" pitchFamily="49" charset="-122"/>
              </a:rPr>
              <a:t>等著名</a:t>
            </a:r>
            <a:r>
              <a:rPr lang="zh-CN" altLang="en-US" dirty="0" smtClean="0">
                <a:solidFill>
                  <a:schemeClr val="bg1"/>
                </a:solidFill>
                <a:latin typeface="黑体" pitchFamily="49" charset="-122"/>
                <a:ea typeface="黑体" pitchFamily="49" charset="-122"/>
              </a:rPr>
              <a:t>公司的</a:t>
            </a:r>
            <a:r>
              <a:rPr lang="zh-CN" altLang="en-US" dirty="0">
                <a:solidFill>
                  <a:schemeClr val="bg1"/>
                </a:solidFill>
                <a:latin typeface="黑体" pitchFamily="49" charset="-122"/>
                <a:ea typeface="黑体" pitchFamily="49" charset="-122"/>
              </a:rPr>
              <a:t>软银</a:t>
            </a:r>
            <a:r>
              <a:rPr lang="en-US" altLang="zh-CN" dirty="0" smtClean="0">
                <a:solidFill>
                  <a:schemeClr val="bg1"/>
                </a:solidFill>
                <a:latin typeface="黑体" pitchFamily="49" charset="-122"/>
                <a:ea typeface="黑体" pitchFamily="49" charset="-122"/>
              </a:rPr>
              <a:t>(SOFTBANK </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对外宣布将向楼宇液晶电视领域注入</a:t>
            </a:r>
            <a:r>
              <a:rPr lang="zh-CN" altLang="en-US" dirty="0" smtClean="0">
                <a:solidFill>
                  <a:schemeClr val="bg1"/>
                </a:solidFill>
                <a:latin typeface="黑体" pitchFamily="49" charset="-122"/>
                <a:ea typeface="黑体" pitchFamily="49" charset="-122"/>
              </a:rPr>
              <a:t>巨资，推动</a:t>
            </a:r>
            <a:r>
              <a:rPr lang="zh-CN" altLang="en-US" dirty="0">
                <a:solidFill>
                  <a:schemeClr val="bg1"/>
                </a:solidFill>
                <a:latin typeface="黑体" pitchFamily="49" charset="-122"/>
                <a:ea typeface="黑体" pitchFamily="49" charset="-122"/>
              </a:rPr>
              <a:t>这一</a:t>
            </a:r>
            <a:r>
              <a:rPr lang="zh-CN" altLang="en-US" dirty="0" smtClean="0">
                <a:solidFill>
                  <a:schemeClr val="bg1"/>
                </a:solidFill>
                <a:latin typeface="黑体" pitchFamily="49" charset="-122"/>
                <a:ea typeface="黑体" pitchFamily="49" charset="-122"/>
              </a:rPr>
              <a:t>新兴广告</a:t>
            </a:r>
            <a:r>
              <a:rPr lang="zh-CN" altLang="en-US" dirty="0">
                <a:solidFill>
                  <a:schemeClr val="bg1"/>
                </a:solidFill>
                <a:latin typeface="黑体" pitchFamily="49" charset="-122"/>
                <a:ea typeface="黑体" pitchFamily="49" charset="-122"/>
              </a:rPr>
              <a:t>媒体中的领军企业</a:t>
            </a:r>
            <a:r>
              <a:rPr lang="en-US" altLang="zh-CN" dirty="0">
                <a:solidFill>
                  <a:schemeClr val="bg1"/>
                </a:solidFill>
                <a:latin typeface="黑体" pitchFamily="49" charset="-122"/>
                <a:ea typeface="黑体" pitchFamily="49" charset="-122"/>
              </a:rPr>
              <a:t>——— </a:t>
            </a:r>
            <a:r>
              <a:rPr lang="en-US" altLang="zh-CN" dirty="0" err="1">
                <a:solidFill>
                  <a:schemeClr val="bg1"/>
                </a:solidFill>
                <a:latin typeface="黑体" pitchFamily="49" charset="-122"/>
                <a:ea typeface="黑体" pitchFamily="49" charset="-122"/>
              </a:rPr>
              <a:t>FocusMedia</a:t>
            </a:r>
            <a:r>
              <a:rPr lang="en-US" altLang="zh-CN" dirty="0">
                <a:solidFill>
                  <a:schemeClr val="bg1"/>
                </a:solidFill>
                <a:latin typeface="黑体" pitchFamily="49" charset="-122"/>
                <a:ea typeface="黑体" pitchFamily="49" charset="-122"/>
              </a:rPr>
              <a:t> (</a:t>
            </a:r>
            <a:r>
              <a:rPr lang="zh-CN" altLang="en-US" dirty="0">
                <a:solidFill>
                  <a:schemeClr val="bg1"/>
                </a:solidFill>
                <a:latin typeface="黑体" pitchFamily="49" charset="-122"/>
                <a:ea typeface="黑体" pitchFamily="49" charset="-122"/>
              </a:rPr>
              <a:t>分众传媒</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在中国商业楼宇联播网的</a:t>
            </a:r>
            <a:r>
              <a:rPr lang="zh-CN" altLang="en-US" dirty="0" smtClean="0">
                <a:solidFill>
                  <a:schemeClr val="bg1"/>
                </a:solidFill>
                <a:latin typeface="黑体" pitchFamily="49" charset="-122"/>
                <a:ea typeface="黑体" pitchFamily="49" charset="-122"/>
              </a:rPr>
              <a:t>建设</a:t>
            </a:r>
            <a:r>
              <a:rPr lang="zh-CN" altLang="en-US" dirty="0">
                <a:solidFill>
                  <a:schemeClr val="bg1"/>
                </a:solidFill>
                <a:latin typeface="黑体" pitchFamily="49" charset="-122"/>
                <a:ea typeface="黑体" pitchFamily="49" charset="-122"/>
              </a:rPr>
              <a:t>与运营。分众传媒在某种</a:t>
            </a:r>
            <a:r>
              <a:rPr lang="zh-CN" altLang="en-US" dirty="0" smtClean="0">
                <a:solidFill>
                  <a:schemeClr val="bg1"/>
                </a:solidFill>
                <a:latin typeface="黑体" pitchFamily="49" charset="-122"/>
                <a:ea typeface="黑体" pitchFamily="49" charset="-122"/>
              </a:rPr>
              <a:t>意义</a:t>
            </a:r>
            <a:r>
              <a:rPr lang="zh-CN" altLang="en-US" dirty="0">
                <a:solidFill>
                  <a:schemeClr val="bg1"/>
                </a:solidFill>
                <a:latin typeface="黑体" pitchFamily="49" charset="-122"/>
                <a:ea typeface="黑体" pitchFamily="49" charset="-122"/>
              </a:rPr>
              <a:t>上颠覆了人们传统的媒体观</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成为中国传媒业和广告业的一匹</a:t>
            </a:r>
            <a:r>
              <a:rPr lang="zh-CN" altLang="en-US" dirty="0" smtClean="0">
                <a:solidFill>
                  <a:schemeClr val="bg1"/>
                </a:solidFill>
                <a:latin typeface="黑体" pitchFamily="49" charset="-122"/>
                <a:ea typeface="黑体" pitchFamily="49" charset="-122"/>
              </a:rPr>
              <a:t>黑马。</a:t>
            </a:r>
            <a:endParaRPr lang="en-US" altLang="zh-CN" dirty="0" smtClean="0">
              <a:solidFill>
                <a:schemeClr val="bg1"/>
              </a:solidFill>
              <a:latin typeface="黑体" pitchFamily="49" charset="-122"/>
              <a:ea typeface="黑体" pitchFamily="49" charset="-122"/>
            </a:endParaRPr>
          </a:p>
          <a:p>
            <a:pPr>
              <a:lnSpc>
                <a:spcPct val="150000"/>
              </a:lnSpc>
            </a:pPr>
            <a:endParaRPr lang="en-US" altLang="zh-CN" dirty="0" smtClean="0">
              <a:solidFill>
                <a:schemeClr val="bg1"/>
              </a:solidFill>
              <a:latin typeface="黑体" pitchFamily="49" charset="-122"/>
              <a:ea typeface="黑体" pitchFamily="49" charset="-122"/>
            </a:endParaRPr>
          </a:p>
          <a:p>
            <a:pPr>
              <a:lnSpc>
                <a:spcPct val="150000"/>
              </a:lnSpc>
            </a:pPr>
            <a:r>
              <a:rPr lang="zh-CN" altLang="en-US" dirty="0" smtClean="0">
                <a:solidFill>
                  <a:schemeClr val="bg1"/>
                </a:solidFill>
                <a:latin typeface="黑体" pitchFamily="49" charset="-122"/>
                <a:ea typeface="黑体" pitchFamily="49" charset="-122"/>
              </a:rPr>
              <a:t>    目前</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分众的液晶电视网络主要产品有商务楼宇联播网、卖场终端联播网、</a:t>
            </a:r>
            <a:r>
              <a:rPr lang="zh-CN" altLang="en-US" dirty="0" smtClean="0">
                <a:solidFill>
                  <a:schemeClr val="bg1"/>
                </a:solidFill>
                <a:latin typeface="黑体" pitchFamily="49" charset="-122"/>
                <a:ea typeface="黑体" pitchFamily="49" charset="-122"/>
              </a:rPr>
              <a:t>公寓</a:t>
            </a:r>
            <a:r>
              <a:rPr lang="zh-CN" altLang="en-US" dirty="0">
                <a:solidFill>
                  <a:schemeClr val="bg1"/>
                </a:solidFill>
                <a:latin typeface="黑体" pitchFamily="49" charset="-122"/>
                <a:ea typeface="黑体" pitchFamily="49" charset="-122"/>
              </a:rPr>
              <a:t>电梯联播网、医药联播网、银幕巨阵等</a:t>
            </a:r>
            <a:r>
              <a:rPr lang="en-US" altLang="zh-CN" dirty="0">
                <a:solidFill>
                  <a:schemeClr val="bg1"/>
                </a:solidFill>
                <a:latin typeface="黑体" pitchFamily="49" charset="-122"/>
                <a:ea typeface="黑体" pitchFamily="49" charset="-122"/>
              </a:rPr>
              <a:t>.</a:t>
            </a:r>
            <a:endParaRPr lang="en-US" altLang="zh-CN" dirty="0">
              <a:solidFill>
                <a:schemeClr val="bg1"/>
              </a:solidFill>
              <a:latin typeface="黑体" pitchFamily="49" charset="-122"/>
              <a:ea typeface="黑体" pitchFamily="49" charset="-122"/>
            </a:endParaRPr>
          </a:p>
        </p:txBody>
      </p:sp>
    </p:spTree>
    <p:extLst>
      <p:ext uri="{BB962C8B-B14F-4D97-AF65-F5344CB8AC3E}">
        <p14:creationId xmlns:p14="http://schemas.microsoft.com/office/powerpoint/2010/main" val="9508202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79876"/>
            <a:ext cx="4562275" cy="798983"/>
            <a:chOff x="314525" y="579876"/>
            <a:chExt cx="4562275" cy="798983"/>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579876"/>
              <a:ext cx="4194629" cy="584775"/>
            </a:xfrm>
            <a:prstGeom prst="rect">
              <a:avLst/>
            </a:prstGeom>
            <a:noFill/>
          </p:spPr>
          <p:txBody>
            <a:bodyPr wrap="square" rtlCol="0">
              <a:spAutoFit/>
            </a:bodyPr>
            <a:lstStyle/>
            <a:p>
              <a:r>
                <a:rPr lang="zh-CN" altLang="en-US" sz="3200" dirty="0" smtClean="0">
                  <a:solidFill>
                    <a:srgbClr val="9EA9BA"/>
                  </a:solidFill>
                  <a:latin typeface="思源黑体 CN Heavy" panose="020B0A00000000000000" pitchFamily="34" charset="-122"/>
                  <a:ea typeface="思源黑体 CN Heavy" panose="020B0A00000000000000" pitchFamily="34" charset="-122"/>
                </a:rPr>
                <a:t>二、广告</a:t>
              </a:r>
              <a:r>
                <a:rPr lang="zh-CN" altLang="en-US" sz="3200" dirty="0">
                  <a:solidFill>
                    <a:srgbClr val="9EA9BA"/>
                  </a:solidFill>
                  <a:latin typeface="思源黑体 CN Heavy" panose="020B0A00000000000000" pitchFamily="34" charset="-122"/>
                  <a:ea typeface="思源黑体 CN Heavy" panose="020B0A00000000000000" pitchFamily="34" charset="-122"/>
                </a:rPr>
                <a:t>新媒体特点</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6" name="直角三角形 5"/>
          <p:cNvSpPr/>
          <p:nvPr/>
        </p:nvSpPr>
        <p:spPr>
          <a:xfrm rot="5400000">
            <a:off x="6020665" y="4158955"/>
            <a:ext cx="1147409" cy="1147410"/>
          </a:xfrm>
          <a:prstGeom prst="rtTriangle">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直角三角形 6"/>
          <p:cNvSpPr/>
          <p:nvPr/>
        </p:nvSpPr>
        <p:spPr>
          <a:xfrm rot="16200000">
            <a:off x="4873253" y="3010313"/>
            <a:ext cx="1147411" cy="1147412"/>
          </a:xfrm>
          <a:prstGeom prst="rtTriangle">
            <a:avLst/>
          </a:prstGeom>
          <a:solidFill>
            <a:srgbClr val="9EA9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7301547" y="3165146"/>
            <a:ext cx="3957851" cy="1985159"/>
          </a:xfrm>
          <a:prstGeom prst="rect">
            <a:avLst/>
          </a:prstGeom>
          <a:noFill/>
        </p:spPr>
        <p:txBody>
          <a:bodyPr wrap="square" rtlCol="0">
            <a:spAutoFit/>
          </a:bodyPr>
          <a:lstStyle/>
          <a:p>
            <a:pPr marL="285750" indent="-285750">
              <a:lnSpc>
                <a:spcPct val="150000"/>
              </a:lnSpc>
              <a:buFont typeface="Arial" pitchFamily="34" charset="0"/>
              <a:buChar char="•"/>
            </a:pPr>
            <a:r>
              <a:rPr lang="zh-CN" altLang="en-US" b="1" dirty="0">
                <a:solidFill>
                  <a:srgbClr val="787481"/>
                </a:solidFill>
                <a:latin typeface="黑体" pitchFamily="49" charset="-122"/>
                <a:ea typeface="黑体" pitchFamily="49" charset="-122"/>
              </a:rPr>
              <a:t>受众小众化</a:t>
            </a:r>
            <a:endParaRPr lang="en-US" altLang="zh-CN" b="1" dirty="0">
              <a:solidFill>
                <a:srgbClr val="787481"/>
              </a:solidFill>
              <a:latin typeface="黑体" pitchFamily="49" charset="-122"/>
              <a:ea typeface="黑体" pitchFamily="49" charset="-122"/>
            </a:endParaRPr>
          </a:p>
          <a:p>
            <a:pPr>
              <a:lnSpc>
                <a:spcPct val="150000"/>
              </a:lnSpc>
            </a:pPr>
            <a:r>
              <a:rPr lang="zh-CN" altLang="en-US" sz="1600" dirty="0">
                <a:solidFill>
                  <a:srgbClr val="787481"/>
                </a:solidFill>
                <a:latin typeface="黑体" pitchFamily="49" charset="-122"/>
                <a:ea typeface="黑体" pitchFamily="49" charset="-122"/>
              </a:rPr>
              <a:t>当前信息传播的特点是“</a:t>
            </a:r>
            <a:r>
              <a:rPr lang="zh-CN" altLang="en-US" sz="1600" b="1" dirty="0">
                <a:solidFill>
                  <a:srgbClr val="787481"/>
                </a:solidFill>
                <a:latin typeface="黑体" pitchFamily="49" charset="-122"/>
                <a:ea typeface="黑体" pitchFamily="49" charset="-122"/>
              </a:rPr>
              <a:t>处处是中心</a:t>
            </a:r>
            <a:r>
              <a:rPr lang="en-US" altLang="zh-CN" sz="1600" b="1" dirty="0">
                <a:solidFill>
                  <a:srgbClr val="787481"/>
                </a:solidFill>
                <a:latin typeface="黑体" pitchFamily="49" charset="-122"/>
                <a:ea typeface="黑体" pitchFamily="49" charset="-122"/>
              </a:rPr>
              <a:t>,</a:t>
            </a:r>
            <a:r>
              <a:rPr lang="zh-CN" altLang="en-US" sz="1600" b="1" dirty="0">
                <a:solidFill>
                  <a:srgbClr val="787481"/>
                </a:solidFill>
                <a:latin typeface="黑体" pitchFamily="49" charset="-122"/>
                <a:ea typeface="黑体" pitchFamily="49" charset="-122"/>
              </a:rPr>
              <a:t>无处是边缘</a:t>
            </a:r>
            <a:r>
              <a:rPr lang="zh-CN" altLang="en-US" sz="1600" dirty="0">
                <a:solidFill>
                  <a:srgbClr val="787481"/>
                </a:solidFill>
                <a:latin typeface="黑体" pitchFamily="49" charset="-122"/>
                <a:ea typeface="黑体" pitchFamily="49" charset="-122"/>
              </a:rPr>
              <a:t>”。信息已经分散到</a:t>
            </a:r>
            <a:r>
              <a:rPr lang="zh-CN" altLang="en-US" sz="1600" dirty="0" smtClean="0">
                <a:solidFill>
                  <a:srgbClr val="787481"/>
                </a:solidFill>
                <a:latin typeface="黑体" pitchFamily="49" charset="-122"/>
                <a:ea typeface="黑体" pitchFamily="49" charset="-122"/>
              </a:rPr>
              <a:t>数以万计</a:t>
            </a:r>
            <a:r>
              <a:rPr lang="zh-CN" altLang="en-US" sz="1600" dirty="0">
                <a:solidFill>
                  <a:srgbClr val="787481"/>
                </a:solidFill>
                <a:latin typeface="黑体" pitchFamily="49" charset="-122"/>
                <a:ea typeface="黑体" pitchFamily="49" charset="-122"/>
              </a:rPr>
              <a:t>的电脑</a:t>
            </a:r>
            <a:r>
              <a:rPr lang="zh-CN" altLang="en-US" sz="1600" dirty="0" smtClean="0">
                <a:solidFill>
                  <a:srgbClr val="787481"/>
                </a:solidFill>
                <a:latin typeface="黑体" pitchFamily="49" charset="-122"/>
                <a:ea typeface="黑体" pitchFamily="49" charset="-122"/>
              </a:rPr>
              <a:t>中。网络</a:t>
            </a:r>
            <a:r>
              <a:rPr lang="zh-CN" altLang="en-US" sz="1600" dirty="0">
                <a:solidFill>
                  <a:srgbClr val="787481"/>
                </a:solidFill>
                <a:latin typeface="黑体" pitchFamily="49" charset="-122"/>
                <a:ea typeface="黑体" pitchFamily="49" charset="-122"/>
              </a:rPr>
              <a:t>广告就是充分利用这些分散的小中心，形成了独特的“长尾”力量。</a:t>
            </a:r>
            <a:endParaRPr lang="en-US" altLang="zh-CN" sz="1600" dirty="0">
              <a:solidFill>
                <a:srgbClr val="787481"/>
              </a:solidFill>
              <a:latin typeface="黑体" pitchFamily="49" charset="-122"/>
              <a:ea typeface="黑体" pitchFamily="49" charset="-122"/>
            </a:endParaRPr>
          </a:p>
        </p:txBody>
      </p:sp>
      <p:grpSp>
        <p:nvGrpSpPr>
          <p:cNvPr id="16" name="组合 15"/>
          <p:cNvGrpSpPr/>
          <p:nvPr/>
        </p:nvGrpSpPr>
        <p:grpSpPr>
          <a:xfrm>
            <a:off x="701178" y="2710444"/>
            <a:ext cx="4194630" cy="3110285"/>
            <a:chOff x="6189282" y="2238664"/>
            <a:chExt cx="2017336" cy="3110285"/>
          </a:xfrm>
        </p:grpSpPr>
        <p:sp>
          <p:nvSpPr>
            <p:cNvPr id="17" name="文本框 16"/>
            <p:cNvSpPr txBox="1"/>
            <p:nvPr/>
          </p:nvSpPr>
          <p:spPr>
            <a:xfrm>
              <a:off x="6189282" y="2238664"/>
              <a:ext cx="2017336" cy="400110"/>
            </a:xfrm>
            <a:prstGeom prst="rect">
              <a:avLst/>
            </a:prstGeom>
            <a:noFill/>
          </p:spPr>
          <p:txBody>
            <a:bodyPr wrap="square" rtlCol="0">
              <a:spAutoFit/>
            </a:bodyPr>
            <a:lstStyle/>
            <a:p>
              <a:r>
                <a:rPr lang="zh-CN" altLang="en-US" sz="2000" dirty="0">
                  <a:solidFill>
                    <a:srgbClr val="787481"/>
                  </a:solidFill>
                  <a:latin typeface="+mj-ea"/>
                  <a:ea typeface="+mj-ea"/>
                </a:rPr>
                <a:t> </a:t>
              </a:r>
              <a:r>
                <a:rPr lang="en-US" altLang="zh-CN" sz="2000" dirty="0" smtClean="0">
                  <a:solidFill>
                    <a:srgbClr val="787481"/>
                  </a:solidFill>
                  <a:latin typeface="+mj-ea"/>
                  <a:ea typeface="+mj-ea"/>
                </a:rPr>
                <a:t>1.</a:t>
              </a:r>
              <a:r>
                <a:rPr lang="zh-CN" altLang="en-US" sz="2000" dirty="0" smtClean="0">
                  <a:solidFill>
                    <a:srgbClr val="787481"/>
                  </a:solidFill>
                  <a:latin typeface="+mj-ea"/>
                  <a:ea typeface="+mj-ea"/>
                </a:rPr>
                <a:t>网络</a:t>
              </a:r>
              <a:r>
                <a:rPr lang="zh-CN" altLang="en-US" sz="2000" dirty="0">
                  <a:solidFill>
                    <a:srgbClr val="787481"/>
                  </a:solidFill>
                  <a:latin typeface="+mj-ea"/>
                  <a:ea typeface="+mj-ea"/>
                </a:rPr>
                <a:t>广告的特点</a:t>
              </a:r>
              <a:endParaRPr lang="zh-CN" altLang="en-US" sz="2000" dirty="0">
                <a:solidFill>
                  <a:srgbClr val="787481"/>
                </a:solidFill>
                <a:latin typeface="+mj-ea"/>
                <a:ea typeface="+mj-ea"/>
              </a:endParaRPr>
            </a:p>
          </p:txBody>
        </p:sp>
        <p:sp>
          <p:nvSpPr>
            <p:cNvPr id="18" name="文本框 17"/>
            <p:cNvSpPr txBox="1"/>
            <p:nvPr/>
          </p:nvSpPr>
          <p:spPr>
            <a:xfrm>
              <a:off x="6274613" y="2625126"/>
              <a:ext cx="1927250" cy="2723823"/>
            </a:xfrm>
            <a:prstGeom prst="rect">
              <a:avLst/>
            </a:prstGeom>
            <a:noFill/>
          </p:spPr>
          <p:txBody>
            <a:bodyPr wrap="square" rtlCol="0">
              <a:spAutoFit/>
            </a:bodyPr>
            <a:lstStyle/>
            <a:p>
              <a:pPr marL="285750" indent="-285750">
                <a:lnSpc>
                  <a:spcPct val="150000"/>
                </a:lnSpc>
                <a:buFont typeface="Arial" pitchFamily="34" charset="0"/>
                <a:buChar char="•"/>
              </a:pPr>
              <a:r>
                <a:rPr lang="zh-CN" altLang="en-US" b="1" dirty="0" smtClean="0">
                  <a:solidFill>
                    <a:srgbClr val="787481"/>
                  </a:solidFill>
                  <a:latin typeface="黑体" pitchFamily="49" charset="-122"/>
                  <a:ea typeface="黑体" pitchFamily="49" charset="-122"/>
                </a:rPr>
                <a:t>形式</a:t>
              </a:r>
              <a:r>
                <a:rPr lang="zh-CN" altLang="en-US" b="1" dirty="0">
                  <a:solidFill>
                    <a:srgbClr val="787481"/>
                  </a:solidFill>
                  <a:latin typeface="黑体" pitchFamily="49" charset="-122"/>
                  <a:ea typeface="黑体" pitchFamily="49" charset="-122"/>
                </a:rPr>
                <a:t>多元化</a:t>
              </a:r>
            </a:p>
            <a:p>
              <a:pPr>
                <a:lnSpc>
                  <a:spcPct val="150000"/>
                </a:lnSpc>
              </a:pPr>
              <a:r>
                <a:rPr lang="zh-CN" altLang="en-US" sz="1600" dirty="0">
                  <a:solidFill>
                    <a:srgbClr val="787481"/>
                  </a:solidFill>
                  <a:latin typeface="黑体" pitchFamily="49" charset="-122"/>
                  <a:ea typeface="黑体" pitchFamily="49" charset="-122"/>
                </a:rPr>
                <a:t>由于宽带的普及和 </a:t>
              </a:r>
              <a:r>
                <a:rPr lang="en-US" altLang="zh-CN" sz="1600" dirty="0">
                  <a:solidFill>
                    <a:srgbClr val="787481"/>
                  </a:solidFill>
                  <a:latin typeface="黑体" pitchFamily="49" charset="-122"/>
                  <a:ea typeface="黑体" pitchFamily="49" charset="-122"/>
                </a:rPr>
                <a:t>Flash </a:t>
              </a:r>
              <a:r>
                <a:rPr lang="zh-CN" altLang="en-US" sz="1600" dirty="0">
                  <a:solidFill>
                    <a:srgbClr val="787481"/>
                  </a:solidFill>
                  <a:latin typeface="黑体" pitchFamily="49" charset="-122"/>
                  <a:ea typeface="黑体" pitchFamily="49" charset="-122"/>
                </a:rPr>
                <a:t>技术的发展</a:t>
              </a:r>
              <a:r>
                <a:rPr lang="en-US" altLang="zh-CN" sz="1600" dirty="0">
                  <a:solidFill>
                    <a:srgbClr val="787481"/>
                  </a:solidFill>
                  <a:latin typeface="黑体" pitchFamily="49" charset="-122"/>
                  <a:ea typeface="黑体" pitchFamily="49" charset="-122"/>
                </a:rPr>
                <a:t>,</a:t>
              </a:r>
              <a:r>
                <a:rPr lang="zh-CN" altLang="en-US" sz="1600" dirty="0">
                  <a:solidFill>
                    <a:srgbClr val="787481"/>
                  </a:solidFill>
                  <a:latin typeface="黑体" pitchFamily="49" charset="-122"/>
                  <a:ea typeface="黑体" pitchFamily="49" charset="-122"/>
                </a:rPr>
                <a:t>网络</a:t>
              </a:r>
              <a:r>
                <a:rPr lang="zh-CN" altLang="en-US" sz="1600" dirty="0" smtClean="0">
                  <a:solidFill>
                    <a:srgbClr val="787481"/>
                  </a:solidFill>
                  <a:latin typeface="黑体" pitchFamily="49" charset="-122"/>
                  <a:ea typeface="黑体" pitchFamily="49" charset="-122"/>
                </a:rPr>
                <a:t>广告呈现出</a:t>
              </a:r>
              <a:r>
                <a:rPr lang="zh-CN" altLang="en-US" sz="1600" b="1" dirty="0">
                  <a:solidFill>
                    <a:srgbClr val="787481"/>
                  </a:solidFill>
                  <a:latin typeface="黑体" pitchFamily="49" charset="-122"/>
                  <a:ea typeface="黑体" pitchFamily="49" charset="-122"/>
                </a:rPr>
                <a:t>多媒体化</a:t>
              </a:r>
              <a:r>
                <a:rPr lang="zh-CN" altLang="en-US" sz="1600" dirty="0">
                  <a:solidFill>
                    <a:srgbClr val="787481"/>
                  </a:solidFill>
                  <a:latin typeface="黑体" pitchFamily="49" charset="-122"/>
                  <a:ea typeface="黑体" pitchFamily="49" charset="-122"/>
                </a:rPr>
                <a:t>的发展</a:t>
              </a:r>
              <a:r>
                <a:rPr lang="zh-CN" altLang="en-US" sz="1600" dirty="0" smtClean="0">
                  <a:solidFill>
                    <a:srgbClr val="787481"/>
                  </a:solidFill>
                  <a:latin typeface="黑体" pitchFamily="49" charset="-122"/>
                  <a:ea typeface="黑体" pitchFamily="49" charset="-122"/>
                </a:rPr>
                <a:t>趋势</a:t>
              </a:r>
              <a:r>
                <a:rPr lang="en-US" altLang="zh-CN" sz="1600" dirty="0">
                  <a:solidFill>
                    <a:srgbClr val="787481"/>
                  </a:solidFill>
                  <a:latin typeface="黑体" pitchFamily="49" charset="-122"/>
                  <a:ea typeface="黑体" pitchFamily="49" charset="-122"/>
                </a:rPr>
                <a:t>,</a:t>
              </a:r>
              <a:r>
                <a:rPr lang="zh-CN" altLang="en-US" sz="1600" dirty="0">
                  <a:solidFill>
                    <a:srgbClr val="787481"/>
                  </a:solidFill>
                  <a:latin typeface="黑体" pitchFamily="49" charset="-122"/>
                  <a:ea typeface="黑体" pitchFamily="49" charset="-122"/>
                </a:rPr>
                <a:t>其中最有代表性的是</a:t>
              </a:r>
              <a:r>
                <a:rPr lang="zh-CN" altLang="en-US" sz="1600" b="1" dirty="0">
                  <a:solidFill>
                    <a:srgbClr val="787481"/>
                  </a:solidFill>
                  <a:latin typeface="黑体" pitchFamily="49" charset="-122"/>
                  <a:ea typeface="黑体" pitchFamily="49" charset="-122"/>
                </a:rPr>
                <a:t>富媒体</a:t>
              </a:r>
              <a:r>
                <a:rPr lang="zh-CN" altLang="en-US" sz="1600" b="1" dirty="0" smtClean="0">
                  <a:solidFill>
                    <a:srgbClr val="787481"/>
                  </a:solidFill>
                  <a:latin typeface="黑体" pitchFamily="49" charset="-122"/>
                  <a:ea typeface="黑体" pitchFamily="49" charset="-122"/>
                </a:rPr>
                <a:t>广告</a:t>
              </a:r>
              <a:r>
                <a:rPr lang="zh-CN" altLang="en-US" sz="1600" dirty="0" smtClean="0">
                  <a:solidFill>
                    <a:srgbClr val="787481"/>
                  </a:solidFill>
                  <a:latin typeface="黑体" pitchFamily="49" charset="-122"/>
                  <a:ea typeface="黑体" pitchFamily="49" charset="-122"/>
                </a:rPr>
                <a:t>；出色</a:t>
              </a:r>
              <a:r>
                <a:rPr lang="zh-CN" altLang="en-US" sz="1600" dirty="0">
                  <a:solidFill>
                    <a:srgbClr val="787481"/>
                  </a:solidFill>
                  <a:latin typeface="黑体" pitchFamily="49" charset="-122"/>
                  <a:ea typeface="黑体" pitchFamily="49" charset="-122"/>
                </a:rPr>
                <a:t>运用富媒体广告的代表性产品是</a:t>
              </a:r>
              <a:r>
                <a:rPr lang="zh-CN" altLang="en-US" sz="1600" b="1" dirty="0">
                  <a:solidFill>
                    <a:srgbClr val="787481"/>
                  </a:solidFill>
                  <a:latin typeface="黑体" pitchFamily="49" charset="-122"/>
                  <a:ea typeface="黑体" pitchFamily="49" charset="-122"/>
                </a:rPr>
                <a:t>第三代电子杂志</a:t>
              </a:r>
              <a:r>
                <a:rPr lang="en-US" altLang="zh-CN" sz="1600" dirty="0">
                  <a:solidFill>
                    <a:srgbClr val="787481"/>
                  </a:solidFill>
                  <a:latin typeface="黑体" pitchFamily="49" charset="-122"/>
                  <a:ea typeface="黑体" pitchFamily="49" charset="-122"/>
                </a:rPr>
                <a:t>,</a:t>
              </a:r>
              <a:r>
                <a:rPr lang="zh-CN" altLang="en-US" sz="1600" dirty="0">
                  <a:solidFill>
                    <a:srgbClr val="787481"/>
                  </a:solidFill>
                  <a:latin typeface="黑体" pitchFamily="49" charset="-122"/>
                  <a:ea typeface="黑体" pitchFamily="49" charset="-122"/>
                </a:rPr>
                <a:t>它们内容广泛</a:t>
              </a:r>
              <a:r>
                <a:rPr lang="en-US" altLang="zh-CN" sz="1600" dirty="0">
                  <a:solidFill>
                    <a:srgbClr val="787481"/>
                  </a:solidFill>
                  <a:latin typeface="黑体" pitchFamily="49" charset="-122"/>
                  <a:ea typeface="黑体" pitchFamily="49" charset="-122"/>
                </a:rPr>
                <a:t>,</a:t>
              </a:r>
              <a:r>
                <a:rPr lang="zh-CN" altLang="en-US" sz="1600" dirty="0" smtClean="0">
                  <a:solidFill>
                    <a:srgbClr val="787481"/>
                  </a:solidFill>
                  <a:latin typeface="黑体" pitchFamily="49" charset="-122"/>
                  <a:ea typeface="黑体" pitchFamily="49" charset="-122"/>
                </a:rPr>
                <a:t>涉及时尚</a:t>
              </a:r>
              <a:r>
                <a:rPr lang="zh-CN" altLang="en-US" sz="1600" dirty="0">
                  <a:solidFill>
                    <a:srgbClr val="787481"/>
                  </a:solidFill>
                  <a:latin typeface="黑体" pitchFamily="49" charset="-122"/>
                  <a:ea typeface="黑体" pitchFamily="49" charset="-122"/>
                </a:rPr>
                <a:t>娱乐、数码动漫、网游竞技等众多</a:t>
              </a:r>
              <a:r>
                <a:rPr lang="zh-CN" altLang="en-US" sz="1600" dirty="0" smtClean="0">
                  <a:solidFill>
                    <a:srgbClr val="787481"/>
                  </a:solidFill>
                  <a:latin typeface="黑体" pitchFamily="49" charset="-122"/>
                  <a:ea typeface="黑体" pitchFamily="49" charset="-122"/>
                </a:rPr>
                <a:t>领域。</a:t>
              </a:r>
              <a:endParaRPr lang="en-US" altLang="zh-CN" sz="1600" dirty="0" smtClean="0">
                <a:solidFill>
                  <a:srgbClr val="787481"/>
                </a:solidFill>
                <a:latin typeface="黑体" pitchFamily="49" charset="-122"/>
                <a:ea typeface="黑体" pitchFamily="49" charset="-122"/>
              </a:endParaRPr>
            </a:p>
          </p:txBody>
        </p:sp>
      </p:grpSp>
      <p:sp>
        <p:nvSpPr>
          <p:cNvPr id="22" name="文本框 3"/>
          <p:cNvSpPr txBox="1"/>
          <p:nvPr/>
        </p:nvSpPr>
        <p:spPr>
          <a:xfrm>
            <a:off x="596735" y="1173792"/>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（一）互联网</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sp>
        <p:nvSpPr>
          <p:cNvPr id="23" name="文本框 10"/>
          <p:cNvSpPr txBox="1"/>
          <p:nvPr/>
        </p:nvSpPr>
        <p:spPr>
          <a:xfrm>
            <a:off x="897681" y="1577673"/>
            <a:ext cx="10511847" cy="923330"/>
          </a:xfrm>
          <a:prstGeom prst="rect">
            <a:avLst/>
          </a:prstGeom>
          <a:noFill/>
        </p:spPr>
        <p:txBody>
          <a:bodyPr wrap="square" rtlCol="0">
            <a:spAutoFit/>
          </a:bodyPr>
          <a:lstStyle/>
          <a:p>
            <a:pPr marL="285750" indent="-285750">
              <a:buFont typeface="Arial" pitchFamily="34" charset="0"/>
              <a:buChar char="•"/>
            </a:pPr>
            <a:r>
              <a:rPr lang="zh-CN" altLang="en-US" dirty="0" smtClean="0">
                <a:solidFill>
                  <a:srgbClr val="787481"/>
                </a:solidFill>
                <a:latin typeface="黑体" pitchFamily="49" charset="-122"/>
                <a:ea typeface="黑体" pitchFamily="49" charset="-122"/>
              </a:rPr>
              <a:t>互联网</a:t>
            </a:r>
            <a:r>
              <a:rPr lang="zh-CN" altLang="en-US" dirty="0">
                <a:solidFill>
                  <a:srgbClr val="787481"/>
                </a:solidFill>
                <a:latin typeface="黑体" pitchFamily="49" charset="-122"/>
                <a:ea typeface="黑体" pitchFamily="49" charset="-122"/>
              </a:rPr>
              <a:t>不仅是一个新媒体</a:t>
            </a:r>
            <a:r>
              <a:rPr lang="en-US" altLang="zh-CN" dirty="0">
                <a:solidFill>
                  <a:srgbClr val="787481"/>
                </a:solidFill>
                <a:latin typeface="黑体" pitchFamily="49" charset="-122"/>
                <a:ea typeface="黑体" pitchFamily="49" charset="-122"/>
              </a:rPr>
              <a:t>,</a:t>
            </a:r>
            <a:r>
              <a:rPr lang="zh-CN" altLang="en-US" dirty="0">
                <a:solidFill>
                  <a:srgbClr val="787481"/>
                </a:solidFill>
                <a:latin typeface="黑体" pitchFamily="49" charset="-122"/>
                <a:ea typeface="黑体" pitchFamily="49" charset="-122"/>
              </a:rPr>
              <a:t>它还是一个传播平台</a:t>
            </a:r>
            <a:r>
              <a:rPr lang="en-US" altLang="zh-CN" dirty="0">
                <a:solidFill>
                  <a:srgbClr val="787481"/>
                </a:solidFill>
                <a:latin typeface="黑体" pitchFamily="49" charset="-122"/>
                <a:ea typeface="黑体" pitchFamily="49" charset="-122"/>
              </a:rPr>
              <a:t>,</a:t>
            </a:r>
            <a:r>
              <a:rPr lang="zh-CN" altLang="en-US" dirty="0">
                <a:solidFill>
                  <a:srgbClr val="787481"/>
                </a:solidFill>
                <a:latin typeface="黑体" pitchFamily="49" charset="-122"/>
                <a:ea typeface="黑体" pitchFamily="49" charset="-122"/>
              </a:rPr>
              <a:t>能给人们提供各种各样的机会</a:t>
            </a:r>
            <a:r>
              <a:rPr lang="zh-CN" altLang="en-US" dirty="0" smtClean="0">
                <a:solidFill>
                  <a:srgbClr val="787481"/>
                </a:solidFill>
                <a:latin typeface="黑体" pitchFamily="49" charset="-122"/>
                <a:ea typeface="黑体" pitchFamily="49" charset="-122"/>
              </a:rPr>
              <a:t>。</a:t>
            </a:r>
            <a:endParaRPr lang="en-US" altLang="zh-CN" dirty="0" smtClean="0">
              <a:solidFill>
                <a:srgbClr val="787481"/>
              </a:solidFill>
              <a:latin typeface="黑体" pitchFamily="49" charset="-122"/>
              <a:ea typeface="黑体" pitchFamily="49" charset="-122"/>
            </a:endParaRPr>
          </a:p>
          <a:p>
            <a:pPr marL="285750" indent="-285750">
              <a:buFont typeface="Arial" pitchFamily="34" charset="0"/>
              <a:buChar char="•"/>
            </a:pPr>
            <a:r>
              <a:rPr lang="zh-CN" altLang="en-US" dirty="0" smtClean="0">
                <a:solidFill>
                  <a:srgbClr val="787481"/>
                </a:solidFill>
                <a:latin typeface="黑体" pitchFamily="49" charset="-122"/>
                <a:ea typeface="黑体" pitchFamily="49" charset="-122"/>
              </a:rPr>
              <a:t>网络</a:t>
            </a:r>
            <a:r>
              <a:rPr lang="zh-CN" altLang="en-US" dirty="0">
                <a:solidFill>
                  <a:srgbClr val="787481"/>
                </a:solidFill>
                <a:latin typeface="黑体" pitchFamily="49" charset="-122"/>
                <a:ea typeface="黑体" pitchFamily="49" charset="-122"/>
              </a:rPr>
              <a:t>广告</a:t>
            </a:r>
            <a:r>
              <a:rPr lang="en-US" altLang="zh-CN" dirty="0">
                <a:solidFill>
                  <a:srgbClr val="787481"/>
                </a:solidFill>
                <a:latin typeface="黑体" pitchFamily="49" charset="-122"/>
                <a:ea typeface="黑体" pitchFamily="49" charset="-122"/>
              </a:rPr>
              <a:t>( </a:t>
            </a:r>
            <a:r>
              <a:rPr lang="en-US" altLang="zh-CN" dirty="0" smtClean="0">
                <a:solidFill>
                  <a:srgbClr val="787481"/>
                </a:solidFill>
                <a:latin typeface="黑体" pitchFamily="49" charset="-122"/>
                <a:ea typeface="黑体" pitchFamily="49" charset="-122"/>
              </a:rPr>
              <a:t>Web Ad </a:t>
            </a:r>
            <a:r>
              <a:rPr lang="en-US" altLang="zh-CN" dirty="0">
                <a:solidFill>
                  <a:srgbClr val="787481"/>
                </a:solidFill>
                <a:latin typeface="黑体" pitchFamily="49" charset="-122"/>
                <a:ea typeface="黑体" pitchFamily="49" charset="-122"/>
              </a:rPr>
              <a:t>)</a:t>
            </a:r>
            <a:r>
              <a:rPr lang="zh-CN" altLang="en-US" dirty="0">
                <a:solidFill>
                  <a:srgbClr val="787481"/>
                </a:solidFill>
                <a:latin typeface="黑体" pitchFamily="49" charset="-122"/>
                <a:ea typeface="黑体" pitchFamily="49" charset="-122"/>
              </a:rPr>
              <a:t>是一种新兴的广告形式</a:t>
            </a:r>
            <a:r>
              <a:rPr lang="en-US" altLang="zh-CN" dirty="0">
                <a:solidFill>
                  <a:srgbClr val="787481"/>
                </a:solidFill>
                <a:latin typeface="黑体" pitchFamily="49" charset="-122"/>
                <a:ea typeface="黑体" pitchFamily="49" charset="-122"/>
              </a:rPr>
              <a:t>,</a:t>
            </a:r>
            <a:r>
              <a:rPr lang="zh-CN" altLang="en-US" dirty="0">
                <a:solidFill>
                  <a:srgbClr val="787481"/>
                </a:solidFill>
                <a:latin typeface="黑体" pitchFamily="49" charset="-122"/>
                <a:ea typeface="黑体" pitchFamily="49" charset="-122"/>
              </a:rPr>
              <a:t>它依托于国际互联网而产生</a:t>
            </a:r>
            <a:r>
              <a:rPr lang="zh-CN" altLang="en-US" dirty="0" smtClean="0">
                <a:solidFill>
                  <a:srgbClr val="787481"/>
                </a:solidFill>
                <a:latin typeface="黑体" pitchFamily="49" charset="-122"/>
                <a:ea typeface="黑体" pitchFamily="49" charset="-122"/>
              </a:rPr>
              <a:t>并随着</a:t>
            </a:r>
            <a:r>
              <a:rPr lang="zh-CN" altLang="en-US" dirty="0">
                <a:solidFill>
                  <a:srgbClr val="787481"/>
                </a:solidFill>
                <a:latin typeface="黑体" pitchFamily="49" charset="-122"/>
                <a:ea typeface="黑体" pitchFamily="49" charset="-122"/>
              </a:rPr>
              <a:t>互联网的迅速普及逐渐为人们所</a:t>
            </a:r>
            <a:r>
              <a:rPr lang="zh-CN" altLang="en-US" dirty="0" smtClean="0">
                <a:solidFill>
                  <a:srgbClr val="787481"/>
                </a:solidFill>
                <a:latin typeface="黑体" pitchFamily="49" charset="-122"/>
                <a:ea typeface="黑体" pitchFamily="49" charset="-122"/>
              </a:rPr>
              <a:t>熟悉。</a:t>
            </a:r>
            <a:endParaRPr lang="zh-CN" altLang="en-US" dirty="0">
              <a:solidFill>
                <a:srgbClr val="787481"/>
              </a:solidFill>
              <a:latin typeface="黑体" pitchFamily="49" charset="-122"/>
              <a:ea typeface="黑体" pitchFamily="49" charset="-122"/>
            </a:endParaRPr>
          </a:p>
        </p:txBody>
      </p:sp>
    </p:spTree>
    <p:extLst>
      <p:ext uri="{BB962C8B-B14F-4D97-AF65-F5344CB8AC3E}">
        <p14:creationId xmlns:p14="http://schemas.microsoft.com/office/powerpoint/2010/main" val="185211806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300"/>
                                        <p:tgtEl>
                                          <p:spTgt spid="7"/>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300"/>
                                        <p:tgtEl>
                                          <p:spTgt spid="6"/>
                                        </p:tgtEl>
                                      </p:cBhvr>
                                    </p:animEffect>
                                  </p:childTnLst>
                                </p:cTn>
                              </p:par>
                            </p:childTnLst>
                          </p:cTn>
                        </p:par>
                        <p:par>
                          <p:cTn id="12" fill="hold">
                            <p:stCondLst>
                              <p:cond delay="6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3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0977" y="56829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椭圆 21"/>
          <p:cNvSpPr/>
          <p:nvPr/>
        </p:nvSpPr>
        <p:spPr>
          <a:xfrm>
            <a:off x="7390125" y="1788443"/>
            <a:ext cx="474202" cy="474202"/>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0253591" y="1788443"/>
            <a:ext cx="474202" cy="47420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连接符 23"/>
          <p:cNvCxnSpPr>
            <a:endCxn id="45" idx="2"/>
          </p:cNvCxnSpPr>
          <p:nvPr/>
        </p:nvCxnSpPr>
        <p:spPr>
          <a:xfrm>
            <a:off x="1945929" y="2025544"/>
            <a:ext cx="2442728"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45" idx="6"/>
            <a:endCxn id="22" idx="2"/>
          </p:cNvCxnSpPr>
          <p:nvPr/>
        </p:nvCxnSpPr>
        <p:spPr>
          <a:xfrm>
            <a:off x="4862859" y="2025544"/>
            <a:ext cx="2527266"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22" idx="6"/>
            <a:endCxn id="23" idx="2"/>
          </p:cNvCxnSpPr>
          <p:nvPr/>
        </p:nvCxnSpPr>
        <p:spPr>
          <a:xfrm>
            <a:off x="7864327" y="2025544"/>
            <a:ext cx="2389264"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0" name="文本框 13"/>
          <p:cNvSpPr txBox="1"/>
          <p:nvPr/>
        </p:nvSpPr>
        <p:spPr>
          <a:xfrm>
            <a:off x="755903" y="2316630"/>
            <a:ext cx="2019008" cy="442878"/>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旗帜广告</a:t>
            </a:r>
            <a:endParaRPr lang="zh-CN" altLang="en-US" dirty="0" smtClean="0">
              <a:solidFill>
                <a:srgbClr val="A2998A"/>
              </a:solidFill>
              <a:latin typeface="黑体" pitchFamily="49" charset="-122"/>
              <a:ea typeface="黑体" pitchFamily="49" charset="-122"/>
            </a:endParaRPr>
          </a:p>
        </p:txBody>
      </p:sp>
      <p:sp>
        <p:nvSpPr>
          <p:cNvPr id="33" name="文本框 16"/>
          <p:cNvSpPr txBox="1"/>
          <p:nvPr/>
        </p:nvSpPr>
        <p:spPr>
          <a:xfrm>
            <a:off x="3741073" y="2316630"/>
            <a:ext cx="1878554" cy="442878"/>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按钮广告</a:t>
            </a:r>
            <a:endParaRPr lang="zh-CN" altLang="en-US" dirty="0">
              <a:solidFill>
                <a:srgbClr val="A2998A"/>
              </a:solidFill>
              <a:latin typeface="黑体" pitchFamily="49" charset="-122"/>
              <a:ea typeface="黑体" pitchFamily="49" charset="-122"/>
            </a:endParaRPr>
          </a:p>
        </p:txBody>
      </p:sp>
      <p:sp>
        <p:nvSpPr>
          <p:cNvPr id="36" name="文本框 19"/>
          <p:cNvSpPr txBox="1"/>
          <p:nvPr/>
        </p:nvSpPr>
        <p:spPr>
          <a:xfrm>
            <a:off x="6644355" y="2316630"/>
            <a:ext cx="1878554" cy="442878"/>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插播广告</a:t>
            </a:r>
            <a:endParaRPr lang="zh-CN" altLang="en-US" dirty="0">
              <a:solidFill>
                <a:srgbClr val="A2998A"/>
              </a:solidFill>
              <a:latin typeface="黑体" pitchFamily="49" charset="-122"/>
              <a:ea typeface="黑体" pitchFamily="49" charset="-122"/>
            </a:endParaRPr>
          </a:p>
        </p:txBody>
      </p:sp>
      <p:sp>
        <p:nvSpPr>
          <p:cNvPr id="39" name="文本框 22"/>
          <p:cNvSpPr txBox="1"/>
          <p:nvPr/>
        </p:nvSpPr>
        <p:spPr>
          <a:xfrm>
            <a:off x="9411157" y="2330278"/>
            <a:ext cx="2124782" cy="442878"/>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新流媒体广告</a:t>
            </a:r>
            <a:endParaRPr lang="zh-CN" altLang="en-US" dirty="0">
              <a:solidFill>
                <a:srgbClr val="A2998A"/>
              </a:solidFill>
              <a:latin typeface="黑体" pitchFamily="49" charset="-122"/>
              <a:ea typeface="黑体" pitchFamily="49" charset="-122"/>
            </a:endParaRPr>
          </a:p>
        </p:txBody>
      </p:sp>
      <p:sp>
        <p:nvSpPr>
          <p:cNvPr id="43" name="椭圆 42"/>
          <p:cNvSpPr/>
          <p:nvPr/>
        </p:nvSpPr>
        <p:spPr>
          <a:xfrm>
            <a:off x="1471727" y="1788443"/>
            <a:ext cx="474202" cy="474202"/>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60000"/>
                  <a:lumOff val="40000"/>
                </a:schemeClr>
              </a:solidFill>
            </a:endParaRPr>
          </a:p>
        </p:txBody>
      </p:sp>
      <p:sp>
        <p:nvSpPr>
          <p:cNvPr id="45" name="椭圆 44"/>
          <p:cNvSpPr/>
          <p:nvPr/>
        </p:nvSpPr>
        <p:spPr>
          <a:xfrm>
            <a:off x="4388657" y="1788443"/>
            <a:ext cx="474202" cy="47420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570176" y="643927"/>
            <a:ext cx="2031325" cy="461665"/>
          </a:xfrm>
          <a:prstGeom prst="rect">
            <a:avLst/>
          </a:prstGeom>
        </p:spPr>
        <p:txBody>
          <a:bodyPr wrap="none">
            <a:spAutoFit/>
          </a:bodyPr>
          <a:lstStyle/>
          <a:p>
            <a:r>
              <a:rPr lang="zh-CN" altLang="en-US" sz="2400" dirty="0" smtClean="0">
                <a:solidFill>
                  <a:schemeClr val="tx2">
                    <a:lumMod val="60000"/>
                    <a:lumOff val="40000"/>
                  </a:schemeClr>
                </a:solidFill>
                <a:latin typeface="+mn-ea"/>
              </a:rPr>
              <a:t>（一</a:t>
            </a:r>
            <a:r>
              <a:rPr lang="zh-CN" altLang="en-US" sz="2400" dirty="0" smtClean="0">
                <a:solidFill>
                  <a:schemeClr val="tx2">
                    <a:lumMod val="60000"/>
                    <a:lumOff val="40000"/>
                  </a:schemeClr>
                </a:solidFill>
                <a:latin typeface="+mn-ea"/>
              </a:rPr>
              <a:t>）互联网</a:t>
            </a:r>
            <a:endParaRPr lang="zh-CN" altLang="en-US" sz="2400" dirty="0">
              <a:solidFill>
                <a:schemeClr val="tx2">
                  <a:lumMod val="60000"/>
                  <a:lumOff val="40000"/>
                </a:schemeClr>
              </a:solidFill>
              <a:latin typeface="+mn-ea"/>
            </a:endParaRPr>
          </a:p>
        </p:txBody>
      </p:sp>
      <p:sp>
        <p:nvSpPr>
          <p:cNvPr id="47" name="TextBox 46"/>
          <p:cNvSpPr txBox="1"/>
          <p:nvPr/>
        </p:nvSpPr>
        <p:spPr>
          <a:xfrm>
            <a:off x="808803" y="2797165"/>
            <a:ext cx="2107090" cy="2862322"/>
          </a:xfrm>
          <a:prstGeom prst="rect">
            <a:avLst/>
          </a:prstGeom>
          <a:noFill/>
        </p:spPr>
        <p:txBody>
          <a:bodyPr wrap="square" rtlCol="0">
            <a:spAutoFit/>
          </a:bodyPr>
          <a:lstStyle/>
          <a:p>
            <a:r>
              <a:rPr lang="zh-CN" altLang="en-US" dirty="0">
                <a:solidFill>
                  <a:schemeClr val="bg2">
                    <a:lumMod val="50000"/>
                  </a:schemeClr>
                </a:solidFill>
                <a:latin typeface="华文楷体" pitchFamily="2" charset="-122"/>
                <a:ea typeface="华文楷体" pitchFamily="2" charset="-122"/>
              </a:rPr>
              <a:t>又叫“通栏”“横幅广告”</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是目前全球网络广告的主要</a:t>
            </a:r>
            <a:r>
              <a:rPr lang="zh-CN" altLang="en-US" dirty="0" smtClean="0">
                <a:solidFill>
                  <a:schemeClr val="bg2">
                    <a:lumMod val="50000"/>
                  </a:schemeClr>
                </a:solidFill>
                <a:latin typeface="华文楷体" pitchFamily="2" charset="-122"/>
                <a:ea typeface="华文楷体" pitchFamily="2" charset="-122"/>
              </a:rPr>
              <a:t>形式之一</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网络媒体在页面中分割出一定尺寸的画面</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视各媒体的版面规划而定</a:t>
            </a:r>
            <a:r>
              <a:rPr lang="en-US" altLang="zh-CN" dirty="0">
                <a:solidFill>
                  <a:schemeClr val="bg2">
                    <a:lumMod val="50000"/>
                  </a:schemeClr>
                </a:solidFill>
                <a:latin typeface="华文楷体" pitchFamily="2" charset="-122"/>
                <a:ea typeface="华文楷体" pitchFamily="2" charset="-122"/>
              </a:rPr>
              <a:t>)</a:t>
            </a:r>
            <a:r>
              <a:rPr lang="zh-CN" altLang="en-US" dirty="0" smtClean="0">
                <a:solidFill>
                  <a:schemeClr val="bg2">
                    <a:lumMod val="50000"/>
                  </a:schemeClr>
                </a:solidFill>
                <a:latin typeface="华文楷体" pitchFamily="2" charset="-122"/>
                <a:ea typeface="华文楷体" pitchFamily="2" charset="-122"/>
              </a:rPr>
              <a:t>发布</a:t>
            </a:r>
            <a:r>
              <a:rPr lang="zh-CN" altLang="en-US" dirty="0">
                <a:solidFill>
                  <a:schemeClr val="bg2">
                    <a:lumMod val="50000"/>
                  </a:schemeClr>
                </a:solidFill>
                <a:latin typeface="华文楷体" pitchFamily="2" charset="-122"/>
                <a:ea typeface="华文楷体" pitchFamily="2" charset="-122"/>
              </a:rPr>
              <a:t>广告</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因其像一面旗帜</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故称为旗帜</a:t>
            </a:r>
            <a:r>
              <a:rPr lang="zh-CN" altLang="en-US" dirty="0" smtClean="0">
                <a:solidFill>
                  <a:schemeClr val="bg2">
                    <a:lumMod val="50000"/>
                  </a:schemeClr>
                </a:solidFill>
                <a:latin typeface="华文楷体" pitchFamily="2" charset="-122"/>
                <a:ea typeface="华文楷体" pitchFamily="2" charset="-122"/>
              </a:rPr>
              <a:t>广告。</a:t>
            </a:r>
            <a:endParaRPr lang="zh-CN" altLang="en-US" dirty="0">
              <a:solidFill>
                <a:schemeClr val="bg2">
                  <a:lumMod val="50000"/>
                </a:schemeClr>
              </a:solidFill>
              <a:latin typeface="华文楷体" pitchFamily="2" charset="-122"/>
              <a:ea typeface="华文楷体" pitchFamily="2" charset="-122"/>
            </a:endParaRPr>
          </a:p>
        </p:txBody>
      </p:sp>
      <p:sp>
        <p:nvSpPr>
          <p:cNvPr id="48" name="TextBox 47"/>
          <p:cNvSpPr txBox="1"/>
          <p:nvPr/>
        </p:nvSpPr>
        <p:spPr>
          <a:xfrm>
            <a:off x="3682453" y="2802555"/>
            <a:ext cx="2141198" cy="2031325"/>
          </a:xfrm>
          <a:prstGeom prst="rect">
            <a:avLst/>
          </a:prstGeom>
          <a:noFill/>
        </p:spPr>
        <p:txBody>
          <a:bodyPr wrap="square" rtlCol="0">
            <a:spAutoFit/>
          </a:bodyPr>
          <a:lstStyle/>
          <a:p>
            <a:r>
              <a:rPr lang="zh-CN" altLang="en-US" dirty="0">
                <a:solidFill>
                  <a:schemeClr val="bg2">
                    <a:lumMod val="50000"/>
                  </a:schemeClr>
                </a:solidFill>
                <a:latin typeface="华文楷体" pitchFamily="2" charset="-122"/>
                <a:ea typeface="华文楷体" pitchFamily="2" charset="-122"/>
              </a:rPr>
              <a:t>是网络广告中最早的和最常见的形式</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通常表现为一个</a:t>
            </a:r>
          </a:p>
          <a:p>
            <a:r>
              <a:rPr lang="zh-CN" altLang="en-US" dirty="0">
                <a:solidFill>
                  <a:schemeClr val="bg2">
                    <a:lumMod val="50000"/>
                  </a:schemeClr>
                </a:solidFill>
                <a:latin typeface="华文楷体" pitchFamily="2" charset="-122"/>
                <a:ea typeface="华文楷体" pitchFamily="2" charset="-122"/>
              </a:rPr>
              <a:t>公司的标志</a:t>
            </a:r>
            <a:r>
              <a:rPr lang="en-US" altLang="zh-CN" dirty="0" smtClean="0">
                <a:solidFill>
                  <a:schemeClr val="bg2">
                    <a:lumMod val="50000"/>
                  </a:schemeClr>
                </a:solidFill>
                <a:latin typeface="华文楷体" pitchFamily="2" charset="-122"/>
                <a:ea typeface="华文楷体" pitchFamily="2" charset="-122"/>
              </a:rPr>
              <a:t>(logo )</a:t>
            </a:r>
            <a:r>
              <a:rPr lang="zh-CN" altLang="en-US" dirty="0" smtClean="0">
                <a:solidFill>
                  <a:schemeClr val="bg2">
                    <a:lumMod val="50000"/>
                  </a:schemeClr>
                </a:solidFill>
                <a:latin typeface="华文楷体" pitchFamily="2" charset="-122"/>
                <a:ea typeface="华文楷体" pitchFamily="2" charset="-122"/>
              </a:rPr>
              <a:t>，实则</a:t>
            </a:r>
            <a:r>
              <a:rPr lang="zh-CN" altLang="en-US" dirty="0">
                <a:solidFill>
                  <a:schemeClr val="bg2">
                    <a:lumMod val="50000"/>
                  </a:schemeClr>
                </a:solidFill>
                <a:latin typeface="华文楷体" pitchFamily="2" charset="-122"/>
                <a:ea typeface="华文楷体" pitchFamily="2" charset="-122"/>
              </a:rPr>
              <a:t>是一个通过点击可以链接到公司主页或站点的</a:t>
            </a:r>
            <a:r>
              <a:rPr lang="zh-CN" altLang="en-US" dirty="0" smtClean="0">
                <a:solidFill>
                  <a:schemeClr val="bg2">
                    <a:lumMod val="50000"/>
                  </a:schemeClr>
                </a:solidFill>
                <a:latin typeface="华文楷体" pitchFamily="2" charset="-122"/>
                <a:ea typeface="华文楷体" pitchFamily="2" charset="-122"/>
              </a:rPr>
              <a:t>链接。</a:t>
            </a:r>
            <a:endParaRPr lang="zh-CN" altLang="en-US" dirty="0">
              <a:solidFill>
                <a:schemeClr val="bg2">
                  <a:lumMod val="50000"/>
                </a:schemeClr>
              </a:solidFill>
              <a:latin typeface="华文楷体" pitchFamily="2" charset="-122"/>
              <a:ea typeface="华文楷体" pitchFamily="2" charset="-122"/>
            </a:endParaRPr>
          </a:p>
        </p:txBody>
      </p:sp>
      <p:sp>
        <p:nvSpPr>
          <p:cNvPr id="49" name="TextBox 48"/>
          <p:cNvSpPr txBox="1"/>
          <p:nvPr/>
        </p:nvSpPr>
        <p:spPr>
          <a:xfrm>
            <a:off x="6705302" y="2792031"/>
            <a:ext cx="2353658" cy="2585323"/>
          </a:xfrm>
          <a:prstGeom prst="rect">
            <a:avLst/>
          </a:prstGeom>
          <a:noFill/>
        </p:spPr>
        <p:txBody>
          <a:bodyPr wrap="square" rtlCol="0">
            <a:spAutoFit/>
          </a:bodyPr>
          <a:lstStyle/>
          <a:p>
            <a:r>
              <a:rPr lang="zh-CN" altLang="en-US" dirty="0">
                <a:solidFill>
                  <a:schemeClr val="bg2">
                    <a:lumMod val="50000"/>
                  </a:schemeClr>
                </a:solidFill>
                <a:latin typeface="华文楷体" pitchFamily="2" charset="-122"/>
                <a:ea typeface="华文楷体" pitchFamily="2" charset="-122"/>
              </a:rPr>
              <a:t>广告主选择与自己产品相关的网站或栏目</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在该网站或栏目出现之前插入</a:t>
            </a:r>
            <a:r>
              <a:rPr lang="zh-CN" altLang="en-US" dirty="0" smtClean="0">
                <a:solidFill>
                  <a:schemeClr val="bg2">
                    <a:lumMod val="50000"/>
                  </a:schemeClr>
                </a:solidFill>
                <a:latin typeface="华文楷体" pitchFamily="2" charset="-122"/>
                <a:ea typeface="华文楷体" pitchFamily="2" charset="-122"/>
              </a:rPr>
              <a:t>一个</a:t>
            </a:r>
            <a:r>
              <a:rPr lang="zh-CN" altLang="en-US" dirty="0">
                <a:solidFill>
                  <a:schemeClr val="bg2">
                    <a:lumMod val="50000"/>
                  </a:schemeClr>
                </a:solidFill>
                <a:latin typeface="华文楷体" pitchFamily="2" charset="-122"/>
                <a:ea typeface="华文楷体" pitchFamily="2" charset="-122"/>
              </a:rPr>
              <a:t>新的浏览视窗展示广告的形式叫插播广告。主要分为</a:t>
            </a:r>
            <a:r>
              <a:rPr lang="zh-CN" altLang="en-US" dirty="0" smtClean="0">
                <a:solidFill>
                  <a:schemeClr val="bg2">
                    <a:lumMod val="50000"/>
                  </a:schemeClr>
                </a:solidFill>
                <a:latin typeface="华文楷体" pitchFamily="2" charset="-122"/>
                <a:ea typeface="华文楷体" pitchFamily="2" charset="-122"/>
              </a:rPr>
              <a:t>两种：一</a:t>
            </a:r>
            <a:r>
              <a:rPr lang="zh-CN" altLang="en-US" dirty="0">
                <a:solidFill>
                  <a:schemeClr val="bg2">
                    <a:lumMod val="50000"/>
                  </a:schemeClr>
                </a:solidFill>
                <a:latin typeface="华文楷体" pitchFamily="2" charset="-122"/>
                <a:ea typeface="华文楷体" pitchFamily="2" charset="-122"/>
              </a:rPr>
              <a:t>种是弹出窗口，另一种是背投</a:t>
            </a:r>
            <a:r>
              <a:rPr lang="zh-CN" altLang="en-US" dirty="0" smtClean="0">
                <a:solidFill>
                  <a:schemeClr val="bg2">
                    <a:lumMod val="50000"/>
                  </a:schemeClr>
                </a:solidFill>
                <a:latin typeface="华文楷体" pitchFamily="2" charset="-122"/>
                <a:ea typeface="华文楷体" pitchFamily="2" charset="-122"/>
              </a:rPr>
              <a:t>广告。</a:t>
            </a:r>
            <a:endParaRPr lang="zh-CN" altLang="en-US" dirty="0">
              <a:solidFill>
                <a:schemeClr val="bg2">
                  <a:lumMod val="50000"/>
                </a:schemeClr>
              </a:solidFill>
              <a:latin typeface="华文楷体" pitchFamily="2" charset="-122"/>
              <a:ea typeface="华文楷体" pitchFamily="2" charset="-122"/>
            </a:endParaRPr>
          </a:p>
        </p:txBody>
      </p:sp>
      <p:sp>
        <p:nvSpPr>
          <p:cNvPr id="50" name="TextBox 49"/>
          <p:cNvSpPr txBox="1"/>
          <p:nvPr/>
        </p:nvSpPr>
        <p:spPr>
          <a:xfrm>
            <a:off x="9277474" y="2773612"/>
            <a:ext cx="2258465" cy="2308324"/>
          </a:xfrm>
          <a:prstGeom prst="rect">
            <a:avLst/>
          </a:prstGeom>
          <a:noFill/>
        </p:spPr>
        <p:txBody>
          <a:bodyPr wrap="square" rtlCol="0">
            <a:spAutoFit/>
          </a:bodyPr>
          <a:lstStyle/>
          <a:p>
            <a:r>
              <a:rPr lang="zh-CN" altLang="en-US" dirty="0">
                <a:solidFill>
                  <a:schemeClr val="bg2">
                    <a:lumMod val="50000"/>
                  </a:schemeClr>
                </a:solidFill>
                <a:latin typeface="华文楷体" pitchFamily="2" charset="-122"/>
                <a:ea typeface="华文楷体" pitchFamily="2" charset="-122"/>
              </a:rPr>
              <a:t>位置通常在网站页面的左侧或右侧</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可以</a:t>
            </a:r>
            <a:r>
              <a:rPr lang="zh-CN" altLang="en-US" dirty="0" smtClean="0">
                <a:solidFill>
                  <a:schemeClr val="bg2">
                    <a:lumMod val="50000"/>
                  </a:schemeClr>
                </a:solidFill>
                <a:latin typeface="华文楷体" pitchFamily="2" charset="-122"/>
                <a:ea typeface="华文楷体" pitchFamily="2" charset="-122"/>
              </a:rPr>
              <a:t>自由</a:t>
            </a:r>
            <a:r>
              <a:rPr lang="zh-CN" altLang="en-US" dirty="0">
                <a:solidFill>
                  <a:schemeClr val="bg2">
                    <a:lumMod val="50000"/>
                  </a:schemeClr>
                </a:solidFill>
                <a:latin typeface="华文楷体" pitchFamily="2" charset="-122"/>
                <a:ea typeface="华文楷体" pitchFamily="2" charset="-122"/>
              </a:rPr>
              <a:t>播放由多媒体技术制作的视频、音频与 </a:t>
            </a:r>
            <a:r>
              <a:rPr lang="en-US" altLang="zh-CN" dirty="0">
                <a:solidFill>
                  <a:schemeClr val="bg2">
                    <a:lumMod val="50000"/>
                  </a:schemeClr>
                </a:solidFill>
                <a:latin typeface="华文楷体" pitchFamily="2" charset="-122"/>
                <a:ea typeface="华文楷体" pitchFamily="2" charset="-122"/>
              </a:rPr>
              <a:t>Flash </a:t>
            </a:r>
            <a:r>
              <a:rPr lang="zh-CN" altLang="en-US" dirty="0">
                <a:solidFill>
                  <a:schemeClr val="bg2">
                    <a:lumMod val="50000"/>
                  </a:schemeClr>
                </a:solidFill>
                <a:latin typeface="华文楷体" pitchFamily="2" charset="-122"/>
                <a:ea typeface="华文楷体" pitchFamily="2" charset="-122"/>
              </a:rPr>
              <a:t>相结合的文件</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播放的画面</a:t>
            </a:r>
            <a:r>
              <a:rPr lang="zh-CN" altLang="en-US" dirty="0" smtClean="0">
                <a:solidFill>
                  <a:schemeClr val="bg2">
                    <a:lumMod val="50000"/>
                  </a:schemeClr>
                </a:solidFill>
                <a:latin typeface="华文楷体" pitchFamily="2" charset="-122"/>
                <a:ea typeface="华文楷体" pitchFamily="2" charset="-122"/>
              </a:rPr>
              <a:t>可以悬浮</a:t>
            </a:r>
            <a:r>
              <a:rPr lang="zh-CN" altLang="en-US" dirty="0">
                <a:solidFill>
                  <a:schemeClr val="bg2">
                    <a:lumMod val="50000"/>
                  </a:schemeClr>
                </a:solidFill>
                <a:latin typeface="华文楷体" pitchFamily="2" charset="-122"/>
                <a:ea typeface="华文楷体" pitchFamily="2" charset="-122"/>
              </a:rPr>
              <a:t>在打开的网站页面</a:t>
            </a:r>
            <a:r>
              <a:rPr lang="zh-CN" altLang="en-US" dirty="0" smtClean="0">
                <a:solidFill>
                  <a:schemeClr val="bg2">
                    <a:lumMod val="50000"/>
                  </a:schemeClr>
                </a:solidFill>
                <a:latin typeface="华文楷体" pitchFamily="2" charset="-122"/>
                <a:ea typeface="华文楷体" pitchFamily="2" charset="-122"/>
              </a:rPr>
              <a:t>之上。</a:t>
            </a:r>
            <a:endParaRPr lang="zh-CN" altLang="en-US" dirty="0">
              <a:solidFill>
                <a:schemeClr val="bg2">
                  <a:lumMod val="50000"/>
                </a:schemeClr>
              </a:solidFill>
              <a:latin typeface="华文楷体" pitchFamily="2" charset="-122"/>
              <a:ea typeface="华文楷体" pitchFamily="2" charset="-122"/>
            </a:endParaRPr>
          </a:p>
        </p:txBody>
      </p:sp>
      <p:sp>
        <p:nvSpPr>
          <p:cNvPr id="35" name="文本框 16"/>
          <p:cNvSpPr txBox="1"/>
          <p:nvPr/>
        </p:nvSpPr>
        <p:spPr>
          <a:xfrm>
            <a:off x="685971" y="1158391"/>
            <a:ext cx="4194630" cy="400110"/>
          </a:xfrm>
          <a:prstGeom prst="rect">
            <a:avLst/>
          </a:prstGeom>
          <a:noFill/>
        </p:spPr>
        <p:txBody>
          <a:bodyPr wrap="square" rtlCol="0">
            <a:spAutoFit/>
          </a:bodyPr>
          <a:lstStyle/>
          <a:p>
            <a:r>
              <a:rPr lang="zh-CN" altLang="en-US" sz="2000" dirty="0">
                <a:solidFill>
                  <a:srgbClr val="787481"/>
                </a:solidFill>
                <a:latin typeface="+mj-ea"/>
                <a:ea typeface="+mj-ea"/>
              </a:rPr>
              <a:t> </a:t>
            </a:r>
            <a:r>
              <a:rPr lang="en-US" altLang="zh-CN" sz="2000" dirty="0">
                <a:solidFill>
                  <a:srgbClr val="787481"/>
                </a:solidFill>
                <a:latin typeface="+mj-ea"/>
                <a:ea typeface="+mj-ea"/>
              </a:rPr>
              <a:t>2</a:t>
            </a:r>
            <a:r>
              <a:rPr lang="en-US" altLang="zh-CN" sz="2000" dirty="0" smtClean="0">
                <a:solidFill>
                  <a:srgbClr val="787481"/>
                </a:solidFill>
                <a:latin typeface="+mj-ea"/>
                <a:ea typeface="+mj-ea"/>
              </a:rPr>
              <a:t>.</a:t>
            </a:r>
            <a:r>
              <a:rPr lang="zh-CN" altLang="en-US" sz="2000" dirty="0" smtClean="0">
                <a:solidFill>
                  <a:srgbClr val="787481"/>
                </a:solidFill>
                <a:latin typeface="+mj-ea"/>
                <a:ea typeface="+mj-ea"/>
              </a:rPr>
              <a:t>网络</a:t>
            </a:r>
            <a:r>
              <a:rPr lang="zh-CN" altLang="en-US" sz="2000" dirty="0">
                <a:solidFill>
                  <a:srgbClr val="787481"/>
                </a:solidFill>
                <a:latin typeface="+mj-ea"/>
                <a:ea typeface="+mj-ea"/>
              </a:rPr>
              <a:t>广告</a:t>
            </a:r>
            <a:r>
              <a:rPr lang="zh-CN" altLang="en-US" sz="2000" dirty="0" smtClean="0">
                <a:solidFill>
                  <a:srgbClr val="787481"/>
                </a:solidFill>
                <a:latin typeface="+mj-ea"/>
                <a:ea typeface="+mj-ea"/>
              </a:rPr>
              <a:t>的</a:t>
            </a:r>
            <a:r>
              <a:rPr lang="zh-CN" altLang="en-US" sz="2000" dirty="0">
                <a:solidFill>
                  <a:srgbClr val="787481"/>
                </a:solidFill>
                <a:latin typeface="+mj-ea"/>
                <a:ea typeface="+mj-ea"/>
              </a:rPr>
              <a:t>类型</a:t>
            </a:r>
            <a:endParaRPr lang="zh-CN" altLang="en-US" sz="2000" dirty="0">
              <a:solidFill>
                <a:srgbClr val="787481"/>
              </a:solidFill>
              <a:latin typeface="+mj-ea"/>
              <a:ea typeface="+mj-ea"/>
            </a:endParaRPr>
          </a:p>
        </p:txBody>
      </p:sp>
    </p:spTree>
    <p:extLst>
      <p:ext uri="{BB962C8B-B14F-4D97-AF65-F5344CB8AC3E}">
        <p14:creationId xmlns:p14="http://schemas.microsoft.com/office/powerpoint/2010/main" val="371820687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8" decel="100000"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300" fill="hold"/>
                                        <p:tgtEl>
                                          <p:spTgt spid="25"/>
                                        </p:tgtEl>
                                        <p:attrNameLst>
                                          <p:attrName>ppt_x</p:attrName>
                                        </p:attrNameLst>
                                      </p:cBhvr>
                                      <p:tavLst>
                                        <p:tav tm="0">
                                          <p:val>
                                            <p:strVal val="0-#ppt_w/2"/>
                                          </p:val>
                                        </p:tav>
                                        <p:tav tm="100000">
                                          <p:val>
                                            <p:strVal val="#ppt_x"/>
                                          </p:val>
                                        </p:tav>
                                      </p:tavLst>
                                    </p:anim>
                                    <p:anim calcmode="lin" valueType="num">
                                      <p:cBhvr additive="base">
                                        <p:cTn id="13" dur="3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2" presetClass="entr" presetSubtype="8" decel="10000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300" fill="hold"/>
                                        <p:tgtEl>
                                          <p:spTgt spid="22"/>
                                        </p:tgtEl>
                                        <p:attrNameLst>
                                          <p:attrName>ppt_x</p:attrName>
                                        </p:attrNameLst>
                                      </p:cBhvr>
                                      <p:tavLst>
                                        <p:tav tm="0">
                                          <p:val>
                                            <p:strVal val="0-#ppt_w/2"/>
                                          </p:val>
                                        </p:tav>
                                        <p:tav tm="100000">
                                          <p:val>
                                            <p:strVal val="#ppt_x"/>
                                          </p:val>
                                        </p:tav>
                                      </p:tavLst>
                                    </p:anim>
                                    <p:anim calcmode="lin" valueType="num">
                                      <p:cBhvr additive="base">
                                        <p:cTn id="18" dur="3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2" presetClass="entr" presetSubtype="8" decel="10000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300" fill="hold"/>
                                        <p:tgtEl>
                                          <p:spTgt spid="26"/>
                                        </p:tgtEl>
                                        <p:attrNameLst>
                                          <p:attrName>ppt_x</p:attrName>
                                        </p:attrNameLst>
                                      </p:cBhvr>
                                      <p:tavLst>
                                        <p:tav tm="0">
                                          <p:val>
                                            <p:strVal val="0-#ppt_w/2"/>
                                          </p:val>
                                        </p:tav>
                                        <p:tav tm="100000">
                                          <p:val>
                                            <p:strVal val="#ppt_x"/>
                                          </p:val>
                                        </p:tav>
                                      </p:tavLst>
                                    </p:anim>
                                    <p:anim calcmode="lin" valueType="num">
                                      <p:cBhvr additive="base">
                                        <p:cTn id="23" dur="3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1200"/>
                            </p:stCondLst>
                            <p:childTnLst>
                              <p:par>
                                <p:cTn id="25" presetID="2" presetClass="entr" presetSubtype="8" decel="10000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300" fill="hold"/>
                                        <p:tgtEl>
                                          <p:spTgt spid="23"/>
                                        </p:tgtEl>
                                        <p:attrNameLst>
                                          <p:attrName>ppt_x</p:attrName>
                                        </p:attrNameLst>
                                      </p:cBhvr>
                                      <p:tavLst>
                                        <p:tav tm="0">
                                          <p:val>
                                            <p:strVal val="0-#ppt_w/2"/>
                                          </p:val>
                                        </p:tav>
                                        <p:tav tm="100000">
                                          <p:val>
                                            <p:strVal val="#ppt_x"/>
                                          </p:val>
                                        </p:tav>
                                      </p:tavLst>
                                    </p:anim>
                                    <p:anim calcmode="lin" valueType="num">
                                      <p:cBhvr additive="base">
                                        <p:cTn id="28" dur="300" fill="hold"/>
                                        <p:tgtEl>
                                          <p:spTgt spid="23"/>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8" decel="100000"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300" fill="hold"/>
                                        <p:tgtEl>
                                          <p:spTgt spid="43"/>
                                        </p:tgtEl>
                                        <p:attrNameLst>
                                          <p:attrName>ppt_x</p:attrName>
                                        </p:attrNameLst>
                                      </p:cBhvr>
                                      <p:tavLst>
                                        <p:tav tm="0">
                                          <p:val>
                                            <p:strVal val="0-#ppt_w/2"/>
                                          </p:val>
                                        </p:tav>
                                        <p:tav tm="100000">
                                          <p:val>
                                            <p:strVal val="#ppt_x"/>
                                          </p:val>
                                        </p:tav>
                                      </p:tavLst>
                                    </p:anim>
                                    <p:anim calcmode="lin" valueType="num">
                                      <p:cBhvr additive="base">
                                        <p:cTn id="33" dur="300" fill="hold"/>
                                        <p:tgtEl>
                                          <p:spTgt spid="43"/>
                                        </p:tgtEl>
                                        <p:attrNameLst>
                                          <p:attrName>ppt_y</p:attrName>
                                        </p:attrNameLst>
                                      </p:cBhvr>
                                      <p:tavLst>
                                        <p:tav tm="0">
                                          <p:val>
                                            <p:strVal val="#ppt_y"/>
                                          </p:val>
                                        </p:tav>
                                        <p:tav tm="100000">
                                          <p:val>
                                            <p:strVal val="#ppt_y"/>
                                          </p:val>
                                        </p:tav>
                                      </p:tavLst>
                                    </p:anim>
                                  </p:childTnLst>
                                </p:cTn>
                              </p:par>
                            </p:childTnLst>
                          </p:cTn>
                        </p:par>
                        <p:par>
                          <p:cTn id="34" fill="hold">
                            <p:stCondLst>
                              <p:cond delay="1800"/>
                            </p:stCondLst>
                            <p:childTnLst>
                              <p:par>
                                <p:cTn id="35" presetID="2" presetClass="entr" presetSubtype="8" decel="100000"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300" fill="hold"/>
                                        <p:tgtEl>
                                          <p:spTgt spid="45"/>
                                        </p:tgtEl>
                                        <p:attrNameLst>
                                          <p:attrName>ppt_x</p:attrName>
                                        </p:attrNameLst>
                                      </p:cBhvr>
                                      <p:tavLst>
                                        <p:tav tm="0">
                                          <p:val>
                                            <p:strVal val="0-#ppt_w/2"/>
                                          </p:val>
                                        </p:tav>
                                        <p:tav tm="100000">
                                          <p:val>
                                            <p:strVal val="#ppt_x"/>
                                          </p:val>
                                        </p:tav>
                                      </p:tavLst>
                                    </p:anim>
                                    <p:anim calcmode="lin" valueType="num">
                                      <p:cBhvr additive="base">
                                        <p:cTn id="38" dur="3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3" grpId="0" animBg="1"/>
      <p:bldP spid="4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6050541" cy="740229"/>
            <a:chOff x="314525" y="638630"/>
            <a:chExt cx="6050541" cy="740229"/>
          </a:xfrm>
        </p:grpSpPr>
        <p:sp>
          <p:nvSpPr>
            <p:cNvPr id="3" name="矩形 2"/>
            <p:cNvSpPr/>
            <p:nvPr/>
          </p:nvSpPr>
          <p:spPr>
            <a:xfrm>
              <a:off x="314525"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82895" cy="584775"/>
            </a:xfrm>
            <a:prstGeom prst="rect">
              <a:avLst/>
            </a:prstGeom>
            <a:noFill/>
          </p:spPr>
          <p:txBody>
            <a:bodyPr wrap="square" rtlCol="0">
              <a:spAutoFit/>
            </a:bodyPr>
            <a:lstStyle/>
            <a:p>
              <a:r>
                <a:rPr lang="zh-CN" altLang="en-US" sz="3200" dirty="0">
                  <a:solidFill>
                    <a:srgbClr val="7C8B71"/>
                  </a:solidFill>
                  <a:latin typeface="思源黑体 CN Heavy" panose="020B0A00000000000000" pitchFamily="34" charset="-122"/>
                  <a:ea typeface="思源黑体 CN Heavy" panose="020B0A00000000000000" pitchFamily="34" charset="-122"/>
                </a:rPr>
                <a:t>二、 电视媒体广告传播优劣势</a:t>
              </a:r>
            </a:p>
          </p:txBody>
        </p:sp>
      </p:grpSp>
      <p:sp>
        <p:nvSpPr>
          <p:cNvPr id="5" name="矩形 4"/>
          <p:cNvSpPr/>
          <p:nvPr/>
        </p:nvSpPr>
        <p:spPr>
          <a:xfrm>
            <a:off x="320502" y="1983545"/>
            <a:ext cx="11548591" cy="3080824"/>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320502" y="1983545"/>
            <a:ext cx="5790012" cy="3080824"/>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文本框 7"/>
          <p:cNvSpPr txBox="1"/>
          <p:nvPr/>
        </p:nvSpPr>
        <p:spPr>
          <a:xfrm>
            <a:off x="6175697" y="2179297"/>
            <a:ext cx="5500487" cy="2759730"/>
          </a:xfrm>
          <a:prstGeom prst="rect">
            <a:avLst/>
          </a:prstGeom>
          <a:noFill/>
        </p:spPr>
        <p:txBody>
          <a:bodyPr wrap="square" rtlCol="0">
            <a:spAutoFit/>
          </a:bodyPr>
          <a:lstStyle/>
          <a:p>
            <a:pPr marL="342900" indent="-342900">
              <a:lnSpc>
                <a:spcPts val="2600"/>
              </a:lnSpc>
              <a:buFont typeface="Arial" pitchFamily="34" charset="0"/>
              <a:buChar char="•"/>
            </a:pPr>
            <a:r>
              <a:rPr lang="zh-CN" altLang="en-US" sz="2000" dirty="0">
                <a:solidFill>
                  <a:schemeClr val="bg1"/>
                </a:solidFill>
                <a:latin typeface="+mn-ea"/>
              </a:rPr>
              <a:t>电视媒体的首要优势是</a:t>
            </a:r>
            <a:r>
              <a:rPr lang="zh-CN" altLang="en-US" sz="2000" b="1" dirty="0">
                <a:solidFill>
                  <a:schemeClr val="bg1"/>
                </a:solidFill>
                <a:latin typeface="+mn-ea"/>
              </a:rPr>
              <a:t>传播面广、影响力</a:t>
            </a:r>
            <a:r>
              <a:rPr lang="zh-CN" altLang="en-US" sz="2000" b="1" dirty="0" smtClean="0">
                <a:solidFill>
                  <a:schemeClr val="bg1"/>
                </a:solidFill>
                <a:latin typeface="+mn-ea"/>
              </a:rPr>
              <a:t>大</a:t>
            </a:r>
            <a:endParaRPr lang="en-US" altLang="zh-CN" sz="2000" b="1" dirty="0" smtClean="0">
              <a:solidFill>
                <a:schemeClr val="bg1"/>
              </a:solidFill>
              <a:latin typeface="+mn-ea"/>
            </a:endParaRPr>
          </a:p>
          <a:p>
            <a:pPr marL="342900" indent="-342900">
              <a:lnSpc>
                <a:spcPts val="2600"/>
              </a:lnSpc>
              <a:buFont typeface="Arial" pitchFamily="34" charset="0"/>
              <a:buChar char="•"/>
            </a:pPr>
            <a:r>
              <a:rPr lang="zh-CN" altLang="en-US" sz="2000" dirty="0">
                <a:solidFill>
                  <a:schemeClr val="bg1"/>
                </a:solidFill>
                <a:latin typeface="+mn-ea"/>
              </a:rPr>
              <a:t>此外</a:t>
            </a:r>
            <a:r>
              <a:rPr lang="en-US" altLang="zh-CN" sz="2000" dirty="0">
                <a:solidFill>
                  <a:schemeClr val="bg1"/>
                </a:solidFill>
                <a:latin typeface="+mn-ea"/>
              </a:rPr>
              <a:t>,</a:t>
            </a:r>
            <a:r>
              <a:rPr lang="zh-CN" altLang="en-US" sz="2000" dirty="0">
                <a:solidFill>
                  <a:schemeClr val="bg1"/>
                </a:solidFill>
                <a:latin typeface="+mn-ea"/>
              </a:rPr>
              <a:t>由于电视具有</a:t>
            </a:r>
            <a:r>
              <a:rPr lang="zh-CN" altLang="en-US" sz="2000" b="1" dirty="0">
                <a:solidFill>
                  <a:schemeClr val="bg1"/>
                </a:solidFill>
                <a:latin typeface="+mn-ea"/>
              </a:rPr>
              <a:t>承载与显示声音及画面的双重功能</a:t>
            </a:r>
            <a:r>
              <a:rPr lang="en-US" altLang="zh-CN" sz="2000" dirty="0">
                <a:solidFill>
                  <a:schemeClr val="bg1"/>
                </a:solidFill>
                <a:latin typeface="+mn-ea"/>
              </a:rPr>
              <a:t>,</a:t>
            </a:r>
            <a:r>
              <a:rPr lang="zh-CN" altLang="en-US" sz="2000" dirty="0">
                <a:solidFill>
                  <a:schemeClr val="bg1"/>
                </a:solidFill>
                <a:latin typeface="+mn-ea"/>
              </a:rPr>
              <a:t>因而可以使广告</a:t>
            </a:r>
            <a:r>
              <a:rPr lang="zh-CN" altLang="en-US" sz="2000" dirty="0" smtClean="0">
                <a:solidFill>
                  <a:schemeClr val="bg1"/>
                </a:solidFill>
                <a:latin typeface="+mn-ea"/>
              </a:rPr>
              <a:t>创意</a:t>
            </a:r>
            <a:r>
              <a:rPr lang="zh-CN" altLang="en-US" sz="2000" dirty="0">
                <a:solidFill>
                  <a:schemeClr val="bg1"/>
                </a:solidFill>
                <a:latin typeface="+mn-ea"/>
              </a:rPr>
              <a:t>生动地传达给消费者</a:t>
            </a:r>
            <a:r>
              <a:rPr lang="en-US" altLang="zh-CN" sz="2000" dirty="0">
                <a:solidFill>
                  <a:schemeClr val="bg1"/>
                </a:solidFill>
                <a:latin typeface="+mn-ea"/>
              </a:rPr>
              <a:t>,</a:t>
            </a:r>
            <a:r>
              <a:rPr lang="zh-CN" altLang="en-US" sz="2000" dirty="0">
                <a:solidFill>
                  <a:schemeClr val="bg1"/>
                </a:solidFill>
                <a:latin typeface="+mn-ea"/>
              </a:rPr>
              <a:t>让消费者能够获得“既闻其人、又闻其声”的审美</a:t>
            </a:r>
            <a:r>
              <a:rPr lang="zh-CN" altLang="en-US" sz="2000" dirty="0" smtClean="0">
                <a:solidFill>
                  <a:schemeClr val="bg1"/>
                </a:solidFill>
                <a:latin typeface="+mn-ea"/>
              </a:rPr>
              <a:t>感受</a:t>
            </a:r>
            <a:endParaRPr lang="en-US" altLang="zh-CN" sz="2000" dirty="0" smtClean="0">
              <a:solidFill>
                <a:schemeClr val="bg1"/>
              </a:solidFill>
              <a:latin typeface="+mn-ea"/>
            </a:endParaRPr>
          </a:p>
          <a:p>
            <a:pPr marL="342900" indent="-342900">
              <a:lnSpc>
                <a:spcPts val="2600"/>
              </a:lnSpc>
              <a:buFont typeface="Arial" pitchFamily="34" charset="0"/>
              <a:buChar char="•"/>
            </a:pPr>
            <a:r>
              <a:rPr lang="zh-CN" altLang="en-US" sz="2000" dirty="0">
                <a:solidFill>
                  <a:schemeClr val="bg1"/>
                </a:solidFill>
                <a:latin typeface="+mn-ea"/>
              </a:rPr>
              <a:t>同时</a:t>
            </a:r>
            <a:r>
              <a:rPr lang="en-US" altLang="zh-CN" sz="2000" dirty="0">
                <a:solidFill>
                  <a:schemeClr val="bg1"/>
                </a:solidFill>
                <a:latin typeface="+mn-ea"/>
              </a:rPr>
              <a:t>,</a:t>
            </a:r>
            <a:r>
              <a:rPr lang="zh-CN" altLang="en-US" sz="2000" dirty="0">
                <a:solidFill>
                  <a:schemeClr val="bg1"/>
                </a:solidFill>
                <a:latin typeface="+mn-ea"/>
              </a:rPr>
              <a:t>电视广告还可以让不准备看广告的观众在</a:t>
            </a:r>
            <a:r>
              <a:rPr lang="zh-CN" altLang="en-US" sz="2000" b="1" dirty="0">
                <a:solidFill>
                  <a:schemeClr val="bg1"/>
                </a:solidFill>
                <a:latin typeface="+mn-ea"/>
              </a:rPr>
              <a:t>无意中获得广告</a:t>
            </a:r>
            <a:r>
              <a:rPr lang="zh-CN" altLang="en-US" sz="2000" b="1" dirty="0" smtClean="0">
                <a:solidFill>
                  <a:schemeClr val="bg1"/>
                </a:solidFill>
                <a:latin typeface="+mn-ea"/>
              </a:rPr>
              <a:t>信息</a:t>
            </a:r>
            <a:endParaRPr lang="en-US" altLang="zh-CN" sz="2000" b="1" dirty="0" smtClean="0">
              <a:solidFill>
                <a:schemeClr val="bg1"/>
              </a:solidFill>
              <a:latin typeface="+mn-ea"/>
            </a:endParaRPr>
          </a:p>
          <a:p>
            <a:pPr marL="342900" indent="-342900">
              <a:lnSpc>
                <a:spcPts val="2600"/>
              </a:lnSpc>
              <a:buFont typeface="Arial" pitchFamily="34" charset="0"/>
              <a:buChar char="•"/>
            </a:pPr>
            <a:r>
              <a:rPr lang="zh-CN" altLang="en-US" sz="2000" dirty="0">
                <a:solidFill>
                  <a:schemeClr val="bg1"/>
                </a:solidFill>
                <a:latin typeface="+mn-ea"/>
              </a:rPr>
              <a:t>此外</a:t>
            </a:r>
            <a:r>
              <a:rPr lang="en-US" altLang="zh-CN" sz="2000" dirty="0">
                <a:solidFill>
                  <a:schemeClr val="bg1"/>
                </a:solidFill>
                <a:latin typeface="+mn-ea"/>
              </a:rPr>
              <a:t>,</a:t>
            </a:r>
            <a:r>
              <a:rPr lang="zh-CN" altLang="en-US" sz="2000" dirty="0">
                <a:solidFill>
                  <a:schemeClr val="bg1"/>
                </a:solidFill>
                <a:latin typeface="+mn-ea"/>
              </a:rPr>
              <a:t>电视广告能充分</a:t>
            </a:r>
            <a:r>
              <a:rPr lang="zh-CN" altLang="en-US" sz="2000" b="1" dirty="0">
                <a:solidFill>
                  <a:schemeClr val="bg1"/>
                </a:solidFill>
                <a:latin typeface="+mn-ea"/>
              </a:rPr>
              <a:t>利用名人效应推销</a:t>
            </a:r>
            <a:r>
              <a:rPr lang="zh-CN" altLang="en-US" sz="2000" b="1" dirty="0" smtClean="0">
                <a:solidFill>
                  <a:schemeClr val="bg1"/>
                </a:solidFill>
                <a:latin typeface="+mn-ea"/>
              </a:rPr>
              <a:t>产品</a:t>
            </a:r>
            <a:endParaRPr lang="zh-CN" altLang="en-US" sz="2000" b="1" dirty="0">
              <a:solidFill>
                <a:schemeClr val="bg1"/>
              </a:solidFill>
              <a:latin typeface="+mn-ea"/>
            </a:endParaRPr>
          </a:p>
        </p:txBody>
      </p:sp>
      <p:sp>
        <p:nvSpPr>
          <p:cNvPr id="15" name="TextBox 14"/>
          <p:cNvSpPr txBox="1"/>
          <p:nvPr/>
        </p:nvSpPr>
        <p:spPr>
          <a:xfrm>
            <a:off x="548626" y="1361688"/>
            <a:ext cx="3066756" cy="461665"/>
          </a:xfrm>
          <a:prstGeom prst="rect">
            <a:avLst/>
          </a:prstGeom>
          <a:noFill/>
        </p:spPr>
        <p:txBody>
          <a:bodyPr wrap="square" rtlCol="0">
            <a:spAutoFit/>
          </a:bodyPr>
          <a:lstStyle/>
          <a:p>
            <a:r>
              <a:rPr lang="zh-CN" altLang="en-US" sz="2400" dirty="0" smtClean="0">
                <a:solidFill>
                  <a:srgbClr val="7C8B71"/>
                </a:solidFill>
                <a:latin typeface="思源黑体 CN Heavy" panose="020B0A00000000000000" pitchFamily="34" charset="-122"/>
                <a:ea typeface="思源黑体 CN Heavy" panose="020B0A00000000000000" pitchFamily="34" charset="-122"/>
              </a:rPr>
              <a:t>（一</a:t>
            </a:r>
            <a:r>
              <a:rPr lang="zh-CN" altLang="en-US" sz="2400" dirty="0">
                <a:solidFill>
                  <a:srgbClr val="7C8B71"/>
                </a:solidFill>
                <a:latin typeface="思源黑体 CN Heavy" panose="020B0A00000000000000" pitchFamily="34" charset="-122"/>
                <a:ea typeface="思源黑体 CN Heavy" panose="020B0A00000000000000" pitchFamily="34" charset="-122"/>
              </a:rPr>
              <a:t>）</a:t>
            </a:r>
            <a:r>
              <a:rPr lang="en-US" altLang="zh-CN" sz="2400" dirty="0" smtClean="0">
                <a:solidFill>
                  <a:srgbClr val="7C8B71"/>
                </a:solidFill>
                <a:latin typeface="思源黑体 CN Heavy" panose="020B0A00000000000000" pitchFamily="34" charset="-122"/>
                <a:ea typeface="思源黑体 CN Heavy" panose="020B0A00000000000000" pitchFamily="34" charset="-122"/>
              </a:rPr>
              <a:t> </a:t>
            </a:r>
            <a:r>
              <a:rPr lang="zh-CN" altLang="en-US" sz="2400" dirty="0" smtClean="0">
                <a:solidFill>
                  <a:srgbClr val="7C8B71"/>
                </a:solidFill>
                <a:latin typeface="思源黑体 CN Heavy" panose="020B0A00000000000000" pitchFamily="34" charset="-122"/>
                <a:ea typeface="思源黑体 CN Heavy" panose="020B0A00000000000000" pitchFamily="34" charset="-122"/>
              </a:rPr>
              <a:t>优势</a:t>
            </a:r>
            <a:endParaRPr lang="en-US" altLang="zh-CN" sz="2400" dirty="0">
              <a:solidFill>
                <a:srgbClr val="7C8B71"/>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299069001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0977" y="56829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椭圆 21"/>
          <p:cNvSpPr/>
          <p:nvPr/>
        </p:nvSpPr>
        <p:spPr>
          <a:xfrm>
            <a:off x="7390125" y="1788443"/>
            <a:ext cx="474202" cy="474202"/>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0253591" y="1788443"/>
            <a:ext cx="474202" cy="47420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连接符 23"/>
          <p:cNvCxnSpPr>
            <a:endCxn id="45" idx="2"/>
          </p:cNvCxnSpPr>
          <p:nvPr/>
        </p:nvCxnSpPr>
        <p:spPr>
          <a:xfrm>
            <a:off x="1945929" y="2025544"/>
            <a:ext cx="2442728"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45" idx="6"/>
            <a:endCxn id="22" idx="2"/>
          </p:cNvCxnSpPr>
          <p:nvPr/>
        </p:nvCxnSpPr>
        <p:spPr>
          <a:xfrm>
            <a:off x="4862859" y="2025544"/>
            <a:ext cx="2527266"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22" idx="6"/>
            <a:endCxn id="23" idx="2"/>
          </p:cNvCxnSpPr>
          <p:nvPr/>
        </p:nvCxnSpPr>
        <p:spPr>
          <a:xfrm>
            <a:off x="7864327" y="2025544"/>
            <a:ext cx="2389264"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0" name="文本框 13"/>
          <p:cNvSpPr txBox="1"/>
          <p:nvPr/>
        </p:nvSpPr>
        <p:spPr>
          <a:xfrm>
            <a:off x="755903" y="2316630"/>
            <a:ext cx="2019008" cy="442878"/>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浮动标识</a:t>
            </a:r>
            <a:endParaRPr lang="zh-CN" altLang="en-US" dirty="0" smtClean="0">
              <a:solidFill>
                <a:srgbClr val="A2998A"/>
              </a:solidFill>
              <a:latin typeface="黑体" pitchFamily="49" charset="-122"/>
              <a:ea typeface="黑体" pitchFamily="49" charset="-122"/>
            </a:endParaRPr>
          </a:p>
        </p:txBody>
      </p:sp>
      <p:sp>
        <p:nvSpPr>
          <p:cNvPr id="33" name="文本框 16"/>
          <p:cNvSpPr txBox="1"/>
          <p:nvPr/>
        </p:nvSpPr>
        <p:spPr>
          <a:xfrm>
            <a:off x="3741073" y="2316630"/>
            <a:ext cx="1878554" cy="442878"/>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赞助式广告</a:t>
            </a:r>
            <a:endParaRPr lang="zh-CN" altLang="en-US" dirty="0">
              <a:solidFill>
                <a:srgbClr val="A2998A"/>
              </a:solidFill>
              <a:latin typeface="黑体" pitchFamily="49" charset="-122"/>
              <a:ea typeface="黑体" pitchFamily="49" charset="-122"/>
            </a:endParaRPr>
          </a:p>
        </p:txBody>
      </p:sp>
      <p:sp>
        <p:nvSpPr>
          <p:cNvPr id="36" name="文本框 19"/>
          <p:cNvSpPr txBox="1"/>
          <p:nvPr/>
        </p:nvSpPr>
        <p:spPr>
          <a:xfrm>
            <a:off x="6644355" y="2316630"/>
            <a:ext cx="1878554" cy="442878"/>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电子邮件广告</a:t>
            </a:r>
            <a:endParaRPr lang="zh-CN" altLang="en-US" dirty="0">
              <a:solidFill>
                <a:srgbClr val="A2998A"/>
              </a:solidFill>
              <a:latin typeface="黑体" pitchFamily="49" charset="-122"/>
              <a:ea typeface="黑体" pitchFamily="49" charset="-122"/>
            </a:endParaRPr>
          </a:p>
        </p:txBody>
      </p:sp>
      <p:sp>
        <p:nvSpPr>
          <p:cNvPr id="39" name="文本框 22"/>
          <p:cNvSpPr txBox="1"/>
          <p:nvPr/>
        </p:nvSpPr>
        <p:spPr>
          <a:xfrm>
            <a:off x="9411157" y="2330278"/>
            <a:ext cx="2124782" cy="442878"/>
          </a:xfrm>
          <a:prstGeom prst="rect">
            <a:avLst/>
          </a:prstGeom>
          <a:noFill/>
        </p:spPr>
        <p:txBody>
          <a:bodyPr wrap="square" rtlCol="0">
            <a:spAutoFit/>
          </a:bodyPr>
          <a:lstStyle/>
          <a:p>
            <a:pPr algn="ctr">
              <a:lnSpc>
                <a:spcPct val="150000"/>
              </a:lnSpc>
            </a:pPr>
            <a:r>
              <a:rPr lang="zh-CN" altLang="en-US" dirty="0">
                <a:solidFill>
                  <a:srgbClr val="A2998A"/>
                </a:solidFill>
                <a:latin typeface="黑体" pitchFamily="49" charset="-122"/>
                <a:ea typeface="黑体" pitchFamily="49" charset="-122"/>
              </a:rPr>
              <a:t>互动游戏广告</a:t>
            </a:r>
            <a:endParaRPr lang="zh-CN" altLang="en-US" dirty="0">
              <a:solidFill>
                <a:srgbClr val="A2998A"/>
              </a:solidFill>
              <a:latin typeface="黑体" pitchFamily="49" charset="-122"/>
              <a:ea typeface="黑体" pitchFamily="49" charset="-122"/>
            </a:endParaRPr>
          </a:p>
        </p:txBody>
      </p:sp>
      <p:sp>
        <p:nvSpPr>
          <p:cNvPr id="43" name="椭圆 42"/>
          <p:cNvSpPr/>
          <p:nvPr/>
        </p:nvSpPr>
        <p:spPr>
          <a:xfrm>
            <a:off x="1471727" y="1788443"/>
            <a:ext cx="474202" cy="474202"/>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60000"/>
                  <a:lumOff val="40000"/>
                </a:schemeClr>
              </a:solidFill>
            </a:endParaRPr>
          </a:p>
        </p:txBody>
      </p:sp>
      <p:sp>
        <p:nvSpPr>
          <p:cNvPr id="45" name="椭圆 44"/>
          <p:cNvSpPr/>
          <p:nvPr/>
        </p:nvSpPr>
        <p:spPr>
          <a:xfrm>
            <a:off x="4388657" y="1788443"/>
            <a:ext cx="474202" cy="47420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570176" y="643927"/>
            <a:ext cx="2031325" cy="461665"/>
          </a:xfrm>
          <a:prstGeom prst="rect">
            <a:avLst/>
          </a:prstGeom>
        </p:spPr>
        <p:txBody>
          <a:bodyPr wrap="none">
            <a:spAutoFit/>
          </a:bodyPr>
          <a:lstStyle/>
          <a:p>
            <a:r>
              <a:rPr lang="zh-CN" altLang="en-US" sz="2400" dirty="0" smtClean="0">
                <a:solidFill>
                  <a:schemeClr val="tx2">
                    <a:lumMod val="60000"/>
                    <a:lumOff val="40000"/>
                  </a:schemeClr>
                </a:solidFill>
                <a:latin typeface="+mn-ea"/>
              </a:rPr>
              <a:t>（一</a:t>
            </a:r>
            <a:r>
              <a:rPr lang="zh-CN" altLang="en-US" sz="2400" dirty="0" smtClean="0">
                <a:solidFill>
                  <a:schemeClr val="tx2">
                    <a:lumMod val="60000"/>
                    <a:lumOff val="40000"/>
                  </a:schemeClr>
                </a:solidFill>
                <a:latin typeface="+mn-ea"/>
              </a:rPr>
              <a:t>）互联网</a:t>
            </a:r>
            <a:endParaRPr lang="zh-CN" altLang="en-US" sz="2400" dirty="0">
              <a:solidFill>
                <a:schemeClr val="tx2">
                  <a:lumMod val="60000"/>
                  <a:lumOff val="40000"/>
                </a:schemeClr>
              </a:solidFill>
              <a:latin typeface="+mn-ea"/>
            </a:endParaRPr>
          </a:p>
        </p:txBody>
      </p:sp>
      <p:sp>
        <p:nvSpPr>
          <p:cNvPr id="47" name="TextBox 46"/>
          <p:cNvSpPr txBox="1"/>
          <p:nvPr/>
        </p:nvSpPr>
        <p:spPr>
          <a:xfrm>
            <a:off x="808803" y="2797165"/>
            <a:ext cx="2248296" cy="1477328"/>
          </a:xfrm>
          <a:prstGeom prst="rect">
            <a:avLst/>
          </a:prstGeom>
          <a:noFill/>
        </p:spPr>
        <p:txBody>
          <a:bodyPr wrap="square" rtlCol="0">
            <a:spAutoFit/>
          </a:bodyPr>
          <a:lstStyle/>
          <a:p>
            <a:r>
              <a:rPr lang="zh-CN" altLang="en-US" dirty="0" smtClean="0">
                <a:solidFill>
                  <a:schemeClr val="bg2">
                    <a:lumMod val="50000"/>
                  </a:schemeClr>
                </a:solidFill>
                <a:latin typeface="华文楷体" pitchFamily="2" charset="-122"/>
                <a:ea typeface="华文楷体" pitchFamily="2" charset="-122"/>
              </a:rPr>
              <a:t>悬浮</a:t>
            </a:r>
            <a:r>
              <a:rPr lang="zh-CN" altLang="en-US" dirty="0">
                <a:solidFill>
                  <a:schemeClr val="bg2">
                    <a:lumMod val="50000"/>
                  </a:schemeClr>
                </a:solidFill>
                <a:latin typeface="华文楷体" pitchFamily="2" charset="-122"/>
                <a:ea typeface="华文楷体" pitchFamily="2" charset="-122"/>
              </a:rPr>
              <a:t>于网站页面的左下角或右下角</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一般是产品</a:t>
            </a:r>
            <a:r>
              <a:rPr lang="zh-CN" altLang="en-US" dirty="0" smtClean="0">
                <a:solidFill>
                  <a:schemeClr val="bg2">
                    <a:lumMod val="50000"/>
                  </a:schemeClr>
                </a:solidFill>
                <a:latin typeface="华文楷体" pitchFamily="2" charset="-122"/>
                <a:ea typeface="华文楷体" pitchFamily="2" charset="-122"/>
              </a:rPr>
              <a:t>图片</a:t>
            </a:r>
            <a:r>
              <a:rPr lang="zh-CN" altLang="en-US" dirty="0">
                <a:solidFill>
                  <a:schemeClr val="bg2">
                    <a:lumMod val="50000"/>
                  </a:schemeClr>
                </a:solidFill>
                <a:latin typeface="华文楷体" pitchFamily="2" charset="-122"/>
                <a:ea typeface="华文楷体" pitchFamily="2" charset="-122"/>
              </a:rPr>
              <a:t>或企业 </a:t>
            </a:r>
            <a:r>
              <a:rPr lang="en-US" altLang="zh-CN" dirty="0">
                <a:solidFill>
                  <a:schemeClr val="bg2">
                    <a:lumMod val="50000"/>
                  </a:schemeClr>
                </a:solidFill>
                <a:latin typeface="华文楷体" pitchFamily="2" charset="-122"/>
                <a:ea typeface="华文楷体" pitchFamily="2" charset="-122"/>
              </a:rPr>
              <a:t>logo ,</a:t>
            </a:r>
            <a:r>
              <a:rPr lang="zh-CN" altLang="en-US" dirty="0">
                <a:solidFill>
                  <a:schemeClr val="bg2">
                    <a:lumMod val="50000"/>
                  </a:schemeClr>
                </a:solidFill>
                <a:latin typeface="华文楷体" pitchFamily="2" charset="-122"/>
                <a:ea typeface="华文楷体" pitchFamily="2" charset="-122"/>
              </a:rPr>
              <a:t>会随页面的拉动而</a:t>
            </a:r>
            <a:r>
              <a:rPr lang="zh-CN" altLang="en-US" dirty="0" smtClean="0">
                <a:solidFill>
                  <a:schemeClr val="bg2">
                    <a:lumMod val="50000"/>
                  </a:schemeClr>
                </a:solidFill>
                <a:latin typeface="华文楷体" pitchFamily="2" charset="-122"/>
                <a:ea typeface="华文楷体" pitchFamily="2" charset="-122"/>
              </a:rPr>
              <a:t>浮动。</a:t>
            </a:r>
            <a:endParaRPr lang="zh-CN" altLang="en-US" dirty="0">
              <a:solidFill>
                <a:schemeClr val="bg2">
                  <a:lumMod val="50000"/>
                </a:schemeClr>
              </a:solidFill>
              <a:latin typeface="华文楷体" pitchFamily="2" charset="-122"/>
              <a:ea typeface="华文楷体" pitchFamily="2" charset="-122"/>
            </a:endParaRPr>
          </a:p>
        </p:txBody>
      </p:sp>
      <p:sp>
        <p:nvSpPr>
          <p:cNvPr id="48" name="TextBox 47"/>
          <p:cNvSpPr txBox="1"/>
          <p:nvPr/>
        </p:nvSpPr>
        <p:spPr>
          <a:xfrm>
            <a:off x="3573269" y="2802555"/>
            <a:ext cx="2444040" cy="2585323"/>
          </a:xfrm>
          <a:prstGeom prst="rect">
            <a:avLst/>
          </a:prstGeom>
          <a:noFill/>
        </p:spPr>
        <p:txBody>
          <a:bodyPr wrap="square" rtlCol="0">
            <a:spAutoFit/>
          </a:bodyPr>
          <a:lstStyle/>
          <a:p>
            <a:r>
              <a:rPr lang="zh-CN" altLang="en-US" dirty="0">
                <a:solidFill>
                  <a:schemeClr val="bg2">
                    <a:lumMod val="50000"/>
                  </a:schemeClr>
                </a:solidFill>
                <a:latin typeface="华文楷体" pitchFamily="2" charset="-122"/>
                <a:ea typeface="华文楷体" pitchFamily="2" charset="-122"/>
              </a:rPr>
              <a:t>形式多样</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有内容赞助式广告、节目赞助式广告、</a:t>
            </a:r>
            <a:r>
              <a:rPr lang="zh-CN" altLang="en-US" dirty="0" smtClean="0">
                <a:solidFill>
                  <a:schemeClr val="bg2">
                    <a:lumMod val="50000"/>
                  </a:schemeClr>
                </a:solidFill>
                <a:latin typeface="华文楷体" pitchFamily="2" charset="-122"/>
                <a:ea typeface="华文楷体" pitchFamily="2" charset="-122"/>
              </a:rPr>
              <a:t>竞赛</a:t>
            </a:r>
            <a:r>
              <a:rPr lang="zh-CN" altLang="en-US" dirty="0">
                <a:solidFill>
                  <a:schemeClr val="bg2">
                    <a:lumMod val="50000"/>
                  </a:schemeClr>
                </a:solidFill>
                <a:latin typeface="华文楷体" pitchFamily="2" charset="-122"/>
                <a:ea typeface="华文楷体" pitchFamily="2" charset="-122"/>
              </a:rPr>
              <a:t>和推广式</a:t>
            </a:r>
            <a:r>
              <a:rPr lang="zh-CN" altLang="en-US" dirty="0" smtClean="0">
                <a:solidFill>
                  <a:schemeClr val="bg2">
                    <a:lumMod val="50000"/>
                  </a:schemeClr>
                </a:solidFill>
                <a:latin typeface="华文楷体" pitchFamily="2" charset="-122"/>
                <a:ea typeface="华文楷体" pitchFamily="2" charset="-122"/>
              </a:rPr>
              <a:t>广告等</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广告主可根据自己感兴趣的网站内容</a:t>
            </a:r>
            <a:r>
              <a:rPr lang="zh-CN" altLang="en-US" dirty="0" smtClean="0">
                <a:solidFill>
                  <a:schemeClr val="bg2">
                    <a:lumMod val="50000"/>
                  </a:schemeClr>
                </a:solidFill>
                <a:latin typeface="华文楷体" pitchFamily="2" charset="-122"/>
                <a:ea typeface="华文楷体" pitchFamily="2" charset="-122"/>
              </a:rPr>
              <a:t>或网站</a:t>
            </a:r>
            <a:r>
              <a:rPr lang="zh-CN" altLang="en-US" dirty="0">
                <a:solidFill>
                  <a:schemeClr val="bg2">
                    <a:lumMod val="50000"/>
                  </a:schemeClr>
                </a:solidFill>
                <a:latin typeface="华文楷体" pitchFamily="2" charset="-122"/>
                <a:ea typeface="华文楷体" pitchFamily="2" charset="-122"/>
              </a:rPr>
              <a:t>节目进行赞助</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或者与网站一起合办受众可能感兴趣的时效性网站</a:t>
            </a:r>
            <a:endParaRPr lang="zh-CN" altLang="en-US" dirty="0">
              <a:solidFill>
                <a:schemeClr val="bg2">
                  <a:lumMod val="50000"/>
                </a:schemeClr>
              </a:solidFill>
              <a:latin typeface="华文楷体" pitchFamily="2" charset="-122"/>
              <a:ea typeface="华文楷体" pitchFamily="2" charset="-122"/>
            </a:endParaRPr>
          </a:p>
        </p:txBody>
      </p:sp>
      <p:sp>
        <p:nvSpPr>
          <p:cNvPr id="49" name="TextBox 48"/>
          <p:cNvSpPr txBox="1"/>
          <p:nvPr/>
        </p:nvSpPr>
        <p:spPr>
          <a:xfrm>
            <a:off x="6527878" y="2792031"/>
            <a:ext cx="2353658" cy="2308324"/>
          </a:xfrm>
          <a:prstGeom prst="rect">
            <a:avLst/>
          </a:prstGeom>
          <a:noFill/>
        </p:spPr>
        <p:txBody>
          <a:bodyPr wrap="square" rtlCol="0">
            <a:spAutoFit/>
          </a:bodyPr>
          <a:lstStyle/>
          <a:p>
            <a:r>
              <a:rPr lang="zh-CN" altLang="en-US" dirty="0">
                <a:solidFill>
                  <a:schemeClr val="bg2">
                    <a:lumMod val="50000"/>
                  </a:schemeClr>
                </a:solidFill>
                <a:latin typeface="华文楷体" pitchFamily="2" charset="-122"/>
                <a:ea typeface="华文楷体" pitchFamily="2" charset="-122"/>
              </a:rPr>
              <a:t>广告主或广告代理机构通过各种途径搜集到目标消费者的电子邮箱地址</a:t>
            </a:r>
            <a:r>
              <a:rPr lang="en-US" altLang="zh-CN" dirty="0">
                <a:solidFill>
                  <a:schemeClr val="bg2">
                    <a:lumMod val="50000"/>
                  </a:schemeClr>
                </a:solidFill>
                <a:latin typeface="华文楷体" pitchFamily="2" charset="-122"/>
                <a:ea typeface="华文楷体" pitchFamily="2" charset="-122"/>
              </a:rPr>
              <a:t>,</a:t>
            </a:r>
            <a:r>
              <a:rPr lang="zh-CN" altLang="en-US" dirty="0" smtClean="0">
                <a:solidFill>
                  <a:schemeClr val="bg2">
                    <a:lumMod val="50000"/>
                  </a:schemeClr>
                </a:solidFill>
                <a:latin typeface="华文楷体" pitchFamily="2" charset="-122"/>
                <a:ea typeface="华文楷体" pitchFamily="2" charset="-122"/>
              </a:rPr>
              <a:t>将广告</a:t>
            </a:r>
            <a:r>
              <a:rPr lang="zh-CN" altLang="en-US" dirty="0">
                <a:solidFill>
                  <a:schemeClr val="bg2">
                    <a:lumMod val="50000"/>
                  </a:schemeClr>
                </a:solidFill>
                <a:latin typeface="华文楷体" pitchFamily="2" charset="-122"/>
                <a:ea typeface="华文楷体" pitchFamily="2" charset="-122"/>
              </a:rPr>
              <a:t>信息以邮件的形式发送到目标消费者的邮箱中</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这种广告形式就叫</a:t>
            </a:r>
            <a:r>
              <a:rPr lang="zh-CN" altLang="en-US" dirty="0" smtClean="0">
                <a:solidFill>
                  <a:schemeClr val="bg2">
                    <a:lumMod val="50000"/>
                  </a:schemeClr>
                </a:solidFill>
                <a:latin typeface="华文楷体" pitchFamily="2" charset="-122"/>
                <a:ea typeface="华文楷体" pitchFamily="2" charset="-122"/>
              </a:rPr>
              <a:t>电子邮件广告。</a:t>
            </a:r>
            <a:endParaRPr lang="zh-CN" altLang="en-US" dirty="0">
              <a:solidFill>
                <a:schemeClr val="bg2">
                  <a:lumMod val="50000"/>
                </a:schemeClr>
              </a:solidFill>
              <a:latin typeface="华文楷体" pitchFamily="2" charset="-122"/>
              <a:ea typeface="华文楷体" pitchFamily="2" charset="-122"/>
            </a:endParaRPr>
          </a:p>
        </p:txBody>
      </p:sp>
      <p:sp>
        <p:nvSpPr>
          <p:cNvPr id="50" name="TextBox 49"/>
          <p:cNvSpPr txBox="1"/>
          <p:nvPr/>
        </p:nvSpPr>
        <p:spPr>
          <a:xfrm>
            <a:off x="9277475" y="2773612"/>
            <a:ext cx="2364066" cy="2308324"/>
          </a:xfrm>
          <a:prstGeom prst="rect">
            <a:avLst/>
          </a:prstGeom>
          <a:noFill/>
        </p:spPr>
        <p:txBody>
          <a:bodyPr wrap="square" rtlCol="0">
            <a:spAutoFit/>
          </a:bodyPr>
          <a:lstStyle/>
          <a:p>
            <a:r>
              <a:rPr lang="zh-CN" altLang="en-US" dirty="0">
                <a:solidFill>
                  <a:schemeClr val="bg2">
                    <a:lumMod val="50000"/>
                  </a:schemeClr>
                </a:solidFill>
                <a:latin typeface="华文楷体" pitchFamily="2" charset="-122"/>
                <a:ea typeface="华文楷体" pitchFamily="2" charset="-122"/>
              </a:rPr>
              <a:t>可以随时出现在游戏的开始、中间或</a:t>
            </a:r>
            <a:r>
              <a:rPr lang="zh-CN" altLang="en-US" dirty="0" smtClean="0">
                <a:solidFill>
                  <a:schemeClr val="bg2">
                    <a:lumMod val="50000"/>
                  </a:schemeClr>
                </a:solidFill>
                <a:latin typeface="华文楷体" pitchFamily="2" charset="-122"/>
                <a:ea typeface="华文楷体" pitchFamily="2" charset="-122"/>
              </a:rPr>
              <a:t>结尾</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可以根据广告主的产品为之量身</a:t>
            </a:r>
            <a:r>
              <a:rPr lang="zh-CN" altLang="en-US" dirty="0" smtClean="0">
                <a:solidFill>
                  <a:schemeClr val="bg2">
                    <a:lumMod val="50000"/>
                  </a:schemeClr>
                </a:solidFill>
                <a:latin typeface="华文楷体" pitchFamily="2" charset="-122"/>
                <a:ea typeface="华文楷体" pitchFamily="2" charset="-122"/>
              </a:rPr>
              <a:t>定做。互动</a:t>
            </a:r>
            <a:r>
              <a:rPr lang="zh-CN" altLang="en-US" dirty="0">
                <a:solidFill>
                  <a:schemeClr val="bg2">
                    <a:lumMod val="50000"/>
                  </a:schemeClr>
                </a:solidFill>
                <a:latin typeface="华文楷体" pitchFamily="2" charset="-122"/>
                <a:ea typeface="华文楷体" pitchFamily="2" charset="-122"/>
              </a:rPr>
              <a:t>游戏广告形式多样。这一广告形式融信息</a:t>
            </a:r>
            <a:r>
              <a:rPr lang="zh-CN" altLang="en-US" dirty="0" smtClean="0">
                <a:solidFill>
                  <a:schemeClr val="bg2">
                    <a:lumMod val="50000"/>
                  </a:schemeClr>
                </a:solidFill>
                <a:latin typeface="华文楷体" pitchFamily="2" charset="-122"/>
                <a:ea typeface="华文楷体" pitchFamily="2" charset="-122"/>
              </a:rPr>
              <a:t>于乐趣</a:t>
            </a:r>
            <a:r>
              <a:rPr lang="zh-CN" altLang="en-US" dirty="0">
                <a:solidFill>
                  <a:schemeClr val="bg2">
                    <a:lumMod val="50000"/>
                  </a:schemeClr>
                </a:solidFill>
                <a:latin typeface="华文楷体" pitchFamily="2" charset="-122"/>
                <a:ea typeface="华文楷体" pitchFamily="2" charset="-122"/>
              </a:rPr>
              <a:t>中</a:t>
            </a:r>
            <a:r>
              <a:rPr lang="en-US" altLang="zh-CN" dirty="0">
                <a:solidFill>
                  <a:schemeClr val="bg2">
                    <a:lumMod val="50000"/>
                  </a:schemeClr>
                </a:solidFill>
                <a:latin typeface="华文楷体" pitchFamily="2" charset="-122"/>
                <a:ea typeface="华文楷体" pitchFamily="2" charset="-122"/>
              </a:rPr>
              <a:t>,</a:t>
            </a:r>
            <a:r>
              <a:rPr lang="zh-CN" altLang="en-US" dirty="0">
                <a:solidFill>
                  <a:schemeClr val="bg2">
                    <a:lumMod val="50000"/>
                  </a:schemeClr>
                </a:solidFill>
                <a:latin typeface="华文楷体" pitchFamily="2" charset="-122"/>
                <a:ea typeface="华文楷体" pitchFamily="2" charset="-122"/>
              </a:rPr>
              <a:t>使娱乐和广告得到</a:t>
            </a:r>
            <a:r>
              <a:rPr lang="zh-CN" altLang="en-US" dirty="0" smtClean="0">
                <a:solidFill>
                  <a:schemeClr val="bg2">
                    <a:lumMod val="50000"/>
                  </a:schemeClr>
                </a:solidFill>
                <a:latin typeface="华文楷体" pitchFamily="2" charset="-122"/>
                <a:ea typeface="华文楷体" pitchFamily="2" charset="-122"/>
              </a:rPr>
              <a:t>平衡。</a:t>
            </a:r>
            <a:endParaRPr lang="zh-CN" altLang="en-US" dirty="0">
              <a:solidFill>
                <a:schemeClr val="bg2">
                  <a:lumMod val="50000"/>
                </a:schemeClr>
              </a:solidFill>
              <a:latin typeface="华文楷体" pitchFamily="2" charset="-122"/>
              <a:ea typeface="华文楷体" pitchFamily="2" charset="-122"/>
            </a:endParaRPr>
          </a:p>
        </p:txBody>
      </p:sp>
      <p:sp>
        <p:nvSpPr>
          <p:cNvPr id="35" name="文本框 16"/>
          <p:cNvSpPr txBox="1"/>
          <p:nvPr/>
        </p:nvSpPr>
        <p:spPr>
          <a:xfrm>
            <a:off x="685971" y="1158391"/>
            <a:ext cx="4194630" cy="400110"/>
          </a:xfrm>
          <a:prstGeom prst="rect">
            <a:avLst/>
          </a:prstGeom>
          <a:noFill/>
        </p:spPr>
        <p:txBody>
          <a:bodyPr wrap="square" rtlCol="0">
            <a:spAutoFit/>
          </a:bodyPr>
          <a:lstStyle/>
          <a:p>
            <a:r>
              <a:rPr lang="zh-CN" altLang="en-US" sz="2000" dirty="0">
                <a:solidFill>
                  <a:srgbClr val="787481"/>
                </a:solidFill>
                <a:latin typeface="+mj-ea"/>
                <a:ea typeface="+mj-ea"/>
              </a:rPr>
              <a:t> </a:t>
            </a:r>
            <a:r>
              <a:rPr lang="en-US" altLang="zh-CN" sz="2000" dirty="0">
                <a:solidFill>
                  <a:srgbClr val="787481"/>
                </a:solidFill>
                <a:latin typeface="+mj-ea"/>
                <a:ea typeface="+mj-ea"/>
              </a:rPr>
              <a:t>2</a:t>
            </a:r>
            <a:r>
              <a:rPr lang="en-US" altLang="zh-CN" sz="2000" dirty="0" smtClean="0">
                <a:solidFill>
                  <a:srgbClr val="787481"/>
                </a:solidFill>
                <a:latin typeface="+mj-ea"/>
                <a:ea typeface="+mj-ea"/>
              </a:rPr>
              <a:t>.</a:t>
            </a:r>
            <a:r>
              <a:rPr lang="zh-CN" altLang="en-US" sz="2000" dirty="0" smtClean="0">
                <a:solidFill>
                  <a:srgbClr val="787481"/>
                </a:solidFill>
                <a:latin typeface="+mj-ea"/>
                <a:ea typeface="+mj-ea"/>
              </a:rPr>
              <a:t>网络</a:t>
            </a:r>
            <a:r>
              <a:rPr lang="zh-CN" altLang="en-US" sz="2000" dirty="0">
                <a:solidFill>
                  <a:srgbClr val="787481"/>
                </a:solidFill>
                <a:latin typeface="+mj-ea"/>
                <a:ea typeface="+mj-ea"/>
              </a:rPr>
              <a:t>广告</a:t>
            </a:r>
            <a:r>
              <a:rPr lang="zh-CN" altLang="en-US" sz="2000" dirty="0" smtClean="0">
                <a:solidFill>
                  <a:srgbClr val="787481"/>
                </a:solidFill>
                <a:latin typeface="+mj-ea"/>
                <a:ea typeface="+mj-ea"/>
              </a:rPr>
              <a:t>的</a:t>
            </a:r>
            <a:r>
              <a:rPr lang="zh-CN" altLang="en-US" sz="2000" dirty="0">
                <a:solidFill>
                  <a:srgbClr val="787481"/>
                </a:solidFill>
                <a:latin typeface="+mj-ea"/>
                <a:ea typeface="+mj-ea"/>
              </a:rPr>
              <a:t>类型</a:t>
            </a:r>
            <a:endParaRPr lang="zh-CN" altLang="en-US" sz="2000" dirty="0">
              <a:solidFill>
                <a:srgbClr val="787481"/>
              </a:solidFill>
              <a:latin typeface="+mj-ea"/>
              <a:ea typeface="+mj-ea"/>
            </a:endParaRPr>
          </a:p>
        </p:txBody>
      </p:sp>
    </p:spTree>
    <p:extLst>
      <p:ext uri="{BB962C8B-B14F-4D97-AF65-F5344CB8AC3E}">
        <p14:creationId xmlns:p14="http://schemas.microsoft.com/office/powerpoint/2010/main" val="306309143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8" decel="100000"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300" fill="hold"/>
                                        <p:tgtEl>
                                          <p:spTgt spid="25"/>
                                        </p:tgtEl>
                                        <p:attrNameLst>
                                          <p:attrName>ppt_x</p:attrName>
                                        </p:attrNameLst>
                                      </p:cBhvr>
                                      <p:tavLst>
                                        <p:tav tm="0">
                                          <p:val>
                                            <p:strVal val="0-#ppt_w/2"/>
                                          </p:val>
                                        </p:tav>
                                        <p:tav tm="100000">
                                          <p:val>
                                            <p:strVal val="#ppt_x"/>
                                          </p:val>
                                        </p:tav>
                                      </p:tavLst>
                                    </p:anim>
                                    <p:anim calcmode="lin" valueType="num">
                                      <p:cBhvr additive="base">
                                        <p:cTn id="13" dur="3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2" presetClass="entr" presetSubtype="8" decel="10000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300" fill="hold"/>
                                        <p:tgtEl>
                                          <p:spTgt spid="22"/>
                                        </p:tgtEl>
                                        <p:attrNameLst>
                                          <p:attrName>ppt_x</p:attrName>
                                        </p:attrNameLst>
                                      </p:cBhvr>
                                      <p:tavLst>
                                        <p:tav tm="0">
                                          <p:val>
                                            <p:strVal val="0-#ppt_w/2"/>
                                          </p:val>
                                        </p:tav>
                                        <p:tav tm="100000">
                                          <p:val>
                                            <p:strVal val="#ppt_x"/>
                                          </p:val>
                                        </p:tav>
                                      </p:tavLst>
                                    </p:anim>
                                    <p:anim calcmode="lin" valueType="num">
                                      <p:cBhvr additive="base">
                                        <p:cTn id="18" dur="3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2" presetClass="entr" presetSubtype="8" decel="10000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300" fill="hold"/>
                                        <p:tgtEl>
                                          <p:spTgt spid="26"/>
                                        </p:tgtEl>
                                        <p:attrNameLst>
                                          <p:attrName>ppt_x</p:attrName>
                                        </p:attrNameLst>
                                      </p:cBhvr>
                                      <p:tavLst>
                                        <p:tav tm="0">
                                          <p:val>
                                            <p:strVal val="0-#ppt_w/2"/>
                                          </p:val>
                                        </p:tav>
                                        <p:tav tm="100000">
                                          <p:val>
                                            <p:strVal val="#ppt_x"/>
                                          </p:val>
                                        </p:tav>
                                      </p:tavLst>
                                    </p:anim>
                                    <p:anim calcmode="lin" valueType="num">
                                      <p:cBhvr additive="base">
                                        <p:cTn id="23" dur="3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1200"/>
                            </p:stCondLst>
                            <p:childTnLst>
                              <p:par>
                                <p:cTn id="25" presetID="2" presetClass="entr" presetSubtype="8" decel="10000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300" fill="hold"/>
                                        <p:tgtEl>
                                          <p:spTgt spid="23"/>
                                        </p:tgtEl>
                                        <p:attrNameLst>
                                          <p:attrName>ppt_x</p:attrName>
                                        </p:attrNameLst>
                                      </p:cBhvr>
                                      <p:tavLst>
                                        <p:tav tm="0">
                                          <p:val>
                                            <p:strVal val="0-#ppt_w/2"/>
                                          </p:val>
                                        </p:tav>
                                        <p:tav tm="100000">
                                          <p:val>
                                            <p:strVal val="#ppt_x"/>
                                          </p:val>
                                        </p:tav>
                                      </p:tavLst>
                                    </p:anim>
                                    <p:anim calcmode="lin" valueType="num">
                                      <p:cBhvr additive="base">
                                        <p:cTn id="28" dur="300" fill="hold"/>
                                        <p:tgtEl>
                                          <p:spTgt spid="23"/>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8" decel="100000"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300" fill="hold"/>
                                        <p:tgtEl>
                                          <p:spTgt spid="43"/>
                                        </p:tgtEl>
                                        <p:attrNameLst>
                                          <p:attrName>ppt_x</p:attrName>
                                        </p:attrNameLst>
                                      </p:cBhvr>
                                      <p:tavLst>
                                        <p:tav tm="0">
                                          <p:val>
                                            <p:strVal val="0-#ppt_w/2"/>
                                          </p:val>
                                        </p:tav>
                                        <p:tav tm="100000">
                                          <p:val>
                                            <p:strVal val="#ppt_x"/>
                                          </p:val>
                                        </p:tav>
                                      </p:tavLst>
                                    </p:anim>
                                    <p:anim calcmode="lin" valueType="num">
                                      <p:cBhvr additive="base">
                                        <p:cTn id="33" dur="300" fill="hold"/>
                                        <p:tgtEl>
                                          <p:spTgt spid="43"/>
                                        </p:tgtEl>
                                        <p:attrNameLst>
                                          <p:attrName>ppt_y</p:attrName>
                                        </p:attrNameLst>
                                      </p:cBhvr>
                                      <p:tavLst>
                                        <p:tav tm="0">
                                          <p:val>
                                            <p:strVal val="#ppt_y"/>
                                          </p:val>
                                        </p:tav>
                                        <p:tav tm="100000">
                                          <p:val>
                                            <p:strVal val="#ppt_y"/>
                                          </p:val>
                                        </p:tav>
                                      </p:tavLst>
                                    </p:anim>
                                  </p:childTnLst>
                                </p:cTn>
                              </p:par>
                            </p:childTnLst>
                          </p:cTn>
                        </p:par>
                        <p:par>
                          <p:cTn id="34" fill="hold">
                            <p:stCondLst>
                              <p:cond delay="1800"/>
                            </p:stCondLst>
                            <p:childTnLst>
                              <p:par>
                                <p:cTn id="35" presetID="2" presetClass="entr" presetSubtype="8" decel="100000"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300" fill="hold"/>
                                        <p:tgtEl>
                                          <p:spTgt spid="45"/>
                                        </p:tgtEl>
                                        <p:attrNameLst>
                                          <p:attrName>ppt_x</p:attrName>
                                        </p:attrNameLst>
                                      </p:cBhvr>
                                      <p:tavLst>
                                        <p:tav tm="0">
                                          <p:val>
                                            <p:strVal val="0-#ppt_w/2"/>
                                          </p:val>
                                        </p:tav>
                                        <p:tav tm="100000">
                                          <p:val>
                                            <p:strVal val="#ppt_x"/>
                                          </p:val>
                                        </p:tav>
                                      </p:tavLst>
                                    </p:anim>
                                    <p:anim calcmode="lin" valueType="num">
                                      <p:cBhvr additive="base">
                                        <p:cTn id="38" dur="3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3" grpId="0" animBg="1"/>
      <p:bldP spid="45"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0977" y="56829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8" name="组合 27"/>
          <p:cNvGrpSpPr/>
          <p:nvPr/>
        </p:nvGrpSpPr>
        <p:grpSpPr>
          <a:xfrm>
            <a:off x="678624" y="1378859"/>
            <a:ext cx="10792790" cy="4680747"/>
            <a:chOff x="8988736" y="2200728"/>
            <a:chExt cx="2889411" cy="3180485"/>
          </a:xfrm>
        </p:grpSpPr>
        <p:sp>
          <p:nvSpPr>
            <p:cNvPr id="29" name="矩形 28"/>
            <p:cNvSpPr/>
            <p:nvPr/>
          </p:nvSpPr>
          <p:spPr>
            <a:xfrm>
              <a:off x="8988736" y="2200728"/>
              <a:ext cx="2889411" cy="3180485"/>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文本框 40"/>
            <p:cNvSpPr txBox="1"/>
            <p:nvPr/>
          </p:nvSpPr>
          <p:spPr>
            <a:xfrm>
              <a:off x="9033021" y="2304723"/>
              <a:ext cx="2815894" cy="2885977"/>
            </a:xfrm>
            <a:prstGeom prst="rect">
              <a:avLst/>
            </a:prstGeom>
            <a:noFill/>
          </p:spPr>
          <p:txBody>
            <a:bodyPr wrap="square" rtlCol="0">
              <a:spAutoFit/>
            </a:bodyPr>
            <a:lstStyle/>
            <a:p>
              <a:r>
                <a:rPr lang="zh-CN" altLang="en-US" dirty="0">
                  <a:solidFill>
                    <a:schemeClr val="bg1"/>
                  </a:solidFill>
                  <a:latin typeface="黑体" pitchFamily="49" charset="-122"/>
                  <a:ea typeface="黑体" pitchFamily="49" charset="-122"/>
                </a:rPr>
                <a:t>博客是以个人为中心的表达和传播媒介</a:t>
              </a:r>
              <a:r>
                <a:rPr lang="zh-CN" altLang="en-US" dirty="0" smtClean="0">
                  <a:solidFill>
                    <a:schemeClr val="bg1"/>
                  </a:solidFill>
                  <a:latin typeface="黑体" pitchFamily="49" charset="-122"/>
                  <a:ea typeface="黑体" pitchFamily="49" charset="-122"/>
                </a:rPr>
                <a:t>载体，它</a:t>
              </a:r>
              <a:r>
                <a:rPr lang="zh-CN" altLang="en-US" dirty="0">
                  <a:solidFill>
                    <a:schemeClr val="bg1"/>
                  </a:solidFill>
                  <a:latin typeface="黑体" pitchFamily="49" charset="-122"/>
                  <a:ea typeface="黑体" pitchFamily="49" charset="-122"/>
                </a:rPr>
                <a:t>具有自主性、个性化、分众</a:t>
              </a:r>
              <a:r>
                <a:rPr lang="zh-CN" altLang="en-US" dirty="0" smtClean="0">
                  <a:solidFill>
                    <a:schemeClr val="bg1"/>
                  </a:solidFill>
                  <a:latin typeface="黑体" pitchFamily="49" charset="-122"/>
                  <a:ea typeface="黑体" pitchFamily="49" charset="-122"/>
                </a:rPr>
                <a:t>化等特征。作为</a:t>
              </a:r>
              <a:r>
                <a:rPr lang="zh-CN" altLang="en-US" dirty="0">
                  <a:solidFill>
                    <a:schemeClr val="bg1"/>
                  </a:solidFill>
                  <a:latin typeface="黑体" pitchFamily="49" charset="-122"/>
                  <a:ea typeface="黑体" pitchFamily="49" charset="-122"/>
                </a:rPr>
                <a:t>互联网的新锐势力</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其发展势头和传播优势备受关注。博客实际上是一个用个性化的内容</a:t>
              </a:r>
              <a:r>
                <a:rPr lang="zh-CN" altLang="en-US" dirty="0" smtClean="0">
                  <a:solidFill>
                    <a:schemeClr val="bg1"/>
                  </a:solidFill>
                  <a:latin typeface="黑体" pitchFamily="49" charset="-122"/>
                  <a:ea typeface="黑体" pitchFamily="49" charset="-122"/>
                </a:rPr>
                <a:t>来聚敛</a:t>
              </a:r>
              <a:r>
                <a:rPr lang="zh-CN" altLang="en-US" dirty="0">
                  <a:solidFill>
                    <a:schemeClr val="bg1"/>
                  </a:solidFill>
                  <a:latin typeface="黑体" pitchFamily="49" charset="-122"/>
                  <a:ea typeface="黑体" pitchFamily="49" charset="-122"/>
                </a:rPr>
                <a:t>人气的网络平台</a:t>
              </a:r>
              <a:r>
                <a:rPr lang="en-US" altLang="zh-CN" dirty="0">
                  <a:solidFill>
                    <a:schemeClr val="bg1"/>
                  </a:solidFill>
                  <a:latin typeface="黑体" pitchFamily="49" charset="-122"/>
                  <a:ea typeface="黑体" pitchFamily="49" charset="-122"/>
                </a:rPr>
                <a:t>.</a:t>
              </a:r>
            </a:p>
            <a:p>
              <a:endParaRPr lang="en-US" altLang="zh-CN" dirty="0" smtClean="0">
                <a:solidFill>
                  <a:schemeClr val="bg1"/>
                </a:solidFill>
                <a:latin typeface="黑体" pitchFamily="49" charset="-122"/>
                <a:ea typeface="黑体" pitchFamily="49" charset="-122"/>
              </a:endParaRPr>
            </a:p>
            <a:p>
              <a:r>
                <a:rPr lang="zh-CN" altLang="en-US" b="1" dirty="0">
                  <a:solidFill>
                    <a:schemeClr val="bg1"/>
                  </a:solidFill>
                  <a:latin typeface="黑体" pitchFamily="49" charset="-122"/>
                  <a:ea typeface="黑体" pitchFamily="49" charset="-122"/>
                </a:rPr>
                <a:t>１</a:t>
              </a:r>
              <a:r>
                <a:rPr lang="zh-CN" altLang="en-US" b="1" dirty="0" smtClean="0">
                  <a:solidFill>
                    <a:schemeClr val="bg1"/>
                  </a:solidFill>
                  <a:latin typeface="黑体" pitchFamily="49" charset="-122"/>
                  <a:ea typeface="黑体" pitchFamily="49" charset="-122"/>
                </a:rPr>
                <a:t>．个人</a:t>
              </a:r>
              <a:r>
                <a:rPr lang="zh-CN" altLang="en-US" b="1" dirty="0">
                  <a:solidFill>
                    <a:schemeClr val="bg1"/>
                  </a:solidFill>
                  <a:latin typeface="黑体" pitchFamily="49" charset="-122"/>
                  <a:ea typeface="黑体" pitchFamily="49" charset="-122"/>
                </a:rPr>
                <a:t>博客与博客</a:t>
              </a:r>
              <a:r>
                <a:rPr lang="zh-CN" altLang="en-US" b="1" dirty="0" smtClean="0">
                  <a:solidFill>
                    <a:schemeClr val="bg1"/>
                  </a:solidFill>
                  <a:latin typeface="黑体" pitchFamily="49" charset="-122"/>
                  <a:ea typeface="黑体" pitchFamily="49" charset="-122"/>
                </a:rPr>
                <a:t>圈</a:t>
              </a:r>
              <a:endParaRPr lang="en-US" altLang="zh-CN" b="1" dirty="0" smtClean="0">
                <a:solidFill>
                  <a:schemeClr val="bg1"/>
                </a:solidFill>
                <a:latin typeface="黑体" pitchFamily="49" charset="-122"/>
                <a:ea typeface="黑体" pitchFamily="49" charset="-122"/>
              </a:endParaRPr>
            </a:p>
            <a:p>
              <a:pPr marL="285750" indent="-285750">
                <a:buFont typeface="Arial" pitchFamily="34" charset="0"/>
                <a:buChar char="•"/>
              </a:pPr>
              <a:r>
                <a:rPr lang="zh-CN" altLang="en-US" dirty="0" smtClean="0">
                  <a:solidFill>
                    <a:schemeClr val="bg1"/>
                  </a:solidFill>
                  <a:latin typeface="黑体" pitchFamily="49" charset="-122"/>
                  <a:ea typeface="黑体" pitchFamily="49" charset="-122"/>
                </a:rPr>
                <a:t>单一</a:t>
              </a:r>
              <a:r>
                <a:rPr lang="zh-CN" altLang="en-US" dirty="0">
                  <a:solidFill>
                    <a:schemeClr val="bg1"/>
                  </a:solidFill>
                  <a:latin typeface="黑体" pitchFamily="49" charset="-122"/>
                  <a:ea typeface="黑体" pitchFamily="49" charset="-122"/>
                </a:rPr>
                <a:t>的个人博</a:t>
              </a:r>
              <a:r>
                <a:rPr lang="zh-CN" altLang="en-US" dirty="0" smtClean="0">
                  <a:solidFill>
                    <a:schemeClr val="bg1"/>
                  </a:solidFill>
                  <a:latin typeface="黑体" pitchFamily="49" charset="-122"/>
                  <a:ea typeface="黑体" pitchFamily="49" charset="-122"/>
                </a:rPr>
                <a:t>客本身</a:t>
              </a:r>
              <a:r>
                <a:rPr lang="zh-CN" altLang="en-US" dirty="0">
                  <a:solidFill>
                    <a:schemeClr val="bg1"/>
                  </a:solidFill>
                  <a:latin typeface="黑体" pitchFamily="49" charset="-122"/>
                  <a:ea typeface="黑体" pitchFamily="49" charset="-122"/>
                </a:rPr>
                <a:t>并不具备成为一个广告投放平台的必备要素，但各博客网站</a:t>
              </a:r>
              <a:r>
                <a:rPr lang="zh-CN" altLang="en-US" dirty="0" smtClean="0">
                  <a:solidFill>
                    <a:schemeClr val="bg1"/>
                  </a:solidFill>
                  <a:latin typeface="黑体" pitchFamily="49" charset="-122"/>
                  <a:ea typeface="黑体" pitchFamily="49" charset="-122"/>
                </a:rPr>
                <a:t>陆续推出</a:t>
              </a:r>
              <a:r>
                <a:rPr lang="zh-CN" altLang="en-US" dirty="0">
                  <a:solidFill>
                    <a:schemeClr val="bg1"/>
                  </a:solidFill>
                  <a:latin typeface="黑体" pitchFamily="49" charset="-122"/>
                  <a:ea typeface="黑体" pitchFamily="49" charset="-122"/>
                </a:rPr>
                <a:t>的博客圈等功能则使个人能够通过网络找到与自己具有同一群体特征的</a:t>
              </a:r>
              <a:r>
                <a:rPr lang="zh-CN" altLang="en-US" dirty="0" smtClean="0">
                  <a:solidFill>
                    <a:schemeClr val="bg1"/>
                  </a:solidFill>
                  <a:latin typeface="黑体" pitchFamily="49" charset="-122"/>
                  <a:ea typeface="黑体" pitchFamily="49" charset="-122"/>
                </a:rPr>
                <a:t>博客</a:t>
              </a:r>
              <a:r>
                <a:rPr lang="zh-CN" altLang="en-US" dirty="0">
                  <a:solidFill>
                    <a:schemeClr val="bg1"/>
                  </a:solidFill>
                  <a:latin typeface="黑体" pitchFamily="49" charset="-122"/>
                  <a:ea typeface="黑体" pitchFamily="49" charset="-122"/>
                </a:rPr>
                <a:t>用户</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通过</a:t>
              </a:r>
              <a:r>
                <a:rPr lang="zh-CN" altLang="en-US" dirty="0">
                  <a:solidFill>
                    <a:schemeClr val="bg1"/>
                  </a:solidFill>
                  <a:latin typeface="黑体" pitchFamily="49" charset="-122"/>
                  <a:ea typeface="黑体" pitchFamily="49" charset="-122"/>
                </a:rPr>
                <a:t>博客</a:t>
              </a:r>
              <a:r>
                <a:rPr lang="zh-CN" altLang="en-US" dirty="0" smtClean="0">
                  <a:solidFill>
                    <a:schemeClr val="bg1"/>
                  </a:solidFill>
                  <a:latin typeface="黑体" pitchFamily="49" charset="-122"/>
                  <a:ea typeface="黑体" pitchFamily="49" charset="-122"/>
                </a:rPr>
                <a:t>圈可以将</a:t>
              </a:r>
              <a:r>
                <a:rPr lang="zh-CN" altLang="en-US" dirty="0">
                  <a:solidFill>
                    <a:schemeClr val="bg1"/>
                  </a:solidFill>
                  <a:latin typeface="黑体" pitchFamily="49" charset="-122"/>
                  <a:ea typeface="黑体" pitchFamily="49" charset="-122"/>
                </a:rPr>
                <a:t>所有具有某</a:t>
              </a:r>
              <a:r>
                <a:rPr lang="zh-CN" altLang="en-US" dirty="0" smtClean="0">
                  <a:solidFill>
                    <a:schemeClr val="bg1"/>
                  </a:solidFill>
                  <a:latin typeface="黑体" pitchFamily="49" charset="-122"/>
                  <a:ea typeface="黑体" pitchFamily="49" charset="-122"/>
                </a:rPr>
                <a:t>一特征</a:t>
              </a:r>
              <a:r>
                <a:rPr lang="zh-CN" altLang="en-US" dirty="0">
                  <a:solidFill>
                    <a:schemeClr val="bg1"/>
                  </a:solidFill>
                  <a:latin typeface="黑体" pitchFamily="49" charset="-122"/>
                  <a:ea typeface="黑体" pitchFamily="49" charset="-122"/>
                </a:rPr>
                <a:t>的博客网罗到一起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直接到达目标受众群</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提高</a:t>
              </a:r>
              <a:r>
                <a:rPr lang="zh-CN" altLang="en-US" dirty="0" smtClean="0">
                  <a:solidFill>
                    <a:schemeClr val="bg1"/>
                  </a:solidFill>
                  <a:latin typeface="黑体" pitchFamily="49" charset="-122"/>
                  <a:ea typeface="黑体" pitchFamily="49" charset="-122"/>
                </a:rPr>
                <a:t>效率。</a:t>
              </a:r>
              <a:endParaRPr lang="en-US" altLang="zh-CN" dirty="0" smtClean="0">
                <a:solidFill>
                  <a:schemeClr val="bg1"/>
                </a:solidFill>
                <a:latin typeface="黑体" pitchFamily="49" charset="-122"/>
                <a:ea typeface="黑体" pitchFamily="49" charset="-122"/>
              </a:endParaRPr>
            </a:p>
            <a:p>
              <a:pPr marL="285750" indent="-285750">
                <a:buFont typeface="Arial" pitchFamily="34" charset="0"/>
                <a:buChar char="•"/>
              </a:pPr>
              <a:r>
                <a:rPr lang="zh-CN" altLang="en-US" dirty="0">
                  <a:solidFill>
                    <a:schemeClr val="bg1"/>
                  </a:solidFill>
                  <a:latin typeface="黑体" pitchFamily="49" charset="-122"/>
                  <a:ea typeface="黑体" pitchFamily="49" charset="-122"/>
                </a:rPr>
                <a:t>另外</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由于博客与博客之间建立了便捷的链接</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所以相关的信息能够高效</a:t>
              </a:r>
              <a:r>
                <a:rPr lang="zh-CN" altLang="en-US" dirty="0" smtClean="0">
                  <a:solidFill>
                    <a:schemeClr val="bg1"/>
                  </a:solidFill>
                  <a:latin typeface="黑体" pitchFamily="49" charset="-122"/>
                  <a:ea typeface="黑体" pitchFamily="49" charset="-122"/>
                </a:rPr>
                <a:t>地扩散。</a:t>
              </a:r>
              <a:endParaRPr lang="en-US" altLang="zh-CN" dirty="0" smtClean="0">
                <a:solidFill>
                  <a:schemeClr val="bg1"/>
                </a:solidFill>
                <a:latin typeface="黑体" pitchFamily="49" charset="-122"/>
                <a:ea typeface="黑体" pitchFamily="49" charset="-122"/>
              </a:endParaRPr>
            </a:p>
            <a:p>
              <a:pPr marL="285750" indent="-285750">
                <a:buFont typeface="Arial" pitchFamily="34" charset="0"/>
                <a:buChar char="•"/>
              </a:pPr>
              <a:endParaRPr lang="en-US" altLang="zh-CN" b="1" dirty="0">
                <a:solidFill>
                  <a:schemeClr val="bg1"/>
                </a:solidFill>
                <a:latin typeface="黑体" pitchFamily="49" charset="-122"/>
                <a:ea typeface="黑体" pitchFamily="49" charset="-122"/>
              </a:endParaRPr>
            </a:p>
            <a:p>
              <a:r>
                <a:rPr lang="en-US" altLang="zh-CN" b="1" dirty="0" smtClean="0">
                  <a:solidFill>
                    <a:schemeClr val="bg1"/>
                  </a:solidFill>
                  <a:latin typeface="黑体" pitchFamily="49" charset="-122"/>
                  <a:ea typeface="黑体" pitchFamily="49" charset="-122"/>
                </a:rPr>
                <a:t>2.</a:t>
              </a:r>
              <a:r>
                <a:rPr lang="zh-CN" altLang="en-US" b="1" dirty="0">
                  <a:solidFill>
                    <a:schemeClr val="bg1"/>
                  </a:solidFill>
                  <a:latin typeface="黑体" pitchFamily="49" charset="-122"/>
                  <a:ea typeface="黑体" pitchFamily="49" charset="-122"/>
                </a:rPr>
                <a:t>企业博客与</a:t>
              </a:r>
              <a:r>
                <a:rPr lang="zh-CN" altLang="en-US" b="1" dirty="0" smtClean="0">
                  <a:solidFill>
                    <a:schemeClr val="bg1"/>
                  </a:solidFill>
                  <a:latin typeface="黑体" pitchFamily="49" charset="-122"/>
                  <a:ea typeface="黑体" pitchFamily="49" charset="-122"/>
                </a:rPr>
                <a:t>“口碑营销”</a:t>
              </a:r>
              <a:endParaRPr lang="en-US" altLang="zh-CN" b="1" dirty="0" smtClean="0">
                <a:solidFill>
                  <a:schemeClr val="bg1"/>
                </a:solidFill>
                <a:latin typeface="黑体" pitchFamily="49" charset="-122"/>
                <a:ea typeface="黑体" pitchFamily="49" charset="-122"/>
              </a:endParaRPr>
            </a:p>
            <a:p>
              <a:pPr marL="285750" indent="-285750">
                <a:buFont typeface="Arial" pitchFamily="34" charset="0"/>
                <a:buChar char="•"/>
              </a:pPr>
              <a:r>
                <a:rPr lang="zh-CN" altLang="en-US" dirty="0">
                  <a:solidFill>
                    <a:schemeClr val="bg1"/>
                  </a:solidFill>
                  <a:latin typeface="黑体" pitchFamily="49" charset="-122"/>
                  <a:ea typeface="黑体" pitchFamily="49" charset="-122"/>
                </a:rPr>
                <a:t>随着博客的发展</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越来越多的企业开始建立自己的企业博客</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博客已经</a:t>
              </a:r>
              <a:r>
                <a:rPr lang="zh-CN" altLang="en-US" dirty="0" smtClean="0">
                  <a:solidFill>
                    <a:schemeClr val="bg1"/>
                  </a:solidFill>
                  <a:latin typeface="黑体" pitchFamily="49" charset="-122"/>
                  <a:ea typeface="黑体" pitchFamily="49" charset="-122"/>
                </a:rPr>
                <a:t>成为流行</a:t>
              </a:r>
              <a:r>
                <a:rPr lang="zh-CN" altLang="en-US" dirty="0">
                  <a:solidFill>
                    <a:schemeClr val="bg1"/>
                  </a:solidFill>
                  <a:latin typeface="黑体" pitchFamily="49" charset="-122"/>
                  <a:ea typeface="黑体" pitchFamily="49" charset="-122"/>
                </a:rPr>
                <a:t>的网络营销工具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企业博客是一种成本较低的建立品牌形象和推广</a:t>
              </a:r>
              <a:r>
                <a:rPr lang="zh-CN" altLang="en-US" dirty="0" smtClean="0">
                  <a:solidFill>
                    <a:schemeClr val="bg1"/>
                  </a:solidFill>
                  <a:latin typeface="黑体" pitchFamily="49" charset="-122"/>
                  <a:ea typeface="黑体" pitchFamily="49" charset="-122"/>
                </a:rPr>
                <a:t>新产品的</a:t>
              </a:r>
              <a:r>
                <a:rPr lang="zh-CN" altLang="en-US" dirty="0">
                  <a:solidFill>
                    <a:schemeClr val="bg1"/>
                  </a:solidFill>
                  <a:latin typeface="黑体" pitchFamily="49" charset="-122"/>
                  <a:ea typeface="黑体" pitchFamily="49" charset="-122"/>
                </a:rPr>
                <a:t>广告与营销手段</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目前已经引起了众多企业的关注</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成为线上广告的一个重要补充</a:t>
              </a:r>
              <a:r>
                <a:rPr lang="zh-CN" altLang="en-US" dirty="0" smtClean="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a:p>
              <a:pPr marL="285750" indent="-285750">
                <a:buFont typeface="Arial" pitchFamily="34" charset="0"/>
                <a:buChar char="•"/>
              </a:pPr>
              <a:r>
                <a:rPr lang="zh-CN" altLang="en-US" dirty="0" smtClean="0">
                  <a:solidFill>
                    <a:schemeClr val="bg1"/>
                  </a:solidFill>
                  <a:latin typeface="黑体" pitchFamily="49" charset="-122"/>
                  <a:ea typeface="黑体" pitchFamily="49" charset="-122"/>
                </a:rPr>
                <a:t>近年来</a:t>
              </a:r>
              <a:r>
                <a:rPr lang="zh-CN" altLang="en-US" dirty="0">
                  <a:solidFill>
                    <a:schemeClr val="bg1"/>
                  </a:solidFill>
                  <a:latin typeface="黑体" pitchFamily="49" charset="-122"/>
                  <a:ea typeface="黑体" pitchFamily="49" charset="-122"/>
                </a:rPr>
                <a:t>十分热门的“口碑营销”类似于传播学理论中的“意见领袖”</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在意见</a:t>
              </a:r>
              <a:r>
                <a:rPr lang="zh-CN" altLang="en-US" dirty="0" smtClean="0">
                  <a:solidFill>
                    <a:schemeClr val="bg1"/>
                  </a:solidFill>
                  <a:latin typeface="黑体" pitchFamily="49" charset="-122"/>
                  <a:ea typeface="黑体" pitchFamily="49" charset="-122"/>
                </a:rPr>
                <a:t>领袖</a:t>
              </a:r>
              <a:r>
                <a:rPr lang="zh-CN" altLang="en-US" dirty="0">
                  <a:solidFill>
                    <a:schemeClr val="bg1"/>
                  </a:solidFill>
                  <a:latin typeface="黑体" pitchFamily="49" charset="-122"/>
                  <a:ea typeface="黑体" pitchFamily="49" charset="-122"/>
                </a:rPr>
                <a:t>或者亲朋好友的推荐下</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这种信息的传播被认为是更加人性化的传播</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因而</a:t>
              </a:r>
              <a:r>
                <a:rPr lang="zh-CN" altLang="en-US" dirty="0" smtClean="0">
                  <a:solidFill>
                    <a:schemeClr val="bg1"/>
                  </a:solidFill>
                  <a:latin typeface="黑体" pitchFamily="49" charset="-122"/>
                  <a:ea typeface="黑体" pitchFamily="49" charset="-122"/>
                </a:rPr>
                <a:t>也就</a:t>
              </a:r>
              <a:r>
                <a:rPr lang="zh-CN" altLang="en-US" dirty="0">
                  <a:solidFill>
                    <a:schemeClr val="bg1"/>
                  </a:solidFill>
                  <a:latin typeface="黑体" pitchFamily="49" charset="-122"/>
                  <a:ea typeface="黑体" pitchFamily="49" charset="-122"/>
                </a:rPr>
                <a:t>更加容易得到信任</a:t>
              </a:r>
              <a:r>
                <a:rPr lang="en-US" altLang="zh-CN" dirty="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p:txBody>
        </p:sp>
      </p:grpSp>
      <p:sp>
        <p:nvSpPr>
          <p:cNvPr id="13" name="矩形 12"/>
          <p:cNvSpPr/>
          <p:nvPr/>
        </p:nvSpPr>
        <p:spPr>
          <a:xfrm>
            <a:off x="310977"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3"/>
          <p:cNvSpPr txBox="1"/>
          <p:nvPr/>
        </p:nvSpPr>
        <p:spPr>
          <a:xfrm>
            <a:off x="678623" y="707571"/>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a:t>
            </a:r>
            <a:r>
              <a:rPr lang="zh-CN" altLang="en-US" sz="2400" dirty="0">
                <a:solidFill>
                  <a:srgbClr val="9EA9BA"/>
                </a:solidFill>
                <a:latin typeface="思源黑体 CN Heavy" panose="020B0A00000000000000" pitchFamily="34" charset="-122"/>
                <a:ea typeface="思源黑体 CN Heavy" panose="020B0A00000000000000" pitchFamily="34" charset="-122"/>
              </a:rPr>
              <a:t>二</a:t>
            </a:r>
            <a:r>
              <a:rPr lang="zh-CN" altLang="en-US" sz="2400" dirty="0" smtClean="0">
                <a:solidFill>
                  <a:srgbClr val="9EA9BA"/>
                </a:solidFill>
                <a:latin typeface="思源黑体 CN Heavy" panose="020B0A00000000000000" pitchFamily="34" charset="-122"/>
                <a:ea typeface="思源黑体 CN Heavy" panose="020B0A00000000000000" pitchFamily="34" charset="-122"/>
              </a:rPr>
              <a:t>）博客</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135919993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0977" y="56829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8" name="组合 27"/>
          <p:cNvGrpSpPr/>
          <p:nvPr/>
        </p:nvGrpSpPr>
        <p:grpSpPr>
          <a:xfrm>
            <a:off x="678624" y="1378859"/>
            <a:ext cx="10792790" cy="4680747"/>
            <a:chOff x="8988736" y="2200728"/>
            <a:chExt cx="2889411" cy="3180485"/>
          </a:xfrm>
        </p:grpSpPr>
        <p:sp>
          <p:nvSpPr>
            <p:cNvPr id="29" name="矩形 28"/>
            <p:cNvSpPr/>
            <p:nvPr/>
          </p:nvSpPr>
          <p:spPr>
            <a:xfrm>
              <a:off x="8988736" y="2200728"/>
              <a:ext cx="2889411" cy="3180485"/>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文本框 40"/>
            <p:cNvSpPr txBox="1"/>
            <p:nvPr/>
          </p:nvSpPr>
          <p:spPr>
            <a:xfrm>
              <a:off x="9033021" y="2304723"/>
              <a:ext cx="2815894" cy="1380249"/>
            </a:xfrm>
            <a:prstGeom prst="rect">
              <a:avLst/>
            </a:prstGeom>
            <a:noFill/>
          </p:spPr>
          <p:txBody>
            <a:bodyPr wrap="square" rtlCol="0">
              <a:spAutoFit/>
            </a:bodyPr>
            <a:lstStyle/>
            <a:p>
              <a:r>
                <a:rPr lang="zh-CN" altLang="en-US" dirty="0">
                  <a:solidFill>
                    <a:schemeClr val="bg1"/>
                  </a:solidFill>
                  <a:latin typeface="黑体" pitchFamily="49" charset="-122"/>
                  <a:ea typeface="黑体" pitchFamily="49" charset="-122"/>
                </a:rPr>
                <a:t>宽带的普及和视频播客的兴起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使传统意义上的文字博客成为</a:t>
              </a:r>
              <a:r>
                <a:rPr lang="zh-CN" altLang="en-US" dirty="0" smtClean="0">
                  <a:solidFill>
                    <a:schemeClr val="bg1"/>
                  </a:solidFill>
                  <a:latin typeface="黑体" pitchFamily="49" charset="-122"/>
                  <a:ea typeface="黑体" pitchFamily="49" charset="-122"/>
                </a:rPr>
                <a:t>过去。传播形式</a:t>
              </a:r>
              <a:r>
                <a:rPr lang="zh-CN" altLang="en-US" dirty="0">
                  <a:solidFill>
                    <a:schemeClr val="bg1"/>
                  </a:solidFill>
                  <a:latin typeface="黑体" pitchFamily="49" charset="-122"/>
                  <a:ea typeface="黑体" pitchFamily="49" charset="-122"/>
                </a:rPr>
                <a:t>的日益便捷、创作方式的日益简易、数码终端产品价格的进一步下降</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都使播</a:t>
              </a:r>
              <a:r>
                <a:rPr lang="zh-CN" altLang="en-US" dirty="0" smtClean="0">
                  <a:solidFill>
                    <a:schemeClr val="bg1"/>
                  </a:solidFill>
                  <a:latin typeface="黑体" pitchFamily="49" charset="-122"/>
                  <a:ea typeface="黑体" pitchFamily="49" charset="-122"/>
                </a:rPr>
                <a:t>客有</a:t>
              </a:r>
              <a:r>
                <a:rPr lang="zh-CN" altLang="en-US" dirty="0">
                  <a:solidFill>
                    <a:schemeClr val="bg1"/>
                  </a:solidFill>
                  <a:latin typeface="黑体" pitchFamily="49" charset="-122"/>
                  <a:ea typeface="黑体" pitchFamily="49" charset="-122"/>
                </a:rPr>
                <a:t>可能替代博</a:t>
              </a:r>
              <a:r>
                <a:rPr lang="zh-CN" altLang="en-US" dirty="0" smtClean="0">
                  <a:solidFill>
                    <a:schemeClr val="bg1"/>
                  </a:solidFill>
                  <a:latin typeface="黑体" pitchFamily="49" charset="-122"/>
                  <a:ea typeface="黑体" pitchFamily="49" charset="-122"/>
                </a:rPr>
                <a:t>客。</a:t>
              </a:r>
              <a:endParaRPr lang="en-US" altLang="zh-CN" dirty="0" smtClean="0">
                <a:solidFill>
                  <a:schemeClr val="bg1"/>
                </a:solidFill>
                <a:latin typeface="黑体" pitchFamily="49" charset="-122"/>
                <a:ea typeface="黑体" pitchFamily="49" charset="-122"/>
              </a:endParaRPr>
            </a:p>
            <a:p>
              <a:endParaRPr lang="en-US" altLang="zh-CN" dirty="0">
                <a:solidFill>
                  <a:schemeClr val="bg1"/>
                </a:solidFill>
                <a:latin typeface="黑体" pitchFamily="49" charset="-122"/>
                <a:ea typeface="黑体" pitchFamily="49" charset="-122"/>
              </a:endParaRPr>
            </a:p>
            <a:p>
              <a:r>
                <a:rPr lang="zh-CN" altLang="en-US" dirty="0">
                  <a:solidFill>
                    <a:schemeClr val="bg1"/>
                  </a:solidFill>
                  <a:latin typeface="黑体" pitchFamily="49" charset="-122"/>
                  <a:ea typeface="黑体" pitchFamily="49" charset="-122"/>
                </a:rPr>
                <a:t>在播客上发布广告有几种形式</a:t>
              </a:r>
              <a:r>
                <a:rPr lang="en-US" altLang="zh-CN" dirty="0" smtClean="0">
                  <a:solidFill>
                    <a:schemeClr val="bg1"/>
                  </a:solidFill>
                  <a:latin typeface="黑体" pitchFamily="49" charset="-122"/>
                  <a:ea typeface="黑体" pitchFamily="49" charset="-122"/>
                </a:rPr>
                <a:t>:</a:t>
              </a:r>
            </a:p>
            <a:p>
              <a:r>
                <a:rPr lang="en-US" altLang="zh-CN" dirty="0" smtClean="0">
                  <a:solidFill>
                    <a:schemeClr val="bg1"/>
                  </a:solidFill>
                  <a:latin typeface="黑体" pitchFamily="49" charset="-122"/>
                  <a:ea typeface="黑体" pitchFamily="49" charset="-122"/>
                </a:rPr>
                <a:t>(1</a:t>
              </a:r>
              <a:r>
                <a:rPr lang="zh-CN" altLang="en-US" dirty="0" smtClean="0">
                  <a:solidFill>
                    <a:schemeClr val="bg1"/>
                  </a:solidFill>
                  <a:latin typeface="黑体" pitchFamily="49" charset="-122"/>
                  <a:ea typeface="黑体" pitchFamily="49" charset="-122"/>
                </a:rPr>
                <a:t>）在</a:t>
              </a:r>
              <a:r>
                <a:rPr lang="zh-CN" altLang="en-US" dirty="0">
                  <a:solidFill>
                    <a:schemeClr val="bg1"/>
                  </a:solidFill>
                  <a:latin typeface="黑体" pitchFamily="49" charset="-122"/>
                  <a:ea typeface="黑体" pitchFamily="49" charset="-122"/>
                </a:rPr>
                <a:t>视频缓冲期内播放某产品或服务的</a:t>
              </a:r>
              <a:r>
                <a:rPr lang="zh-CN" altLang="en-US" dirty="0" smtClean="0">
                  <a:solidFill>
                    <a:schemeClr val="bg1"/>
                  </a:solidFill>
                  <a:latin typeface="黑体" pitchFamily="49" charset="-122"/>
                  <a:ea typeface="黑体" pitchFamily="49" charset="-122"/>
                </a:rPr>
                <a:t>广告</a:t>
              </a:r>
              <a:r>
                <a:rPr lang="en-US" altLang="zh-CN" dirty="0" smtClean="0">
                  <a:solidFill>
                    <a:schemeClr val="bg1"/>
                  </a:solidFill>
                  <a:latin typeface="黑体" pitchFamily="49" charset="-122"/>
                  <a:ea typeface="黑体" pitchFamily="49" charset="-122"/>
                </a:rPr>
                <a:t>;</a:t>
              </a:r>
            </a:p>
            <a:p>
              <a:r>
                <a:rPr lang="en-US" altLang="zh-CN" dirty="0" smtClean="0">
                  <a:solidFill>
                    <a:schemeClr val="bg1"/>
                  </a:solidFill>
                  <a:latin typeface="黑体" pitchFamily="49" charset="-122"/>
                  <a:ea typeface="黑体" pitchFamily="49" charset="-122"/>
                </a:rPr>
                <a:t>(2</a:t>
              </a:r>
              <a:r>
                <a:rPr lang="zh-CN" altLang="en-US" dirty="0" smtClean="0">
                  <a:solidFill>
                    <a:schemeClr val="bg1"/>
                  </a:solidFill>
                  <a:latin typeface="黑体" pitchFamily="49" charset="-122"/>
                  <a:ea typeface="黑体" pitchFamily="49" charset="-122"/>
                </a:rPr>
                <a:t>）在</a:t>
              </a:r>
              <a:r>
                <a:rPr lang="zh-CN" altLang="en-US" dirty="0">
                  <a:solidFill>
                    <a:schemeClr val="bg1"/>
                  </a:solidFill>
                  <a:latin typeface="黑体" pitchFamily="49" charset="-122"/>
                  <a:ea typeface="黑体" pitchFamily="49" charset="-122"/>
                </a:rPr>
                <a:t>视频节目播放前插入广告</a:t>
              </a:r>
              <a:r>
                <a:rPr lang="en-US" altLang="zh-CN" dirty="0" smtClean="0">
                  <a:solidFill>
                    <a:schemeClr val="bg1"/>
                  </a:solidFill>
                  <a:latin typeface="黑体" pitchFamily="49" charset="-122"/>
                  <a:ea typeface="黑体" pitchFamily="49" charset="-122"/>
                </a:rPr>
                <a:t>;</a:t>
              </a:r>
            </a:p>
            <a:p>
              <a:r>
                <a:rPr lang="en-US" altLang="zh-CN" dirty="0" smtClean="0">
                  <a:solidFill>
                    <a:schemeClr val="bg1"/>
                  </a:solidFill>
                  <a:latin typeface="黑体" pitchFamily="49" charset="-122"/>
                  <a:ea typeface="黑体" pitchFamily="49" charset="-122"/>
                </a:rPr>
                <a:t>(3</a:t>
              </a:r>
              <a:r>
                <a:rPr lang="zh-CN" altLang="en-US" dirty="0" smtClean="0">
                  <a:solidFill>
                    <a:schemeClr val="bg1"/>
                  </a:solidFill>
                  <a:latin typeface="黑体" pitchFamily="49" charset="-122"/>
                  <a:ea typeface="黑体" pitchFamily="49" charset="-122"/>
                </a:rPr>
                <a:t>）在</a:t>
              </a:r>
              <a:r>
                <a:rPr lang="zh-CN" altLang="en-US" dirty="0">
                  <a:solidFill>
                    <a:schemeClr val="bg1"/>
                  </a:solidFill>
                  <a:latin typeface="黑体" pitchFamily="49" charset="-122"/>
                  <a:ea typeface="黑体" pitchFamily="49" charset="-122"/>
                </a:rPr>
                <a:t>视频内容中插入产品的广告图片或</a:t>
              </a:r>
              <a:r>
                <a:rPr lang="zh-CN" altLang="en-US" dirty="0" smtClean="0">
                  <a:solidFill>
                    <a:schemeClr val="bg1"/>
                  </a:solidFill>
                  <a:latin typeface="黑体" pitchFamily="49" charset="-122"/>
                  <a:ea typeface="黑体" pitchFamily="49" charset="-122"/>
                </a:rPr>
                <a:t>文字等</a:t>
              </a:r>
              <a:endParaRPr lang="en-US" altLang="zh-CN" dirty="0">
                <a:solidFill>
                  <a:schemeClr val="bg1"/>
                </a:solidFill>
                <a:latin typeface="黑体" pitchFamily="49" charset="-122"/>
                <a:ea typeface="黑体" pitchFamily="49" charset="-122"/>
              </a:endParaRPr>
            </a:p>
          </p:txBody>
        </p:sp>
      </p:grpSp>
      <p:sp>
        <p:nvSpPr>
          <p:cNvPr id="13" name="矩形 12"/>
          <p:cNvSpPr/>
          <p:nvPr/>
        </p:nvSpPr>
        <p:spPr>
          <a:xfrm>
            <a:off x="310977"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3"/>
          <p:cNvSpPr txBox="1"/>
          <p:nvPr/>
        </p:nvSpPr>
        <p:spPr>
          <a:xfrm>
            <a:off x="678623" y="775811"/>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（三）</a:t>
            </a:r>
            <a:r>
              <a:rPr lang="zh-CN" altLang="en-US" sz="2400" dirty="0">
                <a:solidFill>
                  <a:srgbClr val="9EA9BA"/>
                </a:solidFill>
                <a:latin typeface="思源黑体 CN Heavy" panose="020B0A00000000000000" pitchFamily="34" charset="-122"/>
                <a:ea typeface="思源黑体 CN Heavy" panose="020B0A00000000000000" pitchFamily="34" charset="-122"/>
              </a:rPr>
              <a:t>播</a:t>
            </a:r>
            <a:r>
              <a:rPr lang="zh-CN" altLang="en-US" sz="2400" dirty="0" smtClean="0">
                <a:solidFill>
                  <a:srgbClr val="9EA9BA"/>
                </a:solidFill>
                <a:latin typeface="思源黑体 CN Heavy" panose="020B0A00000000000000" pitchFamily="34" charset="-122"/>
                <a:ea typeface="思源黑体 CN Heavy" panose="020B0A00000000000000" pitchFamily="34" charset="-122"/>
              </a:rPr>
              <a:t>客</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sp>
        <p:nvSpPr>
          <p:cNvPr id="8" name="文本框 3"/>
          <p:cNvSpPr txBox="1"/>
          <p:nvPr/>
        </p:nvSpPr>
        <p:spPr>
          <a:xfrm>
            <a:off x="705918" y="3746528"/>
            <a:ext cx="4194629" cy="461665"/>
          </a:xfrm>
          <a:prstGeom prst="rect">
            <a:avLst/>
          </a:prstGeom>
          <a:noFill/>
        </p:spPr>
        <p:txBody>
          <a:bodyPr wrap="square" rtlCol="0">
            <a:spAutoFit/>
          </a:bodyPr>
          <a:lstStyle/>
          <a:p>
            <a:r>
              <a:rPr lang="zh-CN" altLang="en-US" sz="2400" dirty="0" smtClean="0">
                <a:solidFill>
                  <a:schemeClr val="bg1"/>
                </a:solidFill>
                <a:latin typeface="思源黑体 CN Heavy" panose="020B0A00000000000000" pitchFamily="34" charset="-122"/>
                <a:ea typeface="思源黑体 CN Heavy" panose="020B0A00000000000000" pitchFamily="34" charset="-122"/>
              </a:rPr>
              <a:t>（四）富媒体</a:t>
            </a:r>
            <a:endParaRPr lang="zh-CN" altLang="en-US" sz="2400" dirty="0">
              <a:solidFill>
                <a:schemeClr val="bg1"/>
              </a:solidFill>
              <a:latin typeface="思源黑体 CN Heavy" panose="020B0A00000000000000" pitchFamily="34" charset="-122"/>
              <a:ea typeface="思源黑体 CN Heavy" panose="020B0A00000000000000" pitchFamily="34" charset="-122"/>
            </a:endParaRPr>
          </a:p>
        </p:txBody>
      </p:sp>
      <p:sp>
        <p:nvSpPr>
          <p:cNvPr id="9" name="文本框 40"/>
          <p:cNvSpPr txBox="1"/>
          <p:nvPr/>
        </p:nvSpPr>
        <p:spPr>
          <a:xfrm>
            <a:off x="844041" y="4195500"/>
            <a:ext cx="10518183" cy="1754326"/>
          </a:xfrm>
          <a:prstGeom prst="rect">
            <a:avLst/>
          </a:prstGeom>
          <a:noFill/>
        </p:spPr>
        <p:txBody>
          <a:bodyPr wrap="square" rtlCol="0">
            <a:spAutoFit/>
          </a:bodyPr>
          <a:lstStyle/>
          <a:p>
            <a:r>
              <a:rPr lang="zh-CN" altLang="en-US" dirty="0">
                <a:solidFill>
                  <a:schemeClr val="bg1"/>
                </a:solidFill>
                <a:latin typeface="黑体" pitchFamily="49" charset="-122"/>
                <a:ea typeface="黑体" pitchFamily="49" charset="-122"/>
              </a:rPr>
              <a:t>“富媒体”</a:t>
            </a:r>
            <a:r>
              <a:rPr lang="zh-CN" altLang="en-US" dirty="0" smtClean="0">
                <a:solidFill>
                  <a:schemeClr val="bg1"/>
                </a:solidFill>
                <a:latin typeface="黑体" pitchFamily="49" charset="-122"/>
                <a:ea typeface="黑体" pitchFamily="49" charset="-122"/>
              </a:rPr>
              <a:t>是</a:t>
            </a:r>
            <a:r>
              <a:rPr lang="en-US" altLang="zh-CN" dirty="0" err="1" smtClean="0">
                <a:solidFill>
                  <a:schemeClr val="bg1"/>
                </a:solidFill>
                <a:latin typeface="黑体" pitchFamily="49" charset="-122"/>
                <a:ea typeface="黑体" pitchFamily="49" charset="-122"/>
              </a:rPr>
              <a:t>richmedia</a:t>
            </a:r>
            <a:r>
              <a:rPr lang="zh-CN" altLang="en-US" dirty="0" smtClean="0">
                <a:solidFill>
                  <a:schemeClr val="bg1"/>
                </a:solidFill>
                <a:latin typeface="黑体" pitchFamily="49" charset="-122"/>
                <a:ea typeface="黑体" pitchFamily="49" charset="-122"/>
              </a:rPr>
              <a:t>的</a:t>
            </a:r>
            <a:r>
              <a:rPr lang="zh-CN" altLang="en-US" dirty="0">
                <a:solidFill>
                  <a:schemeClr val="bg1"/>
                </a:solidFill>
                <a:latin typeface="黑体" pitchFamily="49" charset="-122"/>
                <a:ea typeface="黑体" pitchFamily="49" charset="-122"/>
              </a:rPr>
              <a:t>中文翻译</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它并不是一种具体的互联网媒体形式，而是指具有动画、声音、视频和交互性的信息传播</a:t>
            </a:r>
            <a:r>
              <a:rPr lang="zh-CN" altLang="en-US" dirty="0" smtClean="0">
                <a:solidFill>
                  <a:schemeClr val="bg1"/>
                </a:solidFill>
                <a:latin typeface="黑体" pitchFamily="49" charset="-122"/>
                <a:ea typeface="黑体" pitchFamily="49" charset="-122"/>
              </a:rPr>
              <a:t>方法。几种</a:t>
            </a:r>
            <a:r>
              <a:rPr lang="zh-CN" altLang="en-US" dirty="0">
                <a:solidFill>
                  <a:schemeClr val="bg1"/>
                </a:solidFill>
                <a:latin typeface="黑体" pitchFamily="49" charset="-122"/>
                <a:ea typeface="黑体" pitchFamily="49" charset="-122"/>
              </a:rPr>
              <a:t>常见的形式或者</a:t>
            </a:r>
            <a:r>
              <a:rPr lang="zh-CN" altLang="en-US" dirty="0" smtClean="0">
                <a:solidFill>
                  <a:schemeClr val="bg1"/>
                </a:solidFill>
                <a:latin typeface="黑体" pitchFamily="49" charset="-122"/>
                <a:ea typeface="黑体" pitchFamily="49" charset="-122"/>
              </a:rPr>
              <a:t>组合</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流媒体、声音以及 </a:t>
            </a:r>
            <a:r>
              <a:rPr lang="en-US" altLang="zh-CN" dirty="0" smtClean="0">
                <a:solidFill>
                  <a:schemeClr val="bg1"/>
                </a:solidFill>
                <a:latin typeface="黑体" pitchFamily="49" charset="-122"/>
                <a:ea typeface="黑体" pitchFamily="49" charset="-122"/>
              </a:rPr>
              <a:t>Flash</a:t>
            </a:r>
            <a:r>
              <a:rPr lang="zh-CN" altLang="en-US" dirty="0" smtClean="0">
                <a:solidFill>
                  <a:schemeClr val="bg1"/>
                </a:solidFill>
                <a:latin typeface="黑体" pitchFamily="49" charset="-122"/>
                <a:ea typeface="黑体" pitchFamily="49" charset="-122"/>
              </a:rPr>
              <a:t>、</a:t>
            </a:r>
            <a:r>
              <a:rPr lang="en-US" altLang="zh-CN" dirty="0" err="1" smtClean="0">
                <a:solidFill>
                  <a:schemeClr val="bg1"/>
                </a:solidFill>
                <a:latin typeface="黑体" pitchFamily="49" charset="-122"/>
                <a:ea typeface="黑体" pitchFamily="49" charset="-122"/>
              </a:rPr>
              <a:t>Jave</a:t>
            </a:r>
            <a:r>
              <a:rPr lang="zh-CN" altLang="en-US" dirty="0" smtClean="0">
                <a:solidFill>
                  <a:schemeClr val="bg1"/>
                </a:solidFill>
                <a:latin typeface="黑体" pitchFamily="49" charset="-122"/>
                <a:ea typeface="黑体" pitchFamily="49" charset="-122"/>
              </a:rPr>
              <a:t>、</a:t>
            </a:r>
            <a:r>
              <a:rPr lang="en-US" altLang="zh-CN" dirty="0" err="1" smtClean="0">
                <a:solidFill>
                  <a:schemeClr val="bg1"/>
                </a:solidFill>
                <a:latin typeface="黑体" pitchFamily="49" charset="-122"/>
                <a:ea typeface="黑体" pitchFamily="49" charset="-122"/>
              </a:rPr>
              <a:t>Javascript</a:t>
            </a:r>
            <a:r>
              <a:rPr lang="zh-CN" altLang="en-US" dirty="0" smtClean="0">
                <a:solidFill>
                  <a:schemeClr val="bg1"/>
                </a:solidFill>
                <a:latin typeface="黑体" pitchFamily="49" charset="-122"/>
                <a:ea typeface="黑体" pitchFamily="49" charset="-122"/>
              </a:rPr>
              <a:t>、</a:t>
            </a:r>
            <a:r>
              <a:rPr lang="en-US" altLang="zh-CN" dirty="0" smtClean="0">
                <a:solidFill>
                  <a:schemeClr val="bg1"/>
                </a:solidFill>
                <a:latin typeface="黑体" pitchFamily="49" charset="-122"/>
                <a:ea typeface="黑体" pitchFamily="49" charset="-122"/>
              </a:rPr>
              <a:t> DHTML</a:t>
            </a:r>
            <a:r>
              <a:rPr lang="zh-CN" altLang="en-US" dirty="0" smtClean="0">
                <a:solidFill>
                  <a:schemeClr val="bg1"/>
                </a:solidFill>
                <a:latin typeface="黑体" pitchFamily="49" charset="-122"/>
                <a:ea typeface="黑体" pitchFamily="49" charset="-122"/>
              </a:rPr>
              <a:t>等</a:t>
            </a:r>
            <a:r>
              <a:rPr lang="zh-CN" altLang="en-US" dirty="0">
                <a:solidFill>
                  <a:schemeClr val="bg1"/>
                </a:solidFill>
                <a:latin typeface="黑体" pitchFamily="49" charset="-122"/>
                <a:ea typeface="黑体" pitchFamily="49" charset="-122"/>
              </a:rPr>
              <a:t>程序设计语言</a:t>
            </a:r>
            <a:r>
              <a:rPr lang="en-US" altLang="zh-CN" dirty="0" smtClean="0">
                <a:solidFill>
                  <a:schemeClr val="bg1"/>
                </a:solidFill>
                <a:latin typeface="黑体" pitchFamily="49" charset="-122"/>
                <a:ea typeface="黑体" pitchFamily="49" charset="-122"/>
              </a:rPr>
              <a:t>.</a:t>
            </a:r>
          </a:p>
          <a:p>
            <a:endParaRPr lang="en-US" altLang="zh-CN" dirty="0">
              <a:solidFill>
                <a:schemeClr val="bg1"/>
              </a:solidFill>
              <a:latin typeface="黑体" pitchFamily="49" charset="-122"/>
              <a:ea typeface="黑体" pitchFamily="49" charset="-122"/>
            </a:endParaRPr>
          </a:p>
          <a:p>
            <a:r>
              <a:rPr lang="zh-CN" altLang="en-US" dirty="0">
                <a:solidFill>
                  <a:schemeClr val="bg1"/>
                </a:solidFill>
                <a:latin typeface="黑体" pitchFamily="49" charset="-122"/>
                <a:ea typeface="黑体" pitchFamily="49" charset="-122"/>
              </a:rPr>
              <a:t>富媒体可以应用于各种网络服务中</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如网站设计、电子邮件、旗帜广告、</a:t>
            </a:r>
            <a:r>
              <a:rPr lang="zh-CN" altLang="en-US" dirty="0" smtClean="0">
                <a:solidFill>
                  <a:schemeClr val="bg1"/>
                </a:solidFill>
                <a:latin typeface="黑体" pitchFamily="49" charset="-122"/>
                <a:ea typeface="黑体" pitchFamily="49" charset="-122"/>
              </a:rPr>
              <a:t>按钮广告</a:t>
            </a:r>
            <a:r>
              <a:rPr lang="zh-CN" altLang="en-US" dirty="0">
                <a:solidFill>
                  <a:schemeClr val="bg1"/>
                </a:solidFill>
                <a:latin typeface="黑体" pitchFamily="49" charset="-122"/>
                <a:ea typeface="黑体" pitchFamily="49" charset="-122"/>
              </a:rPr>
              <a:t>、弹出式广告、插播式广告等</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富媒体的广告形式更加灵活</a:t>
            </a:r>
            <a:r>
              <a:rPr lang="zh-CN" altLang="en-US" dirty="0" smtClean="0">
                <a:solidFill>
                  <a:schemeClr val="bg1"/>
                </a:solidFill>
                <a:latin typeface="黑体" pitchFamily="49" charset="-122"/>
                <a:ea typeface="黑体" pitchFamily="49" charset="-122"/>
              </a:rPr>
              <a:t>多样</a:t>
            </a:r>
            <a:r>
              <a:rPr lang="en-US" altLang="zh-CN" dirty="0" smtClean="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p:txBody>
      </p:sp>
    </p:spTree>
    <p:extLst>
      <p:ext uri="{BB962C8B-B14F-4D97-AF65-F5344CB8AC3E}">
        <p14:creationId xmlns:p14="http://schemas.microsoft.com/office/powerpoint/2010/main" val="279812833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0977" y="56829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8" name="组合 27"/>
          <p:cNvGrpSpPr/>
          <p:nvPr/>
        </p:nvGrpSpPr>
        <p:grpSpPr>
          <a:xfrm>
            <a:off x="678624" y="1378859"/>
            <a:ext cx="10792790" cy="4680747"/>
            <a:chOff x="8988736" y="2200728"/>
            <a:chExt cx="2889411" cy="3180485"/>
          </a:xfrm>
        </p:grpSpPr>
        <p:sp>
          <p:nvSpPr>
            <p:cNvPr id="29" name="矩形 28"/>
            <p:cNvSpPr/>
            <p:nvPr/>
          </p:nvSpPr>
          <p:spPr>
            <a:xfrm>
              <a:off x="8988736" y="2200728"/>
              <a:ext cx="2889411" cy="3180485"/>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文本框 40"/>
            <p:cNvSpPr txBox="1"/>
            <p:nvPr/>
          </p:nvSpPr>
          <p:spPr>
            <a:xfrm>
              <a:off x="9033021" y="2304723"/>
              <a:ext cx="2815894" cy="1380249"/>
            </a:xfrm>
            <a:prstGeom prst="rect">
              <a:avLst/>
            </a:prstGeom>
            <a:noFill/>
          </p:spPr>
          <p:txBody>
            <a:bodyPr wrap="square" rtlCol="0">
              <a:spAutoFit/>
            </a:bodyPr>
            <a:lstStyle/>
            <a:p>
              <a:r>
                <a:rPr lang="zh-CN" altLang="en-US" dirty="0">
                  <a:solidFill>
                    <a:schemeClr val="bg1"/>
                  </a:solidFill>
                  <a:latin typeface="黑体" pitchFamily="49" charset="-122"/>
                  <a:ea typeface="黑体" pitchFamily="49" charset="-122"/>
                </a:rPr>
                <a:t>宽带的普及和视频播客的兴起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使传统意义上的文字博客成为</a:t>
              </a:r>
              <a:r>
                <a:rPr lang="zh-CN" altLang="en-US" dirty="0" smtClean="0">
                  <a:solidFill>
                    <a:schemeClr val="bg1"/>
                  </a:solidFill>
                  <a:latin typeface="黑体" pitchFamily="49" charset="-122"/>
                  <a:ea typeface="黑体" pitchFamily="49" charset="-122"/>
                </a:rPr>
                <a:t>过去。传播形式</a:t>
              </a:r>
              <a:r>
                <a:rPr lang="zh-CN" altLang="en-US" dirty="0">
                  <a:solidFill>
                    <a:schemeClr val="bg1"/>
                  </a:solidFill>
                  <a:latin typeface="黑体" pitchFamily="49" charset="-122"/>
                  <a:ea typeface="黑体" pitchFamily="49" charset="-122"/>
                </a:rPr>
                <a:t>的日益便捷、创作方式的日益简易、数码终端产品价格的进一步下降</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都使播</a:t>
              </a:r>
              <a:r>
                <a:rPr lang="zh-CN" altLang="en-US" dirty="0" smtClean="0">
                  <a:solidFill>
                    <a:schemeClr val="bg1"/>
                  </a:solidFill>
                  <a:latin typeface="黑体" pitchFamily="49" charset="-122"/>
                  <a:ea typeface="黑体" pitchFamily="49" charset="-122"/>
                </a:rPr>
                <a:t>客有</a:t>
              </a:r>
              <a:r>
                <a:rPr lang="zh-CN" altLang="en-US" dirty="0">
                  <a:solidFill>
                    <a:schemeClr val="bg1"/>
                  </a:solidFill>
                  <a:latin typeface="黑体" pitchFamily="49" charset="-122"/>
                  <a:ea typeface="黑体" pitchFamily="49" charset="-122"/>
                </a:rPr>
                <a:t>可能替代博</a:t>
              </a:r>
              <a:r>
                <a:rPr lang="zh-CN" altLang="en-US" dirty="0" smtClean="0">
                  <a:solidFill>
                    <a:schemeClr val="bg1"/>
                  </a:solidFill>
                  <a:latin typeface="黑体" pitchFamily="49" charset="-122"/>
                  <a:ea typeface="黑体" pitchFamily="49" charset="-122"/>
                </a:rPr>
                <a:t>客。</a:t>
              </a:r>
              <a:endParaRPr lang="en-US" altLang="zh-CN" dirty="0" smtClean="0">
                <a:solidFill>
                  <a:schemeClr val="bg1"/>
                </a:solidFill>
                <a:latin typeface="黑体" pitchFamily="49" charset="-122"/>
                <a:ea typeface="黑体" pitchFamily="49" charset="-122"/>
              </a:endParaRPr>
            </a:p>
            <a:p>
              <a:endParaRPr lang="en-US" altLang="zh-CN" dirty="0">
                <a:solidFill>
                  <a:schemeClr val="bg1"/>
                </a:solidFill>
                <a:latin typeface="黑体" pitchFamily="49" charset="-122"/>
                <a:ea typeface="黑体" pitchFamily="49" charset="-122"/>
              </a:endParaRPr>
            </a:p>
            <a:p>
              <a:r>
                <a:rPr lang="zh-CN" altLang="en-US" dirty="0">
                  <a:solidFill>
                    <a:schemeClr val="bg1"/>
                  </a:solidFill>
                  <a:latin typeface="黑体" pitchFamily="49" charset="-122"/>
                  <a:ea typeface="黑体" pitchFamily="49" charset="-122"/>
                </a:rPr>
                <a:t>在播客上发布广告有几种形式</a:t>
              </a:r>
              <a:r>
                <a:rPr lang="en-US" altLang="zh-CN" dirty="0" smtClean="0">
                  <a:solidFill>
                    <a:schemeClr val="bg1"/>
                  </a:solidFill>
                  <a:latin typeface="黑体" pitchFamily="49" charset="-122"/>
                  <a:ea typeface="黑体" pitchFamily="49" charset="-122"/>
                </a:rPr>
                <a:t>:</a:t>
              </a:r>
            </a:p>
            <a:p>
              <a:r>
                <a:rPr lang="en-US" altLang="zh-CN" dirty="0" smtClean="0">
                  <a:solidFill>
                    <a:schemeClr val="bg1"/>
                  </a:solidFill>
                  <a:latin typeface="黑体" pitchFamily="49" charset="-122"/>
                  <a:ea typeface="黑体" pitchFamily="49" charset="-122"/>
                </a:rPr>
                <a:t>(1</a:t>
              </a:r>
              <a:r>
                <a:rPr lang="zh-CN" altLang="en-US" dirty="0" smtClean="0">
                  <a:solidFill>
                    <a:schemeClr val="bg1"/>
                  </a:solidFill>
                  <a:latin typeface="黑体" pitchFamily="49" charset="-122"/>
                  <a:ea typeface="黑体" pitchFamily="49" charset="-122"/>
                </a:rPr>
                <a:t>）在</a:t>
              </a:r>
              <a:r>
                <a:rPr lang="zh-CN" altLang="en-US" dirty="0">
                  <a:solidFill>
                    <a:schemeClr val="bg1"/>
                  </a:solidFill>
                  <a:latin typeface="黑体" pitchFamily="49" charset="-122"/>
                  <a:ea typeface="黑体" pitchFamily="49" charset="-122"/>
                </a:rPr>
                <a:t>视频缓冲期内播放某产品或服务的</a:t>
              </a:r>
              <a:r>
                <a:rPr lang="zh-CN" altLang="en-US" dirty="0" smtClean="0">
                  <a:solidFill>
                    <a:schemeClr val="bg1"/>
                  </a:solidFill>
                  <a:latin typeface="黑体" pitchFamily="49" charset="-122"/>
                  <a:ea typeface="黑体" pitchFamily="49" charset="-122"/>
                </a:rPr>
                <a:t>广告</a:t>
              </a:r>
              <a:r>
                <a:rPr lang="en-US" altLang="zh-CN" dirty="0" smtClean="0">
                  <a:solidFill>
                    <a:schemeClr val="bg1"/>
                  </a:solidFill>
                  <a:latin typeface="黑体" pitchFamily="49" charset="-122"/>
                  <a:ea typeface="黑体" pitchFamily="49" charset="-122"/>
                </a:rPr>
                <a:t>;</a:t>
              </a:r>
            </a:p>
            <a:p>
              <a:r>
                <a:rPr lang="en-US" altLang="zh-CN" dirty="0" smtClean="0">
                  <a:solidFill>
                    <a:schemeClr val="bg1"/>
                  </a:solidFill>
                  <a:latin typeface="黑体" pitchFamily="49" charset="-122"/>
                  <a:ea typeface="黑体" pitchFamily="49" charset="-122"/>
                </a:rPr>
                <a:t>(2</a:t>
              </a:r>
              <a:r>
                <a:rPr lang="zh-CN" altLang="en-US" dirty="0" smtClean="0">
                  <a:solidFill>
                    <a:schemeClr val="bg1"/>
                  </a:solidFill>
                  <a:latin typeface="黑体" pitchFamily="49" charset="-122"/>
                  <a:ea typeface="黑体" pitchFamily="49" charset="-122"/>
                </a:rPr>
                <a:t>）在</a:t>
              </a:r>
              <a:r>
                <a:rPr lang="zh-CN" altLang="en-US" dirty="0">
                  <a:solidFill>
                    <a:schemeClr val="bg1"/>
                  </a:solidFill>
                  <a:latin typeface="黑体" pitchFamily="49" charset="-122"/>
                  <a:ea typeface="黑体" pitchFamily="49" charset="-122"/>
                </a:rPr>
                <a:t>视频节目播放前插入广告</a:t>
              </a:r>
              <a:r>
                <a:rPr lang="en-US" altLang="zh-CN" dirty="0" smtClean="0">
                  <a:solidFill>
                    <a:schemeClr val="bg1"/>
                  </a:solidFill>
                  <a:latin typeface="黑体" pitchFamily="49" charset="-122"/>
                  <a:ea typeface="黑体" pitchFamily="49" charset="-122"/>
                </a:rPr>
                <a:t>;</a:t>
              </a:r>
            </a:p>
            <a:p>
              <a:r>
                <a:rPr lang="en-US" altLang="zh-CN" dirty="0" smtClean="0">
                  <a:solidFill>
                    <a:schemeClr val="bg1"/>
                  </a:solidFill>
                  <a:latin typeface="黑体" pitchFamily="49" charset="-122"/>
                  <a:ea typeface="黑体" pitchFamily="49" charset="-122"/>
                </a:rPr>
                <a:t>(3</a:t>
              </a:r>
              <a:r>
                <a:rPr lang="zh-CN" altLang="en-US" dirty="0" smtClean="0">
                  <a:solidFill>
                    <a:schemeClr val="bg1"/>
                  </a:solidFill>
                  <a:latin typeface="黑体" pitchFamily="49" charset="-122"/>
                  <a:ea typeface="黑体" pitchFamily="49" charset="-122"/>
                </a:rPr>
                <a:t>）在</a:t>
              </a:r>
              <a:r>
                <a:rPr lang="zh-CN" altLang="en-US" dirty="0">
                  <a:solidFill>
                    <a:schemeClr val="bg1"/>
                  </a:solidFill>
                  <a:latin typeface="黑体" pitchFamily="49" charset="-122"/>
                  <a:ea typeface="黑体" pitchFamily="49" charset="-122"/>
                </a:rPr>
                <a:t>视频内容中插入产品的广告图片或</a:t>
              </a:r>
              <a:r>
                <a:rPr lang="zh-CN" altLang="en-US" dirty="0" smtClean="0">
                  <a:solidFill>
                    <a:schemeClr val="bg1"/>
                  </a:solidFill>
                  <a:latin typeface="黑体" pitchFamily="49" charset="-122"/>
                  <a:ea typeface="黑体" pitchFamily="49" charset="-122"/>
                </a:rPr>
                <a:t>文字等</a:t>
              </a:r>
              <a:endParaRPr lang="en-US" altLang="zh-CN" dirty="0">
                <a:solidFill>
                  <a:schemeClr val="bg1"/>
                </a:solidFill>
                <a:latin typeface="黑体" pitchFamily="49" charset="-122"/>
                <a:ea typeface="黑体" pitchFamily="49" charset="-122"/>
              </a:endParaRPr>
            </a:p>
          </p:txBody>
        </p:sp>
      </p:grpSp>
      <p:sp>
        <p:nvSpPr>
          <p:cNvPr id="13" name="矩形 12"/>
          <p:cNvSpPr/>
          <p:nvPr/>
        </p:nvSpPr>
        <p:spPr>
          <a:xfrm>
            <a:off x="310977"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3"/>
          <p:cNvSpPr txBox="1"/>
          <p:nvPr/>
        </p:nvSpPr>
        <p:spPr>
          <a:xfrm>
            <a:off x="678623" y="775811"/>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（三）</a:t>
            </a:r>
            <a:r>
              <a:rPr lang="zh-CN" altLang="en-US" sz="2400" dirty="0">
                <a:solidFill>
                  <a:srgbClr val="9EA9BA"/>
                </a:solidFill>
                <a:latin typeface="思源黑体 CN Heavy" panose="020B0A00000000000000" pitchFamily="34" charset="-122"/>
                <a:ea typeface="思源黑体 CN Heavy" panose="020B0A00000000000000" pitchFamily="34" charset="-122"/>
              </a:rPr>
              <a:t>播</a:t>
            </a:r>
            <a:r>
              <a:rPr lang="zh-CN" altLang="en-US" sz="2400" dirty="0" smtClean="0">
                <a:solidFill>
                  <a:srgbClr val="9EA9BA"/>
                </a:solidFill>
                <a:latin typeface="思源黑体 CN Heavy" panose="020B0A00000000000000" pitchFamily="34" charset="-122"/>
                <a:ea typeface="思源黑体 CN Heavy" panose="020B0A00000000000000" pitchFamily="34" charset="-122"/>
              </a:rPr>
              <a:t>客</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sp>
        <p:nvSpPr>
          <p:cNvPr id="8" name="文本框 3"/>
          <p:cNvSpPr txBox="1"/>
          <p:nvPr/>
        </p:nvSpPr>
        <p:spPr>
          <a:xfrm>
            <a:off x="705918" y="3746528"/>
            <a:ext cx="4194629" cy="461665"/>
          </a:xfrm>
          <a:prstGeom prst="rect">
            <a:avLst/>
          </a:prstGeom>
          <a:noFill/>
        </p:spPr>
        <p:txBody>
          <a:bodyPr wrap="square" rtlCol="0">
            <a:spAutoFit/>
          </a:bodyPr>
          <a:lstStyle/>
          <a:p>
            <a:r>
              <a:rPr lang="zh-CN" altLang="en-US" sz="2400" dirty="0" smtClean="0">
                <a:solidFill>
                  <a:schemeClr val="bg1"/>
                </a:solidFill>
                <a:latin typeface="思源黑体 CN Heavy" panose="020B0A00000000000000" pitchFamily="34" charset="-122"/>
                <a:ea typeface="思源黑体 CN Heavy" panose="020B0A00000000000000" pitchFamily="34" charset="-122"/>
              </a:rPr>
              <a:t>（四）富媒体</a:t>
            </a:r>
            <a:endParaRPr lang="zh-CN" altLang="en-US" sz="2400" dirty="0">
              <a:solidFill>
                <a:schemeClr val="bg1"/>
              </a:solidFill>
              <a:latin typeface="思源黑体 CN Heavy" panose="020B0A00000000000000" pitchFamily="34" charset="-122"/>
              <a:ea typeface="思源黑体 CN Heavy" panose="020B0A00000000000000" pitchFamily="34" charset="-122"/>
            </a:endParaRPr>
          </a:p>
        </p:txBody>
      </p:sp>
      <p:sp>
        <p:nvSpPr>
          <p:cNvPr id="9" name="文本框 40"/>
          <p:cNvSpPr txBox="1"/>
          <p:nvPr/>
        </p:nvSpPr>
        <p:spPr>
          <a:xfrm>
            <a:off x="844041" y="4195500"/>
            <a:ext cx="10518183" cy="1754326"/>
          </a:xfrm>
          <a:prstGeom prst="rect">
            <a:avLst/>
          </a:prstGeom>
          <a:noFill/>
        </p:spPr>
        <p:txBody>
          <a:bodyPr wrap="square" rtlCol="0">
            <a:spAutoFit/>
          </a:bodyPr>
          <a:lstStyle/>
          <a:p>
            <a:r>
              <a:rPr lang="zh-CN" altLang="en-US" dirty="0">
                <a:solidFill>
                  <a:schemeClr val="bg1"/>
                </a:solidFill>
                <a:latin typeface="黑体" pitchFamily="49" charset="-122"/>
                <a:ea typeface="黑体" pitchFamily="49" charset="-122"/>
              </a:rPr>
              <a:t>“富媒体”</a:t>
            </a:r>
            <a:r>
              <a:rPr lang="zh-CN" altLang="en-US" dirty="0" smtClean="0">
                <a:solidFill>
                  <a:schemeClr val="bg1"/>
                </a:solidFill>
                <a:latin typeface="黑体" pitchFamily="49" charset="-122"/>
                <a:ea typeface="黑体" pitchFamily="49" charset="-122"/>
              </a:rPr>
              <a:t>是</a:t>
            </a:r>
            <a:r>
              <a:rPr lang="en-US" altLang="zh-CN" dirty="0" err="1" smtClean="0">
                <a:solidFill>
                  <a:schemeClr val="bg1"/>
                </a:solidFill>
                <a:latin typeface="黑体" pitchFamily="49" charset="-122"/>
                <a:ea typeface="黑体" pitchFamily="49" charset="-122"/>
              </a:rPr>
              <a:t>richmedia</a:t>
            </a:r>
            <a:r>
              <a:rPr lang="zh-CN" altLang="en-US" dirty="0" smtClean="0">
                <a:solidFill>
                  <a:schemeClr val="bg1"/>
                </a:solidFill>
                <a:latin typeface="黑体" pitchFamily="49" charset="-122"/>
                <a:ea typeface="黑体" pitchFamily="49" charset="-122"/>
              </a:rPr>
              <a:t>的</a:t>
            </a:r>
            <a:r>
              <a:rPr lang="zh-CN" altLang="en-US" dirty="0">
                <a:solidFill>
                  <a:schemeClr val="bg1"/>
                </a:solidFill>
                <a:latin typeface="黑体" pitchFamily="49" charset="-122"/>
                <a:ea typeface="黑体" pitchFamily="49" charset="-122"/>
              </a:rPr>
              <a:t>中文翻译</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它并不是一种具体的互联网媒体形式，而是指具有动画、声音、视频和交互性的信息传播</a:t>
            </a:r>
            <a:r>
              <a:rPr lang="zh-CN" altLang="en-US" dirty="0" smtClean="0">
                <a:solidFill>
                  <a:schemeClr val="bg1"/>
                </a:solidFill>
                <a:latin typeface="黑体" pitchFamily="49" charset="-122"/>
                <a:ea typeface="黑体" pitchFamily="49" charset="-122"/>
              </a:rPr>
              <a:t>方法。几种</a:t>
            </a:r>
            <a:r>
              <a:rPr lang="zh-CN" altLang="en-US" dirty="0">
                <a:solidFill>
                  <a:schemeClr val="bg1"/>
                </a:solidFill>
                <a:latin typeface="黑体" pitchFamily="49" charset="-122"/>
                <a:ea typeface="黑体" pitchFamily="49" charset="-122"/>
              </a:rPr>
              <a:t>常见的形式或者</a:t>
            </a:r>
            <a:r>
              <a:rPr lang="zh-CN" altLang="en-US" dirty="0" smtClean="0">
                <a:solidFill>
                  <a:schemeClr val="bg1"/>
                </a:solidFill>
                <a:latin typeface="黑体" pitchFamily="49" charset="-122"/>
                <a:ea typeface="黑体" pitchFamily="49" charset="-122"/>
              </a:rPr>
              <a:t>组合</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流媒体、声音以及 </a:t>
            </a:r>
            <a:r>
              <a:rPr lang="en-US" altLang="zh-CN" dirty="0" smtClean="0">
                <a:solidFill>
                  <a:schemeClr val="bg1"/>
                </a:solidFill>
                <a:latin typeface="黑体" pitchFamily="49" charset="-122"/>
                <a:ea typeface="黑体" pitchFamily="49" charset="-122"/>
              </a:rPr>
              <a:t>Flash</a:t>
            </a:r>
            <a:r>
              <a:rPr lang="zh-CN" altLang="en-US" dirty="0" smtClean="0">
                <a:solidFill>
                  <a:schemeClr val="bg1"/>
                </a:solidFill>
                <a:latin typeface="黑体" pitchFamily="49" charset="-122"/>
                <a:ea typeface="黑体" pitchFamily="49" charset="-122"/>
              </a:rPr>
              <a:t>、</a:t>
            </a:r>
            <a:r>
              <a:rPr lang="en-US" altLang="zh-CN" dirty="0" err="1" smtClean="0">
                <a:solidFill>
                  <a:schemeClr val="bg1"/>
                </a:solidFill>
                <a:latin typeface="黑体" pitchFamily="49" charset="-122"/>
                <a:ea typeface="黑体" pitchFamily="49" charset="-122"/>
              </a:rPr>
              <a:t>Jave</a:t>
            </a:r>
            <a:r>
              <a:rPr lang="zh-CN" altLang="en-US" dirty="0" smtClean="0">
                <a:solidFill>
                  <a:schemeClr val="bg1"/>
                </a:solidFill>
                <a:latin typeface="黑体" pitchFamily="49" charset="-122"/>
                <a:ea typeface="黑体" pitchFamily="49" charset="-122"/>
              </a:rPr>
              <a:t>、</a:t>
            </a:r>
            <a:r>
              <a:rPr lang="en-US" altLang="zh-CN" dirty="0" err="1" smtClean="0">
                <a:solidFill>
                  <a:schemeClr val="bg1"/>
                </a:solidFill>
                <a:latin typeface="黑体" pitchFamily="49" charset="-122"/>
                <a:ea typeface="黑体" pitchFamily="49" charset="-122"/>
              </a:rPr>
              <a:t>Javascript</a:t>
            </a:r>
            <a:r>
              <a:rPr lang="zh-CN" altLang="en-US" dirty="0" smtClean="0">
                <a:solidFill>
                  <a:schemeClr val="bg1"/>
                </a:solidFill>
                <a:latin typeface="黑体" pitchFamily="49" charset="-122"/>
                <a:ea typeface="黑体" pitchFamily="49" charset="-122"/>
              </a:rPr>
              <a:t>、</a:t>
            </a:r>
            <a:r>
              <a:rPr lang="en-US" altLang="zh-CN" dirty="0" smtClean="0">
                <a:solidFill>
                  <a:schemeClr val="bg1"/>
                </a:solidFill>
                <a:latin typeface="黑体" pitchFamily="49" charset="-122"/>
                <a:ea typeface="黑体" pitchFamily="49" charset="-122"/>
              </a:rPr>
              <a:t> DHTML</a:t>
            </a:r>
            <a:r>
              <a:rPr lang="zh-CN" altLang="en-US" dirty="0" smtClean="0">
                <a:solidFill>
                  <a:schemeClr val="bg1"/>
                </a:solidFill>
                <a:latin typeface="黑体" pitchFamily="49" charset="-122"/>
                <a:ea typeface="黑体" pitchFamily="49" charset="-122"/>
              </a:rPr>
              <a:t>等</a:t>
            </a:r>
            <a:r>
              <a:rPr lang="zh-CN" altLang="en-US" dirty="0">
                <a:solidFill>
                  <a:schemeClr val="bg1"/>
                </a:solidFill>
                <a:latin typeface="黑体" pitchFamily="49" charset="-122"/>
                <a:ea typeface="黑体" pitchFamily="49" charset="-122"/>
              </a:rPr>
              <a:t>程序设计语言</a:t>
            </a:r>
            <a:r>
              <a:rPr lang="en-US" altLang="zh-CN" dirty="0" smtClean="0">
                <a:solidFill>
                  <a:schemeClr val="bg1"/>
                </a:solidFill>
                <a:latin typeface="黑体" pitchFamily="49" charset="-122"/>
                <a:ea typeface="黑体" pitchFamily="49" charset="-122"/>
              </a:rPr>
              <a:t>.</a:t>
            </a:r>
          </a:p>
          <a:p>
            <a:endParaRPr lang="en-US" altLang="zh-CN" dirty="0">
              <a:solidFill>
                <a:schemeClr val="bg1"/>
              </a:solidFill>
              <a:latin typeface="黑体" pitchFamily="49" charset="-122"/>
              <a:ea typeface="黑体" pitchFamily="49" charset="-122"/>
            </a:endParaRPr>
          </a:p>
          <a:p>
            <a:r>
              <a:rPr lang="zh-CN" altLang="en-US" dirty="0">
                <a:solidFill>
                  <a:schemeClr val="bg1"/>
                </a:solidFill>
                <a:latin typeface="黑体" pitchFamily="49" charset="-122"/>
                <a:ea typeface="黑体" pitchFamily="49" charset="-122"/>
              </a:rPr>
              <a:t>富媒体可以应用于各种网络服务中</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如网站设计、电子邮件、旗帜广告、</a:t>
            </a:r>
            <a:r>
              <a:rPr lang="zh-CN" altLang="en-US" dirty="0" smtClean="0">
                <a:solidFill>
                  <a:schemeClr val="bg1"/>
                </a:solidFill>
                <a:latin typeface="黑体" pitchFamily="49" charset="-122"/>
                <a:ea typeface="黑体" pitchFamily="49" charset="-122"/>
              </a:rPr>
              <a:t>按钮广告</a:t>
            </a:r>
            <a:r>
              <a:rPr lang="zh-CN" altLang="en-US" dirty="0">
                <a:solidFill>
                  <a:schemeClr val="bg1"/>
                </a:solidFill>
                <a:latin typeface="黑体" pitchFamily="49" charset="-122"/>
                <a:ea typeface="黑体" pitchFamily="49" charset="-122"/>
              </a:rPr>
              <a:t>、弹出式广告、插播式广告等</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富媒体的广告形式更加灵活</a:t>
            </a:r>
            <a:r>
              <a:rPr lang="zh-CN" altLang="en-US" dirty="0" smtClean="0">
                <a:solidFill>
                  <a:schemeClr val="bg1"/>
                </a:solidFill>
                <a:latin typeface="黑体" pitchFamily="49" charset="-122"/>
                <a:ea typeface="黑体" pitchFamily="49" charset="-122"/>
              </a:rPr>
              <a:t>多样</a:t>
            </a:r>
            <a:r>
              <a:rPr lang="en-US" altLang="zh-CN" dirty="0" smtClean="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p:txBody>
      </p:sp>
    </p:spTree>
    <p:extLst>
      <p:ext uri="{BB962C8B-B14F-4D97-AF65-F5344CB8AC3E}">
        <p14:creationId xmlns:p14="http://schemas.microsoft.com/office/powerpoint/2010/main" val="50203317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0977" y="56829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8" name="组合 27"/>
          <p:cNvGrpSpPr/>
          <p:nvPr/>
        </p:nvGrpSpPr>
        <p:grpSpPr>
          <a:xfrm>
            <a:off x="678624" y="1378859"/>
            <a:ext cx="10792790" cy="4817225"/>
            <a:chOff x="8988736" y="2200728"/>
            <a:chExt cx="2889411" cy="3180485"/>
          </a:xfrm>
        </p:grpSpPr>
        <p:sp>
          <p:nvSpPr>
            <p:cNvPr id="29" name="矩形 28"/>
            <p:cNvSpPr/>
            <p:nvPr/>
          </p:nvSpPr>
          <p:spPr>
            <a:xfrm>
              <a:off x="8988736" y="2200728"/>
              <a:ext cx="2889411" cy="3180485"/>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文本框 40"/>
            <p:cNvSpPr txBox="1"/>
            <p:nvPr/>
          </p:nvSpPr>
          <p:spPr>
            <a:xfrm>
              <a:off x="9033021" y="2239810"/>
              <a:ext cx="2815894" cy="1568465"/>
            </a:xfrm>
            <a:prstGeom prst="rect">
              <a:avLst/>
            </a:prstGeom>
            <a:noFill/>
          </p:spPr>
          <p:txBody>
            <a:bodyPr wrap="square" rtlCol="0">
              <a:spAutoFit/>
            </a:bodyPr>
            <a:lstStyle/>
            <a:p>
              <a:r>
                <a:rPr lang="zh-CN" altLang="en-US" dirty="0">
                  <a:solidFill>
                    <a:schemeClr val="bg1"/>
                  </a:solidFill>
                  <a:latin typeface="黑体" pitchFamily="49" charset="-122"/>
                  <a:ea typeface="黑体" pitchFamily="49" charset="-122"/>
                </a:rPr>
                <a:t>手机媒体</a:t>
              </a:r>
              <a:r>
                <a:rPr lang="zh-CN" altLang="en-US" dirty="0" smtClean="0">
                  <a:solidFill>
                    <a:schemeClr val="bg1"/>
                  </a:solidFill>
                  <a:latin typeface="黑体" pitchFamily="49" charset="-122"/>
                  <a:ea typeface="黑体" pitchFamily="49" charset="-122"/>
                </a:rPr>
                <a:t>由于具有</a:t>
              </a:r>
              <a:r>
                <a:rPr lang="zh-CN" altLang="en-US" dirty="0">
                  <a:solidFill>
                    <a:schemeClr val="bg1"/>
                  </a:solidFill>
                  <a:latin typeface="黑体" pitchFamily="49" charset="-122"/>
                  <a:ea typeface="黑体" pitchFamily="49" charset="-122"/>
                </a:rPr>
                <a:t>携带和使用方便、可随时随地通信、互动性强等优点</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因而许多人</a:t>
              </a:r>
              <a:r>
                <a:rPr lang="zh-CN" altLang="en-US" dirty="0" smtClean="0">
                  <a:solidFill>
                    <a:schemeClr val="bg1"/>
                  </a:solidFill>
                  <a:latin typeface="黑体" pitchFamily="49" charset="-122"/>
                  <a:ea typeface="黑体" pitchFamily="49" charset="-122"/>
                </a:rPr>
                <a:t>将其</a:t>
              </a:r>
              <a:r>
                <a:rPr lang="zh-CN" altLang="en-US" dirty="0">
                  <a:solidFill>
                    <a:schemeClr val="bg1"/>
                  </a:solidFill>
                  <a:latin typeface="黑体" pitchFamily="49" charset="-122"/>
                  <a:ea typeface="黑体" pitchFamily="49" charset="-122"/>
                </a:rPr>
                <a:t>称为新兴强势</a:t>
              </a:r>
              <a:r>
                <a:rPr lang="zh-CN" altLang="en-US" dirty="0" smtClean="0">
                  <a:solidFill>
                    <a:schemeClr val="bg1"/>
                  </a:solidFill>
                  <a:latin typeface="黑体" pitchFamily="49" charset="-122"/>
                  <a:ea typeface="黑体" pitchFamily="49" charset="-122"/>
                </a:rPr>
                <a:t>媒体。</a:t>
              </a:r>
              <a:endParaRPr lang="en-US" altLang="zh-CN" dirty="0" smtClean="0">
                <a:solidFill>
                  <a:schemeClr val="bg1"/>
                </a:solidFill>
                <a:latin typeface="黑体" pitchFamily="49" charset="-122"/>
                <a:ea typeface="黑体" pitchFamily="49" charset="-122"/>
              </a:endParaRPr>
            </a:p>
            <a:p>
              <a:pPr marL="285750" indent="-285750">
                <a:buFont typeface="Arial" pitchFamily="34" charset="0"/>
                <a:buChar char="•"/>
              </a:pPr>
              <a:r>
                <a:rPr lang="zh-CN" altLang="en-US" dirty="0">
                  <a:solidFill>
                    <a:schemeClr val="bg1"/>
                  </a:solidFill>
                  <a:latin typeface="黑体" pitchFamily="49" charset="-122"/>
                  <a:ea typeface="黑体" pitchFamily="49" charset="-122"/>
                </a:rPr>
                <a:t>手机的首要突出特点是强大的兼容性。由于手机媒体具有高度的媒体兼容性、人际交互</a:t>
              </a:r>
              <a:r>
                <a:rPr lang="zh-CN" altLang="en-US" dirty="0" smtClean="0">
                  <a:solidFill>
                    <a:schemeClr val="bg1"/>
                  </a:solidFill>
                  <a:latin typeface="黑体" pitchFamily="49" charset="-122"/>
                  <a:ea typeface="黑体" pitchFamily="49" charset="-122"/>
                </a:rPr>
                <a:t>传播的</a:t>
              </a:r>
              <a:r>
                <a:rPr lang="zh-CN" altLang="en-US" dirty="0">
                  <a:solidFill>
                    <a:schemeClr val="bg1"/>
                  </a:solidFill>
                  <a:latin typeface="黑体" pitchFamily="49" charset="-122"/>
                  <a:ea typeface="黑体" pitchFamily="49" charset="-122"/>
                </a:rPr>
                <a:t>广泛性和</a:t>
              </a:r>
              <a:r>
                <a:rPr lang="zh-CN" altLang="en-US" dirty="0" smtClean="0">
                  <a:solidFill>
                    <a:schemeClr val="bg1"/>
                  </a:solidFill>
                  <a:latin typeface="黑体" pitchFamily="49" charset="-122"/>
                  <a:ea typeface="黑体" pitchFamily="49" charset="-122"/>
                </a:rPr>
                <a:t>有效性，已经</a:t>
              </a:r>
              <a:r>
                <a:rPr lang="zh-CN" altLang="en-US" dirty="0">
                  <a:solidFill>
                    <a:schemeClr val="bg1"/>
                  </a:solidFill>
                  <a:latin typeface="黑体" pitchFamily="49" charset="-122"/>
                  <a:ea typeface="黑体" pitchFamily="49" charset="-122"/>
                </a:rPr>
                <a:t>为整个传媒业、网络业、电信业、广播电视业带来了新</a:t>
              </a:r>
              <a:r>
                <a:rPr lang="zh-CN" altLang="en-US" dirty="0" smtClean="0">
                  <a:solidFill>
                    <a:schemeClr val="bg1"/>
                  </a:solidFill>
                  <a:latin typeface="黑体" pitchFamily="49" charset="-122"/>
                  <a:ea typeface="黑体" pitchFamily="49" charset="-122"/>
                </a:rPr>
                <a:t>的财富</a:t>
              </a:r>
              <a:r>
                <a:rPr lang="en-US" altLang="zh-CN" dirty="0" smtClean="0">
                  <a:solidFill>
                    <a:schemeClr val="bg1"/>
                  </a:solidFill>
                  <a:latin typeface="黑体" pitchFamily="49" charset="-122"/>
                  <a:ea typeface="黑体" pitchFamily="49" charset="-122"/>
                </a:rPr>
                <a:t>.</a:t>
              </a:r>
            </a:p>
            <a:p>
              <a:pPr marL="285750" indent="-285750">
                <a:buFont typeface="Arial" pitchFamily="34" charset="0"/>
                <a:buChar char="•"/>
              </a:pPr>
              <a:r>
                <a:rPr lang="zh-CN" altLang="en-US" dirty="0">
                  <a:solidFill>
                    <a:schemeClr val="bg1"/>
                  </a:solidFill>
                  <a:latin typeface="黑体" pitchFamily="49" charset="-122"/>
                  <a:ea typeface="黑体" pitchFamily="49" charset="-122"/>
                </a:rPr>
                <a:t>作为基本的人际交往工具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手机具有大众</a:t>
              </a:r>
              <a:r>
                <a:rPr lang="zh-CN" altLang="en-US" dirty="0" smtClean="0">
                  <a:solidFill>
                    <a:schemeClr val="bg1"/>
                  </a:solidFill>
                  <a:latin typeface="黑体" pitchFamily="49" charset="-122"/>
                  <a:ea typeface="黑体" pitchFamily="49" charset="-122"/>
                </a:rPr>
                <a:t>媒体</a:t>
              </a:r>
              <a:r>
                <a:rPr lang="zh-CN" altLang="en-US" dirty="0">
                  <a:solidFill>
                    <a:schemeClr val="bg1"/>
                  </a:solidFill>
                  <a:latin typeface="黑体" pitchFamily="49" charset="-122"/>
                  <a:ea typeface="黑体" pitchFamily="49" charset="-122"/>
                </a:rPr>
                <a:t>不具备的个性化</a:t>
              </a:r>
              <a:r>
                <a:rPr lang="zh-CN" altLang="en-US" dirty="0" smtClean="0">
                  <a:solidFill>
                    <a:schemeClr val="bg1"/>
                  </a:solidFill>
                  <a:latin typeface="黑体" pitchFamily="49" charset="-122"/>
                  <a:ea typeface="黑体" pitchFamily="49" charset="-122"/>
                </a:rPr>
                <a:t>特征；</a:t>
              </a:r>
              <a:endParaRPr lang="en-US" altLang="zh-CN" dirty="0" smtClean="0">
                <a:solidFill>
                  <a:schemeClr val="bg1"/>
                </a:solidFill>
                <a:latin typeface="黑体" pitchFamily="49" charset="-122"/>
                <a:ea typeface="黑体" pitchFamily="49" charset="-122"/>
              </a:endParaRPr>
            </a:p>
            <a:p>
              <a:pPr marL="285750" indent="-285750">
                <a:buFont typeface="Arial" pitchFamily="34" charset="0"/>
                <a:buChar char="•"/>
              </a:pPr>
              <a:r>
                <a:rPr lang="zh-CN" altLang="en-US" dirty="0">
                  <a:solidFill>
                    <a:schemeClr val="bg1"/>
                  </a:solidFill>
                  <a:latin typeface="黑体" pitchFamily="49" charset="-122"/>
                  <a:ea typeface="黑体" pitchFamily="49" charset="-122"/>
                </a:rPr>
                <a:t>手机是受众主动使用的工具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因而在传播信息的过程中</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也随时会</a:t>
              </a:r>
              <a:r>
                <a:rPr lang="zh-CN" altLang="en-US" dirty="0" smtClean="0">
                  <a:solidFill>
                    <a:schemeClr val="bg1"/>
                  </a:solidFill>
                  <a:latin typeface="黑体" pitchFamily="49" charset="-122"/>
                  <a:ea typeface="黑体" pitchFamily="49" charset="-122"/>
                </a:rPr>
                <a:t>体现出使</a:t>
              </a:r>
              <a:r>
                <a:rPr lang="zh-CN" altLang="en-US" dirty="0">
                  <a:solidFill>
                    <a:schemeClr val="bg1"/>
                  </a:solidFill>
                  <a:latin typeface="黑体" pitchFamily="49" charset="-122"/>
                  <a:ea typeface="黑体" pitchFamily="49" charset="-122"/>
                </a:rPr>
                <a:t>用者的</a:t>
              </a:r>
              <a:r>
                <a:rPr lang="zh-CN" altLang="en-US" dirty="0" smtClean="0">
                  <a:solidFill>
                    <a:schemeClr val="bg1"/>
                  </a:solidFill>
                  <a:latin typeface="黑体" pitchFamily="49" charset="-122"/>
                  <a:ea typeface="黑体" pitchFamily="49" charset="-122"/>
                </a:rPr>
                <a:t>主动性；</a:t>
              </a:r>
              <a:endParaRPr lang="en-US" altLang="zh-CN" dirty="0" smtClean="0">
                <a:solidFill>
                  <a:schemeClr val="bg1"/>
                </a:solidFill>
                <a:latin typeface="黑体" pitchFamily="49" charset="-122"/>
                <a:ea typeface="黑体" pitchFamily="49" charset="-122"/>
              </a:endParaRPr>
            </a:p>
            <a:p>
              <a:pPr marL="285750" indent="-285750">
                <a:buFont typeface="Arial" pitchFamily="34" charset="0"/>
                <a:buChar char="•"/>
              </a:pPr>
              <a:r>
                <a:rPr lang="zh-CN" altLang="en-US" dirty="0">
                  <a:solidFill>
                    <a:schemeClr val="bg1"/>
                  </a:solidFill>
                  <a:latin typeface="黑体" pitchFamily="49" charset="-122"/>
                  <a:ea typeface="黑体" pitchFamily="49" charset="-122"/>
                </a:rPr>
                <a:t>手机如同网络</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也可以实现实时的信息交互</a:t>
              </a:r>
              <a:r>
                <a:rPr lang="en-US" altLang="zh-CN" dirty="0" smtClean="0">
                  <a:solidFill>
                    <a:schemeClr val="bg1"/>
                  </a:solidFill>
                  <a:latin typeface="黑体" pitchFamily="49" charset="-122"/>
                  <a:ea typeface="黑体" pitchFamily="49" charset="-122"/>
                </a:rPr>
                <a:t>.</a:t>
              </a:r>
            </a:p>
            <a:p>
              <a:pPr marL="285750" indent="-285750">
                <a:buFont typeface="Arial" pitchFamily="34" charset="0"/>
                <a:buChar char="•"/>
              </a:pPr>
              <a:r>
                <a:rPr lang="zh-CN" altLang="en-US" dirty="0">
                  <a:solidFill>
                    <a:schemeClr val="bg1"/>
                  </a:solidFill>
                  <a:latin typeface="黑体" pitchFamily="49" charset="-122"/>
                  <a:ea typeface="黑体" pitchFamily="49" charset="-122"/>
                </a:rPr>
                <a:t>手机广告能够在正确的地点和时间锁定目标受众</a:t>
              </a:r>
              <a:r>
                <a:rPr lang="en-US" altLang="zh-CN" dirty="0">
                  <a:solidFill>
                    <a:schemeClr val="bg1"/>
                  </a:solidFill>
                  <a:latin typeface="黑体" pitchFamily="49" charset="-122"/>
                  <a:ea typeface="黑体" pitchFamily="49" charset="-122"/>
                </a:rPr>
                <a:t>.</a:t>
              </a:r>
              <a:endParaRPr lang="en-US" altLang="zh-CN" dirty="0">
                <a:solidFill>
                  <a:schemeClr val="bg1"/>
                </a:solidFill>
                <a:latin typeface="黑体" pitchFamily="49" charset="-122"/>
                <a:ea typeface="黑体" pitchFamily="49" charset="-122"/>
              </a:endParaRPr>
            </a:p>
          </p:txBody>
        </p:sp>
      </p:grpSp>
      <p:sp>
        <p:nvSpPr>
          <p:cNvPr id="13" name="矩形 12"/>
          <p:cNvSpPr/>
          <p:nvPr/>
        </p:nvSpPr>
        <p:spPr>
          <a:xfrm>
            <a:off x="310977"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3"/>
          <p:cNvSpPr txBox="1"/>
          <p:nvPr/>
        </p:nvSpPr>
        <p:spPr>
          <a:xfrm>
            <a:off x="678623" y="775811"/>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a:t>
            </a:r>
            <a:r>
              <a:rPr lang="zh-CN" altLang="en-US" sz="2400" dirty="0">
                <a:solidFill>
                  <a:srgbClr val="9EA9BA"/>
                </a:solidFill>
                <a:latin typeface="思源黑体 CN Heavy" panose="020B0A00000000000000" pitchFamily="34" charset="-122"/>
                <a:ea typeface="思源黑体 CN Heavy" panose="020B0A00000000000000" pitchFamily="34" charset="-122"/>
              </a:rPr>
              <a:t>五</a:t>
            </a:r>
            <a:r>
              <a:rPr lang="zh-CN" altLang="en-US" sz="2400" dirty="0" smtClean="0">
                <a:solidFill>
                  <a:srgbClr val="9EA9BA"/>
                </a:solidFill>
                <a:latin typeface="思源黑体 CN Heavy" panose="020B0A00000000000000" pitchFamily="34" charset="-122"/>
                <a:ea typeface="思源黑体 CN Heavy" panose="020B0A00000000000000" pitchFamily="34" charset="-122"/>
              </a:rPr>
              <a:t>）手机</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sp>
        <p:nvSpPr>
          <p:cNvPr id="8" name="文本框 3"/>
          <p:cNvSpPr txBox="1"/>
          <p:nvPr/>
        </p:nvSpPr>
        <p:spPr>
          <a:xfrm>
            <a:off x="705918" y="3828416"/>
            <a:ext cx="4194629" cy="461665"/>
          </a:xfrm>
          <a:prstGeom prst="rect">
            <a:avLst/>
          </a:prstGeom>
          <a:noFill/>
        </p:spPr>
        <p:txBody>
          <a:bodyPr wrap="square" rtlCol="0">
            <a:spAutoFit/>
          </a:bodyPr>
          <a:lstStyle/>
          <a:p>
            <a:r>
              <a:rPr lang="zh-CN" altLang="en-US" sz="2400" dirty="0" smtClean="0">
                <a:solidFill>
                  <a:schemeClr val="bg1"/>
                </a:solidFill>
                <a:latin typeface="思源黑体 CN Heavy" panose="020B0A00000000000000" pitchFamily="34" charset="-122"/>
                <a:ea typeface="思源黑体 CN Heavy" panose="020B0A00000000000000" pitchFamily="34" charset="-122"/>
              </a:rPr>
              <a:t>（</a:t>
            </a:r>
            <a:r>
              <a:rPr lang="zh-CN" altLang="en-US" sz="2400" dirty="0">
                <a:solidFill>
                  <a:schemeClr val="bg1"/>
                </a:solidFill>
                <a:latin typeface="思源黑体 CN Heavy" panose="020B0A00000000000000" pitchFamily="34" charset="-122"/>
                <a:ea typeface="思源黑体 CN Heavy" panose="020B0A00000000000000" pitchFamily="34" charset="-122"/>
              </a:rPr>
              <a:t>六）移动电视</a:t>
            </a:r>
            <a:endParaRPr lang="zh-CN" altLang="en-US" sz="2400" dirty="0">
              <a:solidFill>
                <a:schemeClr val="bg1"/>
              </a:solidFill>
              <a:latin typeface="思源黑体 CN Heavy" panose="020B0A00000000000000" pitchFamily="34" charset="-122"/>
              <a:ea typeface="思源黑体 CN Heavy" panose="020B0A00000000000000" pitchFamily="34" charset="-122"/>
            </a:endParaRPr>
          </a:p>
        </p:txBody>
      </p:sp>
      <p:sp>
        <p:nvSpPr>
          <p:cNvPr id="9" name="文本框 40"/>
          <p:cNvSpPr txBox="1"/>
          <p:nvPr/>
        </p:nvSpPr>
        <p:spPr>
          <a:xfrm>
            <a:off x="844041" y="4277388"/>
            <a:ext cx="10518183" cy="1754326"/>
          </a:xfrm>
          <a:prstGeom prst="rect">
            <a:avLst/>
          </a:prstGeom>
          <a:noFill/>
        </p:spPr>
        <p:txBody>
          <a:bodyPr wrap="square" rtlCol="0">
            <a:spAutoFit/>
          </a:bodyPr>
          <a:lstStyle/>
          <a:p>
            <a:pPr marL="285750" indent="-285750">
              <a:buFont typeface="Arial" pitchFamily="34" charset="0"/>
              <a:buChar char="•"/>
            </a:pPr>
            <a:r>
              <a:rPr lang="zh-CN" altLang="en-US" dirty="0">
                <a:solidFill>
                  <a:schemeClr val="bg1"/>
                </a:solidFill>
                <a:latin typeface="黑体" pitchFamily="49" charset="-122"/>
                <a:ea typeface="黑体" pitchFamily="49" charset="-122"/>
              </a:rPr>
              <a:t>移动电视的首要特征是移动性，这一特点满足了</a:t>
            </a:r>
            <a:r>
              <a:rPr lang="zh-CN" altLang="en-US" dirty="0" smtClean="0">
                <a:solidFill>
                  <a:schemeClr val="bg1"/>
                </a:solidFill>
                <a:latin typeface="黑体" pitchFamily="49" charset="-122"/>
                <a:ea typeface="黑体" pitchFamily="49" charset="-122"/>
              </a:rPr>
              <a:t>生活节奏越来越快的人们对信息的大量需求；</a:t>
            </a:r>
            <a:endParaRPr lang="en-US" altLang="zh-CN" dirty="0" smtClean="0">
              <a:solidFill>
                <a:schemeClr val="bg1"/>
              </a:solidFill>
              <a:latin typeface="黑体" pitchFamily="49" charset="-122"/>
              <a:ea typeface="黑体" pitchFamily="49" charset="-122"/>
            </a:endParaRPr>
          </a:p>
          <a:p>
            <a:pPr marL="285750" indent="-285750">
              <a:buFont typeface="Arial" pitchFamily="34" charset="0"/>
              <a:buChar char="•"/>
            </a:pPr>
            <a:r>
              <a:rPr lang="zh-CN" altLang="en-US" dirty="0">
                <a:solidFill>
                  <a:schemeClr val="bg1"/>
                </a:solidFill>
                <a:latin typeface="黑体" pitchFamily="49" charset="-122"/>
                <a:ea typeface="黑体" pitchFamily="49" charset="-122"/>
              </a:rPr>
              <a:t>由于移动电视所处空间的特殊性为其赋予了不同于其他媒体的特征，人群聚集、声音嘈杂、电视声音容易受到干扰、画面</a:t>
            </a:r>
            <a:r>
              <a:rPr lang="zh-CN" altLang="en-US" dirty="0" smtClean="0">
                <a:solidFill>
                  <a:schemeClr val="bg1"/>
                </a:solidFill>
                <a:latin typeface="黑体" pitchFamily="49" charset="-122"/>
                <a:ea typeface="黑体" pitchFamily="49" charset="-122"/>
              </a:rPr>
              <a:t>容易被遮挡；</a:t>
            </a:r>
            <a:endParaRPr lang="en-US" altLang="zh-CN" dirty="0" smtClean="0">
              <a:solidFill>
                <a:schemeClr val="bg1"/>
              </a:solidFill>
              <a:latin typeface="黑体" pitchFamily="49" charset="-122"/>
              <a:ea typeface="黑体" pitchFamily="49" charset="-122"/>
            </a:endParaRPr>
          </a:p>
          <a:p>
            <a:pPr marL="285750" indent="-285750">
              <a:buFont typeface="Arial" pitchFamily="34" charset="0"/>
              <a:buChar char="•"/>
            </a:pPr>
            <a:r>
              <a:rPr lang="zh-CN" altLang="en-US" dirty="0">
                <a:solidFill>
                  <a:schemeClr val="bg1"/>
                </a:solidFill>
                <a:latin typeface="黑体" pitchFamily="49" charset="-122"/>
                <a:ea typeface="黑体" pitchFamily="49" charset="-122"/>
              </a:rPr>
              <a:t>移动电视并不是以广告为唯一播出内容的媒体</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它主要播出一些</a:t>
            </a:r>
            <a:r>
              <a:rPr lang="zh-CN" altLang="en-US" dirty="0" smtClean="0">
                <a:solidFill>
                  <a:schemeClr val="bg1"/>
                </a:solidFill>
                <a:latin typeface="黑体" pitchFamily="49" charset="-122"/>
                <a:ea typeface="黑体" pitchFamily="49" charset="-122"/>
              </a:rPr>
              <a:t>资讯类</a:t>
            </a:r>
            <a:r>
              <a:rPr lang="zh-CN" altLang="en-US" dirty="0">
                <a:solidFill>
                  <a:schemeClr val="bg1"/>
                </a:solidFill>
                <a:latin typeface="黑体" pitchFamily="49" charset="-122"/>
                <a:ea typeface="黑体" pitchFamily="49" charset="-122"/>
              </a:rPr>
              <a:t>、娱乐类节目</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这些节目在乘坐公共交通工具的受众中较受</a:t>
            </a:r>
            <a:r>
              <a:rPr lang="zh-CN" altLang="en-US" dirty="0" smtClean="0">
                <a:solidFill>
                  <a:schemeClr val="bg1"/>
                </a:solidFill>
                <a:latin typeface="黑体" pitchFamily="49" charset="-122"/>
                <a:ea typeface="黑体" pitchFamily="49" charset="-122"/>
              </a:rPr>
              <a:t>欢迎；</a:t>
            </a:r>
            <a:endParaRPr lang="en-US" altLang="zh-CN" dirty="0" smtClean="0">
              <a:solidFill>
                <a:schemeClr val="bg1"/>
              </a:solidFill>
              <a:latin typeface="黑体" pitchFamily="49" charset="-122"/>
              <a:ea typeface="黑体" pitchFamily="49" charset="-122"/>
            </a:endParaRPr>
          </a:p>
          <a:p>
            <a:pPr marL="285750" indent="-285750">
              <a:buFont typeface="Arial" pitchFamily="34" charset="0"/>
              <a:buChar char="•"/>
            </a:pPr>
            <a:r>
              <a:rPr lang="zh-CN" altLang="en-US" dirty="0">
                <a:solidFill>
                  <a:schemeClr val="bg1"/>
                </a:solidFill>
                <a:latin typeface="黑体" pitchFamily="49" charset="-122"/>
                <a:ea typeface="黑体" pitchFamily="49" charset="-122"/>
              </a:rPr>
              <a:t>人们通常在旅途中收看移动电视，移动电视的节目内容随着旅途时间长短的不同而</a:t>
            </a:r>
            <a:r>
              <a:rPr lang="zh-CN" altLang="en-US" dirty="0" smtClean="0">
                <a:solidFill>
                  <a:schemeClr val="bg1"/>
                </a:solidFill>
                <a:latin typeface="黑体" pitchFamily="49" charset="-122"/>
                <a:ea typeface="黑体" pitchFamily="49" charset="-122"/>
              </a:rPr>
              <a:t>有所不同。</a:t>
            </a:r>
            <a:endParaRPr lang="en-US" altLang="zh-CN" dirty="0" smtClean="0">
              <a:solidFill>
                <a:schemeClr val="bg1"/>
              </a:solidFill>
              <a:latin typeface="黑体" pitchFamily="49" charset="-122"/>
              <a:ea typeface="黑体" pitchFamily="49" charset="-122"/>
            </a:endParaRPr>
          </a:p>
        </p:txBody>
      </p:sp>
    </p:spTree>
    <p:extLst>
      <p:ext uri="{BB962C8B-B14F-4D97-AF65-F5344CB8AC3E}">
        <p14:creationId xmlns:p14="http://schemas.microsoft.com/office/powerpoint/2010/main" val="303576011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0977" y="56829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8" name="组合 27"/>
          <p:cNvGrpSpPr/>
          <p:nvPr/>
        </p:nvGrpSpPr>
        <p:grpSpPr>
          <a:xfrm>
            <a:off x="678624" y="1378859"/>
            <a:ext cx="10792790" cy="4394144"/>
            <a:chOff x="8988736" y="2200728"/>
            <a:chExt cx="2889411" cy="2901154"/>
          </a:xfrm>
        </p:grpSpPr>
        <p:sp>
          <p:nvSpPr>
            <p:cNvPr id="29" name="矩形 28"/>
            <p:cNvSpPr/>
            <p:nvPr/>
          </p:nvSpPr>
          <p:spPr>
            <a:xfrm>
              <a:off x="8988736" y="2200728"/>
              <a:ext cx="2889411" cy="2901154"/>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文本框 40"/>
            <p:cNvSpPr txBox="1"/>
            <p:nvPr/>
          </p:nvSpPr>
          <p:spPr>
            <a:xfrm>
              <a:off x="9033021" y="2320909"/>
              <a:ext cx="2815894" cy="2601010"/>
            </a:xfrm>
            <a:prstGeom prst="rect">
              <a:avLst/>
            </a:prstGeom>
            <a:noFill/>
          </p:spPr>
          <p:txBody>
            <a:bodyPr wrap="square" rtlCol="0">
              <a:spAutoFit/>
            </a:bodyPr>
            <a:lstStyle/>
            <a:p>
              <a:pPr>
                <a:lnSpc>
                  <a:spcPts val="2500"/>
                </a:lnSpc>
              </a:pPr>
              <a:r>
                <a:rPr lang="zh-CN" altLang="en-US" dirty="0">
                  <a:solidFill>
                    <a:schemeClr val="bg1"/>
                  </a:solidFill>
                  <a:latin typeface="黑体" pitchFamily="49" charset="-122"/>
                  <a:ea typeface="黑体" pitchFamily="49" charset="-122"/>
                </a:rPr>
                <a:t>楼宇液晶电视使用 </a:t>
              </a:r>
              <a:r>
                <a:rPr lang="en-US" altLang="zh-CN" dirty="0">
                  <a:solidFill>
                    <a:schemeClr val="bg1"/>
                  </a:solidFill>
                  <a:latin typeface="黑体" pitchFamily="49" charset="-122"/>
                  <a:ea typeface="黑体" pitchFamily="49" charset="-122"/>
                </a:rPr>
                <a:t>LED </a:t>
              </a:r>
              <a:r>
                <a:rPr lang="zh-CN" altLang="en-US" dirty="0">
                  <a:solidFill>
                    <a:schemeClr val="bg1"/>
                  </a:solidFill>
                  <a:latin typeface="黑体" pitchFamily="49" charset="-122"/>
                  <a:ea typeface="黑体" pitchFamily="49" charset="-122"/>
                </a:rPr>
                <a:t>液晶电视设备</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以音频、视频相结合的方式引入</a:t>
              </a:r>
              <a:r>
                <a:rPr lang="zh-CN" altLang="en-US" dirty="0" smtClean="0">
                  <a:solidFill>
                    <a:schemeClr val="bg1"/>
                  </a:solidFill>
                  <a:latin typeface="黑体" pitchFamily="49" charset="-122"/>
                  <a:ea typeface="黑体" pitchFamily="49" charset="-122"/>
                </a:rPr>
                <a:t>户外</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以影视广告的模式更清晰地呈现品牌</a:t>
              </a:r>
              <a:r>
                <a:rPr lang="zh-CN" altLang="en-US" dirty="0" smtClean="0">
                  <a:solidFill>
                    <a:schemeClr val="bg1"/>
                  </a:solidFill>
                  <a:latin typeface="黑体" pitchFamily="49" charset="-122"/>
                  <a:ea typeface="黑体" pitchFamily="49" charset="-122"/>
                </a:rPr>
                <a:t>信息。</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楼宇液晶电视的主要特点与传统电视一样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都以动态图像、声音和文字</a:t>
              </a:r>
              <a:r>
                <a:rPr lang="zh-CN" altLang="en-US" dirty="0" smtClean="0">
                  <a:solidFill>
                    <a:schemeClr val="bg1"/>
                  </a:solidFill>
                  <a:latin typeface="黑体" pitchFamily="49" charset="-122"/>
                  <a:ea typeface="黑体" pitchFamily="49" charset="-122"/>
                </a:rPr>
                <a:t>作为基本</a:t>
              </a:r>
              <a:r>
                <a:rPr lang="zh-CN" altLang="en-US" dirty="0">
                  <a:solidFill>
                    <a:schemeClr val="bg1"/>
                  </a:solidFill>
                  <a:latin typeface="黑体" pitchFamily="49" charset="-122"/>
                  <a:ea typeface="黑体" pitchFamily="49" charset="-122"/>
                </a:rPr>
                <a:t>信息</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此外还包括语言符号和非语言符号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如画面、配乐</a:t>
              </a:r>
              <a:r>
                <a:rPr lang="zh-CN" altLang="en-US" dirty="0" smtClean="0">
                  <a:solidFill>
                    <a:schemeClr val="bg1"/>
                  </a:solidFill>
                  <a:latin typeface="黑体" pitchFamily="49" charset="-122"/>
                  <a:ea typeface="黑体" pitchFamily="49" charset="-122"/>
                </a:rPr>
                <a:t>等；</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空间</a:t>
              </a:r>
              <a:r>
                <a:rPr lang="zh-CN" altLang="en-US" dirty="0" smtClean="0">
                  <a:solidFill>
                    <a:schemeClr val="bg1"/>
                  </a:solidFill>
                  <a:latin typeface="黑体" pitchFamily="49" charset="-122"/>
                  <a:ea typeface="黑体" pitchFamily="49" charset="-122"/>
                </a:rPr>
                <a:t>性；楼宇</a:t>
              </a:r>
              <a:r>
                <a:rPr lang="zh-CN" altLang="en-US" dirty="0">
                  <a:solidFill>
                    <a:schemeClr val="bg1"/>
                  </a:solidFill>
                  <a:latin typeface="黑体" pitchFamily="49" charset="-122"/>
                  <a:ea typeface="黑体" pitchFamily="49" charset="-122"/>
                </a:rPr>
                <a:t>液晶电视与其他媒体的最大不同之处在</a:t>
              </a:r>
              <a:r>
                <a:rPr lang="zh-CN" altLang="en-US" dirty="0" smtClean="0">
                  <a:solidFill>
                    <a:schemeClr val="bg1"/>
                  </a:solidFill>
                  <a:latin typeface="黑体" pitchFamily="49" charset="-122"/>
                  <a:ea typeface="黑体" pitchFamily="49" charset="-122"/>
                </a:rPr>
                <a:t>于它</a:t>
              </a:r>
              <a:r>
                <a:rPr lang="zh-CN" altLang="en-US" dirty="0">
                  <a:solidFill>
                    <a:schemeClr val="bg1"/>
                  </a:solidFill>
                  <a:latin typeface="黑体" pitchFamily="49" charset="-122"/>
                  <a:ea typeface="黑体" pitchFamily="49" charset="-122"/>
                </a:rPr>
                <a:t>所处的空间</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办公场所，这一媒体的受众群体呈现出高学历、高收入、高消费</a:t>
              </a:r>
              <a:r>
                <a:rPr lang="zh-CN" altLang="en-US" dirty="0" smtClean="0">
                  <a:solidFill>
                    <a:schemeClr val="bg1"/>
                  </a:solidFill>
                  <a:latin typeface="黑体" pitchFamily="49" charset="-122"/>
                  <a:ea typeface="黑体" pitchFamily="49" charset="-122"/>
                </a:rPr>
                <a:t>能力</a:t>
              </a:r>
              <a:r>
                <a:rPr lang="zh-CN" altLang="en-US" dirty="0">
                  <a:solidFill>
                    <a:schemeClr val="bg1"/>
                  </a:solidFill>
                  <a:latin typeface="黑体" pitchFamily="49" charset="-122"/>
                  <a:ea typeface="黑体" pitchFamily="49" charset="-122"/>
                </a:rPr>
                <a:t>的“三高”</a:t>
              </a:r>
              <a:r>
                <a:rPr lang="zh-CN" altLang="en-US" dirty="0" smtClean="0">
                  <a:solidFill>
                    <a:schemeClr val="bg1"/>
                  </a:solidFill>
                  <a:latin typeface="黑体" pitchFamily="49" charset="-122"/>
                  <a:ea typeface="黑体" pitchFamily="49" charset="-122"/>
                </a:rPr>
                <a:t>特点。</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楼宇液晶电视传播的内容以广告为主</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甚至全部是广告</a:t>
              </a:r>
              <a:r>
                <a:rPr lang="zh-CN" altLang="en-US" dirty="0" smtClean="0">
                  <a:solidFill>
                    <a:schemeClr val="bg1"/>
                  </a:solidFill>
                  <a:latin typeface="黑体" pitchFamily="49" charset="-122"/>
                  <a:ea typeface="黑体" pitchFamily="49" charset="-122"/>
                </a:rPr>
                <a:t>，其所</a:t>
              </a:r>
              <a:r>
                <a:rPr lang="zh-CN" altLang="en-US" dirty="0">
                  <a:solidFill>
                    <a:schemeClr val="bg1"/>
                  </a:solidFill>
                  <a:latin typeface="黑体" pitchFamily="49" charset="-122"/>
                  <a:ea typeface="黑体" pitchFamily="49" charset="-122"/>
                </a:rPr>
                <a:t>选的广告产品必须符合其自身</a:t>
              </a:r>
              <a:r>
                <a:rPr lang="zh-CN" altLang="en-US" dirty="0" smtClean="0">
                  <a:solidFill>
                    <a:schemeClr val="bg1"/>
                  </a:solidFill>
                  <a:latin typeface="黑体" pitchFamily="49" charset="-122"/>
                  <a:ea typeface="黑体" pitchFamily="49" charset="-122"/>
                </a:rPr>
                <a:t>面对的</a:t>
              </a:r>
              <a:r>
                <a:rPr lang="zh-CN" altLang="en-US" dirty="0">
                  <a:solidFill>
                    <a:schemeClr val="bg1"/>
                  </a:solidFill>
                  <a:latin typeface="黑体" pitchFamily="49" charset="-122"/>
                  <a:ea typeface="黑体" pitchFamily="49" charset="-122"/>
                </a:rPr>
                <a:t>小众群体的职业特性、人格特性、审美特性</a:t>
              </a:r>
              <a:r>
                <a:rPr lang="zh-CN" altLang="en-US" dirty="0" smtClean="0">
                  <a:solidFill>
                    <a:schemeClr val="bg1"/>
                  </a:solidFill>
                  <a:latin typeface="黑体" pitchFamily="49" charset="-122"/>
                  <a:ea typeface="黑体" pitchFamily="49" charset="-122"/>
                </a:rPr>
                <a:t>等；</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户外媒体广告的画面往往是电视广告中的节选或对电视广告的重复</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希望</a:t>
              </a:r>
              <a:r>
                <a:rPr lang="zh-CN" altLang="en-US" dirty="0" smtClean="0">
                  <a:solidFill>
                    <a:schemeClr val="bg1"/>
                  </a:solidFill>
                  <a:latin typeface="黑体" pitchFamily="49" charset="-122"/>
                  <a:ea typeface="黑体" pitchFamily="49" charset="-122"/>
                </a:rPr>
                <a:t>受众</a:t>
              </a:r>
              <a:r>
                <a:rPr lang="zh-CN" altLang="en-US" dirty="0">
                  <a:solidFill>
                    <a:schemeClr val="bg1"/>
                  </a:solidFill>
                  <a:latin typeface="黑体" pitchFamily="49" charset="-122"/>
                  <a:ea typeface="黑体" pitchFamily="49" charset="-122"/>
                </a:rPr>
                <a:t>看到此画面能回忆起电视</a:t>
              </a:r>
              <a:r>
                <a:rPr lang="zh-CN" altLang="en-US" dirty="0" smtClean="0">
                  <a:solidFill>
                    <a:schemeClr val="bg1"/>
                  </a:solidFill>
                  <a:latin typeface="黑体" pitchFamily="49" charset="-122"/>
                  <a:ea typeface="黑体" pitchFamily="49" charset="-122"/>
                </a:rPr>
                <a:t>广告；</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在电视广告和户外广告的启发下</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楼宇液晶电视广告将户外广告影视化</a:t>
              </a:r>
              <a:r>
                <a:rPr lang="en-US" altLang="zh-CN"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将影视</a:t>
              </a:r>
              <a:r>
                <a:rPr lang="zh-CN" altLang="en-US" dirty="0">
                  <a:solidFill>
                    <a:schemeClr val="bg1"/>
                  </a:solidFill>
                  <a:latin typeface="黑体" pitchFamily="49" charset="-122"/>
                  <a:ea typeface="黑体" pitchFamily="49" charset="-122"/>
                </a:rPr>
                <a:t>广告户外化</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成功运用了较低成本的数字化高新技术把二者的优势</a:t>
              </a:r>
              <a:r>
                <a:rPr lang="zh-CN" altLang="en-US" dirty="0" smtClean="0">
                  <a:solidFill>
                    <a:schemeClr val="bg1"/>
                  </a:solidFill>
                  <a:latin typeface="黑体" pitchFamily="49" charset="-122"/>
                  <a:ea typeface="黑体" pitchFamily="49" charset="-122"/>
                </a:rPr>
                <a:t>结合起来</a:t>
              </a:r>
              <a:r>
                <a:rPr lang="en-US" altLang="zh-CN" dirty="0">
                  <a:solidFill>
                    <a:schemeClr val="bg1"/>
                  </a:solidFill>
                  <a:latin typeface="黑体" pitchFamily="49" charset="-122"/>
                  <a:ea typeface="黑体" pitchFamily="49" charset="-122"/>
                </a:rPr>
                <a:t>.</a:t>
              </a:r>
              <a:endParaRPr lang="en-US" altLang="zh-CN" dirty="0">
                <a:solidFill>
                  <a:schemeClr val="bg1"/>
                </a:solidFill>
                <a:latin typeface="黑体" pitchFamily="49" charset="-122"/>
                <a:ea typeface="黑体" pitchFamily="49" charset="-122"/>
              </a:endParaRPr>
            </a:p>
          </p:txBody>
        </p:sp>
      </p:grpSp>
      <p:sp>
        <p:nvSpPr>
          <p:cNvPr id="13" name="矩形 12"/>
          <p:cNvSpPr/>
          <p:nvPr/>
        </p:nvSpPr>
        <p:spPr>
          <a:xfrm>
            <a:off x="310977"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3"/>
          <p:cNvSpPr txBox="1"/>
          <p:nvPr/>
        </p:nvSpPr>
        <p:spPr>
          <a:xfrm>
            <a:off x="678623" y="775811"/>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（七）</a:t>
            </a:r>
            <a:r>
              <a:rPr lang="zh-CN" altLang="en-US" sz="2400" dirty="0">
                <a:solidFill>
                  <a:srgbClr val="9EA9BA"/>
                </a:solidFill>
                <a:latin typeface="思源黑体 CN Heavy" panose="020B0A00000000000000" pitchFamily="34" charset="-122"/>
                <a:ea typeface="思源黑体 CN Heavy" panose="020B0A00000000000000" pitchFamily="34" charset="-122"/>
              </a:rPr>
              <a:t>楼宇液晶电视</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1586486235"/>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79876"/>
            <a:ext cx="5709688" cy="798983"/>
            <a:chOff x="314525" y="579876"/>
            <a:chExt cx="5709688" cy="798983"/>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579876"/>
              <a:ext cx="5342042" cy="584775"/>
            </a:xfrm>
            <a:prstGeom prst="rect">
              <a:avLst/>
            </a:prstGeom>
            <a:noFill/>
          </p:spPr>
          <p:txBody>
            <a:bodyPr wrap="square" rtlCol="0">
              <a:spAutoFit/>
            </a:bodyPr>
            <a:lstStyle/>
            <a:p>
              <a:r>
                <a:rPr lang="zh-CN" altLang="en-US" sz="3200" dirty="0">
                  <a:solidFill>
                    <a:srgbClr val="9EA9BA"/>
                  </a:solidFill>
                  <a:latin typeface="思源黑体 CN Heavy" panose="020B0A00000000000000" pitchFamily="34" charset="-122"/>
                  <a:ea typeface="思源黑体 CN Heavy" panose="020B0A00000000000000" pitchFamily="34" charset="-122"/>
                </a:rPr>
                <a:t>三、新</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媒体广告传播</a:t>
              </a:r>
              <a:r>
                <a:rPr lang="zh-CN" altLang="en-US" sz="3200" dirty="0">
                  <a:solidFill>
                    <a:srgbClr val="9EA9BA"/>
                  </a:solidFill>
                  <a:latin typeface="思源黑体 CN Heavy" panose="020B0A00000000000000" pitchFamily="34" charset="-122"/>
                  <a:ea typeface="思源黑体 CN Heavy" panose="020B0A00000000000000" pitchFamily="34" charset="-122"/>
                </a:rPr>
                <a:t>优劣</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势</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22" name="文本框 3"/>
          <p:cNvSpPr txBox="1"/>
          <p:nvPr/>
        </p:nvSpPr>
        <p:spPr>
          <a:xfrm>
            <a:off x="596735" y="1173792"/>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（一）互联网</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grpSp>
        <p:nvGrpSpPr>
          <p:cNvPr id="13" name="组合 12"/>
          <p:cNvGrpSpPr/>
          <p:nvPr/>
        </p:nvGrpSpPr>
        <p:grpSpPr>
          <a:xfrm>
            <a:off x="678624" y="1679116"/>
            <a:ext cx="10792790" cy="4394144"/>
            <a:chOff x="8988736" y="2398970"/>
            <a:chExt cx="2889411" cy="2901154"/>
          </a:xfrm>
        </p:grpSpPr>
        <p:sp>
          <p:nvSpPr>
            <p:cNvPr id="14" name="矩形 13"/>
            <p:cNvSpPr/>
            <p:nvPr/>
          </p:nvSpPr>
          <p:spPr>
            <a:xfrm>
              <a:off x="8988736" y="2398970"/>
              <a:ext cx="2889411" cy="2901154"/>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40"/>
            <p:cNvSpPr txBox="1"/>
            <p:nvPr/>
          </p:nvSpPr>
          <p:spPr>
            <a:xfrm>
              <a:off x="9033021" y="2447063"/>
              <a:ext cx="2815894" cy="2812681"/>
            </a:xfrm>
            <a:prstGeom prst="rect">
              <a:avLst/>
            </a:prstGeom>
            <a:noFill/>
          </p:spPr>
          <p:txBody>
            <a:bodyPr wrap="square" rtlCol="0">
              <a:spAutoFit/>
            </a:bodyPr>
            <a:lstStyle/>
            <a:p>
              <a:pPr>
                <a:lnSpc>
                  <a:spcPts val="2500"/>
                </a:lnSpc>
              </a:pPr>
              <a:r>
                <a:rPr lang="en-US" altLang="zh-CN" dirty="0" smtClean="0">
                  <a:solidFill>
                    <a:schemeClr val="bg1"/>
                  </a:solidFill>
                  <a:latin typeface="黑体" pitchFamily="49" charset="-122"/>
                  <a:ea typeface="黑体" pitchFamily="49" charset="-122"/>
                </a:rPr>
                <a:t>1.</a:t>
              </a:r>
              <a:r>
                <a:rPr lang="zh-CN" altLang="en-US" dirty="0" smtClean="0">
                  <a:solidFill>
                    <a:schemeClr val="bg1"/>
                  </a:solidFill>
                  <a:latin typeface="黑体" pitchFamily="49" charset="-122"/>
                  <a:ea typeface="黑体" pitchFamily="49" charset="-122"/>
                </a:rPr>
                <a:t>优势</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受众人数</a:t>
              </a:r>
              <a:r>
                <a:rPr lang="zh-CN" altLang="en-US" dirty="0" smtClean="0">
                  <a:solidFill>
                    <a:schemeClr val="bg1"/>
                  </a:solidFill>
                  <a:latin typeface="黑体" pitchFamily="49" charset="-122"/>
                  <a:ea typeface="黑体" pitchFamily="49" charset="-122"/>
                </a:rPr>
                <a:t>众多</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广告形式丰富</a:t>
              </a:r>
              <a:r>
                <a:rPr lang="zh-CN" altLang="en-US" dirty="0" smtClean="0">
                  <a:solidFill>
                    <a:schemeClr val="bg1"/>
                  </a:solidFill>
                  <a:latin typeface="黑体" pitchFamily="49" charset="-122"/>
                  <a:ea typeface="黑体" pitchFamily="49" charset="-122"/>
                </a:rPr>
                <a:t>多样</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smtClean="0">
                  <a:solidFill>
                    <a:schemeClr val="bg1"/>
                  </a:solidFill>
                  <a:latin typeface="黑体" pitchFamily="49" charset="-122"/>
                  <a:ea typeface="黑体" pitchFamily="49" charset="-122"/>
                </a:rPr>
                <a:t>超</a:t>
              </a:r>
              <a:r>
                <a:rPr lang="zh-CN" altLang="en-US" dirty="0">
                  <a:solidFill>
                    <a:schemeClr val="bg1"/>
                  </a:solidFill>
                  <a:latin typeface="黑体" pitchFamily="49" charset="-122"/>
                  <a:ea typeface="黑体" pitchFamily="49" charset="-122"/>
                </a:rPr>
                <a:t>新技术的</a:t>
              </a:r>
              <a:r>
                <a:rPr lang="zh-CN" altLang="en-US" dirty="0" smtClean="0">
                  <a:solidFill>
                    <a:schemeClr val="bg1"/>
                  </a:solidFill>
                  <a:latin typeface="黑体" pitchFamily="49" charset="-122"/>
                  <a:ea typeface="黑体" pitchFamily="49" charset="-122"/>
                </a:rPr>
                <a:t>运用</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广告价格相对</a:t>
              </a:r>
              <a:r>
                <a:rPr lang="zh-CN" altLang="en-US" dirty="0" smtClean="0">
                  <a:solidFill>
                    <a:schemeClr val="bg1"/>
                  </a:solidFill>
                  <a:latin typeface="黑体" pitchFamily="49" charset="-122"/>
                  <a:ea typeface="黑体" pitchFamily="49" charset="-122"/>
                </a:rPr>
                <a:t>低廉</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广告监测技术</a:t>
              </a:r>
              <a:r>
                <a:rPr lang="zh-CN" altLang="en-US" dirty="0" smtClean="0">
                  <a:solidFill>
                    <a:schemeClr val="bg1"/>
                  </a:solidFill>
                  <a:latin typeface="黑体" pitchFamily="49" charset="-122"/>
                  <a:ea typeface="黑体" pitchFamily="49" charset="-122"/>
                </a:rPr>
                <a:t>可靠</a:t>
              </a:r>
              <a:endParaRPr lang="en-US" altLang="zh-CN" dirty="0" smtClean="0">
                <a:solidFill>
                  <a:schemeClr val="bg1"/>
                </a:solidFill>
                <a:latin typeface="黑体" pitchFamily="49" charset="-122"/>
                <a:ea typeface="黑体" pitchFamily="49" charset="-122"/>
              </a:endParaRPr>
            </a:p>
            <a:p>
              <a:pPr>
                <a:lnSpc>
                  <a:spcPts val="2500"/>
                </a:lnSpc>
              </a:pPr>
              <a:r>
                <a:rPr lang="en-US" altLang="zh-CN" dirty="0" smtClean="0">
                  <a:solidFill>
                    <a:schemeClr val="bg1"/>
                  </a:solidFill>
                  <a:latin typeface="黑体" pitchFamily="49" charset="-122"/>
                  <a:ea typeface="黑体" pitchFamily="49" charset="-122"/>
                </a:rPr>
                <a:t>2.</a:t>
              </a:r>
              <a:r>
                <a:rPr lang="zh-CN" altLang="en-US" dirty="0" smtClean="0">
                  <a:solidFill>
                    <a:schemeClr val="bg1"/>
                  </a:solidFill>
                  <a:latin typeface="黑体" pitchFamily="49" charset="-122"/>
                  <a:ea typeface="黑体" pitchFamily="49" charset="-122"/>
                </a:rPr>
                <a:t>劣势</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网络广告的监管</a:t>
              </a:r>
              <a:r>
                <a:rPr lang="zh-CN" altLang="en-US" dirty="0" smtClean="0">
                  <a:solidFill>
                    <a:schemeClr val="bg1"/>
                  </a:solidFill>
                  <a:latin typeface="黑体" pitchFamily="49" charset="-122"/>
                  <a:ea typeface="黑体" pitchFamily="49" charset="-122"/>
                </a:rPr>
                <a:t>问题：我国</a:t>
              </a:r>
              <a:r>
                <a:rPr lang="zh-CN" altLang="en-US" dirty="0">
                  <a:solidFill>
                    <a:schemeClr val="bg1"/>
                  </a:solidFill>
                  <a:latin typeface="黑体" pitchFamily="49" charset="-122"/>
                  <a:ea typeface="黑体" pitchFamily="49" charset="-122"/>
                </a:rPr>
                <a:t>的网络立法发展滞后</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新问题、新情况</a:t>
              </a:r>
              <a:r>
                <a:rPr lang="zh-CN" altLang="en-US" dirty="0" smtClean="0">
                  <a:solidFill>
                    <a:schemeClr val="bg1"/>
                  </a:solidFill>
                  <a:latin typeface="黑体" pitchFamily="49" charset="-122"/>
                  <a:ea typeface="黑体" pitchFamily="49" charset="-122"/>
                </a:rPr>
                <a:t>出现之后</a:t>
              </a:r>
              <a:r>
                <a:rPr lang="zh-CN" altLang="en-US" dirty="0">
                  <a:solidFill>
                    <a:schemeClr val="bg1"/>
                  </a:solidFill>
                  <a:latin typeface="黑体" pitchFamily="49" charset="-122"/>
                  <a:ea typeface="黑体" pitchFamily="49" charset="-122"/>
                </a:rPr>
                <a:t>无法可依的事例层出不穷</a:t>
              </a:r>
              <a:r>
                <a:rPr lang="en-US" altLang="zh-CN" dirty="0" smtClean="0">
                  <a:solidFill>
                    <a:schemeClr val="bg1"/>
                  </a:solidFill>
                  <a:latin typeface="黑体" pitchFamily="49" charset="-122"/>
                  <a:ea typeface="黑体" pitchFamily="49" charset="-122"/>
                </a:rPr>
                <a:t>.</a:t>
              </a: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网络媒体的公信力相对于其他传统媒体来说也</a:t>
              </a:r>
              <a:r>
                <a:rPr lang="zh-CN" altLang="en-US" dirty="0" smtClean="0">
                  <a:solidFill>
                    <a:schemeClr val="bg1"/>
                  </a:solidFill>
                  <a:latin typeface="黑体" pitchFamily="49" charset="-122"/>
                  <a:ea typeface="黑体" pitchFamily="49" charset="-122"/>
                </a:rPr>
                <a:t>较低</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网络活动的自主性使网民对企业的认同度不高</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网络广告的点击率低</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而</a:t>
              </a:r>
              <a:r>
                <a:rPr lang="zh-CN" altLang="en-US" dirty="0" smtClean="0">
                  <a:solidFill>
                    <a:schemeClr val="bg1"/>
                  </a:solidFill>
                  <a:latin typeface="黑体" pitchFamily="49" charset="-122"/>
                  <a:ea typeface="黑体" pitchFamily="49" charset="-122"/>
                </a:rPr>
                <a:t>强制</a:t>
              </a:r>
              <a:r>
                <a:rPr lang="zh-CN" altLang="en-US" dirty="0">
                  <a:solidFill>
                    <a:schemeClr val="bg1"/>
                  </a:solidFill>
                  <a:latin typeface="黑体" pitchFamily="49" charset="-122"/>
                  <a:ea typeface="黑体" pitchFamily="49" charset="-122"/>
                </a:rPr>
                <a:t>网民观看网络广告的行为又势必会引起网民的</a:t>
              </a:r>
              <a:r>
                <a:rPr lang="zh-CN" altLang="en-US" dirty="0" smtClean="0">
                  <a:solidFill>
                    <a:schemeClr val="bg1"/>
                  </a:solidFill>
                  <a:latin typeface="黑体" pitchFamily="49" charset="-122"/>
                  <a:ea typeface="黑体" pitchFamily="49" charset="-122"/>
                </a:rPr>
                <a:t>反感；</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网络面向的受众人群主要分布在经济较为发达地区的一定年龄层中</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网络</a:t>
              </a:r>
              <a:r>
                <a:rPr lang="zh-CN" altLang="en-US" dirty="0">
                  <a:solidFill>
                    <a:schemeClr val="bg1"/>
                  </a:solidFill>
                  <a:latin typeface="黑体" pitchFamily="49" charset="-122"/>
                  <a:ea typeface="黑体" pitchFamily="49" charset="-122"/>
                </a:rPr>
                <a:t>广告必须充分考虑受众分布不均这一特点</a:t>
              </a:r>
              <a:endParaRPr lang="en-US" altLang="zh-CN" dirty="0">
                <a:solidFill>
                  <a:schemeClr val="bg1"/>
                </a:solidFill>
                <a:latin typeface="黑体" pitchFamily="49" charset="-122"/>
                <a:ea typeface="黑体" pitchFamily="49" charset="-122"/>
              </a:endParaRPr>
            </a:p>
          </p:txBody>
        </p:sp>
      </p:grpSp>
    </p:spTree>
    <p:extLst>
      <p:ext uri="{BB962C8B-B14F-4D97-AF65-F5344CB8AC3E}">
        <p14:creationId xmlns:p14="http://schemas.microsoft.com/office/powerpoint/2010/main" val="172053309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79876"/>
            <a:ext cx="5709688" cy="798983"/>
            <a:chOff x="314525" y="579876"/>
            <a:chExt cx="5709688" cy="798983"/>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579876"/>
              <a:ext cx="5342042" cy="584775"/>
            </a:xfrm>
            <a:prstGeom prst="rect">
              <a:avLst/>
            </a:prstGeom>
            <a:noFill/>
          </p:spPr>
          <p:txBody>
            <a:bodyPr wrap="square" rtlCol="0">
              <a:spAutoFit/>
            </a:bodyPr>
            <a:lstStyle/>
            <a:p>
              <a:r>
                <a:rPr lang="zh-CN" altLang="en-US" sz="3200" dirty="0">
                  <a:solidFill>
                    <a:srgbClr val="9EA9BA"/>
                  </a:solidFill>
                  <a:latin typeface="思源黑体 CN Heavy" panose="020B0A00000000000000" pitchFamily="34" charset="-122"/>
                  <a:ea typeface="思源黑体 CN Heavy" panose="020B0A00000000000000" pitchFamily="34" charset="-122"/>
                </a:rPr>
                <a:t>三、新</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媒体广告传播</a:t>
              </a:r>
              <a:r>
                <a:rPr lang="zh-CN" altLang="en-US" sz="3200" dirty="0">
                  <a:solidFill>
                    <a:srgbClr val="9EA9BA"/>
                  </a:solidFill>
                  <a:latin typeface="思源黑体 CN Heavy" panose="020B0A00000000000000" pitchFamily="34" charset="-122"/>
                  <a:ea typeface="思源黑体 CN Heavy" panose="020B0A00000000000000" pitchFamily="34" charset="-122"/>
                </a:rPr>
                <a:t>优劣</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势</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22" name="文本框 3"/>
          <p:cNvSpPr txBox="1"/>
          <p:nvPr/>
        </p:nvSpPr>
        <p:spPr>
          <a:xfrm>
            <a:off x="596735" y="1255680"/>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a:t>
            </a:r>
            <a:r>
              <a:rPr lang="zh-CN" altLang="en-US" sz="2400" dirty="0">
                <a:solidFill>
                  <a:srgbClr val="9EA9BA"/>
                </a:solidFill>
                <a:latin typeface="思源黑体 CN Heavy" panose="020B0A00000000000000" pitchFamily="34" charset="-122"/>
                <a:ea typeface="思源黑体 CN Heavy" panose="020B0A00000000000000" pitchFamily="34" charset="-122"/>
              </a:rPr>
              <a:t>二）博客</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grpSp>
        <p:nvGrpSpPr>
          <p:cNvPr id="13" name="组合 12"/>
          <p:cNvGrpSpPr/>
          <p:nvPr/>
        </p:nvGrpSpPr>
        <p:grpSpPr>
          <a:xfrm>
            <a:off x="678624" y="1870188"/>
            <a:ext cx="10792790" cy="3889171"/>
            <a:chOff x="8988736" y="2398970"/>
            <a:chExt cx="2889411" cy="2567755"/>
          </a:xfrm>
        </p:grpSpPr>
        <p:sp>
          <p:nvSpPr>
            <p:cNvPr id="14" name="矩形 13"/>
            <p:cNvSpPr/>
            <p:nvPr/>
          </p:nvSpPr>
          <p:spPr>
            <a:xfrm>
              <a:off x="8988736" y="2398970"/>
              <a:ext cx="2889411" cy="2567755"/>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40"/>
            <p:cNvSpPr txBox="1"/>
            <p:nvPr/>
          </p:nvSpPr>
          <p:spPr>
            <a:xfrm>
              <a:off x="9033021" y="2519151"/>
              <a:ext cx="917655" cy="1119315"/>
            </a:xfrm>
            <a:prstGeom prst="rect">
              <a:avLst/>
            </a:prstGeom>
            <a:noFill/>
          </p:spPr>
          <p:txBody>
            <a:bodyPr wrap="square" rtlCol="0">
              <a:spAutoFit/>
            </a:bodyPr>
            <a:lstStyle/>
            <a:p>
              <a:pPr>
                <a:lnSpc>
                  <a:spcPts val="2500"/>
                </a:lnSpc>
              </a:pPr>
              <a:r>
                <a:rPr lang="en-US" altLang="zh-CN" dirty="0" smtClean="0">
                  <a:solidFill>
                    <a:schemeClr val="bg1"/>
                  </a:solidFill>
                  <a:latin typeface="黑体" pitchFamily="49" charset="-122"/>
                  <a:ea typeface="黑体" pitchFamily="49" charset="-122"/>
                </a:rPr>
                <a:t>1.</a:t>
              </a:r>
              <a:r>
                <a:rPr lang="zh-CN" altLang="en-US" dirty="0" smtClean="0">
                  <a:solidFill>
                    <a:schemeClr val="bg1"/>
                  </a:solidFill>
                  <a:latin typeface="黑体" pitchFamily="49" charset="-122"/>
                  <a:ea typeface="黑体" pitchFamily="49" charset="-122"/>
                </a:rPr>
                <a:t>优势</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互动</a:t>
              </a:r>
              <a:r>
                <a:rPr lang="zh-CN" altLang="en-US" dirty="0" smtClean="0">
                  <a:solidFill>
                    <a:schemeClr val="bg1"/>
                  </a:solidFill>
                  <a:latin typeface="黑体" pitchFamily="49" charset="-122"/>
                  <a:ea typeface="黑体" pitchFamily="49" charset="-122"/>
                </a:rPr>
                <a:t>广告，传播</a:t>
              </a:r>
              <a:r>
                <a:rPr lang="zh-CN" altLang="en-US" dirty="0">
                  <a:solidFill>
                    <a:schemeClr val="bg1"/>
                  </a:solidFill>
                  <a:latin typeface="黑体" pitchFamily="49" charset="-122"/>
                  <a:ea typeface="黑体" pitchFamily="49" charset="-122"/>
                </a:rPr>
                <a:t>力更</a:t>
              </a:r>
              <a:r>
                <a:rPr lang="zh-CN" altLang="en-US" dirty="0" smtClean="0">
                  <a:solidFill>
                    <a:schemeClr val="bg1"/>
                  </a:solidFill>
                  <a:latin typeface="黑体" pitchFamily="49" charset="-122"/>
                  <a:ea typeface="黑体" pitchFamily="49" charset="-122"/>
                </a:rPr>
                <a:t>强；</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成本</a:t>
              </a:r>
              <a:r>
                <a:rPr lang="zh-CN" altLang="en-US" dirty="0" smtClean="0">
                  <a:solidFill>
                    <a:schemeClr val="bg1"/>
                  </a:solidFill>
                  <a:latin typeface="黑体" pitchFamily="49" charset="-122"/>
                  <a:ea typeface="黑体" pitchFamily="49" charset="-122"/>
                </a:rPr>
                <a:t>较低；</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受众比较集中</a:t>
              </a:r>
              <a:endParaRPr lang="en-US" altLang="zh-CN" dirty="0" smtClean="0">
                <a:solidFill>
                  <a:schemeClr val="bg1"/>
                </a:solidFill>
                <a:latin typeface="黑体" pitchFamily="49" charset="-122"/>
                <a:ea typeface="黑体" pitchFamily="49" charset="-122"/>
              </a:endParaRPr>
            </a:p>
            <a:p>
              <a:pPr>
                <a:lnSpc>
                  <a:spcPts val="2500"/>
                </a:lnSpc>
              </a:pPr>
              <a:endParaRPr lang="en-US" altLang="zh-CN" dirty="0" smtClean="0">
                <a:solidFill>
                  <a:schemeClr val="bg1"/>
                </a:solidFill>
                <a:latin typeface="黑体" pitchFamily="49" charset="-122"/>
                <a:ea typeface="黑体" pitchFamily="49" charset="-122"/>
              </a:endParaRPr>
            </a:p>
          </p:txBody>
        </p:sp>
      </p:grpSp>
      <p:sp>
        <p:nvSpPr>
          <p:cNvPr id="9" name="文本框 40"/>
          <p:cNvSpPr txBox="1"/>
          <p:nvPr/>
        </p:nvSpPr>
        <p:spPr>
          <a:xfrm>
            <a:off x="5478267" y="1997624"/>
            <a:ext cx="3427708" cy="1695336"/>
          </a:xfrm>
          <a:prstGeom prst="rect">
            <a:avLst/>
          </a:prstGeom>
          <a:noFill/>
        </p:spPr>
        <p:txBody>
          <a:bodyPr wrap="square" rtlCol="0">
            <a:spAutoFit/>
          </a:bodyPr>
          <a:lstStyle/>
          <a:p>
            <a:pPr>
              <a:lnSpc>
                <a:spcPts val="2500"/>
              </a:lnSpc>
            </a:pPr>
            <a:r>
              <a:rPr lang="en-US" altLang="zh-CN" dirty="0" smtClean="0">
                <a:solidFill>
                  <a:schemeClr val="bg1"/>
                </a:solidFill>
                <a:latin typeface="黑体" pitchFamily="49" charset="-122"/>
                <a:ea typeface="黑体" pitchFamily="49" charset="-122"/>
              </a:rPr>
              <a:t>2.</a:t>
            </a:r>
            <a:r>
              <a:rPr lang="zh-CN" altLang="en-US" dirty="0" smtClean="0">
                <a:solidFill>
                  <a:schemeClr val="bg1"/>
                </a:solidFill>
                <a:latin typeface="黑体" pitchFamily="49" charset="-122"/>
                <a:ea typeface="黑体" pitchFamily="49" charset="-122"/>
              </a:rPr>
              <a:t>劣势</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很难自主提高</a:t>
            </a:r>
            <a:r>
              <a:rPr lang="zh-CN" altLang="en-US" dirty="0" smtClean="0">
                <a:solidFill>
                  <a:schemeClr val="bg1"/>
                </a:solidFill>
                <a:latin typeface="黑体" pitchFamily="49" charset="-122"/>
                <a:ea typeface="黑体" pitchFamily="49" charset="-122"/>
              </a:rPr>
              <a:t>知名度；</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操作不</a:t>
            </a:r>
            <a:r>
              <a:rPr lang="zh-CN" altLang="en-US" dirty="0" smtClean="0">
                <a:solidFill>
                  <a:schemeClr val="bg1"/>
                </a:solidFill>
                <a:latin typeface="黑体" pitchFamily="49" charset="-122"/>
                <a:ea typeface="黑体" pitchFamily="49" charset="-122"/>
              </a:rPr>
              <a:t>成熟</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利益</a:t>
            </a:r>
            <a:r>
              <a:rPr lang="zh-CN" altLang="en-US" dirty="0" smtClean="0">
                <a:solidFill>
                  <a:schemeClr val="bg1"/>
                </a:solidFill>
                <a:latin typeface="黑体" pitchFamily="49" charset="-122"/>
                <a:ea typeface="黑体" pitchFamily="49" charset="-122"/>
              </a:rPr>
              <a:t>分配问题</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广告监管</a:t>
            </a:r>
            <a:r>
              <a:rPr lang="zh-CN" altLang="en-US" dirty="0" smtClean="0">
                <a:solidFill>
                  <a:schemeClr val="bg1"/>
                </a:solidFill>
                <a:latin typeface="黑体" pitchFamily="49" charset="-122"/>
                <a:ea typeface="黑体" pitchFamily="49" charset="-122"/>
              </a:rPr>
              <a:t>问题</a:t>
            </a:r>
            <a:endParaRPr lang="en-US" altLang="zh-CN" dirty="0" smtClean="0">
              <a:solidFill>
                <a:schemeClr val="bg1"/>
              </a:solidFill>
              <a:latin typeface="黑体" pitchFamily="49" charset="-122"/>
              <a:ea typeface="黑体" pitchFamily="49" charset="-122"/>
            </a:endParaRPr>
          </a:p>
        </p:txBody>
      </p:sp>
      <p:sp>
        <p:nvSpPr>
          <p:cNvPr id="10" name="文本框 3"/>
          <p:cNvSpPr txBox="1"/>
          <p:nvPr/>
        </p:nvSpPr>
        <p:spPr>
          <a:xfrm>
            <a:off x="749135" y="3687052"/>
            <a:ext cx="4194629" cy="91337"/>
          </a:xfrm>
          <a:prstGeom prst="rect">
            <a:avLst/>
          </a:prstGeom>
          <a:noFill/>
        </p:spPr>
        <p:txBody>
          <a:bodyPr wrap="square" rtlCol="0">
            <a:spAutoFit/>
          </a:bodyPr>
          <a:lstStyle/>
          <a:p>
            <a:r>
              <a:rPr lang="zh-CN" altLang="en-US" sz="2400" dirty="0" smtClean="0">
                <a:solidFill>
                  <a:schemeClr val="bg1"/>
                </a:solidFill>
                <a:latin typeface="思源黑体 CN Heavy" panose="020B0A00000000000000" pitchFamily="34" charset="-122"/>
                <a:ea typeface="思源黑体 CN Heavy" panose="020B0A00000000000000" pitchFamily="34" charset="-122"/>
              </a:rPr>
              <a:t>（</a:t>
            </a:r>
            <a:r>
              <a:rPr lang="zh-CN" altLang="en-US" sz="2400" dirty="0">
                <a:solidFill>
                  <a:schemeClr val="bg1"/>
                </a:solidFill>
                <a:latin typeface="思源黑体 CN Heavy" panose="020B0A00000000000000" pitchFamily="34" charset="-122"/>
                <a:ea typeface="思源黑体 CN Heavy" panose="020B0A00000000000000" pitchFamily="34" charset="-122"/>
              </a:rPr>
              <a:t>三</a:t>
            </a:r>
            <a:r>
              <a:rPr lang="zh-CN" altLang="en-US" sz="2400" dirty="0" smtClean="0">
                <a:solidFill>
                  <a:schemeClr val="bg1"/>
                </a:solidFill>
                <a:latin typeface="思源黑体 CN Heavy" panose="020B0A00000000000000" pitchFamily="34" charset="-122"/>
                <a:ea typeface="思源黑体 CN Heavy" panose="020B0A00000000000000" pitchFamily="34" charset="-122"/>
              </a:rPr>
              <a:t>）播客</a:t>
            </a:r>
            <a:endParaRPr lang="zh-CN" altLang="en-US" sz="2400" dirty="0">
              <a:solidFill>
                <a:schemeClr val="bg1"/>
              </a:solidFill>
              <a:latin typeface="思源黑体 CN Heavy" panose="020B0A00000000000000" pitchFamily="34" charset="-122"/>
              <a:ea typeface="思源黑体 CN Heavy" panose="020B0A00000000000000" pitchFamily="34" charset="-122"/>
            </a:endParaRPr>
          </a:p>
        </p:txBody>
      </p:sp>
      <p:sp>
        <p:nvSpPr>
          <p:cNvPr id="11" name="文本框 40"/>
          <p:cNvSpPr txBox="1"/>
          <p:nvPr/>
        </p:nvSpPr>
        <p:spPr>
          <a:xfrm>
            <a:off x="789449" y="4462478"/>
            <a:ext cx="10524544" cy="145125"/>
          </a:xfrm>
          <a:prstGeom prst="rect">
            <a:avLst/>
          </a:prstGeom>
          <a:noFill/>
        </p:spPr>
        <p:txBody>
          <a:bodyPr wrap="square" rtlCol="0">
            <a:spAutoFit/>
          </a:bodyPr>
          <a:lstStyle/>
          <a:p>
            <a:pPr>
              <a:lnSpc>
                <a:spcPts val="2500"/>
              </a:lnSpc>
            </a:pPr>
            <a:r>
              <a:rPr lang="zh-CN" altLang="en-US" dirty="0">
                <a:solidFill>
                  <a:schemeClr val="bg1"/>
                </a:solidFill>
                <a:latin typeface="黑体" pitchFamily="49" charset="-122"/>
                <a:ea typeface="黑体" pitchFamily="49" charset="-122"/>
              </a:rPr>
              <a:t>播客虽然才兴起不久</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但其内容的丰富性比博客有过之而无不及</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且播客</a:t>
            </a:r>
            <a:r>
              <a:rPr lang="zh-CN" altLang="en-US" dirty="0" smtClean="0">
                <a:solidFill>
                  <a:schemeClr val="bg1"/>
                </a:solidFill>
                <a:latin typeface="黑体" pitchFamily="49" charset="-122"/>
                <a:ea typeface="黑体" pitchFamily="49" charset="-122"/>
              </a:rPr>
              <a:t>的画面</a:t>
            </a:r>
            <a:r>
              <a:rPr lang="zh-CN" altLang="en-US" dirty="0">
                <a:solidFill>
                  <a:schemeClr val="bg1"/>
                </a:solidFill>
                <a:latin typeface="黑体" pitchFamily="49" charset="-122"/>
                <a:ea typeface="黑体" pitchFamily="49" charset="-122"/>
              </a:rPr>
              <a:t>更加生动活泼</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有助于更有效地传播信息</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通过对不同目标受众进行细分</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不同</a:t>
            </a:r>
            <a:r>
              <a:rPr lang="zh-CN" altLang="en-US" dirty="0">
                <a:solidFill>
                  <a:schemeClr val="bg1"/>
                </a:solidFill>
                <a:latin typeface="黑体" pitchFamily="49" charset="-122"/>
                <a:ea typeface="黑体" pitchFamily="49" charset="-122"/>
              </a:rPr>
              <a:t>的广告客户可以将视频广告精确地推送给目标受</a:t>
            </a:r>
            <a:r>
              <a:rPr lang="zh-CN" altLang="en-US" dirty="0" smtClean="0">
                <a:solidFill>
                  <a:schemeClr val="bg1"/>
                </a:solidFill>
                <a:latin typeface="黑体" pitchFamily="49" charset="-122"/>
                <a:ea typeface="黑体" pitchFamily="49" charset="-122"/>
              </a:rPr>
              <a:t>众</a:t>
            </a:r>
            <a:endParaRPr lang="en-US" altLang="zh-CN" dirty="0" smtClean="0">
              <a:solidFill>
                <a:schemeClr val="bg1"/>
              </a:solidFill>
              <a:latin typeface="黑体" pitchFamily="49" charset="-122"/>
              <a:ea typeface="黑体" pitchFamily="49" charset="-122"/>
            </a:endParaRPr>
          </a:p>
        </p:txBody>
      </p:sp>
    </p:spTree>
    <p:extLst>
      <p:ext uri="{BB962C8B-B14F-4D97-AF65-F5344CB8AC3E}">
        <p14:creationId xmlns:p14="http://schemas.microsoft.com/office/powerpoint/2010/main" val="97870282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79876"/>
            <a:ext cx="5709688" cy="798983"/>
            <a:chOff x="314525" y="579876"/>
            <a:chExt cx="5709688" cy="798983"/>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579876"/>
              <a:ext cx="5342042" cy="584775"/>
            </a:xfrm>
            <a:prstGeom prst="rect">
              <a:avLst/>
            </a:prstGeom>
            <a:noFill/>
          </p:spPr>
          <p:txBody>
            <a:bodyPr wrap="square" rtlCol="0">
              <a:spAutoFit/>
            </a:bodyPr>
            <a:lstStyle/>
            <a:p>
              <a:r>
                <a:rPr lang="zh-CN" altLang="en-US" sz="3200" dirty="0">
                  <a:solidFill>
                    <a:srgbClr val="9EA9BA"/>
                  </a:solidFill>
                  <a:latin typeface="思源黑体 CN Heavy" panose="020B0A00000000000000" pitchFamily="34" charset="-122"/>
                  <a:ea typeface="思源黑体 CN Heavy" panose="020B0A00000000000000" pitchFamily="34" charset="-122"/>
                </a:rPr>
                <a:t>三、新</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媒体广告传播</a:t>
              </a:r>
              <a:r>
                <a:rPr lang="zh-CN" altLang="en-US" sz="3200" dirty="0">
                  <a:solidFill>
                    <a:srgbClr val="9EA9BA"/>
                  </a:solidFill>
                  <a:latin typeface="思源黑体 CN Heavy" panose="020B0A00000000000000" pitchFamily="34" charset="-122"/>
                  <a:ea typeface="思源黑体 CN Heavy" panose="020B0A00000000000000" pitchFamily="34" charset="-122"/>
                </a:rPr>
                <a:t>优劣</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势</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22" name="文本框 3"/>
          <p:cNvSpPr txBox="1"/>
          <p:nvPr/>
        </p:nvSpPr>
        <p:spPr>
          <a:xfrm>
            <a:off x="596735" y="1173792"/>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a:t>
            </a:r>
            <a:r>
              <a:rPr lang="zh-CN" altLang="en-US" sz="2400" dirty="0">
                <a:solidFill>
                  <a:srgbClr val="9EA9BA"/>
                </a:solidFill>
                <a:latin typeface="思源黑体 CN Heavy" panose="020B0A00000000000000" pitchFamily="34" charset="-122"/>
                <a:ea typeface="思源黑体 CN Heavy" panose="020B0A00000000000000" pitchFamily="34" charset="-122"/>
              </a:rPr>
              <a:t>四</a:t>
            </a:r>
            <a:r>
              <a:rPr lang="zh-CN" altLang="en-US" sz="2400" dirty="0" smtClean="0">
                <a:solidFill>
                  <a:srgbClr val="9EA9BA"/>
                </a:solidFill>
                <a:latin typeface="思源黑体 CN Heavy" panose="020B0A00000000000000" pitchFamily="34" charset="-122"/>
                <a:ea typeface="思源黑体 CN Heavy" panose="020B0A00000000000000" pitchFamily="34" charset="-122"/>
              </a:rPr>
              <a:t>）手机</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grpSp>
        <p:nvGrpSpPr>
          <p:cNvPr id="13" name="组合 12"/>
          <p:cNvGrpSpPr/>
          <p:nvPr/>
        </p:nvGrpSpPr>
        <p:grpSpPr>
          <a:xfrm>
            <a:off x="678624" y="1679116"/>
            <a:ext cx="10792790" cy="4394144"/>
            <a:chOff x="8988736" y="2398970"/>
            <a:chExt cx="2889411" cy="2901154"/>
          </a:xfrm>
        </p:grpSpPr>
        <p:sp>
          <p:nvSpPr>
            <p:cNvPr id="14" name="矩形 13"/>
            <p:cNvSpPr/>
            <p:nvPr/>
          </p:nvSpPr>
          <p:spPr>
            <a:xfrm>
              <a:off x="8988736" y="2398970"/>
              <a:ext cx="2889411" cy="2901154"/>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40"/>
            <p:cNvSpPr txBox="1"/>
            <p:nvPr/>
          </p:nvSpPr>
          <p:spPr>
            <a:xfrm>
              <a:off x="9033021" y="2447063"/>
              <a:ext cx="2815894" cy="2812681"/>
            </a:xfrm>
            <a:prstGeom prst="rect">
              <a:avLst/>
            </a:prstGeom>
            <a:noFill/>
          </p:spPr>
          <p:txBody>
            <a:bodyPr wrap="square" rtlCol="0">
              <a:spAutoFit/>
            </a:bodyPr>
            <a:lstStyle/>
            <a:p>
              <a:pPr>
                <a:lnSpc>
                  <a:spcPts val="2500"/>
                </a:lnSpc>
              </a:pPr>
              <a:r>
                <a:rPr lang="en-US" altLang="zh-CN" dirty="0" smtClean="0">
                  <a:solidFill>
                    <a:schemeClr val="bg1"/>
                  </a:solidFill>
                  <a:latin typeface="黑体" pitchFamily="49" charset="-122"/>
                  <a:ea typeface="黑体" pitchFamily="49" charset="-122"/>
                </a:rPr>
                <a:t>1.</a:t>
              </a:r>
              <a:r>
                <a:rPr lang="zh-CN" altLang="en-US" dirty="0" smtClean="0">
                  <a:solidFill>
                    <a:schemeClr val="bg1"/>
                  </a:solidFill>
                  <a:latin typeface="黑体" pitchFamily="49" charset="-122"/>
                  <a:ea typeface="黑体" pitchFamily="49" charset="-122"/>
                </a:rPr>
                <a:t>优势</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直达个人</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干扰</a:t>
              </a:r>
              <a:r>
                <a:rPr lang="zh-CN" altLang="en-US" dirty="0" smtClean="0">
                  <a:solidFill>
                    <a:schemeClr val="bg1"/>
                  </a:solidFill>
                  <a:latin typeface="黑体" pitchFamily="49" charset="-122"/>
                  <a:ea typeface="黑体" pitchFamily="49" charset="-122"/>
                </a:rPr>
                <a:t>小</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人际传播网最为</a:t>
              </a:r>
              <a:r>
                <a:rPr lang="zh-CN" altLang="en-US" dirty="0" smtClean="0">
                  <a:solidFill>
                    <a:schemeClr val="bg1"/>
                  </a:solidFill>
                  <a:latin typeface="黑体" pitchFamily="49" charset="-122"/>
                  <a:ea typeface="黑体" pitchFamily="49" charset="-122"/>
                </a:rPr>
                <a:t>有效</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准确</a:t>
              </a:r>
              <a:r>
                <a:rPr lang="zh-CN" altLang="en-US" dirty="0" smtClean="0">
                  <a:solidFill>
                    <a:schemeClr val="bg1"/>
                  </a:solidFill>
                  <a:latin typeface="黑体" pitchFamily="49" charset="-122"/>
                  <a:ea typeface="黑体" pitchFamily="49" charset="-122"/>
                </a:rPr>
                <a:t>定位</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复制、群发讯息简便</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易</a:t>
              </a:r>
              <a:r>
                <a:rPr lang="zh-CN" altLang="en-US" dirty="0" smtClean="0">
                  <a:solidFill>
                    <a:schemeClr val="bg1"/>
                  </a:solidFill>
                  <a:latin typeface="黑体" pitchFamily="49" charset="-122"/>
                  <a:ea typeface="黑体" pitchFamily="49" charset="-122"/>
                </a:rPr>
                <a:t>操作</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空间拓展前景</a:t>
              </a:r>
              <a:r>
                <a:rPr lang="zh-CN" altLang="en-US" dirty="0" smtClean="0">
                  <a:solidFill>
                    <a:schemeClr val="bg1"/>
                  </a:solidFill>
                  <a:latin typeface="黑体" pitchFamily="49" charset="-122"/>
                  <a:ea typeface="黑体" pitchFamily="49" charset="-122"/>
                </a:rPr>
                <a:t>广阔</a:t>
              </a:r>
              <a:endParaRPr lang="en-US" altLang="zh-CN" dirty="0" smtClean="0">
                <a:solidFill>
                  <a:schemeClr val="bg1"/>
                </a:solidFill>
                <a:latin typeface="黑体" pitchFamily="49" charset="-122"/>
                <a:ea typeface="黑体" pitchFamily="49" charset="-122"/>
              </a:endParaRPr>
            </a:p>
            <a:p>
              <a:pPr>
                <a:lnSpc>
                  <a:spcPts val="2500"/>
                </a:lnSpc>
              </a:pPr>
              <a:endParaRPr lang="en-US" altLang="zh-CN" dirty="0">
                <a:solidFill>
                  <a:schemeClr val="bg1"/>
                </a:solidFill>
                <a:latin typeface="黑体" pitchFamily="49" charset="-122"/>
                <a:ea typeface="黑体" pitchFamily="49" charset="-122"/>
              </a:endParaRPr>
            </a:p>
            <a:p>
              <a:pPr>
                <a:lnSpc>
                  <a:spcPts val="2500"/>
                </a:lnSpc>
              </a:pPr>
              <a:r>
                <a:rPr lang="en-US" altLang="zh-CN" dirty="0" smtClean="0">
                  <a:solidFill>
                    <a:schemeClr val="bg1"/>
                  </a:solidFill>
                  <a:latin typeface="黑体" pitchFamily="49" charset="-122"/>
                  <a:ea typeface="黑体" pitchFamily="49" charset="-122"/>
                </a:rPr>
                <a:t>2.</a:t>
              </a:r>
              <a:r>
                <a:rPr lang="zh-CN" altLang="en-US" dirty="0" smtClean="0">
                  <a:solidFill>
                    <a:schemeClr val="bg1"/>
                  </a:solidFill>
                  <a:latin typeface="黑体" pitchFamily="49" charset="-122"/>
                  <a:ea typeface="黑体" pitchFamily="49" charset="-122"/>
                </a:rPr>
                <a:t>劣势</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形式单一：现阶段</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手机广告最主要的形式还是短信</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且大多是垃圾</a:t>
              </a:r>
              <a:r>
                <a:rPr lang="zh-CN" altLang="en-US" dirty="0" smtClean="0">
                  <a:solidFill>
                    <a:schemeClr val="bg1"/>
                  </a:solidFill>
                  <a:latin typeface="黑体" pitchFamily="49" charset="-122"/>
                  <a:ea typeface="黑体" pitchFamily="49" charset="-122"/>
                </a:rPr>
                <a:t>信息</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手机广告的市场认知度和市场接受度</a:t>
              </a:r>
              <a:r>
                <a:rPr lang="zh-CN" altLang="en-US" dirty="0" smtClean="0">
                  <a:solidFill>
                    <a:schemeClr val="bg1"/>
                  </a:solidFill>
                  <a:latin typeface="黑体" pitchFamily="49" charset="-122"/>
                  <a:ea typeface="黑体" pitchFamily="49" charset="-122"/>
                </a:rPr>
                <a:t>较低：许多</a:t>
              </a:r>
              <a:r>
                <a:rPr lang="zh-CN" altLang="en-US" dirty="0">
                  <a:solidFill>
                    <a:schemeClr val="bg1"/>
                  </a:solidFill>
                  <a:latin typeface="黑体" pitchFamily="49" charset="-122"/>
                  <a:ea typeface="黑体" pitchFamily="49" charset="-122"/>
                </a:rPr>
                <a:t>人直接将手机的短信广告</a:t>
              </a:r>
              <a:r>
                <a:rPr lang="zh-CN" altLang="en-US" dirty="0" smtClean="0">
                  <a:solidFill>
                    <a:schemeClr val="bg1"/>
                  </a:solidFill>
                  <a:latin typeface="黑体" pitchFamily="49" charset="-122"/>
                  <a:ea typeface="黑体" pitchFamily="49" charset="-122"/>
                </a:rPr>
                <a:t>等同垃圾</a:t>
              </a:r>
              <a:r>
                <a:rPr lang="zh-CN" altLang="en-US" dirty="0">
                  <a:solidFill>
                    <a:schemeClr val="bg1"/>
                  </a:solidFill>
                  <a:latin typeface="黑体" pitchFamily="49" charset="-122"/>
                  <a:ea typeface="黑体" pitchFamily="49" charset="-122"/>
                </a:rPr>
                <a:t>短信或骚扰短</a:t>
              </a:r>
              <a:r>
                <a:rPr lang="zh-CN" altLang="en-US" dirty="0" smtClean="0">
                  <a:solidFill>
                    <a:schemeClr val="bg1"/>
                  </a:solidFill>
                  <a:latin typeface="黑体" pitchFamily="49" charset="-122"/>
                  <a:ea typeface="黑体" pitchFamily="49" charset="-122"/>
                </a:rPr>
                <a:t>信</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费用问题：高昂的手机上网费用</a:t>
              </a:r>
              <a:r>
                <a:rPr lang="zh-CN" altLang="en-US" dirty="0" smtClean="0">
                  <a:solidFill>
                    <a:schemeClr val="bg1"/>
                  </a:solidFill>
                  <a:latin typeface="黑体" pitchFamily="49" charset="-122"/>
                  <a:ea typeface="黑体" pitchFamily="49" charset="-122"/>
                </a:rPr>
                <a:t>和</a:t>
              </a:r>
              <a:r>
                <a:rPr lang="en-US" altLang="zh-CN" dirty="0" smtClean="0">
                  <a:solidFill>
                    <a:schemeClr val="bg1"/>
                  </a:solidFill>
                  <a:latin typeface="黑体" pitchFamily="49" charset="-122"/>
                  <a:ea typeface="黑体" pitchFamily="49" charset="-122"/>
                </a:rPr>
                <a:t>4G</a:t>
              </a:r>
              <a:r>
                <a:rPr lang="zh-CN" altLang="en-US" dirty="0" smtClean="0">
                  <a:solidFill>
                    <a:schemeClr val="bg1"/>
                  </a:solidFill>
                  <a:latin typeface="黑体" pitchFamily="49" charset="-122"/>
                  <a:ea typeface="黑体" pitchFamily="49" charset="-122"/>
                </a:rPr>
                <a:t>技术</a:t>
              </a:r>
              <a:r>
                <a:rPr lang="zh-CN" altLang="en-US" dirty="0">
                  <a:solidFill>
                    <a:schemeClr val="bg1"/>
                  </a:solidFill>
                  <a:latin typeface="黑体" pitchFamily="49" charset="-122"/>
                  <a:ea typeface="黑体" pitchFamily="49" charset="-122"/>
                </a:rPr>
                <a:t>推广的迟缓</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使得手机广告被局限在短信广告上</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手机广告的主要功能</a:t>
              </a:r>
              <a:r>
                <a:rPr lang="zh-CN" altLang="en-US" dirty="0" smtClean="0">
                  <a:solidFill>
                    <a:schemeClr val="bg1"/>
                  </a:solidFill>
                  <a:latin typeface="黑体" pitchFamily="49" charset="-122"/>
                  <a:ea typeface="黑体" pitchFamily="49" charset="-122"/>
                </a:rPr>
                <a:t>并没有</a:t>
              </a:r>
              <a:r>
                <a:rPr lang="zh-CN" altLang="en-US" dirty="0">
                  <a:solidFill>
                    <a:schemeClr val="bg1"/>
                  </a:solidFill>
                  <a:latin typeface="黑体" pitchFamily="49" charset="-122"/>
                  <a:ea typeface="黑体" pitchFamily="49" charset="-122"/>
                </a:rPr>
                <a:t>得到充分</a:t>
              </a:r>
              <a:r>
                <a:rPr lang="zh-CN" altLang="en-US" dirty="0" smtClean="0">
                  <a:solidFill>
                    <a:schemeClr val="bg1"/>
                  </a:solidFill>
                  <a:latin typeface="黑体" pitchFamily="49" charset="-122"/>
                  <a:ea typeface="黑体" pitchFamily="49" charset="-122"/>
                </a:rPr>
                <a:t>发挥；</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技术问题</a:t>
              </a:r>
              <a:endParaRPr lang="en-US" altLang="zh-CN" dirty="0">
                <a:solidFill>
                  <a:schemeClr val="bg1"/>
                </a:solidFill>
                <a:latin typeface="黑体" pitchFamily="49" charset="-122"/>
                <a:ea typeface="黑体" pitchFamily="49" charset="-122"/>
              </a:endParaRPr>
            </a:p>
          </p:txBody>
        </p:sp>
      </p:grpSp>
    </p:spTree>
    <p:extLst>
      <p:ext uri="{BB962C8B-B14F-4D97-AF65-F5344CB8AC3E}">
        <p14:creationId xmlns:p14="http://schemas.microsoft.com/office/powerpoint/2010/main" val="43259102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79876"/>
            <a:ext cx="5709688" cy="798983"/>
            <a:chOff x="314525" y="579876"/>
            <a:chExt cx="5709688" cy="798983"/>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579876"/>
              <a:ext cx="5342042" cy="584775"/>
            </a:xfrm>
            <a:prstGeom prst="rect">
              <a:avLst/>
            </a:prstGeom>
            <a:noFill/>
          </p:spPr>
          <p:txBody>
            <a:bodyPr wrap="square" rtlCol="0">
              <a:spAutoFit/>
            </a:bodyPr>
            <a:lstStyle/>
            <a:p>
              <a:r>
                <a:rPr lang="zh-CN" altLang="en-US" sz="3200" dirty="0">
                  <a:solidFill>
                    <a:srgbClr val="9EA9BA"/>
                  </a:solidFill>
                  <a:latin typeface="思源黑体 CN Heavy" panose="020B0A00000000000000" pitchFamily="34" charset="-122"/>
                  <a:ea typeface="思源黑体 CN Heavy" panose="020B0A00000000000000" pitchFamily="34" charset="-122"/>
                </a:rPr>
                <a:t>三、新</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媒体广告传播</a:t>
              </a:r>
              <a:r>
                <a:rPr lang="zh-CN" altLang="en-US" sz="3200" dirty="0">
                  <a:solidFill>
                    <a:srgbClr val="9EA9BA"/>
                  </a:solidFill>
                  <a:latin typeface="思源黑体 CN Heavy" panose="020B0A00000000000000" pitchFamily="34" charset="-122"/>
                  <a:ea typeface="思源黑体 CN Heavy" panose="020B0A00000000000000" pitchFamily="34" charset="-122"/>
                </a:rPr>
                <a:t>优劣</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势</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22" name="文本框 3"/>
          <p:cNvSpPr txBox="1"/>
          <p:nvPr/>
        </p:nvSpPr>
        <p:spPr>
          <a:xfrm>
            <a:off x="596735" y="1173792"/>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（五）移动电视</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grpSp>
        <p:nvGrpSpPr>
          <p:cNvPr id="13" name="组合 12"/>
          <p:cNvGrpSpPr/>
          <p:nvPr/>
        </p:nvGrpSpPr>
        <p:grpSpPr>
          <a:xfrm>
            <a:off x="678624" y="1679116"/>
            <a:ext cx="10792790" cy="4080239"/>
            <a:chOff x="8988736" y="2398970"/>
            <a:chExt cx="2889411" cy="2693904"/>
          </a:xfrm>
        </p:grpSpPr>
        <p:sp>
          <p:nvSpPr>
            <p:cNvPr id="14" name="矩形 13"/>
            <p:cNvSpPr/>
            <p:nvPr/>
          </p:nvSpPr>
          <p:spPr>
            <a:xfrm>
              <a:off x="8988736" y="2398970"/>
              <a:ext cx="2889411" cy="2693904"/>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40"/>
            <p:cNvSpPr txBox="1"/>
            <p:nvPr/>
          </p:nvSpPr>
          <p:spPr>
            <a:xfrm>
              <a:off x="9033021" y="2447063"/>
              <a:ext cx="2815894" cy="2389339"/>
            </a:xfrm>
            <a:prstGeom prst="rect">
              <a:avLst/>
            </a:prstGeom>
            <a:noFill/>
          </p:spPr>
          <p:txBody>
            <a:bodyPr wrap="square" rtlCol="0">
              <a:spAutoFit/>
            </a:bodyPr>
            <a:lstStyle/>
            <a:p>
              <a:pPr>
                <a:lnSpc>
                  <a:spcPts val="2500"/>
                </a:lnSpc>
              </a:pPr>
              <a:r>
                <a:rPr lang="en-US" altLang="zh-CN" dirty="0" smtClean="0">
                  <a:solidFill>
                    <a:schemeClr val="bg1"/>
                  </a:solidFill>
                  <a:latin typeface="黑体" pitchFamily="49" charset="-122"/>
                  <a:ea typeface="黑体" pitchFamily="49" charset="-122"/>
                </a:rPr>
                <a:t>1.</a:t>
              </a:r>
              <a:r>
                <a:rPr lang="zh-CN" altLang="en-US" dirty="0" smtClean="0">
                  <a:solidFill>
                    <a:schemeClr val="bg1"/>
                  </a:solidFill>
                  <a:latin typeface="黑体" pitchFamily="49" charset="-122"/>
                  <a:ea typeface="黑体" pitchFamily="49" charset="-122"/>
                </a:rPr>
                <a:t>优势</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覆盖面</a:t>
              </a:r>
              <a:r>
                <a:rPr lang="zh-CN" altLang="en-US" dirty="0" smtClean="0">
                  <a:solidFill>
                    <a:schemeClr val="bg1"/>
                  </a:solidFill>
                  <a:latin typeface="黑体" pitchFamily="49" charset="-122"/>
                  <a:ea typeface="黑体" pitchFamily="49" charset="-122"/>
                </a:rPr>
                <a:t>广</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移动性</a:t>
              </a:r>
              <a:r>
                <a:rPr lang="zh-CN" altLang="en-US" dirty="0" smtClean="0">
                  <a:solidFill>
                    <a:schemeClr val="bg1"/>
                  </a:solidFill>
                  <a:latin typeface="黑体" pitchFamily="49" charset="-122"/>
                  <a:ea typeface="黑体" pitchFamily="49" charset="-122"/>
                </a:rPr>
                <a:t>强</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高关注度、高到达</a:t>
              </a:r>
              <a:r>
                <a:rPr lang="zh-CN" altLang="en-US" dirty="0" smtClean="0">
                  <a:solidFill>
                    <a:schemeClr val="bg1"/>
                  </a:solidFill>
                  <a:latin typeface="黑体" pitchFamily="49" charset="-122"/>
                  <a:ea typeface="黑体" pitchFamily="49" charset="-122"/>
                </a:rPr>
                <a:t>率</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价格优势</a:t>
              </a:r>
              <a:endParaRPr lang="en-US" altLang="zh-CN" dirty="0">
                <a:solidFill>
                  <a:schemeClr val="bg1"/>
                </a:solidFill>
                <a:latin typeface="黑体" pitchFamily="49" charset="-122"/>
                <a:ea typeface="黑体" pitchFamily="49" charset="-122"/>
              </a:endParaRPr>
            </a:p>
            <a:p>
              <a:pPr marL="285750" indent="-285750">
                <a:lnSpc>
                  <a:spcPts val="2500"/>
                </a:lnSpc>
                <a:buFont typeface="Arial" pitchFamily="34" charset="0"/>
                <a:buChar char="•"/>
              </a:pPr>
              <a:endParaRPr lang="en-US" altLang="zh-CN" dirty="0">
                <a:solidFill>
                  <a:schemeClr val="bg1"/>
                </a:solidFill>
                <a:latin typeface="黑体" pitchFamily="49" charset="-122"/>
                <a:ea typeface="黑体" pitchFamily="49" charset="-122"/>
              </a:endParaRPr>
            </a:p>
            <a:p>
              <a:pPr>
                <a:lnSpc>
                  <a:spcPts val="2500"/>
                </a:lnSpc>
              </a:pPr>
              <a:r>
                <a:rPr lang="en-US" altLang="zh-CN" dirty="0" smtClean="0">
                  <a:solidFill>
                    <a:schemeClr val="bg1"/>
                  </a:solidFill>
                  <a:latin typeface="黑体" pitchFamily="49" charset="-122"/>
                  <a:ea typeface="黑体" pitchFamily="49" charset="-122"/>
                </a:rPr>
                <a:t>2.</a:t>
              </a:r>
              <a:r>
                <a:rPr lang="zh-CN" altLang="en-US" dirty="0" smtClean="0">
                  <a:solidFill>
                    <a:schemeClr val="bg1"/>
                  </a:solidFill>
                  <a:latin typeface="黑体" pitchFamily="49" charset="-122"/>
                  <a:ea typeface="黑体" pitchFamily="49" charset="-122"/>
                </a:rPr>
                <a:t>劣势</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传播效果</a:t>
              </a:r>
              <a:r>
                <a:rPr lang="zh-CN" altLang="en-US" dirty="0" smtClean="0">
                  <a:solidFill>
                    <a:schemeClr val="bg1"/>
                  </a:solidFill>
                  <a:latin typeface="黑体" pitchFamily="49" charset="-122"/>
                  <a:ea typeface="黑体" pitchFamily="49" charset="-122"/>
                </a:rPr>
                <a:t>有限</a:t>
              </a:r>
              <a:r>
                <a:rPr lang="zh-CN" altLang="en-US"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移动</a:t>
              </a:r>
              <a:r>
                <a:rPr lang="zh-CN" altLang="en-US" dirty="0">
                  <a:solidFill>
                    <a:schemeClr val="bg1"/>
                  </a:solidFill>
                  <a:latin typeface="黑体" pitchFamily="49" charset="-122"/>
                  <a:ea typeface="黑体" pitchFamily="49" charset="-122"/>
                </a:rPr>
                <a:t>电视所处的空间嘈杂纷乱</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与普通的收视场所有很大的不同</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信号</a:t>
              </a:r>
              <a:r>
                <a:rPr lang="zh-CN" altLang="en-US" dirty="0" smtClean="0">
                  <a:solidFill>
                    <a:schemeClr val="bg1"/>
                  </a:solidFill>
                  <a:latin typeface="黑体" pitchFamily="49" charset="-122"/>
                  <a:ea typeface="黑体" pitchFamily="49" charset="-122"/>
                </a:rPr>
                <a:t>遭到干扰</a:t>
              </a:r>
              <a:r>
                <a:rPr lang="zh-CN" altLang="en-US" dirty="0">
                  <a:solidFill>
                    <a:schemeClr val="bg1"/>
                  </a:solidFill>
                  <a:latin typeface="黑体" pitchFamily="49" charset="-122"/>
                  <a:ea typeface="黑体" pitchFamily="49" charset="-122"/>
                </a:rPr>
                <a:t>的情况时有发生</a:t>
              </a:r>
              <a:r>
                <a:rPr lang="en-US" altLang="zh-CN" dirty="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显示屏经常被遮挡：由于拥挤</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移动电视的显示屏经常被遮挡</a:t>
              </a:r>
              <a:r>
                <a:rPr lang="en-US" altLang="zh-CN" dirty="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受众流动性强：受众由于流动性强</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常常无法完整地看完一个节目</a:t>
              </a:r>
              <a:r>
                <a:rPr lang="en-US" altLang="zh-CN" dirty="0">
                  <a:solidFill>
                    <a:schemeClr val="bg1"/>
                  </a:solidFill>
                  <a:latin typeface="黑体" pitchFamily="49" charset="-122"/>
                  <a:ea typeface="黑体" pitchFamily="49" charset="-122"/>
                </a:rPr>
                <a:t>.</a:t>
              </a:r>
            </a:p>
          </p:txBody>
        </p:sp>
      </p:grpSp>
    </p:spTree>
    <p:extLst>
      <p:ext uri="{BB962C8B-B14F-4D97-AF65-F5344CB8AC3E}">
        <p14:creationId xmlns:p14="http://schemas.microsoft.com/office/powerpoint/2010/main" val="298584238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61184"/>
            <a:ext cx="6357109" cy="559041"/>
            <a:chOff x="314525" y="661184"/>
            <a:chExt cx="6357109" cy="559041"/>
          </a:xfrm>
        </p:grpSpPr>
        <p:sp>
          <p:nvSpPr>
            <p:cNvPr id="3" name="矩形 2"/>
            <p:cNvSpPr/>
            <p:nvPr/>
          </p:nvSpPr>
          <p:spPr>
            <a:xfrm>
              <a:off x="314525" y="661184"/>
              <a:ext cx="367646" cy="559041"/>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0" y="716356"/>
              <a:ext cx="5989464" cy="461665"/>
            </a:xfrm>
            <a:prstGeom prst="rect">
              <a:avLst/>
            </a:prstGeom>
            <a:noFill/>
          </p:spPr>
          <p:txBody>
            <a:bodyPr wrap="square" rtlCol="0">
              <a:spAutoFit/>
            </a:bodyPr>
            <a:lstStyle/>
            <a:p>
              <a:r>
                <a:rPr lang="en-US" altLang="zh-CN" sz="2400" dirty="0">
                  <a:solidFill>
                    <a:srgbClr val="7C8B71"/>
                  </a:solidFill>
                  <a:latin typeface="思源黑体 CN Heavy" panose="020B0A00000000000000" pitchFamily="34" charset="-122"/>
                  <a:ea typeface="思源黑体 CN Heavy" panose="020B0A00000000000000" pitchFamily="34" charset="-122"/>
                </a:rPr>
                <a:t>(</a:t>
              </a:r>
              <a:r>
                <a:rPr lang="zh-CN" altLang="en-US" sz="2400" dirty="0">
                  <a:solidFill>
                    <a:srgbClr val="7C8B71"/>
                  </a:solidFill>
                  <a:latin typeface="思源黑体 CN Heavy" panose="020B0A00000000000000" pitchFamily="34" charset="-122"/>
                  <a:ea typeface="思源黑体 CN Heavy" panose="020B0A00000000000000" pitchFamily="34" charset="-122"/>
                </a:rPr>
                <a:t>二</a:t>
              </a:r>
              <a:r>
                <a:rPr lang="en-US" altLang="zh-CN" sz="2400" dirty="0">
                  <a:solidFill>
                    <a:srgbClr val="7C8B71"/>
                  </a:solidFill>
                  <a:latin typeface="思源黑体 CN Heavy" panose="020B0A00000000000000" pitchFamily="34" charset="-122"/>
                  <a:ea typeface="思源黑体 CN Heavy" panose="020B0A00000000000000" pitchFamily="34" charset="-122"/>
                </a:rPr>
                <a:t>)</a:t>
              </a:r>
              <a:r>
                <a:rPr lang="zh-CN" altLang="en-US" sz="2400" dirty="0">
                  <a:solidFill>
                    <a:srgbClr val="7C8B71"/>
                  </a:solidFill>
                  <a:latin typeface="思源黑体 CN Heavy" panose="020B0A00000000000000" pitchFamily="34" charset="-122"/>
                  <a:ea typeface="思源黑体 CN Heavy" panose="020B0A00000000000000" pitchFamily="34" charset="-122"/>
                </a:rPr>
                <a:t> 劣势</a:t>
              </a:r>
            </a:p>
          </p:txBody>
        </p:sp>
      </p:grpSp>
      <p:sp>
        <p:nvSpPr>
          <p:cNvPr id="5" name="矩形 4"/>
          <p:cNvSpPr/>
          <p:nvPr/>
        </p:nvSpPr>
        <p:spPr>
          <a:xfrm>
            <a:off x="627102" y="1741713"/>
            <a:ext cx="4252688" cy="4252688"/>
          </a:xfrm>
          <a:prstGeom prst="rect">
            <a:avLst/>
          </a:prstGeom>
          <a:blipFill dpi="0" rotWithShape="1">
            <a:blip r:embed="rId3"/>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 name="组合 13"/>
          <p:cNvGrpSpPr/>
          <p:nvPr/>
        </p:nvGrpSpPr>
        <p:grpSpPr>
          <a:xfrm>
            <a:off x="5207640" y="1221197"/>
            <a:ext cx="6357258" cy="1046441"/>
            <a:chOff x="5268686" y="1857827"/>
            <a:chExt cx="6357258" cy="1046441"/>
          </a:xfrm>
        </p:grpSpPr>
        <p:grpSp>
          <p:nvGrpSpPr>
            <p:cNvPr id="9" name="组合 8"/>
            <p:cNvGrpSpPr/>
            <p:nvPr/>
          </p:nvGrpSpPr>
          <p:grpSpPr>
            <a:xfrm>
              <a:off x="5268686" y="1970014"/>
              <a:ext cx="914400" cy="914400"/>
              <a:chOff x="6081486" y="2162629"/>
              <a:chExt cx="914400" cy="914400"/>
            </a:xfrm>
          </p:grpSpPr>
          <p:sp>
            <p:nvSpPr>
              <p:cNvPr id="7" name="椭圆 6"/>
              <p:cNvSpPr/>
              <p:nvPr/>
            </p:nvSpPr>
            <p:spPr>
              <a:xfrm>
                <a:off x="6081486" y="2162629"/>
                <a:ext cx="914400" cy="914400"/>
              </a:xfrm>
              <a:prstGeom prst="ellipse">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文本框 7"/>
              <p:cNvSpPr txBox="1"/>
              <p:nvPr/>
            </p:nvSpPr>
            <p:spPr>
              <a:xfrm>
                <a:off x="6125029" y="2327442"/>
                <a:ext cx="827315" cy="584775"/>
              </a:xfrm>
              <a:prstGeom prst="rect">
                <a:avLst/>
              </a:prstGeom>
              <a:noFill/>
            </p:spPr>
            <p:txBody>
              <a:bodyPr wrap="square" rtlCol="0">
                <a:spAutoFit/>
              </a:bodyPr>
              <a:lstStyle/>
              <a:p>
                <a:pPr algn="ctr"/>
                <a:r>
                  <a:rPr lang="en-US" altLang="zh-CN" sz="3200" dirty="0" smtClean="0">
                    <a:solidFill>
                      <a:schemeClr val="bg1"/>
                    </a:solidFill>
                    <a:latin typeface="思源黑体 CN Heavy" panose="020B0A00000000000000" pitchFamily="34" charset="-122"/>
                    <a:ea typeface="思源黑体 CN Heavy" panose="020B0A00000000000000" pitchFamily="34" charset="-122"/>
                  </a:rPr>
                  <a:t>01</a:t>
                </a:r>
                <a:endParaRPr lang="zh-CN" altLang="en-US" sz="3200" dirty="0">
                  <a:solidFill>
                    <a:schemeClr val="bg1"/>
                  </a:solidFill>
                  <a:latin typeface="思源黑体 CN Heavy" panose="020B0A00000000000000" pitchFamily="34" charset="-122"/>
                  <a:ea typeface="思源黑体 CN Heavy" panose="020B0A00000000000000" pitchFamily="34" charset="-122"/>
                </a:endParaRPr>
              </a:p>
            </p:txBody>
          </p:sp>
        </p:grpSp>
        <p:grpSp>
          <p:nvGrpSpPr>
            <p:cNvPr id="11" name="组合 10"/>
            <p:cNvGrpSpPr/>
            <p:nvPr/>
          </p:nvGrpSpPr>
          <p:grpSpPr>
            <a:xfrm>
              <a:off x="6226628" y="1857827"/>
              <a:ext cx="5399316" cy="1046441"/>
              <a:chOff x="6110514" y="2293256"/>
              <a:chExt cx="2596710" cy="1046441"/>
            </a:xfrm>
          </p:grpSpPr>
          <p:sp>
            <p:nvSpPr>
              <p:cNvPr id="12" name="文本框 11"/>
              <p:cNvSpPr txBox="1"/>
              <p:nvPr/>
            </p:nvSpPr>
            <p:spPr>
              <a:xfrm>
                <a:off x="6110514" y="2293256"/>
                <a:ext cx="2264228" cy="400110"/>
              </a:xfrm>
              <a:prstGeom prst="rect">
                <a:avLst/>
              </a:prstGeom>
              <a:noFill/>
            </p:spPr>
            <p:txBody>
              <a:bodyPr wrap="square" rtlCol="0">
                <a:spAutoFit/>
              </a:bodyPr>
              <a:lstStyle/>
              <a:p>
                <a:r>
                  <a:rPr lang="zh-CN" altLang="en-US" sz="2000" dirty="0">
                    <a:solidFill>
                      <a:srgbClr val="7C8B71"/>
                    </a:solidFill>
                    <a:latin typeface="+mj-ea"/>
                    <a:ea typeface="+mj-ea"/>
                  </a:rPr>
                  <a:t>制作费高</a:t>
                </a:r>
              </a:p>
            </p:txBody>
          </p:sp>
          <p:sp>
            <p:nvSpPr>
              <p:cNvPr id="13" name="文本框 12"/>
              <p:cNvSpPr txBox="1"/>
              <p:nvPr/>
            </p:nvSpPr>
            <p:spPr>
              <a:xfrm>
                <a:off x="6110514" y="2693366"/>
                <a:ext cx="2596710" cy="646331"/>
              </a:xfrm>
              <a:prstGeom prst="rect">
                <a:avLst/>
              </a:prstGeom>
              <a:noFill/>
            </p:spPr>
            <p:txBody>
              <a:bodyPr wrap="square" rtlCol="0">
                <a:spAutoFit/>
              </a:bodyPr>
              <a:lstStyle/>
              <a:p>
                <a:r>
                  <a:rPr lang="zh-CN" altLang="en-US" dirty="0">
                    <a:solidFill>
                      <a:srgbClr val="7C8B71"/>
                    </a:solidFill>
                    <a:latin typeface="华文楷体" pitchFamily="2" charset="-122"/>
                    <a:ea typeface="华文楷体" pitchFamily="2" charset="-122"/>
                  </a:rPr>
                  <a:t>电视广告的制作工序比较复杂、制作经费比较高；电视广告的播出费用更是高得惊人</a:t>
                </a:r>
                <a:r>
                  <a:rPr lang="en-US" altLang="zh-CN" dirty="0">
                    <a:solidFill>
                      <a:srgbClr val="7C8B71"/>
                    </a:solidFill>
                    <a:latin typeface="华文楷体" pitchFamily="2" charset="-122"/>
                    <a:ea typeface="华文楷体" pitchFamily="2" charset="-122"/>
                  </a:rPr>
                  <a:t>.</a:t>
                </a:r>
                <a:endParaRPr lang="en-US" altLang="zh-CN" dirty="0" smtClean="0">
                  <a:solidFill>
                    <a:srgbClr val="7C8B71"/>
                  </a:solidFill>
                  <a:latin typeface="华文楷体" pitchFamily="2" charset="-122"/>
                  <a:ea typeface="华文楷体" pitchFamily="2" charset="-122"/>
                </a:endParaRPr>
              </a:p>
            </p:txBody>
          </p:sp>
        </p:grpSp>
      </p:grpSp>
      <p:grpSp>
        <p:nvGrpSpPr>
          <p:cNvPr id="15" name="组合 14"/>
          <p:cNvGrpSpPr/>
          <p:nvPr/>
        </p:nvGrpSpPr>
        <p:grpSpPr>
          <a:xfrm>
            <a:off x="5207640" y="2637474"/>
            <a:ext cx="6357258" cy="1877438"/>
            <a:chOff x="5268686" y="1857827"/>
            <a:chExt cx="6357258" cy="1877438"/>
          </a:xfrm>
        </p:grpSpPr>
        <p:grpSp>
          <p:nvGrpSpPr>
            <p:cNvPr id="16" name="组合 15"/>
            <p:cNvGrpSpPr/>
            <p:nvPr/>
          </p:nvGrpSpPr>
          <p:grpSpPr>
            <a:xfrm>
              <a:off x="5268686" y="1970014"/>
              <a:ext cx="914400" cy="914400"/>
              <a:chOff x="6081486" y="2162629"/>
              <a:chExt cx="914400" cy="914400"/>
            </a:xfrm>
          </p:grpSpPr>
          <p:sp>
            <p:nvSpPr>
              <p:cNvPr id="20" name="椭圆 19"/>
              <p:cNvSpPr/>
              <p:nvPr/>
            </p:nvSpPr>
            <p:spPr>
              <a:xfrm>
                <a:off x="6081486" y="2162629"/>
                <a:ext cx="914400" cy="914400"/>
              </a:xfrm>
              <a:prstGeom prst="ellipse">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文本框 20"/>
              <p:cNvSpPr txBox="1"/>
              <p:nvPr/>
            </p:nvSpPr>
            <p:spPr>
              <a:xfrm>
                <a:off x="6125029" y="2327442"/>
                <a:ext cx="827315" cy="584775"/>
              </a:xfrm>
              <a:prstGeom prst="rect">
                <a:avLst/>
              </a:prstGeom>
              <a:noFill/>
            </p:spPr>
            <p:txBody>
              <a:bodyPr wrap="square" rtlCol="0">
                <a:spAutoFit/>
              </a:bodyPr>
              <a:lstStyle/>
              <a:p>
                <a:pPr algn="ctr"/>
                <a:r>
                  <a:rPr lang="en-US" altLang="zh-CN" sz="3200" dirty="0" smtClean="0">
                    <a:solidFill>
                      <a:schemeClr val="bg1"/>
                    </a:solidFill>
                    <a:latin typeface="思源黑体 CN Heavy" panose="020B0A00000000000000" pitchFamily="34" charset="-122"/>
                    <a:ea typeface="思源黑体 CN Heavy" panose="020B0A00000000000000" pitchFamily="34" charset="-122"/>
                  </a:rPr>
                  <a:t>02</a:t>
                </a:r>
                <a:endParaRPr lang="zh-CN" altLang="en-US" sz="3200" dirty="0">
                  <a:solidFill>
                    <a:schemeClr val="bg1"/>
                  </a:solidFill>
                  <a:latin typeface="思源黑体 CN Heavy" panose="020B0A00000000000000" pitchFamily="34" charset="-122"/>
                  <a:ea typeface="思源黑体 CN Heavy" panose="020B0A00000000000000" pitchFamily="34" charset="-122"/>
                </a:endParaRPr>
              </a:p>
            </p:txBody>
          </p:sp>
        </p:grpSp>
        <p:grpSp>
          <p:nvGrpSpPr>
            <p:cNvPr id="17" name="组合 16"/>
            <p:cNvGrpSpPr/>
            <p:nvPr/>
          </p:nvGrpSpPr>
          <p:grpSpPr>
            <a:xfrm>
              <a:off x="6226628" y="1857827"/>
              <a:ext cx="5399316" cy="1877438"/>
              <a:chOff x="6110514" y="2293256"/>
              <a:chExt cx="2596710" cy="1877438"/>
            </a:xfrm>
          </p:grpSpPr>
          <p:sp>
            <p:nvSpPr>
              <p:cNvPr id="18" name="文本框 17"/>
              <p:cNvSpPr txBox="1"/>
              <p:nvPr/>
            </p:nvSpPr>
            <p:spPr>
              <a:xfrm>
                <a:off x="6110514" y="2293256"/>
                <a:ext cx="2264228" cy="400110"/>
              </a:xfrm>
              <a:prstGeom prst="rect">
                <a:avLst/>
              </a:prstGeom>
              <a:noFill/>
            </p:spPr>
            <p:txBody>
              <a:bodyPr wrap="square" rtlCol="0">
                <a:spAutoFit/>
              </a:bodyPr>
              <a:lstStyle/>
              <a:p>
                <a:r>
                  <a:rPr lang="zh-CN" altLang="en-US" sz="2000" dirty="0">
                    <a:solidFill>
                      <a:srgbClr val="7C8B71"/>
                    </a:solidFill>
                    <a:latin typeface="+mj-ea"/>
                    <a:ea typeface="+mj-ea"/>
                  </a:rPr>
                  <a:t>观众群不稳定</a:t>
                </a:r>
              </a:p>
            </p:txBody>
          </p:sp>
          <p:sp>
            <p:nvSpPr>
              <p:cNvPr id="19" name="文本框 18"/>
              <p:cNvSpPr txBox="1"/>
              <p:nvPr/>
            </p:nvSpPr>
            <p:spPr>
              <a:xfrm>
                <a:off x="6110514" y="2693366"/>
                <a:ext cx="2596710" cy="1477328"/>
              </a:xfrm>
              <a:prstGeom prst="rect">
                <a:avLst/>
              </a:prstGeom>
              <a:noFill/>
            </p:spPr>
            <p:txBody>
              <a:bodyPr wrap="square" rtlCol="0">
                <a:spAutoFit/>
              </a:bodyPr>
              <a:lstStyle/>
              <a:p>
                <a:r>
                  <a:rPr lang="zh-CN" altLang="en-US" dirty="0">
                    <a:solidFill>
                      <a:srgbClr val="7C8B71"/>
                    </a:solidFill>
                    <a:latin typeface="华文楷体" pitchFamily="2" charset="-122"/>
                    <a:ea typeface="华文楷体" pitchFamily="2" charset="-122"/>
                  </a:rPr>
                  <a:t>到目前为止</a:t>
                </a:r>
                <a:r>
                  <a:rPr lang="en-US" altLang="zh-CN" dirty="0">
                    <a:solidFill>
                      <a:srgbClr val="7C8B71"/>
                    </a:solidFill>
                    <a:latin typeface="华文楷体" pitchFamily="2" charset="-122"/>
                    <a:ea typeface="华文楷体" pitchFamily="2" charset="-122"/>
                  </a:rPr>
                  <a:t>,</a:t>
                </a:r>
                <a:r>
                  <a:rPr lang="zh-CN" altLang="en-US" dirty="0" smtClean="0">
                    <a:solidFill>
                      <a:srgbClr val="7C8B71"/>
                    </a:solidFill>
                    <a:latin typeface="华文楷体" pitchFamily="2" charset="-122"/>
                    <a:ea typeface="华文楷体" pitchFamily="2" charset="-122"/>
                  </a:rPr>
                  <a:t>我国内地</a:t>
                </a:r>
                <a:r>
                  <a:rPr lang="en-US" altLang="zh-CN" dirty="0" smtClean="0">
                    <a:solidFill>
                      <a:srgbClr val="7C8B71"/>
                    </a:solidFill>
                    <a:latin typeface="华文楷体" pitchFamily="2" charset="-122"/>
                    <a:ea typeface="华文楷体" pitchFamily="2" charset="-122"/>
                  </a:rPr>
                  <a:t>31</a:t>
                </a:r>
                <a:r>
                  <a:rPr lang="zh-CN" altLang="en-US" dirty="0" smtClean="0">
                    <a:solidFill>
                      <a:srgbClr val="7C8B71"/>
                    </a:solidFill>
                    <a:latin typeface="华文楷体" pitchFamily="2" charset="-122"/>
                    <a:ea typeface="华文楷体" pitchFamily="2" charset="-122"/>
                  </a:rPr>
                  <a:t>个</a:t>
                </a:r>
                <a:r>
                  <a:rPr lang="zh-CN" altLang="en-US" dirty="0">
                    <a:solidFill>
                      <a:srgbClr val="7C8B71"/>
                    </a:solidFill>
                    <a:latin typeface="华文楷体" pitchFamily="2" charset="-122"/>
                    <a:ea typeface="华文楷体" pitchFamily="2" charset="-122"/>
                  </a:rPr>
                  <a:t>省、自治区、直辖市已全部开通了卫星转播</a:t>
                </a:r>
                <a:r>
                  <a:rPr lang="zh-CN" altLang="en-US" dirty="0" smtClean="0">
                    <a:solidFill>
                      <a:srgbClr val="7C8B71"/>
                    </a:solidFill>
                    <a:latin typeface="华文楷体" pitchFamily="2" charset="-122"/>
                    <a:ea typeface="华文楷体" pitchFamily="2" charset="-122"/>
                  </a:rPr>
                  <a:t>频道，观众可选择</a:t>
                </a:r>
                <a:r>
                  <a:rPr lang="zh-CN" altLang="en-US" dirty="0">
                    <a:solidFill>
                      <a:srgbClr val="7C8B71"/>
                    </a:solidFill>
                    <a:latin typeface="华文楷体" pitchFamily="2" charset="-122"/>
                    <a:ea typeface="华文楷体" pitchFamily="2" charset="-122"/>
                  </a:rPr>
                  <a:t>的节目大大多于</a:t>
                </a:r>
                <a:r>
                  <a:rPr lang="zh-CN" altLang="en-US" dirty="0" smtClean="0">
                    <a:solidFill>
                      <a:srgbClr val="7C8B71"/>
                    </a:solidFill>
                    <a:latin typeface="华文楷体" pitchFamily="2" charset="-122"/>
                    <a:ea typeface="华文楷体" pitchFamily="2" charset="-122"/>
                  </a:rPr>
                  <a:t>从前</a:t>
                </a:r>
                <a:r>
                  <a:rPr lang="zh-CN" altLang="en-US" dirty="0">
                    <a:solidFill>
                      <a:srgbClr val="7C8B71"/>
                    </a:solidFill>
                    <a:latin typeface="华文楷体" pitchFamily="2" charset="-122"/>
                    <a:ea typeface="华文楷体" pitchFamily="2" charset="-122"/>
                  </a:rPr>
                  <a:t>，</a:t>
                </a:r>
                <a:r>
                  <a:rPr lang="zh-CN" altLang="en-US" dirty="0" smtClean="0">
                    <a:solidFill>
                      <a:srgbClr val="7C8B71"/>
                    </a:solidFill>
                    <a:latin typeface="华文楷体" pitchFamily="2" charset="-122"/>
                    <a:ea typeface="华文楷体" pitchFamily="2" charset="-122"/>
                  </a:rPr>
                  <a:t>如果</a:t>
                </a:r>
                <a:r>
                  <a:rPr lang="zh-CN" altLang="en-US" dirty="0">
                    <a:solidFill>
                      <a:srgbClr val="7C8B71"/>
                    </a:solidFill>
                    <a:latin typeface="华文楷体" pitchFamily="2" charset="-122"/>
                    <a:ea typeface="华文楷体" pitchFamily="2" charset="-122"/>
                  </a:rPr>
                  <a:t>一条广告制作平庸</a:t>
                </a:r>
                <a:r>
                  <a:rPr lang="en-US" altLang="zh-CN" dirty="0">
                    <a:solidFill>
                      <a:srgbClr val="7C8B71"/>
                    </a:solidFill>
                    <a:latin typeface="华文楷体" pitchFamily="2" charset="-122"/>
                    <a:ea typeface="华文楷体" pitchFamily="2" charset="-122"/>
                  </a:rPr>
                  <a:t>,</a:t>
                </a:r>
                <a:r>
                  <a:rPr lang="zh-CN" altLang="en-US" dirty="0">
                    <a:solidFill>
                      <a:srgbClr val="7C8B71"/>
                    </a:solidFill>
                    <a:latin typeface="华文楷体" pitchFamily="2" charset="-122"/>
                    <a:ea typeface="华文楷体" pitchFamily="2" charset="-122"/>
                  </a:rPr>
                  <a:t>观众就会立即切换频道</a:t>
                </a:r>
                <a:r>
                  <a:rPr lang="en-US" altLang="zh-CN" dirty="0">
                    <a:solidFill>
                      <a:srgbClr val="7C8B71"/>
                    </a:solidFill>
                    <a:latin typeface="华文楷体" pitchFamily="2" charset="-122"/>
                    <a:ea typeface="华文楷体" pitchFamily="2" charset="-122"/>
                  </a:rPr>
                  <a:t>,</a:t>
                </a:r>
                <a:r>
                  <a:rPr lang="zh-CN" altLang="en-US" dirty="0" smtClean="0">
                    <a:solidFill>
                      <a:srgbClr val="7C8B71"/>
                    </a:solidFill>
                    <a:latin typeface="华文楷体" pitchFamily="2" charset="-122"/>
                    <a:ea typeface="华文楷体" pitchFamily="2" charset="-122"/>
                  </a:rPr>
                  <a:t>电视</a:t>
                </a:r>
                <a:r>
                  <a:rPr lang="zh-CN" altLang="en-US" dirty="0">
                    <a:solidFill>
                      <a:srgbClr val="7C8B71"/>
                    </a:solidFill>
                    <a:latin typeface="华文楷体" pitchFamily="2" charset="-122"/>
                    <a:ea typeface="华文楷体" pitchFamily="2" charset="-122"/>
                  </a:rPr>
                  <a:t>广告观众群不稳定的问题在今后的一段时期内将会更加突出</a:t>
                </a:r>
                <a:r>
                  <a:rPr lang="en-US" altLang="zh-CN" dirty="0">
                    <a:solidFill>
                      <a:srgbClr val="7C8B71"/>
                    </a:solidFill>
                    <a:latin typeface="华文楷体" pitchFamily="2" charset="-122"/>
                    <a:ea typeface="华文楷体" pitchFamily="2" charset="-122"/>
                  </a:rPr>
                  <a:t>.</a:t>
                </a:r>
              </a:p>
            </p:txBody>
          </p:sp>
        </p:grpSp>
      </p:grpSp>
      <p:grpSp>
        <p:nvGrpSpPr>
          <p:cNvPr id="22" name="组合 21"/>
          <p:cNvGrpSpPr/>
          <p:nvPr/>
        </p:nvGrpSpPr>
        <p:grpSpPr>
          <a:xfrm>
            <a:off x="5207640" y="4729015"/>
            <a:ext cx="6357258" cy="1600439"/>
            <a:chOff x="5268686" y="1857827"/>
            <a:chExt cx="6357258" cy="1600439"/>
          </a:xfrm>
        </p:grpSpPr>
        <p:grpSp>
          <p:nvGrpSpPr>
            <p:cNvPr id="23" name="组合 22"/>
            <p:cNvGrpSpPr/>
            <p:nvPr/>
          </p:nvGrpSpPr>
          <p:grpSpPr>
            <a:xfrm>
              <a:off x="5268686" y="1970014"/>
              <a:ext cx="914400" cy="914400"/>
              <a:chOff x="6081486" y="2162629"/>
              <a:chExt cx="914400" cy="914400"/>
            </a:xfrm>
          </p:grpSpPr>
          <p:sp>
            <p:nvSpPr>
              <p:cNvPr id="27" name="椭圆 26"/>
              <p:cNvSpPr/>
              <p:nvPr/>
            </p:nvSpPr>
            <p:spPr>
              <a:xfrm>
                <a:off x="6081486" y="2162629"/>
                <a:ext cx="914400" cy="914400"/>
              </a:xfrm>
              <a:prstGeom prst="ellipse">
                <a:avLst/>
              </a:prstGeom>
              <a:solidFill>
                <a:srgbClr val="7C8B7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文本框 27"/>
              <p:cNvSpPr txBox="1"/>
              <p:nvPr/>
            </p:nvSpPr>
            <p:spPr>
              <a:xfrm>
                <a:off x="6125029" y="2327442"/>
                <a:ext cx="827315" cy="584775"/>
              </a:xfrm>
              <a:prstGeom prst="rect">
                <a:avLst/>
              </a:prstGeom>
              <a:noFill/>
            </p:spPr>
            <p:txBody>
              <a:bodyPr wrap="square" rtlCol="0">
                <a:spAutoFit/>
              </a:bodyPr>
              <a:lstStyle/>
              <a:p>
                <a:pPr algn="ctr"/>
                <a:r>
                  <a:rPr lang="en-US" altLang="zh-CN" sz="3200" dirty="0" smtClean="0">
                    <a:solidFill>
                      <a:schemeClr val="bg1"/>
                    </a:solidFill>
                    <a:latin typeface="思源黑体 CN Heavy" panose="020B0A00000000000000" pitchFamily="34" charset="-122"/>
                    <a:ea typeface="思源黑体 CN Heavy" panose="020B0A00000000000000" pitchFamily="34" charset="-122"/>
                  </a:rPr>
                  <a:t>03</a:t>
                </a:r>
                <a:endParaRPr lang="zh-CN" altLang="en-US" sz="3200" dirty="0">
                  <a:solidFill>
                    <a:schemeClr val="bg1"/>
                  </a:solidFill>
                  <a:latin typeface="思源黑体 CN Heavy" panose="020B0A00000000000000" pitchFamily="34" charset="-122"/>
                  <a:ea typeface="思源黑体 CN Heavy" panose="020B0A00000000000000" pitchFamily="34" charset="-122"/>
                </a:endParaRPr>
              </a:p>
            </p:txBody>
          </p:sp>
        </p:grpSp>
        <p:grpSp>
          <p:nvGrpSpPr>
            <p:cNvPr id="24" name="组合 23"/>
            <p:cNvGrpSpPr/>
            <p:nvPr/>
          </p:nvGrpSpPr>
          <p:grpSpPr>
            <a:xfrm>
              <a:off x="6226628" y="1857827"/>
              <a:ext cx="5399316" cy="1600439"/>
              <a:chOff x="6110514" y="2293256"/>
              <a:chExt cx="2596710" cy="1600439"/>
            </a:xfrm>
          </p:grpSpPr>
          <p:sp>
            <p:nvSpPr>
              <p:cNvPr id="25" name="文本框 24"/>
              <p:cNvSpPr txBox="1"/>
              <p:nvPr/>
            </p:nvSpPr>
            <p:spPr>
              <a:xfrm>
                <a:off x="6110514" y="2293256"/>
                <a:ext cx="2264228" cy="400110"/>
              </a:xfrm>
              <a:prstGeom prst="rect">
                <a:avLst/>
              </a:prstGeom>
              <a:noFill/>
            </p:spPr>
            <p:txBody>
              <a:bodyPr wrap="square" rtlCol="0">
                <a:spAutoFit/>
              </a:bodyPr>
              <a:lstStyle/>
              <a:p>
                <a:r>
                  <a:rPr lang="zh-CN" altLang="en-US" sz="2000" dirty="0">
                    <a:solidFill>
                      <a:srgbClr val="7C8B71"/>
                    </a:solidFill>
                    <a:latin typeface="+mj-ea"/>
                    <a:ea typeface="+mj-ea"/>
                  </a:rPr>
                  <a:t>播出时间、传递信息量有较多限制</a:t>
                </a:r>
              </a:p>
            </p:txBody>
          </p:sp>
          <p:sp>
            <p:nvSpPr>
              <p:cNvPr id="26" name="文本框 25"/>
              <p:cNvSpPr txBox="1"/>
              <p:nvPr/>
            </p:nvSpPr>
            <p:spPr>
              <a:xfrm>
                <a:off x="6110514" y="2693366"/>
                <a:ext cx="2596710" cy="1200329"/>
              </a:xfrm>
              <a:prstGeom prst="rect">
                <a:avLst/>
              </a:prstGeom>
              <a:noFill/>
            </p:spPr>
            <p:txBody>
              <a:bodyPr wrap="square" rtlCol="0">
                <a:spAutoFit/>
              </a:bodyPr>
              <a:lstStyle/>
              <a:p>
                <a:r>
                  <a:rPr lang="zh-CN" altLang="en-US" dirty="0">
                    <a:solidFill>
                      <a:srgbClr val="7C8B71"/>
                    </a:solidFill>
                    <a:latin typeface="华文楷体" pitchFamily="2" charset="-122"/>
                    <a:ea typeface="华文楷体" pitchFamily="2" charset="-122"/>
                  </a:rPr>
                  <a:t>电视台只有把大部分时间用来播放各种节目</a:t>
                </a:r>
                <a:r>
                  <a:rPr lang="en-US" altLang="zh-CN" dirty="0">
                    <a:solidFill>
                      <a:srgbClr val="7C8B71"/>
                    </a:solidFill>
                    <a:latin typeface="华文楷体" pitchFamily="2" charset="-122"/>
                    <a:ea typeface="华文楷体" pitchFamily="2" charset="-122"/>
                  </a:rPr>
                  <a:t>,</a:t>
                </a:r>
                <a:r>
                  <a:rPr lang="zh-CN" altLang="en-US" dirty="0">
                    <a:solidFill>
                      <a:srgbClr val="7C8B71"/>
                    </a:solidFill>
                    <a:latin typeface="华文楷体" pitchFamily="2" charset="-122"/>
                    <a:ea typeface="华文楷体" pitchFamily="2" charset="-122"/>
                  </a:rPr>
                  <a:t>把极少部分时间用来插播广告才能被称为电视台</a:t>
                </a:r>
                <a:r>
                  <a:rPr lang="en-US" altLang="zh-CN" dirty="0">
                    <a:solidFill>
                      <a:srgbClr val="7C8B71"/>
                    </a:solidFill>
                    <a:latin typeface="华文楷体" pitchFamily="2" charset="-122"/>
                    <a:ea typeface="华文楷体" pitchFamily="2" charset="-122"/>
                  </a:rPr>
                  <a:t>,</a:t>
                </a:r>
                <a:r>
                  <a:rPr lang="zh-CN" altLang="en-US" dirty="0">
                    <a:solidFill>
                      <a:srgbClr val="7C8B71"/>
                    </a:solidFill>
                    <a:latin typeface="华文楷体" pitchFamily="2" charset="-122"/>
                    <a:ea typeface="华文楷体" pitchFamily="2" charset="-122"/>
                  </a:rPr>
                  <a:t>播放广告只能是电视台的副业。</a:t>
                </a:r>
                <a:r>
                  <a:rPr lang="zh-CN" altLang="en-US" dirty="0" smtClean="0">
                    <a:solidFill>
                      <a:srgbClr val="7C8B71"/>
                    </a:solidFill>
                    <a:latin typeface="华文楷体" pitchFamily="2" charset="-122"/>
                    <a:ea typeface="华文楷体" pitchFamily="2" charset="-122"/>
                  </a:rPr>
                  <a:t>同时</a:t>
                </a:r>
                <a:r>
                  <a:rPr lang="en-US" altLang="zh-CN" dirty="0">
                    <a:solidFill>
                      <a:srgbClr val="7C8B71"/>
                    </a:solidFill>
                    <a:latin typeface="华文楷体" pitchFamily="2" charset="-122"/>
                    <a:ea typeface="华文楷体" pitchFamily="2" charset="-122"/>
                  </a:rPr>
                  <a:t>,</a:t>
                </a:r>
                <a:r>
                  <a:rPr lang="zh-CN" altLang="en-US" dirty="0">
                    <a:solidFill>
                      <a:srgbClr val="7C8B71"/>
                    </a:solidFill>
                    <a:latin typeface="华文楷体" pitchFamily="2" charset="-122"/>
                    <a:ea typeface="华文楷体" pitchFamily="2" charset="-122"/>
                  </a:rPr>
                  <a:t>电视广告在播出时长上受到的限制也较大。</a:t>
                </a:r>
                <a:endParaRPr lang="en-US" altLang="zh-CN" dirty="0">
                  <a:solidFill>
                    <a:srgbClr val="7C8B71"/>
                  </a:solidFill>
                  <a:latin typeface="华文楷体" pitchFamily="2" charset="-122"/>
                  <a:ea typeface="华文楷体" pitchFamily="2" charset="-122"/>
                </a:endParaRPr>
              </a:p>
            </p:txBody>
          </p:sp>
        </p:grpSp>
      </p:grpSp>
    </p:spTree>
    <p:extLst>
      <p:ext uri="{BB962C8B-B14F-4D97-AF65-F5344CB8AC3E}">
        <p14:creationId xmlns:p14="http://schemas.microsoft.com/office/powerpoint/2010/main" val="230333053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79876"/>
            <a:ext cx="5709688" cy="798983"/>
            <a:chOff x="314525" y="579876"/>
            <a:chExt cx="5709688" cy="798983"/>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579876"/>
              <a:ext cx="5342042" cy="584775"/>
            </a:xfrm>
            <a:prstGeom prst="rect">
              <a:avLst/>
            </a:prstGeom>
            <a:noFill/>
          </p:spPr>
          <p:txBody>
            <a:bodyPr wrap="square" rtlCol="0">
              <a:spAutoFit/>
            </a:bodyPr>
            <a:lstStyle/>
            <a:p>
              <a:r>
                <a:rPr lang="zh-CN" altLang="en-US" sz="3200" dirty="0">
                  <a:solidFill>
                    <a:srgbClr val="9EA9BA"/>
                  </a:solidFill>
                  <a:latin typeface="思源黑体 CN Heavy" panose="020B0A00000000000000" pitchFamily="34" charset="-122"/>
                  <a:ea typeface="思源黑体 CN Heavy" panose="020B0A00000000000000" pitchFamily="34" charset="-122"/>
                </a:rPr>
                <a:t>三、新</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媒体广告传播</a:t>
              </a:r>
              <a:r>
                <a:rPr lang="zh-CN" altLang="en-US" sz="3200" dirty="0">
                  <a:solidFill>
                    <a:srgbClr val="9EA9BA"/>
                  </a:solidFill>
                  <a:latin typeface="思源黑体 CN Heavy" panose="020B0A00000000000000" pitchFamily="34" charset="-122"/>
                  <a:ea typeface="思源黑体 CN Heavy" panose="020B0A00000000000000" pitchFamily="34" charset="-122"/>
                </a:rPr>
                <a:t>优劣</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势</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22" name="文本框 3"/>
          <p:cNvSpPr txBox="1"/>
          <p:nvPr/>
        </p:nvSpPr>
        <p:spPr>
          <a:xfrm>
            <a:off x="596735" y="1173792"/>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（六）</a:t>
            </a:r>
            <a:r>
              <a:rPr lang="zh-CN" altLang="en-US" sz="2400" dirty="0">
                <a:solidFill>
                  <a:srgbClr val="9EA9BA"/>
                </a:solidFill>
                <a:latin typeface="思源黑体 CN Heavy" panose="020B0A00000000000000" pitchFamily="34" charset="-122"/>
                <a:ea typeface="思源黑体 CN Heavy" panose="020B0A00000000000000" pitchFamily="34" charset="-122"/>
              </a:rPr>
              <a:t>楼宇液晶电视</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grpSp>
        <p:nvGrpSpPr>
          <p:cNvPr id="13" name="组合 12"/>
          <p:cNvGrpSpPr/>
          <p:nvPr/>
        </p:nvGrpSpPr>
        <p:grpSpPr>
          <a:xfrm>
            <a:off x="678624" y="1679116"/>
            <a:ext cx="10792790" cy="4080239"/>
            <a:chOff x="8988736" y="2398970"/>
            <a:chExt cx="2889411" cy="2693904"/>
          </a:xfrm>
        </p:grpSpPr>
        <p:sp>
          <p:nvSpPr>
            <p:cNvPr id="14" name="矩形 13"/>
            <p:cNvSpPr/>
            <p:nvPr/>
          </p:nvSpPr>
          <p:spPr>
            <a:xfrm>
              <a:off x="8988736" y="2398970"/>
              <a:ext cx="2889411" cy="2693904"/>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40"/>
            <p:cNvSpPr txBox="1"/>
            <p:nvPr/>
          </p:nvSpPr>
          <p:spPr>
            <a:xfrm>
              <a:off x="9033021" y="2483107"/>
              <a:ext cx="2815894" cy="2389339"/>
            </a:xfrm>
            <a:prstGeom prst="rect">
              <a:avLst/>
            </a:prstGeom>
            <a:noFill/>
          </p:spPr>
          <p:txBody>
            <a:bodyPr wrap="square" rtlCol="0">
              <a:spAutoFit/>
            </a:bodyPr>
            <a:lstStyle/>
            <a:p>
              <a:pPr>
                <a:lnSpc>
                  <a:spcPts val="2500"/>
                </a:lnSpc>
              </a:pPr>
              <a:r>
                <a:rPr lang="en-US" altLang="zh-CN" dirty="0" smtClean="0">
                  <a:solidFill>
                    <a:schemeClr val="bg1"/>
                  </a:solidFill>
                  <a:latin typeface="黑体" pitchFamily="49" charset="-122"/>
                  <a:ea typeface="黑体" pitchFamily="49" charset="-122"/>
                </a:rPr>
                <a:t>1.</a:t>
              </a:r>
              <a:r>
                <a:rPr lang="zh-CN" altLang="en-US" dirty="0" smtClean="0">
                  <a:solidFill>
                    <a:schemeClr val="bg1"/>
                  </a:solidFill>
                  <a:latin typeface="黑体" pitchFamily="49" charset="-122"/>
                  <a:ea typeface="黑体" pitchFamily="49" charset="-122"/>
                </a:rPr>
                <a:t>优势</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目标消费者针对性</a:t>
              </a:r>
              <a:r>
                <a:rPr lang="zh-CN" altLang="en-US" dirty="0" smtClean="0">
                  <a:solidFill>
                    <a:schemeClr val="bg1"/>
                  </a:solidFill>
                  <a:latin typeface="黑体" pitchFamily="49" charset="-122"/>
                  <a:ea typeface="黑体" pitchFamily="49" charset="-122"/>
                </a:rPr>
                <a:t>强</a:t>
              </a:r>
              <a:endParaRPr lang="en-US" altLang="zh-CN" dirty="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反复</a:t>
              </a:r>
              <a:r>
                <a:rPr lang="zh-CN" altLang="en-US" dirty="0" smtClean="0">
                  <a:solidFill>
                    <a:schemeClr val="bg1"/>
                  </a:solidFill>
                  <a:latin typeface="黑体" pitchFamily="49" charset="-122"/>
                  <a:ea typeface="黑体" pitchFamily="49" charset="-122"/>
                </a:rPr>
                <a:t>刺激性</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成本</a:t>
              </a:r>
              <a:r>
                <a:rPr lang="zh-CN" altLang="en-US" dirty="0" smtClean="0">
                  <a:solidFill>
                    <a:schemeClr val="bg1"/>
                  </a:solidFill>
                  <a:latin typeface="黑体" pitchFamily="49" charset="-122"/>
                  <a:ea typeface="黑体" pitchFamily="49" charset="-122"/>
                </a:rPr>
                <a:t>较</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空间优势</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endParaRPr lang="en-US" altLang="zh-CN" dirty="0">
                <a:solidFill>
                  <a:schemeClr val="bg1"/>
                </a:solidFill>
                <a:latin typeface="黑体" pitchFamily="49" charset="-122"/>
                <a:ea typeface="黑体" pitchFamily="49" charset="-122"/>
              </a:endParaRPr>
            </a:p>
            <a:p>
              <a:pPr>
                <a:lnSpc>
                  <a:spcPts val="2500"/>
                </a:lnSpc>
              </a:pPr>
              <a:r>
                <a:rPr lang="en-US" altLang="zh-CN" dirty="0" smtClean="0">
                  <a:solidFill>
                    <a:schemeClr val="bg1"/>
                  </a:solidFill>
                  <a:latin typeface="黑体" pitchFamily="49" charset="-122"/>
                  <a:ea typeface="黑体" pitchFamily="49" charset="-122"/>
                </a:rPr>
                <a:t>2.</a:t>
              </a:r>
              <a:r>
                <a:rPr lang="zh-CN" altLang="en-US" dirty="0" smtClean="0">
                  <a:solidFill>
                    <a:schemeClr val="bg1"/>
                  </a:solidFill>
                  <a:latin typeface="黑体" pitchFamily="49" charset="-122"/>
                  <a:ea typeface="黑体" pitchFamily="49" charset="-122"/>
                </a:rPr>
                <a:t>劣势</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内容选择受限：由于楼宇液晶电视几乎以纯广告为播出内容</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因而在受众的新鲜感过去</a:t>
              </a:r>
              <a:r>
                <a:rPr lang="zh-CN" altLang="en-US" dirty="0" smtClean="0">
                  <a:solidFill>
                    <a:schemeClr val="bg1"/>
                  </a:solidFill>
                  <a:latin typeface="黑体" pitchFamily="49" charset="-122"/>
                  <a:ea typeface="黑体" pitchFamily="49" charset="-122"/>
                </a:rPr>
                <a:t>之后往往</a:t>
              </a:r>
              <a:r>
                <a:rPr lang="zh-CN" altLang="en-US" dirty="0">
                  <a:solidFill>
                    <a:schemeClr val="bg1"/>
                  </a:solidFill>
                  <a:latin typeface="黑体" pitchFamily="49" charset="-122"/>
                  <a:ea typeface="黑体" pitchFamily="49" charset="-122"/>
                </a:rPr>
                <a:t>会招致受众的反感</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因此需要在内容上下功夫</a:t>
              </a:r>
              <a:r>
                <a:rPr lang="en-US" altLang="zh-CN" dirty="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a:p>
              <a:pPr marL="285750" indent="-285750">
                <a:lnSpc>
                  <a:spcPts val="2500"/>
                </a:lnSpc>
                <a:buFont typeface="Arial" pitchFamily="34" charset="0"/>
                <a:buChar char="•"/>
              </a:pPr>
              <a:r>
                <a:rPr lang="zh-CN" altLang="en-US" dirty="0">
                  <a:solidFill>
                    <a:schemeClr val="bg1"/>
                  </a:solidFill>
                  <a:latin typeface="黑体" pitchFamily="49" charset="-122"/>
                  <a:ea typeface="黑体" pitchFamily="49" charset="-122"/>
                </a:rPr>
                <a:t>空间拓展：在空间拓展的同时</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广告主还</a:t>
              </a:r>
              <a:r>
                <a:rPr lang="zh-CN" altLang="en-US" dirty="0" smtClean="0">
                  <a:solidFill>
                    <a:schemeClr val="bg1"/>
                  </a:solidFill>
                  <a:latin typeface="黑体" pitchFamily="49" charset="-122"/>
                  <a:ea typeface="黑体" pitchFamily="49" charset="-122"/>
                </a:rPr>
                <a:t>应该</a:t>
              </a:r>
              <a:r>
                <a:rPr lang="zh-CN" altLang="en-US" dirty="0">
                  <a:solidFill>
                    <a:schemeClr val="bg1"/>
                  </a:solidFill>
                  <a:latin typeface="黑体" pitchFamily="49" charset="-122"/>
                  <a:ea typeface="黑体" pitchFamily="49" charset="-122"/>
                </a:rPr>
                <a:t>考虑其他因素</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不仅要考虑价格上的差异</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更要考虑其与当地文化的</a:t>
              </a:r>
              <a:r>
                <a:rPr lang="zh-CN" altLang="en-US" dirty="0" smtClean="0">
                  <a:solidFill>
                    <a:schemeClr val="bg1"/>
                  </a:solidFill>
                  <a:latin typeface="黑体" pitchFamily="49" charset="-122"/>
                  <a:ea typeface="黑体" pitchFamily="49" charset="-122"/>
                </a:rPr>
                <a:t>贴合</a:t>
              </a:r>
              <a:endParaRPr lang="en-US" altLang="zh-CN" dirty="0" smtClean="0">
                <a:solidFill>
                  <a:schemeClr val="bg1"/>
                </a:solidFill>
                <a:latin typeface="黑体" pitchFamily="49" charset="-122"/>
                <a:ea typeface="黑体" pitchFamily="49" charset="-122"/>
              </a:endParaRPr>
            </a:p>
          </p:txBody>
        </p:sp>
      </p:grpSp>
    </p:spTree>
    <p:extLst>
      <p:ext uri="{BB962C8B-B14F-4D97-AF65-F5344CB8AC3E}">
        <p14:creationId xmlns:p14="http://schemas.microsoft.com/office/powerpoint/2010/main" val="422380599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709688" cy="740229"/>
            <a:chOff x="314525" y="638630"/>
            <a:chExt cx="5709688" cy="740229"/>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689060"/>
              <a:ext cx="5342042" cy="584775"/>
            </a:xfrm>
            <a:prstGeom prst="rect">
              <a:avLst/>
            </a:prstGeom>
            <a:noFill/>
          </p:spPr>
          <p:txBody>
            <a:bodyPr wrap="square" rtlCol="0">
              <a:spAutoFit/>
            </a:bodyPr>
            <a:lstStyle/>
            <a:p>
              <a:r>
                <a:rPr lang="zh-CN" altLang="en-US" sz="3200" dirty="0" smtClean="0">
                  <a:solidFill>
                    <a:srgbClr val="9EA9BA"/>
                  </a:solidFill>
                  <a:latin typeface="思源黑体 CN Heavy" panose="020B0A00000000000000" pitchFamily="34" charset="-122"/>
                  <a:ea typeface="思源黑体 CN Heavy" panose="020B0A00000000000000" pitchFamily="34" charset="-122"/>
                </a:rPr>
                <a:t>四、</a:t>
              </a:r>
              <a:r>
                <a:rPr lang="zh-CN" altLang="en-US" sz="3200" dirty="0">
                  <a:solidFill>
                    <a:srgbClr val="9EA9BA"/>
                  </a:solidFill>
                  <a:latin typeface="思源黑体 CN Heavy" panose="020B0A00000000000000" pitchFamily="34" charset="-122"/>
                  <a:ea typeface="思源黑体 CN Heavy" panose="020B0A00000000000000" pitchFamily="34" charset="-122"/>
                </a:rPr>
                <a:t>新媒体广告投放</a:t>
              </a:r>
              <a:r>
                <a:rPr lang="zh-CN" altLang="en-US" sz="3200" dirty="0" smtClean="0">
                  <a:solidFill>
                    <a:srgbClr val="9EA9BA"/>
                  </a:solidFill>
                  <a:latin typeface="思源黑体 CN Heavy" panose="020B0A00000000000000" pitchFamily="34" charset="-122"/>
                  <a:ea typeface="思源黑体 CN Heavy" panose="020B0A00000000000000" pitchFamily="34" charset="-122"/>
                </a:rPr>
                <a:t>费用</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grpSp>
        <p:nvGrpSpPr>
          <p:cNvPr id="13" name="组合 12"/>
          <p:cNvGrpSpPr/>
          <p:nvPr/>
        </p:nvGrpSpPr>
        <p:grpSpPr>
          <a:xfrm>
            <a:off x="746869" y="1665466"/>
            <a:ext cx="10553485" cy="3930121"/>
            <a:chOff x="9007006" y="2398969"/>
            <a:chExt cx="2825345" cy="2416934"/>
          </a:xfrm>
        </p:grpSpPr>
        <p:sp>
          <p:nvSpPr>
            <p:cNvPr id="14" name="矩形 13"/>
            <p:cNvSpPr/>
            <p:nvPr/>
          </p:nvSpPr>
          <p:spPr>
            <a:xfrm>
              <a:off x="9007006" y="2398969"/>
              <a:ext cx="2825345" cy="2416934"/>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40"/>
            <p:cNvSpPr txBox="1"/>
            <p:nvPr/>
          </p:nvSpPr>
          <p:spPr>
            <a:xfrm>
              <a:off x="9065907" y="2483107"/>
              <a:ext cx="2729906" cy="2028403"/>
            </a:xfrm>
            <a:prstGeom prst="rect">
              <a:avLst/>
            </a:prstGeom>
            <a:noFill/>
          </p:spPr>
          <p:txBody>
            <a:bodyPr wrap="square" rtlCol="0">
              <a:spAutoFit/>
            </a:bodyPr>
            <a:lstStyle/>
            <a:p>
              <a:pPr>
                <a:lnSpc>
                  <a:spcPts val="2500"/>
                </a:lnSpc>
              </a:pPr>
              <a:r>
                <a:rPr lang="zh-CN" altLang="en-US" dirty="0" smtClean="0">
                  <a:solidFill>
                    <a:schemeClr val="bg1"/>
                  </a:solidFill>
                  <a:latin typeface="黑体" pitchFamily="49" charset="-122"/>
                  <a:ea typeface="黑体" pitchFamily="49" charset="-122"/>
                </a:rPr>
                <a:t>    因为</a:t>
              </a:r>
              <a:r>
                <a:rPr lang="zh-CN" altLang="en-US" dirty="0">
                  <a:solidFill>
                    <a:schemeClr val="bg1"/>
                  </a:solidFill>
                  <a:latin typeface="黑体" pitchFamily="49" charset="-122"/>
                  <a:ea typeface="黑体" pitchFamily="49" charset="-122"/>
                </a:rPr>
                <a:t>新媒体广告种类较多</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各类型媒体又因媒体所属单位性质的不同、所在</a:t>
              </a:r>
              <a:r>
                <a:rPr lang="zh-CN" altLang="en-US" dirty="0" smtClean="0">
                  <a:solidFill>
                    <a:schemeClr val="bg1"/>
                  </a:solidFill>
                  <a:latin typeface="黑体" pitchFamily="49" charset="-122"/>
                  <a:ea typeface="黑体" pitchFamily="49" charset="-122"/>
                </a:rPr>
                <a:t>地域</a:t>
              </a:r>
              <a:r>
                <a:rPr lang="zh-CN" altLang="en-US" dirty="0">
                  <a:solidFill>
                    <a:schemeClr val="bg1"/>
                  </a:solidFill>
                  <a:latin typeface="黑体" pitchFamily="49" charset="-122"/>
                  <a:ea typeface="黑体" pitchFamily="49" charset="-122"/>
                </a:rPr>
                <a:t>的不同、传播广告讯息的方式不同等</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在广告费用的制定与收取上也各不</a:t>
              </a:r>
              <a:r>
                <a:rPr lang="zh-CN" altLang="en-US" dirty="0" smtClean="0">
                  <a:solidFill>
                    <a:schemeClr val="bg1"/>
                  </a:solidFill>
                  <a:latin typeface="黑体" pitchFamily="49" charset="-122"/>
                  <a:ea typeface="黑体" pitchFamily="49" charset="-122"/>
                </a:rPr>
                <a:t>相同</a:t>
              </a:r>
              <a:r>
                <a:rPr lang="zh-CN" altLang="en-US"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总的来看</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各媒体单位在收取广告费用时主要依据该媒体的传播效果、传播范围、</a:t>
              </a:r>
              <a:r>
                <a:rPr lang="zh-CN" altLang="en-US" dirty="0" smtClean="0">
                  <a:solidFill>
                    <a:schemeClr val="bg1"/>
                  </a:solidFill>
                  <a:latin typeface="黑体" pitchFamily="49" charset="-122"/>
                  <a:ea typeface="黑体" pitchFamily="49" charset="-122"/>
                </a:rPr>
                <a:t>受众</a:t>
              </a:r>
              <a:r>
                <a:rPr lang="zh-CN" altLang="en-US" dirty="0">
                  <a:solidFill>
                    <a:schemeClr val="bg1"/>
                  </a:solidFill>
                  <a:latin typeface="黑体" pitchFamily="49" charset="-122"/>
                  <a:ea typeface="黑体" pitchFamily="49" charset="-122"/>
                </a:rPr>
                <a:t>类型、媒体自身特点</a:t>
              </a:r>
              <a:r>
                <a:rPr lang="zh-CN" altLang="en-US" dirty="0" smtClean="0">
                  <a:solidFill>
                    <a:schemeClr val="bg1"/>
                  </a:solidFill>
                  <a:latin typeface="黑体" pitchFamily="49" charset="-122"/>
                  <a:ea typeface="黑体" pitchFamily="49" charset="-122"/>
                </a:rPr>
                <a:t>等。</a:t>
              </a:r>
              <a:endParaRPr lang="en-US" altLang="zh-CN" dirty="0" smtClean="0">
                <a:solidFill>
                  <a:schemeClr val="bg1"/>
                </a:solidFill>
                <a:latin typeface="黑体" pitchFamily="49" charset="-122"/>
                <a:ea typeface="黑体" pitchFamily="49" charset="-122"/>
              </a:endParaRPr>
            </a:p>
            <a:p>
              <a:pPr>
                <a:lnSpc>
                  <a:spcPts val="2500"/>
                </a:lnSpc>
              </a:pPr>
              <a:endParaRPr lang="en-US" altLang="zh-CN" dirty="0">
                <a:solidFill>
                  <a:schemeClr val="bg1"/>
                </a:solidFill>
                <a:latin typeface="黑体" pitchFamily="49" charset="-122"/>
                <a:ea typeface="黑体" pitchFamily="49" charset="-122"/>
              </a:endParaRPr>
            </a:p>
            <a:p>
              <a:pPr>
                <a:lnSpc>
                  <a:spcPts val="2500"/>
                </a:lnSpc>
              </a:pPr>
              <a:r>
                <a:rPr lang="zh-CN" altLang="en-US" dirty="0" smtClean="0">
                  <a:solidFill>
                    <a:schemeClr val="bg1"/>
                  </a:solidFill>
                  <a:latin typeface="黑体" pitchFamily="49" charset="-122"/>
                  <a:ea typeface="黑体" pitchFamily="49" charset="-122"/>
                </a:rPr>
                <a:t>    目前</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国内各种新媒体的广告投放还没有统一的</a:t>
              </a:r>
              <a:r>
                <a:rPr lang="zh-CN" altLang="en-US" dirty="0" smtClean="0">
                  <a:solidFill>
                    <a:schemeClr val="bg1"/>
                  </a:solidFill>
                  <a:latin typeface="黑体" pitchFamily="49" charset="-122"/>
                  <a:ea typeface="黑体" pitchFamily="49" charset="-122"/>
                </a:rPr>
                <a:t>收费标准</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仅依据各个城市的整体建设情况及地域特点等因素制定价格标准</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并</a:t>
              </a:r>
              <a:r>
                <a:rPr lang="zh-CN" altLang="en-US" dirty="0" smtClean="0">
                  <a:solidFill>
                    <a:schemeClr val="bg1"/>
                  </a:solidFill>
                  <a:latin typeface="黑体" pitchFamily="49" charset="-122"/>
                  <a:ea typeface="黑体" pitchFamily="49" charset="-122"/>
                </a:rPr>
                <a:t>按照广告</a:t>
              </a:r>
              <a:r>
                <a:rPr lang="zh-CN" altLang="en-US" dirty="0">
                  <a:solidFill>
                    <a:schemeClr val="bg1"/>
                  </a:solidFill>
                  <a:latin typeface="黑体" pitchFamily="49" charset="-122"/>
                  <a:ea typeface="黑体" pitchFamily="49" charset="-122"/>
                </a:rPr>
                <a:t>主的合作意向确定刊播时段</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因而各家新媒体的具体价格差异</a:t>
              </a:r>
              <a:r>
                <a:rPr lang="zh-CN" altLang="en-US" dirty="0" smtClean="0">
                  <a:solidFill>
                    <a:schemeClr val="bg1"/>
                  </a:solidFill>
                  <a:latin typeface="黑体" pitchFamily="49" charset="-122"/>
                  <a:ea typeface="黑体" pitchFamily="49" charset="-122"/>
                </a:rPr>
                <a:t>很大。</a:t>
              </a:r>
              <a:endParaRPr lang="en-US" altLang="zh-CN" dirty="0" smtClean="0">
                <a:solidFill>
                  <a:schemeClr val="bg1"/>
                </a:solidFill>
                <a:latin typeface="黑体" pitchFamily="49" charset="-122"/>
                <a:ea typeface="黑体" pitchFamily="49" charset="-122"/>
              </a:endParaRPr>
            </a:p>
            <a:p>
              <a:pPr>
                <a:lnSpc>
                  <a:spcPts val="2500"/>
                </a:lnSpc>
              </a:pPr>
              <a:endParaRPr lang="en-US" altLang="zh-CN" dirty="0">
                <a:solidFill>
                  <a:schemeClr val="bg1"/>
                </a:solidFill>
                <a:latin typeface="黑体" pitchFamily="49" charset="-122"/>
                <a:ea typeface="黑体" pitchFamily="49" charset="-122"/>
              </a:endParaRPr>
            </a:p>
            <a:p>
              <a:pPr>
                <a:lnSpc>
                  <a:spcPts val="2500"/>
                </a:lnSpc>
              </a:pPr>
              <a:r>
                <a:rPr lang="zh-CN" altLang="en-US" dirty="0" smtClean="0">
                  <a:solidFill>
                    <a:schemeClr val="bg1"/>
                  </a:solidFill>
                  <a:latin typeface="黑体" pitchFamily="49" charset="-122"/>
                  <a:ea typeface="黑体" pitchFamily="49" charset="-122"/>
                </a:rPr>
                <a:t>    广告</a:t>
              </a:r>
              <a:r>
                <a:rPr lang="zh-CN" altLang="en-US" dirty="0">
                  <a:solidFill>
                    <a:schemeClr val="bg1"/>
                  </a:solidFill>
                  <a:latin typeface="黑体" pitchFamily="49" charset="-122"/>
                  <a:ea typeface="黑体" pitchFamily="49" charset="-122"/>
                </a:rPr>
                <a:t>主可以在选择新媒体刊登广告时应先进行新媒体市场的相关调查</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在</a:t>
              </a:r>
              <a:r>
                <a:rPr lang="zh-CN" altLang="en-US" dirty="0">
                  <a:solidFill>
                    <a:schemeClr val="bg1"/>
                  </a:solidFill>
                  <a:latin typeface="黑体" pitchFamily="49" charset="-122"/>
                  <a:ea typeface="黑体" pitchFamily="49" charset="-122"/>
                </a:rPr>
                <a:t>对调查数据进行分析整理与评估的基础上</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最后选定最合适的媒体投放</a:t>
              </a:r>
              <a:r>
                <a:rPr lang="zh-CN" altLang="en-US" dirty="0" smtClean="0">
                  <a:solidFill>
                    <a:schemeClr val="bg1"/>
                  </a:solidFill>
                  <a:latin typeface="黑体" pitchFamily="49" charset="-122"/>
                  <a:ea typeface="黑体" pitchFamily="49" charset="-122"/>
                </a:rPr>
                <a:t>广告。</a:t>
              </a:r>
              <a:endParaRPr lang="en-US" altLang="zh-CN" dirty="0" smtClean="0">
                <a:solidFill>
                  <a:schemeClr val="bg1"/>
                </a:solidFill>
                <a:latin typeface="黑体" pitchFamily="49" charset="-122"/>
                <a:ea typeface="黑体" pitchFamily="49" charset="-122"/>
              </a:endParaRPr>
            </a:p>
          </p:txBody>
        </p:sp>
      </p:grpSp>
    </p:spTree>
    <p:extLst>
      <p:ext uri="{BB962C8B-B14F-4D97-AF65-F5344CB8AC3E}">
        <p14:creationId xmlns:p14="http://schemas.microsoft.com/office/powerpoint/2010/main" val="285141980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79876"/>
            <a:ext cx="5709688" cy="798983"/>
            <a:chOff x="314525" y="579876"/>
            <a:chExt cx="5709688" cy="798983"/>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579876"/>
              <a:ext cx="5342042" cy="584775"/>
            </a:xfrm>
            <a:prstGeom prst="rect">
              <a:avLst/>
            </a:prstGeom>
            <a:noFill/>
          </p:spPr>
          <p:txBody>
            <a:bodyPr wrap="square" rtlCol="0">
              <a:spAutoFit/>
            </a:bodyPr>
            <a:lstStyle/>
            <a:p>
              <a:r>
                <a:rPr lang="zh-CN" altLang="en-US" sz="3200" dirty="0" smtClean="0">
                  <a:solidFill>
                    <a:srgbClr val="9EA9BA"/>
                  </a:solidFill>
                  <a:latin typeface="思源黑体 CN Heavy" panose="020B0A00000000000000" pitchFamily="34" charset="-122"/>
                  <a:ea typeface="思源黑体 CN Heavy" panose="020B0A00000000000000" pitchFamily="34" charset="-122"/>
                </a:rPr>
                <a:t>四、</a:t>
              </a:r>
              <a:r>
                <a:rPr lang="zh-CN" altLang="en-US" sz="3200" dirty="0">
                  <a:solidFill>
                    <a:srgbClr val="9EA9BA"/>
                  </a:solidFill>
                  <a:latin typeface="思源黑体 CN Heavy" panose="020B0A00000000000000" pitchFamily="34" charset="-122"/>
                  <a:ea typeface="思源黑体 CN Heavy" panose="020B0A00000000000000" pitchFamily="34" charset="-122"/>
                </a:rPr>
                <a:t>新媒体广告投放费用</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22" name="文本框 3"/>
          <p:cNvSpPr txBox="1"/>
          <p:nvPr/>
        </p:nvSpPr>
        <p:spPr>
          <a:xfrm>
            <a:off x="596735" y="1173792"/>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（一）新浪</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grpSp>
        <p:nvGrpSpPr>
          <p:cNvPr id="13" name="组合 12"/>
          <p:cNvGrpSpPr/>
          <p:nvPr/>
        </p:nvGrpSpPr>
        <p:grpSpPr>
          <a:xfrm>
            <a:off x="678624" y="1679116"/>
            <a:ext cx="10792790" cy="4503321"/>
            <a:chOff x="8988736" y="2398970"/>
            <a:chExt cx="2889411" cy="2973236"/>
          </a:xfrm>
        </p:grpSpPr>
        <p:sp>
          <p:nvSpPr>
            <p:cNvPr id="14" name="矩形 13"/>
            <p:cNvSpPr/>
            <p:nvPr/>
          </p:nvSpPr>
          <p:spPr>
            <a:xfrm>
              <a:off x="8988736" y="2398970"/>
              <a:ext cx="2889411" cy="2973236"/>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40"/>
            <p:cNvSpPr txBox="1"/>
            <p:nvPr/>
          </p:nvSpPr>
          <p:spPr>
            <a:xfrm>
              <a:off x="9033021" y="2483107"/>
              <a:ext cx="1137809" cy="272632"/>
            </a:xfrm>
            <a:prstGeom prst="rect">
              <a:avLst/>
            </a:prstGeom>
            <a:noFill/>
          </p:spPr>
          <p:txBody>
            <a:bodyPr wrap="square" rtlCol="0">
              <a:spAutoFit/>
            </a:bodyPr>
            <a:lstStyle/>
            <a:p>
              <a:pPr>
                <a:lnSpc>
                  <a:spcPts val="2500"/>
                </a:lnSpc>
              </a:pPr>
              <a:r>
                <a:rPr lang="en-US" altLang="zh-CN" dirty="0" smtClean="0">
                  <a:solidFill>
                    <a:schemeClr val="bg1"/>
                  </a:solidFill>
                  <a:latin typeface="黑体" pitchFamily="49" charset="-122"/>
                  <a:ea typeface="黑体" pitchFamily="49" charset="-122"/>
                </a:rPr>
                <a:t>1.</a:t>
              </a:r>
              <a:r>
                <a:rPr lang="zh-CN" altLang="en-US" dirty="0">
                  <a:solidFill>
                    <a:schemeClr val="bg1"/>
                  </a:solidFill>
                  <a:latin typeface="黑体" pitchFamily="49" charset="-122"/>
                  <a:ea typeface="黑体" pitchFamily="49" charset="-122"/>
                </a:rPr>
                <a:t>新浪网广告报价表</a:t>
              </a:r>
              <a:r>
                <a:rPr lang="en-US" altLang="zh-CN" dirty="0" smtClean="0">
                  <a:solidFill>
                    <a:schemeClr val="bg1"/>
                  </a:solidFill>
                  <a:latin typeface="黑体" pitchFamily="49" charset="-122"/>
                  <a:ea typeface="黑体" pitchFamily="49" charset="-122"/>
                </a:rPr>
                <a:t>(2016</a:t>
              </a:r>
              <a:r>
                <a:rPr lang="zh-CN" altLang="en-US" dirty="0" smtClean="0">
                  <a:solidFill>
                    <a:schemeClr val="bg1"/>
                  </a:solidFill>
                  <a:latin typeface="黑体" pitchFamily="49" charset="-122"/>
                  <a:ea typeface="黑体" pitchFamily="49" charset="-122"/>
                </a:rPr>
                <a:t>年</a:t>
              </a:r>
              <a:r>
                <a:rPr lang="en-US" altLang="zh-CN" dirty="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p:txBody>
        </p:sp>
      </p:gr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4041" y="2219202"/>
            <a:ext cx="4250046" cy="3877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文本框 40"/>
          <p:cNvSpPr txBox="1"/>
          <p:nvPr/>
        </p:nvSpPr>
        <p:spPr>
          <a:xfrm>
            <a:off x="6020665" y="1806552"/>
            <a:ext cx="4250047" cy="412934"/>
          </a:xfrm>
          <a:prstGeom prst="rect">
            <a:avLst/>
          </a:prstGeom>
          <a:noFill/>
        </p:spPr>
        <p:txBody>
          <a:bodyPr wrap="square" rtlCol="0">
            <a:spAutoFit/>
          </a:bodyPr>
          <a:lstStyle/>
          <a:p>
            <a:pPr>
              <a:lnSpc>
                <a:spcPts val="2500"/>
              </a:lnSpc>
            </a:pPr>
            <a:r>
              <a:rPr lang="en-US" altLang="zh-CN" dirty="0">
                <a:solidFill>
                  <a:schemeClr val="bg1"/>
                </a:solidFill>
                <a:latin typeface="黑体" pitchFamily="49" charset="-122"/>
                <a:ea typeface="黑体" pitchFamily="49" charset="-122"/>
              </a:rPr>
              <a:t>2</a:t>
            </a:r>
            <a:r>
              <a:rPr lang="en-US" altLang="zh-CN" dirty="0" smtClean="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 焦点图广告</a:t>
            </a:r>
            <a:r>
              <a:rPr lang="en-US" altLang="zh-CN" dirty="0" smtClean="0">
                <a:solidFill>
                  <a:schemeClr val="bg1"/>
                </a:solidFill>
                <a:latin typeface="黑体" pitchFamily="49" charset="-122"/>
                <a:ea typeface="黑体" pitchFamily="49" charset="-122"/>
              </a:rPr>
              <a:t>(</a:t>
            </a:r>
            <a:r>
              <a:rPr lang="en-US" altLang="zh-CN" dirty="0" err="1" smtClean="0">
                <a:solidFill>
                  <a:schemeClr val="bg1"/>
                </a:solidFill>
                <a:latin typeface="黑体" pitchFamily="49" charset="-122"/>
                <a:ea typeface="黑体" pitchFamily="49" charset="-122"/>
              </a:rPr>
              <a:t>focuspicture</a:t>
            </a:r>
            <a:r>
              <a:rPr lang="zh-CN" altLang="en-US" dirty="0" smtClean="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p:txBody>
      </p: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0664" y="2219201"/>
            <a:ext cx="4979431" cy="2058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文本框 40"/>
          <p:cNvSpPr txBox="1"/>
          <p:nvPr/>
        </p:nvSpPr>
        <p:spPr>
          <a:xfrm>
            <a:off x="6046946" y="4281026"/>
            <a:ext cx="3683908" cy="412934"/>
          </a:xfrm>
          <a:prstGeom prst="rect">
            <a:avLst/>
          </a:prstGeom>
          <a:noFill/>
        </p:spPr>
        <p:txBody>
          <a:bodyPr wrap="square" rtlCol="0">
            <a:spAutoFit/>
          </a:bodyPr>
          <a:lstStyle/>
          <a:p>
            <a:pPr>
              <a:lnSpc>
                <a:spcPts val="2500"/>
              </a:lnSpc>
            </a:pPr>
            <a:r>
              <a:rPr lang="en-US" altLang="zh-CN" dirty="0" smtClean="0">
                <a:solidFill>
                  <a:schemeClr val="bg1"/>
                </a:solidFill>
                <a:latin typeface="黑体" pitchFamily="49" charset="-122"/>
                <a:ea typeface="黑体" pitchFamily="49" charset="-122"/>
              </a:rPr>
              <a:t>3.</a:t>
            </a:r>
            <a:r>
              <a:rPr lang="zh-CN" altLang="en-US" dirty="0">
                <a:solidFill>
                  <a:schemeClr val="bg1"/>
                </a:solidFill>
                <a:latin typeface="黑体" pitchFamily="49" charset="-122"/>
                <a:ea typeface="黑体" pitchFamily="49" charset="-122"/>
              </a:rPr>
              <a:t>背投广告</a:t>
            </a:r>
            <a:r>
              <a:rPr lang="en-US" altLang="zh-CN" dirty="0">
                <a:solidFill>
                  <a:schemeClr val="bg1"/>
                </a:solidFill>
                <a:latin typeface="黑体" pitchFamily="49" charset="-122"/>
                <a:ea typeface="黑体" pitchFamily="49" charset="-122"/>
              </a:rPr>
              <a:t>( </a:t>
            </a:r>
            <a:r>
              <a:rPr lang="en-US" altLang="zh-CN" dirty="0" err="1">
                <a:solidFill>
                  <a:schemeClr val="bg1"/>
                </a:solidFill>
                <a:latin typeface="黑体" pitchFamily="49" charset="-122"/>
                <a:ea typeface="黑体" pitchFamily="49" charset="-122"/>
              </a:rPr>
              <a:t>superpop</a:t>
            </a:r>
            <a:r>
              <a:rPr lang="zh-CN" altLang="en-US" dirty="0">
                <a:solidFill>
                  <a:schemeClr val="bg1"/>
                </a:solidFill>
                <a:latin typeface="黑体" pitchFamily="49" charset="-122"/>
                <a:ea typeface="黑体" pitchFamily="49" charset="-122"/>
              </a:rPr>
              <a:t>Ｇ</a:t>
            </a:r>
            <a:r>
              <a:rPr lang="en-US" altLang="zh-CN" dirty="0">
                <a:solidFill>
                  <a:schemeClr val="bg1"/>
                </a:solidFill>
                <a:latin typeface="黑体" pitchFamily="49" charset="-122"/>
                <a:ea typeface="黑体" pitchFamily="49" charset="-122"/>
              </a:rPr>
              <a:t>under )</a:t>
            </a:r>
            <a:endParaRPr lang="en-US" altLang="zh-CN" dirty="0" smtClean="0">
              <a:solidFill>
                <a:schemeClr val="bg1"/>
              </a:solidFill>
              <a:latin typeface="黑体" pitchFamily="49" charset="-122"/>
              <a:ea typeface="黑体" pitchFamily="49" charset="-122"/>
            </a:endParaRPr>
          </a:p>
        </p:txBody>
      </p:sp>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20665" y="4700985"/>
            <a:ext cx="4979431" cy="1220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525975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79876"/>
            <a:ext cx="5709688" cy="798983"/>
            <a:chOff x="314525" y="579876"/>
            <a:chExt cx="5709688" cy="798983"/>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579876"/>
              <a:ext cx="5342042" cy="584775"/>
            </a:xfrm>
            <a:prstGeom prst="rect">
              <a:avLst/>
            </a:prstGeom>
            <a:noFill/>
          </p:spPr>
          <p:txBody>
            <a:bodyPr wrap="square" rtlCol="0">
              <a:spAutoFit/>
            </a:bodyPr>
            <a:lstStyle/>
            <a:p>
              <a:r>
                <a:rPr lang="zh-CN" altLang="en-US" sz="3200" dirty="0" smtClean="0">
                  <a:solidFill>
                    <a:srgbClr val="9EA9BA"/>
                  </a:solidFill>
                  <a:latin typeface="思源黑体 CN Heavy" panose="020B0A00000000000000" pitchFamily="34" charset="-122"/>
                  <a:ea typeface="思源黑体 CN Heavy" panose="020B0A00000000000000" pitchFamily="34" charset="-122"/>
                </a:rPr>
                <a:t>四、</a:t>
              </a:r>
              <a:r>
                <a:rPr lang="zh-CN" altLang="en-US" sz="3200" dirty="0">
                  <a:solidFill>
                    <a:srgbClr val="9EA9BA"/>
                  </a:solidFill>
                  <a:latin typeface="思源黑体 CN Heavy" panose="020B0A00000000000000" pitchFamily="34" charset="-122"/>
                  <a:ea typeface="思源黑体 CN Heavy" panose="020B0A00000000000000" pitchFamily="34" charset="-122"/>
                </a:rPr>
                <a:t>新媒体广告投放费用</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22" name="文本框 3"/>
          <p:cNvSpPr txBox="1"/>
          <p:nvPr/>
        </p:nvSpPr>
        <p:spPr>
          <a:xfrm>
            <a:off x="596735" y="1173792"/>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（一）新浪</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grpSp>
        <p:nvGrpSpPr>
          <p:cNvPr id="13" name="组合 12"/>
          <p:cNvGrpSpPr/>
          <p:nvPr/>
        </p:nvGrpSpPr>
        <p:grpSpPr>
          <a:xfrm>
            <a:off x="678624" y="1679116"/>
            <a:ext cx="10792790" cy="4503321"/>
            <a:chOff x="8988736" y="2398970"/>
            <a:chExt cx="2889411" cy="2973236"/>
          </a:xfrm>
        </p:grpSpPr>
        <p:sp>
          <p:nvSpPr>
            <p:cNvPr id="14" name="矩形 13"/>
            <p:cNvSpPr/>
            <p:nvPr/>
          </p:nvSpPr>
          <p:spPr>
            <a:xfrm>
              <a:off x="8988736" y="2398970"/>
              <a:ext cx="2889411" cy="2973236"/>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40"/>
            <p:cNvSpPr txBox="1"/>
            <p:nvPr/>
          </p:nvSpPr>
          <p:spPr>
            <a:xfrm>
              <a:off x="9033021" y="2483107"/>
              <a:ext cx="1137809" cy="272632"/>
            </a:xfrm>
            <a:prstGeom prst="rect">
              <a:avLst/>
            </a:prstGeom>
            <a:noFill/>
          </p:spPr>
          <p:txBody>
            <a:bodyPr wrap="square" rtlCol="0">
              <a:spAutoFit/>
            </a:bodyPr>
            <a:lstStyle/>
            <a:p>
              <a:pPr>
                <a:lnSpc>
                  <a:spcPts val="2500"/>
                </a:lnSpc>
              </a:pPr>
              <a:r>
                <a:rPr lang="en-US" altLang="zh-CN" dirty="0" smtClean="0">
                  <a:solidFill>
                    <a:schemeClr val="bg1"/>
                  </a:solidFill>
                  <a:latin typeface="黑体" pitchFamily="49" charset="-122"/>
                  <a:ea typeface="黑体" pitchFamily="49" charset="-122"/>
                </a:rPr>
                <a:t>1.</a:t>
              </a:r>
              <a:r>
                <a:rPr lang="zh-CN" altLang="en-US" dirty="0">
                  <a:solidFill>
                    <a:schemeClr val="bg1"/>
                  </a:solidFill>
                  <a:latin typeface="黑体" pitchFamily="49" charset="-122"/>
                  <a:ea typeface="黑体" pitchFamily="49" charset="-122"/>
                </a:rPr>
                <a:t>新浪网广告报价表</a:t>
              </a:r>
              <a:r>
                <a:rPr lang="en-US" altLang="zh-CN" dirty="0" smtClean="0">
                  <a:solidFill>
                    <a:schemeClr val="bg1"/>
                  </a:solidFill>
                  <a:latin typeface="黑体" pitchFamily="49" charset="-122"/>
                  <a:ea typeface="黑体" pitchFamily="49" charset="-122"/>
                </a:rPr>
                <a:t>(2016</a:t>
              </a:r>
              <a:r>
                <a:rPr lang="zh-CN" altLang="en-US" dirty="0" smtClean="0">
                  <a:solidFill>
                    <a:schemeClr val="bg1"/>
                  </a:solidFill>
                  <a:latin typeface="黑体" pitchFamily="49" charset="-122"/>
                  <a:ea typeface="黑体" pitchFamily="49" charset="-122"/>
                </a:rPr>
                <a:t>年</a:t>
              </a:r>
              <a:r>
                <a:rPr lang="en-US" altLang="zh-CN" dirty="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p:txBody>
        </p:sp>
      </p:gr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4041" y="2219202"/>
            <a:ext cx="4250046" cy="3877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文本框 40"/>
          <p:cNvSpPr txBox="1"/>
          <p:nvPr/>
        </p:nvSpPr>
        <p:spPr>
          <a:xfrm>
            <a:off x="6020665" y="1806552"/>
            <a:ext cx="4250047" cy="412934"/>
          </a:xfrm>
          <a:prstGeom prst="rect">
            <a:avLst/>
          </a:prstGeom>
          <a:noFill/>
        </p:spPr>
        <p:txBody>
          <a:bodyPr wrap="square" rtlCol="0">
            <a:spAutoFit/>
          </a:bodyPr>
          <a:lstStyle/>
          <a:p>
            <a:pPr>
              <a:lnSpc>
                <a:spcPts val="2500"/>
              </a:lnSpc>
            </a:pPr>
            <a:r>
              <a:rPr lang="en-US" altLang="zh-CN" dirty="0">
                <a:solidFill>
                  <a:schemeClr val="bg1"/>
                </a:solidFill>
                <a:latin typeface="黑体" pitchFamily="49" charset="-122"/>
                <a:ea typeface="黑体" pitchFamily="49" charset="-122"/>
              </a:rPr>
              <a:t>2</a:t>
            </a:r>
            <a:r>
              <a:rPr lang="en-US" altLang="zh-CN" dirty="0" smtClean="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 焦点图广告</a:t>
            </a:r>
            <a:r>
              <a:rPr lang="en-US" altLang="zh-CN" dirty="0" smtClean="0">
                <a:solidFill>
                  <a:schemeClr val="bg1"/>
                </a:solidFill>
                <a:latin typeface="黑体" pitchFamily="49" charset="-122"/>
                <a:ea typeface="黑体" pitchFamily="49" charset="-122"/>
              </a:rPr>
              <a:t>(</a:t>
            </a:r>
            <a:r>
              <a:rPr lang="en-US" altLang="zh-CN" dirty="0" err="1" smtClean="0">
                <a:solidFill>
                  <a:schemeClr val="bg1"/>
                </a:solidFill>
                <a:latin typeface="黑体" pitchFamily="49" charset="-122"/>
                <a:ea typeface="黑体" pitchFamily="49" charset="-122"/>
              </a:rPr>
              <a:t>focuspicture</a:t>
            </a:r>
            <a:r>
              <a:rPr lang="zh-CN" altLang="en-US" dirty="0" smtClean="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p:txBody>
      </p: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0664" y="2219201"/>
            <a:ext cx="4979431" cy="2058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文本框 40"/>
          <p:cNvSpPr txBox="1"/>
          <p:nvPr/>
        </p:nvSpPr>
        <p:spPr>
          <a:xfrm>
            <a:off x="6046946" y="4281026"/>
            <a:ext cx="3683908" cy="412934"/>
          </a:xfrm>
          <a:prstGeom prst="rect">
            <a:avLst/>
          </a:prstGeom>
          <a:noFill/>
        </p:spPr>
        <p:txBody>
          <a:bodyPr wrap="square" rtlCol="0">
            <a:spAutoFit/>
          </a:bodyPr>
          <a:lstStyle/>
          <a:p>
            <a:pPr>
              <a:lnSpc>
                <a:spcPts val="2500"/>
              </a:lnSpc>
            </a:pPr>
            <a:r>
              <a:rPr lang="en-US" altLang="zh-CN" dirty="0" smtClean="0">
                <a:solidFill>
                  <a:schemeClr val="bg1"/>
                </a:solidFill>
                <a:latin typeface="黑体" pitchFamily="49" charset="-122"/>
                <a:ea typeface="黑体" pitchFamily="49" charset="-122"/>
              </a:rPr>
              <a:t>3.</a:t>
            </a:r>
            <a:r>
              <a:rPr lang="zh-CN" altLang="en-US" dirty="0">
                <a:solidFill>
                  <a:schemeClr val="bg1"/>
                </a:solidFill>
                <a:latin typeface="黑体" pitchFamily="49" charset="-122"/>
                <a:ea typeface="黑体" pitchFamily="49" charset="-122"/>
              </a:rPr>
              <a:t>背投广告</a:t>
            </a:r>
            <a:r>
              <a:rPr lang="en-US" altLang="zh-CN" dirty="0">
                <a:solidFill>
                  <a:schemeClr val="bg1"/>
                </a:solidFill>
                <a:latin typeface="黑体" pitchFamily="49" charset="-122"/>
                <a:ea typeface="黑体" pitchFamily="49" charset="-122"/>
              </a:rPr>
              <a:t>( </a:t>
            </a:r>
            <a:r>
              <a:rPr lang="en-US" altLang="zh-CN" dirty="0" err="1">
                <a:solidFill>
                  <a:schemeClr val="bg1"/>
                </a:solidFill>
                <a:latin typeface="黑体" pitchFamily="49" charset="-122"/>
                <a:ea typeface="黑体" pitchFamily="49" charset="-122"/>
              </a:rPr>
              <a:t>superpop</a:t>
            </a:r>
            <a:r>
              <a:rPr lang="zh-CN" altLang="en-US" dirty="0">
                <a:solidFill>
                  <a:schemeClr val="bg1"/>
                </a:solidFill>
                <a:latin typeface="黑体" pitchFamily="49" charset="-122"/>
                <a:ea typeface="黑体" pitchFamily="49" charset="-122"/>
              </a:rPr>
              <a:t>Ｇ</a:t>
            </a:r>
            <a:r>
              <a:rPr lang="en-US" altLang="zh-CN" dirty="0">
                <a:solidFill>
                  <a:schemeClr val="bg1"/>
                </a:solidFill>
                <a:latin typeface="黑体" pitchFamily="49" charset="-122"/>
                <a:ea typeface="黑体" pitchFamily="49" charset="-122"/>
              </a:rPr>
              <a:t>under )</a:t>
            </a:r>
            <a:endParaRPr lang="en-US" altLang="zh-CN" dirty="0" smtClean="0">
              <a:solidFill>
                <a:schemeClr val="bg1"/>
              </a:solidFill>
              <a:latin typeface="黑体" pitchFamily="49" charset="-122"/>
              <a:ea typeface="黑体" pitchFamily="49" charset="-122"/>
            </a:endParaRPr>
          </a:p>
        </p:txBody>
      </p:sp>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20665" y="4700985"/>
            <a:ext cx="4979431" cy="1220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585205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79876"/>
            <a:ext cx="5709688" cy="798983"/>
            <a:chOff x="314525" y="579876"/>
            <a:chExt cx="5709688" cy="798983"/>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579876"/>
              <a:ext cx="5342042" cy="584775"/>
            </a:xfrm>
            <a:prstGeom prst="rect">
              <a:avLst/>
            </a:prstGeom>
            <a:noFill/>
          </p:spPr>
          <p:txBody>
            <a:bodyPr wrap="square" rtlCol="0">
              <a:spAutoFit/>
            </a:bodyPr>
            <a:lstStyle/>
            <a:p>
              <a:r>
                <a:rPr lang="zh-CN" altLang="en-US" sz="3200" dirty="0" smtClean="0">
                  <a:solidFill>
                    <a:srgbClr val="9EA9BA"/>
                  </a:solidFill>
                  <a:latin typeface="思源黑体 CN Heavy" panose="020B0A00000000000000" pitchFamily="34" charset="-122"/>
                  <a:ea typeface="思源黑体 CN Heavy" panose="020B0A00000000000000" pitchFamily="34" charset="-122"/>
                </a:rPr>
                <a:t>四、</a:t>
              </a:r>
              <a:r>
                <a:rPr lang="zh-CN" altLang="en-US" sz="3200" dirty="0">
                  <a:solidFill>
                    <a:srgbClr val="9EA9BA"/>
                  </a:solidFill>
                  <a:latin typeface="思源黑体 CN Heavy" panose="020B0A00000000000000" pitchFamily="34" charset="-122"/>
                  <a:ea typeface="思源黑体 CN Heavy" panose="020B0A00000000000000" pitchFamily="34" charset="-122"/>
                </a:rPr>
                <a:t>新媒体广告投放费用</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sp>
        <p:nvSpPr>
          <p:cNvPr id="22" name="文本框 3"/>
          <p:cNvSpPr txBox="1"/>
          <p:nvPr/>
        </p:nvSpPr>
        <p:spPr>
          <a:xfrm>
            <a:off x="596735" y="1173792"/>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（一）新浪</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grpSp>
        <p:nvGrpSpPr>
          <p:cNvPr id="13" name="组合 12"/>
          <p:cNvGrpSpPr/>
          <p:nvPr/>
        </p:nvGrpSpPr>
        <p:grpSpPr>
          <a:xfrm>
            <a:off x="678624" y="1679117"/>
            <a:ext cx="10792790" cy="4052944"/>
            <a:chOff x="8988736" y="2398970"/>
            <a:chExt cx="2889411" cy="2973236"/>
          </a:xfrm>
        </p:grpSpPr>
        <p:sp>
          <p:nvSpPr>
            <p:cNvPr id="14" name="矩形 13"/>
            <p:cNvSpPr/>
            <p:nvPr/>
          </p:nvSpPr>
          <p:spPr>
            <a:xfrm>
              <a:off x="8988736" y="2398970"/>
              <a:ext cx="2889411" cy="2973236"/>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40"/>
            <p:cNvSpPr txBox="1"/>
            <p:nvPr/>
          </p:nvSpPr>
          <p:spPr>
            <a:xfrm>
              <a:off x="9033021" y="2519151"/>
              <a:ext cx="1137809" cy="245411"/>
            </a:xfrm>
            <a:prstGeom prst="rect">
              <a:avLst/>
            </a:prstGeom>
            <a:noFill/>
          </p:spPr>
          <p:txBody>
            <a:bodyPr wrap="square" rtlCol="0">
              <a:spAutoFit/>
            </a:bodyPr>
            <a:lstStyle/>
            <a:p>
              <a:pPr>
                <a:lnSpc>
                  <a:spcPts val="2500"/>
                </a:lnSpc>
              </a:pPr>
              <a:r>
                <a:rPr lang="en-US" altLang="zh-CN" dirty="0" smtClean="0">
                  <a:solidFill>
                    <a:schemeClr val="bg1"/>
                  </a:solidFill>
                  <a:latin typeface="黑体" pitchFamily="49" charset="-122"/>
                  <a:ea typeface="黑体" pitchFamily="49" charset="-122"/>
                </a:rPr>
                <a:t>4. </a:t>
              </a:r>
              <a:r>
                <a:rPr lang="zh-CN" altLang="en-US" dirty="0" smtClean="0">
                  <a:solidFill>
                    <a:schemeClr val="bg1"/>
                  </a:solidFill>
                  <a:latin typeface="黑体" pitchFamily="49" charset="-122"/>
                  <a:ea typeface="黑体" pitchFamily="49" charset="-122"/>
                </a:rPr>
                <a:t>跨栏</a:t>
              </a:r>
              <a:r>
                <a:rPr lang="zh-CN" altLang="en-US" dirty="0">
                  <a:solidFill>
                    <a:schemeClr val="bg1"/>
                  </a:solidFill>
                  <a:latin typeface="黑体" pitchFamily="49" charset="-122"/>
                  <a:ea typeface="黑体" pitchFamily="49" charset="-122"/>
                </a:rPr>
                <a:t>广告</a:t>
              </a:r>
              <a:r>
                <a:rPr lang="en-US" altLang="zh-CN" dirty="0">
                  <a:solidFill>
                    <a:schemeClr val="bg1"/>
                  </a:solidFill>
                  <a:latin typeface="黑体" pitchFamily="49" charset="-122"/>
                  <a:ea typeface="黑体" pitchFamily="49" charset="-122"/>
                </a:rPr>
                <a:t>( mini</a:t>
              </a:r>
              <a:r>
                <a:rPr lang="zh-CN" altLang="en-US" dirty="0">
                  <a:solidFill>
                    <a:schemeClr val="bg1"/>
                  </a:solidFill>
                  <a:latin typeface="黑体" pitchFamily="49" charset="-122"/>
                  <a:ea typeface="黑体" pitchFamily="49" charset="-122"/>
                </a:rPr>
                <a:t>Ｇ</a:t>
              </a:r>
              <a:r>
                <a:rPr lang="en-US" altLang="zh-CN" dirty="0">
                  <a:solidFill>
                    <a:schemeClr val="bg1"/>
                  </a:solidFill>
                  <a:latin typeface="黑体" pitchFamily="49" charset="-122"/>
                  <a:ea typeface="黑体" pitchFamily="49" charset="-122"/>
                </a:rPr>
                <a:t>skyscraper )</a:t>
              </a:r>
              <a:endParaRPr lang="en-US" altLang="zh-CN" dirty="0" smtClean="0">
                <a:solidFill>
                  <a:schemeClr val="bg1"/>
                </a:solidFill>
                <a:latin typeface="黑体" pitchFamily="49" charset="-122"/>
                <a:ea typeface="黑体" pitchFamily="49" charset="-122"/>
              </a:endParaRPr>
            </a:p>
          </p:txBody>
        </p:sp>
      </p:grpSp>
      <p:sp>
        <p:nvSpPr>
          <p:cNvPr id="10" name="文本框 40"/>
          <p:cNvSpPr txBox="1"/>
          <p:nvPr/>
        </p:nvSpPr>
        <p:spPr>
          <a:xfrm>
            <a:off x="6921195" y="1874792"/>
            <a:ext cx="4250047" cy="412934"/>
          </a:xfrm>
          <a:prstGeom prst="rect">
            <a:avLst/>
          </a:prstGeom>
          <a:noFill/>
        </p:spPr>
        <p:txBody>
          <a:bodyPr wrap="square" rtlCol="0">
            <a:spAutoFit/>
          </a:bodyPr>
          <a:lstStyle/>
          <a:p>
            <a:pPr>
              <a:lnSpc>
                <a:spcPts val="2500"/>
              </a:lnSpc>
            </a:pPr>
            <a:r>
              <a:rPr lang="en-US" altLang="zh-CN" dirty="0">
                <a:solidFill>
                  <a:schemeClr val="bg1"/>
                </a:solidFill>
                <a:latin typeface="黑体" pitchFamily="49" charset="-122"/>
                <a:ea typeface="黑体" pitchFamily="49" charset="-122"/>
              </a:rPr>
              <a:t>2</a:t>
            </a:r>
            <a:r>
              <a:rPr lang="en-US" altLang="zh-CN" dirty="0" smtClean="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 焦点图广告</a:t>
            </a:r>
            <a:r>
              <a:rPr lang="en-US" altLang="zh-CN" dirty="0" smtClean="0">
                <a:solidFill>
                  <a:schemeClr val="bg1"/>
                </a:solidFill>
                <a:latin typeface="黑体" pitchFamily="49" charset="-122"/>
                <a:ea typeface="黑体" pitchFamily="49" charset="-122"/>
              </a:rPr>
              <a:t>(</a:t>
            </a:r>
            <a:r>
              <a:rPr lang="en-US" altLang="zh-CN" dirty="0" err="1" smtClean="0">
                <a:solidFill>
                  <a:schemeClr val="bg1"/>
                </a:solidFill>
                <a:latin typeface="黑体" pitchFamily="49" charset="-122"/>
                <a:ea typeface="黑体" pitchFamily="49" charset="-122"/>
              </a:rPr>
              <a:t>focuspicture</a:t>
            </a:r>
            <a:r>
              <a:rPr lang="zh-CN" altLang="en-US" dirty="0" smtClean="0">
                <a:solidFill>
                  <a:schemeClr val="bg1"/>
                </a:solidFill>
                <a:latin typeface="黑体" pitchFamily="49" charset="-122"/>
                <a:ea typeface="黑体" pitchFamily="49" charset="-122"/>
              </a:rPr>
              <a:t>）</a:t>
            </a:r>
            <a:endParaRPr lang="en-US" altLang="zh-CN" dirty="0" smtClean="0">
              <a:solidFill>
                <a:schemeClr val="bg1"/>
              </a:solidFill>
              <a:latin typeface="黑体" pitchFamily="49" charset="-122"/>
              <a:ea typeface="黑体" pitchFamily="49" charset="-122"/>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623" y="2388358"/>
            <a:ext cx="5033668" cy="2634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6254" y="2388357"/>
            <a:ext cx="5202688" cy="298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11641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0977"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3"/>
          <p:cNvSpPr txBox="1"/>
          <p:nvPr/>
        </p:nvSpPr>
        <p:spPr>
          <a:xfrm>
            <a:off x="596735" y="641520"/>
            <a:ext cx="4194629" cy="461665"/>
          </a:xfrm>
          <a:prstGeom prst="rect">
            <a:avLst/>
          </a:prstGeom>
          <a:noFill/>
        </p:spPr>
        <p:txBody>
          <a:bodyPr wrap="square" rtlCol="0">
            <a:spAutoFit/>
          </a:bodyPr>
          <a:lstStyle/>
          <a:p>
            <a:r>
              <a:rPr lang="zh-CN" altLang="en-US" sz="2400" dirty="0" smtClean="0">
                <a:solidFill>
                  <a:srgbClr val="9EA9BA"/>
                </a:solidFill>
                <a:latin typeface="思源黑体 CN Heavy" panose="020B0A00000000000000" pitchFamily="34" charset="-122"/>
                <a:ea typeface="思源黑体 CN Heavy" panose="020B0A00000000000000" pitchFamily="34" charset="-122"/>
              </a:rPr>
              <a:t>（二）新浪</a:t>
            </a:r>
            <a:endParaRPr lang="zh-CN" altLang="en-US" sz="2400" dirty="0">
              <a:solidFill>
                <a:srgbClr val="9EA9BA"/>
              </a:solidFill>
              <a:latin typeface="思源黑体 CN Heavy" panose="020B0A00000000000000" pitchFamily="34" charset="-122"/>
              <a:ea typeface="思源黑体 CN Heavy" panose="020B0A00000000000000" pitchFamily="34" charset="-122"/>
            </a:endParaRPr>
          </a:p>
        </p:txBody>
      </p:sp>
      <p:grpSp>
        <p:nvGrpSpPr>
          <p:cNvPr id="13" name="组合 12"/>
          <p:cNvGrpSpPr/>
          <p:nvPr/>
        </p:nvGrpSpPr>
        <p:grpSpPr>
          <a:xfrm>
            <a:off x="678624" y="1378860"/>
            <a:ext cx="10792790" cy="4803579"/>
            <a:chOff x="8988736" y="2263808"/>
            <a:chExt cx="2889411" cy="3171475"/>
          </a:xfrm>
        </p:grpSpPr>
        <p:sp>
          <p:nvSpPr>
            <p:cNvPr id="14" name="矩形 13"/>
            <p:cNvSpPr/>
            <p:nvPr/>
          </p:nvSpPr>
          <p:spPr>
            <a:xfrm>
              <a:off x="8988736" y="2263808"/>
              <a:ext cx="2889411" cy="3171475"/>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40"/>
            <p:cNvSpPr txBox="1"/>
            <p:nvPr/>
          </p:nvSpPr>
          <p:spPr>
            <a:xfrm>
              <a:off x="9040326" y="2319758"/>
              <a:ext cx="2804935" cy="3024351"/>
            </a:xfrm>
            <a:prstGeom prst="rect">
              <a:avLst/>
            </a:prstGeom>
            <a:noFill/>
          </p:spPr>
          <p:txBody>
            <a:bodyPr wrap="square" rtlCol="0">
              <a:spAutoFit/>
            </a:bodyPr>
            <a:lstStyle/>
            <a:p>
              <a:pPr marL="342900" indent="-342900">
                <a:lnSpc>
                  <a:spcPts val="2500"/>
                </a:lnSpc>
                <a:buAutoNum type="arabicPeriod"/>
              </a:pPr>
              <a:r>
                <a:rPr lang="zh-CN" altLang="en-US" dirty="0" smtClean="0">
                  <a:solidFill>
                    <a:schemeClr val="bg1"/>
                  </a:solidFill>
                  <a:latin typeface="黑体" pitchFamily="49" charset="-122"/>
                  <a:ea typeface="黑体" pitchFamily="49" charset="-122"/>
                </a:rPr>
                <a:t>腾</a:t>
              </a:r>
              <a:r>
                <a:rPr lang="zh-CN" altLang="en-US" dirty="0">
                  <a:solidFill>
                    <a:schemeClr val="bg1"/>
                  </a:solidFill>
                  <a:latin typeface="黑体" pitchFamily="49" charset="-122"/>
                  <a:ea typeface="黑体" pitchFamily="49" charset="-122"/>
                </a:rPr>
                <a:t>讯新闻开机画面</a:t>
              </a:r>
              <a:r>
                <a:rPr lang="zh-CN" altLang="en-US" dirty="0" smtClean="0">
                  <a:solidFill>
                    <a:schemeClr val="bg1"/>
                  </a:solidFill>
                  <a:latin typeface="黑体" pitchFamily="49" charset="-122"/>
                  <a:ea typeface="黑体" pitchFamily="49" charset="-122"/>
                </a:rPr>
                <a:t>广告</a:t>
              </a:r>
              <a:r>
                <a:rPr lang="en-US" altLang="zh-CN" dirty="0" smtClean="0">
                  <a:solidFill>
                    <a:schemeClr val="bg1"/>
                  </a:solidFill>
                  <a:latin typeface="黑体" pitchFamily="49" charset="-122"/>
                  <a:ea typeface="黑体" pitchFamily="49" charset="-122"/>
                </a:rPr>
                <a:t>(2016</a:t>
              </a:r>
              <a:r>
                <a:rPr lang="zh-CN" altLang="en-US" dirty="0" smtClean="0">
                  <a:solidFill>
                    <a:schemeClr val="bg1"/>
                  </a:solidFill>
                  <a:latin typeface="黑体" pitchFamily="49" charset="-122"/>
                  <a:ea typeface="黑体" pitchFamily="49" charset="-122"/>
                </a:rPr>
                <a:t>年</a:t>
              </a:r>
              <a:r>
                <a:rPr lang="zh-CN" altLang="en-US" dirty="0">
                  <a:solidFill>
                    <a:schemeClr val="bg1"/>
                  </a:solidFill>
                  <a:latin typeface="黑体" pitchFamily="49" charset="-122"/>
                  <a:ea typeface="黑体" pitchFamily="49" charset="-122"/>
                </a:rPr>
                <a:t>单日报价</a:t>
              </a:r>
              <a:r>
                <a:rPr lang="en-US" altLang="zh-CN" dirty="0" smtClean="0">
                  <a:solidFill>
                    <a:schemeClr val="bg1"/>
                  </a:solidFill>
                  <a:latin typeface="黑体" pitchFamily="49" charset="-122"/>
                  <a:ea typeface="黑体" pitchFamily="49" charset="-122"/>
                </a:rPr>
                <a:t>)</a:t>
              </a:r>
            </a:p>
            <a:p>
              <a:pPr>
                <a:lnSpc>
                  <a:spcPts val="2500"/>
                </a:lnSpc>
              </a:pPr>
              <a:r>
                <a:rPr lang="zh-CN" altLang="en-US" dirty="0">
                  <a:solidFill>
                    <a:schemeClr val="bg1"/>
                  </a:solidFill>
                  <a:latin typeface="黑体" pitchFamily="49" charset="-122"/>
                  <a:ea typeface="黑体" pitchFamily="49" charset="-122"/>
                </a:rPr>
                <a:t>腾讯新闻开机画面广告</a:t>
              </a:r>
              <a:r>
                <a:rPr lang="en-US" altLang="zh-CN"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持续</a:t>
              </a:r>
              <a:r>
                <a:rPr lang="en-US" altLang="zh-CN" dirty="0" smtClean="0">
                  <a:solidFill>
                    <a:schemeClr val="bg1"/>
                  </a:solidFill>
                  <a:latin typeface="黑体" pitchFamily="49" charset="-122"/>
                  <a:ea typeface="黑体" pitchFamily="49" charset="-122"/>
                </a:rPr>
                <a:t>4</a:t>
              </a:r>
              <a:r>
                <a:rPr lang="zh-CN" altLang="en-US" dirty="0" smtClean="0">
                  <a:solidFill>
                    <a:schemeClr val="bg1"/>
                  </a:solidFill>
                  <a:latin typeface="黑体" pitchFamily="49" charset="-122"/>
                  <a:ea typeface="黑体" pitchFamily="49" charset="-122"/>
                </a:rPr>
                <a:t>秒</a:t>
              </a:r>
              <a:r>
                <a:rPr lang="zh-CN" altLang="en-US" dirty="0">
                  <a:solidFill>
                    <a:schemeClr val="bg1"/>
                  </a:solidFill>
                  <a:latin typeface="黑体" pitchFamily="49" charset="-122"/>
                  <a:ea typeface="黑体" pitchFamily="49" charset="-122"/>
                </a:rPr>
                <a:t>即可跳过</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同一广告在同一广告位不可</a:t>
              </a:r>
              <a:r>
                <a:rPr lang="zh-CN" altLang="en-US" dirty="0" smtClean="0">
                  <a:solidFill>
                    <a:schemeClr val="bg1"/>
                  </a:solidFill>
                  <a:latin typeface="黑体" pitchFamily="49" charset="-122"/>
                  <a:ea typeface="黑体" pitchFamily="49" charset="-122"/>
                </a:rPr>
                <a:t>连续超过</a:t>
              </a:r>
              <a:r>
                <a:rPr lang="en-US" altLang="zh-CN" dirty="0" smtClean="0">
                  <a:solidFill>
                    <a:schemeClr val="bg1"/>
                  </a:solidFill>
                  <a:latin typeface="黑体" pitchFamily="49" charset="-122"/>
                  <a:ea typeface="黑体" pitchFamily="49" charset="-122"/>
                </a:rPr>
                <a:t>2</a:t>
              </a:r>
              <a:r>
                <a:rPr lang="zh-CN" altLang="en-US" dirty="0" smtClean="0">
                  <a:solidFill>
                    <a:schemeClr val="bg1"/>
                  </a:solidFill>
                  <a:latin typeface="黑体" pitchFamily="49" charset="-122"/>
                  <a:ea typeface="黑体" pitchFamily="49" charset="-122"/>
                </a:rPr>
                <a:t>天</a:t>
              </a:r>
              <a:r>
                <a:rPr lang="en-US" altLang="zh-CN"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约</a:t>
              </a:r>
              <a:r>
                <a:rPr lang="en-US" altLang="zh-CN" dirty="0" smtClean="0">
                  <a:solidFill>
                    <a:schemeClr val="bg1"/>
                  </a:solidFill>
                  <a:latin typeface="黑体" pitchFamily="49" charset="-122"/>
                  <a:ea typeface="黑体" pitchFamily="49" charset="-122"/>
                </a:rPr>
                <a:t>50</a:t>
              </a:r>
              <a:r>
                <a:rPr lang="zh-CN" altLang="en-US" dirty="0" smtClean="0">
                  <a:solidFill>
                    <a:schemeClr val="bg1"/>
                  </a:solidFill>
                  <a:latin typeface="黑体" pitchFamily="49" charset="-122"/>
                  <a:ea typeface="黑体" pitchFamily="49" charset="-122"/>
                </a:rPr>
                <a:t>万</a:t>
              </a:r>
              <a:r>
                <a:rPr lang="zh-CN" altLang="en-US" dirty="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天</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焦点</a:t>
              </a:r>
              <a:r>
                <a:rPr lang="zh-CN" altLang="en-US" dirty="0">
                  <a:solidFill>
                    <a:schemeClr val="bg1"/>
                  </a:solidFill>
                  <a:latin typeface="黑体" pitchFamily="49" charset="-122"/>
                  <a:ea typeface="黑体" pitchFamily="49" charset="-122"/>
                </a:rPr>
                <a:t>图广告要闻类页</a:t>
              </a:r>
              <a:r>
                <a:rPr lang="zh-CN" altLang="en-US" dirty="0" smtClean="0">
                  <a:solidFill>
                    <a:schemeClr val="bg1"/>
                  </a:solidFill>
                  <a:latin typeface="黑体" pitchFamily="49" charset="-122"/>
                  <a:ea typeface="黑体" pitchFamily="49" charset="-122"/>
                </a:rPr>
                <a:t>卡</a:t>
              </a:r>
              <a:r>
                <a:rPr lang="en-US" altLang="zh-CN" dirty="0" smtClean="0">
                  <a:solidFill>
                    <a:schemeClr val="bg1"/>
                  </a:solidFill>
                  <a:latin typeface="黑体" pitchFamily="49" charset="-122"/>
                  <a:ea typeface="黑体" pitchFamily="49" charset="-122"/>
                </a:rPr>
                <a:t>50</a:t>
              </a:r>
              <a:r>
                <a:rPr lang="zh-CN" altLang="en-US" dirty="0" smtClean="0">
                  <a:solidFill>
                    <a:schemeClr val="bg1"/>
                  </a:solidFill>
                  <a:latin typeface="黑体" pitchFamily="49" charset="-122"/>
                  <a:ea typeface="黑体" pitchFamily="49" charset="-122"/>
                </a:rPr>
                <a:t>万</a:t>
              </a:r>
              <a:r>
                <a:rPr lang="zh-CN" altLang="en-US" dirty="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天</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财经页卡</a:t>
              </a:r>
              <a:r>
                <a:rPr lang="zh-CN" altLang="en-US" dirty="0" smtClean="0">
                  <a:solidFill>
                    <a:schemeClr val="bg1"/>
                  </a:solidFill>
                  <a:latin typeface="黑体" pitchFamily="49" charset="-122"/>
                  <a:ea typeface="黑体" pitchFamily="49" charset="-122"/>
                </a:rPr>
                <a:t>等</a:t>
              </a:r>
              <a:r>
                <a:rPr lang="en-US" altLang="zh-CN" dirty="0" smtClean="0">
                  <a:solidFill>
                    <a:schemeClr val="bg1"/>
                  </a:solidFill>
                  <a:latin typeface="黑体" pitchFamily="49" charset="-122"/>
                  <a:ea typeface="黑体" pitchFamily="49" charset="-122"/>
                </a:rPr>
                <a:t>30</a:t>
              </a:r>
              <a:r>
                <a:rPr lang="zh-CN" altLang="en-US" dirty="0" smtClean="0">
                  <a:solidFill>
                    <a:schemeClr val="bg1"/>
                  </a:solidFill>
                  <a:latin typeface="黑体" pitchFamily="49" charset="-122"/>
                  <a:ea typeface="黑体" pitchFamily="49" charset="-122"/>
                </a:rPr>
                <a:t>万</a:t>
              </a:r>
              <a:r>
                <a:rPr lang="zh-CN" altLang="en-US" dirty="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天</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数码页卡</a:t>
              </a:r>
              <a:r>
                <a:rPr lang="zh-CN" altLang="en-US" dirty="0" smtClean="0">
                  <a:solidFill>
                    <a:schemeClr val="bg1"/>
                  </a:solidFill>
                  <a:latin typeface="黑体" pitchFamily="49" charset="-122"/>
                  <a:ea typeface="黑体" pitchFamily="49" charset="-122"/>
                </a:rPr>
                <a:t>等</a:t>
              </a:r>
              <a:r>
                <a:rPr lang="en-US" altLang="zh-CN" dirty="0" smtClean="0">
                  <a:solidFill>
                    <a:schemeClr val="bg1"/>
                  </a:solidFill>
                  <a:latin typeface="黑体" pitchFamily="49" charset="-122"/>
                  <a:ea typeface="黑体" pitchFamily="49" charset="-122"/>
                </a:rPr>
                <a:t>20</a:t>
              </a:r>
              <a:r>
                <a:rPr lang="zh-CN" altLang="en-US" dirty="0" smtClean="0">
                  <a:solidFill>
                    <a:schemeClr val="bg1"/>
                  </a:solidFill>
                  <a:latin typeface="黑体" pitchFamily="49" charset="-122"/>
                  <a:ea typeface="黑体" pitchFamily="49" charset="-122"/>
                </a:rPr>
                <a:t>万</a:t>
              </a:r>
              <a:r>
                <a:rPr lang="zh-CN" altLang="en-US" dirty="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天</a:t>
              </a:r>
              <a:r>
                <a:rPr lang="en-US" altLang="zh-CN" dirty="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首页</a:t>
              </a:r>
              <a:r>
                <a:rPr lang="zh-CN" altLang="en-US" dirty="0">
                  <a:solidFill>
                    <a:schemeClr val="bg1"/>
                  </a:solidFill>
                  <a:latin typeface="黑体" pitchFamily="49" charset="-122"/>
                  <a:ea typeface="黑体" pitchFamily="49" charset="-122"/>
                </a:rPr>
                <a:t>不得投放信息流广告</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财经页卡</a:t>
              </a:r>
              <a:r>
                <a:rPr lang="zh-CN" altLang="en-US" dirty="0" smtClean="0">
                  <a:solidFill>
                    <a:schemeClr val="bg1"/>
                  </a:solidFill>
                  <a:latin typeface="黑体" pitchFamily="49" charset="-122"/>
                  <a:ea typeface="黑体" pitchFamily="49" charset="-122"/>
                </a:rPr>
                <a:t>等</a:t>
              </a:r>
              <a:r>
                <a:rPr lang="en-US" altLang="zh-CN" dirty="0" smtClean="0">
                  <a:solidFill>
                    <a:schemeClr val="bg1"/>
                  </a:solidFill>
                  <a:latin typeface="黑体" pitchFamily="49" charset="-122"/>
                  <a:ea typeface="黑体" pitchFamily="49" charset="-122"/>
                </a:rPr>
                <a:t>12</a:t>
              </a:r>
              <a:r>
                <a:rPr lang="zh-CN" altLang="en-US" dirty="0" smtClean="0">
                  <a:solidFill>
                    <a:schemeClr val="bg1"/>
                  </a:solidFill>
                  <a:latin typeface="黑体" pitchFamily="49" charset="-122"/>
                  <a:ea typeface="黑体" pitchFamily="49" charset="-122"/>
                </a:rPr>
                <a:t>万</a:t>
              </a:r>
              <a:r>
                <a:rPr lang="zh-CN" altLang="en-US" dirty="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天</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数码时尚页卡</a:t>
              </a:r>
              <a:r>
                <a:rPr lang="zh-CN" altLang="en-US" dirty="0" smtClean="0">
                  <a:solidFill>
                    <a:schemeClr val="bg1"/>
                  </a:solidFill>
                  <a:latin typeface="黑体" pitchFamily="49" charset="-122"/>
                  <a:ea typeface="黑体" pitchFamily="49" charset="-122"/>
                </a:rPr>
                <a:t>等</a:t>
              </a:r>
              <a:r>
                <a:rPr lang="en-US" altLang="zh-CN" dirty="0" smtClean="0">
                  <a:solidFill>
                    <a:schemeClr val="bg1"/>
                  </a:solidFill>
                  <a:latin typeface="黑体" pitchFamily="49" charset="-122"/>
                  <a:ea typeface="黑体" pitchFamily="49" charset="-122"/>
                </a:rPr>
                <a:t>8</a:t>
              </a:r>
              <a:r>
                <a:rPr lang="zh-CN" altLang="en-US" dirty="0" smtClean="0">
                  <a:solidFill>
                    <a:schemeClr val="bg1"/>
                  </a:solidFill>
                  <a:latin typeface="黑体" pitchFamily="49" charset="-122"/>
                  <a:ea typeface="黑体" pitchFamily="49" charset="-122"/>
                </a:rPr>
                <a:t>万</a:t>
              </a:r>
              <a:r>
                <a:rPr lang="zh-CN" altLang="en-US" dirty="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天</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基于</a:t>
              </a:r>
              <a:r>
                <a:rPr lang="zh-CN" altLang="en-US" dirty="0">
                  <a:solidFill>
                    <a:schemeClr val="bg1"/>
                  </a:solidFill>
                  <a:latin typeface="黑体" pitchFamily="49" charset="-122"/>
                  <a:ea typeface="黑体" pitchFamily="49" charset="-122"/>
                </a:rPr>
                <a:t>不同的预算</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服务标准不同</a:t>
              </a:r>
              <a:r>
                <a:rPr lang="en-US" altLang="zh-CN" dirty="0">
                  <a:solidFill>
                    <a:schemeClr val="bg1"/>
                  </a:solidFill>
                  <a:latin typeface="黑体" pitchFamily="49" charset="-122"/>
                  <a:ea typeface="黑体" pitchFamily="49" charset="-122"/>
                </a:rPr>
                <a:t>:</a:t>
              </a:r>
            </a:p>
            <a:p>
              <a:pPr>
                <a:lnSpc>
                  <a:spcPts val="2500"/>
                </a:lnSpc>
              </a:pPr>
              <a:r>
                <a:rPr lang="en-US" altLang="zh-CN" dirty="0" smtClean="0">
                  <a:solidFill>
                    <a:schemeClr val="bg1"/>
                  </a:solidFill>
                  <a:latin typeface="黑体" pitchFamily="49" charset="-122"/>
                  <a:ea typeface="黑体" pitchFamily="49" charset="-122"/>
                </a:rPr>
                <a:t>(</a:t>
              </a:r>
              <a:r>
                <a:rPr lang="en-US" altLang="zh-CN" dirty="0">
                  <a:solidFill>
                    <a:schemeClr val="bg1"/>
                  </a:solidFill>
                  <a:latin typeface="黑体" pitchFamily="49" charset="-122"/>
                  <a:ea typeface="黑体" pitchFamily="49" charset="-122"/>
                </a:rPr>
                <a:t>1</a:t>
              </a:r>
              <a:r>
                <a:rPr lang="en-US" altLang="zh-CN" dirty="0" smtClean="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普通客户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单次投放预算</a:t>
              </a:r>
              <a:r>
                <a:rPr lang="zh-CN" altLang="en-US" dirty="0" smtClean="0">
                  <a:solidFill>
                    <a:schemeClr val="bg1"/>
                  </a:solidFill>
                  <a:latin typeface="黑体" pitchFamily="49" charset="-122"/>
                  <a:ea typeface="黑体" pitchFamily="49" charset="-122"/>
                </a:rPr>
                <a:t>小于</a:t>
              </a:r>
              <a:r>
                <a:rPr lang="en-US" altLang="zh-CN" dirty="0" smtClean="0">
                  <a:solidFill>
                    <a:schemeClr val="bg1"/>
                  </a:solidFill>
                  <a:latin typeface="黑体" pitchFamily="49" charset="-122"/>
                  <a:ea typeface="黑体" pitchFamily="49" charset="-122"/>
                </a:rPr>
                <a:t>100</a:t>
              </a:r>
              <a:r>
                <a:rPr lang="zh-CN" altLang="en-US" dirty="0" smtClean="0">
                  <a:solidFill>
                    <a:schemeClr val="bg1"/>
                  </a:solidFill>
                  <a:latin typeface="黑体" pitchFamily="49" charset="-122"/>
                  <a:ea typeface="黑体" pitchFamily="49" charset="-122"/>
                </a:rPr>
                <a:t>万元</a:t>
              </a:r>
              <a:endParaRPr lang="en-US" altLang="zh-CN" dirty="0" smtClean="0">
                <a:solidFill>
                  <a:schemeClr val="bg1"/>
                </a:solidFill>
                <a:latin typeface="黑体" pitchFamily="49" charset="-122"/>
                <a:ea typeface="黑体" pitchFamily="49" charset="-122"/>
              </a:endParaRPr>
            </a:p>
            <a:p>
              <a:pPr>
                <a:lnSpc>
                  <a:spcPts val="2500"/>
                </a:lnSpc>
              </a:pPr>
              <a:r>
                <a:rPr lang="en-US" altLang="zh-CN" dirty="0" smtClean="0">
                  <a:solidFill>
                    <a:schemeClr val="bg1"/>
                  </a:solidFill>
                  <a:latin typeface="黑体" pitchFamily="49" charset="-122"/>
                  <a:ea typeface="黑体" pitchFamily="49" charset="-122"/>
                </a:rPr>
                <a:t>(2)</a:t>
              </a:r>
              <a:r>
                <a:rPr lang="zh-CN" altLang="en-US" dirty="0" smtClean="0">
                  <a:solidFill>
                    <a:schemeClr val="bg1"/>
                  </a:solidFill>
                  <a:latin typeface="黑体" pitchFamily="49" charset="-122"/>
                  <a:ea typeface="黑体" pitchFamily="49" charset="-122"/>
                </a:rPr>
                <a:t>高级</a:t>
              </a:r>
              <a:r>
                <a:rPr lang="zh-CN" altLang="en-US" dirty="0">
                  <a:solidFill>
                    <a:schemeClr val="bg1"/>
                  </a:solidFill>
                  <a:latin typeface="黑体" pitchFamily="49" charset="-122"/>
                  <a:ea typeface="黑体" pitchFamily="49" charset="-122"/>
                </a:rPr>
                <a:t>客户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单次投放</a:t>
              </a:r>
              <a:r>
                <a:rPr lang="zh-CN" altLang="en-US" dirty="0" smtClean="0">
                  <a:solidFill>
                    <a:schemeClr val="bg1"/>
                  </a:solidFill>
                  <a:latin typeface="黑体" pitchFamily="49" charset="-122"/>
                  <a:ea typeface="黑体" pitchFamily="49" charset="-122"/>
                </a:rPr>
                <a:t>预算</a:t>
              </a:r>
              <a:r>
                <a:rPr lang="en-US" altLang="zh-CN" dirty="0" smtClean="0">
                  <a:solidFill>
                    <a:schemeClr val="bg1"/>
                  </a:solidFill>
                  <a:latin typeface="黑体" pitchFamily="49" charset="-122"/>
                  <a:ea typeface="黑体" pitchFamily="49" charset="-122"/>
                </a:rPr>
                <a:t>100</a:t>
              </a:r>
              <a:r>
                <a:rPr lang="zh-CN" altLang="en-US" dirty="0" smtClean="0">
                  <a:solidFill>
                    <a:schemeClr val="bg1"/>
                  </a:solidFill>
                  <a:latin typeface="黑体" pitchFamily="49" charset="-122"/>
                  <a:ea typeface="黑体" pitchFamily="49" charset="-122"/>
                </a:rPr>
                <a:t>万</a:t>
              </a:r>
              <a:r>
                <a:rPr lang="en-US" altLang="zh-CN" dirty="0" smtClean="0">
                  <a:solidFill>
                    <a:schemeClr val="bg1"/>
                  </a:solidFill>
                  <a:latin typeface="黑体" pitchFamily="49" charset="-122"/>
                  <a:ea typeface="黑体" pitchFamily="49" charset="-122"/>
                </a:rPr>
                <a:t>—500</a:t>
              </a:r>
              <a:r>
                <a:rPr lang="zh-CN" altLang="en-US" dirty="0" smtClean="0">
                  <a:solidFill>
                    <a:schemeClr val="bg1"/>
                  </a:solidFill>
                  <a:latin typeface="黑体" pitchFamily="49" charset="-122"/>
                  <a:ea typeface="黑体" pitchFamily="49" charset="-122"/>
                </a:rPr>
                <a:t>万元</a:t>
              </a:r>
              <a:endParaRPr lang="en-US" altLang="zh-CN" dirty="0" smtClean="0">
                <a:solidFill>
                  <a:schemeClr val="bg1"/>
                </a:solidFill>
                <a:latin typeface="黑体" pitchFamily="49" charset="-122"/>
                <a:ea typeface="黑体" pitchFamily="49" charset="-122"/>
              </a:endParaRPr>
            </a:p>
            <a:p>
              <a:pPr>
                <a:lnSpc>
                  <a:spcPts val="2500"/>
                </a:lnSpc>
              </a:pPr>
              <a:r>
                <a:rPr lang="en-US" altLang="zh-CN" dirty="0" smtClean="0">
                  <a:solidFill>
                    <a:schemeClr val="bg1"/>
                  </a:solidFill>
                  <a:latin typeface="黑体" pitchFamily="49" charset="-122"/>
                  <a:ea typeface="黑体" pitchFamily="49" charset="-122"/>
                </a:rPr>
                <a:t>(3)VIP </a:t>
              </a:r>
              <a:r>
                <a:rPr lang="zh-CN" altLang="en-US" dirty="0">
                  <a:solidFill>
                    <a:schemeClr val="bg1"/>
                  </a:solidFill>
                  <a:latin typeface="黑体" pitchFamily="49" charset="-122"/>
                  <a:ea typeface="黑体" pitchFamily="49" charset="-122"/>
                </a:rPr>
                <a:t>客户</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单次投放预算</a:t>
              </a:r>
              <a:r>
                <a:rPr lang="zh-CN" altLang="en-US" dirty="0" smtClean="0">
                  <a:solidFill>
                    <a:schemeClr val="bg1"/>
                  </a:solidFill>
                  <a:latin typeface="黑体" pitchFamily="49" charset="-122"/>
                  <a:ea typeface="黑体" pitchFamily="49" charset="-122"/>
                </a:rPr>
                <a:t>超过</a:t>
              </a:r>
              <a:r>
                <a:rPr lang="en-US" altLang="zh-CN" dirty="0" smtClean="0">
                  <a:solidFill>
                    <a:schemeClr val="bg1"/>
                  </a:solidFill>
                  <a:latin typeface="黑体" pitchFamily="49" charset="-122"/>
                  <a:ea typeface="黑体" pitchFamily="49" charset="-122"/>
                </a:rPr>
                <a:t>500</a:t>
              </a:r>
              <a:r>
                <a:rPr lang="zh-CN" altLang="en-US" dirty="0" smtClean="0">
                  <a:solidFill>
                    <a:schemeClr val="bg1"/>
                  </a:solidFill>
                  <a:latin typeface="黑体" pitchFamily="49" charset="-122"/>
                  <a:ea typeface="黑体" pitchFamily="49" charset="-122"/>
                </a:rPr>
                <a:t>万元</a:t>
              </a:r>
              <a:endParaRPr lang="en-US" altLang="zh-CN" dirty="0" smtClean="0">
                <a:solidFill>
                  <a:schemeClr val="bg1"/>
                </a:solidFill>
                <a:latin typeface="黑体" pitchFamily="49" charset="-122"/>
                <a:ea typeface="黑体" pitchFamily="49" charset="-122"/>
              </a:endParaRPr>
            </a:p>
            <a:p>
              <a:pPr>
                <a:lnSpc>
                  <a:spcPts val="2500"/>
                </a:lnSpc>
              </a:pPr>
              <a:endParaRPr lang="en-US" altLang="zh-CN" dirty="0">
                <a:solidFill>
                  <a:schemeClr val="bg1"/>
                </a:solidFill>
                <a:latin typeface="黑体" pitchFamily="49" charset="-122"/>
                <a:ea typeface="黑体" pitchFamily="49" charset="-122"/>
              </a:endParaRPr>
            </a:p>
            <a:p>
              <a:pPr>
                <a:lnSpc>
                  <a:spcPts val="2500"/>
                </a:lnSpc>
              </a:pPr>
              <a:r>
                <a:rPr lang="en-US" altLang="zh-CN" dirty="0" smtClean="0">
                  <a:solidFill>
                    <a:schemeClr val="bg1"/>
                  </a:solidFill>
                  <a:latin typeface="黑体" pitchFamily="49" charset="-122"/>
                  <a:ea typeface="黑体" pitchFamily="49" charset="-122"/>
                </a:rPr>
                <a:t>2. </a:t>
              </a:r>
              <a:r>
                <a:rPr lang="zh-CN" altLang="en-US" dirty="0" smtClean="0">
                  <a:solidFill>
                    <a:schemeClr val="bg1"/>
                  </a:solidFill>
                  <a:latin typeface="黑体" pitchFamily="49" charset="-122"/>
                  <a:ea typeface="黑体" pitchFamily="49" charset="-122"/>
                </a:rPr>
                <a:t>微</a:t>
              </a:r>
              <a:r>
                <a:rPr lang="zh-CN" altLang="en-US" dirty="0">
                  <a:solidFill>
                    <a:schemeClr val="bg1"/>
                  </a:solidFill>
                  <a:latin typeface="黑体" pitchFamily="49" charset="-122"/>
                  <a:ea typeface="黑体" pitchFamily="49" charset="-122"/>
                </a:rPr>
                <a:t>信朋友圈广告</a:t>
              </a:r>
              <a:r>
                <a:rPr lang="zh-CN" altLang="en-US" dirty="0" smtClean="0">
                  <a:solidFill>
                    <a:schemeClr val="bg1"/>
                  </a:solidFill>
                  <a:latin typeface="黑体" pitchFamily="49" charset="-122"/>
                  <a:ea typeface="黑体" pitchFamily="49" charset="-122"/>
                </a:rPr>
                <a:t>报价</a:t>
              </a:r>
              <a:endParaRPr lang="en-US" altLang="zh-CN" dirty="0" smtClean="0">
                <a:solidFill>
                  <a:schemeClr val="bg1"/>
                </a:solidFill>
                <a:latin typeface="黑体" pitchFamily="49" charset="-122"/>
                <a:ea typeface="黑体" pitchFamily="49" charset="-122"/>
              </a:endParaRPr>
            </a:p>
            <a:p>
              <a:pPr>
                <a:lnSpc>
                  <a:spcPts val="2500"/>
                </a:lnSpc>
              </a:pPr>
              <a:r>
                <a:rPr lang="zh-CN" altLang="en-US" dirty="0">
                  <a:solidFill>
                    <a:schemeClr val="bg1"/>
                  </a:solidFill>
                  <a:latin typeface="黑体" pitchFamily="49" charset="-122"/>
                  <a:ea typeface="黑体" pitchFamily="49" charset="-122"/>
                </a:rPr>
                <a:t>由广告投放地域决定具体价格</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单次投放最低预算</a:t>
              </a:r>
              <a:r>
                <a:rPr lang="zh-CN" altLang="en-US" dirty="0" smtClean="0">
                  <a:solidFill>
                    <a:schemeClr val="bg1"/>
                  </a:solidFill>
                  <a:latin typeface="黑体" pitchFamily="49" charset="-122"/>
                  <a:ea typeface="黑体" pitchFamily="49" charset="-122"/>
                </a:rPr>
                <a:t>为</a:t>
              </a:r>
              <a:r>
                <a:rPr lang="en-US" altLang="zh-CN" dirty="0" smtClean="0">
                  <a:solidFill>
                    <a:schemeClr val="bg1"/>
                  </a:solidFill>
                  <a:latin typeface="黑体" pitchFamily="49" charset="-122"/>
                  <a:ea typeface="黑体" pitchFamily="49" charset="-122"/>
                </a:rPr>
                <a:t>5</a:t>
              </a:r>
              <a:r>
                <a:rPr lang="zh-CN" altLang="en-US" dirty="0" smtClean="0">
                  <a:solidFill>
                    <a:schemeClr val="bg1"/>
                  </a:solidFill>
                  <a:latin typeface="黑体" pitchFamily="49" charset="-122"/>
                  <a:ea typeface="黑体" pitchFamily="49" charset="-122"/>
                </a:rPr>
                <a:t>万</a:t>
              </a:r>
              <a:r>
                <a:rPr lang="zh-CN" altLang="en-US" dirty="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投放地域</a:t>
              </a:r>
              <a:r>
                <a:rPr lang="zh-CN" altLang="en-US" dirty="0" smtClean="0">
                  <a:solidFill>
                    <a:schemeClr val="bg1"/>
                  </a:solidFill>
                  <a:latin typeface="黑体" pitchFamily="49" charset="-122"/>
                  <a:ea typeface="黑体" pitchFamily="49" charset="-122"/>
                </a:rPr>
                <a:t>目前主要</a:t>
              </a:r>
              <a:r>
                <a:rPr lang="zh-CN" altLang="en-US" dirty="0">
                  <a:solidFill>
                    <a:schemeClr val="bg1"/>
                  </a:solidFill>
                  <a:latin typeface="黑体" pitchFamily="49" charset="-122"/>
                  <a:ea typeface="黑体" pitchFamily="49" charset="-122"/>
                </a:rPr>
                <a:t>分三档</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分别为核心城市、重点城市和普通城市</a:t>
              </a:r>
              <a:r>
                <a:rPr lang="en-US" altLang="zh-CN" dirty="0">
                  <a:solidFill>
                    <a:schemeClr val="bg1"/>
                  </a:solidFill>
                  <a:latin typeface="黑体" pitchFamily="49" charset="-122"/>
                  <a:ea typeface="黑体" pitchFamily="49" charset="-122"/>
                </a:rPr>
                <a:t>.</a:t>
              </a:r>
            </a:p>
            <a:p>
              <a:pPr>
                <a:lnSpc>
                  <a:spcPts val="2500"/>
                </a:lnSpc>
              </a:pPr>
              <a:r>
                <a:rPr lang="zh-CN" altLang="en-US" dirty="0" smtClean="0">
                  <a:solidFill>
                    <a:schemeClr val="bg1"/>
                  </a:solidFill>
                  <a:latin typeface="黑体" pitchFamily="49" charset="-122"/>
                  <a:ea typeface="黑体" pitchFamily="49" charset="-122"/>
                </a:rPr>
                <a:t>（</a:t>
              </a:r>
              <a:r>
                <a:rPr lang="en-US" altLang="zh-CN" dirty="0" smtClean="0">
                  <a:solidFill>
                    <a:schemeClr val="bg1"/>
                  </a:solidFill>
                  <a:latin typeface="黑体" pitchFamily="49" charset="-122"/>
                  <a:ea typeface="黑体" pitchFamily="49" charset="-122"/>
                </a:rPr>
                <a:t>1</a:t>
              </a:r>
              <a:r>
                <a:rPr lang="zh-CN" altLang="en-US" dirty="0" smtClean="0">
                  <a:solidFill>
                    <a:schemeClr val="bg1"/>
                  </a:solidFill>
                  <a:latin typeface="黑体" pitchFamily="49" charset="-122"/>
                  <a:ea typeface="黑体" pitchFamily="49" charset="-122"/>
                </a:rPr>
                <a:t>）核心</a:t>
              </a:r>
              <a:r>
                <a:rPr lang="zh-CN" altLang="en-US" dirty="0">
                  <a:solidFill>
                    <a:schemeClr val="bg1"/>
                  </a:solidFill>
                  <a:latin typeface="黑体" pitchFamily="49" charset="-122"/>
                  <a:ea typeface="黑体" pitchFamily="49" charset="-122"/>
                </a:rPr>
                <a:t>城市</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每千次曝光收费图文广告</a:t>
              </a:r>
              <a:r>
                <a:rPr lang="zh-CN" altLang="en-US" dirty="0" smtClean="0">
                  <a:solidFill>
                    <a:schemeClr val="bg1"/>
                  </a:solidFill>
                  <a:latin typeface="黑体" pitchFamily="49" charset="-122"/>
                  <a:ea typeface="黑体" pitchFamily="49" charset="-122"/>
                </a:rPr>
                <a:t>为</a:t>
              </a:r>
              <a:r>
                <a:rPr lang="en-US" altLang="zh-CN" dirty="0" smtClean="0">
                  <a:solidFill>
                    <a:schemeClr val="bg1"/>
                  </a:solidFill>
                  <a:latin typeface="黑体" pitchFamily="49" charset="-122"/>
                  <a:ea typeface="黑体" pitchFamily="49" charset="-122"/>
                </a:rPr>
                <a:t>150</a:t>
              </a:r>
              <a:r>
                <a:rPr lang="zh-CN" altLang="en-US" dirty="0" smtClean="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视频广告</a:t>
              </a:r>
              <a:r>
                <a:rPr lang="zh-CN" altLang="en-US" dirty="0" smtClean="0">
                  <a:solidFill>
                    <a:schemeClr val="bg1"/>
                  </a:solidFill>
                  <a:latin typeface="黑体" pitchFamily="49" charset="-122"/>
                  <a:ea typeface="黑体" pitchFamily="49" charset="-122"/>
                </a:rPr>
                <a:t>为</a:t>
              </a:r>
              <a:r>
                <a:rPr lang="en-US" altLang="zh-CN" dirty="0" smtClean="0">
                  <a:solidFill>
                    <a:schemeClr val="bg1"/>
                  </a:solidFill>
                  <a:latin typeface="黑体" pitchFamily="49" charset="-122"/>
                  <a:ea typeface="黑体" pitchFamily="49" charset="-122"/>
                </a:rPr>
                <a:t>180</a:t>
              </a:r>
              <a:r>
                <a:rPr lang="zh-CN" altLang="en-US" dirty="0" smtClean="0">
                  <a:solidFill>
                    <a:schemeClr val="bg1"/>
                  </a:solidFill>
                  <a:latin typeface="黑体" pitchFamily="49" charset="-122"/>
                  <a:ea typeface="黑体" pitchFamily="49" charset="-122"/>
                </a:rPr>
                <a:t>元</a:t>
              </a:r>
              <a:r>
                <a:rPr lang="en-US" altLang="zh-CN" dirty="0" smtClean="0">
                  <a:solidFill>
                    <a:schemeClr val="bg1"/>
                  </a:solidFill>
                  <a:latin typeface="黑体" pitchFamily="49" charset="-122"/>
                  <a:ea typeface="黑体" pitchFamily="49" charset="-122"/>
                </a:rPr>
                <a:t>,</a:t>
              </a:r>
            </a:p>
            <a:p>
              <a:pPr>
                <a:lnSpc>
                  <a:spcPts val="2500"/>
                </a:lnSpc>
              </a:pPr>
              <a:r>
                <a:rPr lang="zh-CN" altLang="en-US" dirty="0" smtClean="0">
                  <a:solidFill>
                    <a:schemeClr val="bg1"/>
                  </a:solidFill>
                  <a:latin typeface="黑体" pitchFamily="49" charset="-122"/>
                  <a:ea typeface="黑体" pitchFamily="49" charset="-122"/>
                </a:rPr>
                <a:t>（</a:t>
              </a:r>
              <a:r>
                <a:rPr lang="en-US" altLang="zh-CN" dirty="0" smtClean="0">
                  <a:solidFill>
                    <a:schemeClr val="bg1"/>
                  </a:solidFill>
                  <a:latin typeface="黑体" pitchFamily="49" charset="-122"/>
                  <a:ea typeface="黑体" pitchFamily="49" charset="-122"/>
                </a:rPr>
                <a:t>2</a:t>
              </a:r>
              <a:r>
                <a:rPr lang="zh-CN" altLang="en-US" dirty="0" smtClean="0">
                  <a:solidFill>
                    <a:schemeClr val="bg1"/>
                  </a:solidFill>
                  <a:latin typeface="黑体" pitchFamily="49" charset="-122"/>
                  <a:ea typeface="黑体" pitchFamily="49" charset="-122"/>
                </a:rPr>
                <a:t>）重点</a:t>
              </a:r>
              <a:r>
                <a:rPr lang="zh-CN" altLang="en-US" dirty="0">
                  <a:solidFill>
                    <a:schemeClr val="bg1"/>
                  </a:solidFill>
                  <a:latin typeface="黑体" pitchFamily="49" charset="-122"/>
                  <a:ea typeface="黑体" pitchFamily="49" charset="-122"/>
                </a:rPr>
                <a:t>城市</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每千次曝光收费图文广告</a:t>
              </a:r>
              <a:r>
                <a:rPr lang="zh-CN" altLang="en-US" dirty="0" smtClean="0">
                  <a:solidFill>
                    <a:schemeClr val="bg1"/>
                  </a:solidFill>
                  <a:latin typeface="黑体" pitchFamily="49" charset="-122"/>
                  <a:ea typeface="黑体" pitchFamily="49" charset="-122"/>
                </a:rPr>
                <a:t>为</a:t>
              </a:r>
              <a:r>
                <a:rPr lang="en-US" altLang="zh-CN" dirty="0" smtClean="0">
                  <a:solidFill>
                    <a:schemeClr val="bg1"/>
                  </a:solidFill>
                  <a:latin typeface="黑体" pitchFamily="49" charset="-122"/>
                  <a:ea typeface="黑体" pitchFamily="49" charset="-122"/>
                </a:rPr>
                <a:t>100</a:t>
              </a:r>
              <a:r>
                <a:rPr lang="zh-CN" altLang="en-US" dirty="0" smtClean="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视频广告</a:t>
              </a:r>
              <a:r>
                <a:rPr lang="zh-CN" altLang="en-US" dirty="0" smtClean="0">
                  <a:solidFill>
                    <a:schemeClr val="bg1"/>
                  </a:solidFill>
                  <a:latin typeface="黑体" pitchFamily="49" charset="-122"/>
                  <a:ea typeface="黑体" pitchFamily="49" charset="-122"/>
                </a:rPr>
                <a:t>为</a:t>
              </a:r>
              <a:r>
                <a:rPr lang="en-US" altLang="zh-CN" dirty="0" smtClean="0">
                  <a:solidFill>
                    <a:schemeClr val="bg1"/>
                  </a:solidFill>
                  <a:latin typeface="黑体" pitchFamily="49" charset="-122"/>
                  <a:ea typeface="黑体" pitchFamily="49" charset="-122"/>
                </a:rPr>
                <a:t>120</a:t>
              </a:r>
              <a:r>
                <a:rPr lang="zh-CN" altLang="en-US" dirty="0" smtClean="0">
                  <a:solidFill>
                    <a:schemeClr val="bg1"/>
                  </a:solidFill>
                  <a:latin typeface="黑体" pitchFamily="49" charset="-122"/>
                  <a:ea typeface="黑体" pitchFamily="49" charset="-122"/>
                </a:rPr>
                <a:t>元</a:t>
              </a:r>
              <a:r>
                <a:rPr lang="en-US" altLang="zh-CN" dirty="0" smtClean="0">
                  <a:solidFill>
                    <a:schemeClr val="bg1"/>
                  </a:solidFill>
                  <a:latin typeface="黑体" pitchFamily="49" charset="-122"/>
                  <a:ea typeface="黑体" pitchFamily="49" charset="-122"/>
                </a:rPr>
                <a:t>,</a:t>
              </a:r>
            </a:p>
            <a:p>
              <a:pPr>
                <a:lnSpc>
                  <a:spcPts val="2500"/>
                </a:lnSpc>
              </a:pPr>
              <a:r>
                <a:rPr lang="zh-CN" altLang="en-US" dirty="0" smtClean="0">
                  <a:solidFill>
                    <a:schemeClr val="bg1"/>
                  </a:solidFill>
                  <a:latin typeface="黑体" pitchFamily="49" charset="-122"/>
                  <a:ea typeface="黑体" pitchFamily="49" charset="-122"/>
                </a:rPr>
                <a:t>（</a:t>
              </a:r>
              <a:r>
                <a:rPr lang="en-US" altLang="zh-CN" dirty="0" smtClean="0">
                  <a:solidFill>
                    <a:schemeClr val="bg1"/>
                  </a:solidFill>
                  <a:latin typeface="黑体" pitchFamily="49" charset="-122"/>
                  <a:ea typeface="黑体" pitchFamily="49" charset="-122"/>
                </a:rPr>
                <a:t>3</a:t>
              </a:r>
              <a:r>
                <a:rPr lang="zh-CN" altLang="en-US" dirty="0" smtClean="0">
                  <a:solidFill>
                    <a:schemeClr val="bg1"/>
                  </a:solidFill>
                  <a:latin typeface="黑体" pitchFamily="49" charset="-122"/>
                  <a:ea typeface="黑体" pitchFamily="49" charset="-122"/>
                </a:rPr>
                <a:t>）普通</a:t>
              </a:r>
              <a:r>
                <a:rPr lang="zh-CN" altLang="en-US" dirty="0">
                  <a:solidFill>
                    <a:schemeClr val="bg1"/>
                  </a:solidFill>
                  <a:latin typeface="黑体" pitchFamily="49" charset="-122"/>
                  <a:ea typeface="黑体" pitchFamily="49" charset="-122"/>
                </a:rPr>
                <a:t>城市</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每千次曝光收费图文广告</a:t>
              </a:r>
              <a:r>
                <a:rPr lang="zh-CN" altLang="en-US" dirty="0" smtClean="0">
                  <a:solidFill>
                    <a:schemeClr val="bg1"/>
                  </a:solidFill>
                  <a:latin typeface="黑体" pitchFamily="49" charset="-122"/>
                  <a:ea typeface="黑体" pitchFamily="49" charset="-122"/>
                </a:rPr>
                <a:t>为</a:t>
              </a:r>
              <a:r>
                <a:rPr lang="en-US" altLang="zh-CN" dirty="0" smtClean="0">
                  <a:solidFill>
                    <a:schemeClr val="bg1"/>
                  </a:solidFill>
                  <a:latin typeface="黑体" pitchFamily="49" charset="-122"/>
                  <a:ea typeface="黑体" pitchFamily="49" charset="-122"/>
                </a:rPr>
                <a:t>50</a:t>
              </a:r>
              <a:r>
                <a:rPr lang="zh-CN" altLang="en-US" dirty="0" smtClean="0">
                  <a:solidFill>
                    <a:schemeClr val="bg1"/>
                  </a:solidFill>
                  <a:latin typeface="黑体" pitchFamily="49" charset="-122"/>
                  <a:ea typeface="黑体" pitchFamily="49" charset="-122"/>
                </a:rPr>
                <a:t>元</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视频广告</a:t>
              </a:r>
              <a:r>
                <a:rPr lang="zh-CN" altLang="en-US" dirty="0" smtClean="0">
                  <a:solidFill>
                    <a:schemeClr val="bg1"/>
                  </a:solidFill>
                  <a:latin typeface="黑体" pitchFamily="49" charset="-122"/>
                  <a:ea typeface="黑体" pitchFamily="49" charset="-122"/>
                </a:rPr>
                <a:t>为</a:t>
              </a:r>
              <a:r>
                <a:rPr lang="en-US" altLang="zh-CN" dirty="0" smtClean="0">
                  <a:solidFill>
                    <a:schemeClr val="bg1"/>
                  </a:solidFill>
                  <a:latin typeface="黑体" pitchFamily="49" charset="-122"/>
                  <a:ea typeface="黑体" pitchFamily="49" charset="-122"/>
                </a:rPr>
                <a:t>60</a:t>
              </a:r>
              <a:r>
                <a:rPr lang="zh-CN" altLang="en-US" dirty="0" smtClean="0">
                  <a:solidFill>
                    <a:schemeClr val="bg1"/>
                  </a:solidFill>
                  <a:latin typeface="黑体" pitchFamily="49" charset="-122"/>
                  <a:ea typeface="黑体" pitchFamily="49" charset="-122"/>
                </a:rPr>
                <a:t>元</a:t>
              </a:r>
              <a:r>
                <a:rPr lang="en-US" altLang="zh-CN" dirty="0" smtClean="0">
                  <a:solidFill>
                    <a:schemeClr val="bg1"/>
                  </a:solidFill>
                  <a:latin typeface="黑体" pitchFamily="49" charset="-122"/>
                  <a:ea typeface="黑体" pitchFamily="49" charset="-122"/>
                </a:rPr>
                <a:t>,</a:t>
              </a:r>
            </a:p>
          </p:txBody>
        </p:sp>
      </p:grpSp>
    </p:spTree>
    <p:extLst>
      <p:ext uri="{BB962C8B-B14F-4D97-AF65-F5344CB8AC3E}">
        <p14:creationId xmlns:p14="http://schemas.microsoft.com/office/powerpoint/2010/main" val="161602672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568290"/>
            <a:ext cx="6022124" cy="740229"/>
            <a:chOff x="314525" y="638630"/>
            <a:chExt cx="6022124" cy="740229"/>
          </a:xfrm>
        </p:grpSpPr>
        <p:sp>
          <p:nvSpPr>
            <p:cNvPr id="3" name="矩形 2"/>
            <p:cNvSpPr/>
            <p:nvPr/>
          </p:nvSpPr>
          <p:spPr>
            <a:xfrm>
              <a:off x="314525" y="638630"/>
              <a:ext cx="367646" cy="740229"/>
            </a:xfrm>
            <a:prstGeom prst="rect">
              <a:avLst/>
            </a:prstGeom>
            <a:solidFill>
              <a:srgbClr val="C3CA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54478" cy="584775"/>
            </a:xfrm>
            <a:prstGeom prst="rect">
              <a:avLst/>
            </a:prstGeom>
            <a:noFill/>
          </p:spPr>
          <p:txBody>
            <a:bodyPr wrap="square" rtlCol="0">
              <a:spAutoFit/>
            </a:bodyPr>
            <a:lstStyle/>
            <a:p>
              <a:r>
                <a:rPr lang="zh-CN" altLang="en-US" sz="3200" dirty="0">
                  <a:solidFill>
                    <a:srgbClr val="9EA9BA"/>
                  </a:solidFill>
                  <a:latin typeface="思源黑体 CN Heavy" panose="020B0A00000000000000" pitchFamily="34" charset="-122"/>
                  <a:ea typeface="思源黑体 CN Heavy" panose="020B0A00000000000000" pitchFamily="34" charset="-122"/>
                </a:rPr>
                <a:t>本章复习思考题</a:t>
              </a:r>
              <a:r>
                <a:rPr lang="en-US" altLang="zh-CN" sz="3200" dirty="0">
                  <a:solidFill>
                    <a:srgbClr val="9EA9BA"/>
                  </a:solidFill>
                  <a:latin typeface="思源黑体 CN Heavy" panose="020B0A00000000000000" pitchFamily="34" charset="-122"/>
                  <a:ea typeface="思源黑体 CN Heavy" panose="020B0A00000000000000" pitchFamily="34" charset="-122"/>
                </a:rPr>
                <a:t>:</a:t>
              </a:r>
              <a:endParaRPr lang="zh-CN" altLang="en-US" sz="3200" dirty="0">
                <a:solidFill>
                  <a:srgbClr val="9EA9BA"/>
                </a:solidFill>
                <a:latin typeface="思源黑体 CN Heavy" panose="020B0A00000000000000" pitchFamily="34" charset="-122"/>
                <a:ea typeface="思源黑体 CN Heavy" panose="020B0A00000000000000" pitchFamily="34" charset="-122"/>
              </a:endParaRPr>
            </a:p>
          </p:txBody>
        </p:sp>
      </p:grpSp>
      <p:grpSp>
        <p:nvGrpSpPr>
          <p:cNvPr id="28" name="组合 27"/>
          <p:cNvGrpSpPr/>
          <p:nvPr/>
        </p:nvGrpSpPr>
        <p:grpSpPr>
          <a:xfrm>
            <a:off x="861496" y="1519311"/>
            <a:ext cx="10083161" cy="4164037"/>
            <a:chOff x="9037694" y="2116843"/>
            <a:chExt cx="2699431" cy="3007426"/>
          </a:xfrm>
        </p:grpSpPr>
        <p:sp>
          <p:nvSpPr>
            <p:cNvPr id="29" name="矩形 28"/>
            <p:cNvSpPr/>
            <p:nvPr/>
          </p:nvSpPr>
          <p:spPr>
            <a:xfrm>
              <a:off x="9037694" y="2116843"/>
              <a:ext cx="2695665" cy="3007426"/>
            </a:xfrm>
            <a:prstGeom prst="rect">
              <a:avLst/>
            </a:prstGeom>
            <a:solidFill>
              <a:srgbClr val="9EA9BA">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文本框 40"/>
            <p:cNvSpPr txBox="1"/>
            <p:nvPr/>
          </p:nvSpPr>
          <p:spPr>
            <a:xfrm>
              <a:off x="9086656" y="2357619"/>
              <a:ext cx="2650469" cy="2404878"/>
            </a:xfrm>
            <a:prstGeom prst="rect">
              <a:avLst/>
            </a:prstGeom>
            <a:noFill/>
          </p:spPr>
          <p:txBody>
            <a:bodyPr wrap="square" rtlCol="0">
              <a:spAutoFit/>
            </a:bodyPr>
            <a:lstStyle/>
            <a:p>
              <a:pPr>
                <a:lnSpc>
                  <a:spcPct val="150000"/>
                </a:lnSpc>
              </a:pPr>
              <a:r>
                <a:rPr lang="zh-CN" altLang="en-US" sz="2400" dirty="0">
                  <a:solidFill>
                    <a:schemeClr val="bg1"/>
                  </a:solidFill>
                  <a:latin typeface="+mj-ea"/>
                  <a:ea typeface="+mj-ea"/>
                </a:rPr>
                <a:t>１． 互联网媒体的主要传播特点有哪些</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２． 互联网媒体为什么会滋生出许多小媒体</a:t>
              </a:r>
              <a:r>
                <a:rPr lang="en-US" altLang="zh-CN" sz="2400" dirty="0">
                  <a:solidFill>
                    <a:schemeClr val="bg1"/>
                  </a:solidFill>
                  <a:latin typeface="+mj-ea"/>
                  <a:ea typeface="+mj-ea"/>
                </a:rPr>
                <a:t>(</a:t>
              </a:r>
              <a:r>
                <a:rPr lang="zh-CN" altLang="en-US" sz="2400" dirty="0">
                  <a:solidFill>
                    <a:schemeClr val="bg1"/>
                  </a:solidFill>
                  <a:latin typeface="+mj-ea"/>
                  <a:ea typeface="+mj-ea"/>
                </a:rPr>
                <a:t>如博客、播客、流媒体等</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３． 博客的传播效应究竟怎样</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４． 手机媒体传播广告讯息的劣势有哪些</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５． 移动电视传播广告讯息的劣势是什么</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６． 你如何评价微信广告传播</a:t>
              </a:r>
              <a:r>
                <a:rPr lang="en-US" altLang="zh-CN" sz="2400" dirty="0">
                  <a:solidFill>
                    <a:schemeClr val="bg1"/>
                  </a:solidFill>
                  <a:latin typeface="+mj-ea"/>
                  <a:ea typeface="+mj-ea"/>
                </a:rPr>
                <a:t>?</a:t>
              </a:r>
              <a:endParaRPr lang="en-US" altLang="zh-CN" sz="2400" dirty="0">
                <a:solidFill>
                  <a:schemeClr val="bg1"/>
                </a:solidFill>
                <a:latin typeface="+mj-ea"/>
                <a:ea typeface="+mj-ea"/>
              </a:endParaRPr>
            </a:p>
          </p:txBody>
        </p:sp>
      </p:grpSp>
    </p:spTree>
    <p:extLst>
      <p:ext uri="{BB962C8B-B14F-4D97-AF65-F5344CB8AC3E}">
        <p14:creationId xmlns:p14="http://schemas.microsoft.com/office/powerpoint/2010/main" val="345692123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2627" y="743878"/>
            <a:ext cx="10406743" cy="538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7C8B71"/>
              </a:solidFill>
            </a:endParaRPr>
          </a:p>
        </p:txBody>
      </p:sp>
      <p:sp>
        <p:nvSpPr>
          <p:cNvPr id="3" name="等腰三角形 2"/>
          <p:cNvSpPr/>
          <p:nvPr/>
        </p:nvSpPr>
        <p:spPr>
          <a:xfrm rot="10800000">
            <a:off x="892627" y="743878"/>
            <a:ext cx="10406743" cy="5384800"/>
          </a:xfrm>
          <a:prstGeom prst="triangle">
            <a:avLst>
              <a:gd name="adj" fmla="val 100000"/>
            </a:avLst>
          </a:prstGeom>
          <a:solidFill>
            <a:srgbClr val="D8C8AF"/>
          </a:solidFill>
          <a:ln>
            <a:noFill/>
          </a:ln>
          <a:effectLst>
            <a:outerShdw blurRad="190500" dist="38100" dir="13500000" sx="101000" sy="101000" algn="b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8737600" y="2021134"/>
            <a:ext cx="1930400" cy="1862048"/>
          </a:xfrm>
          <a:prstGeom prst="rect">
            <a:avLst/>
          </a:prstGeom>
          <a:noFill/>
        </p:spPr>
        <p:txBody>
          <a:bodyPr wrap="square" rtlCol="0">
            <a:spAutoFit/>
          </a:bodyPr>
          <a:lstStyle/>
          <a:p>
            <a:pPr algn="r"/>
            <a:r>
              <a:rPr lang="en-US" altLang="zh-CN" sz="11500" dirty="0" smtClean="0">
                <a:solidFill>
                  <a:srgbClr val="A2998A"/>
                </a:solidFill>
                <a:latin typeface="+mj-ea"/>
                <a:ea typeface="+mj-ea"/>
              </a:rPr>
              <a:t>07</a:t>
            </a:r>
            <a:endParaRPr lang="zh-CN" altLang="en-US" sz="11500" dirty="0">
              <a:solidFill>
                <a:srgbClr val="A2998A"/>
              </a:solidFill>
              <a:latin typeface="+mj-ea"/>
              <a:ea typeface="+mj-ea"/>
            </a:endParaRPr>
          </a:p>
        </p:txBody>
      </p:sp>
      <p:sp>
        <p:nvSpPr>
          <p:cNvPr id="5" name="文本框 4"/>
          <p:cNvSpPr txBox="1"/>
          <p:nvPr/>
        </p:nvSpPr>
        <p:spPr>
          <a:xfrm>
            <a:off x="7053944" y="3640846"/>
            <a:ext cx="3614056" cy="769441"/>
          </a:xfrm>
          <a:prstGeom prst="rect">
            <a:avLst/>
          </a:prstGeom>
          <a:noFill/>
        </p:spPr>
        <p:txBody>
          <a:bodyPr wrap="square" rtlCol="0">
            <a:spAutoFit/>
          </a:bodyPr>
          <a:lstStyle/>
          <a:p>
            <a:pPr algn="r"/>
            <a:r>
              <a:rPr lang="en-US" altLang="zh-CN" sz="4400" dirty="0" smtClean="0">
                <a:solidFill>
                  <a:srgbClr val="A2998A"/>
                </a:solidFill>
                <a:latin typeface="+mj-ea"/>
                <a:ea typeface="+mj-ea"/>
              </a:rPr>
              <a:t>PART SEVEN</a:t>
            </a:r>
            <a:endParaRPr lang="zh-CN" altLang="en-US" sz="4400" dirty="0">
              <a:solidFill>
                <a:srgbClr val="A2998A"/>
              </a:solidFill>
              <a:latin typeface="+mj-ea"/>
              <a:ea typeface="+mj-ea"/>
            </a:endParaRPr>
          </a:p>
        </p:txBody>
      </p:sp>
      <p:sp>
        <p:nvSpPr>
          <p:cNvPr id="6" name="文本框 5"/>
          <p:cNvSpPr txBox="1"/>
          <p:nvPr/>
        </p:nvSpPr>
        <p:spPr>
          <a:xfrm>
            <a:off x="6313715" y="4287551"/>
            <a:ext cx="4354285" cy="769441"/>
          </a:xfrm>
          <a:prstGeom prst="rect">
            <a:avLst/>
          </a:prstGeom>
          <a:noFill/>
        </p:spPr>
        <p:txBody>
          <a:bodyPr wrap="square" rtlCol="0">
            <a:spAutoFit/>
          </a:bodyPr>
          <a:lstStyle/>
          <a:p>
            <a:pPr algn="r"/>
            <a:r>
              <a:rPr lang="zh-CN" altLang="en-US" sz="4400" dirty="0">
                <a:solidFill>
                  <a:srgbClr val="A2998A"/>
                </a:solidFill>
                <a:latin typeface="黑体" pitchFamily="49" charset="-122"/>
                <a:ea typeface="黑体" pitchFamily="49" charset="-122"/>
              </a:rPr>
              <a:t> 其他</a:t>
            </a:r>
            <a:r>
              <a:rPr lang="zh-CN" altLang="en-US" sz="4400" dirty="0" smtClean="0">
                <a:solidFill>
                  <a:srgbClr val="A2998A"/>
                </a:solidFill>
                <a:latin typeface="黑体" pitchFamily="49" charset="-122"/>
                <a:ea typeface="黑体" pitchFamily="49" charset="-122"/>
              </a:rPr>
              <a:t>媒体</a:t>
            </a:r>
            <a:endParaRPr lang="zh-CN" altLang="en-US" sz="4400" dirty="0">
              <a:solidFill>
                <a:srgbClr val="A2998A"/>
              </a:solidFill>
              <a:latin typeface="黑体" pitchFamily="49" charset="-122"/>
              <a:ea typeface="黑体" pitchFamily="49" charset="-122"/>
            </a:endParaRPr>
          </a:p>
        </p:txBody>
      </p:sp>
      <p:cxnSp>
        <p:nvCxnSpPr>
          <p:cNvPr id="8" name="肘形连接符 7"/>
          <p:cNvCxnSpPr>
            <a:stCxn id="4" idx="0"/>
            <a:endCxn id="5" idx="1"/>
          </p:cNvCxnSpPr>
          <p:nvPr/>
        </p:nvCxnSpPr>
        <p:spPr>
          <a:xfrm rot="16200000" flipH="1" flipV="1">
            <a:off x="7376155" y="1698922"/>
            <a:ext cx="2004433" cy="2648856"/>
          </a:xfrm>
          <a:prstGeom prst="bentConnector4">
            <a:avLst>
              <a:gd name="adj1" fmla="val -11405"/>
              <a:gd name="adj2" fmla="val 108630"/>
            </a:avLst>
          </a:prstGeom>
          <a:ln w="38100">
            <a:solidFill>
              <a:srgbClr val="A2998A"/>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316487" y="2425223"/>
            <a:ext cx="3997228" cy="2308324"/>
          </a:xfrm>
          <a:prstGeom prst="rect">
            <a:avLst/>
          </a:prstGeom>
        </p:spPr>
        <p:txBody>
          <a:bodyPr wrap="square">
            <a:spAutoFit/>
          </a:bodyPr>
          <a:lstStyle/>
          <a:p>
            <a:pPr marL="342900" indent="-342900">
              <a:lnSpc>
                <a:spcPct val="150000"/>
              </a:lnSpc>
              <a:buFont typeface="Arial" pitchFamily="34" charset="0"/>
              <a:buChar char="•"/>
            </a:pPr>
            <a:r>
              <a:rPr lang="en-US" altLang="zh-CN" sz="2400" dirty="0" smtClean="0">
                <a:solidFill>
                  <a:srgbClr val="A2998A"/>
                </a:solidFill>
                <a:latin typeface="黑体" pitchFamily="49" charset="-122"/>
                <a:ea typeface="黑体" pitchFamily="49" charset="-122"/>
              </a:rPr>
              <a:t>DM </a:t>
            </a:r>
            <a:r>
              <a:rPr lang="zh-CN" altLang="en-US" sz="2400" dirty="0">
                <a:solidFill>
                  <a:srgbClr val="A2998A"/>
                </a:solidFill>
                <a:latin typeface="黑体" pitchFamily="49" charset="-122"/>
                <a:ea typeface="黑体" pitchFamily="49" charset="-122"/>
              </a:rPr>
              <a:t>广告媒体 　</a:t>
            </a:r>
            <a:endParaRPr lang="en-US" altLang="zh-CN" sz="2400" dirty="0">
              <a:solidFill>
                <a:srgbClr val="A2998A"/>
              </a:solidFill>
              <a:latin typeface="黑体" pitchFamily="49" charset="-122"/>
              <a:ea typeface="黑体" pitchFamily="49" charset="-122"/>
            </a:endParaRPr>
          </a:p>
          <a:p>
            <a:pPr marL="342900" indent="-342900">
              <a:lnSpc>
                <a:spcPct val="150000"/>
              </a:lnSpc>
              <a:buFont typeface="Arial" pitchFamily="34" charset="0"/>
              <a:buChar char="•"/>
            </a:pPr>
            <a:r>
              <a:rPr lang="en-US" altLang="zh-CN" sz="2400" dirty="0">
                <a:solidFill>
                  <a:srgbClr val="A2998A"/>
                </a:solidFill>
                <a:latin typeface="黑体" pitchFamily="49" charset="-122"/>
                <a:ea typeface="黑体" pitchFamily="49" charset="-122"/>
              </a:rPr>
              <a:t>POP </a:t>
            </a:r>
            <a:r>
              <a:rPr lang="zh-CN" altLang="en-US" sz="2400" dirty="0">
                <a:solidFill>
                  <a:srgbClr val="A2998A"/>
                </a:solidFill>
                <a:latin typeface="黑体" pitchFamily="49" charset="-122"/>
                <a:ea typeface="黑体" pitchFamily="49" charset="-122"/>
              </a:rPr>
              <a:t>广告媒体 　　</a:t>
            </a:r>
            <a:endParaRPr lang="en-US" altLang="zh-CN" sz="2400" dirty="0">
              <a:solidFill>
                <a:srgbClr val="A2998A"/>
              </a:solidFill>
              <a:latin typeface="黑体" pitchFamily="49" charset="-122"/>
              <a:ea typeface="黑体" pitchFamily="49" charset="-122"/>
            </a:endParaRPr>
          </a:p>
          <a:p>
            <a:pPr marL="342900" indent="-342900">
              <a:lnSpc>
                <a:spcPct val="150000"/>
              </a:lnSpc>
              <a:buFont typeface="Arial" pitchFamily="34" charset="0"/>
              <a:buChar char="•"/>
            </a:pPr>
            <a:r>
              <a:rPr lang="zh-CN" altLang="en-US" sz="2400" dirty="0">
                <a:solidFill>
                  <a:srgbClr val="A2998A"/>
                </a:solidFill>
                <a:latin typeface="黑体" pitchFamily="49" charset="-122"/>
                <a:ea typeface="黑体" pitchFamily="49" charset="-122"/>
              </a:rPr>
              <a:t>电影广告媒体 　　</a:t>
            </a:r>
            <a:endParaRPr lang="en-US" altLang="zh-CN" sz="2400" dirty="0">
              <a:solidFill>
                <a:srgbClr val="A2998A"/>
              </a:solidFill>
              <a:latin typeface="黑体" pitchFamily="49" charset="-122"/>
              <a:ea typeface="黑体" pitchFamily="49" charset="-122"/>
            </a:endParaRPr>
          </a:p>
          <a:p>
            <a:pPr marL="342900" indent="-342900">
              <a:lnSpc>
                <a:spcPct val="150000"/>
              </a:lnSpc>
              <a:buFont typeface="Arial" pitchFamily="34" charset="0"/>
              <a:buChar char="•"/>
            </a:pPr>
            <a:r>
              <a:rPr lang="zh-CN" altLang="en-US" sz="2400" dirty="0">
                <a:solidFill>
                  <a:srgbClr val="A2998A"/>
                </a:solidFill>
                <a:latin typeface="黑体" pitchFamily="49" charset="-122"/>
                <a:ea typeface="黑体" pitchFamily="49" charset="-122"/>
              </a:rPr>
              <a:t>其他媒体</a:t>
            </a:r>
          </a:p>
        </p:txBody>
      </p:sp>
    </p:spTree>
    <p:extLst>
      <p:ext uri="{BB962C8B-B14F-4D97-AF65-F5344CB8AC3E}">
        <p14:creationId xmlns:p14="http://schemas.microsoft.com/office/powerpoint/2010/main" val="124942945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456777" cy="740229"/>
            <a:chOff x="314525" y="638630"/>
            <a:chExt cx="5456777"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089131" cy="584775"/>
            </a:xfrm>
            <a:prstGeom prst="rect">
              <a:avLst/>
            </a:prstGeom>
            <a:noFill/>
          </p:spPr>
          <p:txBody>
            <a:bodyPr wrap="square" rtlCol="0">
              <a:spAutoFit/>
            </a:bodyPr>
            <a:lstStyle/>
            <a:p>
              <a:r>
                <a:rPr lang="zh-CN" altLang="en-US" sz="3200" dirty="0">
                  <a:solidFill>
                    <a:srgbClr val="A2998A"/>
                  </a:solidFill>
                  <a:latin typeface="思源黑体 CN Heavy" panose="020B0A00000000000000" pitchFamily="34" charset="-122"/>
                  <a:ea typeface="思源黑体 CN Heavy" panose="020B0A00000000000000" pitchFamily="34" charset="-122"/>
                </a:rPr>
                <a:t>一、</a:t>
              </a:r>
              <a:r>
                <a:rPr lang="en-US" altLang="zh-CN" sz="3200" dirty="0">
                  <a:solidFill>
                    <a:srgbClr val="A2998A"/>
                  </a:solidFill>
                  <a:latin typeface="思源黑体 CN Heavy" panose="020B0A00000000000000" pitchFamily="34" charset="-122"/>
                  <a:ea typeface="思源黑体 CN Heavy" panose="020B0A00000000000000" pitchFamily="34" charset="-122"/>
                </a:rPr>
                <a:t>DM </a:t>
              </a:r>
              <a:r>
                <a:rPr lang="zh-CN" altLang="en-US" sz="3200" dirty="0" smtClean="0">
                  <a:solidFill>
                    <a:srgbClr val="A2998A"/>
                  </a:solidFill>
                  <a:latin typeface="思源黑体 CN Heavy" panose="020B0A00000000000000" pitchFamily="34" charset="-122"/>
                  <a:ea typeface="思源黑体 CN Heavy" panose="020B0A00000000000000" pitchFamily="34" charset="-122"/>
                </a:rPr>
                <a:t>广告媒体</a:t>
              </a:r>
              <a:endParaRPr lang="zh-CN" altLang="en-US" sz="3200" dirty="0">
                <a:solidFill>
                  <a:srgbClr val="A2998A"/>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11315700" y="1491176"/>
            <a:ext cx="571500" cy="4592125"/>
          </a:xfrm>
          <a:prstGeom prst="rect">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p:nvSpPr>
        <p:spPr>
          <a:xfrm>
            <a:off x="310976" y="1491176"/>
            <a:ext cx="565323" cy="4592126"/>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a:off x="1003299" y="1491175"/>
            <a:ext cx="10110177" cy="4592125"/>
          </a:xfrm>
          <a:prstGeom prst="rect">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1520484" y="1819290"/>
            <a:ext cx="9213163" cy="3970318"/>
          </a:xfrm>
          <a:prstGeom prst="rect">
            <a:avLst/>
          </a:prstGeom>
          <a:noFill/>
        </p:spPr>
        <p:txBody>
          <a:bodyPr wrap="square" rtlCol="0">
            <a:spAutoFit/>
          </a:bodyPr>
          <a:lstStyle/>
          <a:p>
            <a:pPr marL="285750" indent="-285750">
              <a:lnSpc>
                <a:spcPct val="150000"/>
              </a:lnSpc>
              <a:buFont typeface="Arial" pitchFamily="34" charset="0"/>
              <a:buChar char="•"/>
            </a:pPr>
            <a:r>
              <a:rPr lang="en-US" altLang="zh-CN" dirty="0">
                <a:solidFill>
                  <a:schemeClr val="bg1"/>
                </a:solidFill>
                <a:latin typeface="黑体" pitchFamily="49" charset="-122"/>
                <a:ea typeface="黑体" pitchFamily="49" charset="-122"/>
              </a:rPr>
              <a:t>DM </a:t>
            </a:r>
            <a:r>
              <a:rPr lang="zh-CN" altLang="en-US" dirty="0">
                <a:solidFill>
                  <a:schemeClr val="bg1"/>
                </a:solidFill>
                <a:latin typeface="黑体" pitchFamily="49" charset="-122"/>
                <a:ea typeface="黑体" pitchFamily="49" charset="-122"/>
              </a:rPr>
              <a:t>广告</a:t>
            </a:r>
            <a:r>
              <a:rPr lang="en-US" altLang="zh-CN" dirty="0">
                <a:solidFill>
                  <a:schemeClr val="bg1"/>
                </a:solidFill>
                <a:latin typeface="黑体" pitchFamily="49" charset="-122"/>
                <a:ea typeface="黑体" pitchFamily="49" charset="-122"/>
              </a:rPr>
              <a:t>( </a:t>
            </a:r>
            <a:r>
              <a:rPr lang="en-US" altLang="zh-CN" dirty="0" smtClean="0">
                <a:solidFill>
                  <a:schemeClr val="bg1"/>
                </a:solidFill>
                <a:latin typeface="黑体" pitchFamily="49" charset="-122"/>
                <a:ea typeface="黑体" pitchFamily="49" charset="-122"/>
              </a:rPr>
              <a:t>direct mail advertising </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主要指邮寄广告</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也叫直邮广告</a:t>
            </a:r>
            <a:r>
              <a:rPr lang="en-US" altLang="zh-CN" dirty="0" smtClean="0">
                <a:solidFill>
                  <a:schemeClr val="bg1"/>
                </a:solidFill>
                <a:latin typeface="黑体" pitchFamily="49" charset="-122"/>
                <a:ea typeface="黑体" pitchFamily="49" charset="-122"/>
              </a:rPr>
              <a:t>.</a:t>
            </a:r>
            <a:r>
              <a:rPr lang="zh-CN" altLang="en-US" dirty="0" smtClean="0">
                <a:solidFill>
                  <a:schemeClr val="bg1"/>
                </a:solidFill>
                <a:latin typeface="黑体" pitchFamily="49" charset="-122"/>
                <a:ea typeface="黑体" pitchFamily="49" charset="-122"/>
              </a:rPr>
              <a:t>、</a:t>
            </a:r>
            <a:endParaRPr lang="en-US" altLang="zh-CN" dirty="0">
              <a:solidFill>
                <a:schemeClr val="bg1"/>
              </a:solidFill>
              <a:latin typeface="黑体" pitchFamily="49" charset="-122"/>
              <a:ea typeface="黑体" pitchFamily="49" charset="-122"/>
            </a:endParaRPr>
          </a:p>
          <a:p>
            <a:pPr marL="285750" indent="-285750">
              <a:lnSpc>
                <a:spcPct val="150000"/>
              </a:lnSpc>
              <a:buFont typeface="Arial" pitchFamily="34" charset="0"/>
              <a:buChar char="•"/>
            </a:pPr>
            <a:r>
              <a:rPr lang="zh-CN" altLang="en-US" dirty="0">
                <a:solidFill>
                  <a:schemeClr val="bg1"/>
                </a:solidFill>
                <a:latin typeface="黑体" pitchFamily="49" charset="-122"/>
                <a:ea typeface="黑体" pitchFamily="49" charset="-122"/>
              </a:rPr>
              <a:t>由于 </a:t>
            </a:r>
            <a:r>
              <a:rPr lang="en-US" altLang="zh-CN" dirty="0">
                <a:solidFill>
                  <a:schemeClr val="bg1"/>
                </a:solidFill>
                <a:latin typeface="黑体" pitchFamily="49" charset="-122"/>
                <a:ea typeface="黑体" pitchFamily="49" charset="-122"/>
              </a:rPr>
              <a:t>DM </a:t>
            </a:r>
            <a:r>
              <a:rPr lang="zh-CN" altLang="en-US" dirty="0">
                <a:solidFill>
                  <a:schemeClr val="bg1"/>
                </a:solidFill>
                <a:latin typeface="黑体" pitchFamily="49" charset="-122"/>
                <a:ea typeface="黑体" pitchFamily="49" charset="-122"/>
              </a:rPr>
              <a:t>广告是企业或者广告公司通过邮局直接邮寄传递的广告</a:t>
            </a:r>
            <a:r>
              <a:rPr lang="zh-CN" altLang="en-US" dirty="0" smtClean="0">
                <a:solidFill>
                  <a:schemeClr val="bg1"/>
                </a:solidFill>
                <a:latin typeface="黑体" pitchFamily="49" charset="-122"/>
                <a:ea typeface="黑体" pitchFamily="49" charset="-122"/>
              </a:rPr>
              <a:t>讯息，因此具有</a:t>
            </a:r>
            <a:r>
              <a:rPr lang="zh-CN" altLang="en-US" dirty="0">
                <a:solidFill>
                  <a:schemeClr val="bg1"/>
                </a:solidFill>
                <a:latin typeface="黑体" pitchFamily="49" charset="-122"/>
                <a:ea typeface="黑体" pitchFamily="49" charset="-122"/>
              </a:rPr>
              <a:t>广告费用</a:t>
            </a:r>
            <a:r>
              <a:rPr lang="zh-CN" altLang="en-US" dirty="0" smtClean="0">
                <a:solidFill>
                  <a:schemeClr val="bg1"/>
                </a:solidFill>
                <a:latin typeface="黑体" pitchFamily="49" charset="-122"/>
                <a:ea typeface="黑体" pitchFamily="49" charset="-122"/>
              </a:rPr>
              <a:t>低、广告</a:t>
            </a:r>
            <a:r>
              <a:rPr lang="zh-CN" altLang="en-US" dirty="0">
                <a:solidFill>
                  <a:schemeClr val="bg1"/>
                </a:solidFill>
                <a:latin typeface="黑体" pitchFamily="49" charset="-122"/>
                <a:ea typeface="黑体" pitchFamily="49" charset="-122"/>
              </a:rPr>
              <a:t>讯息可直接到达受众、广告内容较详细以及可以与</a:t>
            </a:r>
            <a:r>
              <a:rPr lang="zh-CN" altLang="en-US" dirty="0" smtClean="0">
                <a:solidFill>
                  <a:schemeClr val="bg1"/>
                </a:solidFill>
                <a:latin typeface="黑体" pitchFamily="49" charset="-122"/>
                <a:ea typeface="黑体" pitchFamily="49" charset="-122"/>
              </a:rPr>
              <a:t>消费者直接</a:t>
            </a:r>
            <a:r>
              <a:rPr lang="zh-CN" altLang="en-US" dirty="0">
                <a:solidFill>
                  <a:schemeClr val="bg1"/>
                </a:solidFill>
                <a:latin typeface="黑体" pitchFamily="49" charset="-122"/>
                <a:ea typeface="黑体" pitchFamily="49" charset="-122"/>
              </a:rPr>
              <a:t>沟通等</a:t>
            </a:r>
            <a:r>
              <a:rPr lang="zh-CN" altLang="en-US" dirty="0" smtClean="0">
                <a:solidFill>
                  <a:schemeClr val="bg1"/>
                </a:solidFill>
                <a:latin typeface="黑体" pitchFamily="49" charset="-122"/>
                <a:ea typeface="黑体" pitchFamily="49" charset="-122"/>
              </a:rPr>
              <a:t>特点。</a:t>
            </a:r>
            <a:endParaRPr lang="en-US" altLang="zh-CN" dirty="0" smtClean="0">
              <a:solidFill>
                <a:schemeClr val="bg1"/>
              </a:solidFill>
              <a:latin typeface="黑体" pitchFamily="49" charset="-122"/>
              <a:ea typeface="黑体" pitchFamily="49" charset="-122"/>
            </a:endParaRPr>
          </a:p>
          <a:p>
            <a:pPr>
              <a:lnSpc>
                <a:spcPct val="150000"/>
              </a:lnSpc>
            </a:pPr>
            <a:endParaRPr lang="en-US" altLang="zh-CN" dirty="0">
              <a:solidFill>
                <a:schemeClr val="bg1"/>
              </a:solidFill>
              <a:latin typeface="黑体" pitchFamily="49" charset="-122"/>
              <a:ea typeface="黑体" pitchFamily="49" charset="-122"/>
            </a:endParaRPr>
          </a:p>
          <a:p>
            <a:pPr>
              <a:lnSpc>
                <a:spcPct val="150000"/>
              </a:lnSpc>
            </a:pPr>
            <a:r>
              <a:rPr lang="zh-CN" altLang="en-US" sz="2400" dirty="0" smtClean="0">
                <a:solidFill>
                  <a:schemeClr val="bg1"/>
                </a:solidFill>
                <a:latin typeface="思源黑体 CN Heavy" panose="020B0A00000000000000" pitchFamily="34" charset="-122"/>
                <a:ea typeface="思源黑体 CN Heavy" panose="020B0A00000000000000" pitchFamily="34" charset="-122"/>
              </a:rPr>
              <a:t>（一）传播优势</a:t>
            </a:r>
            <a:endParaRPr lang="en-US" altLang="zh-CN" sz="2400" dirty="0" smtClean="0">
              <a:solidFill>
                <a:schemeClr val="bg1"/>
              </a:solidFill>
              <a:latin typeface="思源黑体 CN Heavy" panose="020B0A00000000000000" pitchFamily="34" charset="-122"/>
              <a:ea typeface="思源黑体 CN Heavy" panose="020B0A00000000000000" pitchFamily="34" charset="-122"/>
            </a:endParaRPr>
          </a:p>
          <a:p>
            <a:pPr marL="342900" indent="-342900">
              <a:lnSpc>
                <a:spcPct val="150000"/>
              </a:lnSpc>
              <a:buFont typeface="Arial" pitchFamily="34" charset="0"/>
              <a:buChar char="•"/>
            </a:pPr>
            <a:r>
              <a:rPr lang="zh-CN" altLang="en-US" dirty="0">
                <a:solidFill>
                  <a:schemeClr val="bg1"/>
                </a:solidFill>
                <a:latin typeface="黑体" pitchFamily="49" charset="-122"/>
                <a:ea typeface="黑体" pitchFamily="49" charset="-122"/>
              </a:rPr>
              <a:t>受众目标明确、广告内容详细、</a:t>
            </a:r>
            <a:r>
              <a:rPr lang="zh-CN" altLang="en-US" dirty="0">
                <a:solidFill>
                  <a:schemeClr val="bg1"/>
                </a:solidFill>
                <a:latin typeface="黑体" pitchFamily="49" charset="-122"/>
                <a:ea typeface="黑体" pitchFamily="49" charset="-122"/>
              </a:rPr>
              <a:t>接收者</a:t>
            </a:r>
            <a:r>
              <a:rPr lang="zh-CN" altLang="en-US" dirty="0">
                <a:solidFill>
                  <a:schemeClr val="bg1"/>
                </a:solidFill>
                <a:latin typeface="黑体" pitchFamily="49" charset="-122"/>
                <a:ea typeface="黑体" pitchFamily="49" charset="-122"/>
              </a:rPr>
              <a:t>可以详细了解广告产品的性能、质量、价格以及售后服务等</a:t>
            </a:r>
            <a:r>
              <a:rPr lang="zh-CN" altLang="en-US" dirty="0" smtClean="0">
                <a:solidFill>
                  <a:schemeClr val="bg1"/>
                </a:solidFill>
                <a:latin typeface="黑体" pitchFamily="49" charset="-122"/>
                <a:ea typeface="黑体" pitchFamily="49" charset="-122"/>
              </a:rPr>
              <a:t>信息；</a:t>
            </a:r>
            <a:endParaRPr lang="en-US" altLang="zh-CN" dirty="0" smtClean="0">
              <a:solidFill>
                <a:schemeClr val="bg1"/>
              </a:solidFill>
              <a:latin typeface="黑体" pitchFamily="49" charset="-122"/>
              <a:ea typeface="黑体" pitchFamily="49" charset="-122"/>
            </a:endParaRPr>
          </a:p>
          <a:p>
            <a:pPr marL="342900" indent="-342900">
              <a:lnSpc>
                <a:spcPct val="150000"/>
              </a:lnSpc>
              <a:buFont typeface="Arial" pitchFamily="34" charset="0"/>
              <a:buChar char="•"/>
            </a:pPr>
            <a:r>
              <a:rPr lang="zh-CN" altLang="en-US" dirty="0" smtClean="0">
                <a:solidFill>
                  <a:schemeClr val="bg1"/>
                </a:solidFill>
                <a:latin typeface="黑体" pitchFamily="49" charset="-122"/>
                <a:ea typeface="黑体" pitchFamily="49" charset="-122"/>
              </a:rPr>
              <a:t>可以</a:t>
            </a:r>
            <a:r>
              <a:rPr lang="zh-CN" altLang="en-US" dirty="0">
                <a:solidFill>
                  <a:schemeClr val="bg1"/>
                </a:solidFill>
                <a:latin typeface="黑体" pitchFamily="49" charset="-122"/>
                <a:ea typeface="黑体" pitchFamily="49" charset="-122"/>
              </a:rPr>
              <a:t>被接收者长期</a:t>
            </a:r>
            <a:r>
              <a:rPr lang="zh-CN" altLang="en-US" dirty="0" smtClean="0">
                <a:solidFill>
                  <a:schemeClr val="bg1"/>
                </a:solidFill>
                <a:latin typeface="黑体" pitchFamily="49" charset="-122"/>
                <a:ea typeface="黑体" pitchFamily="49" charset="-122"/>
              </a:rPr>
              <a:t>保存，因此其</a:t>
            </a:r>
            <a:r>
              <a:rPr lang="zh-CN" altLang="en-US" dirty="0">
                <a:solidFill>
                  <a:schemeClr val="bg1"/>
                </a:solidFill>
                <a:latin typeface="黑体" pitchFamily="49" charset="-122"/>
                <a:ea typeface="黑体" pitchFamily="49" charset="-122"/>
              </a:rPr>
              <a:t>宣传的</a:t>
            </a:r>
            <a:r>
              <a:rPr lang="zh-CN" altLang="en-US" dirty="0" smtClean="0">
                <a:solidFill>
                  <a:schemeClr val="bg1"/>
                </a:solidFill>
                <a:latin typeface="黑体" pitchFamily="49" charset="-122"/>
                <a:ea typeface="黑体" pitchFamily="49" charset="-122"/>
              </a:rPr>
              <a:t>信息可以</a:t>
            </a:r>
            <a:r>
              <a:rPr lang="zh-CN" altLang="en-US" dirty="0">
                <a:solidFill>
                  <a:schemeClr val="bg1"/>
                </a:solidFill>
                <a:latin typeface="黑体" pitchFamily="49" charset="-122"/>
                <a:ea typeface="黑体" pitchFamily="49" charset="-122"/>
              </a:rPr>
              <a:t>被</a:t>
            </a:r>
            <a:r>
              <a:rPr lang="zh-CN" altLang="en-US" dirty="0" smtClean="0">
                <a:solidFill>
                  <a:schemeClr val="bg1"/>
                </a:solidFill>
                <a:latin typeface="黑体" pitchFamily="49" charset="-122"/>
                <a:ea typeface="黑体" pitchFamily="49" charset="-122"/>
              </a:rPr>
              <a:t>接收者分享</a:t>
            </a:r>
            <a:r>
              <a:rPr lang="zh-CN" altLang="en-US" dirty="0">
                <a:solidFill>
                  <a:schemeClr val="bg1"/>
                </a:solidFill>
                <a:latin typeface="黑体" pitchFamily="49" charset="-122"/>
                <a:ea typeface="黑体" pitchFamily="49" charset="-122"/>
              </a:rPr>
              <a:t>给其他人</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实现二度</a:t>
            </a:r>
            <a:r>
              <a:rPr lang="zh-CN" altLang="en-US" dirty="0" smtClean="0">
                <a:solidFill>
                  <a:schemeClr val="bg1"/>
                </a:solidFill>
                <a:latin typeface="黑体" pitchFamily="49" charset="-122"/>
                <a:ea typeface="黑体" pitchFamily="49" charset="-122"/>
              </a:rPr>
              <a:t>传播</a:t>
            </a:r>
            <a:endParaRPr lang="en-US" altLang="zh-CN" dirty="0" smtClean="0">
              <a:solidFill>
                <a:schemeClr val="bg1"/>
              </a:solidFill>
              <a:latin typeface="黑体" pitchFamily="49" charset="-122"/>
              <a:ea typeface="黑体" pitchFamily="49" charset="-122"/>
            </a:endParaRPr>
          </a:p>
          <a:p>
            <a:pPr marL="342900" indent="-342900">
              <a:lnSpc>
                <a:spcPct val="150000"/>
              </a:lnSpc>
              <a:buFont typeface="Arial" pitchFamily="34" charset="0"/>
              <a:buChar char="•"/>
            </a:pPr>
            <a:r>
              <a:rPr lang="zh-CN" altLang="en-US" dirty="0">
                <a:solidFill>
                  <a:schemeClr val="bg1"/>
                </a:solidFill>
                <a:latin typeface="黑体" pitchFamily="49" charset="-122"/>
                <a:ea typeface="黑体" pitchFamily="49" charset="-122"/>
              </a:rPr>
              <a:t>在传播信息</a:t>
            </a:r>
            <a:r>
              <a:rPr lang="zh-CN" altLang="en-US" dirty="0" smtClean="0">
                <a:solidFill>
                  <a:schemeClr val="bg1"/>
                </a:solidFill>
                <a:latin typeface="黑体" pitchFamily="49" charset="-122"/>
                <a:ea typeface="黑体" pitchFamily="49" charset="-122"/>
              </a:rPr>
              <a:t>时保密性较高</a:t>
            </a:r>
            <a:endParaRPr lang="en-US" altLang="zh-CN" dirty="0" smtClean="0">
              <a:solidFill>
                <a:schemeClr val="bg1"/>
              </a:solidFill>
              <a:latin typeface="黑体" pitchFamily="49" charset="-122"/>
              <a:ea typeface="黑体" pitchFamily="49" charset="-122"/>
            </a:endParaRPr>
          </a:p>
        </p:txBody>
      </p:sp>
      <p:sp>
        <p:nvSpPr>
          <p:cNvPr id="14" name="矩形 13"/>
          <p:cNvSpPr/>
          <p:nvPr/>
        </p:nvSpPr>
        <p:spPr>
          <a:xfrm>
            <a:off x="1333500" y="1776635"/>
            <a:ext cx="9470488" cy="4019254"/>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807528765"/>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300"/>
                                        <p:tgtEl>
                                          <p:spTgt spid="9"/>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300"/>
                                        <p:tgtEl>
                                          <p:spTgt spid="10"/>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300"/>
                                        <p:tgtEl>
                                          <p:spTgt spid="14"/>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3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4"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78622" y="620306"/>
            <a:ext cx="5380983" cy="4088160"/>
            <a:chOff x="486487" y="962727"/>
            <a:chExt cx="5380983" cy="4331663"/>
          </a:xfrm>
        </p:grpSpPr>
        <p:sp>
          <p:nvSpPr>
            <p:cNvPr id="8" name="矩形 7"/>
            <p:cNvSpPr/>
            <p:nvPr/>
          </p:nvSpPr>
          <p:spPr>
            <a:xfrm>
              <a:off x="486487" y="1672423"/>
              <a:ext cx="5380983" cy="3621967"/>
            </a:xfrm>
            <a:prstGeom prst="rect">
              <a:avLst/>
            </a:prstGeom>
            <a:noFill/>
            <a:ln w="28575">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7" name="组合 6"/>
            <p:cNvGrpSpPr/>
            <p:nvPr/>
          </p:nvGrpSpPr>
          <p:grpSpPr>
            <a:xfrm>
              <a:off x="2461896" y="962727"/>
              <a:ext cx="1459732" cy="1459732"/>
              <a:chOff x="2298934" y="1075038"/>
              <a:chExt cx="1459732" cy="1459732"/>
            </a:xfrm>
          </p:grpSpPr>
          <p:sp>
            <p:nvSpPr>
              <p:cNvPr id="5" name="椭圆 4"/>
              <p:cNvSpPr/>
              <p:nvPr/>
            </p:nvSpPr>
            <p:spPr>
              <a:xfrm>
                <a:off x="2298934" y="1075038"/>
                <a:ext cx="1459732" cy="1459732"/>
              </a:xfrm>
              <a:prstGeom prst="ellipse">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p:cNvSpPr txBox="1"/>
              <p:nvPr/>
            </p:nvSpPr>
            <p:spPr>
              <a:xfrm>
                <a:off x="2772159" y="1496666"/>
                <a:ext cx="513282" cy="523220"/>
              </a:xfrm>
              <a:prstGeom prst="rect">
                <a:avLst/>
              </a:prstGeom>
              <a:noFill/>
            </p:spPr>
            <p:txBody>
              <a:bodyPr wrap="none" rtlCol="0">
                <a:spAutoFit/>
              </a:bodyPr>
              <a:lstStyle/>
              <a:p>
                <a:pPr algn="ctr"/>
                <a:r>
                  <a:rPr lang="en-US" altLang="zh-CN" sz="2800" dirty="0" smtClean="0">
                    <a:solidFill>
                      <a:schemeClr val="bg1"/>
                    </a:solidFill>
                    <a:latin typeface="思源黑体 CN Heavy" panose="020B0A00000000000000" pitchFamily="34" charset="-122"/>
                    <a:ea typeface="思源黑体 CN Heavy" panose="020B0A00000000000000" pitchFamily="34" charset="-122"/>
                  </a:rPr>
                  <a:t>01</a:t>
                </a:r>
              </a:p>
            </p:txBody>
          </p:sp>
        </p:grpSp>
        <p:sp>
          <p:nvSpPr>
            <p:cNvPr id="10" name="文本框 9"/>
            <p:cNvSpPr txBox="1"/>
            <p:nvPr/>
          </p:nvSpPr>
          <p:spPr>
            <a:xfrm>
              <a:off x="649502" y="2368519"/>
              <a:ext cx="5136080" cy="2759730"/>
            </a:xfrm>
            <a:prstGeom prst="rect">
              <a:avLst/>
            </a:prstGeom>
            <a:noFill/>
          </p:spPr>
          <p:txBody>
            <a:bodyPr wrap="square" rtlCol="0">
              <a:spAutoFit/>
            </a:bodyPr>
            <a:lstStyle/>
            <a:p>
              <a:pPr>
                <a:lnSpc>
                  <a:spcPts val="2600"/>
                </a:lnSpc>
              </a:pPr>
              <a:r>
                <a:rPr lang="en-US" altLang="zh-CN" dirty="0">
                  <a:solidFill>
                    <a:schemeClr val="tx1">
                      <a:lumMod val="65000"/>
                      <a:lumOff val="35000"/>
                    </a:schemeClr>
                  </a:solidFill>
                  <a:latin typeface="黑体" pitchFamily="49" charset="-122"/>
                  <a:ea typeface="黑体" pitchFamily="49" charset="-122"/>
                </a:rPr>
                <a:t>DM </a:t>
              </a:r>
              <a:r>
                <a:rPr lang="zh-CN" altLang="en-US" dirty="0">
                  <a:solidFill>
                    <a:schemeClr val="tx1">
                      <a:lumMod val="65000"/>
                      <a:lumOff val="35000"/>
                    </a:schemeClr>
                  </a:solidFill>
                  <a:latin typeface="黑体" pitchFamily="49" charset="-122"/>
                  <a:ea typeface="黑体" pitchFamily="49" charset="-122"/>
                </a:rPr>
                <a:t>广告大致可以分为四</a:t>
              </a:r>
              <a:r>
                <a:rPr lang="zh-CN" altLang="en-US" dirty="0" smtClean="0">
                  <a:solidFill>
                    <a:schemeClr val="tx1">
                      <a:lumMod val="65000"/>
                      <a:lumOff val="35000"/>
                    </a:schemeClr>
                  </a:solidFill>
                  <a:latin typeface="黑体" pitchFamily="49" charset="-122"/>
                  <a:ea typeface="黑体" pitchFamily="49" charset="-122"/>
                </a:rPr>
                <a:t>类：</a:t>
              </a:r>
              <a:endParaRPr lang="en-US" altLang="zh-CN" dirty="0" smtClean="0">
                <a:solidFill>
                  <a:schemeClr val="tx1">
                    <a:lumMod val="65000"/>
                    <a:lumOff val="35000"/>
                  </a:schemeClr>
                </a:solidFill>
                <a:latin typeface="黑体" pitchFamily="49" charset="-122"/>
                <a:ea typeface="黑体" pitchFamily="49" charset="-122"/>
              </a:endParaRPr>
            </a:p>
            <a:p>
              <a:pPr marL="285750" indent="-285750">
                <a:lnSpc>
                  <a:spcPts val="2600"/>
                </a:lnSpc>
                <a:buFont typeface="Arial" pitchFamily="34" charset="0"/>
                <a:buChar char="•"/>
              </a:pPr>
              <a:r>
                <a:rPr lang="zh-CN" altLang="en-US" dirty="0" smtClean="0">
                  <a:solidFill>
                    <a:schemeClr val="tx1">
                      <a:lumMod val="65000"/>
                      <a:lumOff val="35000"/>
                    </a:schemeClr>
                  </a:solidFill>
                  <a:latin typeface="黑体" pitchFamily="49" charset="-122"/>
                  <a:ea typeface="黑体" pitchFamily="49" charset="-122"/>
                </a:rPr>
                <a:t>宣传</a:t>
              </a:r>
              <a:r>
                <a:rPr lang="zh-CN" altLang="en-US" dirty="0">
                  <a:solidFill>
                    <a:schemeClr val="tx1">
                      <a:lumMod val="65000"/>
                      <a:lumOff val="35000"/>
                    </a:schemeClr>
                  </a:solidFill>
                  <a:latin typeface="黑体" pitchFamily="49" charset="-122"/>
                  <a:ea typeface="黑体" pitchFamily="49" charset="-122"/>
                </a:rPr>
                <a:t>卡片</a:t>
              </a:r>
              <a:r>
                <a:rPr lang="en-US" altLang="zh-CN" dirty="0">
                  <a:solidFill>
                    <a:schemeClr val="tx1">
                      <a:lumMod val="65000"/>
                      <a:lumOff val="35000"/>
                    </a:schemeClr>
                  </a:solidFill>
                  <a:latin typeface="黑体" pitchFamily="49" charset="-122"/>
                  <a:ea typeface="黑体" pitchFamily="49" charset="-122"/>
                </a:rPr>
                <a:t>,</a:t>
              </a:r>
              <a:r>
                <a:rPr lang="zh-CN" altLang="en-US" dirty="0">
                  <a:solidFill>
                    <a:schemeClr val="tx1">
                      <a:lumMod val="65000"/>
                      <a:lumOff val="35000"/>
                    </a:schemeClr>
                  </a:solidFill>
                  <a:latin typeface="黑体" pitchFamily="49" charset="-122"/>
                  <a:ea typeface="黑体" pitchFamily="49" charset="-122"/>
                </a:rPr>
                <a:t>如传单、折页、明信片、</a:t>
              </a:r>
              <a:r>
                <a:rPr lang="zh-CN" altLang="en-US" dirty="0" smtClean="0">
                  <a:solidFill>
                    <a:schemeClr val="tx1">
                      <a:lumMod val="65000"/>
                      <a:lumOff val="35000"/>
                    </a:schemeClr>
                  </a:solidFill>
                  <a:latin typeface="黑体" pitchFamily="49" charset="-122"/>
                  <a:ea typeface="黑体" pitchFamily="49" charset="-122"/>
                </a:rPr>
                <a:t>贺年片</a:t>
              </a:r>
              <a:r>
                <a:rPr lang="zh-CN" altLang="en-US" dirty="0">
                  <a:solidFill>
                    <a:schemeClr val="tx1">
                      <a:lumMod val="65000"/>
                      <a:lumOff val="35000"/>
                    </a:schemeClr>
                  </a:solidFill>
                  <a:latin typeface="黑体" pitchFamily="49" charset="-122"/>
                  <a:ea typeface="黑体" pitchFamily="49" charset="-122"/>
                </a:rPr>
                <a:t>、企业宣传单、推销信函等</a:t>
              </a:r>
              <a:r>
                <a:rPr lang="en-US" altLang="zh-CN" dirty="0" smtClean="0">
                  <a:solidFill>
                    <a:schemeClr val="tx1">
                      <a:lumMod val="65000"/>
                      <a:lumOff val="35000"/>
                    </a:schemeClr>
                  </a:solidFill>
                  <a:latin typeface="黑体" pitchFamily="49" charset="-122"/>
                  <a:ea typeface="黑体" pitchFamily="49" charset="-122"/>
                </a:rPr>
                <a:t>;</a:t>
              </a:r>
            </a:p>
            <a:p>
              <a:pPr marL="285750" indent="-285750">
                <a:lnSpc>
                  <a:spcPts val="2600"/>
                </a:lnSpc>
                <a:buFont typeface="Arial" pitchFamily="34" charset="0"/>
                <a:buChar char="•"/>
              </a:pPr>
              <a:r>
                <a:rPr lang="zh-CN" altLang="en-US" dirty="0" smtClean="0">
                  <a:solidFill>
                    <a:schemeClr val="tx1">
                      <a:lumMod val="65000"/>
                      <a:lumOff val="35000"/>
                    </a:schemeClr>
                  </a:solidFill>
                  <a:latin typeface="黑体" pitchFamily="49" charset="-122"/>
                  <a:ea typeface="黑体" pitchFamily="49" charset="-122"/>
                </a:rPr>
                <a:t>样本</a:t>
              </a:r>
              <a:r>
                <a:rPr lang="en-US" altLang="zh-CN" dirty="0">
                  <a:solidFill>
                    <a:schemeClr val="tx1">
                      <a:lumMod val="65000"/>
                      <a:lumOff val="35000"/>
                    </a:schemeClr>
                  </a:solidFill>
                  <a:latin typeface="黑体" pitchFamily="49" charset="-122"/>
                  <a:ea typeface="黑体" pitchFamily="49" charset="-122"/>
                </a:rPr>
                <a:t>,</a:t>
              </a:r>
              <a:r>
                <a:rPr lang="zh-CN" altLang="en-US" dirty="0">
                  <a:solidFill>
                    <a:schemeClr val="tx1">
                      <a:lumMod val="65000"/>
                      <a:lumOff val="35000"/>
                    </a:schemeClr>
                  </a:solidFill>
                  <a:latin typeface="黑体" pitchFamily="49" charset="-122"/>
                  <a:ea typeface="黑体" pitchFamily="49" charset="-122"/>
                </a:rPr>
                <a:t>包括各种手册、产品目录、企业刊物</a:t>
              </a:r>
              <a:r>
                <a:rPr lang="zh-CN" altLang="en-US" dirty="0" smtClean="0">
                  <a:solidFill>
                    <a:schemeClr val="tx1">
                      <a:lumMod val="65000"/>
                      <a:lumOff val="35000"/>
                    </a:schemeClr>
                  </a:solidFill>
                  <a:latin typeface="黑体" pitchFamily="49" charset="-122"/>
                  <a:ea typeface="黑体" pitchFamily="49" charset="-122"/>
                </a:rPr>
                <a:t>、画册</a:t>
              </a:r>
              <a:r>
                <a:rPr lang="zh-CN" altLang="en-US" dirty="0">
                  <a:solidFill>
                    <a:schemeClr val="tx1">
                      <a:lumMod val="65000"/>
                      <a:lumOff val="35000"/>
                    </a:schemeClr>
                  </a:solidFill>
                  <a:latin typeface="黑体" pitchFamily="49" charset="-122"/>
                  <a:ea typeface="黑体" pitchFamily="49" charset="-122"/>
                </a:rPr>
                <a:t>等</a:t>
              </a:r>
              <a:r>
                <a:rPr lang="en-US" altLang="zh-CN" dirty="0" smtClean="0">
                  <a:solidFill>
                    <a:schemeClr val="tx1">
                      <a:lumMod val="65000"/>
                      <a:lumOff val="35000"/>
                    </a:schemeClr>
                  </a:solidFill>
                  <a:latin typeface="黑体" pitchFamily="49" charset="-122"/>
                  <a:ea typeface="黑体" pitchFamily="49" charset="-122"/>
                </a:rPr>
                <a:t>;</a:t>
              </a:r>
            </a:p>
            <a:p>
              <a:pPr marL="285750" indent="-285750">
                <a:lnSpc>
                  <a:spcPts val="2600"/>
                </a:lnSpc>
                <a:buFont typeface="Arial" pitchFamily="34" charset="0"/>
                <a:buChar char="•"/>
              </a:pPr>
              <a:r>
                <a:rPr lang="zh-CN" altLang="en-US" dirty="0" smtClean="0">
                  <a:solidFill>
                    <a:schemeClr val="tx1">
                      <a:lumMod val="65000"/>
                      <a:lumOff val="35000"/>
                    </a:schemeClr>
                  </a:solidFill>
                  <a:latin typeface="黑体" pitchFamily="49" charset="-122"/>
                  <a:ea typeface="黑体" pitchFamily="49" charset="-122"/>
                </a:rPr>
                <a:t>产品</a:t>
              </a:r>
              <a:r>
                <a:rPr lang="zh-CN" altLang="en-US" dirty="0">
                  <a:solidFill>
                    <a:schemeClr val="tx1">
                      <a:lumMod val="65000"/>
                      <a:lumOff val="35000"/>
                    </a:schemeClr>
                  </a:solidFill>
                  <a:latin typeface="黑体" pitchFamily="49" charset="-122"/>
                  <a:ea typeface="黑体" pitchFamily="49" charset="-122"/>
                </a:rPr>
                <a:t>说明书</a:t>
              </a:r>
              <a:r>
                <a:rPr lang="en-US" altLang="zh-CN" dirty="0" smtClean="0">
                  <a:solidFill>
                    <a:schemeClr val="tx1">
                      <a:lumMod val="65000"/>
                      <a:lumOff val="35000"/>
                    </a:schemeClr>
                  </a:solidFill>
                  <a:latin typeface="黑体" pitchFamily="49" charset="-122"/>
                  <a:ea typeface="黑体" pitchFamily="49" charset="-122"/>
                </a:rPr>
                <a:t>;</a:t>
              </a:r>
            </a:p>
            <a:p>
              <a:pPr marL="285750" indent="-285750">
                <a:lnSpc>
                  <a:spcPts val="2600"/>
                </a:lnSpc>
                <a:buFont typeface="Arial" pitchFamily="34" charset="0"/>
                <a:buChar char="•"/>
              </a:pPr>
              <a:r>
                <a:rPr lang="zh-CN" altLang="en-US" dirty="0" smtClean="0">
                  <a:solidFill>
                    <a:schemeClr val="tx1">
                      <a:lumMod val="65000"/>
                      <a:lumOff val="35000"/>
                    </a:schemeClr>
                  </a:solidFill>
                  <a:latin typeface="黑体" pitchFamily="49" charset="-122"/>
                  <a:ea typeface="黑体" pitchFamily="49" charset="-122"/>
                </a:rPr>
                <a:t>企业</a:t>
              </a:r>
              <a:r>
                <a:rPr lang="zh-CN" altLang="en-US" dirty="0">
                  <a:solidFill>
                    <a:schemeClr val="tx1">
                      <a:lumMod val="65000"/>
                      <a:lumOff val="35000"/>
                    </a:schemeClr>
                  </a:solidFill>
                  <a:latin typeface="黑体" pitchFamily="49" charset="-122"/>
                  <a:ea typeface="黑体" pitchFamily="49" charset="-122"/>
                </a:rPr>
                <a:t>生产或者营销的商品的价格表</a:t>
              </a:r>
              <a:r>
                <a:rPr lang="en-US" altLang="zh-CN" dirty="0">
                  <a:solidFill>
                    <a:schemeClr val="tx1">
                      <a:lumMod val="65000"/>
                      <a:lumOff val="35000"/>
                    </a:schemeClr>
                  </a:solidFill>
                  <a:latin typeface="黑体" pitchFamily="49" charset="-122"/>
                  <a:ea typeface="黑体" pitchFamily="49" charset="-122"/>
                </a:rPr>
                <a:t>,</a:t>
              </a:r>
              <a:r>
                <a:rPr lang="zh-CN" altLang="en-US" dirty="0" smtClean="0">
                  <a:solidFill>
                    <a:schemeClr val="tx1">
                      <a:lumMod val="65000"/>
                      <a:lumOff val="35000"/>
                    </a:schemeClr>
                  </a:solidFill>
                  <a:latin typeface="黑体" pitchFamily="49" charset="-122"/>
                  <a:ea typeface="黑体" pitchFamily="49" charset="-122"/>
                </a:rPr>
                <a:t>商营销</a:t>
              </a:r>
              <a:r>
                <a:rPr lang="zh-CN" altLang="en-US" dirty="0">
                  <a:solidFill>
                    <a:schemeClr val="tx1">
                      <a:lumMod val="65000"/>
                      <a:lumOff val="35000"/>
                    </a:schemeClr>
                  </a:solidFill>
                  <a:latin typeface="黑体" pitchFamily="49" charset="-122"/>
                  <a:ea typeface="黑体" pitchFamily="49" charset="-122"/>
                </a:rPr>
                <a:t>地域分布、营销概况以及售后服务介绍等</a:t>
              </a:r>
              <a:endParaRPr lang="en-US" altLang="zh-CN" dirty="0" smtClean="0">
                <a:solidFill>
                  <a:schemeClr val="tx1">
                    <a:lumMod val="65000"/>
                    <a:lumOff val="35000"/>
                  </a:schemeClr>
                </a:solidFill>
                <a:latin typeface="黑体" pitchFamily="49" charset="-122"/>
                <a:ea typeface="黑体" pitchFamily="49" charset="-122"/>
              </a:endParaRPr>
            </a:p>
          </p:txBody>
        </p:sp>
      </p:grpSp>
      <p:grpSp>
        <p:nvGrpSpPr>
          <p:cNvPr id="19" name="组合 18"/>
          <p:cNvGrpSpPr/>
          <p:nvPr/>
        </p:nvGrpSpPr>
        <p:grpSpPr>
          <a:xfrm>
            <a:off x="6223378" y="633954"/>
            <a:ext cx="5283993" cy="4074512"/>
            <a:chOff x="-1810398" y="1058263"/>
            <a:chExt cx="5283993" cy="4317987"/>
          </a:xfrm>
        </p:grpSpPr>
        <p:sp>
          <p:nvSpPr>
            <p:cNvPr id="20" name="矩形 19"/>
            <p:cNvSpPr/>
            <p:nvPr/>
          </p:nvSpPr>
          <p:spPr>
            <a:xfrm>
              <a:off x="-1810398" y="1754731"/>
              <a:ext cx="5283993" cy="3621519"/>
            </a:xfrm>
            <a:prstGeom prst="rect">
              <a:avLst/>
            </a:prstGeom>
            <a:noFill/>
            <a:ln w="28575">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1" name="组合 20"/>
            <p:cNvGrpSpPr/>
            <p:nvPr/>
          </p:nvGrpSpPr>
          <p:grpSpPr>
            <a:xfrm>
              <a:off x="109400" y="1058263"/>
              <a:ext cx="1459732" cy="1459732"/>
              <a:chOff x="-53562" y="1170574"/>
              <a:chExt cx="1459732" cy="1459732"/>
            </a:xfrm>
          </p:grpSpPr>
          <p:sp>
            <p:nvSpPr>
              <p:cNvPr id="24" name="椭圆 23"/>
              <p:cNvSpPr/>
              <p:nvPr/>
            </p:nvSpPr>
            <p:spPr>
              <a:xfrm>
                <a:off x="-53562" y="1170574"/>
                <a:ext cx="1459732" cy="1459732"/>
              </a:xfrm>
              <a:prstGeom prst="ellipse">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文本框 24"/>
              <p:cNvSpPr txBox="1"/>
              <p:nvPr/>
            </p:nvSpPr>
            <p:spPr>
              <a:xfrm>
                <a:off x="391610" y="1564486"/>
                <a:ext cx="569388" cy="523220"/>
              </a:xfrm>
              <a:prstGeom prst="rect">
                <a:avLst/>
              </a:prstGeom>
              <a:noFill/>
            </p:spPr>
            <p:txBody>
              <a:bodyPr wrap="none" rtlCol="0">
                <a:spAutoFit/>
              </a:bodyPr>
              <a:lstStyle/>
              <a:p>
                <a:pPr algn="ctr"/>
                <a:r>
                  <a:rPr lang="en-US" altLang="zh-CN" sz="2800" dirty="0" smtClean="0">
                    <a:solidFill>
                      <a:schemeClr val="bg1"/>
                    </a:solidFill>
                    <a:latin typeface="思源黑体 CN Heavy" panose="020B0A00000000000000" pitchFamily="34" charset="-122"/>
                    <a:ea typeface="思源黑体 CN Heavy" panose="020B0A00000000000000" pitchFamily="34" charset="-122"/>
                  </a:rPr>
                  <a:t>02</a:t>
                </a:r>
                <a:endParaRPr lang="en-US" altLang="zh-CN" sz="2800" dirty="0" smtClean="0">
                  <a:solidFill>
                    <a:schemeClr val="bg1"/>
                  </a:solidFill>
                  <a:latin typeface="思源黑体 CN Heavy" panose="020B0A00000000000000" pitchFamily="34" charset="-122"/>
                  <a:ea typeface="思源黑体 CN Heavy" panose="020B0A00000000000000" pitchFamily="34" charset="-122"/>
                </a:endParaRPr>
              </a:p>
            </p:txBody>
          </p:sp>
        </p:grpSp>
        <p:sp>
          <p:nvSpPr>
            <p:cNvPr id="23" name="文本框 22"/>
            <p:cNvSpPr txBox="1"/>
            <p:nvPr/>
          </p:nvSpPr>
          <p:spPr>
            <a:xfrm>
              <a:off x="-1649989" y="2503531"/>
              <a:ext cx="4963173" cy="2476158"/>
            </a:xfrm>
            <a:prstGeom prst="rect">
              <a:avLst/>
            </a:prstGeom>
            <a:noFill/>
          </p:spPr>
          <p:txBody>
            <a:bodyPr wrap="square" rtlCol="0">
              <a:spAutoFit/>
            </a:bodyPr>
            <a:lstStyle/>
            <a:p>
              <a:pPr>
                <a:lnSpc>
                  <a:spcPts val="2500"/>
                </a:lnSpc>
              </a:pPr>
              <a:r>
                <a:rPr lang="en-US" altLang="zh-CN" dirty="0">
                  <a:solidFill>
                    <a:srgbClr val="A2998A"/>
                  </a:solidFill>
                  <a:latin typeface="黑体" pitchFamily="49" charset="-122"/>
                  <a:ea typeface="黑体" pitchFamily="49" charset="-122"/>
                </a:rPr>
                <a:t>DM </a:t>
              </a:r>
              <a:r>
                <a:rPr lang="zh-CN" altLang="en-US" dirty="0">
                  <a:solidFill>
                    <a:srgbClr val="A2998A"/>
                  </a:solidFill>
                  <a:latin typeface="黑体" pitchFamily="49" charset="-122"/>
                  <a:ea typeface="黑体" pitchFamily="49" charset="-122"/>
                </a:rPr>
                <a:t>广告的传播样式大致有以下</a:t>
              </a:r>
              <a:r>
                <a:rPr lang="zh-CN" altLang="en-US" dirty="0" smtClean="0">
                  <a:solidFill>
                    <a:srgbClr val="A2998A"/>
                  </a:solidFill>
                  <a:latin typeface="黑体" pitchFamily="49" charset="-122"/>
                  <a:ea typeface="黑体" pitchFamily="49" charset="-122"/>
                </a:rPr>
                <a:t>几种：</a:t>
              </a:r>
              <a:endParaRPr lang="en-US" altLang="zh-CN" dirty="0" smtClean="0">
                <a:solidFill>
                  <a:srgbClr val="A2998A"/>
                </a:solidFill>
                <a:latin typeface="黑体" pitchFamily="49" charset="-122"/>
                <a:ea typeface="黑体" pitchFamily="49" charset="-122"/>
              </a:endParaRPr>
            </a:p>
            <a:p>
              <a:pPr marL="285750" indent="-285750">
                <a:lnSpc>
                  <a:spcPts val="2500"/>
                </a:lnSpc>
                <a:buFont typeface="Arial" pitchFamily="34" charset="0"/>
                <a:buChar char="•"/>
              </a:pPr>
              <a:r>
                <a:rPr lang="zh-CN" altLang="en-US" dirty="0" smtClean="0">
                  <a:solidFill>
                    <a:srgbClr val="A2998A"/>
                  </a:solidFill>
                  <a:latin typeface="黑体" pitchFamily="49" charset="-122"/>
                  <a:ea typeface="黑体" pitchFamily="49" charset="-122"/>
                </a:rPr>
                <a:t>信函</a:t>
              </a:r>
              <a:endParaRPr lang="en-US" altLang="zh-CN" dirty="0" smtClean="0">
                <a:solidFill>
                  <a:srgbClr val="A2998A"/>
                </a:solidFill>
                <a:latin typeface="黑体" pitchFamily="49" charset="-122"/>
                <a:ea typeface="黑体" pitchFamily="49" charset="-122"/>
              </a:endParaRPr>
            </a:p>
            <a:p>
              <a:pPr marL="285750" indent="-285750">
                <a:lnSpc>
                  <a:spcPts val="2500"/>
                </a:lnSpc>
                <a:buFont typeface="Arial" pitchFamily="34" charset="0"/>
                <a:buChar char="•"/>
              </a:pPr>
              <a:r>
                <a:rPr lang="zh-CN" altLang="en-US" dirty="0" smtClean="0">
                  <a:solidFill>
                    <a:srgbClr val="A2998A"/>
                  </a:solidFill>
                  <a:latin typeface="黑体" pitchFamily="49" charset="-122"/>
                  <a:ea typeface="黑体" pitchFamily="49" charset="-122"/>
                </a:rPr>
                <a:t>明信片</a:t>
              </a:r>
              <a:endParaRPr lang="en-US" altLang="zh-CN" dirty="0" smtClean="0">
                <a:solidFill>
                  <a:srgbClr val="A2998A"/>
                </a:solidFill>
                <a:latin typeface="黑体" pitchFamily="49" charset="-122"/>
                <a:ea typeface="黑体" pitchFamily="49" charset="-122"/>
              </a:endParaRPr>
            </a:p>
            <a:p>
              <a:pPr marL="285750" indent="-285750">
                <a:lnSpc>
                  <a:spcPts val="2500"/>
                </a:lnSpc>
                <a:buFont typeface="Arial" pitchFamily="34" charset="0"/>
                <a:buChar char="•"/>
              </a:pPr>
              <a:r>
                <a:rPr lang="zh-CN" altLang="en-US" dirty="0" smtClean="0">
                  <a:solidFill>
                    <a:srgbClr val="A2998A"/>
                  </a:solidFill>
                  <a:latin typeface="黑体" pitchFamily="49" charset="-122"/>
                  <a:ea typeface="黑体" pitchFamily="49" charset="-122"/>
                </a:rPr>
                <a:t>说明书</a:t>
              </a:r>
              <a:endParaRPr lang="en-US" altLang="zh-CN" dirty="0" smtClean="0">
                <a:solidFill>
                  <a:srgbClr val="A2998A"/>
                </a:solidFill>
                <a:latin typeface="黑体" pitchFamily="49" charset="-122"/>
                <a:ea typeface="黑体" pitchFamily="49" charset="-122"/>
              </a:endParaRPr>
            </a:p>
            <a:p>
              <a:pPr marL="285750" indent="-285750">
                <a:lnSpc>
                  <a:spcPts val="2500"/>
                </a:lnSpc>
                <a:buFont typeface="Arial" pitchFamily="34" charset="0"/>
                <a:buChar char="•"/>
              </a:pPr>
              <a:r>
                <a:rPr lang="zh-CN" altLang="en-US" dirty="0" smtClean="0">
                  <a:solidFill>
                    <a:srgbClr val="A2998A"/>
                  </a:solidFill>
                  <a:latin typeface="黑体" pitchFamily="49" charset="-122"/>
                  <a:ea typeface="黑体" pitchFamily="49" charset="-122"/>
                </a:rPr>
                <a:t>宣传册</a:t>
              </a:r>
              <a:endParaRPr lang="en-US" altLang="zh-CN" dirty="0">
                <a:solidFill>
                  <a:srgbClr val="A2998A"/>
                </a:solidFill>
                <a:latin typeface="黑体" pitchFamily="49" charset="-122"/>
                <a:ea typeface="黑体" pitchFamily="49" charset="-122"/>
              </a:endParaRPr>
            </a:p>
            <a:p>
              <a:pPr marL="285750" indent="-285750">
                <a:lnSpc>
                  <a:spcPts val="2500"/>
                </a:lnSpc>
                <a:buFont typeface="Arial" pitchFamily="34" charset="0"/>
                <a:buChar char="•"/>
              </a:pPr>
              <a:r>
                <a:rPr lang="zh-CN" altLang="en-US" dirty="0" smtClean="0">
                  <a:solidFill>
                    <a:srgbClr val="A2998A"/>
                  </a:solidFill>
                  <a:latin typeface="黑体" pitchFamily="49" charset="-122"/>
                  <a:ea typeface="黑体" pitchFamily="49" charset="-122"/>
                </a:rPr>
                <a:t>目录</a:t>
              </a:r>
              <a:r>
                <a:rPr lang="zh-CN" altLang="en-US" dirty="0">
                  <a:solidFill>
                    <a:srgbClr val="A2998A"/>
                  </a:solidFill>
                  <a:latin typeface="黑体" pitchFamily="49" charset="-122"/>
                  <a:ea typeface="黑体" pitchFamily="49" charset="-122"/>
                </a:rPr>
                <a:t>样本</a:t>
              </a:r>
              <a:r>
                <a:rPr lang="en-US" altLang="zh-CN" dirty="0" smtClean="0">
                  <a:solidFill>
                    <a:srgbClr val="A2998A"/>
                  </a:solidFill>
                  <a:latin typeface="黑体" pitchFamily="49" charset="-122"/>
                  <a:ea typeface="黑体" pitchFamily="49" charset="-122"/>
                </a:rPr>
                <a:t>.</a:t>
              </a:r>
            </a:p>
            <a:p>
              <a:pPr marL="285750" indent="-285750">
                <a:lnSpc>
                  <a:spcPts val="2500"/>
                </a:lnSpc>
                <a:buFont typeface="Arial" pitchFamily="34" charset="0"/>
                <a:buChar char="•"/>
              </a:pPr>
              <a:r>
                <a:rPr lang="zh-CN" altLang="en-US" dirty="0" smtClean="0">
                  <a:solidFill>
                    <a:srgbClr val="A2998A"/>
                  </a:solidFill>
                  <a:latin typeface="黑体" pitchFamily="49" charset="-122"/>
                  <a:ea typeface="黑体" pitchFamily="49" charset="-122"/>
                </a:rPr>
                <a:t>传单</a:t>
              </a:r>
              <a:r>
                <a:rPr lang="en-US" altLang="zh-CN" dirty="0" smtClean="0">
                  <a:solidFill>
                    <a:srgbClr val="A2998A"/>
                  </a:solidFill>
                  <a:latin typeface="黑体" pitchFamily="49" charset="-122"/>
                  <a:ea typeface="黑体" pitchFamily="49" charset="-122"/>
                </a:rPr>
                <a:t>.</a:t>
              </a:r>
              <a:endParaRPr lang="zh-CN" altLang="en-US" dirty="0">
                <a:solidFill>
                  <a:srgbClr val="A2998A"/>
                </a:solidFill>
                <a:latin typeface="黑体" pitchFamily="49" charset="-122"/>
                <a:ea typeface="黑体" pitchFamily="49" charset="-122"/>
              </a:endParaRPr>
            </a:p>
          </p:txBody>
        </p:sp>
      </p:grpSp>
      <p:sp>
        <p:nvSpPr>
          <p:cNvPr id="26" name="TextBox 25"/>
          <p:cNvSpPr txBox="1"/>
          <p:nvPr/>
        </p:nvSpPr>
        <p:spPr>
          <a:xfrm>
            <a:off x="636917" y="4763056"/>
            <a:ext cx="10870454" cy="1477328"/>
          </a:xfrm>
          <a:prstGeom prst="rect">
            <a:avLst/>
          </a:prstGeom>
          <a:noFill/>
        </p:spPr>
        <p:txBody>
          <a:bodyPr wrap="square" rtlCol="0">
            <a:spAutoFit/>
          </a:bodyPr>
          <a:lstStyle/>
          <a:p>
            <a:pPr>
              <a:lnSpc>
                <a:spcPct val="150000"/>
              </a:lnSpc>
            </a:pPr>
            <a:r>
              <a:rPr lang="zh-CN" altLang="en-US" sz="2400" dirty="0" smtClean="0">
                <a:solidFill>
                  <a:srgbClr val="A2998A"/>
                </a:solidFill>
                <a:latin typeface="思源黑体 CN Heavy" panose="020B0A00000000000000" pitchFamily="34" charset="-122"/>
                <a:ea typeface="思源黑体 CN Heavy" panose="020B0A00000000000000" pitchFamily="34" charset="-122"/>
              </a:rPr>
              <a:t>（</a:t>
            </a:r>
            <a:r>
              <a:rPr lang="zh-CN" altLang="en-US" sz="2400" dirty="0">
                <a:solidFill>
                  <a:srgbClr val="A2998A"/>
                </a:solidFill>
                <a:latin typeface="思源黑体 CN Heavy" panose="020B0A00000000000000" pitchFamily="34" charset="-122"/>
                <a:ea typeface="思源黑体 CN Heavy" panose="020B0A00000000000000" pitchFamily="34" charset="-122"/>
              </a:rPr>
              <a:t>二</a:t>
            </a:r>
            <a:r>
              <a:rPr lang="zh-CN" altLang="en-US" sz="2400" dirty="0" smtClean="0">
                <a:solidFill>
                  <a:srgbClr val="A2998A"/>
                </a:solidFill>
                <a:latin typeface="思源黑体 CN Heavy" panose="020B0A00000000000000" pitchFamily="34" charset="-122"/>
                <a:ea typeface="思源黑体 CN Heavy" panose="020B0A00000000000000" pitchFamily="34" charset="-122"/>
              </a:rPr>
              <a:t>）传播</a:t>
            </a:r>
            <a:r>
              <a:rPr lang="zh-CN" altLang="en-US" sz="2400" dirty="0">
                <a:solidFill>
                  <a:srgbClr val="A2998A"/>
                </a:solidFill>
                <a:latin typeface="思源黑体 CN Heavy" panose="020B0A00000000000000" pitchFamily="34" charset="-122"/>
                <a:ea typeface="思源黑体 CN Heavy" panose="020B0A00000000000000" pitchFamily="34" charset="-122"/>
              </a:rPr>
              <a:t>劣势</a:t>
            </a:r>
          </a:p>
          <a:p>
            <a:r>
              <a:rPr lang="zh-CN" altLang="en-US" dirty="0" smtClean="0"/>
              <a:t>    </a:t>
            </a:r>
            <a:r>
              <a:rPr lang="zh-CN" altLang="en-US" dirty="0">
                <a:solidFill>
                  <a:srgbClr val="A2998A"/>
                </a:solidFill>
                <a:latin typeface="黑体" pitchFamily="49" charset="-122"/>
                <a:ea typeface="黑体" pitchFamily="49" charset="-122"/>
              </a:rPr>
              <a:t>因为 </a:t>
            </a:r>
            <a:r>
              <a:rPr lang="en-US" altLang="zh-CN" dirty="0">
                <a:solidFill>
                  <a:srgbClr val="A2998A"/>
                </a:solidFill>
                <a:latin typeface="黑体" pitchFamily="49" charset="-122"/>
                <a:ea typeface="黑体" pitchFamily="49" charset="-122"/>
              </a:rPr>
              <a:t>DM </a:t>
            </a:r>
            <a:r>
              <a:rPr lang="zh-CN" altLang="en-US" dirty="0">
                <a:solidFill>
                  <a:srgbClr val="A2998A"/>
                </a:solidFill>
                <a:latin typeface="黑体" pitchFamily="49" charset="-122"/>
                <a:ea typeface="黑体" pitchFamily="49" charset="-122"/>
              </a:rPr>
              <a:t>广告采用的是直接邮寄给消费者的传播方式</a:t>
            </a:r>
            <a:r>
              <a:rPr lang="en-US" altLang="zh-CN" dirty="0">
                <a:solidFill>
                  <a:srgbClr val="A2998A"/>
                </a:solidFill>
                <a:latin typeface="黑体" pitchFamily="49" charset="-122"/>
                <a:ea typeface="黑体" pitchFamily="49" charset="-122"/>
              </a:rPr>
              <a:t>,</a:t>
            </a:r>
            <a:r>
              <a:rPr lang="zh-CN" altLang="en-US" dirty="0">
                <a:solidFill>
                  <a:srgbClr val="A2998A"/>
                </a:solidFill>
                <a:latin typeface="黑体" pitchFamily="49" charset="-122"/>
                <a:ea typeface="黑体" pitchFamily="49" charset="-122"/>
              </a:rPr>
              <a:t>属于“一对一”传播</a:t>
            </a:r>
            <a:r>
              <a:rPr lang="en-US" altLang="zh-CN" dirty="0">
                <a:solidFill>
                  <a:srgbClr val="A2998A"/>
                </a:solidFill>
                <a:latin typeface="黑体" pitchFamily="49" charset="-122"/>
                <a:ea typeface="黑体" pitchFamily="49" charset="-122"/>
              </a:rPr>
              <a:t>,</a:t>
            </a:r>
            <a:r>
              <a:rPr lang="zh-CN" altLang="en-US" dirty="0">
                <a:solidFill>
                  <a:srgbClr val="A2998A"/>
                </a:solidFill>
                <a:latin typeface="黑体" pitchFamily="49" charset="-122"/>
                <a:ea typeface="黑体" pitchFamily="49" charset="-122"/>
              </a:rPr>
              <a:t>因而</a:t>
            </a:r>
            <a:r>
              <a:rPr lang="zh-CN" altLang="en-US" dirty="0">
                <a:solidFill>
                  <a:srgbClr val="A2998A"/>
                </a:solidFill>
                <a:latin typeface="黑体" pitchFamily="49" charset="-122"/>
                <a:ea typeface="黑体" pitchFamily="49" charset="-122"/>
              </a:rPr>
              <a:t>传播面窄</a:t>
            </a:r>
            <a:r>
              <a:rPr lang="en-US" altLang="zh-CN" dirty="0">
                <a:solidFill>
                  <a:srgbClr val="A2998A"/>
                </a:solidFill>
                <a:latin typeface="黑体" pitchFamily="49" charset="-122"/>
                <a:ea typeface="黑体" pitchFamily="49" charset="-122"/>
              </a:rPr>
              <a:t>,</a:t>
            </a:r>
            <a:r>
              <a:rPr lang="zh-CN" altLang="en-US" dirty="0">
                <a:solidFill>
                  <a:srgbClr val="A2998A"/>
                </a:solidFill>
                <a:latin typeface="黑体" pitchFamily="49" charset="-122"/>
                <a:ea typeface="黑体" pitchFamily="49" charset="-122"/>
              </a:rPr>
              <a:t>信息传递范围受到一定的限制</a:t>
            </a:r>
            <a:r>
              <a:rPr lang="en-US" altLang="zh-CN" dirty="0">
                <a:solidFill>
                  <a:srgbClr val="A2998A"/>
                </a:solidFill>
                <a:latin typeface="黑体" pitchFamily="49" charset="-122"/>
                <a:ea typeface="黑体" pitchFamily="49" charset="-122"/>
              </a:rPr>
              <a:t>.</a:t>
            </a:r>
            <a:r>
              <a:rPr lang="zh-CN" altLang="en-US" dirty="0">
                <a:solidFill>
                  <a:srgbClr val="A2998A"/>
                </a:solidFill>
                <a:latin typeface="黑体" pitchFamily="49" charset="-122"/>
                <a:ea typeface="黑体" pitchFamily="49" charset="-122"/>
              </a:rPr>
              <a:t>由于消费者通常是在一种无意识的</a:t>
            </a:r>
            <a:r>
              <a:rPr lang="zh-CN" altLang="en-US" dirty="0">
                <a:solidFill>
                  <a:srgbClr val="A2998A"/>
                </a:solidFill>
                <a:latin typeface="黑体" pitchFamily="49" charset="-122"/>
                <a:ea typeface="黑体" pitchFamily="49" charset="-122"/>
              </a:rPr>
              <a:t>状态</a:t>
            </a:r>
            <a:r>
              <a:rPr lang="zh-CN" altLang="en-US" dirty="0">
                <a:solidFill>
                  <a:srgbClr val="A2998A"/>
                </a:solidFill>
                <a:latin typeface="黑体" pitchFamily="49" charset="-122"/>
                <a:ea typeface="黑体" pitchFamily="49" charset="-122"/>
              </a:rPr>
              <a:t>下收到 </a:t>
            </a:r>
            <a:r>
              <a:rPr lang="en-US" altLang="zh-CN" dirty="0">
                <a:solidFill>
                  <a:srgbClr val="A2998A"/>
                </a:solidFill>
                <a:latin typeface="黑体" pitchFamily="49" charset="-122"/>
                <a:ea typeface="黑体" pitchFamily="49" charset="-122"/>
              </a:rPr>
              <a:t>DM </a:t>
            </a:r>
            <a:r>
              <a:rPr lang="zh-CN" altLang="en-US" dirty="0">
                <a:solidFill>
                  <a:srgbClr val="A2998A"/>
                </a:solidFill>
                <a:latin typeface="黑体" pitchFamily="49" charset="-122"/>
                <a:ea typeface="黑体" pitchFamily="49" charset="-122"/>
              </a:rPr>
              <a:t>广告</a:t>
            </a:r>
            <a:r>
              <a:rPr lang="en-US" altLang="zh-CN" dirty="0">
                <a:solidFill>
                  <a:srgbClr val="A2998A"/>
                </a:solidFill>
                <a:latin typeface="黑体" pitchFamily="49" charset="-122"/>
                <a:ea typeface="黑体" pitchFamily="49" charset="-122"/>
              </a:rPr>
              <a:t>,</a:t>
            </a:r>
            <a:r>
              <a:rPr lang="zh-CN" altLang="en-US" dirty="0">
                <a:solidFill>
                  <a:srgbClr val="A2998A"/>
                </a:solidFill>
                <a:latin typeface="黑体" pitchFamily="49" charset="-122"/>
                <a:ea typeface="黑体" pitchFamily="49" charset="-122"/>
              </a:rPr>
              <a:t>所以 </a:t>
            </a:r>
            <a:r>
              <a:rPr lang="en-US" altLang="zh-CN" dirty="0">
                <a:solidFill>
                  <a:srgbClr val="A2998A"/>
                </a:solidFill>
                <a:latin typeface="黑体" pitchFamily="49" charset="-122"/>
                <a:ea typeface="黑体" pitchFamily="49" charset="-122"/>
              </a:rPr>
              <a:t>DM </a:t>
            </a:r>
            <a:r>
              <a:rPr lang="zh-CN" altLang="en-US" dirty="0">
                <a:solidFill>
                  <a:srgbClr val="A2998A"/>
                </a:solidFill>
                <a:latin typeface="黑体" pitchFamily="49" charset="-122"/>
                <a:ea typeface="黑体" pitchFamily="49" charset="-122"/>
              </a:rPr>
              <a:t>广告常常不被人重视</a:t>
            </a:r>
            <a:r>
              <a:rPr lang="en-US" altLang="zh-CN" dirty="0">
                <a:solidFill>
                  <a:srgbClr val="A2998A"/>
                </a:solidFill>
                <a:latin typeface="黑体" pitchFamily="49" charset="-122"/>
                <a:ea typeface="黑体" pitchFamily="49" charset="-122"/>
              </a:rPr>
              <a:t>,</a:t>
            </a:r>
            <a:r>
              <a:rPr lang="zh-CN" altLang="en-US" dirty="0">
                <a:solidFill>
                  <a:srgbClr val="A2998A"/>
                </a:solidFill>
                <a:latin typeface="黑体" pitchFamily="49" charset="-122"/>
                <a:ea typeface="黑体" pitchFamily="49" charset="-122"/>
              </a:rPr>
              <a:t>且时常被接收者直接</a:t>
            </a:r>
            <a:r>
              <a:rPr lang="zh-CN" altLang="en-US" dirty="0" smtClean="0">
                <a:solidFill>
                  <a:srgbClr val="A2998A"/>
                </a:solidFill>
                <a:latin typeface="黑体" pitchFamily="49" charset="-122"/>
                <a:ea typeface="黑体" pitchFamily="49" charset="-122"/>
              </a:rPr>
              <a:t>丢弃</a:t>
            </a:r>
            <a:r>
              <a:rPr lang="zh-CN" altLang="en-US" dirty="0">
                <a:solidFill>
                  <a:srgbClr val="A2998A"/>
                </a:solidFill>
                <a:latin typeface="黑体" pitchFamily="49" charset="-122"/>
                <a:ea typeface="黑体" pitchFamily="49" charset="-122"/>
              </a:rPr>
              <a:t>。</a:t>
            </a:r>
            <a:endParaRPr lang="zh-CN" altLang="en-US" dirty="0">
              <a:solidFill>
                <a:srgbClr val="A2998A"/>
              </a:solidFill>
              <a:latin typeface="黑体" pitchFamily="49" charset="-122"/>
              <a:ea typeface="黑体" pitchFamily="49" charset="-122"/>
            </a:endParaRPr>
          </a:p>
        </p:txBody>
      </p:sp>
    </p:spTree>
    <p:extLst>
      <p:ext uri="{BB962C8B-B14F-4D97-AF65-F5344CB8AC3E}">
        <p14:creationId xmlns:p14="http://schemas.microsoft.com/office/powerpoint/2010/main" val="305456377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03812"/>
            <a:ext cx="6050541" cy="655115"/>
            <a:chOff x="314525" y="660084"/>
            <a:chExt cx="6050541" cy="655115"/>
          </a:xfrm>
        </p:grpSpPr>
        <p:sp>
          <p:nvSpPr>
            <p:cNvPr id="3" name="矩形 2"/>
            <p:cNvSpPr/>
            <p:nvPr/>
          </p:nvSpPr>
          <p:spPr>
            <a:xfrm>
              <a:off x="314525" y="660084"/>
              <a:ext cx="367646" cy="537527"/>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30424"/>
              <a:ext cx="5682895" cy="584775"/>
            </a:xfrm>
            <a:prstGeom prst="rect">
              <a:avLst/>
            </a:prstGeom>
            <a:noFill/>
          </p:spPr>
          <p:txBody>
            <a:bodyPr wrap="square" rtlCol="0">
              <a:spAutoFit/>
            </a:bodyPr>
            <a:lstStyle/>
            <a:p>
              <a:r>
                <a:rPr lang="zh-CN" altLang="en-US" sz="3200" dirty="0">
                  <a:solidFill>
                    <a:srgbClr val="7C8B71"/>
                  </a:solidFill>
                  <a:latin typeface="思源黑体 CN Heavy" panose="020B0A00000000000000" pitchFamily="34" charset="-122"/>
                  <a:ea typeface="思源黑体 CN Heavy" panose="020B0A00000000000000" pitchFamily="34" charset="-122"/>
                </a:rPr>
                <a:t>三、电视媒体广告播出费用</a:t>
              </a:r>
            </a:p>
          </p:txBody>
        </p:sp>
      </p:grpSp>
      <p:sp>
        <p:nvSpPr>
          <p:cNvPr id="5" name="矩形 4"/>
          <p:cNvSpPr/>
          <p:nvPr/>
        </p:nvSpPr>
        <p:spPr>
          <a:xfrm>
            <a:off x="306434" y="2338571"/>
            <a:ext cx="11548591" cy="2444444"/>
          </a:xfrm>
          <a:prstGeom prst="rect">
            <a:avLst/>
          </a:prstGeom>
          <a:solidFill>
            <a:srgbClr val="98A3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文本框 7"/>
          <p:cNvSpPr txBox="1"/>
          <p:nvPr/>
        </p:nvSpPr>
        <p:spPr>
          <a:xfrm>
            <a:off x="537002" y="2366707"/>
            <a:ext cx="11097855" cy="3785652"/>
          </a:xfrm>
          <a:prstGeom prst="rect">
            <a:avLst/>
          </a:prstGeom>
          <a:noFill/>
        </p:spPr>
        <p:txBody>
          <a:bodyPr wrap="square" rtlCol="0">
            <a:spAutoFit/>
          </a:bodyPr>
          <a:lstStyle/>
          <a:p>
            <a:pPr marL="342900" indent="-342900">
              <a:lnSpc>
                <a:spcPct val="150000"/>
              </a:lnSpc>
              <a:buFont typeface="Arial" pitchFamily="34" charset="0"/>
              <a:buChar char="•"/>
            </a:pPr>
            <a:r>
              <a:rPr lang="zh-CN" altLang="en-US" sz="2000" dirty="0">
                <a:solidFill>
                  <a:schemeClr val="bg1"/>
                </a:solidFill>
                <a:latin typeface="+mj-ea"/>
                <a:ea typeface="+mj-ea"/>
              </a:rPr>
              <a:t>与其他各类媒体的广告费用相比</a:t>
            </a:r>
            <a:r>
              <a:rPr lang="en-US" altLang="zh-CN" sz="2000" dirty="0">
                <a:solidFill>
                  <a:schemeClr val="bg1"/>
                </a:solidFill>
                <a:latin typeface="+mj-ea"/>
                <a:ea typeface="+mj-ea"/>
              </a:rPr>
              <a:t>,</a:t>
            </a:r>
            <a:r>
              <a:rPr lang="zh-CN" altLang="en-US" sz="2000" dirty="0">
                <a:solidFill>
                  <a:schemeClr val="bg1"/>
                </a:solidFill>
                <a:latin typeface="+mj-ea"/>
                <a:ea typeface="+mj-ea"/>
              </a:rPr>
              <a:t>电视广告的费用是最高的</a:t>
            </a:r>
            <a:r>
              <a:rPr lang="en-US" altLang="zh-CN" sz="2000" dirty="0">
                <a:solidFill>
                  <a:schemeClr val="bg1"/>
                </a:solidFill>
                <a:latin typeface="+mj-ea"/>
                <a:ea typeface="+mj-ea"/>
              </a:rPr>
              <a:t>,</a:t>
            </a:r>
            <a:r>
              <a:rPr lang="zh-CN" altLang="en-US" sz="2000" dirty="0">
                <a:solidFill>
                  <a:schemeClr val="bg1"/>
                </a:solidFill>
                <a:latin typeface="+mj-ea"/>
                <a:ea typeface="+mj-ea"/>
              </a:rPr>
              <a:t>虽然电视</a:t>
            </a:r>
            <a:r>
              <a:rPr lang="zh-CN" altLang="en-US" sz="2000" dirty="0" smtClean="0">
                <a:solidFill>
                  <a:schemeClr val="bg1"/>
                </a:solidFill>
                <a:latin typeface="+mj-ea"/>
                <a:ea typeface="+mj-ea"/>
              </a:rPr>
              <a:t>媒体声称</a:t>
            </a:r>
            <a:r>
              <a:rPr lang="zh-CN" altLang="en-US" sz="2000" dirty="0">
                <a:solidFill>
                  <a:schemeClr val="bg1"/>
                </a:solidFill>
                <a:latin typeface="+mj-ea"/>
                <a:ea typeface="+mj-ea"/>
              </a:rPr>
              <a:t>电视广告传播的千人成本是各大主流媒体中最低</a:t>
            </a:r>
            <a:r>
              <a:rPr lang="zh-CN" altLang="en-US" sz="2000" dirty="0" smtClean="0">
                <a:solidFill>
                  <a:schemeClr val="bg1"/>
                </a:solidFill>
                <a:latin typeface="+mj-ea"/>
                <a:ea typeface="+mj-ea"/>
              </a:rPr>
              <a:t>的</a:t>
            </a:r>
            <a:r>
              <a:rPr lang="en-US" altLang="zh-CN" sz="2000" dirty="0" smtClean="0">
                <a:solidFill>
                  <a:schemeClr val="bg1"/>
                </a:solidFill>
                <a:latin typeface="+mj-ea"/>
                <a:ea typeface="+mj-ea"/>
              </a:rPr>
              <a:t>;</a:t>
            </a:r>
          </a:p>
          <a:p>
            <a:pPr marL="342900" indent="-342900">
              <a:lnSpc>
                <a:spcPct val="150000"/>
              </a:lnSpc>
              <a:buFont typeface="Arial" pitchFamily="34" charset="0"/>
              <a:buChar char="•"/>
            </a:pPr>
            <a:r>
              <a:rPr lang="zh-CN" altLang="en-US" sz="2000" dirty="0">
                <a:solidFill>
                  <a:schemeClr val="bg1"/>
                </a:solidFill>
                <a:latin typeface="+mj-ea"/>
                <a:ea typeface="+mj-ea"/>
              </a:rPr>
              <a:t>对于任何一家企业来讲，要选择在电视台投放广告，只有在一个较长的时间段内持续播出</a:t>
            </a:r>
            <a:r>
              <a:rPr lang="en-US" altLang="zh-CN" sz="2000" dirty="0">
                <a:solidFill>
                  <a:schemeClr val="bg1"/>
                </a:solidFill>
                <a:latin typeface="+mj-ea"/>
                <a:ea typeface="+mj-ea"/>
              </a:rPr>
              <a:t>,</a:t>
            </a:r>
            <a:r>
              <a:rPr lang="zh-CN" altLang="en-US" sz="2000" dirty="0">
                <a:solidFill>
                  <a:schemeClr val="bg1"/>
                </a:solidFill>
                <a:latin typeface="+mj-ea"/>
                <a:ea typeface="+mj-ea"/>
              </a:rPr>
              <a:t>目标</a:t>
            </a:r>
            <a:r>
              <a:rPr lang="zh-CN" altLang="en-US" sz="2000" dirty="0" smtClean="0">
                <a:solidFill>
                  <a:schemeClr val="bg1"/>
                </a:solidFill>
                <a:latin typeface="+mj-ea"/>
                <a:ea typeface="+mj-ea"/>
              </a:rPr>
              <a:t>消费</a:t>
            </a:r>
            <a:r>
              <a:rPr lang="zh-CN" altLang="en-US" sz="2000" dirty="0">
                <a:solidFill>
                  <a:schemeClr val="bg1"/>
                </a:solidFill>
                <a:latin typeface="+mj-ea"/>
                <a:ea typeface="+mj-ea"/>
              </a:rPr>
              <a:t>群体才有可能看到，一般情况下</a:t>
            </a:r>
            <a:r>
              <a:rPr lang="en-US" altLang="zh-CN" sz="2000" dirty="0">
                <a:solidFill>
                  <a:schemeClr val="bg1"/>
                </a:solidFill>
                <a:latin typeface="+mj-ea"/>
                <a:ea typeface="+mj-ea"/>
              </a:rPr>
              <a:t>,</a:t>
            </a:r>
            <a:r>
              <a:rPr lang="zh-CN" altLang="en-US" sz="2000" dirty="0">
                <a:solidFill>
                  <a:schemeClr val="bg1"/>
                </a:solidFill>
                <a:latin typeface="+mj-ea"/>
                <a:ea typeface="+mj-ea"/>
              </a:rPr>
              <a:t>至少也得播出半个月</a:t>
            </a:r>
            <a:r>
              <a:rPr lang="en-US" altLang="zh-CN" sz="2000" dirty="0">
                <a:solidFill>
                  <a:schemeClr val="bg1"/>
                </a:solidFill>
                <a:latin typeface="+mj-ea"/>
                <a:ea typeface="+mj-ea"/>
              </a:rPr>
              <a:t>,</a:t>
            </a:r>
            <a:r>
              <a:rPr lang="zh-CN" altLang="en-US" sz="2000" dirty="0">
                <a:solidFill>
                  <a:schemeClr val="bg1"/>
                </a:solidFill>
                <a:latin typeface="+mj-ea"/>
                <a:ea typeface="+mj-ea"/>
              </a:rPr>
              <a:t>而半个月的广告费用就是好几百万元</a:t>
            </a:r>
            <a:r>
              <a:rPr lang="zh-CN" altLang="en-US" sz="2000" dirty="0" smtClean="0">
                <a:solidFill>
                  <a:schemeClr val="bg1"/>
                </a:solidFill>
                <a:latin typeface="+mj-ea"/>
                <a:ea typeface="+mj-ea"/>
              </a:rPr>
              <a:t>人民币</a:t>
            </a:r>
            <a:r>
              <a:rPr lang="zh-CN" altLang="en-US" sz="2000" dirty="0">
                <a:solidFill>
                  <a:schemeClr val="bg1"/>
                </a:solidFill>
                <a:latin typeface="+mj-ea"/>
                <a:ea typeface="+mj-ea"/>
              </a:rPr>
              <a:t>了；因而</a:t>
            </a:r>
            <a:r>
              <a:rPr lang="en-US" altLang="zh-CN" sz="2000" dirty="0">
                <a:solidFill>
                  <a:schemeClr val="bg1"/>
                </a:solidFill>
                <a:latin typeface="+mj-ea"/>
                <a:ea typeface="+mj-ea"/>
              </a:rPr>
              <a:t>,</a:t>
            </a:r>
            <a:r>
              <a:rPr lang="zh-CN" altLang="en-US" sz="2000" dirty="0">
                <a:solidFill>
                  <a:schemeClr val="bg1"/>
                </a:solidFill>
                <a:latin typeface="+mj-ea"/>
                <a:ea typeface="+mj-ea"/>
              </a:rPr>
              <a:t>许多企业常常会在这样</a:t>
            </a:r>
            <a:r>
              <a:rPr lang="zh-CN" altLang="en-US" sz="2000" dirty="0" smtClean="0">
                <a:solidFill>
                  <a:schemeClr val="bg1"/>
                </a:solidFill>
                <a:latin typeface="+mj-ea"/>
                <a:ea typeface="+mj-ea"/>
              </a:rPr>
              <a:t>高额</a:t>
            </a:r>
            <a:r>
              <a:rPr lang="zh-CN" altLang="en-US" sz="2000" dirty="0">
                <a:solidFill>
                  <a:schemeClr val="bg1"/>
                </a:solidFill>
                <a:latin typeface="+mj-ea"/>
                <a:ea typeface="+mj-ea"/>
              </a:rPr>
              <a:t>的费用面前放弃在电视媒体上投放</a:t>
            </a:r>
            <a:r>
              <a:rPr lang="zh-CN" altLang="en-US" sz="2000" dirty="0" smtClean="0">
                <a:solidFill>
                  <a:schemeClr val="bg1"/>
                </a:solidFill>
                <a:latin typeface="+mj-ea"/>
                <a:ea typeface="+mj-ea"/>
              </a:rPr>
              <a:t>广告</a:t>
            </a:r>
            <a:endParaRPr lang="en-US" altLang="zh-CN" sz="2000" dirty="0">
              <a:solidFill>
                <a:schemeClr val="bg1"/>
              </a:solidFill>
              <a:latin typeface="+mj-ea"/>
              <a:ea typeface="+mj-ea"/>
            </a:endParaRPr>
          </a:p>
          <a:p>
            <a:pPr marL="342900" indent="-342900">
              <a:lnSpc>
                <a:spcPct val="150000"/>
              </a:lnSpc>
              <a:buFont typeface="Arial" pitchFamily="34" charset="0"/>
              <a:buChar char="•"/>
            </a:pPr>
            <a:r>
              <a:rPr lang="zh-CN" altLang="en-US" sz="2000" dirty="0">
                <a:solidFill>
                  <a:srgbClr val="7C8B71"/>
                </a:solidFill>
                <a:latin typeface="+mj-ea"/>
                <a:ea typeface="+mj-ea"/>
              </a:rPr>
              <a:t>电视台的收视率是根据专业调查公司对观众收看电视的行为进行的调查和统计分析而得出的</a:t>
            </a:r>
            <a:r>
              <a:rPr lang="en-US" altLang="zh-CN" sz="2000" dirty="0">
                <a:solidFill>
                  <a:srgbClr val="7C8B71"/>
                </a:solidFill>
                <a:latin typeface="+mj-ea"/>
                <a:ea typeface="+mj-ea"/>
              </a:rPr>
              <a:t>,</a:t>
            </a:r>
            <a:r>
              <a:rPr lang="zh-CN" altLang="en-US" sz="2000" dirty="0">
                <a:solidFill>
                  <a:srgbClr val="7C8B71"/>
                </a:solidFill>
                <a:latin typeface="+mj-ea"/>
                <a:ea typeface="+mj-ea"/>
              </a:rPr>
              <a:t>虽然这不是一个绝对的执行与认定标准</a:t>
            </a:r>
            <a:r>
              <a:rPr lang="en-US" altLang="zh-CN" sz="2000" dirty="0">
                <a:solidFill>
                  <a:srgbClr val="7C8B71"/>
                </a:solidFill>
                <a:latin typeface="+mj-ea"/>
                <a:ea typeface="+mj-ea"/>
              </a:rPr>
              <a:t>,</a:t>
            </a:r>
            <a:r>
              <a:rPr lang="zh-CN" altLang="en-US" sz="2000" dirty="0">
                <a:solidFill>
                  <a:srgbClr val="7C8B71"/>
                </a:solidFill>
                <a:latin typeface="+mj-ea"/>
                <a:ea typeface="+mj-ea"/>
              </a:rPr>
              <a:t>但在目前来讲</a:t>
            </a:r>
            <a:r>
              <a:rPr lang="en-US" altLang="zh-CN" sz="2000" dirty="0">
                <a:solidFill>
                  <a:srgbClr val="7C8B71"/>
                </a:solidFill>
                <a:latin typeface="+mj-ea"/>
                <a:ea typeface="+mj-ea"/>
              </a:rPr>
              <a:t>,</a:t>
            </a:r>
            <a:r>
              <a:rPr lang="zh-CN" altLang="en-US" sz="2000" dirty="0">
                <a:solidFill>
                  <a:srgbClr val="7C8B71"/>
                </a:solidFill>
                <a:latin typeface="+mj-ea"/>
                <a:ea typeface="+mj-ea"/>
              </a:rPr>
              <a:t>这却是一个能够被广告主认可的收视率数据。</a:t>
            </a:r>
            <a:r>
              <a:rPr lang="en-US" altLang="zh-CN" sz="2000" dirty="0">
                <a:solidFill>
                  <a:srgbClr val="7C8B71"/>
                </a:solidFill>
                <a:latin typeface="+mj-ea"/>
                <a:ea typeface="+mj-ea"/>
              </a:rPr>
              <a:t>【</a:t>
            </a:r>
            <a:r>
              <a:rPr lang="zh-CN" altLang="en-US" sz="2000" dirty="0">
                <a:solidFill>
                  <a:srgbClr val="7C8B71"/>
                </a:solidFill>
                <a:latin typeface="+mj-ea"/>
                <a:ea typeface="+mj-ea"/>
              </a:rPr>
              <a:t>以中央电视台为例</a:t>
            </a:r>
            <a:r>
              <a:rPr lang="en-US" altLang="zh-CN" sz="2000" dirty="0">
                <a:solidFill>
                  <a:srgbClr val="7C8B71"/>
                </a:solidFill>
                <a:latin typeface="+mj-ea"/>
                <a:ea typeface="+mj-ea"/>
              </a:rPr>
              <a:t>】</a:t>
            </a:r>
          </a:p>
        </p:txBody>
      </p:sp>
      <p:sp>
        <p:nvSpPr>
          <p:cNvPr id="15" name="文本框 12"/>
          <p:cNvSpPr txBox="1"/>
          <p:nvPr/>
        </p:nvSpPr>
        <p:spPr>
          <a:xfrm>
            <a:off x="551072" y="1310155"/>
            <a:ext cx="11069718" cy="1015663"/>
          </a:xfrm>
          <a:prstGeom prst="rect">
            <a:avLst/>
          </a:prstGeom>
          <a:noFill/>
        </p:spPr>
        <p:txBody>
          <a:bodyPr wrap="square" rtlCol="0">
            <a:spAutoFit/>
          </a:bodyPr>
          <a:lstStyle/>
          <a:p>
            <a:pPr marL="342900" indent="-342900">
              <a:lnSpc>
                <a:spcPct val="150000"/>
              </a:lnSpc>
              <a:buFont typeface="Arial" pitchFamily="34" charset="0"/>
              <a:buChar char="•"/>
            </a:pPr>
            <a:r>
              <a:rPr lang="zh-CN" altLang="en-US" sz="2000" dirty="0">
                <a:solidFill>
                  <a:srgbClr val="7C8B71"/>
                </a:solidFill>
                <a:latin typeface="+mj-ea"/>
                <a:ea typeface="+mj-ea"/>
              </a:rPr>
              <a:t>电视广告在所有广告中占有一</a:t>
            </a:r>
            <a:r>
              <a:rPr lang="zh-CN" altLang="en-US" sz="2000" dirty="0" smtClean="0">
                <a:solidFill>
                  <a:srgbClr val="7C8B71"/>
                </a:solidFill>
                <a:latin typeface="+mj-ea"/>
                <a:ea typeface="+mj-ea"/>
              </a:rPr>
              <a:t>个重要</a:t>
            </a:r>
            <a:r>
              <a:rPr lang="zh-CN" altLang="en-US" sz="2000" dirty="0">
                <a:solidFill>
                  <a:srgbClr val="7C8B71"/>
                </a:solidFill>
                <a:latin typeface="+mj-ea"/>
                <a:ea typeface="+mj-ea"/>
              </a:rPr>
              <a:t>位置</a:t>
            </a:r>
            <a:r>
              <a:rPr lang="en-US" altLang="zh-CN" sz="2000" dirty="0">
                <a:solidFill>
                  <a:srgbClr val="7C8B71"/>
                </a:solidFill>
                <a:latin typeface="+mj-ea"/>
                <a:ea typeface="+mj-ea"/>
              </a:rPr>
              <a:t>,</a:t>
            </a:r>
            <a:r>
              <a:rPr lang="zh-CN" altLang="en-US" sz="2000" dirty="0">
                <a:solidFill>
                  <a:srgbClr val="7C8B71"/>
                </a:solidFill>
                <a:latin typeface="+mj-ea"/>
                <a:ea typeface="+mj-ea"/>
              </a:rPr>
              <a:t>无论是就其对受众的影响力还是就其发布费用而言</a:t>
            </a:r>
            <a:r>
              <a:rPr lang="en-US" altLang="zh-CN" sz="2000" dirty="0">
                <a:solidFill>
                  <a:srgbClr val="7C8B71"/>
                </a:solidFill>
                <a:latin typeface="+mj-ea"/>
                <a:ea typeface="+mj-ea"/>
              </a:rPr>
              <a:t>,</a:t>
            </a:r>
            <a:r>
              <a:rPr lang="zh-CN" altLang="en-US" sz="2000" dirty="0">
                <a:solidFill>
                  <a:srgbClr val="7C8B71"/>
                </a:solidFill>
                <a:latin typeface="+mj-ea"/>
                <a:ea typeface="+mj-ea"/>
              </a:rPr>
              <a:t>电视广告在</a:t>
            </a:r>
            <a:r>
              <a:rPr lang="zh-CN" altLang="en-US" sz="2000" dirty="0" smtClean="0">
                <a:solidFill>
                  <a:srgbClr val="7C8B71"/>
                </a:solidFill>
                <a:latin typeface="+mj-ea"/>
                <a:ea typeface="+mj-ea"/>
              </a:rPr>
              <a:t>众多的</a:t>
            </a:r>
            <a:r>
              <a:rPr lang="zh-CN" altLang="en-US" sz="2000" dirty="0">
                <a:solidFill>
                  <a:srgbClr val="7C8B71"/>
                </a:solidFill>
                <a:latin typeface="+mj-ea"/>
                <a:ea typeface="+mj-ea"/>
              </a:rPr>
              <a:t>广告中都是佼佼者</a:t>
            </a:r>
          </a:p>
        </p:txBody>
      </p:sp>
      <p:sp>
        <p:nvSpPr>
          <p:cNvPr id="16" name="矩形 15"/>
          <p:cNvSpPr/>
          <p:nvPr/>
        </p:nvSpPr>
        <p:spPr>
          <a:xfrm>
            <a:off x="310977" y="638630"/>
            <a:ext cx="367646" cy="740229"/>
          </a:xfrm>
          <a:prstGeom prst="rect">
            <a:avLst/>
          </a:prstGeom>
          <a:solidFill>
            <a:srgbClr val="E1E4E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80548682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4562275" cy="740229"/>
            <a:chOff x="314525" y="638630"/>
            <a:chExt cx="4562275"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194629" cy="584775"/>
            </a:xfrm>
            <a:prstGeom prst="rect">
              <a:avLst/>
            </a:prstGeom>
            <a:noFill/>
          </p:spPr>
          <p:txBody>
            <a:bodyPr wrap="square" rtlCol="0">
              <a:spAutoFit/>
            </a:bodyPr>
            <a:lstStyle/>
            <a:p>
              <a:r>
                <a:rPr lang="zh-CN" altLang="en-US" sz="3200" dirty="0">
                  <a:solidFill>
                    <a:srgbClr val="A2998A"/>
                  </a:solidFill>
                  <a:latin typeface="思源黑体 CN Heavy" panose="020B0A00000000000000" pitchFamily="34" charset="-122"/>
                  <a:ea typeface="思源黑体 CN Heavy" panose="020B0A00000000000000" pitchFamily="34" charset="-122"/>
                </a:rPr>
                <a:t>二</a:t>
              </a:r>
              <a:r>
                <a:rPr lang="zh-CN" altLang="en-US" sz="3200" dirty="0" smtClean="0">
                  <a:solidFill>
                    <a:srgbClr val="A2998A"/>
                  </a:solidFill>
                  <a:latin typeface="思源黑体 CN Heavy" panose="020B0A00000000000000" pitchFamily="34" charset="-122"/>
                  <a:ea typeface="思源黑体 CN Heavy" panose="020B0A00000000000000" pitchFamily="34" charset="-122"/>
                </a:rPr>
                <a:t>、</a:t>
              </a:r>
              <a:r>
                <a:rPr lang="en-US" altLang="zh-CN" sz="3200" dirty="0">
                  <a:solidFill>
                    <a:srgbClr val="A2998A"/>
                  </a:solidFill>
                  <a:latin typeface="思源黑体 CN Heavy" panose="020B0A00000000000000" pitchFamily="34" charset="-122"/>
                  <a:ea typeface="思源黑体 CN Heavy" panose="020B0A00000000000000" pitchFamily="34" charset="-122"/>
                </a:rPr>
                <a:t>POP </a:t>
              </a:r>
              <a:r>
                <a:rPr lang="zh-CN" altLang="en-US" sz="3200" dirty="0">
                  <a:solidFill>
                    <a:srgbClr val="A2998A"/>
                  </a:solidFill>
                  <a:latin typeface="思源黑体 CN Heavy" panose="020B0A00000000000000" pitchFamily="34" charset="-122"/>
                  <a:ea typeface="思源黑体 CN Heavy" panose="020B0A00000000000000" pitchFamily="34" charset="-122"/>
                </a:rPr>
                <a:t>广告媒体</a:t>
              </a:r>
              <a:endParaRPr lang="zh-CN" altLang="en-US" sz="3200" dirty="0">
                <a:solidFill>
                  <a:srgbClr val="A2998A"/>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11315700" y="1790702"/>
            <a:ext cx="571500" cy="4292599"/>
          </a:xfrm>
          <a:prstGeom prst="rect">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8229600" y="1790701"/>
            <a:ext cx="2959100" cy="2074167"/>
          </a:xfrm>
          <a:prstGeom prst="rect">
            <a:avLst/>
          </a:prstGeom>
          <a:blipFill dpi="0" rotWithShape="1">
            <a:blip r:embed="rId3"/>
            <a:srcRect/>
            <a:tile tx="0" ty="0" sx="100000" sy="100000" flip="none" algn="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矩形 7"/>
          <p:cNvSpPr/>
          <p:nvPr/>
        </p:nvSpPr>
        <p:spPr>
          <a:xfrm>
            <a:off x="5143500" y="4009134"/>
            <a:ext cx="2959100" cy="2074167"/>
          </a:xfrm>
          <a:prstGeom prst="rect">
            <a:avLst/>
          </a:prstGeom>
          <a:blipFill dpi="0" rotWithShape="1">
            <a:blip r:embed="rId4"/>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p:nvSpPr>
        <p:spPr>
          <a:xfrm>
            <a:off x="310976" y="1790702"/>
            <a:ext cx="565323" cy="429259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a:off x="1003300" y="1790700"/>
            <a:ext cx="4013200" cy="4292600"/>
          </a:xfrm>
          <a:prstGeom prst="rect">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1375704" y="2178298"/>
            <a:ext cx="3352800" cy="3693319"/>
          </a:xfrm>
          <a:prstGeom prst="rect">
            <a:avLst/>
          </a:prstGeom>
          <a:noFill/>
        </p:spPr>
        <p:txBody>
          <a:bodyPr wrap="square" rtlCol="0">
            <a:spAutoFit/>
          </a:bodyPr>
          <a:lstStyle/>
          <a:p>
            <a:r>
              <a:rPr lang="zh-CN" altLang="en-US" dirty="0" smtClean="0">
                <a:solidFill>
                  <a:schemeClr val="bg1"/>
                </a:solidFill>
                <a:latin typeface="+mj-ea"/>
                <a:ea typeface="+mj-ea"/>
              </a:rPr>
              <a:t>    学术界</a:t>
            </a:r>
            <a:r>
              <a:rPr lang="zh-CN" altLang="en-US" dirty="0">
                <a:solidFill>
                  <a:schemeClr val="bg1"/>
                </a:solidFill>
                <a:latin typeface="+mj-ea"/>
                <a:ea typeface="+mj-ea"/>
              </a:rPr>
              <a:t>为 </a:t>
            </a:r>
            <a:r>
              <a:rPr lang="en-US" altLang="zh-CN" dirty="0">
                <a:solidFill>
                  <a:schemeClr val="bg1"/>
                </a:solidFill>
                <a:latin typeface="+mj-ea"/>
                <a:ea typeface="+mj-ea"/>
              </a:rPr>
              <a:t>POP </a:t>
            </a:r>
            <a:r>
              <a:rPr lang="zh-CN" altLang="en-US" dirty="0">
                <a:solidFill>
                  <a:schemeClr val="bg1"/>
                </a:solidFill>
                <a:latin typeface="+mj-ea"/>
                <a:ea typeface="+mj-ea"/>
              </a:rPr>
              <a:t>广告下的定义是</a:t>
            </a:r>
            <a:r>
              <a:rPr lang="en-US" altLang="zh-CN" dirty="0">
                <a:solidFill>
                  <a:schemeClr val="bg1"/>
                </a:solidFill>
                <a:latin typeface="+mj-ea"/>
                <a:ea typeface="+mj-ea"/>
              </a:rPr>
              <a:t>, POP </a:t>
            </a:r>
            <a:r>
              <a:rPr lang="zh-CN" altLang="en-US" dirty="0">
                <a:solidFill>
                  <a:schemeClr val="bg1"/>
                </a:solidFill>
                <a:latin typeface="+mj-ea"/>
                <a:ea typeface="+mj-ea"/>
              </a:rPr>
              <a:t>广告是指广告主在消费者与商品的</a:t>
            </a:r>
            <a:r>
              <a:rPr lang="zh-CN" altLang="en-US" dirty="0" smtClean="0">
                <a:solidFill>
                  <a:schemeClr val="bg1"/>
                </a:solidFill>
                <a:latin typeface="+mj-ea"/>
                <a:ea typeface="+mj-ea"/>
              </a:rPr>
              <a:t>直接接触</a:t>
            </a:r>
            <a:r>
              <a:rPr lang="zh-CN" altLang="en-US" dirty="0">
                <a:solidFill>
                  <a:schemeClr val="bg1"/>
                </a:solidFill>
                <a:latin typeface="+mj-ea"/>
                <a:ea typeface="+mj-ea"/>
              </a:rPr>
              <a:t>中</a:t>
            </a:r>
            <a:r>
              <a:rPr lang="en-US" altLang="zh-CN" dirty="0">
                <a:solidFill>
                  <a:schemeClr val="bg1"/>
                </a:solidFill>
                <a:latin typeface="+mj-ea"/>
                <a:ea typeface="+mj-ea"/>
              </a:rPr>
              <a:t>,</a:t>
            </a:r>
            <a:r>
              <a:rPr lang="zh-CN" altLang="en-US" dirty="0">
                <a:solidFill>
                  <a:schemeClr val="bg1"/>
                </a:solidFill>
                <a:latin typeface="+mj-ea"/>
                <a:ea typeface="+mj-ea"/>
              </a:rPr>
              <a:t>在实现商品交换的场所</a:t>
            </a:r>
            <a:r>
              <a:rPr lang="en-US" altLang="zh-CN" dirty="0">
                <a:solidFill>
                  <a:schemeClr val="bg1"/>
                </a:solidFill>
                <a:latin typeface="+mj-ea"/>
                <a:ea typeface="+mj-ea"/>
              </a:rPr>
              <a:t>(</a:t>
            </a:r>
            <a:r>
              <a:rPr lang="zh-CN" altLang="en-US" dirty="0">
                <a:solidFill>
                  <a:schemeClr val="bg1"/>
                </a:solidFill>
                <a:latin typeface="+mj-ea"/>
                <a:ea typeface="+mj-ea"/>
              </a:rPr>
              <a:t>零售点、百货商场、超市</a:t>
            </a:r>
            <a:r>
              <a:rPr lang="en-US" altLang="zh-CN" dirty="0">
                <a:solidFill>
                  <a:schemeClr val="bg1"/>
                </a:solidFill>
                <a:latin typeface="+mj-ea"/>
                <a:ea typeface="+mj-ea"/>
              </a:rPr>
              <a:t>)</a:t>
            </a:r>
            <a:r>
              <a:rPr lang="zh-CN" altLang="en-US" dirty="0">
                <a:solidFill>
                  <a:schemeClr val="bg1"/>
                </a:solidFill>
                <a:latin typeface="+mj-ea"/>
                <a:ea typeface="+mj-ea"/>
              </a:rPr>
              <a:t>进行的一种销售</a:t>
            </a:r>
            <a:r>
              <a:rPr lang="zh-CN" altLang="en-US" dirty="0" smtClean="0">
                <a:solidFill>
                  <a:schemeClr val="bg1"/>
                </a:solidFill>
                <a:latin typeface="+mj-ea"/>
                <a:ea typeface="+mj-ea"/>
              </a:rPr>
              <a:t>现场的</a:t>
            </a:r>
            <a:r>
              <a:rPr lang="zh-CN" altLang="en-US" dirty="0">
                <a:solidFill>
                  <a:schemeClr val="bg1"/>
                </a:solidFill>
                <a:latin typeface="+mj-ea"/>
                <a:ea typeface="+mj-ea"/>
              </a:rPr>
              <a:t>直接广告宣传</a:t>
            </a:r>
            <a:r>
              <a:rPr lang="en-US" altLang="zh-CN" dirty="0">
                <a:solidFill>
                  <a:schemeClr val="bg1"/>
                </a:solidFill>
                <a:latin typeface="+mj-ea"/>
                <a:ea typeface="+mj-ea"/>
              </a:rPr>
              <a:t>,</a:t>
            </a:r>
            <a:r>
              <a:rPr lang="zh-CN" altLang="en-US" dirty="0">
                <a:solidFill>
                  <a:schemeClr val="bg1"/>
                </a:solidFill>
                <a:latin typeface="+mj-ea"/>
                <a:ea typeface="+mj-ea"/>
              </a:rPr>
              <a:t>如橱窗产品展示、售点模特、产品艺术展示</a:t>
            </a:r>
            <a:r>
              <a:rPr lang="zh-CN" altLang="en-US" dirty="0" smtClean="0">
                <a:solidFill>
                  <a:schemeClr val="bg1"/>
                </a:solidFill>
                <a:latin typeface="+mj-ea"/>
                <a:ea typeface="+mj-ea"/>
              </a:rPr>
              <a:t>等。</a:t>
            </a:r>
            <a:endParaRPr lang="en-US" altLang="zh-CN" dirty="0" smtClean="0">
              <a:solidFill>
                <a:schemeClr val="bg1"/>
              </a:solidFill>
              <a:latin typeface="+mj-ea"/>
              <a:ea typeface="+mj-ea"/>
            </a:endParaRPr>
          </a:p>
          <a:p>
            <a:r>
              <a:rPr lang="zh-CN" altLang="en-US" dirty="0" smtClean="0">
                <a:solidFill>
                  <a:schemeClr val="bg1"/>
                </a:solidFill>
                <a:latin typeface="+mj-ea"/>
                <a:ea typeface="+mj-ea"/>
              </a:rPr>
              <a:t>    从</a:t>
            </a:r>
            <a:r>
              <a:rPr lang="zh-CN" altLang="en-US" dirty="0">
                <a:solidFill>
                  <a:schemeClr val="bg1"/>
                </a:solidFill>
                <a:latin typeface="+mj-ea"/>
                <a:ea typeface="+mj-ea"/>
              </a:rPr>
              <a:t>消费者获取广告讯息到产生购买行为的过程看</a:t>
            </a:r>
            <a:r>
              <a:rPr lang="en-US" altLang="zh-CN" dirty="0">
                <a:solidFill>
                  <a:schemeClr val="bg1"/>
                </a:solidFill>
                <a:latin typeface="+mj-ea"/>
                <a:ea typeface="+mj-ea"/>
              </a:rPr>
              <a:t>,</a:t>
            </a:r>
            <a:r>
              <a:rPr lang="zh-CN" altLang="en-US" dirty="0">
                <a:solidFill>
                  <a:schemeClr val="bg1"/>
                </a:solidFill>
                <a:latin typeface="+mj-ea"/>
                <a:ea typeface="+mj-ea"/>
              </a:rPr>
              <a:t>销售点是购买行为的</a:t>
            </a:r>
            <a:r>
              <a:rPr lang="zh-CN" altLang="en-US" dirty="0" smtClean="0">
                <a:solidFill>
                  <a:schemeClr val="bg1"/>
                </a:solidFill>
                <a:latin typeface="+mj-ea"/>
                <a:ea typeface="+mj-ea"/>
              </a:rPr>
              <a:t>终端</a:t>
            </a:r>
            <a:r>
              <a:rPr lang="en-US" altLang="zh-CN" dirty="0">
                <a:solidFill>
                  <a:schemeClr val="bg1"/>
                </a:solidFill>
                <a:latin typeface="+mj-ea"/>
                <a:ea typeface="+mj-ea"/>
              </a:rPr>
              <a:t>,</a:t>
            </a:r>
            <a:r>
              <a:rPr lang="zh-CN" altLang="en-US" dirty="0">
                <a:solidFill>
                  <a:schemeClr val="bg1"/>
                </a:solidFill>
                <a:latin typeface="+mj-ea"/>
                <a:ea typeface="+mj-ea"/>
              </a:rPr>
              <a:t>因此 </a:t>
            </a:r>
            <a:r>
              <a:rPr lang="en-US" altLang="zh-CN" dirty="0">
                <a:solidFill>
                  <a:schemeClr val="bg1"/>
                </a:solidFill>
                <a:latin typeface="+mj-ea"/>
                <a:ea typeface="+mj-ea"/>
              </a:rPr>
              <a:t>POP </a:t>
            </a:r>
            <a:r>
              <a:rPr lang="zh-CN" altLang="en-US" dirty="0">
                <a:solidFill>
                  <a:schemeClr val="bg1"/>
                </a:solidFill>
                <a:latin typeface="+mj-ea"/>
                <a:ea typeface="+mj-ea"/>
              </a:rPr>
              <a:t>广告也被人形象地称为</a:t>
            </a:r>
            <a:r>
              <a:rPr lang="zh-CN" altLang="en-US" dirty="0" smtClean="0">
                <a:solidFill>
                  <a:schemeClr val="bg1"/>
                </a:solidFill>
                <a:latin typeface="+mj-ea"/>
                <a:ea typeface="+mj-ea"/>
              </a:rPr>
              <a:t>“终点广告”</a:t>
            </a:r>
            <a:r>
              <a:rPr lang="en-US" altLang="zh-CN" dirty="0">
                <a:solidFill>
                  <a:schemeClr val="bg1"/>
                </a:solidFill>
                <a:latin typeface="+mj-ea"/>
                <a:ea typeface="+mj-ea"/>
              </a:rPr>
              <a:t>.</a:t>
            </a:r>
            <a:endParaRPr lang="zh-CN" altLang="en-US" dirty="0" smtClean="0">
              <a:solidFill>
                <a:schemeClr val="bg1"/>
              </a:solidFill>
              <a:latin typeface="+mj-ea"/>
              <a:ea typeface="+mj-ea"/>
            </a:endParaRPr>
          </a:p>
        </p:txBody>
      </p:sp>
      <p:sp>
        <p:nvSpPr>
          <p:cNvPr id="14" name="矩形 13"/>
          <p:cNvSpPr/>
          <p:nvPr/>
        </p:nvSpPr>
        <p:spPr>
          <a:xfrm>
            <a:off x="1333500" y="2019869"/>
            <a:ext cx="3395004" cy="3851748"/>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5" name="组合 14"/>
          <p:cNvGrpSpPr/>
          <p:nvPr/>
        </p:nvGrpSpPr>
        <p:grpSpPr>
          <a:xfrm>
            <a:off x="8239008" y="4009134"/>
            <a:ext cx="3020034" cy="2092881"/>
            <a:chOff x="706663" y="4335350"/>
            <a:chExt cx="3598659" cy="2092881"/>
          </a:xfrm>
        </p:grpSpPr>
        <p:sp>
          <p:nvSpPr>
            <p:cNvPr id="18" name="文本框 17"/>
            <p:cNvSpPr txBox="1"/>
            <p:nvPr/>
          </p:nvSpPr>
          <p:spPr>
            <a:xfrm>
              <a:off x="790481" y="4335350"/>
              <a:ext cx="3514841" cy="2092881"/>
            </a:xfrm>
            <a:prstGeom prst="rect">
              <a:avLst/>
            </a:prstGeom>
            <a:noFill/>
          </p:spPr>
          <p:txBody>
            <a:bodyPr wrap="square" rtlCol="0">
              <a:spAutoFit/>
            </a:bodyPr>
            <a:lstStyle/>
            <a:p>
              <a:r>
                <a:rPr lang="zh-CN" altLang="en-US" b="1" dirty="0" smtClean="0">
                  <a:solidFill>
                    <a:srgbClr val="A2998A"/>
                  </a:solidFill>
                  <a:latin typeface="+mj-ea"/>
                  <a:ea typeface="+mj-ea"/>
                  <a:sym typeface="思源黑体 CN"/>
                </a:rPr>
                <a:t>（二）售</a:t>
              </a:r>
              <a:r>
                <a:rPr lang="zh-CN" altLang="en-US" b="1" dirty="0">
                  <a:solidFill>
                    <a:srgbClr val="A2998A"/>
                  </a:solidFill>
                  <a:latin typeface="+mj-ea"/>
                  <a:ea typeface="+mj-ea"/>
                  <a:sym typeface="思源黑体 CN"/>
                </a:rPr>
                <a:t>点</a:t>
              </a:r>
              <a:r>
                <a:rPr lang="zh-CN" altLang="en-US" b="1" dirty="0" smtClean="0">
                  <a:solidFill>
                    <a:srgbClr val="A2998A"/>
                  </a:solidFill>
                  <a:latin typeface="+mj-ea"/>
                  <a:ea typeface="+mj-ea"/>
                  <a:sym typeface="思源黑体 CN"/>
                </a:rPr>
                <a:t>模特</a:t>
              </a:r>
              <a:r>
                <a:rPr lang="zh-CN" altLang="en-US" b="1" dirty="0">
                  <a:solidFill>
                    <a:srgbClr val="A2998A"/>
                  </a:solidFill>
                  <a:latin typeface="+mj-ea"/>
                  <a:ea typeface="+mj-ea"/>
                  <a:sym typeface="思源黑体 CN"/>
                </a:rPr>
                <a:t>促销</a:t>
              </a:r>
              <a:endParaRPr lang="en-US" altLang="zh-CN" b="1" dirty="0" smtClean="0">
                <a:solidFill>
                  <a:srgbClr val="A2998A"/>
                </a:solidFill>
                <a:latin typeface="+mj-ea"/>
                <a:ea typeface="+mj-ea"/>
                <a:sym typeface="思源黑体 CN"/>
              </a:endParaRPr>
            </a:p>
            <a:p>
              <a:r>
                <a:rPr lang="zh-CN" altLang="en-US" sz="1600" dirty="0">
                  <a:solidFill>
                    <a:srgbClr val="A2998A"/>
                  </a:solidFill>
                  <a:latin typeface="黑体" pitchFamily="49" charset="-122"/>
                  <a:ea typeface="黑体" pitchFamily="49" charset="-122"/>
                  <a:sym typeface="思源黑体 CN"/>
                </a:rPr>
                <a:t>指在商品的具体销售地点安排专职促销人员专门介绍该商品的好处</a:t>
              </a:r>
              <a:r>
                <a:rPr lang="en-US" altLang="zh-CN" sz="1600" dirty="0">
                  <a:solidFill>
                    <a:srgbClr val="A2998A"/>
                  </a:solidFill>
                  <a:latin typeface="黑体" pitchFamily="49" charset="-122"/>
                  <a:ea typeface="黑体" pitchFamily="49" charset="-122"/>
                  <a:sym typeface="思源黑体 CN"/>
                </a:rPr>
                <a:t>,</a:t>
              </a:r>
              <a:r>
                <a:rPr lang="zh-CN" altLang="en-US" sz="1600" dirty="0">
                  <a:solidFill>
                    <a:srgbClr val="A2998A"/>
                  </a:solidFill>
                  <a:latin typeface="黑体" pitchFamily="49" charset="-122"/>
                  <a:ea typeface="黑体" pitchFamily="49" charset="-122"/>
                  <a:sym typeface="思源黑体 CN"/>
                </a:rPr>
                <a:t>回答消费者的相关问题</a:t>
              </a:r>
              <a:r>
                <a:rPr lang="en-US" altLang="zh-CN" sz="1600" dirty="0">
                  <a:solidFill>
                    <a:srgbClr val="A2998A"/>
                  </a:solidFill>
                  <a:latin typeface="黑体" pitchFamily="49" charset="-122"/>
                  <a:ea typeface="黑体" pitchFamily="49" charset="-122"/>
                  <a:sym typeface="思源黑体 CN"/>
                </a:rPr>
                <a:t>,</a:t>
              </a:r>
              <a:r>
                <a:rPr lang="zh-CN" altLang="en-US" sz="1600" dirty="0">
                  <a:solidFill>
                    <a:srgbClr val="A2998A"/>
                  </a:solidFill>
                  <a:latin typeface="黑体" pitchFamily="49" charset="-122"/>
                  <a:ea typeface="黑体" pitchFamily="49" charset="-122"/>
                  <a:sym typeface="思源黑体 CN"/>
                </a:rPr>
                <a:t>并且当场演示该商品如何</a:t>
              </a:r>
              <a:r>
                <a:rPr lang="zh-CN" altLang="en-US" sz="1600" dirty="0">
                  <a:solidFill>
                    <a:srgbClr val="A2998A"/>
                  </a:solidFill>
                  <a:latin typeface="黑体" pitchFamily="49" charset="-122"/>
                  <a:ea typeface="黑体" pitchFamily="49" charset="-122"/>
                  <a:sym typeface="思源黑体 CN"/>
                </a:rPr>
                <a:t>使用</a:t>
              </a:r>
              <a:r>
                <a:rPr lang="zh-CN" altLang="en-US" sz="1600" dirty="0">
                  <a:solidFill>
                    <a:srgbClr val="A2998A"/>
                  </a:solidFill>
                  <a:latin typeface="黑体" pitchFamily="49" charset="-122"/>
                  <a:ea typeface="黑体" pitchFamily="49" charset="-122"/>
                  <a:sym typeface="思源黑体 CN"/>
                </a:rPr>
                <a:t>。</a:t>
              </a:r>
              <a:r>
                <a:rPr lang="zh-CN" altLang="en-US" sz="1600" dirty="0">
                  <a:solidFill>
                    <a:srgbClr val="A2998A"/>
                  </a:solidFill>
                  <a:latin typeface="黑体" pitchFamily="49" charset="-122"/>
                  <a:ea typeface="黑体" pitchFamily="49" charset="-122"/>
                  <a:sym typeface="思源黑体 CN"/>
                </a:rPr>
                <a:t>以调动</a:t>
              </a:r>
              <a:r>
                <a:rPr lang="zh-CN" altLang="en-US" sz="1600" dirty="0">
                  <a:solidFill>
                    <a:srgbClr val="A2998A"/>
                  </a:solidFill>
                  <a:latin typeface="黑体" pitchFamily="49" charset="-122"/>
                  <a:ea typeface="黑体" pitchFamily="49" charset="-122"/>
                  <a:sym typeface="思源黑体 CN"/>
                </a:rPr>
                <a:t>起消费者的有意</a:t>
              </a:r>
              <a:r>
                <a:rPr lang="zh-CN" altLang="en-US" sz="1600" dirty="0">
                  <a:solidFill>
                    <a:srgbClr val="A2998A"/>
                  </a:solidFill>
                  <a:latin typeface="黑体" pitchFamily="49" charset="-122"/>
                  <a:ea typeface="黑体" pitchFamily="49" charset="-122"/>
                  <a:sym typeface="思源黑体 CN"/>
                </a:rPr>
                <a:t>注意力，争取获得消费者对该商品的好感</a:t>
              </a:r>
              <a:r>
                <a:rPr lang="en-US" altLang="zh-CN" sz="1600" dirty="0">
                  <a:solidFill>
                    <a:srgbClr val="A2998A"/>
                  </a:solidFill>
                  <a:latin typeface="黑体" pitchFamily="49" charset="-122"/>
                  <a:ea typeface="黑体" pitchFamily="49" charset="-122"/>
                  <a:sym typeface="思源黑体 CN"/>
                </a:rPr>
                <a:t>,</a:t>
              </a:r>
              <a:r>
                <a:rPr lang="zh-CN" altLang="en-US" sz="1600" dirty="0">
                  <a:solidFill>
                    <a:srgbClr val="A2998A"/>
                  </a:solidFill>
                  <a:latin typeface="黑体" pitchFamily="49" charset="-122"/>
                  <a:ea typeface="黑体" pitchFamily="49" charset="-122"/>
                  <a:sym typeface="思源黑体 CN"/>
                </a:rPr>
                <a:t>最终达到</a:t>
              </a:r>
              <a:r>
                <a:rPr lang="zh-CN" altLang="en-US" sz="1600" dirty="0" smtClean="0">
                  <a:solidFill>
                    <a:srgbClr val="A2998A"/>
                  </a:solidFill>
                  <a:latin typeface="黑体" pitchFamily="49" charset="-122"/>
                  <a:ea typeface="黑体" pitchFamily="49" charset="-122"/>
                  <a:sym typeface="思源黑体 CN"/>
                </a:rPr>
                <a:t>预期</a:t>
              </a:r>
              <a:r>
                <a:rPr lang="zh-CN" altLang="en-US" sz="1600" dirty="0">
                  <a:solidFill>
                    <a:srgbClr val="A2998A"/>
                  </a:solidFill>
                  <a:latin typeface="黑体" pitchFamily="49" charset="-122"/>
                  <a:ea typeface="黑体" pitchFamily="49" charset="-122"/>
                  <a:sym typeface="思源黑体 CN"/>
                </a:rPr>
                <a:t>的营销效果</a:t>
              </a:r>
              <a:r>
                <a:rPr lang="en-US" altLang="zh-CN" sz="1600" dirty="0">
                  <a:solidFill>
                    <a:srgbClr val="A2998A"/>
                  </a:solidFill>
                  <a:latin typeface="黑体" pitchFamily="49" charset="-122"/>
                  <a:ea typeface="黑体" pitchFamily="49" charset="-122"/>
                  <a:sym typeface="思源黑体 CN"/>
                </a:rPr>
                <a:t>.</a:t>
              </a:r>
              <a:endParaRPr lang="zh-CN" altLang="en-US" sz="1600" dirty="0">
                <a:solidFill>
                  <a:srgbClr val="A2998A"/>
                </a:solidFill>
                <a:latin typeface="黑体" pitchFamily="49" charset="-122"/>
                <a:ea typeface="黑体" pitchFamily="49" charset="-122"/>
                <a:sym typeface="思源黑体 CN"/>
              </a:endParaRPr>
            </a:p>
          </p:txBody>
        </p:sp>
        <p:sp>
          <p:nvSpPr>
            <p:cNvPr id="17" name="矩形 16"/>
            <p:cNvSpPr/>
            <p:nvPr/>
          </p:nvSpPr>
          <p:spPr>
            <a:xfrm>
              <a:off x="706663" y="4335351"/>
              <a:ext cx="3514842" cy="2074166"/>
            </a:xfrm>
            <a:prstGeom prst="rect">
              <a:avLst/>
            </a:prstGeom>
            <a:noFill/>
            <a:ln>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0" name="矩形 19"/>
          <p:cNvSpPr/>
          <p:nvPr/>
        </p:nvSpPr>
        <p:spPr>
          <a:xfrm>
            <a:off x="5143500" y="1790700"/>
            <a:ext cx="2949692" cy="2074166"/>
          </a:xfrm>
          <a:prstGeom prst="rect">
            <a:avLst/>
          </a:prstGeom>
          <a:noFill/>
          <a:ln>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文本框 17"/>
          <p:cNvSpPr txBox="1"/>
          <p:nvPr/>
        </p:nvSpPr>
        <p:spPr>
          <a:xfrm>
            <a:off x="5143500" y="1806259"/>
            <a:ext cx="2949691" cy="2092881"/>
          </a:xfrm>
          <a:prstGeom prst="rect">
            <a:avLst/>
          </a:prstGeom>
          <a:noFill/>
        </p:spPr>
        <p:txBody>
          <a:bodyPr wrap="square" rtlCol="0">
            <a:spAutoFit/>
          </a:bodyPr>
          <a:lstStyle/>
          <a:p>
            <a:r>
              <a:rPr lang="zh-CN" altLang="en-US" b="1" dirty="0" smtClean="0">
                <a:solidFill>
                  <a:srgbClr val="A2998A"/>
                </a:solidFill>
                <a:latin typeface="+mj-ea"/>
                <a:ea typeface="+mj-ea"/>
                <a:sym typeface="思源黑体 CN"/>
              </a:rPr>
              <a:t>（一）橱窗</a:t>
            </a:r>
            <a:r>
              <a:rPr lang="zh-CN" altLang="en-US" b="1" dirty="0">
                <a:solidFill>
                  <a:srgbClr val="A2998A"/>
                </a:solidFill>
                <a:latin typeface="+mj-ea"/>
                <a:ea typeface="+mj-ea"/>
                <a:sym typeface="思源黑体 CN"/>
              </a:rPr>
              <a:t>产品</a:t>
            </a:r>
            <a:r>
              <a:rPr lang="zh-CN" altLang="en-US" b="1" dirty="0" smtClean="0">
                <a:solidFill>
                  <a:srgbClr val="A2998A"/>
                </a:solidFill>
                <a:latin typeface="+mj-ea"/>
                <a:ea typeface="+mj-ea"/>
                <a:sym typeface="思源黑体 CN"/>
              </a:rPr>
              <a:t>展示</a:t>
            </a:r>
            <a:endParaRPr lang="en-US" altLang="zh-CN" b="1" dirty="0" smtClean="0">
              <a:solidFill>
                <a:srgbClr val="A2998A"/>
              </a:solidFill>
              <a:latin typeface="+mj-ea"/>
              <a:ea typeface="+mj-ea"/>
              <a:sym typeface="思源黑体 CN"/>
            </a:endParaRPr>
          </a:p>
          <a:p>
            <a:r>
              <a:rPr lang="zh-CN" altLang="en-US" sz="1600" dirty="0" smtClean="0">
                <a:solidFill>
                  <a:srgbClr val="A2998A"/>
                </a:solidFill>
                <a:latin typeface="黑体" pitchFamily="49" charset="-122"/>
                <a:ea typeface="黑体" pitchFamily="49" charset="-122"/>
                <a:sym typeface="思源黑体 CN"/>
              </a:rPr>
              <a:t>指</a:t>
            </a:r>
            <a:r>
              <a:rPr lang="zh-CN" altLang="en-US" sz="1600" dirty="0">
                <a:solidFill>
                  <a:srgbClr val="A2998A"/>
                </a:solidFill>
                <a:latin typeface="黑体" pitchFamily="49" charset="-122"/>
                <a:ea typeface="黑体" pitchFamily="49" charset="-122"/>
                <a:sym typeface="思源黑体 CN"/>
              </a:rPr>
              <a:t>对商场橱窗进行一番精心布置</a:t>
            </a:r>
            <a:r>
              <a:rPr lang="en-US" altLang="zh-CN" sz="1600" dirty="0">
                <a:solidFill>
                  <a:srgbClr val="A2998A"/>
                </a:solidFill>
                <a:latin typeface="黑体" pitchFamily="49" charset="-122"/>
                <a:ea typeface="黑体" pitchFamily="49" charset="-122"/>
                <a:sym typeface="思源黑体 CN"/>
              </a:rPr>
              <a:t>,</a:t>
            </a:r>
            <a:r>
              <a:rPr lang="zh-CN" altLang="en-US" sz="1600" dirty="0">
                <a:solidFill>
                  <a:srgbClr val="A2998A"/>
                </a:solidFill>
                <a:latin typeface="黑体" pitchFamily="49" charset="-122"/>
                <a:ea typeface="黑体" pitchFamily="49" charset="-122"/>
                <a:sym typeface="思源黑体 CN"/>
              </a:rPr>
              <a:t>把商品直接陈列在</a:t>
            </a:r>
            <a:r>
              <a:rPr lang="zh-CN" altLang="en-US" sz="1600" dirty="0" smtClean="0">
                <a:solidFill>
                  <a:srgbClr val="A2998A"/>
                </a:solidFill>
                <a:latin typeface="黑体" pitchFamily="49" charset="-122"/>
                <a:ea typeface="黑体" pitchFamily="49" charset="-122"/>
                <a:sym typeface="思源黑体 CN"/>
              </a:rPr>
              <a:t>橱窗里</a:t>
            </a:r>
            <a:r>
              <a:rPr lang="en-US" altLang="zh-CN" sz="1600" dirty="0">
                <a:solidFill>
                  <a:srgbClr val="A2998A"/>
                </a:solidFill>
                <a:latin typeface="黑体" pitchFamily="49" charset="-122"/>
                <a:ea typeface="黑体" pitchFamily="49" charset="-122"/>
                <a:sym typeface="思源黑体 CN"/>
              </a:rPr>
              <a:t>,</a:t>
            </a:r>
            <a:r>
              <a:rPr lang="zh-CN" altLang="en-US" sz="1600" dirty="0">
                <a:solidFill>
                  <a:srgbClr val="A2998A"/>
                </a:solidFill>
                <a:latin typeface="黑体" pitchFamily="49" charset="-122"/>
                <a:ea typeface="黑体" pitchFamily="49" charset="-122"/>
                <a:sym typeface="思源黑体 CN"/>
              </a:rPr>
              <a:t>按照最佳的视觉传播点排列商品</a:t>
            </a:r>
            <a:r>
              <a:rPr lang="en-US" altLang="zh-CN" sz="1600" dirty="0">
                <a:solidFill>
                  <a:srgbClr val="A2998A"/>
                </a:solidFill>
                <a:latin typeface="黑体" pitchFamily="49" charset="-122"/>
                <a:ea typeface="黑体" pitchFamily="49" charset="-122"/>
                <a:sym typeface="思源黑体 CN"/>
              </a:rPr>
              <a:t>,</a:t>
            </a:r>
            <a:r>
              <a:rPr lang="zh-CN" altLang="en-US" sz="1600" dirty="0">
                <a:solidFill>
                  <a:srgbClr val="A2998A"/>
                </a:solidFill>
                <a:latin typeface="黑体" pitchFamily="49" charset="-122"/>
                <a:ea typeface="黑体" pitchFamily="49" charset="-122"/>
                <a:sym typeface="思源黑体 CN"/>
              </a:rPr>
              <a:t>有意突出商品形象与其最独特之处的做法，以吸引经过橱窗的人，使之对橱窗里的商品产生深刻的印象</a:t>
            </a:r>
            <a:endParaRPr lang="zh-CN" altLang="en-US" sz="1600" dirty="0" smtClean="0">
              <a:solidFill>
                <a:srgbClr val="A2998A"/>
              </a:solidFill>
              <a:latin typeface="黑体" pitchFamily="49" charset="-122"/>
              <a:ea typeface="黑体" pitchFamily="49" charset="-122"/>
              <a:sym typeface="思源黑体 CN"/>
            </a:endParaRPr>
          </a:p>
        </p:txBody>
      </p:sp>
    </p:spTree>
    <p:extLst>
      <p:ext uri="{BB962C8B-B14F-4D97-AF65-F5344CB8AC3E}">
        <p14:creationId xmlns:p14="http://schemas.microsoft.com/office/powerpoint/2010/main" val="259642354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300"/>
                                        <p:tgtEl>
                                          <p:spTgt spid="9"/>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300"/>
                                        <p:tgtEl>
                                          <p:spTgt spid="10"/>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300"/>
                                        <p:tgtEl>
                                          <p:spTgt spid="14"/>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300"/>
                                        <p:tgtEl>
                                          <p:spTgt spid="8"/>
                                        </p:tgtEl>
                                      </p:cBhvr>
                                    </p:animEffect>
                                  </p:childTnLst>
                                </p:cTn>
                              </p:par>
                            </p:childTnLst>
                          </p:cTn>
                        </p:par>
                        <p:par>
                          <p:cTn id="20" fill="hold">
                            <p:stCondLst>
                              <p:cond delay="12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300"/>
                                        <p:tgtEl>
                                          <p:spTgt spid="6"/>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300"/>
                                        <p:tgtEl>
                                          <p:spTgt spid="15"/>
                                        </p:tgtEl>
                                      </p:cBhvr>
                                    </p:animEffect>
                                  </p:childTnLst>
                                </p:cTn>
                              </p:par>
                            </p:childTnLst>
                          </p:cTn>
                        </p:par>
                        <p:par>
                          <p:cTn id="28" fill="hold">
                            <p:stCondLst>
                              <p:cond delay="18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3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animBg="1"/>
      <p:bldP spid="14"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456777" cy="740229"/>
            <a:chOff x="314525" y="638630"/>
            <a:chExt cx="5456777"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43652"/>
              <a:ext cx="5089131" cy="461665"/>
            </a:xfrm>
            <a:prstGeom prst="rect">
              <a:avLst/>
            </a:prstGeom>
            <a:noFill/>
          </p:spPr>
          <p:txBody>
            <a:bodyPr wrap="square" rtlCol="0">
              <a:spAutoFit/>
            </a:bodyPr>
            <a:lstStyle/>
            <a:p>
              <a:r>
                <a:rPr lang="zh-CN" altLang="en-US" sz="2400" dirty="0" smtClean="0">
                  <a:solidFill>
                    <a:srgbClr val="A2998A"/>
                  </a:solidFill>
                  <a:latin typeface="思源黑体 CN Heavy" panose="020B0A00000000000000" pitchFamily="34" charset="-122"/>
                  <a:ea typeface="思源黑体 CN Heavy" panose="020B0A00000000000000" pitchFamily="34" charset="-122"/>
                </a:rPr>
                <a:t>（</a:t>
              </a:r>
              <a:r>
                <a:rPr lang="zh-CN" altLang="en-US" sz="2400" dirty="0">
                  <a:solidFill>
                    <a:srgbClr val="A2998A"/>
                  </a:solidFill>
                  <a:latin typeface="思源黑体 CN Heavy" panose="020B0A00000000000000" pitchFamily="34" charset="-122"/>
                  <a:ea typeface="思源黑体 CN Heavy" panose="020B0A00000000000000" pitchFamily="34" charset="-122"/>
                </a:rPr>
                <a:t>三）产品艺术展示</a:t>
              </a:r>
              <a:endParaRPr lang="zh-CN" altLang="en-US" sz="2400" dirty="0">
                <a:solidFill>
                  <a:srgbClr val="A2998A"/>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11315700" y="1491176"/>
            <a:ext cx="571500" cy="4592125"/>
          </a:xfrm>
          <a:prstGeom prst="rect">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p:nvSpPr>
        <p:spPr>
          <a:xfrm>
            <a:off x="310976" y="1491176"/>
            <a:ext cx="565323" cy="4592126"/>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a:off x="1003299" y="1378859"/>
            <a:ext cx="10110177" cy="4844520"/>
          </a:xfrm>
          <a:prstGeom prst="rect">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1506836" y="1791994"/>
            <a:ext cx="9213163" cy="4154984"/>
          </a:xfrm>
          <a:prstGeom prst="rect">
            <a:avLst/>
          </a:prstGeom>
          <a:noFill/>
        </p:spPr>
        <p:txBody>
          <a:bodyPr wrap="square" rtlCol="0">
            <a:spAutoFit/>
          </a:bodyPr>
          <a:lstStyle/>
          <a:p>
            <a:pPr marL="285750" indent="-285750">
              <a:lnSpc>
                <a:spcPct val="150000"/>
              </a:lnSpc>
              <a:buFont typeface="Arial" pitchFamily="34" charset="0"/>
              <a:buChar char="•"/>
            </a:pPr>
            <a:r>
              <a:rPr lang="zh-CN" altLang="en-US" sz="1600" dirty="0" smtClean="0">
                <a:solidFill>
                  <a:schemeClr val="bg1"/>
                </a:solidFill>
                <a:latin typeface="+mj-ea"/>
                <a:ea typeface="+mj-ea"/>
              </a:rPr>
              <a:t>主要</a:t>
            </a:r>
            <a:r>
              <a:rPr lang="zh-CN" altLang="en-US" sz="1600" dirty="0">
                <a:solidFill>
                  <a:schemeClr val="bg1"/>
                </a:solidFill>
                <a:latin typeface="+mj-ea"/>
                <a:ea typeface="+mj-ea"/>
              </a:rPr>
              <a:t>指在具体销售场地</a:t>
            </a:r>
            <a:r>
              <a:rPr lang="en-US" altLang="zh-CN" sz="1600" dirty="0">
                <a:solidFill>
                  <a:schemeClr val="bg1"/>
                </a:solidFill>
                <a:latin typeface="+mj-ea"/>
                <a:ea typeface="+mj-ea"/>
              </a:rPr>
              <a:t>,</a:t>
            </a:r>
            <a:r>
              <a:rPr lang="zh-CN" altLang="en-US" sz="1600" dirty="0">
                <a:solidFill>
                  <a:schemeClr val="bg1"/>
                </a:solidFill>
                <a:latin typeface="+mj-ea"/>
                <a:ea typeface="+mj-ea"/>
              </a:rPr>
              <a:t>将准备营销的商品进行一番外观上</a:t>
            </a:r>
            <a:r>
              <a:rPr lang="zh-CN" altLang="en-US" sz="1600" dirty="0" smtClean="0">
                <a:solidFill>
                  <a:schemeClr val="bg1"/>
                </a:solidFill>
                <a:latin typeface="+mj-ea"/>
                <a:ea typeface="+mj-ea"/>
              </a:rPr>
              <a:t>的艺术</a:t>
            </a:r>
            <a:r>
              <a:rPr lang="zh-CN" altLang="en-US" sz="1600" dirty="0">
                <a:solidFill>
                  <a:schemeClr val="bg1"/>
                </a:solidFill>
                <a:latin typeface="+mj-ea"/>
                <a:ea typeface="+mj-ea"/>
              </a:rPr>
              <a:t>设计与包装</a:t>
            </a:r>
            <a:r>
              <a:rPr lang="en-US" altLang="zh-CN" sz="1600" dirty="0">
                <a:solidFill>
                  <a:schemeClr val="bg1"/>
                </a:solidFill>
                <a:latin typeface="+mj-ea"/>
                <a:ea typeface="+mj-ea"/>
              </a:rPr>
              <a:t>,</a:t>
            </a:r>
            <a:r>
              <a:rPr lang="zh-CN" altLang="en-US" sz="1600" dirty="0">
                <a:solidFill>
                  <a:schemeClr val="bg1"/>
                </a:solidFill>
                <a:latin typeface="+mj-ea"/>
                <a:ea typeface="+mj-ea"/>
              </a:rPr>
              <a:t>使产品外形具有一种超凡的视觉吸引力</a:t>
            </a:r>
            <a:r>
              <a:rPr lang="en-US" altLang="zh-CN" sz="1600" dirty="0">
                <a:solidFill>
                  <a:schemeClr val="bg1"/>
                </a:solidFill>
                <a:latin typeface="+mj-ea"/>
                <a:ea typeface="+mj-ea"/>
              </a:rPr>
              <a:t>,</a:t>
            </a:r>
            <a:r>
              <a:rPr lang="zh-CN" altLang="en-US" sz="1600" dirty="0">
                <a:solidFill>
                  <a:schemeClr val="bg1"/>
                </a:solidFill>
                <a:latin typeface="+mj-ea"/>
                <a:ea typeface="+mj-ea"/>
              </a:rPr>
              <a:t>从而抓住消费者的</a:t>
            </a:r>
            <a:r>
              <a:rPr lang="zh-CN" altLang="en-US" sz="1600" dirty="0" smtClean="0">
                <a:solidFill>
                  <a:schemeClr val="bg1"/>
                </a:solidFill>
                <a:latin typeface="+mj-ea"/>
                <a:ea typeface="+mj-ea"/>
              </a:rPr>
              <a:t>眼球</a:t>
            </a:r>
            <a:r>
              <a:rPr lang="en-US" altLang="zh-CN" sz="1600" dirty="0">
                <a:solidFill>
                  <a:schemeClr val="bg1"/>
                </a:solidFill>
                <a:latin typeface="+mj-ea"/>
                <a:ea typeface="+mj-ea"/>
              </a:rPr>
              <a:t>,</a:t>
            </a:r>
            <a:r>
              <a:rPr lang="zh-CN" altLang="en-US" sz="1600" dirty="0">
                <a:solidFill>
                  <a:schemeClr val="bg1"/>
                </a:solidFill>
                <a:latin typeface="+mj-ea"/>
                <a:ea typeface="+mj-ea"/>
              </a:rPr>
              <a:t>让他们为其漂亮的外形而赞叹</a:t>
            </a:r>
            <a:r>
              <a:rPr lang="en-US" altLang="zh-CN" sz="1600" dirty="0">
                <a:solidFill>
                  <a:schemeClr val="bg1"/>
                </a:solidFill>
                <a:latin typeface="+mj-ea"/>
                <a:ea typeface="+mj-ea"/>
              </a:rPr>
              <a:t>,</a:t>
            </a:r>
            <a:r>
              <a:rPr lang="zh-CN" altLang="en-US" sz="1600" dirty="0">
                <a:solidFill>
                  <a:schemeClr val="bg1"/>
                </a:solidFill>
                <a:latin typeface="+mj-ea"/>
                <a:ea typeface="+mj-ea"/>
              </a:rPr>
              <a:t>并进而对产品留下美好的印象</a:t>
            </a:r>
            <a:r>
              <a:rPr lang="en-US" altLang="zh-CN" sz="1600" dirty="0" smtClean="0">
                <a:solidFill>
                  <a:schemeClr val="bg1"/>
                </a:solidFill>
                <a:latin typeface="+mj-ea"/>
                <a:ea typeface="+mj-ea"/>
              </a:rPr>
              <a:t>.</a:t>
            </a:r>
            <a:r>
              <a:rPr lang="zh-CN" altLang="en-US" sz="1600" dirty="0" smtClean="0">
                <a:solidFill>
                  <a:schemeClr val="bg1"/>
                </a:solidFill>
                <a:latin typeface="+mj-ea"/>
                <a:ea typeface="+mj-ea"/>
              </a:rPr>
              <a:t>中国</a:t>
            </a:r>
            <a:r>
              <a:rPr lang="zh-CN" altLang="en-US" sz="1600" dirty="0">
                <a:solidFill>
                  <a:schemeClr val="bg1"/>
                </a:solidFill>
                <a:latin typeface="+mj-ea"/>
                <a:ea typeface="+mj-ea"/>
              </a:rPr>
              <a:t>广播界则经历了“繁荣</a:t>
            </a:r>
            <a:r>
              <a:rPr lang="en-US" altLang="zh-CN" sz="1600" dirty="0">
                <a:solidFill>
                  <a:schemeClr val="bg1"/>
                </a:solidFill>
                <a:latin typeface="+mj-ea"/>
                <a:ea typeface="+mj-ea"/>
              </a:rPr>
              <a:t>—</a:t>
            </a:r>
            <a:r>
              <a:rPr lang="zh-CN" altLang="en-US" sz="1600" dirty="0">
                <a:solidFill>
                  <a:schemeClr val="bg1"/>
                </a:solidFill>
                <a:latin typeface="+mj-ea"/>
                <a:ea typeface="+mj-ea"/>
              </a:rPr>
              <a:t>衰退</a:t>
            </a:r>
            <a:r>
              <a:rPr lang="en-US" altLang="zh-CN" sz="1600" dirty="0">
                <a:solidFill>
                  <a:schemeClr val="bg1"/>
                </a:solidFill>
                <a:latin typeface="+mj-ea"/>
                <a:ea typeface="+mj-ea"/>
              </a:rPr>
              <a:t>—</a:t>
            </a:r>
            <a:r>
              <a:rPr lang="zh-CN" altLang="en-US" sz="1600" dirty="0">
                <a:solidFill>
                  <a:schemeClr val="bg1"/>
                </a:solidFill>
                <a:latin typeface="+mj-ea"/>
                <a:ea typeface="+mj-ea"/>
              </a:rPr>
              <a:t>繁荣”的发展</a:t>
            </a:r>
            <a:r>
              <a:rPr lang="zh-CN" altLang="en-US" sz="1600" dirty="0" smtClean="0">
                <a:solidFill>
                  <a:schemeClr val="bg1"/>
                </a:solidFill>
                <a:latin typeface="+mj-ea"/>
                <a:ea typeface="+mj-ea"/>
              </a:rPr>
              <a:t>过程</a:t>
            </a:r>
            <a:r>
              <a:rPr lang="zh-CN" altLang="en-US" sz="1600" dirty="0" smtClean="0">
                <a:solidFill>
                  <a:schemeClr val="bg1"/>
                </a:solidFill>
                <a:latin typeface="+mj-ea"/>
                <a:ea typeface="+mj-ea"/>
              </a:rPr>
              <a:t>；</a:t>
            </a:r>
            <a:endParaRPr lang="en-US" altLang="zh-CN" sz="1600" dirty="0" smtClean="0">
              <a:solidFill>
                <a:schemeClr val="bg1"/>
              </a:solidFill>
              <a:latin typeface="+mj-ea"/>
              <a:ea typeface="+mj-ea"/>
            </a:endParaRPr>
          </a:p>
          <a:p>
            <a:pPr marL="285750" indent="-285750">
              <a:lnSpc>
                <a:spcPct val="150000"/>
              </a:lnSpc>
              <a:buFont typeface="Arial" pitchFamily="34" charset="0"/>
              <a:buChar char="•"/>
            </a:pPr>
            <a:r>
              <a:rPr lang="zh-CN" altLang="en-US" sz="1600" dirty="0">
                <a:solidFill>
                  <a:schemeClr val="bg1"/>
                </a:solidFill>
                <a:latin typeface="+mj-ea"/>
                <a:ea typeface="+mj-ea"/>
              </a:rPr>
              <a:t>这种广告方式也有其局限性</a:t>
            </a:r>
            <a:r>
              <a:rPr lang="en-US" altLang="zh-CN" sz="1600" dirty="0">
                <a:solidFill>
                  <a:schemeClr val="bg1"/>
                </a:solidFill>
                <a:latin typeface="+mj-ea"/>
                <a:ea typeface="+mj-ea"/>
              </a:rPr>
              <a:t>,</a:t>
            </a:r>
            <a:r>
              <a:rPr lang="zh-CN" altLang="en-US" sz="1600" dirty="0">
                <a:solidFill>
                  <a:schemeClr val="bg1"/>
                </a:solidFill>
                <a:latin typeface="+mj-ea"/>
                <a:ea typeface="+mj-ea"/>
              </a:rPr>
              <a:t>主要是由于产品的外观被包装得过于</a:t>
            </a:r>
            <a:r>
              <a:rPr lang="zh-CN" altLang="en-US" sz="1600" dirty="0" smtClean="0">
                <a:solidFill>
                  <a:schemeClr val="bg1"/>
                </a:solidFill>
                <a:latin typeface="+mj-ea"/>
                <a:ea typeface="+mj-ea"/>
              </a:rPr>
              <a:t>亮丽</a:t>
            </a:r>
            <a:r>
              <a:rPr lang="zh-CN" altLang="en-US" sz="1600" dirty="0">
                <a:solidFill>
                  <a:schemeClr val="bg1"/>
                </a:solidFill>
                <a:latin typeface="+mj-ea"/>
                <a:ea typeface="+mj-ea"/>
              </a:rPr>
              <a:t>晃眼而遮掩了产品本身的形象和实用</a:t>
            </a:r>
            <a:r>
              <a:rPr lang="zh-CN" altLang="en-US" sz="1600" dirty="0" smtClean="0">
                <a:solidFill>
                  <a:schemeClr val="bg1"/>
                </a:solidFill>
                <a:latin typeface="+mj-ea"/>
                <a:ea typeface="+mj-ea"/>
              </a:rPr>
              <a:t>价值，从而</a:t>
            </a:r>
            <a:r>
              <a:rPr lang="zh-CN" altLang="en-US" sz="1600" dirty="0">
                <a:solidFill>
                  <a:schemeClr val="bg1"/>
                </a:solidFill>
                <a:latin typeface="+mj-ea"/>
                <a:ea typeface="+mj-ea"/>
              </a:rPr>
              <a:t>让消费者误以为该产品的</a:t>
            </a:r>
            <a:r>
              <a:rPr lang="zh-CN" altLang="en-US" sz="1600" dirty="0" smtClean="0">
                <a:solidFill>
                  <a:schemeClr val="bg1"/>
                </a:solidFill>
                <a:latin typeface="+mj-ea"/>
                <a:ea typeface="+mj-ea"/>
              </a:rPr>
              <a:t>价值主要</a:t>
            </a:r>
            <a:r>
              <a:rPr lang="zh-CN" altLang="en-US" sz="1600" dirty="0">
                <a:solidFill>
                  <a:schemeClr val="bg1"/>
                </a:solidFill>
                <a:latin typeface="+mj-ea"/>
                <a:ea typeface="+mj-ea"/>
              </a:rPr>
              <a:t>体现在产品包装上</a:t>
            </a:r>
            <a:r>
              <a:rPr lang="en-US" altLang="zh-CN" sz="1600" dirty="0">
                <a:solidFill>
                  <a:schemeClr val="bg1"/>
                </a:solidFill>
                <a:latin typeface="+mj-ea"/>
                <a:ea typeface="+mj-ea"/>
              </a:rPr>
              <a:t>,</a:t>
            </a:r>
            <a:r>
              <a:rPr lang="zh-CN" altLang="en-US" sz="1600" dirty="0">
                <a:solidFill>
                  <a:schemeClr val="bg1"/>
                </a:solidFill>
                <a:latin typeface="+mj-ea"/>
                <a:ea typeface="+mj-ea"/>
              </a:rPr>
              <a:t>忽略对产品实物价值的</a:t>
            </a:r>
            <a:r>
              <a:rPr lang="zh-CN" altLang="en-US" sz="1600" dirty="0" smtClean="0">
                <a:solidFill>
                  <a:schemeClr val="bg1"/>
                </a:solidFill>
                <a:latin typeface="+mj-ea"/>
                <a:ea typeface="+mj-ea"/>
              </a:rPr>
              <a:t>认可；</a:t>
            </a:r>
            <a:endParaRPr lang="en-US" altLang="zh-CN" sz="1600" dirty="0" smtClean="0">
              <a:solidFill>
                <a:schemeClr val="bg1"/>
              </a:solidFill>
              <a:latin typeface="+mj-ea"/>
              <a:ea typeface="+mj-ea"/>
            </a:endParaRPr>
          </a:p>
          <a:p>
            <a:pPr marL="285750" indent="-285750">
              <a:lnSpc>
                <a:spcPct val="150000"/>
              </a:lnSpc>
              <a:buFont typeface="Arial" pitchFamily="34" charset="0"/>
              <a:buChar char="•"/>
            </a:pPr>
            <a:r>
              <a:rPr lang="zh-CN" altLang="en-US" sz="1600" dirty="0">
                <a:solidFill>
                  <a:schemeClr val="bg1"/>
                </a:solidFill>
                <a:latin typeface="+mj-ea"/>
                <a:ea typeface="+mj-ea"/>
              </a:rPr>
              <a:t> </a:t>
            </a:r>
            <a:r>
              <a:rPr lang="en-US" altLang="zh-CN" sz="1600" dirty="0">
                <a:solidFill>
                  <a:schemeClr val="bg1"/>
                </a:solidFill>
                <a:latin typeface="+mj-ea"/>
                <a:ea typeface="+mj-ea"/>
              </a:rPr>
              <a:t>POP </a:t>
            </a:r>
            <a:r>
              <a:rPr lang="zh-CN" altLang="en-US" sz="1600" dirty="0" smtClean="0">
                <a:solidFill>
                  <a:schemeClr val="bg1"/>
                </a:solidFill>
                <a:latin typeface="+mj-ea"/>
                <a:ea typeface="+mj-ea"/>
              </a:rPr>
              <a:t>广告</a:t>
            </a:r>
            <a:r>
              <a:rPr lang="zh-CN" altLang="en-US" sz="1600" dirty="0">
                <a:solidFill>
                  <a:schemeClr val="bg1"/>
                </a:solidFill>
                <a:latin typeface="+mj-ea"/>
                <a:ea typeface="+mj-ea"/>
              </a:rPr>
              <a:t>的优势主要表现在以下几</a:t>
            </a:r>
            <a:r>
              <a:rPr lang="zh-CN" altLang="en-US" sz="1600" dirty="0" smtClean="0">
                <a:solidFill>
                  <a:schemeClr val="bg1"/>
                </a:solidFill>
                <a:latin typeface="+mj-ea"/>
                <a:ea typeface="+mj-ea"/>
              </a:rPr>
              <a:t>方面：</a:t>
            </a:r>
            <a:r>
              <a:rPr lang="zh-CN" altLang="en-US" sz="1600" dirty="0" smtClean="0">
                <a:solidFill>
                  <a:schemeClr val="bg1"/>
                </a:solidFill>
                <a:latin typeface="+mj-ea"/>
                <a:ea typeface="+mj-ea"/>
                <a:sym typeface="Wingdings" pitchFamily="2" charset="2"/>
              </a:rPr>
              <a:t>（</a:t>
            </a:r>
            <a:r>
              <a:rPr lang="en-US" altLang="zh-CN" sz="1600" dirty="0" smtClean="0">
                <a:solidFill>
                  <a:schemeClr val="bg1"/>
                </a:solidFill>
                <a:latin typeface="+mj-ea"/>
                <a:ea typeface="+mj-ea"/>
                <a:sym typeface="Wingdings" pitchFamily="2" charset="2"/>
              </a:rPr>
              <a:t>1</a:t>
            </a:r>
            <a:r>
              <a:rPr lang="zh-CN" altLang="en-US" sz="1600" dirty="0" smtClean="0">
                <a:solidFill>
                  <a:schemeClr val="bg1"/>
                </a:solidFill>
                <a:latin typeface="+mj-ea"/>
                <a:ea typeface="+mj-ea"/>
                <a:sym typeface="Wingdings" pitchFamily="2" charset="2"/>
              </a:rPr>
              <a:t>）</a:t>
            </a:r>
            <a:r>
              <a:rPr lang="zh-CN" altLang="en-US" sz="1600" dirty="0" smtClean="0">
                <a:solidFill>
                  <a:schemeClr val="bg1"/>
                </a:solidFill>
                <a:latin typeface="+mj-ea"/>
                <a:ea typeface="+mj-ea"/>
              </a:rPr>
              <a:t>广告</a:t>
            </a:r>
            <a:r>
              <a:rPr lang="zh-CN" altLang="en-US" sz="1600" dirty="0">
                <a:solidFill>
                  <a:schemeClr val="bg1"/>
                </a:solidFill>
                <a:latin typeface="+mj-ea"/>
                <a:ea typeface="+mj-ea"/>
              </a:rPr>
              <a:t>制作成本低</a:t>
            </a:r>
            <a:r>
              <a:rPr lang="en-US" altLang="zh-CN" sz="1600" dirty="0">
                <a:solidFill>
                  <a:schemeClr val="bg1"/>
                </a:solidFill>
                <a:latin typeface="+mj-ea"/>
                <a:ea typeface="+mj-ea"/>
              </a:rPr>
              <a:t>,</a:t>
            </a:r>
            <a:r>
              <a:rPr lang="zh-CN" altLang="en-US" sz="1600" dirty="0">
                <a:solidFill>
                  <a:schemeClr val="bg1"/>
                </a:solidFill>
                <a:latin typeface="+mj-ea"/>
                <a:ea typeface="+mj-ea"/>
              </a:rPr>
              <a:t>制作工艺简单</a:t>
            </a:r>
            <a:r>
              <a:rPr lang="en-US" altLang="zh-CN" sz="1600" dirty="0" smtClean="0">
                <a:solidFill>
                  <a:schemeClr val="bg1"/>
                </a:solidFill>
                <a:latin typeface="+mj-ea"/>
                <a:ea typeface="+mj-ea"/>
              </a:rPr>
              <a:t>;</a:t>
            </a:r>
            <a:r>
              <a:rPr lang="zh-CN" altLang="en-US" sz="1600" dirty="0" smtClean="0">
                <a:solidFill>
                  <a:schemeClr val="bg1"/>
                </a:solidFill>
                <a:latin typeface="+mj-ea"/>
                <a:ea typeface="+mj-ea"/>
              </a:rPr>
              <a:t>（</a:t>
            </a:r>
            <a:r>
              <a:rPr lang="en-US" altLang="zh-CN" sz="1600" dirty="0" smtClean="0">
                <a:solidFill>
                  <a:schemeClr val="bg1"/>
                </a:solidFill>
                <a:latin typeface="+mj-ea"/>
                <a:ea typeface="+mj-ea"/>
              </a:rPr>
              <a:t>2</a:t>
            </a:r>
            <a:r>
              <a:rPr lang="zh-CN" altLang="en-US" sz="1600" dirty="0" smtClean="0">
                <a:solidFill>
                  <a:schemeClr val="bg1"/>
                </a:solidFill>
                <a:latin typeface="+mj-ea"/>
                <a:ea typeface="+mj-ea"/>
              </a:rPr>
              <a:t>）视觉效果可视</a:t>
            </a:r>
            <a:r>
              <a:rPr lang="zh-CN" altLang="en-US" sz="1600" dirty="0">
                <a:solidFill>
                  <a:schemeClr val="bg1"/>
                </a:solidFill>
                <a:latin typeface="+mj-ea"/>
                <a:ea typeface="+mj-ea"/>
              </a:rPr>
              <a:t>度高</a:t>
            </a:r>
            <a:r>
              <a:rPr lang="en-US" altLang="zh-CN" sz="1600" dirty="0" smtClean="0">
                <a:solidFill>
                  <a:schemeClr val="bg1"/>
                </a:solidFill>
                <a:latin typeface="+mj-ea"/>
                <a:ea typeface="+mj-ea"/>
              </a:rPr>
              <a:t>;</a:t>
            </a:r>
            <a:r>
              <a:rPr lang="zh-CN" altLang="en-US" sz="1600" dirty="0" smtClean="0">
                <a:solidFill>
                  <a:schemeClr val="bg1"/>
                </a:solidFill>
                <a:latin typeface="+mj-ea"/>
                <a:ea typeface="+mj-ea"/>
              </a:rPr>
              <a:t>（</a:t>
            </a:r>
            <a:r>
              <a:rPr lang="en-US" altLang="zh-CN" sz="1600" dirty="0" smtClean="0">
                <a:solidFill>
                  <a:schemeClr val="bg1"/>
                </a:solidFill>
                <a:latin typeface="+mj-ea"/>
                <a:ea typeface="+mj-ea"/>
              </a:rPr>
              <a:t>3</a:t>
            </a:r>
            <a:r>
              <a:rPr lang="zh-CN" altLang="en-US" sz="1600" dirty="0" smtClean="0">
                <a:solidFill>
                  <a:schemeClr val="bg1"/>
                </a:solidFill>
                <a:latin typeface="+mj-ea"/>
                <a:ea typeface="+mj-ea"/>
              </a:rPr>
              <a:t>）可以</a:t>
            </a:r>
            <a:r>
              <a:rPr lang="zh-CN" altLang="en-US" sz="1600" dirty="0">
                <a:solidFill>
                  <a:schemeClr val="bg1"/>
                </a:solidFill>
                <a:latin typeface="+mj-ea"/>
                <a:ea typeface="+mj-ea"/>
              </a:rPr>
              <a:t>充分利用商场内除服装陈列及橱窗之外的剩余空间进行</a:t>
            </a:r>
            <a:r>
              <a:rPr lang="zh-CN" altLang="en-US" sz="1600" dirty="0" smtClean="0">
                <a:solidFill>
                  <a:schemeClr val="bg1"/>
                </a:solidFill>
                <a:latin typeface="+mj-ea"/>
                <a:ea typeface="+mj-ea"/>
              </a:rPr>
              <a:t>广告宣传</a:t>
            </a:r>
            <a:r>
              <a:rPr lang="en-US" altLang="zh-CN" sz="1600" dirty="0" smtClean="0">
                <a:solidFill>
                  <a:schemeClr val="bg1"/>
                </a:solidFill>
                <a:latin typeface="+mj-ea"/>
                <a:ea typeface="+mj-ea"/>
              </a:rPr>
              <a:t>;</a:t>
            </a:r>
            <a:r>
              <a:rPr lang="zh-CN" altLang="en-US" sz="1600" dirty="0" smtClean="0">
                <a:solidFill>
                  <a:schemeClr val="bg1"/>
                </a:solidFill>
                <a:latin typeface="+mj-ea"/>
                <a:ea typeface="+mj-ea"/>
              </a:rPr>
              <a:t>（</a:t>
            </a:r>
            <a:r>
              <a:rPr lang="en-US" altLang="zh-CN" sz="1600" dirty="0" smtClean="0">
                <a:solidFill>
                  <a:schemeClr val="bg1"/>
                </a:solidFill>
                <a:latin typeface="+mj-ea"/>
                <a:ea typeface="+mj-ea"/>
              </a:rPr>
              <a:t>4</a:t>
            </a:r>
            <a:r>
              <a:rPr lang="zh-CN" altLang="en-US" sz="1600" dirty="0" smtClean="0">
                <a:solidFill>
                  <a:schemeClr val="bg1"/>
                </a:solidFill>
                <a:latin typeface="+mj-ea"/>
                <a:ea typeface="+mj-ea"/>
              </a:rPr>
              <a:t>）广告</a:t>
            </a:r>
            <a:r>
              <a:rPr lang="zh-CN" altLang="en-US" sz="1600" dirty="0">
                <a:solidFill>
                  <a:schemeClr val="bg1"/>
                </a:solidFill>
                <a:latin typeface="+mj-ea"/>
                <a:ea typeface="+mj-ea"/>
              </a:rPr>
              <a:t>易于被受众吸引</a:t>
            </a:r>
            <a:r>
              <a:rPr lang="en-US" altLang="zh-CN" sz="1600" dirty="0">
                <a:solidFill>
                  <a:schemeClr val="bg1"/>
                </a:solidFill>
                <a:latin typeface="+mj-ea"/>
                <a:ea typeface="+mj-ea"/>
              </a:rPr>
              <a:t>,</a:t>
            </a:r>
            <a:r>
              <a:rPr lang="zh-CN" altLang="en-US" sz="1600" dirty="0">
                <a:solidFill>
                  <a:schemeClr val="bg1"/>
                </a:solidFill>
                <a:latin typeface="+mj-ea"/>
                <a:ea typeface="+mj-ea"/>
              </a:rPr>
              <a:t>传播效果显著</a:t>
            </a:r>
            <a:r>
              <a:rPr lang="en-US" altLang="zh-CN" sz="1600" dirty="0" smtClean="0">
                <a:solidFill>
                  <a:schemeClr val="bg1"/>
                </a:solidFill>
                <a:latin typeface="+mj-ea"/>
                <a:ea typeface="+mj-ea"/>
              </a:rPr>
              <a:t>;</a:t>
            </a:r>
            <a:r>
              <a:rPr lang="zh-CN" altLang="en-US" sz="1600" dirty="0" smtClean="0">
                <a:solidFill>
                  <a:schemeClr val="bg1"/>
                </a:solidFill>
                <a:latin typeface="+mj-ea"/>
                <a:ea typeface="+mj-ea"/>
              </a:rPr>
              <a:t>（</a:t>
            </a:r>
            <a:r>
              <a:rPr lang="en-US" altLang="zh-CN" sz="1600" dirty="0" smtClean="0">
                <a:solidFill>
                  <a:schemeClr val="bg1"/>
                </a:solidFill>
                <a:latin typeface="+mj-ea"/>
                <a:ea typeface="+mj-ea"/>
              </a:rPr>
              <a:t>5</a:t>
            </a:r>
            <a:r>
              <a:rPr lang="zh-CN" altLang="en-US" sz="1600" dirty="0" smtClean="0">
                <a:solidFill>
                  <a:schemeClr val="bg1"/>
                </a:solidFill>
                <a:latin typeface="+mj-ea"/>
                <a:ea typeface="+mj-ea"/>
              </a:rPr>
              <a:t>）可以</a:t>
            </a:r>
            <a:r>
              <a:rPr lang="zh-CN" altLang="en-US" sz="1600" dirty="0">
                <a:solidFill>
                  <a:schemeClr val="bg1"/>
                </a:solidFill>
                <a:latin typeface="+mj-ea"/>
                <a:ea typeface="+mj-ea"/>
              </a:rPr>
              <a:t>配合卖场的各类节庆及</a:t>
            </a:r>
            <a:r>
              <a:rPr lang="zh-CN" altLang="en-US" sz="1600" dirty="0" smtClean="0">
                <a:solidFill>
                  <a:schemeClr val="bg1"/>
                </a:solidFill>
                <a:latin typeface="+mj-ea"/>
                <a:ea typeface="+mj-ea"/>
              </a:rPr>
              <a:t>优惠活动</a:t>
            </a:r>
            <a:r>
              <a:rPr lang="en-US" altLang="zh-CN" sz="1600" dirty="0">
                <a:solidFill>
                  <a:schemeClr val="bg1"/>
                </a:solidFill>
                <a:latin typeface="+mj-ea"/>
                <a:ea typeface="+mj-ea"/>
              </a:rPr>
              <a:t>,</a:t>
            </a:r>
            <a:r>
              <a:rPr lang="zh-CN" altLang="en-US" sz="1600" dirty="0">
                <a:solidFill>
                  <a:schemeClr val="bg1"/>
                </a:solidFill>
                <a:latin typeface="+mj-ea"/>
                <a:ea typeface="+mj-ea"/>
              </a:rPr>
              <a:t>协助营造卖场氛围</a:t>
            </a:r>
            <a:r>
              <a:rPr lang="en-US" altLang="zh-CN" sz="1600" dirty="0" smtClean="0">
                <a:solidFill>
                  <a:schemeClr val="bg1"/>
                </a:solidFill>
                <a:latin typeface="+mj-ea"/>
                <a:ea typeface="+mj-ea"/>
              </a:rPr>
              <a:t>.</a:t>
            </a:r>
            <a:endParaRPr lang="en-US" altLang="zh-CN" sz="1600" dirty="0">
              <a:solidFill>
                <a:schemeClr val="bg1"/>
              </a:solidFill>
              <a:latin typeface="+mj-ea"/>
              <a:ea typeface="+mj-ea"/>
            </a:endParaRPr>
          </a:p>
          <a:p>
            <a:pPr marL="285750" indent="-285750">
              <a:lnSpc>
                <a:spcPct val="150000"/>
              </a:lnSpc>
              <a:buFont typeface="Arial" pitchFamily="34" charset="0"/>
              <a:buChar char="•"/>
            </a:pPr>
            <a:r>
              <a:rPr lang="en-US" altLang="zh-CN" sz="1600" dirty="0">
                <a:solidFill>
                  <a:schemeClr val="bg1"/>
                </a:solidFill>
                <a:latin typeface="+mj-ea"/>
                <a:ea typeface="+mj-ea"/>
              </a:rPr>
              <a:t>POP </a:t>
            </a:r>
            <a:r>
              <a:rPr lang="zh-CN" altLang="en-US" sz="1600" dirty="0">
                <a:solidFill>
                  <a:schemeClr val="bg1"/>
                </a:solidFill>
                <a:latin typeface="+mj-ea"/>
                <a:ea typeface="+mj-ea"/>
              </a:rPr>
              <a:t>广告在终端卖场有两大作用</a:t>
            </a:r>
            <a:r>
              <a:rPr lang="en-US" altLang="zh-CN" sz="1600" dirty="0">
                <a:solidFill>
                  <a:schemeClr val="bg1"/>
                </a:solidFill>
                <a:latin typeface="+mj-ea"/>
                <a:ea typeface="+mj-ea"/>
              </a:rPr>
              <a:t>:</a:t>
            </a:r>
            <a:r>
              <a:rPr lang="zh-CN" altLang="en-US" sz="1600" dirty="0">
                <a:solidFill>
                  <a:schemeClr val="bg1"/>
                </a:solidFill>
                <a:latin typeface="+mj-ea"/>
                <a:ea typeface="+mj-ea"/>
              </a:rPr>
              <a:t>一是掌握品牌终端卖场的</a:t>
            </a:r>
            <a:r>
              <a:rPr lang="zh-CN" altLang="en-US" sz="1600" dirty="0" smtClean="0">
                <a:solidFill>
                  <a:schemeClr val="bg1"/>
                </a:solidFill>
                <a:latin typeface="+mj-ea"/>
                <a:ea typeface="+mj-ea"/>
              </a:rPr>
              <a:t>话语权</a:t>
            </a:r>
            <a:r>
              <a:rPr lang="en-US" altLang="zh-CN" sz="1600" dirty="0">
                <a:solidFill>
                  <a:schemeClr val="bg1"/>
                </a:solidFill>
                <a:latin typeface="+mj-ea"/>
                <a:ea typeface="+mj-ea"/>
              </a:rPr>
              <a:t>,</a:t>
            </a:r>
            <a:r>
              <a:rPr lang="zh-CN" altLang="en-US" sz="1600" dirty="0">
                <a:solidFill>
                  <a:schemeClr val="bg1"/>
                </a:solidFill>
                <a:latin typeface="+mj-ea"/>
                <a:ea typeface="+mj-ea"/>
              </a:rPr>
              <a:t>为消费者提供商品信息</a:t>
            </a:r>
            <a:r>
              <a:rPr lang="en-US" altLang="zh-CN" sz="1600" dirty="0">
                <a:solidFill>
                  <a:schemeClr val="bg1"/>
                </a:solidFill>
                <a:latin typeface="+mj-ea"/>
                <a:ea typeface="+mj-ea"/>
              </a:rPr>
              <a:t>;</a:t>
            </a:r>
            <a:r>
              <a:rPr lang="zh-CN" altLang="en-US" sz="1600" dirty="0">
                <a:solidFill>
                  <a:schemeClr val="bg1"/>
                </a:solidFill>
                <a:latin typeface="+mj-ea"/>
                <a:ea typeface="+mj-ea"/>
              </a:rPr>
              <a:t>二是掌握销售现场的主动权</a:t>
            </a:r>
            <a:r>
              <a:rPr lang="en-US" altLang="zh-CN" sz="1600" dirty="0">
                <a:solidFill>
                  <a:schemeClr val="bg1"/>
                </a:solidFill>
                <a:latin typeface="+mj-ea"/>
                <a:ea typeface="+mj-ea"/>
              </a:rPr>
              <a:t>,</a:t>
            </a:r>
            <a:r>
              <a:rPr lang="zh-CN" altLang="en-US" sz="1600" dirty="0">
                <a:solidFill>
                  <a:schemeClr val="bg1"/>
                </a:solidFill>
                <a:latin typeface="+mj-ea"/>
                <a:ea typeface="+mj-ea"/>
              </a:rPr>
              <a:t>通过各种形式的 </a:t>
            </a:r>
            <a:r>
              <a:rPr lang="en-US" altLang="zh-CN" sz="1600" dirty="0" smtClean="0">
                <a:solidFill>
                  <a:schemeClr val="bg1"/>
                </a:solidFill>
                <a:latin typeface="+mj-ea"/>
                <a:ea typeface="+mj-ea"/>
              </a:rPr>
              <a:t>POP</a:t>
            </a:r>
            <a:r>
              <a:rPr lang="zh-CN" altLang="en-US" sz="1600" dirty="0" smtClean="0">
                <a:solidFill>
                  <a:schemeClr val="bg1"/>
                </a:solidFill>
                <a:latin typeface="+mj-ea"/>
                <a:ea typeface="+mj-ea"/>
              </a:rPr>
              <a:t>广告</a:t>
            </a:r>
            <a:r>
              <a:rPr lang="zh-CN" altLang="en-US" sz="1600" dirty="0">
                <a:solidFill>
                  <a:schemeClr val="bg1"/>
                </a:solidFill>
                <a:latin typeface="+mj-ea"/>
                <a:ea typeface="+mj-ea"/>
              </a:rPr>
              <a:t>吸引消费者的注意</a:t>
            </a:r>
            <a:r>
              <a:rPr lang="en-US" altLang="zh-CN" sz="1600" dirty="0">
                <a:solidFill>
                  <a:schemeClr val="bg1"/>
                </a:solidFill>
                <a:latin typeface="+mj-ea"/>
                <a:ea typeface="+mj-ea"/>
              </a:rPr>
              <a:t>.</a:t>
            </a:r>
            <a:endParaRPr lang="en-US" altLang="zh-CN" sz="1600" dirty="0" smtClean="0">
              <a:solidFill>
                <a:schemeClr val="bg1"/>
              </a:solidFill>
              <a:latin typeface="+mj-ea"/>
              <a:ea typeface="+mj-ea"/>
            </a:endParaRPr>
          </a:p>
        </p:txBody>
      </p:sp>
      <p:sp>
        <p:nvSpPr>
          <p:cNvPr id="14" name="矩形 13"/>
          <p:cNvSpPr/>
          <p:nvPr/>
        </p:nvSpPr>
        <p:spPr>
          <a:xfrm>
            <a:off x="1333500" y="1651378"/>
            <a:ext cx="9470488" cy="4295599"/>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62801118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300"/>
                                        <p:tgtEl>
                                          <p:spTgt spid="9"/>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300"/>
                                        <p:tgtEl>
                                          <p:spTgt spid="10"/>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300"/>
                                        <p:tgtEl>
                                          <p:spTgt spid="14"/>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3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4"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0977"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5" name="组合 24"/>
          <p:cNvGrpSpPr/>
          <p:nvPr/>
        </p:nvGrpSpPr>
        <p:grpSpPr>
          <a:xfrm>
            <a:off x="1345065" y="1779153"/>
            <a:ext cx="4594351" cy="4594351"/>
            <a:chOff x="836391" y="2197100"/>
            <a:chExt cx="2895600" cy="2895600"/>
          </a:xfrm>
        </p:grpSpPr>
        <p:sp>
          <p:nvSpPr>
            <p:cNvPr id="5" name="椭圆 4"/>
            <p:cNvSpPr/>
            <p:nvPr/>
          </p:nvSpPr>
          <p:spPr>
            <a:xfrm>
              <a:off x="836391" y="2197100"/>
              <a:ext cx="2895600" cy="2895600"/>
            </a:xfrm>
            <a:prstGeom prst="ellipse">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文本框 6"/>
            <p:cNvSpPr txBox="1"/>
            <p:nvPr/>
          </p:nvSpPr>
          <p:spPr>
            <a:xfrm>
              <a:off x="1850028" y="2400670"/>
              <a:ext cx="912070" cy="232772"/>
            </a:xfrm>
            <a:prstGeom prst="rect">
              <a:avLst/>
            </a:prstGeom>
            <a:noFill/>
          </p:spPr>
          <p:txBody>
            <a:bodyPr wrap="square" rtlCol="0">
              <a:spAutoFit/>
            </a:bodyPr>
            <a:lstStyle/>
            <a:p>
              <a:r>
                <a:rPr lang="en-US" altLang="zh-CN" dirty="0" smtClean="0">
                  <a:solidFill>
                    <a:schemeClr val="bg1"/>
                  </a:solidFill>
                  <a:latin typeface="+mj-ea"/>
                  <a:ea typeface="+mj-ea"/>
                </a:rPr>
                <a:t>1. </a:t>
              </a:r>
              <a:r>
                <a:rPr lang="zh-CN" altLang="en-US" dirty="0" smtClean="0">
                  <a:solidFill>
                    <a:schemeClr val="bg1"/>
                  </a:solidFill>
                  <a:latin typeface="+mj-ea"/>
                  <a:ea typeface="+mj-ea"/>
                </a:rPr>
                <a:t>优势</a:t>
              </a:r>
              <a:endParaRPr lang="zh-CN" altLang="en-US" dirty="0" smtClean="0">
                <a:solidFill>
                  <a:schemeClr val="bg1"/>
                </a:solidFill>
                <a:latin typeface="+mj-ea"/>
                <a:ea typeface="+mj-ea"/>
              </a:endParaRPr>
            </a:p>
          </p:txBody>
        </p:sp>
      </p:grpSp>
      <p:grpSp>
        <p:nvGrpSpPr>
          <p:cNvPr id="31" name="组合 30"/>
          <p:cNvGrpSpPr/>
          <p:nvPr/>
        </p:nvGrpSpPr>
        <p:grpSpPr>
          <a:xfrm>
            <a:off x="6024071" y="1779153"/>
            <a:ext cx="4607535" cy="4607527"/>
            <a:chOff x="1502103" y="2197100"/>
            <a:chExt cx="2853341" cy="2853341"/>
          </a:xfrm>
        </p:grpSpPr>
        <p:sp>
          <p:nvSpPr>
            <p:cNvPr id="32" name="椭圆 31"/>
            <p:cNvSpPr/>
            <p:nvPr/>
          </p:nvSpPr>
          <p:spPr>
            <a:xfrm>
              <a:off x="1502103" y="2197100"/>
              <a:ext cx="2853341" cy="2853341"/>
            </a:xfrm>
            <a:prstGeom prst="ellipse">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文本框 33"/>
            <p:cNvSpPr txBox="1"/>
            <p:nvPr/>
          </p:nvSpPr>
          <p:spPr>
            <a:xfrm>
              <a:off x="1765212" y="2675673"/>
              <a:ext cx="2384151" cy="1944113"/>
            </a:xfrm>
            <a:prstGeom prst="rect">
              <a:avLst/>
            </a:prstGeom>
            <a:noFill/>
          </p:spPr>
          <p:txBody>
            <a:bodyPr wrap="square" rtlCol="0">
              <a:spAutoFit/>
            </a:bodyPr>
            <a:lstStyle/>
            <a:p>
              <a:pPr marL="285750" indent="-285750">
                <a:buFont typeface="Arial" pitchFamily="34" charset="0"/>
                <a:buChar char="•"/>
              </a:pPr>
              <a:r>
                <a:rPr lang="zh-CN" altLang="en-US" dirty="0">
                  <a:solidFill>
                    <a:schemeClr val="bg1"/>
                  </a:solidFill>
                  <a:latin typeface="+mj-ea"/>
                  <a:ea typeface="+mj-ea"/>
                </a:rPr>
                <a:t>其传播范围较小</a:t>
              </a:r>
              <a:r>
                <a:rPr lang="en-US" altLang="zh-CN" dirty="0">
                  <a:solidFill>
                    <a:schemeClr val="bg1"/>
                  </a:solidFill>
                  <a:latin typeface="+mj-ea"/>
                  <a:ea typeface="+mj-ea"/>
                </a:rPr>
                <a:t>,</a:t>
              </a:r>
              <a:r>
                <a:rPr lang="zh-CN" altLang="en-US" dirty="0">
                  <a:solidFill>
                    <a:schemeClr val="bg1"/>
                  </a:solidFill>
                  <a:latin typeface="+mj-ea"/>
                  <a:ea typeface="+mj-ea"/>
                </a:rPr>
                <a:t>只有来电影院看电影的人才会接触到该广告讯息</a:t>
              </a:r>
              <a:r>
                <a:rPr lang="en-US" altLang="zh-CN" dirty="0" smtClean="0">
                  <a:solidFill>
                    <a:schemeClr val="bg1"/>
                  </a:solidFill>
                  <a:latin typeface="+mj-ea"/>
                  <a:ea typeface="+mj-ea"/>
                </a:rPr>
                <a:t>.</a:t>
              </a:r>
            </a:p>
            <a:p>
              <a:pPr marL="285750" indent="-285750">
                <a:buFont typeface="Arial" pitchFamily="34" charset="0"/>
                <a:buChar char="•"/>
              </a:pPr>
              <a:endParaRPr lang="en-US" altLang="zh-CN" dirty="0">
                <a:solidFill>
                  <a:schemeClr val="bg1"/>
                </a:solidFill>
                <a:latin typeface="+mj-ea"/>
                <a:ea typeface="+mj-ea"/>
              </a:endParaRPr>
            </a:p>
            <a:p>
              <a:pPr marL="285750" indent="-285750">
                <a:buFont typeface="Arial" pitchFamily="34" charset="0"/>
                <a:buChar char="•"/>
              </a:pPr>
              <a:r>
                <a:rPr lang="zh-CN" altLang="en-US" dirty="0">
                  <a:solidFill>
                    <a:schemeClr val="bg1"/>
                  </a:solidFill>
                  <a:latin typeface="+mj-ea"/>
                  <a:ea typeface="+mj-ea"/>
                </a:rPr>
                <a:t>电影票价上升，许多观众碍于经济原因选择不去影院看</a:t>
              </a:r>
              <a:r>
                <a:rPr lang="zh-CN" altLang="en-US" dirty="0" smtClean="0">
                  <a:solidFill>
                    <a:schemeClr val="bg1"/>
                  </a:solidFill>
                  <a:latin typeface="+mj-ea"/>
                  <a:ea typeface="+mj-ea"/>
                </a:rPr>
                <a:t>电影，所以</a:t>
              </a:r>
              <a:r>
                <a:rPr lang="zh-CN" altLang="en-US" dirty="0">
                  <a:solidFill>
                    <a:schemeClr val="bg1"/>
                  </a:solidFill>
                  <a:latin typeface="+mj-ea"/>
                  <a:ea typeface="+mj-ea"/>
                </a:rPr>
                <a:t>电影广告的传播范围在进一步缩小</a:t>
              </a:r>
              <a:r>
                <a:rPr lang="en-US" altLang="zh-CN" dirty="0">
                  <a:solidFill>
                    <a:schemeClr val="bg1"/>
                  </a:solidFill>
                  <a:latin typeface="+mj-ea"/>
                  <a:ea typeface="+mj-ea"/>
                </a:rPr>
                <a:t>,</a:t>
              </a:r>
              <a:r>
                <a:rPr lang="zh-CN" altLang="en-US" dirty="0">
                  <a:solidFill>
                    <a:schemeClr val="bg1"/>
                  </a:solidFill>
                  <a:latin typeface="+mj-ea"/>
                  <a:ea typeface="+mj-ea"/>
                </a:rPr>
                <a:t>广告影响力在不断降低</a:t>
              </a:r>
              <a:r>
                <a:rPr lang="en-US" altLang="zh-CN" dirty="0" smtClean="0">
                  <a:solidFill>
                    <a:schemeClr val="bg1"/>
                  </a:solidFill>
                  <a:latin typeface="+mj-ea"/>
                  <a:ea typeface="+mj-ea"/>
                </a:rPr>
                <a:t>.</a:t>
              </a:r>
            </a:p>
            <a:p>
              <a:pPr marL="285750" indent="-285750">
                <a:buFont typeface="Arial" pitchFamily="34" charset="0"/>
                <a:buChar char="•"/>
              </a:pPr>
              <a:endParaRPr lang="en-US" altLang="zh-CN" dirty="0">
                <a:solidFill>
                  <a:schemeClr val="bg1"/>
                </a:solidFill>
                <a:latin typeface="+mj-ea"/>
                <a:ea typeface="+mj-ea"/>
              </a:endParaRPr>
            </a:p>
            <a:p>
              <a:pPr marL="285750" indent="-285750">
                <a:buFont typeface="Arial" pitchFamily="34" charset="0"/>
                <a:buChar char="•"/>
              </a:pPr>
              <a:r>
                <a:rPr lang="zh-CN" altLang="en-US" dirty="0" smtClean="0">
                  <a:solidFill>
                    <a:schemeClr val="bg1"/>
                  </a:solidFill>
                  <a:latin typeface="+mj-ea"/>
                  <a:ea typeface="+mj-ea"/>
                </a:rPr>
                <a:t>有观众认为</a:t>
              </a:r>
              <a:r>
                <a:rPr lang="zh-CN" altLang="en-US" dirty="0">
                  <a:solidFill>
                    <a:schemeClr val="bg1"/>
                  </a:solidFill>
                  <a:latin typeface="+mj-ea"/>
                  <a:ea typeface="+mj-ea"/>
                </a:rPr>
                <a:t>在</a:t>
              </a:r>
              <a:r>
                <a:rPr lang="zh-CN" altLang="en-US" dirty="0" smtClean="0">
                  <a:solidFill>
                    <a:schemeClr val="bg1"/>
                  </a:solidFill>
                  <a:latin typeface="+mj-ea"/>
                  <a:ea typeface="+mj-ea"/>
                </a:rPr>
                <a:t>电影</a:t>
              </a:r>
              <a:r>
                <a:rPr lang="zh-CN" altLang="en-US" dirty="0">
                  <a:solidFill>
                    <a:schemeClr val="bg1"/>
                  </a:solidFill>
                  <a:latin typeface="+mj-ea"/>
                  <a:ea typeface="+mj-ea"/>
                </a:rPr>
                <a:t>放映过程中插入广告</a:t>
              </a:r>
              <a:r>
                <a:rPr lang="zh-CN" altLang="en-US" dirty="0" smtClean="0">
                  <a:solidFill>
                    <a:schemeClr val="bg1"/>
                  </a:solidFill>
                  <a:latin typeface="+mj-ea"/>
                  <a:ea typeface="+mj-ea"/>
                </a:rPr>
                <a:t>影响观</a:t>
              </a:r>
              <a:r>
                <a:rPr lang="zh-CN" altLang="en-US" dirty="0">
                  <a:solidFill>
                    <a:schemeClr val="bg1"/>
                  </a:solidFill>
                  <a:latin typeface="+mj-ea"/>
                  <a:ea typeface="+mj-ea"/>
                </a:rPr>
                <a:t>影体验</a:t>
              </a:r>
              <a:r>
                <a:rPr lang="en-US" altLang="zh-CN" dirty="0">
                  <a:solidFill>
                    <a:schemeClr val="bg1"/>
                  </a:solidFill>
                  <a:latin typeface="+mj-ea"/>
                  <a:ea typeface="+mj-ea"/>
                </a:rPr>
                <a:t>,</a:t>
              </a:r>
              <a:r>
                <a:rPr lang="zh-CN" altLang="en-US" dirty="0">
                  <a:solidFill>
                    <a:schemeClr val="bg1"/>
                  </a:solidFill>
                  <a:latin typeface="+mj-ea"/>
                  <a:ea typeface="+mj-ea"/>
                </a:rPr>
                <a:t>所以强烈抵制在电影放映过程中插入</a:t>
              </a:r>
              <a:r>
                <a:rPr lang="zh-CN" altLang="en-US" dirty="0" smtClean="0">
                  <a:solidFill>
                    <a:schemeClr val="bg1"/>
                  </a:solidFill>
                  <a:latin typeface="+mj-ea"/>
                  <a:ea typeface="+mj-ea"/>
                </a:rPr>
                <a:t>广告</a:t>
              </a:r>
              <a:r>
                <a:rPr lang="en-US" altLang="zh-CN" dirty="0">
                  <a:solidFill>
                    <a:schemeClr val="bg1"/>
                  </a:solidFill>
                  <a:latin typeface="+mj-ea"/>
                  <a:ea typeface="+mj-ea"/>
                </a:rPr>
                <a:t>.</a:t>
              </a:r>
              <a:endParaRPr lang="zh-CN" altLang="en-US" dirty="0" smtClean="0">
                <a:solidFill>
                  <a:schemeClr val="bg1"/>
                </a:solidFill>
                <a:latin typeface="+mj-ea"/>
                <a:ea typeface="+mj-ea"/>
              </a:endParaRPr>
            </a:p>
          </p:txBody>
        </p:sp>
      </p:grpSp>
      <p:sp>
        <p:nvSpPr>
          <p:cNvPr id="41" name="TextBox 40"/>
          <p:cNvSpPr txBox="1"/>
          <p:nvPr/>
        </p:nvSpPr>
        <p:spPr>
          <a:xfrm>
            <a:off x="549472" y="1317488"/>
            <a:ext cx="5373858" cy="461665"/>
          </a:xfrm>
          <a:prstGeom prst="rect">
            <a:avLst/>
          </a:prstGeom>
          <a:noFill/>
        </p:spPr>
        <p:txBody>
          <a:bodyPr wrap="square" rtlCol="0">
            <a:spAutoFit/>
          </a:bodyPr>
          <a:lstStyle/>
          <a:p>
            <a:r>
              <a:rPr lang="zh-CN" altLang="en-US" sz="2400" dirty="0" smtClean="0">
                <a:solidFill>
                  <a:srgbClr val="A2998A"/>
                </a:solidFill>
                <a:latin typeface="思源黑体 CN Heavy" panose="020B0A00000000000000" pitchFamily="34" charset="-122"/>
                <a:ea typeface="思源黑体 CN Heavy" panose="020B0A00000000000000" pitchFamily="34" charset="-122"/>
              </a:rPr>
              <a:t>（一</a:t>
            </a:r>
            <a:r>
              <a:rPr lang="zh-CN" altLang="en-US" sz="2400" dirty="0" smtClean="0">
                <a:solidFill>
                  <a:srgbClr val="A2998A"/>
                </a:solidFill>
                <a:latin typeface="思源黑体 CN Heavy" panose="020B0A00000000000000" pitchFamily="34" charset="-122"/>
                <a:ea typeface="思源黑体 CN Heavy" panose="020B0A00000000000000" pitchFamily="34" charset="-122"/>
              </a:rPr>
              <a:t>）</a:t>
            </a:r>
            <a:r>
              <a:rPr lang="zh-CN" altLang="en-US" sz="2400" dirty="0">
                <a:solidFill>
                  <a:srgbClr val="A2998A"/>
                </a:solidFill>
                <a:latin typeface="思源黑体 CN Heavy" panose="020B0A00000000000000" pitchFamily="34" charset="-122"/>
                <a:ea typeface="思源黑体 CN Heavy" panose="020B0A00000000000000" pitchFamily="34" charset="-122"/>
              </a:rPr>
              <a:t>电影广告媒体的优劣势</a:t>
            </a:r>
            <a:endParaRPr lang="zh-CN" altLang="en-US" sz="2400" dirty="0">
              <a:solidFill>
                <a:srgbClr val="A2998A"/>
              </a:solidFill>
              <a:latin typeface="思源黑体 CN Heavy" panose="020B0A00000000000000" pitchFamily="34" charset="-122"/>
              <a:ea typeface="思源黑体 CN Heavy" panose="020B0A00000000000000" pitchFamily="34" charset="-122"/>
            </a:endParaRPr>
          </a:p>
        </p:txBody>
      </p:sp>
      <p:sp>
        <p:nvSpPr>
          <p:cNvPr id="16" name="文本框 3"/>
          <p:cNvSpPr txBox="1"/>
          <p:nvPr/>
        </p:nvSpPr>
        <p:spPr>
          <a:xfrm>
            <a:off x="678623" y="716356"/>
            <a:ext cx="4194629" cy="584775"/>
          </a:xfrm>
          <a:prstGeom prst="rect">
            <a:avLst/>
          </a:prstGeom>
          <a:noFill/>
        </p:spPr>
        <p:txBody>
          <a:bodyPr wrap="square" rtlCol="0">
            <a:spAutoFit/>
          </a:bodyPr>
          <a:lstStyle/>
          <a:p>
            <a:r>
              <a:rPr lang="zh-CN" altLang="en-US" sz="3200" dirty="0" smtClean="0">
                <a:solidFill>
                  <a:srgbClr val="A2998A"/>
                </a:solidFill>
                <a:latin typeface="思源黑体 CN Heavy" panose="020B0A00000000000000" pitchFamily="34" charset="-122"/>
                <a:ea typeface="思源黑体 CN Heavy" panose="020B0A00000000000000" pitchFamily="34" charset="-122"/>
              </a:rPr>
              <a:t>三</a:t>
            </a:r>
            <a:r>
              <a:rPr lang="zh-CN" altLang="en-US" sz="3200" dirty="0" smtClean="0">
                <a:solidFill>
                  <a:srgbClr val="A2998A"/>
                </a:solidFill>
                <a:latin typeface="思源黑体 CN Heavy" panose="020B0A00000000000000" pitchFamily="34" charset="-122"/>
                <a:ea typeface="思源黑体 CN Heavy" panose="020B0A00000000000000" pitchFamily="34" charset="-122"/>
              </a:rPr>
              <a:t>、</a:t>
            </a:r>
            <a:r>
              <a:rPr lang="zh-CN" altLang="en-US" sz="3200" dirty="0">
                <a:solidFill>
                  <a:srgbClr val="A2998A"/>
                </a:solidFill>
                <a:latin typeface="思源黑体 CN Heavy" panose="020B0A00000000000000" pitchFamily="34" charset="-122"/>
                <a:ea typeface="思源黑体 CN Heavy" panose="020B0A00000000000000" pitchFamily="34" charset="-122"/>
              </a:rPr>
              <a:t>电影广告媒体</a:t>
            </a:r>
            <a:endParaRPr lang="zh-CN" altLang="en-US" sz="3200" dirty="0">
              <a:solidFill>
                <a:srgbClr val="A2998A"/>
              </a:solidFill>
              <a:latin typeface="思源黑体 CN Heavy" panose="020B0A00000000000000" pitchFamily="34" charset="-122"/>
              <a:ea typeface="思源黑体 CN Heavy" panose="020B0A00000000000000" pitchFamily="34" charset="-122"/>
            </a:endParaRPr>
          </a:p>
        </p:txBody>
      </p:sp>
      <p:sp>
        <p:nvSpPr>
          <p:cNvPr id="17" name="文本框 33"/>
          <p:cNvSpPr txBox="1"/>
          <p:nvPr/>
        </p:nvSpPr>
        <p:spPr>
          <a:xfrm>
            <a:off x="1738349" y="2526069"/>
            <a:ext cx="3849894" cy="3416320"/>
          </a:xfrm>
          <a:prstGeom prst="rect">
            <a:avLst/>
          </a:prstGeom>
          <a:noFill/>
        </p:spPr>
        <p:txBody>
          <a:bodyPr wrap="square" rtlCol="0">
            <a:spAutoFit/>
          </a:bodyPr>
          <a:lstStyle/>
          <a:p>
            <a:pPr marL="285750" indent="-285750">
              <a:buFont typeface="Arial" pitchFamily="34" charset="0"/>
              <a:buChar char="•"/>
            </a:pPr>
            <a:r>
              <a:rPr lang="zh-CN" altLang="en-US" dirty="0" smtClean="0">
                <a:solidFill>
                  <a:schemeClr val="bg1"/>
                </a:solidFill>
                <a:latin typeface="+mj-ea"/>
                <a:ea typeface="+mj-ea"/>
              </a:rPr>
              <a:t>观众</a:t>
            </a:r>
            <a:r>
              <a:rPr lang="zh-CN" altLang="en-US" dirty="0">
                <a:solidFill>
                  <a:schemeClr val="bg1"/>
                </a:solidFill>
                <a:latin typeface="+mj-ea"/>
                <a:ea typeface="+mj-ea"/>
              </a:rPr>
              <a:t>的注意力较为</a:t>
            </a:r>
            <a:r>
              <a:rPr lang="zh-CN" altLang="en-US" dirty="0" smtClean="0">
                <a:solidFill>
                  <a:schemeClr val="bg1"/>
                </a:solidFill>
                <a:latin typeface="+mj-ea"/>
                <a:ea typeface="+mj-ea"/>
              </a:rPr>
              <a:t>集中</a:t>
            </a:r>
            <a:r>
              <a:rPr lang="en-US" altLang="zh-CN" dirty="0" smtClean="0">
                <a:solidFill>
                  <a:schemeClr val="bg1"/>
                </a:solidFill>
                <a:latin typeface="+mj-ea"/>
                <a:ea typeface="+mj-ea"/>
              </a:rPr>
              <a:t>:</a:t>
            </a:r>
            <a:r>
              <a:rPr lang="zh-CN" altLang="en-US" dirty="0" smtClean="0">
                <a:solidFill>
                  <a:schemeClr val="bg1"/>
                </a:solidFill>
                <a:latin typeface="+mj-ea"/>
                <a:ea typeface="+mj-ea"/>
              </a:rPr>
              <a:t>观众看</a:t>
            </a:r>
            <a:r>
              <a:rPr lang="zh-CN" altLang="en-US" dirty="0">
                <a:solidFill>
                  <a:schemeClr val="bg1"/>
                </a:solidFill>
                <a:latin typeface="+mj-ea"/>
                <a:ea typeface="+mj-ea"/>
              </a:rPr>
              <a:t>电影时的精神状态很放松，其注意力比通过其他媒体接收广告讯息时更为</a:t>
            </a:r>
            <a:r>
              <a:rPr lang="zh-CN" altLang="en-US" dirty="0" smtClean="0">
                <a:solidFill>
                  <a:schemeClr val="bg1"/>
                </a:solidFill>
                <a:latin typeface="+mj-ea"/>
                <a:ea typeface="+mj-ea"/>
              </a:rPr>
              <a:t>集中，对</a:t>
            </a:r>
            <a:r>
              <a:rPr lang="zh-CN" altLang="en-US" dirty="0">
                <a:solidFill>
                  <a:schemeClr val="bg1"/>
                </a:solidFill>
                <a:latin typeface="+mj-ea"/>
                <a:ea typeface="+mj-ea"/>
              </a:rPr>
              <a:t>广告的印象也更加</a:t>
            </a:r>
            <a:r>
              <a:rPr lang="zh-CN" altLang="en-US" dirty="0" smtClean="0">
                <a:solidFill>
                  <a:schemeClr val="bg1"/>
                </a:solidFill>
                <a:latin typeface="+mj-ea"/>
                <a:ea typeface="+mj-ea"/>
              </a:rPr>
              <a:t>深刻；</a:t>
            </a:r>
            <a:endParaRPr lang="en-US" altLang="zh-CN" dirty="0" smtClean="0">
              <a:solidFill>
                <a:schemeClr val="bg1"/>
              </a:solidFill>
              <a:latin typeface="+mj-ea"/>
              <a:ea typeface="+mj-ea"/>
            </a:endParaRPr>
          </a:p>
          <a:p>
            <a:endParaRPr lang="en-US" altLang="zh-CN" dirty="0">
              <a:solidFill>
                <a:schemeClr val="bg1"/>
              </a:solidFill>
              <a:latin typeface="+mj-ea"/>
              <a:ea typeface="+mj-ea"/>
            </a:endParaRPr>
          </a:p>
          <a:p>
            <a:pPr marL="285750" indent="-285750">
              <a:buFont typeface="Arial" pitchFamily="34" charset="0"/>
              <a:buChar char="•"/>
            </a:pPr>
            <a:r>
              <a:rPr lang="zh-CN" altLang="en-US" dirty="0" smtClean="0">
                <a:solidFill>
                  <a:schemeClr val="bg1"/>
                </a:solidFill>
                <a:latin typeface="+mj-ea"/>
                <a:ea typeface="+mj-ea"/>
              </a:rPr>
              <a:t>由于电影银幕</a:t>
            </a:r>
            <a:r>
              <a:rPr lang="zh-CN" altLang="en-US" dirty="0">
                <a:solidFill>
                  <a:schemeClr val="bg1"/>
                </a:solidFill>
                <a:latin typeface="+mj-ea"/>
                <a:ea typeface="+mj-ea"/>
              </a:rPr>
              <a:t>的尺寸要比电视</a:t>
            </a:r>
            <a:r>
              <a:rPr lang="zh-CN" altLang="en-US" dirty="0" smtClean="0">
                <a:solidFill>
                  <a:schemeClr val="bg1"/>
                </a:solidFill>
                <a:latin typeface="+mj-ea"/>
                <a:ea typeface="+mj-ea"/>
              </a:rPr>
              <a:t>屏幕大</a:t>
            </a:r>
            <a:r>
              <a:rPr lang="zh-CN" altLang="en-US" dirty="0">
                <a:solidFill>
                  <a:schemeClr val="bg1"/>
                </a:solidFill>
                <a:latin typeface="+mj-ea"/>
                <a:ea typeface="+mj-ea"/>
              </a:rPr>
              <a:t>出许多倍</a:t>
            </a:r>
            <a:r>
              <a:rPr lang="en-US" altLang="zh-CN" dirty="0">
                <a:solidFill>
                  <a:schemeClr val="bg1"/>
                </a:solidFill>
                <a:latin typeface="+mj-ea"/>
                <a:ea typeface="+mj-ea"/>
              </a:rPr>
              <a:t>,</a:t>
            </a:r>
            <a:r>
              <a:rPr lang="zh-CN" altLang="en-US" dirty="0">
                <a:solidFill>
                  <a:schemeClr val="bg1"/>
                </a:solidFill>
                <a:latin typeface="+mj-ea"/>
                <a:ea typeface="+mj-ea"/>
              </a:rPr>
              <a:t>因而投放在电影银幕上的广告中的产品形象要比电视屏幕上的</a:t>
            </a:r>
            <a:r>
              <a:rPr lang="zh-CN" altLang="en-US" dirty="0" smtClean="0">
                <a:solidFill>
                  <a:schemeClr val="bg1"/>
                </a:solidFill>
                <a:latin typeface="+mj-ea"/>
                <a:ea typeface="+mj-ea"/>
              </a:rPr>
              <a:t>更加突出</a:t>
            </a:r>
            <a:r>
              <a:rPr lang="en-US" altLang="zh-CN" dirty="0">
                <a:solidFill>
                  <a:schemeClr val="bg1"/>
                </a:solidFill>
                <a:latin typeface="+mj-ea"/>
                <a:ea typeface="+mj-ea"/>
              </a:rPr>
              <a:t>,</a:t>
            </a:r>
            <a:r>
              <a:rPr lang="zh-CN" altLang="en-US" dirty="0">
                <a:solidFill>
                  <a:schemeClr val="bg1"/>
                </a:solidFill>
                <a:latin typeface="+mj-ea"/>
                <a:ea typeface="+mj-ea"/>
              </a:rPr>
              <a:t>产品的诸多好处就会更加清晰地展现在观众眼前</a:t>
            </a:r>
            <a:r>
              <a:rPr lang="en-US" altLang="zh-CN" dirty="0">
                <a:solidFill>
                  <a:schemeClr val="bg1"/>
                </a:solidFill>
                <a:latin typeface="+mj-ea"/>
                <a:ea typeface="+mj-ea"/>
              </a:rPr>
              <a:t>.</a:t>
            </a:r>
            <a:endParaRPr lang="zh-CN" altLang="en-US" dirty="0" smtClean="0">
              <a:solidFill>
                <a:schemeClr val="bg1"/>
              </a:solidFill>
              <a:latin typeface="+mj-ea"/>
              <a:ea typeface="+mj-ea"/>
            </a:endParaRPr>
          </a:p>
        </p:txBody>
      </p:sp>
      <p:sp>
        <p:nvSpPr>
          <p:cNvPr id="18" name="文本框 6"/>
          <p:cNvSpPr txBox="1"/>
          <p:nvPr/>
        </p:nvSpPr>
        <p:spPr>
          <a:xfrm>
            <a:off x="7691251" y="2102150"/>
            <a:ext cx="1447151" cy="369331"/>
          </a:xfrm>
          <a:prstGeom prst="rect">
            <a:avLst/>
          </a:prstGeom>
          <a:noFill/>
        </p:spPr>
        <p:txBody>
          <a:bodyPr wrap="square" rtlCol="0">
            <a:spAutoFit/>
          </a:bodyPr>
          <a:lstStyle/>
          <a:p>
            <a:r>
              <a:rPr lang="en-US" altLang="zh-CN" dirty="0">
                <a:solidFill>
                  <a:schemeClr val="bg1"/>
                </a:solidFill>
                <a:latin typeface="+mj-ea"/>
                <a:ea typeface="+mj-ea"/>
              </a:rPr>
              <a:t>2</a:t>
            </a:r>
            <a:r>
              <a:rPr lang="en-US" altLang="zh-CN" dirty="0" smtClean="0">
                <a:solidFill>
                  <a:schemeClr val="bg1"/>
                </a:solidFill>
                <a:latin typeface="+mj-ea"/>
                <a:ea typeface="+mj-ea"/>
              </a:rPr>
              <a:t>. </a:t>
            </a:r>
            <a:r>
              <a:rPr lang="zh-CN" altLang="en-US" dirty="0">
                <a:solidFill>
                  <a:schemeClr val="bg1"/>
                </a:solidFill>
                <a:latin typeface="+mj-ea"/>
                <a:ea typeface="+mj-ea"/>
              </a:rPr>
              <a:t>劣</a:t>
            </a:r>
            <a:r>
              <a:rPr lang="zh-CN" altLang="en-US" dirty="0" smtClean="0">
                <a:solidFill>
                  <a:schemeClr val="bg1"/>
                </a:solidFill>
                <a:latin typeface="+mj-ea"/>
                <a:ea typeface="+mj-ea"/>
              </a:rPr>
              <a:t>势</a:t>
            </a:r>
            <a:endParaRPr lang="zh-CN" altLang="en-US" dirty="0" smtClean="0">
              <a:solidFill>
                <a:schemeClr val="bg1"/>
              </a:solidFill>
              <a:latin typeface="+mj-ea"/>
              <a:ea typeface="+mj-ea"/>
            </a:endParaRPr>
          </a:p>
        </p:txBody>
      </p:sp>
    </p:spTree>
    <p:extLst>
      <p:ext uri="{BB962C8B-B14F-4D97-AF65-F5344CB8AC3E}">
        <p14:creationId xmlns:p14="http://schemas.microsoft.com/office/powerpoint/2010/main" val="400502361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 name="图片 296"/>
          <p:cNvPicPr>
            <a:picLocks noChangeAspect="1"/>
          </p:cNvPicPr>
          <p:nvPr/>
        </p:nvPicPr>
        <p:blipFill>
          <a:blip r:embed="rId3"/>
          <a:stretch>
            <a:fillRect/>
          </a:stretch>
        </p:blipFill>
        <p:spPr>
          <a:xfrm rot="2700000">
            <a:off x="4709842" y="2132076"/>
            <a:ext cx="2553950" cy="2553950"/>
          </a:xfrm>
          <a:prstGeom prst="rect">
            <a:avLst/>
          </a:prstGeom>
        </p:spPr>
      </p:pic>
      <p:sp>
        <p:nvSpPr>
          <p:cNvPr id="3" name="矩形 2"/>
          <p:cNvSpPr/>
          <p:nvPr/>
        </p:nvSpPr>
        <p:spPr>
          <a:xfrm>
            <a:off x="310977"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51" name="组合 150"/>
          <p:cNvGrpSpPr/>
          <p:nvPr/>
        </p:nvGrpSpPr>
        <p:grpSpPr>
          <a:xfrm>
            <a:off x="3657601" y="4645145"/>
            <a:ext cx="4967785" cy="1756549"/>
            <a:chOff x="5946467" y="2293256"/>
            <a:chExt cx="2389168" cy="1756549"/>
          </a:xfrm>
        </p:grpSpPr>
        <p:sp>
          <p:nvSpPr>
            <p:cNvPr id="152" name="文本框 151"/>
            <p:cNvSpPr txBox="1"/>
            <p:nvPr/>
          </p:nvSpPr>
          <p:spPr>
            <a:xfrm>
              <a:off x="6110514" y="2293256"/>
              <a:ext cx="2017336" cy="400110"/>
            </a:xfrm>
            <a:prstGeom prst="rect">
              <a:avLst/>
            </a:prstGeom>
            <a:noFill/>
          </p:spPr>
          <p:txBody>
            <a:bodyPr wrap="square" rtlCol="0">
              <a:spAutoFit/>
            </a:bodyPr>
            <a:lstStyle/>
            <a:p>
              <a:pPr algn="ctr"/>
              <a:r>
                <a:rPr lang="en-US" altLang="zh-CN" sz="2000" dirty="0" smtClean="0">
                  <a:solidFill>
                    <a:srgbClr val="A2998A"/>
                  </a:solidFill>
                  <a:latin typeface="+mj-ea"/>
                  <a:ea typeface="+mj-ea"/>
                </a:rPr>
                <a:t>2.</a:t>
              </a:r>
              <a:r>
                <a:rPr lang="zh-CN" altLang="en-US" sz="2000" dirty="0" smtClean="0">
                  <a:solidFill>
                    <a:srgbClr val="A2998A"/>
                  </a:solidFill>
                  <a:latin typeface="+mj-ea"/>
                  <a:ea typeface="+mj-ea"/>
                </a:rPr>
                <a:t>诉</a:t>
              </a:r>
              <a:r>
                <a:rPr lang="zh-CN" altLang="en-US" sz="2000" dirty="0">
                  <a:solidFill>
                    <a:srgbClr val="A2998A"/>
                  </a:solidFill>
                  <a:latin typeface="+mj-ea"/>
                  <a:ea typeface="+mj-ea"/>
                </a:rPr>
                <a:t>求方式不同</a:t>
              </a:r>
              <a:endParaRPr lang="zh-CN" altLang="en-US" sz="2000" dirty="0">
                <a:solidFill>
                  <a:srgbClr val="A2998A"/>
                </a:solidFill>
                <a:latin typeface="+mj-ea"/>
                <a:ea typeface="+mj-ea"/>
              </a:endParaRPr>
            </a:p>
          </p:txBody>
        </p:sp>
        <p:sp>
          <p:nvSpPr>
            <p:cNvPr id="153" name="文本框 152"/>
            <p:cNvSpPr txBox="1"/>
            <p:nvPr/>
          </p:nvSpPr>
          <p:spPr>
            <a:xfrm>
              <a:off x="5946467" y="2664810"/>
              <a:ext cx="2389168" cy="1384995"/>
            </a:xfrm>
            <a:prstGeom prst="rect">
              <a:avLst/>
            </a:prstGeom>
            <a:noFill/>
          </p:spPr>
          <p:txBody>
            <a:bodyPr wrap="square" rtlCol="0">
              <a:spAutoFit/>
            </a:bodyPr>
            <a:lstStyle/>
            <a:p>
              <a:pPr marL="285750" indent="-285750">
                <a:buFont typeface="Arial" pitchFamily="34" charset="0"/>
                <a:buChar char="•"/>
              </a:pPr>
              <a:r>
                <a:rPr lang="zh-CN" altLang="en-US" sz="1400" dirty="0">
                  <a:solidFill>
                    <a:srgbClr val="A2998A"/>
                  </a:solidFill>
                  <a:latin typeface="黑体" pitchFamily="49" charset="-122"/>
                  <a:ea typeface="黑体" pitchFamily="49" charset="-122"/>
                </a:rPr>
                <a:t>传统电视广告受时长的限制</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只能用比较直接的手法集中展示产品的主要</a:t>
              </a:r>
              <a:r>
                <a:rPr lang="zh-CN" altLang="en-US" sz="1400" dirty="0" smtClean="0">
                  <a:solidFill>
                    <a:srgbClr val="A2998A"/>
                  </a:solidFill>
                  <a:latin typeface="黑体" pitchFamily="49" charset="-122"/>
                  <a:ea typeface="黑体" pitchFamily="49" charset="-122"/>
                </a:rPr>
                <a:t>卖点</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用一种说教式的传播方法向消费者宣传自己产品的独特优势</a:t>
              </a:r>
              <a:r>
                <a:rPr lang="en-US" altLang="zh-CN" sz="1400" dirty="0" smtClean="0">
                  <a:solidFill>
                    <a:srgbClr val="A2998A"/>
                  </a:solidFill>
                  <a:latin typeface="黑体" pitchFamily="49" charset="-122"/>
                  <a:ea typeface="黑体" pitchFamily="49" charset="-122"/>
                </a:rPr>
                <a:t>.</a:t>
              </a:r>
            </a:p>
            <a:p>
              <a:pPr marL="285750" indent="-285750">
                <a:buFont typeface="Arial" pitchFamily="34" charset="0"/>
                <a:buChar char="•"/>
              </a:pPr>
              <a:r>
                <a:rPr lang="zh-CN" altLang="en-US" sz="1400" dirty="0">
                  <a:solidFill>
                    <a:srgbClr val="A2998A"/>
                  </a:solidFill>
                  <a:latin typeface="黑体" pitchFamily="49" charset="-122"/>
                  <a:ea typeface="黑体" pitchFamily="49" charset="-122"/>
                </a:rPr>
                <a:t>微电影广告是</a:t>
              </a:r>
              <a:r>
                <a:rPr lang="zh-CN" altLang="en-US" sz="1400" dirty="0" smtClean="0">
                  <a:solidFill>
                    <a:srgbClr val="A2998A"/>
                  </a:solidFill>
                  <a:latin typeface="黑体" pitchFamily="49" charset="-122"/>
                  <a:ea typeface="黑体" pitchFamily="49" charset="-122"/>
                </a:rPr>
                <a:t>借助故事</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通过富有吸引力的情节和特定的视听语言</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用一种艺术的、</a:t>
              </a:r>
              <a:r>
                <a:rPr lang="zh-CN" altLang="en-US" sz="1400" dirty="0" smtClean="0">
                  <a:solidFill>
                    <a:srgbClr val="A2998A"/>
                  </a:solidFill>
                  <a:latin typeface="黑体" pitchFamily="49" charset="-122"/>
                  <a:ea typeface="黑体" pitchFamily="49" charset="-122"/>
                </a:rPr>
                <a:t>柔和</a:t>
              </a:r>
              <a:r>
                <a:rPr lang="zh-CN" altLang="en-US" sz="1400" dirty="0">
                  <a:solidFill>
                    <a:srgbClr val="A2998A"/>
                  </a:solidFill>
                  <a:latin typeface="黑体" pitchFamily="49" charset="-122"/>
                  <a:ea typeface="黑体" pitchFamily="49" charset="-122"/>
                </a:rPr>
                <a:t>的方式讲述产品信息</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用一种巧妙的方式将产品信息融入故事中去</a:t>
              </a:r>
              <a:endParaRPr lang="en-US" altLang="zh-CN" sz="1400" dirty="0" smtClean="0">
                <a:solidFill>
                  <a:srgbClr val="A2998A"/>
                </a:solidFill>
                <a:latin typeface="黑体" pitchFamily="49" charset="-122"/>
                <a:ea typeface="黑体" pitchFamily="49" charset="-122"/>
              </a:endParaRPr>
            </a:p>
          </p:txBody>
        </p:sp>
      </p:grpSp>
      <p:grpSp>
        <p:nvGrpSpPr>
          <p:cNvPr id="148" name="组合 147"/>
          <p:cNvGrpSpPr/>
          <p:nvPr/>
        </p:nvGrpSpPr>
        <p:grpSpPr>
          <a:xfrm>
            <a:off x="494802" y="2474256"/>
            <a:ext cx="4351885" cy="1569661"/>
            <a:chOff x="6034886" y="2293256"/>
            <a:chExt cx="2092965" cy="1569661"/>
          </a:xfrm>
        </p:grpSpPr>
        <p:sp>
          <p:nvSpPr>
            <p:cNvPr id="149" name="文本框 148"/>
            <p:cNvSpPr txBox="1"/>
            <p:nvPr/>
          </p:nvSpPr>
          <p:spPr>
            <a:xfrm>
              <a:off x="6110514" y="2293256"/>
              <a:ext cx="2017336" cy="400110"/>
            </a:xfrm>
            <a:prstGeom prst="rect">
              <a:avLst/>
            </a:prstGeom>
            <a:noFill/>
          </p:spPr>
          <p:txBody>
            <a:bodyPr wrap="square" rtlCol="0">
              <a:spAutoFit/>
            </a:bodyPr>
            <a:lstStyle/>
            <a:p>
              <a:pPr algn="ctr"/>
              <a:r>
                <a:rPr lang="en-US" altLang="zh-CN" sz="2000" dirty="0" smtClean="0">
                  <a:solidFill>
                    <a:srgbClr val="A2998A"/>
                  </a:solidFill>
                  <a:latin typeface="+mj-ea"/>
                  <a:ea typeface="+mj-ea"/>
                </a:rPr>
                <a:t>1.</a:t>
              </a:r>
              <a:r>
                <a:rPr lang="zh-CN" altLang="en-US" sz="2000" dirty="0" smtClean="0">
                  <a:solidFill>
                    <a:srgbClr val="A2998A"/>
                  </a:solidFill>
                  <a:latin typeface="+mj-ea"/>
                  <a:ea typeface="+mj-ea"/>
                </a:rPr>
                <a:t>表现</a:t>
              </a:r>
              <a:r>
                <a:rPr lang="zh-CN" altLang="en-US" sz="2000" dirty="0">
                  <a:solidFill>
                    <a:srgbClr val="A2998A"/>
                  </a:solidFill>
                  <a:latin typeface="+mj-ea"/>
                  <a:ea typeface="+mj-ea"/>
                </a:rPr>
                <a:t>形式不同</a:t>
              </a:r>
              <a:endParaRPr lang="zh-CN" altLang="en-US" sz="2000" dirty="0">
                <a:solidFill>
                  <a:srgbClr val="A2998A"/>
                </a:solidFill>
                <a:latin typeface="+mj-ea"/>
                <a:ea typeface="+mj-ea"/>
              </a:endParaRPr>
            </a:p>
          </p:txBody>
        </p:sp>
        <p:sp>
          <p:nvSpPr>
            <p:cNvPr id="150" name="文本框 149"/>
            <p:cNvSpPr txBox="1"/>
            <p:nvPr/>
          </p:nvSpPr>
          <p:spPr>
            <a:xfrm>
              <a:off x="6034886" y="2693366"/>
              <a:ext cx="2092965" cy="1169551"/>
            </a:xfrm>
            <a:prstGeom prst="rect">
              <a:avLst/>
            </a:prstGeom>
            <a:noFill/>
          </p:spPr>
          <p:txBody>
            <a:bodyPr wrap="square" rtlCol="0">
              <a:spAutoFit/>
            </a:bodyPr>
            <a:lstStyle/>
            <a:p>
              <a:pPr marL="285750" indent="-285750">
                <a:buFont typeface="Arial" pitchFamily="34" charset="0"/>
                <a:buChar char="•"/>
              </a:pPr>
              <a:r>
                <a:rPr lang="zh-CN" altLang="en-US" sz="1400" dirty="0">
                  <a:solidFill>
                    <a:srgbClr val="A2998A"/>
                  </a:solidFill>
                  <a:latin typeface="黑体" pitchFamily="49" charset="-122"/>
                  <a:ea typeface="黑体" pitchFamily="49" charset="-122"/>
                </a:rPr>
                <a:t>传统电视广告的投放费用在所有广告媒介中是最高的</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播放时长也受到</a:t>
              </a:r>
              <a:r>
                <a:rPr lang="zh-CN" altLang="en-US" sz="1400" dirty="0" smtClean="0">
                  <a:solidFill>
                    <a:srgbClr val="A2998A"/>
                  </a:solidFill>
                  <a:latin typeface="黑体" pitchFamily="49" charset="-122"/>
                  <a:ea typeface="黑体" pitchFamily="49" charset="-122"/>
                </a:rPr>
                <a:t>很大的限制</a:t>
              </a:r>
              <a:endParaRPr lang="en-US" altLang="zh-CN" sz="1400" dirty="0" smtClean="0">
                <a:solidFill>
                  <a:srgbClr val="A2998A"/>
                </a:solidFill>
                <a:latin typeface="黑体" pitchFamily="49" charset="-122"/>
                <a:ea typeface="黑体" pitchFamily="49" charset="-122"/>
              </a:endParaRPr>
            </a:p>
            <a:p>
              <a:pPr marL="285750" indent="-285750">
                <a:buFont typeface="Arial" pitchFamily="34" charset="0"/>
                <a:buChar char="•"/>
              </a:pPr>
              <a:r>
                <a:rPr lang="zh-CN" altLang="en-US" sz="1400" dirty="0">
                  <a:solidFill>
                    <a:srgbClr val="A2998A"/>
                  </a:solidFill>
                  <a:latin typeface="黑体" pitchFamily="49" charset="-122"/>
                  <a:ea typeface="黑体" pitchFamily="49" charset="-122"/>
                </a:rPr>
                <a:t>微电影广告的时长是几分钟到十几分钟</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有比较充足的时间去讲述一个</a:t>
              </a:r>
              <a:r>
                <a:rPr lang="zh-CN" altLang="en-US" sz="1400" dirty="0" smtClean="0">
                  <a:solidFill>
                    <a:srgbClr val="A2998A"/>
                  </a:solidFill>
                  <a:latin typeface="黑体" pitchFamily="49" charset="-122"/>
                  <a:ea typeface="黑体" pitchFamily="49" charset="-122"/>
                </a:rPr>
                <a:t>完整</a:t>
              </a:r>
              <a:r>
                <a:rPr lang="zh-CN" altLang="en-US" sz="1400" dirty="0">
                  <a:solidFill>
                    <a:srgbClr val="A2998A"/>
                  </a:solidFill>
                  <a:latin typeface="黑体" pitchFamily="49" charset="-122"/>
                  <a:ea typeface="黑体" pitchFamily="49" charset="-122"/>
                </a:rPr>
                <a:t>的故事</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可以清晰地表述品牌的理念</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通过故事的演绎从情感上打动观众</a:t>
              </a:r>
              <a:endParaRPr lang="en-US" altLang="zh-CN" sz="1400" dirty="0">
                <a:solidFill>
                  <a:srgbClr val="A2998A"/>
                </a:solidFill>
                <a:latin typeface="黑体" pitchFamily="49" charset="-122"/>
                <a:ea typeface="黑体" pitchFamily="49" charset="-122"/>
              </a:endParaRPr>
            </a:p>
          </p:txBody>
        </p:sp>
      </p:grpSp>
      <p:grpSp>
        <p:nvGrpSpPr>
          <p:cNvPr id="145" name="组合 144"/>
          <p:cNvGrpSpPr/>
          <p:nvPr/>
        </p:nvGrpSpPr>
        <p:grpSpPr>
          <a:xfrm>
            <a:off x="7345314" y="2460608"/>
            <a:ext cx="4350817" cy="2081969"/>
            <a:chOff x="6018896" y="2293256"/>
            <a:chExt cx="2092452" cy="2081969"/>
          </a:xfrm>
        </p:grpSpPr>
        <p:sp>
          <p:nvSpPr>
            <p:cNvPr id="146" name="文本框 145"/>
            <p:cNvSpPr txBox="1"/>
            <p:nvPr/>
          </p:nvSpPr>
          <p:spPr>
            <a:xfrm>
              <a:off x="6018896" y="2293256"/>
              <a:ext cx="1731046" cy="400110"/>
            </a:xfrm>
            <a:prstGeom prst="rect">
              <a:avLst/>
            </a:prstGeom>
            <a:noFill/>
          </p:spPr>
          <p:txBody>
            <a:bodyPr wrap="square" rtlCol="0">
              <a:spAutoFit/>
            </a:bodyPr>
            <a:lstStyle/>
            <a:p>
              <a:pPr algn="ctr"/>
              <a:r>
                <a:rPr lang="en-US" altLang="zh-CN" sz="2000" dirty="0" smtClean="0">
                  <a:solidFill>
                    <a:srgbClr val="A2998A"/>
                  </a:solidFill>
                  <a:latin typeface="+mj-ea"/>
                  <a:ea typeface="+mj-ea"/>
                </a:rPr>
                <a:t>3.</a:t>
              </a:r>
              <a:r>
                <a:rPr lang="zh-CN" altLang="en-US" sz="2000" dirty="0">
                  <a:solidFill>
                    <a:srgbClr val="A2998A"/>
                  </a:solidFill>
                  <a:latin typeface="+mj-ea"/>
                  <a:ea typeface="+mj-ea"/>
                </a:rPr>
                <a:t>制作和传播成本不同</a:t>
              </a:r>
              <a:endParaRPr lang="zh-CN" altLang="en-US" sz="2000" dirty="0">
                <a:solidFill>
                  <a:srgbClr val="A2998A"/>
                </a:solidFill>
                <a:latin typeface="+mj-ea"/>
                <a:ea typeface="+mj-ea"/>
              </a:endParaRPr>
            </a:p>
          </p:txBody>
        </p:sp>
        <p:sp>
          <p:nvSpPr>
            <p:cNvPr id="147" name="文本框 146"/>
            <p:cNvSpPr txBox="1"/>
            <p:nvPr/>
          </p:nvSpPr>
          <p:spPr>
            <a:xfrm>
              <a:off x="6032428" y="2667065"/>
              <a:ext cx="2078920" cy="1708160"/>
            </a:xfrm>
            <a:prstGeom prst="rect">
              <a:avLst/>
            </a:prstGeom>
            <a:noFill/>
          </p:spPr>
          <p:txBody>
            <a:bodyPr wrap="square" rtlCol="0">
              <a:spAutoFit/>
            </a:bodyPr>
            <a:lstStyle/>
            <a:p>
              <a:pPr marL="285750" indent="-285750">
                <a:lnSpc>
                  <a:spcPct val="150000"/>
                </a:lnSpc>
                <a:buFont typeface="Arial" pitchFamily="34" charset="0"/>
                <a:buChar char="•"/>
              </a:pPr>
              <a:r>
                <a:rPr lang="zh-CN" altLang="en-US" sz="1400" dirty="0">
                  <a:solidFill>
                    <a:srgbClr val="A2998A"/>
                  </a:solidFill>
                  <a:latin typeface="黑体" pitchFamily="49" charset="-122"/>
                  <a:ea typeface="黑体" pitchFamily="49" charset="-122"/>
                </a:rPr>
                <a:t>微电影广告具有微周期制作和微规模投资的</a:t>
              </a:r>
              <a:r>
                <a:rPr lang="zh-CN" altLang="en-US" sz="1400" dirty="0" smtClean="0">
                  <a:solidFill>
                    <a:srgbClr val="A2998A"/>
                  </a:solidFill>
                  <a:latin typeface="黑体" pitchFamily="49" charset="-122"/>
                  <a:ea typeface="黑体" pitchFamily="49" charset="-122"/>
                </a:rPr>
                <a:t>特点</a:t>
              </a:r>
              <a:endParaRPr lang="en-US" altLang="zh-CN" sz="1400" dirty="0" smtClean="0">
                <a:solidFill>
                  <a:srgbClr val="A2998A"/>
                </a:solidFill>
                <a:latin typeface="黑体" pitchFamily="49" charset="-122"/>
                <a:ea typeface="黑体" pitchFamily="49" charset="-122"/>
              </a:endParaRPr>
            </a:p>
            <a:p>
              <a:pPr marL="285750" indent="-285750">
                <a:lnSpc>
                  <a:spcPct val="150000"/>
                </a:lnSpc>
                <a:buFont typeface="Arial" pitchFamily="34" charset="0"/>
                <a:buChar char="•"/>
              </a:pPr>
              <a:r>
                <a:rPr lang="zh-CN" altLang="en-US" sz="1400" dirty="0">
                  <a:solidFill>
                    <a:srgbClr val="A2998A"/>
                  </a:solidFill>
                  <a:latin typeface="黑体" pitchFamily="49" charset="-122"/>
                  <a:ea typeface="黑体" pitchFamily="49" charset="-122"/>
                </a:rPr>
                <a:t>传统电视广告通过电视台播出</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按照一定的媒介排期呈现在观众面前</a:t>
              </a:r>
              <a:r>
                <a:rPr lang="en-US" altLang="zh-CN" sz="1400" dirty="0">
                  <a:solidFill>
                    <a:srgbClr val="A2998A"/>
                  </a:solidFill>
                  <a:latin typeface="黑体" pitchFamily="49" charset="-122"/>
                  <a:ea typeface="黑体" pitchFamily="49" charset="-122"/>
                </a:rPr>
                <a:t>,</a:t>
              </a:r>
              <a:r>
                <a:rPr lang="zh-CN" altLang="en-US" sz="1400" dirty="0" smtClean="0">
                  <a:solidFill>
                    <a:srgbClr val="A2998A"/>
                  </a:solidFill>
                  <a:latin typeface="黑体" pitchFamily="49" charset="-122"/>
                  <a:ea typeface="黑体" pitchFamily="49" charset="-122"/>
                </a:rPr>
                <a:t>每次播放</a:t>
              </a:r>
              <a:r>
                <a:rPr lang="zh-CN" altLang="en-US" sz="1400" dirty="0">
                  <a:solidFill>
                    <a:srgbClr val="A2998A"/>
                  </a:solidFill>
                  <a:latin typeface="黑体" pitchFamily="49" charset="-122"/>
                  <a:ea typeface="黑体" pitchFamily="49" charset="-122"/>
                </a:rPr>
                <a:t>之后便转瞬即逝、不易查</a:t>
              </a:r>
              <a:r>
                <a:rPr lang="zh-CN" altLang="en-US" sz="1400" dirty="0" smtClean="0">
                  <a:solidFill>
                    <a:srgbClr val="A2998A"/>
                  </a:solidFill>
                  <a:latin typeface="黑体" pitchFamily="49" charset="-122"/>
                  <a:ea typeface="黑体" pitchFamily="49" charset="-122"/>
                </a:rPr>
                <a:t>存</a:t>
              </a:r>
              <a:r>
                <a:rPr lang="en-US" altLang="zh-CN" sz="1400" dirty="0" smtClean="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租借电视媒体</a:t>
              </a:r>
              <a:r>
                <a:rPr lang="zh-CN" altLang="en-US" sz="1400" dirty="0" smtClean="0">
                  <a:solidFill>
                    <a:srgbClr val="A2998A"/>
                  </a:solidFill>
                  <a:latin typeface="黑体" pitchFamily="49" charset="-122"/>
                  <a:ea typeface="黑体" pitchFamily="49" charset="-122"/>
                </a:rPr>
                <a:t>的</a:t>
              </a:r>
              <a:r>
                <a:rPr lang="zh-CN" altLang="en-US" sz="1400" dirty="0">
                  <a:solidFill>
                    <a:srgbClr val="A2998A"/>
                  </a:solidFill>
                  <a:latin typeface="黑体" pitchFamily="49" charset="-122"/>
                  <a:ea typeface="黑体" pitchFamily="49" charset="-122"/>
                </a:rPr>
                <a:t>高额</a:t>
              </a:r>
              <a:r>
                <a:rPr lang="zh-CN" altLang="en-US" sz="1400" dirty="0" smtClean="0">
                  <a:solidFill>
                    <a:srgbClr val="A2998A"/>
                  </a:solidFill>
                  <a:latin typeface="黑体" pitchFamily="49" charset="-122"/>
                  <a:ea typeface="黑体" pitchFamily="49" charset="-122"/>
                </a:rPr>
                <a:t>费用提高</a:t>
              </a:r>
              <a:r>
                <a:rPr lang="zh-CN" altLang="en-US" sz="1400" dirty="0">
                  <a:solidFill>
                    <a:srgbClr val="A2998A"/>
                  </a:solidFill>
                  <a:latin typeface="黑体" pitchFamily="49" charset="-122"/>
                  <a:ea typeface="黑体" pitchFamily="49" charset="-122"/>
                </a:rPr>
                <a:t>了企业的媒介成本</a:t>
              </a:r>
              <a:endParaRPr lang="en-US" altLang="zh-CN" sz="1400" dirty="0" smtClean="0">
                <a:solidFill>
                  <a:srgbClr val="A2998A"/>
                </a:solidFill>
                <a:latin typeface="黑体" pitchFamily="49" charset="-122"/>
                <a:ea typeface="黑体" pitchFamily="49" charset="-122"/>
              </a:endParaRPr>
            </a:p>
          </p:txBody>
        </p:sp>
      </p:grpSp>
      <p:sp>
        <p:nvSpPr>
          <p:cNvPr id="17" name="文本框 148"/>
          <p:cNvSpPr txBox="1"/>
          <p:nvPr/>
        </p:nvSpPr>
        <p:spPr>
          <a:xfrm>
            <a:off x="3466534" y="1122867"/>
            <a:ext cx="5895830" cy="1077218"/>
          </a:xfrm>
          <a:prstGeom prst="rect">
            <a:avLst/>
          </a:prstGeom>
          <a:noFill/>
        </p:spPr>
        <p:txBody>
          <a:bodyPr wrap="square" rtlCol="0">
            <a:spAutoFit/>
          </a:bodyPr>
          <a:lstStyle/>
          <a:p>
            <a:r>
              <a:rPr lang="zh-CN" altLang="en-US" sz="1600" dirty="0">
                <a:solidFill>
                  <a:srgbClr val="A2998A"/>
                </a:solidFill>
                <a:latin typeface="黑体" pitchFamily="49" charset="-122"/>
                <a:ea typeface="黑体" pitchFamily="49" charset="-122"/>
              </a:rPr>
              <a:t>微电影广告是以新媒体为传播平台</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运用电影艺术手法制作而成的具有</a:t>
            </a:r>
            <a:r>
              <a:rPr lang="zh-CN" altLang="en-US" sz="1600" dirty="0" smtClean="0">
                <a:solidFill>
                  <a:srgbClr val="A2998A"/>
                </a:solidFill>
                <a:latin typeface="黑体" pitchFamily="49" charset="-122"/>
                <a:ea typeface="黑体" pitchFamily="49" charset="-122"/>
              </a:rPr>
              <a:t>完整故事</a:t>
            </a:r>
            <a:r>
              <a:rPr lang="zh-CN" altLang="en-US" sz="1600" dirty="0">
                <a:solidFill>
                  <a:srgbClr val="A2998A"/>
                </a:solidFill>
                <a:latin typeface="黑体" pitchFamily="49" charset="-122"/>
                <a:ea typeface="黑体" pitchFamily="49" charset="-122"/>
              </a:rPr>
              <a:t>情节的视频短片</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其主要特点是运用微电影的形式</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将广告讯息巧妙地</a:t>
            </a:r>
            <a:r>
              <a:rPr lang="zh-CN" altLang="en-US" sz="1600" dirty="0" smtClean="0">
                <a:solidFill>
                  <a:srgbClr val="A2998A"/>
                </a:solidFill>
                <a:latin typeface="黑体" pitchFamily="49" charset="-122"/>
                <a:ea typeface="黑体" pitchFamily="49" charset="-122"/>
              </a:rPr>
              <a:t>植入微</a:t>
            </a:r>
            <a:r>
              <a:rPr lang="zh-CN" altLang="en-US" sz="1600" dirty="0">
                <a:solidFill>
                  <a:srgbClr val="A2998A"/>
                </a:solidFill>
                <a:latin typeface="黑体" pitchFamily="49" charset="-122"/>
                <a:ea typeface="黑体" pitchFamily="49" charset="-122"/>
              </a:rPr>
              <a:t>电影中</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以达到宣传产品品牌的目的</a:t>
            </a:r>
            <a:r>
              <a:rPr lang="en-US" altLang="zh-CN" sz="1600" dirty="0" smtClean="0">
                <a:solidFill>
                  <a:srgbClr val="A2998A"/>
                </a:solidFill>
                <a:latin typeface="黑体" pitchFamily="49" charset="-122"/>
                <a:ea typeface="黑体" pitchFamily="49" charset="-122"/>
              </a:rPr>
              <a:t>.</a:t>
            </a:r>
          </a:p>
          <a:p>
            <a:r>
              <a:rPr lang="zh-CN" altLang="en-US" sz="1600" dirty="0" smtClean="0">
                <a:solidFill>
                  <a:srgbClr val="A2998A"/>
                </a:solidFill>
                <a:latin typeface="黑体" pitchFamily="49" charset="-122"/>
                <a:ea typeface="黑体" pitchFamily="49" charset="-122"/>
              </a:rPr>
              <a:t>以下是对</a:t>
            </a:r>
            <a:r>
              <a:rPr lang="zh-CN" altLang="en-US" sz="1600" dirty="0">
                <a:solidFill>
                  <a:srgbClr val="A2998A"/>
                </a:solidFill>
                <a:latin typeface="黑体" pitchFamily="49" charset="-122"/>
                <a:ea typeface="黑体" pitchFamily="49" charset="-122"/>
              </a:rPr>
              <a:t>微</a:t>
            </a:r>
            <a:r>
              <a:rPr lang="zh-CN" altLang="en-US" sz="1600" dirty="0" smtClean="0">
                <a:solidFill>
                  <a:srgbClr val="A2998A"/>
                </a:solidFill>
                <a:latin typeface="黑体" pitchFamily="49" charset="-122"/>
                <a:ea typeface="黑体" pitchFamily="49" charset="-122"/>
              </a:rPr>
              <a:t>电影广告</a:t>
            </a:r>
            <a:r>
              <a:rPr lang="zh-CN" altLang="en-US" sz="1600" dirty="0">
                <a:solidFill>
                  <a:srgbClr val="A2998A"/>
                </a:solidFill>
                <a:latin typeface="黑体" pitchFamily="49" charset="-122"/>
                <a:ea typeface="黑体" pitchFamily="49" charset="-122"/>
              </a:rPr>
              <a:t>和传统电视广告的不同之</a:t>
            </a:r>
            <a:r>
              <a:rPr lang="zh-CN" altLang="en-US" sz="1600" dirty="0" smtClean="0">
                <a:solidFill>
                  <a:srgbClr val="A2998A"/>
                </a:solidFill>
                <a:latin typeface="黑体" pitchFamily="49" charset="-122"/>
                <a:ea typeface="黑体" pitchFamily="49" charset="-122"/>
              </a:rPr>
              <a:t>处</a:t>
            </a:r>
            <a:r>
              <a:rPr lang="zh-CN" altLang="en-US" sz="1600" dirty="0">
                <a:solidFill>
                  <a:srgbClr val="A2998A"/>
                </a:solidFill>
                <a:latin typeface="黑体" pitchFamily="49" charset="-122"/>
                <a:ea typeface="黑体" pitchFamily="49" charset="-122"/>
              </a:rPr>
              <a:t>的</a:t>
            </a:r>
            <a:r>
              <a:rPr lang="zh-CN" altLang="en-US" sz="1600" dirty="0" smtClean="0">
                <a:solidFill>
                  <a:srgbClr val="A2998A"/>
                </a:solidFill>
                <a:latin typeface="黑体" pitchFamily="49" charset="-122"/>
                <a:ea typeface="黑体" pitchFamily="49" charset="-122"/>
              </a:rPr>
              <a:t>分析：</a:t>
            </a:r>
            <a:endParaRPr lang="zh-CN" altLang="en-US" sz="1600" dirty="0">
              <a:solidFill>
                <a:srgbClr val="A2998A"/>
              </a:solidFill>
              <a:latin typeface="黑体" pitchFamily="49" charset="-122"/>
              <a:ea typeface="黑体" pitchFamily="49" charset="-122"/>
            </a:endParaRPr>
          </a:p>
        </p:txBody>
      </p:sp>
      <p:sp>
        <p:nvSpPr>
          <p:cNvPr id="19" name="TextBox 18"/>
          <p:cNvSpPr txBox="1"/>
          <p:nvPr/>
        </p:nvSpPr>
        <p:spPr>
          <a:xfrm>
            <a:off x="549472" y="785216"/>
            <a:ext cx="5373858" cy="461665"/>
          </a:xfrm>
          <a:prstGeom prst="rect">
            <a:avLst/>
          </a:prstGeom>
          <a:noFill/>
        </p:spPr>
        <p:txBody>
          <a:bodyPr wrap="square" rtlCol="0">
            <a:spAutoFit/>
          </a:bodyPr>
          <a:lstStyle/>
          <a:p>
            <a:r>
              <a:rPr lang="zh-CN" altLang="en-US" sz="2400" dirty="0" smtClean="0">
                <a:solidFill>
                  <a:srgbClr val="A2998A"/>
                </a:solidFill>
                <a:latin typeface="思源黑体 CN Heavy" panose="020B0A00000000000000" pitchFamily="34" charset="-122"/>
                <a:ea typeface="思源黑体 CN Heavy" panose="020B0A00000000000000" pitchFamily="34" charset="-122"/>
              </a:rPr>
              <a:t>（二</a:t>
            </a:r>
            <a:r>
              <a:rPr lang="zh-CN" altLang="en-US" sz="2400" dirty="0">
                <a:solidFill>
                  <a:srgbClr val="A2998A"/>
                </a:solidFill>
                <a:latin typeface="思源黑体 CN Heavy" panose="020B0A00000000000000" pitchFamily="34" charset="-122"/>
                <a:ea typeface="思源黑体 CN Heavy" panose="020B0A00000000000000" pitchFamily="34" charset="-122"/>
              </a:rPr>
              <a:t>）微电影广告</a:t>
            </a:r>
            <a:endParaRPr lang="zh-CN" altLang="en-US" sz="2400" dirty="0">
              <a:solidFill>
                <a:srgbClr val="A2998A"/>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305608863"/>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7"/>
                                        </p:tgtEl>
                                        <p:attrNameLst>
                                          <p:attrName>style.visibility</p:attrName>
                                        </p:attrNameLst>
                                      </p:cBhvr>
                                      <p:to>
                                        <p:strVal val="visible"/>
                                      </p:to>
                                    </p:set>
                                    <p:animEffect transition="in" filter="fade">
                                      <p:cBhvr>
                                        <p:cTn id="7" dur="500"/>
                                        <p:tgtEl>
                                          <p:spTgt spid="29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8"/>
                                        </p:tgtEl>
                                        <p:attrNameLst>
                                          <p:attrName>style.visibility</p:attrName>
                                        </p:attrNameLst>
                                      </p:cBhvr>
                                      <p:to>
                                        <p:strVal val="visible"/>
                                      </p:to>
                                    </p:set>
                                    <p:animEffect transition="in" filter="fade">
                                      <p:cBhvr>
                                        <p:cTn id="11" dur="500"/>
                                        <p:tgtEl>
                                          <p:spTgt spid="14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5"/>
                                        </p:tgtEl>
                                        <p:attrNameLst>
                                          <p:attrName>style.visibility</p:attrName>
                                        </p:attrNameLst>
                                      </p:cBhvr>
                                      <p:to>
                                        <p:strVal val="visible"/>
                                      </p:to>
                                    </p:set>
                                    <p:animEffect transition="in" filter="fade">
                                      <p:cBhvr>
                                        <p:cTn id="15" dur="500"/>
                                        <p:tgtEl>
                                          <p:spTgt spid="14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1"/>
                                        </p:tgtEl>
                                        <p:attrNameLst>
                                          <p:attrName>style.visibility</p:attrName>
                                        </p:attrNameLst>
                                      </p:cBhvr>
                                      <p:to>
                                        <p:strVal val="visible"/>
                                      </p:to>
                                    </p:set>
                                    <p:animEffect transition="in" filter="fade">
                                      <p:cBhvr>
                                        <p:cTn id="19"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456777" cy="740229"/>
            <a:chOff x="314525" y="638630"/>
            <a:chExt cx="5456777"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089131" cy="584775"/>
            </a:xfrm>
            <a:prstGeom prst="rect">
              <a:avLst/>
            </a:prstGeom>
            <a:noFill/>
          </p:spPr>
          <p:txBody>
            <a:bodyPr wrap="square" rtlCol="0">
              <a:spAutoFit/>
            </a:bodyPr>
            <a:lstStyle/>
            <a:p>
              <a:r>
                <a:rPr lang="zh-CN" altLang="en-US" sz="3200" dirty="0" smtClean="0">
                  <a:solidFill>
                    <a:srgbClr val="A2998A"/>
                  </a:solidFill>
                  <a:latin typeface="思源黑体 CN Heavy" panose="020B0A00000000000000" pitchFamily="34" charset="-122"/>
                  <a:ea typeface="思源黑体 CN Heavy" panose="020B0A00000000000000" pitchFamily="34" charset="-122"/>
                </a:rPr>
                <a:t>三、广播</a:t>
              </a:r>
              <a:r>
                <a:rPr lang="zh-CN" altLang="en-US" sz="3200" dirty="0">
                  <a:solidFill>
                    <a:srgbClr val="A2998A"/>
                  </a:solidFill>
                  <a:latin typeface="思源黑体 CN Heavy" panose="020B0A00000000000000" pitchFamily="34" charset="-122"/>
                  <a:ea typeface="思源黑体 CN Heavy" panose="020B0A00000000000000" pitchFamily="34" charset="-122"/>
                </a:rPr>
                <a:t>广告发展历程</a:t>
              </a:r>
            </a:p>
          </p:txBody>
        </p:sp>
      </p:grpSp>
      <p:sp>
        <p:nvSpPr>
          <p:cNvPr id="5" name="矩形 4"/>
          <p:cNvSpPr/>
          <p:nvPr/>
        </p:nvSpPr>
        <p:spPr>
          <a:xfrm>
            <a:off x="11315700" y="1491176"/>
            <a:ext cx="571500" cy="4592125"/>
          </a:xfrm>
          <a:prstGeom prst="rect">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p:nvSpPr>
        <p:spPr>
          <a:xfrm>
            <a:off x="310976" y="1491176"/>
            <a:ext cx="565323" cy="4592126"/>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a:off x="1003299" y="1491175"/>
            <a:ext cx="10110177" cy="4592125"/>
          </a:xfrm>
          <a:prstGeom prst="rect">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1520484" y="1819290"/>
            <a:ext cx="9213163" cy="3970318"/>
          </a:xfrm>
          <a:prstGeom prst="rect">
            <a:avLst/>
          </a:prstGeom>
          <a:noFill/>
        </p:spPr>
        <p:txBody>
          <a:bodyPr wrap="square" rtlCol="0">
            <a:spAutoFit/>
          </a:bodyPr>
          <a:lstStyle/>
          <a:p>
            <a:pPr>
              <a:lnSpc>
                <a:spcPct val="150000"/>
              </a:lnSpc>
            </a:pPr>
            <a:r>
              <a:rPr lang="en-US" altLang="zh-CN" dirty="0" smtClean="0">
                <a:solidFill>
                  <a:schemeClr val="bg1"/>
                </a:solidFill>
                <a:latin typeface="+mj-ea"/>
                <a:ea typeface="+mj-ea"/>
              </a:rPr>
              <a:t>20</a:t>
            </a:r>
            <a:r>
              <a:rPr lang="zh-CN" altLang="en-US" dirty="0" smtClean="0">
                <a:solidFill>
                  <a:schemeClr val="bg1"/>
                </a:solidFill>
                <a:latin typeface="+mj-ea"/>
                <a:ea typeface="+mj-ea"/>
              </a:rPr>
              <a:t>世纪</a:t>
            </a:r>
            <a:r>
              <a:rPr lang="en-US" altLang="zh-CN" dirty="0" smtClean="0">
                <a:solidFill>
                  <a:schemeClr val="bg1"/>
                </a:solidFill>
                <a:latin typeface="+mj-ea"/>
                <a:ea typeface="+mj-ea"/>
              </a:rPr>
              <a:t>20</a:t>
            </a:r>
            <a:r>
              <a:rPr lang="zh-CN" altLang="en-US" dirty="0" smtClean="0">
                <a:solidFill>
                  <a:schemeClr val="bg1"/>
                </a:solidFill>
                <a:latin typeface="+mj-ea"/>
                <a:ea typeface="+mj-ea"/>
              </a:rPr>
              <a:t>年代</a:t>
            </a:r>
            <a:r>
              <a:rPr lang="en-US" altLang="zh-CN" dirty="0">
                <a:solidFill>
                  <a:schemeClr val="bg1"/>
                </a:solidFill>
                <a:latin typeface="+mj-ea"/>
                <a:ea typeface="+mj-ea"/>
              </a:rPr>
              <a:t>,</a:t>
            </a:r>
            <a:r>
              <a:rPr lang="zh-CN" altLang="en-US" dirty="0">
                <a:solidFill>
                  <a:schemeClr val="bg1"/>
                </a:solidFill>
                <a:latin typeface="+mj-ea"/>
                <a:ea typeface="+mj-ea"/>
              </a:rPr>
              <a:t>广播在欧美一些国家诞生并逐渐普及</a:t>
            </a:r>
            <a:r>
              <a:rPr lang="en-US" altLang="zh-CN" dirty="0">
                <a:solidFill>
                  <a:schemeClr val="bg1"/>
                </a:solidFill>
                <a:latin typeface="+mj-ea"/>
                <a:ea typeface="+mj-ea"/>
              </a:rPr>
              <a:t>,</a:t>
            </a:r>
            <a:r>
              <a:rPr lang="zh-CN" altLang="en-US" dirty="0">
                <a:solidFill>
                  <a:schemeClr val="bg1"/>
                </a:solidFill>
                <a:latin typeface="+mj-ea"/>
                <a:ea typeface="+mj-ea"/>
              </a:rPr>
              <a:t>随后广播就被</a:t>
            </a:r>
            <a:r>
              <a:rPr lang="zh-CN" altLang="en-US" dirty="0" smtClean="0">
                <a:solidFill>
                  <a:schemeClr val="bg1"/>
                </a:solidFill>
                <a:latin typeface="+mj-ea"/>
                <a:ea typeface="+mj-ea"/>
              </a:rPr>
              <a:t>用来传播</a:t>
            </a:r>
            <a:r>
              <a:rPr lang="zh-CN" altLang="en-US" dirty="0">
                <a:solidFill>
                  <a:schemeClr val="bg1"/>
                </a:solidFill>
                <a:latin typeface="+mj-ea"/>
                <a:ea typeface="+mj-ea"/>
              </a:rPr>
              <a:t>各种</a:t>
            </a:r>
            <a:r>
              <a:rPr lang="zh-CN" altLang="en-US" dirty="0" smtClean="0">
                <a:solidFill>
                  <a:schemeClr val="bg1"/>
                </a:solidFill>
                <a:latin typeface="+mj-ea"/>
                <a:ea typeface="+mj-ea"/>
              </a:rPr>
              <a:t>信息；</a:t>
            </a:r>
            <a:endParaRPr lang="en-US" altLang="zh-CN" dirty="0" smtClean="0">
              <a:solidFill>
                <a:schemeClr val="bg1"/>
              </a:solidFill>
              <a:latin typeface="+mj-ea"/>
              <a:ea typeface="+mj-ea"/>
            </a:endParaRPr>
          </a:p>
          <a:p>
            <a:pPr marL="285750" indent="-285750">
              <a:lnSpc>
                <a:spcPct val="150000"/>
              </a:lnSpc>
              <a:buFont typeface="Arial" pitchFamily="34" charset="0"/>
              <a:buChar char="•"/>
            </a:pPr>
            <a:r>
              <a:rPr lang="en-US" altLang="zh-CN" dirty="0" smtClean="0">
                <a:solidFill>
                  <a:schemeClr val="bg1"/>
                </a:solidFill>
                <a:latin typeface="华文楷体" pitchFamily="2" charset="-122"/>
                <a:ea typeface="华文楷体" pitchFamily="2" charset="-122"/>
              </a:rPr>
              <a:t>1920</a:t>
            </a:r>
            <a:r>
              <a:rPr lang="zh-CN" altLang="en-US" dirty="0" smtClean="0">
                <a:solidFill>
                  <a:schemeClr val="bg1"/>
                </a:solidFill>
                <a:latin typeface="华文楷体" pitchFamily="2" charset="-122"/>
                <a:ea typeface="华文楷体" pitchFamily="2" charset="-122"/>
              </a:rPr>
              <a:t>年</a:t>
            </a:r>
            <a:r>
              <a:rPr lang="en-US" altLang="zh-CN" dirty="0" smtClean="0">
                <a:solidFill>
                  <a:schemeClr val="bg1"/>
                </a:solidFill>
                <a:latin typeface="华文楷体" pitchFamily="2" charset="-122"/>
                <a:ea typeface="华文楷体" pitchFamily="2" charset="-122"/>
              </a:rPr>
              <a:t>9</a:t>
            </a:r>
            <a:r>
              <a:rPr lang="zh-CN" altLang="en-US" dirty="0" smtClean="0">
                <a:solidFill>
                  <a:schemeClr val="bg1"/>
                </a:solidFill>
                <a:latin typeface="华文楷体" pitchFamily="2" charset="-122"/>
                <a:ea typeface="华文楷体" pitchFamily="2" charset="-122"/>
              </a:rPr>
              <a:t>月</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美国匹兹堡西屋公司的广播电台</a:t>
            </a:r>
            <a:r>
              <a:rPr lang="en-US" altLang="zh-CN" dirty="0">
                <a:solidFill>
                  <a:schemeClr val="bg1"/>
                </a:solidFill>
                <a:latin typeface="华文楷体" pitchFamily="2" charset="-122"/>
                <a:ea typeface="华文楷体" pitchFamily="2" charset="-122"/>
              </a:rPr>
              <a:t>( KDKA )</a:t>
            </a:r>
            <a:r>
              <a:rPr lang="zh-CN" altLang="en-US" dirty="0">
                <a:solidFill>
                  <a:schemeClr val="bg1"/>
                </a:solidFill>
                <a:latin typeface="华文楷体" pitchFamily="2" charset="-122"/>
                <a:ea typeface="华文楷体" pitchFamily="2" charset="-122"/>
              </a:rPr>
              <a:t>播出了最早的</a:t>
            </a:r>
            <a:r>
              <a:rPr lang="zh-CN" altLang="en-US" dirty="0" smtClean="0">
                <a:solidFill>
                  <a:schemeClr val="bg1"/>
                </a:solidFill>
                <a:latin typeface="华文楷体" pitchFamily="2" charset="-122"/>
                <a:ea typeface="华文楷体" pitchFamily="2" charset="-122"/>
              </a:rPr>
              <a:t>广播广告；</a:t>
            </a:r>
            <a:endParaRPr lang="en-US" altLang="zh-CN" dirty="0" smtClean="0">
              <a:solidFill>
                <a:schemeClr val="bg1"/>
              </a:solidFill>
              <a:latin typeface="华文楷体" pitchFamily="2" charset="-122"/>
              <a:ea typeface="华文楷体" pitchFamily="2" charset="-122"/>
            </a:endParaRPr>
          </a:p>
          <a:p>
            <a:pPr marL="285750" indent="-285750">
              <a:buFont typeface="Arial" pitchFamily="34" charset="0"/>
              <a:buChar char="•"/>
            </a:pPr>
            <a:r>
              <a:rPr lang="en-US" altLang="zh-CN" dirty="0" smtClean="0">
                <a:solidFill>
                  <a:schemeClr val="bg1"/>
                </a:solidFill>
                <a:latin typeface="华文楷体" pitchFamily="2" charset="-122"/>
                <a:ea typeface="华文楷体" pitchFamily="2" charset="-122"/>
              </a:rPr>
              <a:t>1922</a:t>
            </a:r>
            <a:r>
              <a:rPr lang="zh-CN" altLang="en-US" dirty="0" smtClean="0">
                <a:solidFill>
                  <a:schemeClr val="bg1"/>
                </a:solidFill>
                <a:latin typeface="华文楷体" pitchFamily="2" charset="-122"/>
                <a:ea typeface="华文楷体" pitchFamily="2" charset="-122"/>
              </a:rPr>
              <a:t>年</a:t>
            </a:r>
            <a:r>
              <a:rPr lang="en-US" altLang="zh-CN" dirty="0" smtClean="0">
                <a:solidFill>
                  <a:schemeClr val="bg1"/>
                </a:solidFill>
                <a:latin typeface="华文楷体" pitchFamily="2" charset="-122"/>
                <a:ea typeface="华文楷体" pitchFamily="2" charset="-122"/>
              </a:rPr>
              <a:t>8</a:t>
            </a:r>
            <a:r>
              <a:rPr lang="zh-CN" altLang="en-US" dirty="0" smtClean="0">
                <a:solidFill>
                  <a:schemeClr val="bg1"/>
                </a:solidFill>
                <a:latin typeface="华文楷体" pitchFamily="2" charset="-122"/>
                <a:ea typeface="华文楷体" pitchFamily="2" charset="-122"/>
              </a:rPr>
              <a:t>月</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美国</a:t>
            </a:r>
            <a:r>
              <a:rPr lang="en-US" altLang="zh-CN" dirty="0">
                <a:solidFill>
                  <a:schemeClr val="bg1"/>
                </a:solidFill>
                <a:latin typeface="华文楷体" pitchFamily="2" charset="-122"/>
                <a:ea typeface="华文楷体" pitchFamily="2" charset="-122"/>
              </a:rPr>
              <a:t>( WEAF )</a:t>
            </a:r>
            <a:r>
              <a:rPr lang="zh-CN" altLang="en-US" dirty="0">
                <a:solidFill>
                  <a:schemeClr val="bg1"/>
                </a:solidFill>
                <a:latin typeface="华文楷体" pitchFamily="2" charset="-122"/>
                <a:ea typeface="华文楷体" pitchFamily="2" charset="-122"/>
              </a:rPr>
              <a:t>电台正式开通了</a:t>
            </a:r>
            <a:r>
              <a:rPr lang="zh-CN" altLang="en-US" dirty="0" smtClean="0">
                <a:solidFill>
                  <a:schemeClr val="bg1"/>
                </a:solidFill>
                <a:latin typeface="华文楷体" pitchFamily="2" charset="-122"/>
                <a:ea typeface="华文楷体" pitchFamily="2" charset="-122"/>
              </a:rPr>
              <a:t>商业</a:t>
            </a:r>
            <a:r>
              <a:rPr lang="zh-CN" altLang="en-US" dirty="0">
                <a:solidFill>
                  <a:schemeClr val="bg1"/>
                </a:solidFill>
                <a:latin typeface="华文楷体" pitchFamily="2" charset="-122"/>
                <a:ea typeface="华文楷体" pitchFamily="2" charset="-122"/>
              </a:rPr>
              <a:t>广告</a:t>
            </a:r>
            <a:r>
              <a:rPr lang="zh-CN" altLang="en-US" dirty="0" smtClean="0">
                <a:solidFill>
                  <a:schemeClr val="bg1"/>
                </a:solidFill>
                <a:latin typeface="华文楷体" pitchFamily="2" charset="-122"/>
                <a:ea typeface="华文楷体" pitchFamily="2" charset="-122"/>
              </a:rPr>
              <a:t>业务，由此</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电台和商家开始了亲密的合作</a:t>
            </a:r>
            <a:r>
              <a:rPr lang="en-US" altLang="zh-CN" dirty="0" smtClean="0">
                <a:solidFill>
                  <a:schemeClr val="bg1"/>
                </a:solidFill>
                <a:latin typeface="华文楷体" pitchFamily="2" charset="-122"/>
                <a:ea typeface="华文楷体" pitchFamily="2" charset="-122"/>
              </a:rPr>
              <a:t>,</a:t>
            </a:r>
            <a:r>
              <a:rPr lang="zh-CN" altLang="en-US" dirty="0" smtClean="0">
                <a:solidFill>
                  <a:schemeClr val="bg1"/>
                </a:solidFill>
                <a:latin typeface="华文楷体" pitchFamily="2" charset="-122"/>
                <a:ea typeface="华文楷体" pitchFamily="2" charset="-122"/>
              </a:rPr>
              <a:t>广播</a:t>
            </a:r>
            <a:r>
              <a:rPr lang="zh-CN" altLang="en-US" dirty="0">
                <a:solidFill>
                  <a:schemeClr val="bg1"/>
                </a:solidFill>
                <a:latin typeface="华文楷体" pitchFamily="2" charset="-122"/>
                <a:ea typeface="华文楷体" pitchFamily="2" charset="-122"/>
              </a:rPr>
              <a:t>的广告媒体功能开始为人们所</a:t>
            </a:r>
            <a:r>
              <a:rPr lang="zh-CN" altLang="en-US" dirty="0" smtClean="0">
                <a:solidFill>
                  <a:schemeClr val="bg1"/>
                </a:solidFill>
                <a:latin typeface="华文楷体" pitchFamily="2" charset="-122"/>
                <a:ea typeface="华文楷体" pitchFamily="2" charset="-122"/>
              </a:rPr>
              <a:t>重视；</a:t>
            </a:r>
            <a:endParaRPr lang="en-US" altLang="zh-CN" dirty="0" smtClean="0">
              <a:solidFill>
                <a:schemeClr val="bg1"/>
              </a:solidFill>
              <a:latin typeface="华文楷体" pitchFamily="2" charset="-122"/>
              <a:ea typeface="华文楷体" pitchFamily="2" charset="-122"/>
            </a:endParaRPr>
          </a:p>
          <a:p>
            <a:pPr marL="285750" indent="-285750">
              <a:buFont typeface="Arial" pitchFamily="34" charset="0"/>
              <a:buChar char="•"/>
            </a:pPr>
            <a:r>
              <a:rPr lang="en-US" altLang="zh-CN" dirty="0" smtClean="0">
                <a:solidFill>
                  <a:schemeClr val="bg1"/>
                </a:solidFill>
                <a:latin typeface="华文楷体" pitchFamily="2" charset="-122"/>
                <a:ea typeface="华文楷体" pitchFamily="2" charset="-122"/>
              </a:rPr>
              <a:t>20</a:t>
            </a:r>
            <a:r>
              <a:rPr lang="zh-CN" altLang="en-US" dirty="0" smtClean="0">
                <a:solidFill>
                  <a:schemeClr val="bg1"/>
                </a:solidFill>
                <a:latin typeface="华文楷体" pitchFamily="2" charset="-122"/>
                <a:ea typeface="华文楷体" pitchFamily="2" charset="-122"/>
              </a:rPr>
              <a:t>世纪</a:t>
            </a:r>
            <a:r>
              <a:rPr lang="en-US" altLang="zh-CN" dirty="0" smtClean="0">
                <a:solidFill>
                  <a:schemeClr val="bg1"/>
                </a:solidFill>
                <a:latin typeface="华文楷体" pitchFamily="2" charset="-122"/>
                <a:ea typeface="华文楷体" pitchFamily="2" charset="-122"/>
              </a:rPr>
              <a:t>50</a:t>
            </a:r>
            <a:r>
              <a:rPr lang="zh-CN" altLang="en-US" dirty="0" smtClean="0">
                <a:solidFill>
                  <a:schemeClr val="bg1"/>
                </a:solidFill>
                <a:latin typeface="华文楷体" pitchFamily="2" charset="-122"/>
                <a:ea typeface="华文楷体" pitchFamily="2" charset="-122"/>
              </a:rPr>
              <a:t>年代</a:t>
            </a:r>
            <a:r>
              <a:rPr lang="zh-CN" altLang="en-US" dirty="0">
                <a:solidFill>
                  <a:schemeClr val="bg1"/>
                </a:solidFill>
                <a:latin typeface="华文楷体" pitchFamily="2" charset="-122"/>
                <a:ea typeface="华文楷体" pitchFamily="2" charset="-122"/>
              </a:rPr>
              <a:t>电视媒体兴起以后</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广播</a:t>
            </a:r>
            <a:r>
              <a:rPr lang="zh-CN" altLang="en-US" dirty="0" smtClean="0">
                <a:solidFill>
                  <a:schemeClr val="bg1"/>
                </a:solidFill>
                <a:latin typeface="华文楷体" pitchFamily="2" charset="-122"/>
                <a:ea typeface="华文楷体" pitchFamily="2" charset="-122"/>
              </a:rPr>
              <a:t>媒体才</a:t>
            </a:r>
            <a:r>
              <a:rPr lang="zh-CN" altLang="en-US" dirty="0">
                <a:solidFill>
                  <a:schemeClr val="bg1"/>
                </a:solidFill>
                <a:latin typeface="华文楷体" pitchFamily="2" charset="-122"/>
                <a:ea typeface="华文楷体" pitchFamily="2" charset="-122"/>
              </a:rPr>
              <a:t>由强转</a:t>
            </a:r>
            <a:r>
              <a:rPr lang="zh-CN" altLang="en-US" dirty="0" smtClean="0">
                <a:solidFill>
                  <a:schemeClr val="bg1"/>
                </a:solidFill>
                <a:latin typeface="华文楷体" pitchFamily="2" charset="-122"/>
                <a:ea typeface="华文楷体" pitchFamily="2" charset="-122"/>
              </a:rPr>
              <a:t>弱；</a:t>
            </a:r>
            <a:endParaRPr lang="en-US" altLang="zh-CN" dirty="0" smtClean="0">
              <a:solidFill>
                <a:schemeClr val="bg1"/>
              </a:solidFill>
              <a:latin typeface="华文楷体" pitchFamily="2" charset="-122"/>
              <a:ea typeface="华文楷体" pitchFamily="2" charset="-122"/>
            </a:endParaRPr>
          </a:p>
          <a:p>
            <a:pPr marL="285750" indent="-285750">
              <a:buFont typeface="Arial" pitchFamily="34" charset="0"/>
              <a:buChar char="•"/>
            </a:pPr>
            <a:endParaRPr lang="en-US" altLang="zh-CN" dirty="0">
              <a:solidFill>
                <a:schemeClr val="bg1"/>
              </a:solidFill>
              <a:latin typeface="华文楷体" pitchFamily="2" charset="-122"/>
              <a:ea typeface="华文楷体" pitchFamily="2" charset="-122"/>
            </a:endParaRPr>
          </a:p>
          <a:p>
            <a:pPr>
              <a:lnSpc>
                <a:spcPct val="150000"/>
              </a:lnSpc>
            </a:pPr>
            <a:r>
              <a:rPr lang="zh-CN" altLang="en-US" dirty="0">
                <a:solidFill>
                  <a:schemeClr val="bg1"/>
                </a:solidFill>
                <a:latin typeface="+mj-ea"/>
                <a:ea typeface="+mj-ea"/>
              </a:rPr>
              <a:t>中国广播界则经历了“繁荣</a:t>
            </a:r>
            <a:r>
              <a:rPr lang="en-US" altLang="zh-CN" dirty="0">
                <a:solidFill>
                  <a:schemeClr val="bg1"/>
                </a:solidFill>
                <a:latin typeface="+mj-ea"/>
                <a:ea typeface="+mj-ea"/>
              </a:rPr>
              <a:t>—</a:t>
            </a:r>
            <a:r>
              <a:rPr lang="zh-CN" altLang="en-US" dirty="0">
                <a:solidFill>
                  <a:schemeClr val="bg1"/>
                </a:solidFill>
                <a:latin typeface="+mj-ea"/>
                <a:ea typeface="+mj-ea"/>
              </a:rPr>
              <a:t>衰退</a:t>
            </a:r>
            <a:r>
              <a:rPr lang="en-US" altLang="zh-CN" dirty="0">
                <a:solidFill>
                  <a:schemeClr val="bg1"/>
                </a:solidFill>
                <a:latin typeface="+mj-ea"/>
                <a:ea typeface="+mj-ea"/>
              </a:rPr>
              <a:t>—</a:t>
            </a:r>
            <a:r>
              <a:rPr lang="zh-CN" altLang="en-US" dirty="0">
                <a:solidFill>
                  <a:schemeClr val="bg1"/>
                </a:solidFill>
                <a:latin typeface="+mj-ea"/>
                <a:ea typeface="+mj-ea"/>
              </a:rPr>
              <a:t>繁荣”的发展</a:t>
            </a:r>
            <a:r>
              <a:rPr lang="zh-CN" altLang="en-US" dirty="0" smtClean="0">
                <a:solidFill>
                  <a:schemeClr val="bg1"/>
                </a:solidFill>
                <a:latin typeface="+mj-ea"/>
                <a:ea typeface="+mj-ea"/>
              </a:rPr>
              <a:t>过程；</a:t>
            </a:r>
            <a:endParaRPr lang="en-US" altLang="zh-CN" dirty="0" smtClean="0">
              <a:solidFill>
                <a:schemeClr val="bg1"/>
              </a:solidFill>
              <a:latin typeface="+mj-ea"/>
              <a:ea typeface="+mj-ea"/>
            </a:endParaRPr>
          </a:p>
          <a:p>
            <a:pPr marL="285750" indent="-285750">
              <a:lnSpc>
                <a:spcPct val="150000"/>
              </a:lnSpc>
              <a:buFont typeface="Arial" pitchFamily="34" charset="0"/>
              <a:buChar char="•"/>
            </a:pPr>
            <a:r>
              <a:rPr lang="zh-CN" altLang="en-US" dirty="0">
                <a:solidFill>
                  <a:schemeClr val="bg1"/>
                </a:solidFill>
                <a:latin typeface="华文楷体" pitchFamily="2" charset="-122"/>
                <a:ea typeface="华文楷体" pitchFamily="2" charset="-122"/>
              </a:rPr>
              <a:t>中国的广播广告出现在</a:t>
            </a:r>
            <a:r>
              <a:rPr lang="en-US" altLang="zh-CN" dirty="0">
                <a:solidFill>
                  <a:schemeClr val="bg1"/>
                </a:solidFill>
                <a:latin typeface="华文楷体" pitchFamily="2" charset="-122"/>
                <a:ea typeface="华文楷体" pitchFamily="2" charset="-122"/>
              </a:rPr>
              <a:t>20</a:t>
            </a:r>
            <a:r>
              <a:rPr lang="zh-CN" altLang="en-US" dirty="0">
                <a:solidFill>
                  <a:schemeClr val="bg1"/>
                </a:solidFill>
                <a:latin typeface="华文楷体" pitchFamily="2" charset="-122"/>
                <a:ea typeface="华文楷体" pitchFamily="2" charset="-122"/>
              </a:rPr>
              <a:t>世纪</a:t>
            </a:r>
            <a:r>
              <a:rPr lang="en-US" altLang="zh-CN" dirty="0">
                <a:solidFill>
                  <a:schemeClr val="bg1"/>
                </a:solidFill>
                <a:latin typeface="华文楷体" pitchFamily="2" charset="-122"/>
                <a:ea typeface="华文楷体" pitchFamily="2" charset="-122"/>
              </a:rPr>
              <a:t>30</a:t>
            </a:r>
            <a:r>
              <a:rPr lang="zh-CN" altLang="en-US" dirty="0">
                <a:solidFill>
                  <a:schemeClr val="bg1"/>
                </a:solidFill>
                <a:latin typeface="华文楷体" pitchFamily="2" charset="-122"/>
                <a:ea typeface="华文楷体" pitchFamily="2" charset="-122"/>
              </a:rPr>
              <a:t>年代初。</a:t>
            </a:r>
            <a:endParaRPr lang="en-US" altLang="zh-CN" dirty="0">
              <a:solidFill>
                <a:schemeClr val="bg1"/>
              </a:solidFill>
              <a:latin typeface="华文楷体" pitchFamily="2" charset="-122"/>
              <a:ea typeface="华文楷体" pitchFamily="2" charset="-122"/>
            </a:endParaRPr>
          </a:p>
          <a:p>
            <a:pPr marL="285750" indent="-285750">
              <a:buFont typeface="Arial" pitchFamily="34" charset="0"/>
              <a:buChar char="•"/>
            </a:pPr>
            <a:r>
              <a:rPr lang="zh-CN" altLang="en-US" dirty="0">
                <a:solidFill>
                  <a:schemeClr val="bg1"/>
                </a:solidFill>
                <a:latin typeface="华文楷体" pitchFamily="2" charset="-122"/>
                <a:ea typeface="华文楷体" pitchFamily="2" charset="-122"/>
              </a:rPr>
              <a:t>新中国成立后</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广播事业快速发展</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但也经历了许多曲折</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广播广告曾停滞了二十多年</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直到</a:t>
            </a:r>
            <a:r>
              <a:rPr lang="en-US" altLang="zh-CN" dirty="0">
                <a:solidFill>
                  <a:schemeClr val="bg1"/>
                </a:solidFill>
                <a:latin typeface="华文楷体" pitchFamily="2" charset="-122"/>
                <a:ea typeface="华文楷体" pitchFamily="2" charset="-122"/>
              </a:rPr>
              <a:t>20</a:t>
            </a:r>
            <a:r>
              <a:rPr lang="zh-CN" altLang="en-US" dirty="0">
                <a:solidFill>
                  <a:schemeClr val="bg1"/>
                </a:solidFill>
                <a:latin typeface="华文楷体" pitchFamily="2" charset="-122"/>
                <a:ea typeface="华文楷体" pitchFamily="2" charset="-122"/>
              </a:rPr>
              <a:t>世纪</a:t>
            </a:r>
            <a:r>
              <a:rPr lang="en-US" altLang="zh-CN" dirty="0">
                <a:solidFill>
                  <a:schemeClr val="bg1"/>
                </a:solidFill>
                <a:latin typeface="华文楷体" pitchFamily="2" charset="-122"/>
                <a:ea typeface="华文楷体" pitchFamily="2" charset="-122"/>
              </a:rPr>
              <a:t>70</a:t>
            </a:r>
            <a:r>
              <a:rPr lang="zh-CN" altLang="en-US" dirty="0">
                <a:solidFill>
                  <a:schemeClr val="bg1"/>
                </a:solidFill>
                <a:latin typeface="华文楷体" pitchFamily="2" charset="-122"/>
                <a:ea typeface="华文楷体" pitchFamily="2" charset="-122"/>
              </a:rPr>
              <a:t>年代末</a:t>
            </a:r>
            <a:r>
              <a:rPr lang="en-US" altLang="zh-CN" dirty="0">
                <a:solidFill>
                  <a:schemeClr val="bg1"/>
                </a:solidFill>
                <a:latin typeface="华文楷体" pitchFamily="2" charset="-122"/>
                <a:ea typeface="华文楷体" pitchFamily="2" charset="-122"/>
              </a:rPr>
              <a:t>80</a:t>
            </a:r>
            <a:r>
              <a:rPr lang="zh-CN" altLang="en-US" dirty="0">
                <a:solidFill>
                  <a:schemeClr val="bg1"/>
                </a:solidFill>
                <a:latin typeface="华文楷体" pitchFamily="2" charset="-122"/>
                <a:ea typeface="华文楷体" pitchFamily="2" charset="-122"/>
              </a:rPr>
              <a:t>年代初</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中国内地的广播电台才又一次开办了广告节目；</a:t>
            </a:r>
            <a:endParaRPr lang="en-US" altLang="zh-CN" dirty="0">
              <a:solidFill>
                <a:schemeClr val="bg1"/>
              </a:solidFill>
              <a:latin typeface="华文楷体" pitchFamily="2" charset="-122"/>
              <a:ea typeface="华文楷体" pitchFamily="2" charset="-122"/>
            </a:endParaRPr>
          </a:p>
          <a:p>
            <a:pPr marL="285750" indent="-285750">
              <a:buFont typeface="Arial" pitchFamily="34" charset="0"/>
              <a:buChar char="•"/>
            </a:pPr>
            <a:r>
              <a:rPr lang="en-US" altLang="zh-CN" dirty="0">
                <a:solidFill>
                  <a:schemeClr val="bg1"/>
                </a:solidFill>
                <a:latin typeface="华文楷体" pitchFamily="2" charset="-122"/>
                <a:ea typeface="华文楷体" pitchFamily="2" charset="-122"/>
              </a:rPr>
              <a:t>20</a:t>
            </a:r>
            <a:r>
              <a:rPr lang="zh-CN" altLang="en-US" dirty="0">
                <a:solidFill>
                  <a:schemeClr val="bg1"/>
                </a:solidFill>
                <a:latin typeface="华文楷体" pitchFamily="2" charset="-122"/>
                <a:ea typeface="华文楷体" pitchFamily="2" charset="-122"/>
              </a:rPr>
              <a:t>世纪</a:t>
            </a:r>
            <a:r>
              <a:rPr lang="en-US" altLang="zh-CN" dirty="0">
                <a:solidFill>
                  <a:schemeClr val="bg1"/>
                </a:solidFill>
                <a:latin typeface="华文楷体" pitchFamily="2" charset="-122"/>
                <a:ea typeface="华文楷体" pitchFamily="2" charset="-122"/>
              </a:rPr>
              <a:t>90</a:t>
            </a:r>
            <a:r>
              <a:rPr lang="zh-CN" altLang="en-US" dirty="0">
                <a:solidFill>
                  <a:schemeClr val="bg1"/>
                </a:solidFill>
                <a:latin typeface="华文楷体" pitchFamily="2" charset="-122"/>
                <a:ea typeface="华文楷体" pitchFamily="2" charset="-122"/>
              </a:rPr>
              <a:t>年代中期</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随着经济的繁荣发展和广播经营策略的改变</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广播广告得到了全面快速的发展</a:t>
            </a:r>
            <a:r>
              <a:rPr lang="en-US" altLang="zh-CN" dirty="0">
                <a:solidFill>
                  <a:schemeClr val="bg1"/>
                </a:solidFill>
                <a:latin typeface="华文楷体" pitchFamily="2" charset="-122"/>
                <a:ea typeface="华文楷体" pitchFamily="2" charset="-122"/>
              </a:rPr>
              <a:t>,</a:t>
            </a:r>
            <a:r>
              <a:rPr lang="zh-CN" altLang="en-US" dirty="0">
                <a:solidFill>
                  <a:schemeClr val="bg1"/>
                </a:solidFill>
                <a:latin typeface="华文楷体" pitchFamily="2" charset="-122"/>
                <a:ea typeface="华文楷体" pitchFamily="2" charset="-122"/>
              </a:rPr>
              <a:t>中国的广播媒体迎来了属于它的第二个春天</a:t>
            </a:r>
            <a:r>
              <a:rPr lang="en-US" altLang="zh-CN" dirty="0">
                <a:solidFill>
                  <a:schemeClr val="bg1"/>
                </a:solidFill>
                <a:latin typeface="华文楷体" pitchFamily="2" charset="-122"/>
                <a:ea typeface="华文楷体" pitchFamily="2" charset="-122"/>
              </a:rPr>
              <a:t>. </a:t>
            </a:r>
            <a:endParaRPr lang="zh-CN" altLang="en-US" dirty="0">
              <a:solidFill>
                <a:schemeClr val="bg1"/>
              </a:solidFill>
              <a:latin typeface="华文楷体" pitchFamily="2" charset="-122"/>
              <a:ea typeface="华文楷体" pitchFamily="2" charset="-122"/>
            </a:endParaRPr>
          </a:p>
        </p:txBody>
      </p:sp>
      <p:sp>
        <p:nvSpPr>
          <p:cNvPr id="14" name="矩形 13"/>
          <p:cNvSpPr/>
          <p:nvPr/>
        </p:nvSpPr>
        <p:spPr>
          <a:xfrm>
            <a:off x="1333500" y="1776635"/>
            <a:ext cx="9470488" cy="4019254"/>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305216832"/>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300"/>
                                        <p:tgtEl>
                                          <p:spTgt spid="9"/>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300"/>
                                        <p:tgtEl>
                                          <p:spTgt spid="10"/>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300"/>
                                        <p:tgtEl>
                                          <p:spTgt spid="14"/>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3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4"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 name="图片 296"/>
          <p:cNvPicPr>
            <a:picLocks noChangeAspect="1"/>
          </p:cNvPicPr>
          <p:nvPr/>
        </p:nvPicPr>
        <p:blipFill>
          <a:blip r:embed="rId3"/>
          <a:stretch>
            <a:fillRect/>
          </a:stretch>
        </p:blipFill>
        <p:spPr>
          <a:xfrm rot="2700000">
            <a:off x="4819026" y="2568812"/>
            <a:ext cx="2553950" cy="2553950"/>
          </a:xfrm>
          <a:prstGeom prst="rect">
            <a:avLst/>
          </a:prstGeom>
        </p:spPr>
      </p:pic>
      <p:grpSp>
        <p:nvGrpSpPr>
          <p:cNvPr id="2" name="组合 1"/>
          <p:cNvGrpSpPr/>
          <p:nvPr/>
        </p:nvGrpSpPr>
        <p:grpSpPr>
          <a:xfrm>
            <a:off x="310977" y="638630"/>
            <a:ext cx="5977281" cy="740229"/>
            <a:chOff x="314525" y="638630"/>
            <a:chExt cx="5977281"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609635" cy="584775"/>
            </a:xfrm>
            <a:prstGeom prst="rect">
              <a:avLst/>
            </a:prstGeom>
            <a:noFill/>
          </p:spPr>
          <p:txBody>
            <a:bodyPr wrap="square" rtlCol="0">
              <a:spAutoFit/>
            </a:bodyPr>
            <a:lstStyle/>
            <a:p>
              <a:r>
                <a:rPr lang="zh-CN" altLang="en-US" sz="3200" dirty="0" smtClean="0">
                  <a:solidFill>
                    <a:srgbClr val="A2998A"/>
                  </a:solidFill>
                  <a:latin typeface="思源黑体 CN Heavy" panose="020B0A00000000000000" pitchFamily="34" charset="-122"/>
                  <a:ea typeface="思源黑体 CN Heavy" panose="020B0A00000000000000" pitchFamily="34" charset="-122"/>
                </a:rPr>
                <a:t>四、广播</a:t>
              </a:r>
              <a:r>
                <a:rPr lang="zh-CN" altLang="en-US" sz="3200" dirty="0">
                  <a:solidFill>
                    <a:srgbClr val="A2998A"/>
                  </a:solidFill>
                  <a:latin typeface="思源黑体 CN Heavy" panose="020B0A00000000000000" pitchFamily="34" charset="-122"/>
                  <a:ea typeface="思源黑体 CN Heavy" panose="020B0A00000000000000" pitchFamily="34" charset="-122"/>
                </a:rPr>
                <a:t>媒体广告播出费用</a:t>
              </a:r>
            </a:p>
          </p:txBody>
        </p:sp>
      </p:grpSp>
      <p:grpSp>
        <p:nvGrpSpPr>
          <p:cNvPr id="151" name="组合 150"/>
          <p:cNvGrpSpPr/>
          <p:nvPr/>
        </p:nvGrpSpPr>
        <p:grpSpPr>
          <a:xfrm>
            <a:off x="3998686" y="5122825"/>
            <a:ext cx="4194630" cy="1419735"/>
            <a:chOff x="6110514" y="2293256"/>
            <a:chExt cx="2017336" cy="1419735"/>
          </a:xfrm>
        </p:grpSpPr>
        <p:sp>
          <p:nvSpPr>
            <p:cNvPr id="152" name="文本框 151"/>
            <p:cNvSpPr txBox="1"/>
            <p:nvPr/>
          </p:nvSpPr>
          <p:spPr>
            <a:xfrm>
              <a:off x="6110514" y="2293256"/>
              <a:ext cx="2017336" cy="400110"/>
            </a:xfrm>
            <a:prstGeom prst="rect">
              <a:avLst/>
            </a:prstGeom>
            <a:noFill/>
          </p:spPr>
          <p:txBody>
            <a:bodyPr wrap="square" rtlCol="0">
              <a:spAutoFit/>
            </a:bodyPr>
            <a:lstStyle/>
            <a:p>
              <a:pPr algn="ctr"/>
              <a:r>
                <a:rPr lang="en-US" altLang="zh-CN" sz="2000" dirty="0" smtClean="0">
                  <a:solidFill>
                    <a:srgbClr val="A2998A"/>
                  </a:solidFill>
                  <a:latin typeface="+mj-ea"/>
                  <a:ea typeface="+mj-ea"/>
                </a:rPr>
                <a:t>(</a:t>
              </a:r>
              <a:r>
                <a:rPr lang="zh-CN" altLang="en-US" sz="2000" dirty="0" smtClean="0">
                  <a:solidFill>
                    <a:srgbClr val="A2998A"/>
                  </a:solidFill>
                  <a:latin typeface="+mj-ea"/>
                  <a:ea typeface="+mj-ea"/>
                </a:rPr>
                <a:t>三</a:t>
              </a:r>
              <a:r>
                <a:rPr lang="en-US" altLang="zh-CN" sz="2000" dirty="0" smtClean="0">
                  <a:solidFill>
                    <a:srgbClr val="A2998A"/>
                  </a:solidFill>
                  <a:latin typeface="+mj-ea"/>
                  <a:ea typeface="+mj-ea"/>
                </a:rPr>
                <a:t>)</a:t>
              </a:r>
              <a:r>
                <a:rPr lang="zh-CN" altLang="en-US" sz="2000" dirty="0" smtClean="0">
                  <a:solidFill>
                    <a:srgbClr val="A2998A"/>
                  </a:solidFill>
                  <a:latin typeface="+mj-ea"/>
                  <a:ea typeface="+mj-ea"/>
                </a:rPr>
                <a:t>定位</a:t>
              </a:r>
              <a:endParaRPr lang="zh-CN" altLang="en-US" sz="2000" dirty="0">
                <a:solidFill>
                  <a:srgbClr val="A2998A"/>
                </a:solidFill>
                <a:latin typeface="+mj-ea"/>
                <a:ea typeface="+mj-ea"/>
              </a:endParaRPr>
            </a:p>
          </p:txBody>
        </p:sp>
        <p:sp>
          <p:nvSpPr>
            <p:cNvPr id="153" name="文本框 152"/>
            <p:cNvSpPr txBox="1"/>
            <p:nvPr/>
          </p:nvSpPr>
          <p:spPr>
            <a:xfrm>
              <a:off x="6215734" y="2651162"/>
              <a:ext cx="1820429" cy="1061829"/>
            </a:xfrm>
            <a:prstGeom prst="rect">
              <a:avLst/>
            </a:prstGeom>
            <a:noFill/>
          </p:spPr>
          <p:txBody>
            <a:bodyPr wrap="square" rtlCol="0">
              <a:spAutoFit/>
            </a:bodyPr>
            <a:lstStyle/>
            <a:p>
              <a:pPr>
                <a:lnSpc>
                  <a:spcPct val="150000"/>
                </a:lnSpc>
              </a:pPr>
              <a:r>
                <a:rPr lang="zh-CN" altLang="en-US" sz="1400" dirty="0">
                  <a:solidFill>
                    <a:srgbClr val="A2998A"/>
                  </a:solidFill>
                  <a:latin typeface="黑体" pitchFamily="49" charset="-122"/>
                  <a:ea typeface="黑体" pitchFamily="49" charset="-122"/>
                </a:rPr>
                <a:t>广播广告的定位指针对不同人群制作和播放不同类型的广告</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由于电台</a:t>
              </a:r>
              <a:r>
                <a:rPr lang="zh-CN" altLang="en-US" sz="1400" dirty="0" smtClean="0">
                  <a:solidFill>
                    <a:srgbClr val="A2998A"/>
                  </a:solidFill>
                  <a:latin typeface="黑体" pitchFamily="49" charset="-122"/>
                  <a:ea typeface="黑体" pitchFamily="49" charset="-122"/>
                </a:rPr>
                <a:t>的节目</a:t>
              </a:r>
              <a:r>
                <a:rPr lang="zh-CN" altLang="en-US" sz="1400" dirty="0">
                  <a:solidFill>
                    <a:srgbClr val="A2998A"/>
                  </a:solidFill>
                  <a:latin typeface="黑体" pitchFamily="49" charset="-122"/>
                  <a:ea typeface="黑体" pitchFamily="49" charset="-122"/>
                </a:rPr>
                <a:t>多种多样</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所以不同的时段会有不同的听众</a:t>
              </a:r>
              <a:r>
                <a:rPr lang="en-US" altLang="zh-CN" sz="1400" dirty="0">
                  <a:solidFill>
                    <a:srgbClr val="A2998A"/>
                  </a:solidFill>
                  <a:latin typeface="黑体" pitchFamily="49" charset="-122"/>
                  <a:ea typeface="黑体" pitchFamily="49" charset="-122"/>
                </a:rPr>
                <a:t>.</a:t>
              </a:r>
              <a:endParaRPr lang="en-US" altLang="zh-CN" sz="1400" dirty="0" smtClean="0">
                <a:solidFill>
                  <a:srgbClr val="A2998A"/>
                </a:solidFill>
                <a:latin typeface="黑体" pitchFamily="49" charset="-122"/>
                <a:ea typeface="黑体" pitchFamily="49" charset="-122"/>
              </a:endParaRPr>
            </a:p>
          </p:txBody>
        </p:sp>
      </p:grpSp>
      <p:grpSp>
        <p:nvGrpSpPr>
          <p:cNvPr id="148" name="组合 147"/>
          <p:cNvGrpSpPr/>
          <p:nvPr/>
        </p:nvGrpSpPr>
        <p:grpSpPr>
          <a:xfrm>
            <a:off x="494802" y="3293136"/>
            <a:ext cx="4351885" cy="1734643"/>
            <a:chOff x="6034886" y="2293256"/>
            <a:chExt cx="2092965" cy="1734643"/>
          </a:xfrm>
        </p:grpSpPr>
        <p:sp>
          <p:nvSpPr>
            <p:cNvPr id="149" name="文本框 148"/>
            <p:cNvSpPr txBox="1"/>
            <p:nvPr/>
          </p:nvSpPr>
          <p:spPr>
            <a:xfrm>
              <a:off x="6110514" y="2293256"/>
              <a:ext cx="2017336" cy="400110"/>
            </a:xfrm>
            <a:prstGeom prst="rect">
              <a:avLst/>
            </a:prstGeom>
            <a:noFill/>
          </p:spPr>
          <p:txBody>
            <a:bodyPr wrap="square" rtlCol="0">
              <a:spAutoFit/>
            </a:bodyPr>
            <a:lstStyle/>
            <a:p>
              <a:pPr algn="ctr"/>
              <a:r>
                <a:rPr lang="en-US" altLang="zh-CN" sz="2000" dirty="0" smtClean="0">
                  <a:solidFill>
                    <a:srgbClr val="A2998A"/>
                  </a:solidFill>
                  <a:latin typeface="+mj-ea"/>
                  <a:ea typeface="+mj-ea"/>
                </a:rPr>
                <a:t>(</a:t>
              </a:r>
              <a:r>
                <a:rPr lang="zh-CN" altLang="en-US" sz="2000" dirty="0" smtClean="0">
                  <a:solidFill>
                    <a:srgbClr val="A2998A"/>
                  </a:solidFill>
                  <a:latin typeface="+mj-ea"/>
                  <a:ea typeface="+mj-ea"/>
                </a:rPr>
                <a:t>二</a:t>
              </a:r>
              <a:r>
                <a:rPr lang="en-US" altLang="zh-CN" sz="2000" dirty="0" smtClean="0">
                  <a:solidFill>
                    <a:srgbClr val="A2998A"/>
                  </a:solidFill>
                  <a:latin typeface="+mj-ea"/>
                  <a:ea typeface="+mj-ea"/>
                </a:rPr>
                <a:t>)</a:t>
              </a:r>
              <a:r>
                <a:rPr lang="zh-CN" altLang="en-US" sz="2000" dirty="0" smtClean="0">
                  <a:solidFill>
                    <a:srgbClr val="A2998A"/>
                  </a:solidFill>
                  <a:latin typeface="+mj-ea"/>
                  <a:ea typeface="+mj-ea"/>
                </a:rPr>
                <a:t>体育</a:t>
              </a:r>
              <a:r>
                <a:rPr lang="zh-CN" altLang="en-US" sz="2000" dirty="0">
                  <a:solidFill>
                    <a:srgbClr val="A2998A"/>
                  </a:solidFill>
                  <a:latin typeface="+mj-ea"/>
                  <a:ea typeface="+mj-ea"/>
                </a:rPr>
                <a:t>赛事</a:t>
              </a:r>
            </a:p>
          </p:txBody>
        </p:sp>
        <p:sp>
          <p:nvSpPr>
            <p:cNvPr id="150" name="文本框 149"/>
            <p:cNvSpPr txBox="1"/>
            <p:nvPr/>
          </p:nvSpPr>
          <p:spPr>
            <a:xfrm>
              <a:off x="6034886" y="2693366"/>
              <a:ext cx="2092965" cy="1334533"/>
            </a:xfrm>
            <a:prstGeom prst="rect">
              <a:avLst/>
            </a:prstGeom>
            <a:noFill/>
          </p:spPr>
          <p:txBody>
            <a:bodyPr wrap="square" rtlCol="0">
              <a:spAutoFit/>
            </a:bodyPr>
            <a:lstStyle/>
            <a:p>
              <a:pPr>
                <a:lnSpc>
                  <a:spcPct val="150000"/>
                </a:lnSpc>
              </a:pPr>
              <a:r>
                <a:rPr lang="zh-CN" altLang="en-US" sz="1400" dirty="0">
                  <a:solidFill>
                    <a:srgbClr val="A2998A"/>
                  </a:solidFill>
                  <a:latin typeface="黑体" pitchFamily="49" charset="-122"/>
                  <a:ea typeface="黑体" pitchFamily="49" charset="-122"/>
                </a:rPr>
                <a:t>在众多体育节目中当然少不了广告</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广播广告借着“世界杯”“冬季奥运会”“夏季奥运会”等大型体育活动</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吸引了众多商家的注意力</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不同体育广播广告的价格差别很大</a:t>
              </a:r>
              <a:endParaRPr lang="en-US" altLang="zh-CN" sz="1400" dirty="0">
                <a:solidFill>
                  <a:srgbClr val="A2998A"/>
                </a:solidFill>
                <a:latin typeface="黑体" pitchFamily="49" charset="-122"/>
                <a:ea typeface="黑体" pitchFamily="49" charset="-122"/>
              </a:endParaRPr>
            </a:p>
          </p:txBody>
        </p:sp>
      </p:grpSp>
      <p:grpSp>
        <p:nvGrpSpPr>
          <p:cNvPr id="145" name="组合 144"/>
          <p:cNvGrpSpPr/>
          <p:nvPr/>
        </p:nvGrpSpPr>
        <p:grpSpPr>
          <a:xfrm>
            <a:off x="7345314" y="3293136"/>
            <a:ext cx="4222766" cy="1672959"/>
            <a:chOff x="6018896" y="2293256"/>
            <a:chExt cx="2030868" cy="1672959"/>
          </a:xfrm>
        </p:grpSpPr>
        <p:sp>
          <p:nvSpPr>
            <p:cNvPr id="146" name="文本框 145"/>
            <p:cNvSpPr txBox="1"/>
            <p:nvPr/>
          </p:nvSpPr>
          <p:spPr>
            <a:xfrm>
              <a:off x="6018896" y="2293256"/>
              <a:ext cx="1731046" cy="707886"/>
            </a:xfrm>
            <a:prstGeom prst="rect">
              <a:avLst/>
            </a:prstGeom>
            <a:noFill/>
          </p:spPr>
          <p:txBody>
            <a:bodyPr wrap="square" rtlCol="0">
              <a:spAutoFit/>
            </a:bodyPr>
            <a:lstStyle/>
            <a:p>
              <a:pPr algn="ctr"/>
              <a:r>
                <a:rPr lang="en-US" altLang="zh-CN" sz="2000" dirty="0" smtClean="0">
                  <a:solidFill>
                    <a:srgbClr val="A2998A"/>
                  </a:solidFill>
                  <a:latin typeface="+mj-ea"/>
                  <a:ea typeface="+mj-ea"/>
                </a:rPr>
                <a:t>(</a:t>
              </a:r>
              <a:r>
                <a:rPr lang="zh-CN" altLang="en-US" sz="2000" dirty="0" smtClean="0">
                  <a:solidFill>
                    <a:srgbClr val="A2998A"/>
                  </a:solidFill>
                  <a:latin typeface="+mj-ea"/>
                  <a:ea typeface="+mj-ea"/>
                </a:rPr>
                <a:t>四</a:t>
              </a:r>
              <a:r>
                <a:rPr lang="en-US" altLang="zh-CN" sz="2000" dirty="0" smtClean="0">
                  <a:solidFill>
                    <a:srgbClr val="A2998A"/>
                  </a:solidFill>
                  <a:latin typeface="+mj-ea"/>
                  <a:ea typeface="+mj-ea"/>
                </a:rPr>
                <a:t>)</a:t>
              </a:r>
              <a:r>
                <a:rPr lang="zh-CN" altLang="en-US" sz="2000" dirty="0" smtClean="0">
                  <a:solidFill>
                    <a:srgbClr val="A2998A"/>
                  </a:solidFill>
                  <a:latin typeface="+mj-ea"/>
                  <a:ea typeface="+mj-ea"/>
                </a:rPr>
                <a:t>广播</a:t>
              </a:r>
              <a:r>
                <a:rPr lang="zh-CN" altLang="en-US" sz="2000" dirty="0">
                  <a:solidFill>
                    <a:srgbClr val="A2998A"/>
                  </a:solidFill>
                  <a:latin typeface="+mj-ea"/>
                  <a:ea typeface="+mj-ea"/>
                </a:rPr>
                <a:t>广告不同播出类型的收费差别</a:t>
              </a:r>
            </a:p>
          </p:txBody>
        </p:sp>
        <p:sp>
          <p:nvSpPr>
            <p:cNvPr id="147" name="文本框 146"/>
            <p:cNvSpPr txBox="1"/>
            <p:nvPr/>
          </p:nvSpPr>
          <p:spPr>
            <a:xfrm>
              <a:off x="6032428" y="2904386"/>
              <a:ext cx="2017336" cy="1061829"/>
            </a:xfrm>
            <a:prstGeom prst="rect">
              <a:avLst/>
            </a:prstGeom>
            <a:noFill/>
          </p:spPr>
          <p:txBody>
            <a:bodyPr wrap="square" rtlCol="0">
              <a:spAutoFit/>
            </a:bodyPr>
            <a:lstStyle/>
            <a:p>
              <a:pPr>
                <a:lnSpc>
                  <a:spcPct val="150000"/>
                </a:lnSpc>
              </a:pPr>
              <a:r>
                <a:rPr lang="zh-CN" altLang="en-US" sz="1400" dirty="0">
                  <a:solidFill>
                    <a:srgbClr val="A2998A"/>
                  </a:solidFill>
                  <a:latin typeface="黑体" pitchFamily="49" charset="-122"/>
                  <a:ea typeface="黑体" pitchFamily="49" charset="-122"/>
                </a:rPr>
                <a:t>由于播出方式的不同</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广播广告可以分为插播广告、夹播广告、特约广告、</a:t>
              </a:r>
              <a:r>
                <a:rPr lang="zh-CN" altLang="en-US" sz="1400" dirty="0" smtClean="0">
                  <a:solidFill>
                    <a:srgbClr val="A2998A"/>
                  </a:solidFill>
                  <a:latin typeface="黑体" pitchFamily="49" charset="-122"/>
                  <a:ea typeface="黑体" pitchFamily="49" charset="-122"/>
                </a:rPr>
                <a:t>赞助</a:t>
              </a:r>
              <a:r>
                <a:rPr lang="zh-CN" altLang="en-US" sz="1400" dirty="0">
                  <a:solidFill>
                    <a:srgbClr val="A2998A"/>
                  </a:solidFill>
                  <a:latin typeface="黑体" pitchFamily="49" charset="-122"/>
                  <a:ea typeface="黑体" pitchFamily="49" charset="-122"/>
                </a:rPr>
                <a:t>广告</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这四种广告的成本和播出效果是不同</a:t>
              </a:r>
              <a:r>
                <a:rPr lang="zh-CN" altLang="en-US" sz="1400" dirty="0" smtClean="0">
                  <a:solidFill>
                    <a:srgbClr val="A2998A"/>
                  </a:solidFill>
                  <a:latin typeface="黑体" pitchFamily="49" charset="-122"/>
                  <a:ea typeface="黑体" pitchFamily="49" charset="-122"/>
                </a:rPr>
                <a:t>的</a:t>
              </a:r>
              <a:r>
                <a:rPr lang="en-US" altLang="zh-CN" sz="1400" dirty="0" smtClean="0">
                  <a:solidFill>
                    <a:srgbClr val="A2998A"/>
                  </a:solidFill>
                  <a:latin typeface="黑体" pitchFamily="49" charset="-122"/>
                  <a:ea typeface="黑体" pitchFamily="49" charset="-122"/>
                </a:rPr>
                <a:t>;</a:t>
              </a:r>
            </a:p>
          </p:txBody>
        </p:sp>
      </p:grpSp>
      <p:grpSp>
        <p:nvGrpSpPr>
          <p:cNvPr id="16" name="组合 15"/>
          <p:cNvGrpSpPr/>
          <p:nvPr/>
        </p:nvGrpSpPr>
        <p:grpSpPr>
          <a:xfrm>
            <a:off x="3840491" y="1272995"/>
            <a:ext cx="4380975" cy="1438933"/>
            <a:chOff x="6356650" y="2293256"/>
            <a:chExt cx="2106954" cy="1438933"/>
          </a:xfrm>
        </p:grpSpPr>
        <p:sp>
          <p:nvSpPr>
            <p:cNvPr id="17" name="文本框 148"/>
            <p:cNvSpPr txBox="1"/>
            <p:nvPr/>
          </p:nvSpPr>
          <p:spPr>
            <a:xfrm>
              <a:off x="6405806" y="2293256"/>
              <a:ext cx="1816768" cy="400110"/>
            </a:xfrm>
            <a:prstGeom prst="rect">
              <a:avLst/>
            </a:prstGeom>
            <a:noFill/>
          </p:spPr>
          <p:txBody>
            <a:bodyPr wrap="square" rtlCol="0">
              <a:spAutoFit/>
            </a:bodyPr>
            <a:lstStyle/>
            <a:p>
              <a:pPr algn="ctr"/>
              <a:r>
                <a:rPr lang="zh-CN" altLang="en-US" sz="2000" dirty="0" smtClean="0">
                  <a:solidFill>
                    <a:srgbClr val="A2998A"/>
                  </a:solidFill>
                  <a:latin typeface="+mj-ea"/>
                  <a:ea typeface="+mj-ea"/>
                </a:rPr>
                <a:t>（一）黄金</a:t>
              </a:r>
              <a:r>
                <a:rPr lang="zh-CN" altLang="en-US" sz="2000" dirty="0">
                  <a:solidFill>
                    <a:srgbClr val="A2998A"/>
                  </a:solidFill>
                  <a:latin typeface="+mj-ea"/>
                  <a:ea typeface="+mj-ea"/>
                </a:rPr>
                <a:t>时段</a:t>
              </a:r>
            </a:p>
          </p:txBody>
        </p:sp>
        <p:sp>
          <p:nvSpPr>
            <p:cNvPr id="18" name="文本框 149"/>
            <p:cNvSpPr txBox="1"/>
            <p:nvPr/>
          </p:nvSpPr>
          <p:spPr>
            <a:xfrm>
              <a:off x="6356650" y="2665230"/>
              <a:ext cx="2106954" cy="1066959"/>
            </a:xfrm>
            <a:prstGeom prst="rect">
              <a:avLst/>
            </a:prstGeom>
            <a:noFill/>
          </p:spPr>
          <p:txBody>
            <a:bodyPr wrap="square" rtlCol="0">
              <a:spAutoFit/>
            </a:bodyPr>
            <a:lstStyle/>
            <a:p>
              <a:pPr>
                <a:lnSpc>
                  <a:spcPts val="1900"/>
                </a:lnSpc>
              </a:pPr>
              <a:r>
                <a:rPr lang="zh-CN" altLang="en-US" sz="1400" dirty="0" smtClean="0">
                  <a:solidFill>
                    <a:srgbClr val="A2998A"/>
                  </a:solidFill>
                  <a:latin typeface="黑体" pitchFamily="49" charset="-122"/>
                  <a:ea typeface="黑体" pitchFamily="49" charset="-122"/>
                </a:rPr>
                <a:t>广播</a:t>
              </a:r>
              <a:r>
                <a:rPr lang="zh-CN" altLang="en-US" sz="1400" dirty="0">
                  <a:solidFill>
                    <a:srgbClr val="A2998A"/>
                  </a:solidFill>
                  <a:latin typeface="黑体" pitchFamily="49" charset="-122"/>
                  <a:ea typeface="黑体" pitchFamily="49" charset="-122"/>
                </a:rPr>
                <a:t>听众</a:t>
              </a:r>
              <a:r>
                <a:rPr lang="zh-CN" altLang="en-US" sz="1400" dirty="0" smtClean="0">
                  <a:solidFill>
                    <a:srgbClr val="A2998A"/>
                  </a:solidFill>
                  <a:latin typeface="黑体" pitchFamily="49" charset="-122"/>
                  <a:ea typeface="黑体" pitchFamily="49" charset="-122"/>
                </a:rPr>
                <a:t>的收听时间很</a:t>
              </a:r>
              <a:r>
                <a:rPr lang="zh-CN" altLang="en-US" sz="1400" dirty="0">
                  <a:solidFill>
                    <a:srgbClr val="A2998A"/>
                  </a:solidFill>
                  <a:latin typeface="黑体" pitchFamily="49" charset="-122"/>
                  <a:ea typeface="黑体" pitchFamily="49" charset="-122"/>
                </a:rPr>
                <a:t>分散</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所以</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有效利用广播的时间资源</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就可以收到较好的广告</a:t>
              </a:r>
              <a:r>
                <a:rPr lang="zh-CN" altLang="en-US" sz="1400" dirty="0" smtClean="0">
                  <a:solidFill>
                    <a:srgbClr val="A2998A"/>
                  </a:solidFill>
                  <a:latin typeface="黑体" pitchFamily="49" charset="-122"/>
                  <a:ea typeface="黑体" pitchFamily="49" charset="-122"/>
                </a:rPr>
                <a:t>效果</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调查显示</a:t>
              </a:r>
              <a:r>
                <a:rPr lang="en-US" altLang="zh-CN" sz="1400" dirty="0">
                  <a:solidFill>
                    <a:srgbClr val="A2998A"/>
                  </a:solidFill>
                  <a:latin typeface="黑体" pitchFamily="49" charset="-122"/>
                  <a:ea typeface="黑体" pitchFamily="49" charset="-122"/>
                </a:rPr>
                <a:t>,</a:t>
              </a:r>
              <a:r>
                <a:rPr lang="zh-CN" altLang="en-US" sz="1400" dirty="0" smtClean="0">
                  <a:solidFill>
                    <a:srgbClr val="A2998A"/>
                  </a:solidFill>
                  <a:latin typeface="黑体" pitchFamily="49" charset="-122"/>
                  <a:ea typeface="黑体" pitchFamily="49" charset="-122"/>
                </a:rPr>
                <a:t>早晨</a:t>
              </a:r>
              <a:r>
                <a:rPr lang="en-US" altLang="zh-CN" sz="1400" dirty="0" smtClean="0">
                  <a:solidFill>
                    <a:srgbClr val="A2998A"/>
                  </a:solidFill>
                  <a:latin typeface="黑体" pitchFamily="49" charset="-122"/>
                  <a:ea typeface="黑体" pitchFamily="49" charset="-122"/>
                </a:rPr>
                <a:t>6</a:t>
              </a:r>
              <a:r>
                <a:rPr lang="zh-CN" altLang="en-US" sz="1400" dirty="0" smtClean="0">
                  <a:solidFill>
                    <a:srgbClr val="A2998A"/>
                  </a:solidFill>
                  <a:latin typeface="黑体" pitchFamily="49" charset="-122"/>
                  <a:ea typeface="黑体" pitchFamily="49" charset="-122"/>
                </a:rPr>
                <a:t>：</a:t>
              </a:r>
              <a:r>
                <a:rPr lang="en-US" altLang="zh-CN" sz="1400" dirty="0" smtClean="0">
                  <a:solidFill>
                    <a:srgbClr val="A2998A"/>
                  </a:solidFill>
                  <a:latin typeface="黑体" pitchFamily="49" charset="-122"/>
                  <a:ea typeface="黑体" pitchFamily="49" charset="-122"/>
                </a:rPr>
                <a:t>00— 8</a:t>
              </a:r>
              <a:r>
                <a:rPr lang="zh-CN" altLang="en-US" sz="1400" dirty="0" smtClean="0">
                  <a:solidFill>
                    <a:srgbClr val="A2998A"/>
                  </a:solidFill>
                  <a:latin typeface="黑体" pitchFamily="49" charset="-122"/>
                  <a:ea typeface="黑体" pitchFamily="49" charset="-122"/>
                </a:rPr>
                <a:t>：</a:t>
              </a:r>
              <a:r>
                <a:rPr lang="en-US" altLang="zh-CN" sz="1400" dirty="0" smtClean="0">
                  <a:solidFill>
                    <a:srgbClr val="A2998A"/>
                  </a:solidFill>
                  <a:latin typeface="黑体" pitchFamily="49" charset="-122"/>
                  <a:ea typeface="黑体" pitchFamily="49" charset="-122"/>
                </a:rPr>
                <a:t>30</a:t>
              </a:r>
              <a:r>
                <a:rPr lang="zh-CN" altLang="en-US" sz="1400" dirty="0" smtClean="0">
                  <a:solidFill>
                    <a:srgbClr val="A2998A"/>
                  </a:solidFill>
                  <a:latin typeface="黑体" pitchFamily="49" charset="-122"/>
                  <a:ea typeface="黑体" pitchFamily="49" charset="-122"/>
                </a:rPr>
                <a:t> </a:t>
              </a:r>
              <a:r>
                <a:rPr lang="zh-CN" altLang="en-US" sz="1400" dirty="0">
                  <a:solidFill>
                    <a:srgbClr val="A2998A"/>
                  </a:solidFill>
                  <a:latin typeface="黑体" pitchFamily="49" charset="-122"/>
                  <a:ea typeface="黑体" pitchFamily="49" charset="-122"/>
                </a:rPr>
                <a:t>、</a:t>
              </a:r>
              <a:r>
                <a:rPr lang="zh-CN" altLang="en-US" sz="1400" dirty="0" smtClean="0">
                  <a:solidFill>
                    <a:srgbClr val="A2998A"/>
                  </a:solidFill>
                  <a:latin typeface="黑体" pitchFamily="49" charset="-122"/>
                  <a:ea typeface="黑体" pitchFamily="49" charset="-122"/>
                </a:rPr>
                <a:t>傍晚</a:t>
              </a:r>
              <a:r>
                <a:rPr lang="en-US" altLang="zh-CN" sz="1400" dirty="0" smtClean="0">
                  <a:solidFill>
                    <a:srgbClr val="A2998A"/>
                  </a:solidFill>
                  <a:latin typeface="黑体" pitchFamily="49" charset="-122"/>
                  <a:ea typeface="黑体" pitchFamily="49" charset="-122"/>
                </a:rPr>
                <a:t>17</a:t>
              </a:r>
              <a:r>
                <a:rPr lang="zh-CN" altLang="en-US" sz="1400" dirty="0" smtClean="0">
                  <a:solidFill>
                    <a:srgbClr val="A2998A"/>
                  </a:solidFill>
                  <a:latin typeface="黑体" pitchFamily="49" charset="-122"/>
                  <a:ea typeface="黑体" pitchFamily="49" charset="-122"/>
                </a:rPr>
                <a:t>：</a:t>
              </a:r>
              <a:r>
                <a:rPr lang="en-US" altLang="zh-CN" sz="1400" dirty="0" smtClean="0">
                  <a:solidFill>
                    <a:srgbClr val="A2998A"/>
                  </a:solidFill>
                  <a:latin typeface="黑体" pitchFamily="49" charset="-122"/>
                  <a:ea typeface="黑体" pitchFamily="49" charset="-122"/>
                </a:rPr>
                <a:t>00 -19</a:t>
              </a:r>
              <a:r>
                <a:rPr lang="zh-CN" altLang="en-US" sz="1400" dirty="0" smtClean="0">
                  <a:solidFill>
                    <a:srgbClr val="A2998A"/>
                  </a:solidFill>
                  <a:latin typeface="黑体" pitchFamily="49" charset="-122"/>
                  <a:ea typeface="黑体" pitchFamily="49" charset="-122"/>
                </a:rPr>
                <a:t>：</a:t>
              </a:r>
              <a:r>
                <a:rPr lang="en-US" altLang="zh-CN" sz="1400" dirty="0" smtClean="0">
                  <a:solidFill>
                    <a:srgbClr val="A2998A"/>
                  </a:solidFill>
                  <a:latin typeface="黑体" pitchFamily="49" charset="-122"/>
                  <a:ea typeface="黑体" pitchFamily="49" charset="-122"/>
                </a:rPr>
                <a:t>00</a:t>
              </a:r>
              <a:r>
                <a:rPr lang="zh-CN" altLang="en-US" sz="1400" dirty="0" smtClean="0">
                  <a:solidFill>
                    <a:srgbClr val="A2998A"/>
                  </a:solidFill>
                  <a:latin typeface="黑体" pitchFamily="49" charset="-122"/>
                  <a:ea typeface="黑体" pitchFamily="49" charset="-122"/>
                </a:rPr>
                <a:t> 、</a:t>
              </a:r>
              <a:r>
                <a:rPr lang="en-US" altLang="zh-CN" sz="1400" dirty="0" smtClean="0">
                  <a:solidFill>
                    <a:srgbClr val="A2998A"/>
                  </a:solidFill>
                  <a:latin typeface="黑体" pitchFamily="49" charset="-122"/>
                  <a:ea typeface="黑体" pitchFamily="49" charset="-122"/>
                </a:rPr>
                <a:t>11</a:t>
              </a:r>
              <a:r>
                <a:rPr lang="zh-CN" altLang="en-US" sz="1400" dirty="0" smtClean="0">
                  <a:solidFill>
                    <a:srgbClr val="A2998A"/>
                  </a:solidFill>
                  <a:latin typeface="黑体" pitchFamily="49" charset="-122"/>
                  <a:ea typeface="黑体" pitchFamily="49" charset="-122"/>
                </a:rPr>
                <a:t>：</a:t>
              </a:r>
              <a:r>
                <a:rPr lang="en-US" altLang="zh-CN" sz="1400" dirty="0" smtClean="0">
                  <a:solidFill>
                    <a:srgbClr val="A2998A"/>
                  </a:solidFill>
                  <a:latin typeface="黑体" pitchFamily="49" charset="-122"/>
                  <a:ea typeface="黑体" pitchFamily="49" charset="-122"/>
                </a:rPr>
                <a:t>30— 13</a:t>
              </a:r>
              <a:r>
                <a:rPr lang="zh-CN" altLang="en-US" sz="1400" dirty="0" smtClean="0">
                  <a:solidFill>
                    <a:srgbClr val="A2998A"/>
                  </a:solidFill>
                  <a:latin typeface="黑体" pitchFamily="49" charset="-122"/>
                  <a:ea typeface="黑体" pitchFamily="49" charset="-122"/>
                </a:rPr>
                <a:t>：</a:t>
              </a:r>
              <a:r>
                <a:rPr lang="en-US" altLang="zh-CN" sz="1400" dirty="0" smtClean="0">
                  <a:solidFill>
                    <a:srgbClr val="A2998A"/>
                  </a:solidFill>
                  <a:latin typeface="黑体" pitchFamily="49" charset="-122"/>
                  <a:ea typeface="黑体" pitchFamily="49" charset="-122"/>
                </a:rPr>
                <a:t>30 </a:t>
              </a:r>
              <a:r>
                <a:rPr lang="zh-CN" altLang="en-US" sz="1400" dirty="0" smtClean="0">
                  <a:solidFill>
                    <a:srgbClr val="A2998A"/>
                  </a:solidFill>
                  <a:latin typeface="黑体" pitchFamily="49" charset="-122"/>
                  <a:ea typeface="黑体" pitchFamily="49" charset="-122"/>
                </a:rPr>
                <a:t>为</a:t>
              </a:r>
              <a:r>
                <a:rPr lang="zh-CN" altLang="en-US" sz="1400" dirty="0">
                  <a:solidFill>
                    <a:srgbClr val="A2998A"/>
                  </a:solidFill>
                  <a:latin typeface="黑体" pitchFamily="49" charset="-122"/>
                  <a:ea typeface="黑体" pitchFamily="49" charset="-122"/>
                </a:rPr>
                <a:t>收听的</a:t>
              </a:r>
              <a:r>
                <a:rPr lang="zh-CN" altLang="en-US" sz="1400" dirty="0" smtClean="0">
                  <a:solidFill>
                    <a:srgbClr val="A2998A"/>
                  </a:solidFill>
                  <a:latin typeface="黑体" pitchFamily="49" charset="-122"/>
                  <a:ea typeface="黑体" pitchFamily="49" charset="-122"/>
                </a:rPr>
                <a:t>最高峰</a:t>
              </a:r>
              <a:r>
                <a:rPr lang="en-US" altLang="zh-CN" sz="1400" dirty="0">
                  <a:solidFill>
                    <a:srgbClr val="A2998A"/>
                  </a:solidFill>
                  <a:latin typeface="黑体" pitchFamily="49" charset="-122"/>
                  <a:ea typeface="黑体" pitchFamily="49" charset="-122"/>
                </a:rPr>
                <a:t>.</a:t>
              </a:r>
              <a:r>
                <a:rPr lang="zh-CN" altLang="en-US" sz="1400" dirty="0">
                  <a:solidFill>
                    <a:srgbClr val="A2998A"/>
                  </a:solidFill>
                  <a:latin typeface="黑体" pitchFamily="49" charset="-122"/>
                  <a:ea typeface="黑体" pitchFamily="49" charset="-122"/>
                </a:rPr>
                <a:t>这三个时段就是电台的黄金</a:t>
              </a:r>
              <a:r>
                <a:rPr lang="zh-CN" altLang="en-US" sz="1400" dirty="0" smtClean="0">
                  <a:solidFill>
                    <a:srgbClr val="A2998A"/>
                  </a:solidFill>
                  <a:latin typeface="黑体" pitchFamily="49" charset="-122"/>
                  <a:ea typeface="黑体" pitchFamily="49" charset="-122"/>
                </a:rPr>
                <a:t>时段</a:t>
              </a:r>
              <a:endParaRPr lang="en-US" altLang="zh-CN" sz="1400" dirty="0" smtClean="0">
                <a:solidFill>
                  <a:srgbClr val="A2998A"/>
                </a:solidFill>
                <a:latin typeface="黑体" pitchFamily="49" charset="-122"/>
                <a:ea typeface="黑体" pitchFamily="49" charset="-122"/>
              </a:endParaRPr>
            </a:p>
          </p:txBody>
        </p:sp>
      </p:grpSp>
    </p:spTree>
    <p:extLst>
      <p:ext uri="{BB962C8B-B14F-4D97-AF65-F5344CB8AC3E}">
        <p14:creationId xmlns:p14="http://schemas.microsoft.com/office/powerpoint/2010/main" val="107438657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7"/>
                                        </p:tgtEl>
                                        <p:attrNameLst>
                                          <p:attrName>style.visibility</p:attrName>
                                        </p:attrNameLst>
                                      </p:cBhvr>
                                      <p:to>
                                        <p:strVal val="visible"/>
                                      </p:to>
                                    </p:set>
                                    <p:animEffect transition="in" filter="fade">
                                      <p:cBhvr>
                                        <p:cTn id="7" dur="500"/>
                                        <p:tgtEl>
                                          <p:spTgt spid="29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8"/>
                                        </p:tgtEl>
                                        <p:attrNameLst>
                                          <p:attrName>style.visibility</p:attrName>
                                        </p:attrNameLst>
                                      </p:cBhvr>
                                      <p:to>
                                        <p:strVal val="visible"/>
                                      </p:to>
                                    </p:set>
                                    <p:animEffect transition="in" filter="fade">
                                      <p:cBhvr>
                                        <p:cTn id="11" dur="500"/>
                                        <p:tgtEl>
                                          <p:spTgt spid="14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5"/>
                                        </p:tgtEl>
                                        <p:attrNameLst>
                                          <p:attrName>style.visibility</p:attrName>
                                        </p:attrNameLst>
                                      </p:cBhvr>
                                      <p:to>
                                        <p:strVal val="visible"/>
                                      </p:to>
                                    </p:set>
                                    <p:animEffect transition="in" filter="fade">
                                      <p:cBhvr>
                                        <p:cTn id="15" dur="500"/>
                                        <p:tgtEl>
                                          <p:spTgt spid="14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1"/>
                                        </p:tgtEl>
                                        <p:attrNameLst>
                                          <p:attrName>style.visibility</p:attrName>
                                        </p:attrNameLst>
                                      </p:cBhvr>
                                      <p:to>
                                        <p:strVal val="visible"/>
                                      </p:to>
                                    </p:set>
                                    <p:animEffect transition="in" filter="fade">
                                      <p:cBhvr>
                                        <p:cTn id="19" dur="500"/>
                                        <p:tgtEl>
                                          <p:spTgt spid="15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5456777" cy="740229"/>
            <a:chOff x="314525" y="638630"/>
            <a:chExt cx="5456777"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5089131" cy="584775"/>
            </a:xfrm>
            <a:prstGeom prst="rect">
              <a:avLst/>
            </a:prstGeom>
            <a:noFill/>
          </p:spPr>
          <p:txBody>
            <a:bodyPr wrap="square" rtlCol="0">
              <a:spAutoFit/>
            </a:bodyPr>
            <a:lstStyle/>
            <a:p>
              <a:r>
                <a:rPr lang="zh-CN" altLang="en-US" sz="3200" dirty="0">
                  <a:solidFill>
                    <a:srgbClr val="A2998A"/>
                  </a:solidFill>
                  <a:latin typeface="思源黑体 CN Heavy" panose="020B0A00000000000000" pitchFamily="34" charset="-122"/>
                  <a:ea typeface="思源黑体 CN Heavy" panose="020B0A00000000000000" pitchFamily="34" charset="-122"/>
                </a:rPr>
                <a:t>四</a:t>
              </a:r>
              <a:r>
                <a:rPr lang="zh-CN" altLang="en-US" sz="3200" dirty="0" smtClean="0">
                  <a:solidFill>
                    <a:srgbClr val="A2998A"/>
                  </a:solidFill>
                  <a:latin typeface="思源黑体 CN Heavy" panose="020B0A00000000000000" pitchFamily="34" charset="-122"/>
                  <a:ea typeface="思源黑体 CN Heavy" panose="020B0A00000000000000" pitchFamily="34" charset="-122"/>
                </a:rPr>
                <a:t>、</a:t>
              </a:r>
              <a:r>
                <a:rPr lang="zh-CN" altLang="en-US" sz="3200" dirty="0">
                  <a:solidFill>
                    <a:srgbClr val="A2998A"/>
                  </a:solidFill>
                  <a:latin typeface="思源黑体 CN Heavy" panose="020B0A00000000000000" pitchFamily="34" charset="-122"/>
                  <a:ea typeface="思源黑体 CN Heavy" panose="020B0A00000000000000" pitchFamily="34" charset="-122"/>
                </a:rPr>
                <a:t>其他媒体</a:t>
              </a:r>
              <a:endParaRPr lang="zh-CN" altLang="en-US" sz="3200" dirty="0">
                <a:solidFill>
                  <a:srgbClr val="A2998A"/>
                </a:solidFill>
                <a:latin typeface="思源黑体 CN Heavy" panose="020B0A00000000000000" pitchFamily="34" charset="-122"/>
                <a:ea typeface="思源黑体 CN Heavy" panose="020B0A00000000000000" pitchFamily="34" charset="-122"/>
              </a:endParaRPr>
            </a:p>
          </p:txBody>
        </p:sp>
      </p:grpSp>
      <p:sp>
        <p:nvSpPr>
          <p:cNvPr id="5" name="矩形 4"/>
          <p:cNvSpPr/>
          <p:nvPr/>
        </p:nvSpPr>
        <p:spPr>
          <a:xfrm>
            <a:off x="11315700" y="1491176"/>
            <a:ext cx="571500" cy="4592125"/>
          </a:xfrm>
          <a:prstGeom prst="rect">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p:nvSpPr>
        <p:spPr>
          <a:xfrm>
            <a:off x="310976" y="1491176"/>
            <a:ext cx="565323" cy="4592126"/>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a:off x="1003299" y="1491175"/>
            <a:ext cx="10110177" cy="4592125"/>
          </a:xfrm>
          <a:prstGeom prst="rect">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1520484" y="1805642"/>
            <a:ext cx="9213163" cy="3831818"/>
          </a:xfrm>
          <a:prstGeom prst="rect">
            <a:avLst/>
          </a:prstGeom>
          <a:noFill/>
        </p:spPr>
        <p:txBody>
          <a:bodyPr wrap="square" rtlCol="0">
            <a:spAutoFit/>
          </a:bodyPr>
          <a:lstStyle/>
          <a:p>
            <a:pPr>
              <a:lnSpc>
                <a:spcPct val="150000"/>
              </a:lnSpc>
            </a:pPr>
            <a:r>
              <a:rPr lang="zh-CN" altLang="en-US" sz="2400" dirty="0">
                <a:solidFill>
                  <a:schemeClr val="bg1"/>
                </a:solidFill>
                <a:latin typeface="思源黑体 CN Heavy" panose="020B0A00000000000000" pitchFamily="34" charset="-122"/>
                <a:ea typeface="思源黑体 CN Heavy" panose="020B0A00000000000000" pitchFamily="34" charset="-122"/>
              </a:rPr>
              <a:t>（一）大型游艇显示屏</a:t>
            </a:r>
            <a:endParaRPr lang="en-US" altLang="zh-CN" sz="2400" dirty="0">
              <a:solidFill>
                <a:schemeClr val="bg1"/>
              </a:solidFill>
              <a:latin typeface="思源黑体 CN Heavy" panose="020B0A00000000000000" pitchFamily="34" charset="-122"/>
              <a:ea typeface="思源黑体 CN Heavy" panose="020B0A00000000000000" pitchFamily="34" charset="-122"/>
            </a:endParaRPr>
          </a:p>
          <a:p>
            <a:pPr>
              <a:lnSpc>
                <a:spcPct val="150000"/>
              </a:lnSpc>
            </a:pPr>
            <a:r>
              <a:rPr lang="zh-CN" altLang="en-US" dirty="0" smtClean="0">
                <a:solidFill>
                  <a:schemeClr val="bg1"/>
                </a:solidFill>
                <a:latin typeface="黑体" pitchFamily="49" charset="-122"/>
                <a:ea typeface="黑体" pitchFamily="49" charset="-122"/>
              </a:rPr>
              <a:t>    在</a:t>
            </a:r>
            <a:r>
              <a:rPr lang="zh-CN" altLang="en-US" dirty="0">
                <a:solidFill>
                  <a:schemeClr val="bg1"/>
                </a:solidFill>
                <a:latin typeface="黑体" pitchFamily="49" charset="-122"/>
                <a:ea typeface="黑体" pitchFamily="49" charset="-122"/>
              </a:rPr>
              <a:t>船体两侧装上一堵</a:t>
            </a:r>
            <a:r>
              <a:rPr lang="zh-CN" altLang="en-US" dirty="0" smtClean="0">
                <a:solidFill>
                  <a:schemeClr val="bg1"/>
                </a:solidFill>
                <a:latin typeface="黑体" pitchFamily="49" charset="-122"/>
                <a:ea typeface="黑体" pitchFamily="49" charset="-122"/>
              </a:rPr>
              <a:t>墙壁似的</a:t>
            </a:r>
            <a:r>
              <a:rPr lang="zh-CN" altLang="en-US" dirty="0">
                <a:solidFill>
                  <a:schemeClr val="bg1"/>
                </a:solidFill>
                <a:latin typeface="黑体" pitchFamily="49" charset="-122"/>
                <a:ea typeface="黑体" pitchFamily="49" charset="-122"/>
              </a:rPr>
              <a:t>巨型屏幕</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屏幕上有事先排制好的图文广告</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到了晚上</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船上的屏幕就会</a:t>
            </a:r>
            <a:r>
              <a:rPr lang="zh-CN" altLang="en-US" dirty="0" smtClean="0">
                <a:solidFill>
                  <a:schemeClr val="bg1"/>
                </a:solidFill>
                <a:latin typeface="黑体" pitchFamily="49" charset="-122"/>
                <a:ea typeface="黑体" pitchFamily="49" charset="-122"/>
              </a:rPr>
              <a:t>不停</a:t>
            </a:r>
            <a:r>
              <a:rPr lang="zh-CN" altLang="en-US" dirty="0">
                <a:solidFill>
                  <a:schemeClr val="bg1"/>
                </a:solidFill>
                <a:latin typeface="黑体" pitchFamily="49" charset="-122"/>
                <a:ea typeface="黑体" pitchFamily="49" charset="-122"/>
              </a:rPr>
              <a:t>地播放各种产品的广告</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该船沿着游人较多的江面或者湖面慢慢行驶</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将</a:t>
            </a:r>
            <a:r>
              <a:rPr lang="zh-CN" altLang="en-US" dirty="0" smtClean="0">
                <a:solidFill>
                  <a:schemeClr val="bg1"/>
                </a:solidFill>
                <a:latin typeface="黑体" pitchFamily="49" charset="-122"/>
                <a:ea typeface="黑体" pitchFamily="49" charset="-122"/>
              </a:rPr>
              <a:t>广告讯息</a:t>
            </a:r>
            <a:r>
              <a:rPr lang="zh-CN" altLang="en-US" dirty="0">
                <a:solidFill>
                  <a:schemeClr val="bg1"/>
                </a:solidFill>
                <a:latin typeface="黑体" pitchFamily="49" charset="-122"/>
                <a:ea typeface="黑体" pitchFamily="49" charset="-122"/>
              </a:rPr>
              <a:t>传播给受</a:t>
            </a:r>
            <a:r>
              <a:rPr lang="zh-CN" altLang="en-US" dirty="0" smtClean="0">
                <a:solidFill>
                  <a:schemeClr val="bg1"/>
                </a:solidFill>
                <a:latin typeface="黑体" pitchFamily="49" charset="-122"/>
                <a:ea typeface="黑体" pitchFamily="49" charset="-122"/>
              </a:rPr>
              <a:t>众。</a:t>
            </a:r>
            <a:endParaRPr lang="en-US" altLang="zh-CN" dirty="0" smtClean="0">
              <a:solidFill>
                <a:schemeClr val="bg1"/>
              </a:solidFill>
              <a:latin typeface="黑体" pitchFamily="49" charset="-122"/>
              <a:ea typeface="黑体" pitchFamily="49" charset="-122"/>
            </a:endParaRPr>
          </a:p>
          <a:p>
            <a:pPr>
              <a:lnSpc>
                <a:spcPct val="150000"/>
              </a:lnSpc>
            </a:pPr>
            <a:r>
              <a:rPr lang="zh-CN" altLang="en-US" sz="2400" dirty="0" smtClean="0">
                <a:solidFill>
                  <a:schemeClr val="bg1"/>
                </a:solidFill>
                <a:latin typeface="思源黑体 CN Heavy" panose="020B0A00000000000000" pitchFamily="34" charset="-122"/>
                <a:ea typeface="思源黑体 CN Heavy" panose="020B0A00000000000000" pitchFamily="34" charset="-122"/>
              </a:rPr>
              <a:t>（</a:t>
            </a:r>
            <a:r>
              <a:rPr lang="zh-CN" altLang="en-US" sz="2400" dirty="0">
                <a:solidFill>
                  <a:schemeClr val="bg1"/>
                </a:solidFill>
                <a:latin typeface="思源黑体 CN Heavy" panose="020B0A00000000000000" pitchFamily="34" charset="-122"/>
                <a:ea typeface="思源黑体 CN Heavy" panose="020B0A00000000000000" pitchFamily="34" charset="-122"/>
              </a:rPr>
              <a:t>二）人体</a:t>
            </a:r>
            <a:r>
              <a:rPr lang="zh-CN" altLang="en-US" sz="2400" dirty="0" smtClean="0">
                <a:solidFill>
                  <a:schemeClr val="bg1"/>
                </a:solidFill>
                <a:latin typeface="思源黑体 CN Heavy" panose="020B0A00000000000000" pitchFamily="34" charset="-122"/>
                <a:ea typeface="思源黑体 CN Heavy" panose="020B0A00000000000000" pitchFamily="34" charset="-122"/>
              </a:rPr>
              <a:t>彩绘</a:t>
            </a:r>
            <a:endParaRPr lang="en-US" altLang="zh-CN" sz="2400" dirty="0" smtClean="0">
              <a:solidFill>
                <a:schemeClr val="bg1"/>
              </a:solidFill>
              <a:latin typeface="思源黑体 CN Heavy" panose="020B0A00000000000000" pitchFamily="34" charset="-122"/>
              <a:ea typeface="思源黑体 CN Heavy" panose="020B0A00000000000000" pitchFamily="34" charset="-122"/>
            </a:endParaRPr>
          </a:p>
          <a:p>
            <a:pPr>
              <a:lnSpc>
                <a:spcPct val="150000"/>
              </a:lnSpc>
            </a:pPr>
            <a:r>
              <a:rPr lang="en-US" altLang="zh-CN" sz="2400" dirty="0">
                <a:solidFill>
                  <a:schemeClr val="bg1"/>
                </a:solidFill>
                <a:latin typeface="黑体" pitchFamily="49" charset="-122"/>
                <a:ea typeface="思源黑体 CN Heavy" panose="020B0A00000000000000" pitchFamily="34" charset="-122"/>
              </a:rPr>
              <a:t> </a:t>
            </a:r>
            <a:r>
              <a:rPr lang="en-US" altLang="zh-CN" sz="2400" dirty="0" smtClean="0">
                <a:solidFill>
                  <a:schemeClr val="bg1"/>
                </a:solidFill>
                <a:latin typeface="黑体" pitchFamily="49" charset="-122"/>
                <a:ea typeface="思源黑体 CN Heavy" panose="020B0A00000000000000" pitchFamily="34" charset="-122"/>
              </a:rPr>
              <a:t>   </a:t>
            </a:r>
            <a:r>
              <a:rPr lang="zh-CN" altLang="en-US" dirty="0" smtClean="0">
                <a:solidFill>
                  <a:schemeClr val="bg1"/>
                </a:solidFill>
                <a:latin typeface="黑体" pitchFamily="49" charset="-122"/>
                <a:ea typeface="黑体" pitchFamily="49" charset="-122"/>
              </a:rPr>
              <a:t>近年来</a:t>
            </a:r>
            <a:r>
              <a:rPr lang="zh-CN" altLang="en-US" dirty="0">
                <a:solidFill>
                  <a:schemeClr val="bg1"/>
                </a:solidFill>
                <a:latin typeface="黑体" pitchFamily="49" charset="-122"/>
                <a:ea typeface="黑体" pitchFamily="49" charset="-122"/>
              </a:rPr>
              <a:t>在国外流行起来的一种广告媒体，广告创意人员先在</a:t>
            </a:r>
            <a:r>
              <a:rPr lang="zh-CN" altLang="en-US" dirty="0" smtClean="0">
                <a:solidFill>
                  <a:schemeClr val="bg1"/>
                </a:solidFill>
                <a:latin typeface="黑体" pitchFamily="49" charset="-122"/>
                <a:ea typeface="黑体" pitchFamily="49" charset="-122"/>
              </a:rPr>
              <a:t>人体</a:t>
            </a:r>
            <a:r>
              <a:rPr lang="zh-CN" altLang="en-US" dirty="0">
                <a:solidFill>
                  <a:schemeClr val="bg1"/>
                </a:solidFill>
                <a:latin typeface="黑体" pitchFamily="49" charset="-122"/>
                <a:ea typeface="黑体" pitchFamily="49" charset="-122"/>
              </a:rPr>
              <a:t>上半身绘制产品的彩色图案</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然后将其拍摄成照片</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最后再把这一照片制作</a:t>
            </a:r>
            <a:r>
              <a:rPr lang="zh-CN" altLang="en-US" dirty="0" smtClean="0">
                <a:solidFill>
                  <a:schemeClr val="bg1"/>
                </a:solidFill>
                <a:latin typeface="黑体" pitchFamily="49" charset="-122"/>
                <a:ea typeface="黑体" pitchFamily="49" charset="-122"/>
              </a:rPr>
              <a:t>成平面</a:t>
            </a:r>
            <a:r>
              <a:rPr lang="zh-CN" altLang="en-US" dirty="0">
                <a:solidFill>
                  <a:schemeClr val="bg1"/>
                </a:solidFill>
                <a:latin typeface="黑体" pitchFamily="49" charset="-122"/>
                <a:ea typeface="黑体" pitchFamily="49" charset="-122"/>
              </a:rPr>
              <a:t>喷绘或者写真画幅</a:t>
            </a:r>
            <a:r>
              <a:rPr lang="en-US" altLang="zh-CN" dirty="0">
                <a:solidFill>
                  <a:schemeClr val="bg1"/>
                </a:solidFill>
                <a:latin typeface="黑体" pitchFamily="49" charset="-122"/>
                <a:ea typeface="黑体" pitchFamily="49" charset="-122"/>
              </a:rPr>
              <a:t>,</a:t>
            </a:r>
            <a:r>
              <a:rPr lang="zh-CN" altLang="en-US" dirty="0">
                <a:solidFill>
                  <a:schemeClr val="bg1"/>
                </a:solidFill>
                <a:latin typeface="黑体" pitchFamily="49" charset="-122"/>
                <a:ea typeface="黑体" pitchFamily="49" charset="-122"/>
              </a:rPr>
              <a:t>以户外广告牌或灯箱广告的形式传播</a:t>
            </a:r>
            <a:r>
              <a:rPr lang="zh-CN" altLang="en-US" dirty="0" smtClean="0">
                <a:solidFill>
                  <a:schemeClr val="bg1"/>
                </a:solidFill>
                <a:latin typeface="黑体" pitchFamily="49" charset="-122"/>
                <a:ea typeface="黑体" pitchFamily="49" charset="-122"/>
              </a:rPr>
              <a:t>出去。</a:t>
            </a:r>
            <a:endParaRPr lang="en-US" altLang="zh-CN" dirty="0" smtClean="0">
              <a:solidFill>
                <a:schemeClr val="bg1"/>
              </a:solidFill>
              <a:latin typeface="黑体" pitchFamily="49" charset="-122"/>
              <a:ea typeface="黑体" pitchFamily="49" charset="-122"/>
            </a:endParaRPr>
          </a:p>
        </p:txBody>
      </p:sp>
      <p:sp>
        <p:nvSpPr>
          <p:cNvPr id="14" name="矩形 13"/>
          <p:cNvSpPr/>
          <p:nvPr/>
        </p:nvSpPr>
        <p:spPr>
          <a:xfrm>
            <a:off x="1153427" y="1637732"/>
            <a:ext cx="9800689" cy="4280989"/>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213539445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300"/>
                                        <p:tgtEl>
                                          <p:spTgt spid="9"/>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300"/>
                                        <p:tgtEl>
                                          <p:spTgt spid="10"/>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300"/>
                                        <p:tgtEl>
                                          <p:spTgt spid="14"/>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3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4"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4562275" cy="740229"/>
            <a:chOff x="314525" y="638630"/>
            <a:chExt cx="4562275"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194629" cy="584775"/>
            </a:xfrm>
            <a:prstGeom prst="rect">
              <a:avLst/>
            </a:prstGeom>
            <a:noFill/>
          </p:spPr>
          <p:txBody>
            <a:bodyPr wrap="square" rtlCol="0">
              <a:spAutoFit/>
            </a:bodyPr>
            <a:lstStyle/>
            <a:p>
              <a:r>
                <a:rPr lang="zh-CN" altLang="en-US" sz="3200" dirty="0">
                  <a:solidFill>
                    <a:srgbClr val="A2998A"/>
                  </a:solidFill>
                  <a:latin typeface="思源黑体 CN Heavy" panose="020B0A00000000000000" pitchFamily="34" charset="-122"/>
                  <a:ea typeface="思源黑体 CN Heavy" panose="020B0A00000000000000" pitchFamily="34" charset="-122"/>
                </a:rPr>
                <a:t>四、其他媒体</a:t>
              </a:r>
              <a:endParaRPr lang="zh-CN" altLang="en-US" sz="3200" dirty="0">
                <a:solidFill>
                  <a:srgbClr val="A2998A"/>
                </a:solidFill>
                <a:latin typeface="思源黑体 CN Heavy" panose="020B0A00000000000000" pitchFamily="34" charset="-122"/>
                <a:ea typeface="思源黑体 CN Heavy" panose="020B0A00000000000000" pitchFamily="34" charset="-122"/>
              </a:endParaRPr>
            </a:p>
          </p:txBody>
        </p:sp>
      </p:grpSp>
      <p:grpSp>
        <p:nvGrpSpPr>
          <p:cNvPr id="11" name="组合 10"/>
          <p:cNvGrpSpPr/>
          <p:nvPr/>
        </p:nvGrpSpPr>
        <p:grpSpPr>
          <a:xfrm>
            <a:off x="1011975" y="1370946"/>
            <a:ext cx="3150591" cy="4756899"/>
            <a:chOff x="819840" y="1672423"/>
            <a:chExt cx="3150591" cy="4756899"/>
          </a:xfrm>
        </p:grpSpPr>
        <p:sp>
          <p:nvSpPr>
            <p:cNvPr id="8" name="矩形 7"/>
            <p:cNvSpPr/>
            <p:nvPr/>
          </p:nvSpPr>
          <p:spPr>
            <a:xfrm>
              <a:off x="819840" y="2402289"/>
              <a:ext cx="3150591" cy="4027033"/>
            </a:xfrm>
            <a:prstGeom prst="rect">
              <a:avLst/>
            </a:prstGeom>
            <a:noFill/>
            <a:ln w="28575">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7" name="组合 6"/>
            <p:cNvGrpSpPr/>
            <p:nvPr/>
          </p:nvGrpSpPr>
          <p:grpSpPr>
            <a:xfrm>
              <a:off x="1678920" y="1672423"/>
              <a:ext cx="1459732" cy="1459732"/>
              <a:chOff x="1515958" y="1784734"/>
              <a:chExt cx="1459732" cy="1459732"/>
            </a:xfrm>
          </p:grpSpPr>
          <p:sp>
            <p:nvSpPr>
              <p:cNvPr id="5" name="椭圆 4"/>
              <p:cNvSpPr/>
              <p:nvPr/>
            </p:nvSpPr>
            <p:spPr>
              <a:xfrm>
                <a:off x="1515958" y="1784734"/>
                <a:ext cx="1459732" cy="1459732"/>
              </a:xfrm>
              <a:prstGeom prst="ellipse">
                <a:avLst/>
              </a:prstGeom>
              <a:solidFill>
                <a:srgbClr val="A299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p:cNvSpPr txBox="1"/>
              <p:nvPr/>
            </p:nvSpPr>
            <p:spPr>
              <a:xfrm>
                <a:off x="1576410" y="2133082"/>
                <a:ext cx="1338828" cy="646331"/>
              </a:xfrm>
              <a:prstGeom prst="rect">
                <a:avLst/>
              </a:prstGeom>
              <a:noFill/>
            </p:spPr>
            <p:txBody>
              <a:bodyPr wrap="none" rtlCol="0">
                <a:spAutoFit/>
              </a:bodyPr>
              <a:lstStyle/>
              <a:p>
                <a:pPr algn="ctr"/>
                <a:r>
                  <a:rPr lang="zh-CN" altLang="en-US" dirty="0" smtClean="0">
                    <a:solidFill>
                      <a:schemeClr val="bg1"/>
                    </a:solidFill>
                    <a:latin typeface="思源黑体 CN Heavy" panose="020B0A00000000000000" pitchFamily="34" charset="-122"/>
                    <a:ea typeface="思源黑体 CN Heavy" panose="020B0A00000000000000" pitchFamily="34" charset="-122"/>
                  </a:rPr>
                  <a:t>（三）</a:t>
                </a:r>
                <a:endParaRPr lang="en-US" altLang="zh-CN" dirty="0" smtClean="0">
                  <a:solidFill>
                    <a:schemeClr val="bg1"/>
                  </a:solidFill>
                  <a:latin typeface="思源黑体 CN Heavy" panose="020B0A00000000000000" pitchFamily="34" charset="-122"/>
                  <a:ea typeface="思源黑体 CN Heavy" panose="020B0A00000000000000" pitchFamily="34" charset="-122"/>
                </a:endParaRPr>
              </a:p>
              <a:p>
                <a:pPr algn="ctr"/>
                <a:r>
                  <a:rPr lang="zh-CN" altLang="en-US" dirty="0">
                    <a:solidFill>
                      <a:schemeClr val="bg1"/>
                    </a:solidFill>
                    <a:latin typeface="思源黑体 CN Heavy" panose="020B0A00000000000000" pitchFamily="34" charset="-122"/>
                    <a:ea typeface="思源黑体 CN Heavy" panose="020B0A00000000000000" pitchFamily="34" charset="-122"/>
                  </a:rPr>
                  <a:t>传真机广告</a:t>
                </a:r>
                <a:endParaRPr lang="zh-CN" altLang="en-US" dirty="0">
                  <a:solidFill>
                    <a:schemeClr val="bg1"/>
                  </a:solidFill>
                  <a:latin typeface="思源黑体 CN Heavy" panose="020B0A00000000000000" pitchFamily="34" charset="-122"/>
                  <a:ea typeface="思源黑体 CN Heavy" panose="020B0A00000000000000" pitchFamily="34" charset="-122"/>
                </a:endParaRPr>
              </a:p>
            </p:txBody>
          </p:sp>
        </p:grpSp>
        <p:sp>
          <p:nvSpPr>
            <p:cNvPr id="9" name="文本框 8"/>
            <p:cNvSpPr txBox="1"/>
            <p:nvPr/>
          </p:nvSpPr>
          <p:spPr>
            <a:xfrm>
              <a:off x="838905" y="3132155"/>
              <a:ext cx="3112459" cy="3293209"/>
            </a:xfrm>
            <a:prstGeom prst="rect">
              <a:avLst/>
            </a:prstGeom>
            <a:noFill/>
          </p:spPr>
          <p:txBody>
            <a:bodyPr wrap="square" rtlCol="0">
              <a:spAutoFit/>
            </a:bodyPr>
            <a:lstStyle/>
            <a:p>
              <a:r>
                <a:rPr lang="zh-CN" altLang="en-US" sz="1600" dirty="0" smtClean="0">
                  <a:solidFill>
                    <a:srgbClr val="A2998A"/>
                  </a:solidFill>
                  <a:latin typeface="黑体" pitchFamily="49" charset="-122"/>
                  <a:ea typeface="黑体" pitchFamily="49" charset="-122"/>
                </a:rPr>
                <a:t>以</a:t>
              </a:r>
              <a:r>
                <a:rPr lang="zh-CN" altLang="en-US" sz="1600" dirty="0">
                  <a:solidFill>
                    <a:srgbClr val="A2998A"/>
                  </a:solidFill>
                  <a:latin typeface="黑体" pitchFamily="49" charset="-122"/>
                  <a:ea typeface="黑体" pitchFamily="49" charset="-122"/>
                </a:rPr>
                <a:t>传真机作为媒体</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以传真的方式将所要告知的产品信息</a:t>
              </a:r>
              <a:r>
                <a:rPr lang="zh-CN" altLang="en-US" sz="1600" dirty="0" smtClean="0">
                  <a:solidFill>
                    <a:srgbClr val="A2998A"/>
                  </a:solidFill>
                  <a:latin typeface="黑体" pitchFamily="49" charset="-122"/>
                  <a:ea typeface="黑体" pitchFamily="49" charset="-122"/>
                </a:rPr>
                <a:t>传送给</a:t>
              </a:r>
              <a:r>
                <a:rPr lang="zh-CN" altLang="en-US" sz="1600" dirty="0">
                  <a:solidFill>
                    <a:srgbClr val="A2998A"/>
                  </a:solidFill>
                  <a:latin typeface="黑体" pitchFamily="49" charset="-122"/>
                  <a:ea typeface="黑体" pitchFamily="49" charset="-122"/>
                </a:rPr>
                <a:t>目标消费者的一种</a:t>
              </a:r>
              <a:r>
                <a:rPr lang="zh-CN" altLang="en-US" sz="1600" dirty="0" smtClean="0">
                  <a:solidFill>
                    <a:srgbClr val="A2998A"/>
                  </a:solidFill>
                  <a:latin typeface="黑体" pitchFamily="49" charset="-122"/>
                  <a:ea typeface="黑体" pitchFamily="49" charset="-122"/>
                </a:rPr>
                <a:t>广告。具有</a:t>
              </a:r>
              <a:r>
                <a:rPr lang="zh-CN" altLang="en-US" sz="1600" dirty="0">
                  <a:solidFill>
                    <a:srgbClr val="A2998A"/>
                  </a:solidFill>
                  <a:latin typeface="黑体" pitchFamily="49" charset="-122"/>
                  <a:ea typeface="黑体" pitchFamily="49" charset="-122"/>
                </a:rPr>
                <a:t>传播目标明确、保密性强、</a:t>
              </a:r>
              <a:r>
                <a:rPr lang="zh-CN" altLang="en-US" sz="1600" dirty="0" smtClean="0">
                  <a:solidFill>
                    <a:srgbClr val="A2998A"/>
                  </a:solidFill>
                  <a:latin typeface="黑体" pitchFamily="49" charset="-122"/>
                  <a:ea typeface="黑体" pitchFamily="49" charset="-122"/>
                </a:rPr>
                <a:t>传播速度</a:t>
              </a:r>
              <a:r>
                <a:rPr lang="zh-CN" altLang="en-US" sz="1600" dirty="0">
                  <a:solidFill>
                    <a:srgbClr val="A2998A"/>
                  </a:solidFill>
                  <a:latin typeface="黑体" pitchFamily="49" charset="-122"/>
                  <a:ea typeface="黑体" pitchFamily="49" charset="-122"/>
                </a:rPr>
                <a:t>快、信息量大、点对点传播等</a:t>
              </a:r>
              <a:r>
                <a:rPr lang="zh-CN" altLang="en-US" sz="1600" dirty="0" smtClean="0">
                  <a:solidFill>
                    <a:srgbClr val="A2998A"/>
                  </a:solidFill>
                  <a:latin typeface="黑体" pitchFamily="49" charset="-122"/>
                  <a:ea typeface="黑体" pitchFamily="49" charset="-122"/>
                </a:rPr>
                <a:t>优点。</a:t>
              </a:r>
              <a:endParaRPr lang="en-US" altLang="zh-CN" sz="1600" dirty="0" smtClean="0">
                <a:solidFill>
                  <a:srgbClr val="A2998A"/>
                </a:solidFill>
                <a:latin typeface="黑体" pitchFamily="49" charset="-122"/>
                <a:ea typeface="黑体" pitchFamily="49" charset="-122"/>
              </a:endParaRPr>
            </a:p>
            <a:p>
              <a:endParaRPr lang="en-US" altLang="zh-CN" sz="1600" dirty="0" smtClean="0">
                <a:solidFill>
                  <a:srgbClr val="A2998A"/>
                </a:solidFill>
                <a:latin typeface="黑体" pitchFamily="49" charset="-122"/>
                <a:ea typeface="黑体" pitchFamily="49" charset="-122"/>
              </a:endParaRPr>
            </a:p>
            <a:p>
              <a:r>
                <a:rPr lang="zh-CN" altLang="en-US" sz="1600" dirty="0" smtClean="0">
                  <a:solidFill>
                    <a:srgbClr val="A2998A"/>
                  </a:solidFill>
                  <a:latin typeface="黑体" pitchFamily="49" charset="-122"/>
                  <a:ea typeface="黑体" pitchFamily="49" charset="-122"/>
                </a:rPr>
                <a:t>不足之</a:t>
              </a:r>
              <a:r>
                <a:rPr lang="zh-CN" altLang="en-US" sz="1600" dirty="0">
                  <a:solidFill>
                    <a:srgbClr val="A2998A"/>
                  </a:solidFill>
                  <a:latin typeface="黑体" pitchFamily="49" charset="-122"/>
                  <a:ea typeface="黑体" pitchFamily="49" charset="-122"/>
                </a:rPr>
                <a:t>处</a:t>
              </a:r>
              <a:r>
                <a:rPr lang="zh-CN" altLang="en-US" sz="1600" dirty="0" smtClean="0">
                  <a:solidFill>
                    <a:srgbClr val="A2998A"/>
                  </a:solidFill>
                  <a:latin typeface="黑体" pitchFamily="49" charset="-122"/>
                  <a:ea typeface="黑体" pitchFamily="49" charset="-122"/>
                </a:rPr>
                <a:t>：典型</a:t>
              </a:r>
              <a:r>
                <a:rPr lang="zh-CN" altLang="en-US" sz="1600" dirty="0">
                  <a:solidFill>
                    <a:srgbClr val="A2998A"/>
                  </a:solidFill>
                  <a:latin typeface="黑体" pitchFamily="49" charset="-122"/>
                  <a:ea typeface="黑体" pitchFamily="49" charset="-122"/>
                </a:rPr>
                <a:t>的</a:t>
              </a:r>
              <a:r>
                <a:rPr lang="zh-CN" altLang="en-US" sz="1600" dirty="0" smtClean="0">
                  <a:solidFill>
                    <a:srgbClr val="A2998A"/>
                  </a:solidFill>
                  <a:latin typeface="黑体" pitchFamily="49" charset="-122"/>
                  <a:ea typeface="黑体" pitchFamily="49" charset="-122"/>
                </a:rPr>
                <a:t>一对一</a:t>
              </a:r>
              <a:r>
                <a:rPr lang="zh-CN" altLang="en-US" sz="1600" dirty="0">
                  <a:solidFill>
                    <a:srgbClr val="A2998A"/>
                  </a:solidFill>
                  <a:latin typeface="黑体" pitchFamily="49" charset="-122"/>
                  <a:ea typeface="黑体" pitchFamily="49" charset="-122"/>
                </a:rPr>
                <a:t>传播</a:t>
              </a:r>
              <a:r>
                <a:rPr lang="zh-CN" altLang="en-US" sz="1600" dirty="0" smtClean="0">
                  <a:solidFill>
                    <a:srgbClr val="A2998A"/>
                  </a:solidFill>
                  <a:latin typeface="黑体" pitchFamily="49" charset="-122"/>
                  <a:ea typeface="黑体" pitchFamily="49" charset="-122"/>
                </a:rPr>
                <a:t>模式，信息</a:t>
              </a:r>
              <a:r>
                <a:rPr lang="zh-CN" altLang="en-US" sz="1600" dirty="0">
                  <a:solidFill>
                    <a:srgbClr val="A2998A"/>
                  </a:solidFill>
                  <a:latin typeface="黑体" pitchFamily="49" charset="-122"/>
                  <a:ea typeface="黑体" pitchFamily="49" charset="-122"/>
                </a:rPr>
                <a:t>传播的到达范围较小</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因而影响力</a:t>
              </a:r>
              <a:r>
                <a:rPr lang="zh-CN" altLang="en-US" sz="1600" dirty="0" smtClean="0">
                  <a:solidFill>
                    <a:srgbClr val="A2998A"/>
                  </a:solidFill>
                  <a:latin typeface="黑体" pitchFamily="49" charset="-122"/>
                  <a:ea typeface="黑体" pitchFamily="49" charset="-122"/>
                </a:rPr>
                <a:t>不大；</a:t>
              </a:r>
              <a:endParaRPr lang="en-US" altLang="zh-CN" sz="1600" dirty="0">
                <a:solidFill>
                  <a:srgbClr val="A2998A"/>
                </a:solidFill>
                <a:latin typeface="黑体" pitchFamily="49" charset="-122"/>
                <a:ea typeface="黑体" pitchFamily="49" charset="-122"/>
              </a:endParaRPr>
            </a:p>
            <a:p>
              <a:r>
                <a:rPr lang="zh-CN" altLang="en-US" sz="1600" dirty="0" smtClean="0">
                  <a:solidFill>
                    <a:srgbClr val="A2998A"/>
                  </a:solidFill>
                  <a:latin typeface="黑体" pitchFamily="49" charset="-122"/>
                  <a:ea typeface="黑体" pitchFamily="49" charset="-122"/>
                </a:rPr>
                <a:t>接收者收到广告</a:t>
              </a:r>
              <a:r>
                <a:rPr lang="zh-CN" altLang="en-US" sz="1600" dirty="0">
                  <a:solidFill>
                    <a:srgbClr val="A2998A"/>
                  </a:solidFill>
                  <a:latin typeface="黑体" pitchFamily="49" charset="-122"/>
                  <a:ea typeface="黑体" pitchFamily="49" charset="-122"/>
                </a:rPr>
                <a:t>讯息时会有一种莫名其妙的感觉，对产品产生不舒服的第一印象</a:t>
              </a:r>
              <a:endParaRPr lang="zh-CN" altLang="en-US" sz="1600" dirty="0">
                <a:solidFill>
                  <a:srgbClr val="A2998A"/>
                </a:solidFill>
                <a:latin typeface="黑体" pitchFamily="49" charset="-122"/>
                <a:ea typeface="黑体" pitchFamily="49" charset="-122"/>
              </a:endParaRPr>
            </a:p>
          </p:txBody>
        </p:sp>
      </p:grpSp>
      <p:grpSp>
        <p:nvGrpSpPr>
          <p:cNvPr id="19" name="组合 18"/>
          <p:cNvGrpSpPr/>
          <p:nvPr/>
        </p:nvGrpSpPr>
        <p:grpSpPr>
          <a:xfrm>
            <a:off x="4585637" y="1370946"/>
            <a:ext cx="3098049" cy="4756899"/>
            <a:chOff x="-316647" y="1672423"/>
            <a:chExt cx="3098049" cy="4756899"/>
          </a:xfrm>
        </p:grpSpPr>
        <p:sp>
          <p:nvSpPr>
            <p:cNvPr id="20" name="矩形 19"/>
            <p:cNvSpPr/>
            <p:nvPr/>
          </p:nvSpPr>
          <p:spPr>
            <a:xfrm>
              <a:off x="-316647" y="2402289"/>
              <a:ext cx="3098049" cy="4027033"/>
            </a:xfrm>
            <a:prstGeom prst="rect">
              <a:avLst/>
            </a:prstGeom>
            <a:noFill/>
            <a:ln w="28575">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1" name="组合 20"/>
            <p:cNvGrpSpPr/>
            <p:nvPr/>
          </p:nvGrpSpPr>
          <p:grpSpPr>
            <a:xfrm>
              <a:off x="546136" y="1672423"/>
              <a:ext cx="1459732" cy="1459732"/>
              <a:chOff x="383174" y="1784734"/>
              <a:chExt cx="1459732" cy="1459732"/>
            </a:xfrm>
          </p:grpSpPr>
          <p:sp>
            <p:nvSpPr>
              <p:cNvPr id="24" name="椭圆 23"/>
              <p:cNvSpPr/>
              <p:nvPr/>
            </p:nvSpPr>
            <p:spPr>
              <a:xfrm>
                <a:off x="383174" y="1784734"/>
                <a:ext cx="1459732" cy="1459732"/>
              </a:xfrm>
              <a:prstGeom prst="ellipse">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文本框 24"/>
              <p:cNvSpPr txBox="1"/>
              <p:nvPr/>
            </p:nvSpPr>
            <p:spPr>
              <a:xfrm>
                <a:off x="443626" y="1887418"/>
                <a:ext cx="1338828" cy="1200329"/>
              </a:xfrm>
              <a:prstGeom prst="rect">
                <a:avLst/>
              </a:prstGeom>
              <a:noFill/>
            </p:spPr>
            <p:txBody>
              <a:bodyPr wrap="none" rtlCol="0">
                <a:spAutoFit/>
              </a:bodyPr>
              <a:lstStyle/>
              <a:p>
                <a:pPr algn="ctr"/>
                <a:r>
                  <a:rPr lang="zh-CN" altLang="en-US" dirty="0" smtClean="0">
                    <a:solidFill>
                      <a:schemeClr val="bg1"/>
                    </a:solidFill>
                    <a:latin typeface="思源黑体 CN Heavy" panose="020B0A00000000000000" pitchFamily="34" charset="-122"/>
                    <a:ea typeface="思源黑体 CN Heavy" panose="020B0A00000000000000" pitchFamily="34" charset="-122"/>
                  </a:rPr>
                  <a:t>（四）</a:t>
                </a:r>
                <a:endParaRPr lang="en-US" altLang="zh-CN" dirty="0" smtClean="0">
                  <a:solidFill>
                    <a:schemeClr val="bg1"/>
                  </a:solidFill>
                  <a:latin typeface="思源黑体 CN Heavy" panose="020B0A00000000000000" pitchFamily="34" charset="-122"/>
                  <a:ea typeface="思源黑体 CN Heavy" panose="020B0A00000000000000" pitchFamily="34" charset="-122"/>
                </a:endParaRPr>
              </a:p>
              <a:p>
                <a:pPr algn="ctr"/>
                <a:r>
                  <a:rPr lang="zh-CN" altLang="en-US" dirty="0">
                    <a:solidFill>
                      <a:schemeClr val="bg1"/>
                    </a:solidFill>
                    <a:latin typeface="思源黑体 CN Heavy" panose="020B0A00000000000000" pitchFamily="34" charset="-122"/>
                    <a:ea typeface="思源黑体 CN Heavy" panose="020B0A00000000000000" pitchFamily="34" charset="-122"/>
                  </a:rPr>
                  <a:t>新视界</a:t>
                </a:r>
                <a:r>
                  <a:rPr lang="zh-CN" altLang="en-US" dirty="0" smtClean="0">
                    <a:solidFill>
                      <a:schemeClr val="bg1"/>
                    </a:solidFill>
                    <a:latin typeface="思源黑体 CN Heavy" panose="020B0A00000000000000" pitchFamily="34" charset="-122"/>
                    <a:ea typeface="思源黑体 CN Heavy" panose="020B0A00000000000000" pitchFamily="34" charset="-122"/>
                  </a:rPr>
                  <a:t>自控</a:t>
                </a:r>
                <a:endParaRPr lang="en-US" altLang="zh-CN" dirty="0" smtClean="0">
                  <a:solidFill>
                    <a:schemeClr val="bg1"/>
                  </a:solidFill>
                  <a:latin typeface="思源黑体 CN Heavy" panose="020B0A00000000000000" pitchFamily="34" charset="-122"/>
                  <a:ea typeface="思源黑体 CN Heavy" panose="020B0A00000000000000" pitchFamily="34" charset="-122"/>
                </a:endParaRPr>
              </a:p>
              <a:p>
                <a:pPr algn="ctr"/>
                <a:r>
                  <a:rPr lang="zh-CN" altLang="en-US" dirty="0" smtClean="0">
                    <a:solidFill>
                      <a:schemeClr val="bg1"/>
                    </a:solidFill>
                    <a:latin typeface="思源黑体 CN Heavy" panose="020B0A00000000000000" pitchFamily="34" charset="-122"/>
                    <a:ea typeface="思源黑体 CN Heavy" panose="020B0A00000000000000" pitchFamily="34" charset="-122"/>
                  </a:rPr>
                  <a:t>切换</a:t>
                </a:r>
                <a:endParaRPr lang="en-US" altLang="zh-CN" dirty="0" smtClean="0">
                  <a:solidFill>
                    <a:schemeClr val="bg1"/>
                  </a:solidFill>
                  <a:latin typeface="思源黑体 CN Heavy" panose="020B0A00000000000000" pitchFamily="34" charset="-122"/>
                  <a:ea typeface="思源黑体 CN Heavy" panose="020B0A00000000000000" pitchFamily="34" charset="-122"/>
                </a:endParaRPr>
              </a:p>
              <a:p>
                <a:pPr algn="ctr"/>
                <a:r>
                  <a:rPr lang="zh-CN" altLang="en-US" dirty="0" smtClean="0">
                    <a:solidFill>
                      <a:schemeClr val="bg1"/>
                    </a:solidFill>
                    <a:latin typeface="思源黑体 CN Heavy" panose="020B0A00000000000000" pitchFamily="34" charset="-122"/>
                    <a:ea typeface="思源黑体 CN Heavy" panose="020B0A00000000000000" pitchFamily="34" charset="-122"/>
                  </a:rPr>
                  <a:t>镜面</a:t>
                </a:r>
                <a:r>
                  <a:rPr lang="zh-CN" altLang="en-US" dirty="0">
                    <a:solidFill>
                      <a:schemeClr val="bg1"/>
                    </a:solidFill>
                    <a:latin typeface="思源黑体 CN Heavy" panose="020B0A00000000000000" pitchFamily="34" charset="-122"/>
                    <a:ea typeface="思源黑体 CN Heavy" panose="020B0A00000000000000" pitchFamily="34" charset="-122"/>
                  </a:rPr>
                  <a:t>灯箱</a:t>
                </a:r>
                <a:endParaRPr lang="zh-CN" altLang="en-US" dirty="0">
                  <a:solidFill>
                    <a:schemeClr val="bg1"/>
                  </a:solidFill>
                  <a:latin typeface="思源黑体 CN Heavy" panose="020B0A00000000000000" pitchFamily="34" charset="-122"/>
                  <a:ea typeface="思源黑体 CN Heavy" panose="020B0A00000000000000" pitchFamily="34" charset="-122"/>
                </a:endParaRPr>
              </a:p>
            </p:txBody>
          </p:sp>
        </p:grpSp>
        <p:sp>
          <p:nvSpPr>
            <p:cNvPr id="22" name="文本框 21"/>
            <p:cNvSpPr txBox="1"/>
            <p:nvPr/>
          </p:nvSpPr>
          <p:spPr>
            <a:xfrm>
              <a:off x="-297052" y="3148470"/>
              <a:ext cx="3078454" cy="3046988"/>
            </a:xfrm>
            <a:prstGeom prst="rect">
              <a:avLst/>
            </a:prstGeom>
            <a:noFill/>
          </p:spPr>
          <p:txBody>
            <a:bodyPr wrap="square" rtlCol="0">
              <a:spAutoFit/>
            </a:bodyPr>
            <a:lstStyle/>
            <a:p>
              <a:r>
                <a:rPr lang="zh-CN" altLang="en-US" sz="1600" dirty="0" smtClean="0">
                  <a:solidFill>
                    <a:srgbClr val="A2998A"/>
                  </a:solidFill>
                  <a:latin typeface="黑体" pitchFamily="49" charset="-122"/>
                  <a:ea typeface="黑体" pitchFamily="49" charset="-122"/>
                </a:rPr>
                <a:t>    这种</a:t>
              </a:r>
              <a:r>
                <a:rPr lang="zh-CN" altLang="en-US" sz="1600" dirty="0">
                  <a:solidFill>
                    <a:srgbClr val="A2998A"/>
                  </a:solidFill>
                  <a:latin typeface="黑体" pitchFamily="49" charset="-122"/>
                  <a:ea typeface="黑体" pitchFamily="49" charset="-122"/>
                </a:rPr>
                <a:t>新型灯箱的外表是一块乳白色镜面</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后面装有集成电路自控切换装置</a:t>
              </a:r>
              <a:r>
                <a:rPr lang="en-US" altLang="zh-CN" sz="1600" dirty="0" smtClean="0">
                  <a:solidFill>
                    <a:srgbClr val="A2998A"/>
                  </a:solidFill>
                  <a:latin typeface="黑体" pitchFamily="49" charset="-122"/>
                  <a:ea typeface="黑体" pitchFamily="49" charset="-122"/>
                </a:rPr>
                <a:t>.</a:t>
              </a:r>
              <a:r>
                <a:rPr lang="zh-CN" altLang="en-US" sz="1600" dirty="0" smtClean="0">
                  <a:solidFill>
                    <a:srgbClr val="A2998A"/>
                  </a:solidFill>
                  <a:latin typeface="黑体" pitchFamily="49" charset="-122"/>
                  <a:ea typeface="黑体" pitchFamily="49" charset="-122"/>
                </a:rPr>
                <a:t>它</a:t>
              </a:r>
              <a:r>
                <a:rPr lang="zh-CN" altLang="en-US" sz="1600" dirty="0">
                  <a:solidFill>
                    <a:srgbClr val="A2998A"/>
                  </a:solidFill>
                  <a:latin typeface="黑体" pitchFamily="49" charset="-122"/>
                  <a:ea typeface="黑体" pitchFamily="49" charset="-122"/>
                </a:rPr>
                <a:t>事先将客户要宣传的商品或信息照片输入电脑程序中</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或者由创意人员运用</a:t>
              </a:r>
              <a:r>
                <a:rPr lang="zh-CN" altLang="en-US" sz="1600" dirty="0" smtClean="0">
                  <a:solidFill>
                    <a:srgbClr val="A2998A"/>
                  </a:solidFill>
                  <a:latin typeface="黑体" pitchFamily="49" charset="-122"/>
                  <a:ea typeface="黑体" pitchFamily="49" charset="-122"/>
                </a:rPr>
                <a:t>三维</a:t>
              </a:r>
              <a:r>
                <a:rPr lang="zh-CN" altLang="en-US" sz="1600" dirty="0">
                  <a:solidFill>
                    <a:srgbClr val="A2998A"/>
                  </a:solidFill>
                  <a:latin typeface="黑体" pitchFamily="49" charset="-122"/>
                  <a:ea typeface="黑体" pitchFamily="49" charset="-122"/>
                </a:rPr>
                <a:t>软件将所要传播的广告讯息绘制成动画</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输出一份效果图</a:t>
              </a:r>
              <a:r>
                <a:rPr lang="en-US" altLang="zh-CN" sz="1600" dirty="0" smtClean="0">
                  <a:solidFill>
                    <a:srgbClr val="A2998A"/>
                  </a:solidFill>
                  <a:latin typeface="黑体" pitchFamily="49" charset="-122"/>
                  <a:ea typeface="黑体" pitchFamily="49" charset="-122"/>
                </a:rPr>
                <a:t>.</a:t>
              </a:r>
            </a:p>
            <a:p>
              <a:endParaRPr lang="en-US" altLang="zh-CN" sz="1600" dirty="0" smtClean="0">
                <a:solidFill>
                  <a:srgbClr val="A2998A"/>
                </a:solidFill>
                <a:latin typeface="黑体" pitchFamily="49" charset="-122"/>
                <a:ea typeface="黑体" pitchFamily="49" charset="-122"/>
              </a:endParaRPr>
            </a:p>
            <a:p>
              <a:r>
                <a:rPr lang="zh-CN" altLang="en-US" sz="1600" dirty="0" smtClean="0">
                  <a:solidFill>
                    <a:srgbClr val="A2998A"/>
                  </a:solidFill>
                  <a:latin typeface="黑体" pitchFamily="49" charset="-122"/>
                  <a:ea typeface="黑体" pitchFamily="49" charset="-122"/>
                </a:rPr>
                <a:t>    由于</a:t>
              </a:r>
              <a:r>
                <a:rPr lang="zh-CN" altLang="en-US" sz="1600" dirty="0">
                  <a:solidFill>
                    <a:srgbClr val="A2998A"/>
                  </a:solidFill>
                  <a:latin typeface="黑体" pitchFamily="49" charset="-122"/>
                  <a:ea typeface="黑体" pitchFamily="49" charset="-122"/>
                </a:rPr>
                <a:t>这种新型灯箱广告的诉求讯息能不断地在灯</a:t>
              </a:r>
              <a:r>
                <a:rPr lang="zh-CN" altLang="en-US" sz="1600" dirty="0" smtClean="0">
                  <a:solidFill>
                    <a:srgbClr val="A2998A"/>
                  </a:solidFill>
                  <a:latin typeface="黑体" pitchFamily="49" charset="-122"/>
                  <a:ea typeface="黑体" pitchFamily="49" charset="-122"/>
                </a:rPr>
                <a:t>箱上</a:t>
              </a:r>
              <a:r>
                <a:rPr lang="zh-CN" altLang="en-US" sz="1600" dirty="0">
                  <a:solidFill>
                    <a:srgbClr val="A2998A"/>
                  </a:solidFill>
                  <a:latin typeface="黑体" pitchFamily="49" charset="-122"/>
                  <a:ea typeface="黑体" pitchFamily="49" charset="-122"/>
                </a:rPr>
                <a:t>变幻</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因而很受消费者的喜爱</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企业主对此也表现出了浓厚的兴趣</a:t>
              </a:r>
              <a:r>
                <a:rPr lang="en-US" altLang="zh-CN" sz="1600" dirty="0">
                  <a:solidFill>
                    <a:srgbClr val="A2998A"/>
                  </a:solidFill>
                  <a:latin typeface="黑体" pitchFamily="49" charset="-122"/>
                  <a:ea typeface="黑体" pitchFamily="49" charset="-122"/>
                </a:rPr>
                <a:t>.</a:t>
              </a:r>
              <a:endParaRPr lang="zh-CN" altLang="en-US" sz="1600" dirty="0">
                <a:solidFill>
                  <a:srgbClr val="A2998A"/>
                </a:solidFill>
                <a:latin typeface="黑体" pitchFamily="49" charset="-122"/>
                <a:ea typeface="黑体" pitchFamily="49" charset="-122"/>
              </a:endParaRPr>
            </a:p>
          </p:txBody>
        </p:sp>
      </p:grpSp>
      <p:grpSp>
        <p:nvGrpSpPr>
          <p:cNvPr id="26" name="组合 25"/>
          <p:cNvGrpSpPr/>
          <p:nvPr/>
        </p:nvGrpSpPr>
        <p:grpSpPr>
          <a:xfrm>
            <a:off x="8093120" y="1370946"/>
            <a:ext cx="3138987" cy="4756899"/>
            <a:chOff x="37354" y="1672423"/>
            <a:chExt cx="3138987" cy="4756899"/>
          </a:xfrm>
        </p:grpSpPr>
        <p:sp>
          <p:nvSpPr>
            <p:cNvPr id="27" name="矩形 26"/>
            <p:cNvSpPr/>
            <p:nvPr/>
          </p:nvSpPr>
          <p:spPr>
            <a:xfrm>
              <a:off x="37354" y="2402289"/>
              <a:ext cx="3138987" cy="4027033"/>
            </a:xfrm>
            <a:prstGeom prst="rect">
              <a:avLst/>
            </a:prstGeom>
            <a:noFill/>
            <a:ln w="28575">
              <a:solidFill>
                <a:srgbClr val="A299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8" name="组合 27"/>
            <p:cNvGrpSpPr/>
            <p:nvPr/>
          </p:nvGrpSpPr>
          <p:grpSpPr>
            <a:xfrm>
              <a:off x="887336" y="1672423"/>
              <a:ext cx="1459732" cy="1459732"/>
              <a:chOff x="724374" y="1784734"/>
              <a:chExt cx="1459732" cy="1459732"/>
            </a:xfrm>
          </p:grpSpPr>
          <p:sp>
            <p:nvSpPr>
              <p:cNvPr id="31" name="椭圆 30"/>
              <p:cNvSpPr/>
              <p:nvPr/>
            </p:nvSpPr>
            <p:spPr>
              <a:xfrm>
                <a:off x="724374" y="1784734"/>
                <a:ext cx="1459732" cy="1459732"/>
              </a:xfrm>
              <a:prstGeom prst="ellipse">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文本框 31"/>
              <p:cNvSpPr txBox="1"/>
              <p:nvPr/>
            </p:nvSpPr>
            <p:spPr>
              <a:xfrm>
                <a:off x="784825" y="1873770"/>
                <a:ext cx="1338829" cy="1200329"/>
              </a:xfrm>
              <a:prstGeom prst="rect">
                <a:avLst/>
              </a:prstGeom>
              <a:noFill/>
            </p:spPr>
            <p:txBody>
              <a:bodyPr wrap="none" rtlCol="0">
                <a:spAutoFit/>
              </a:bodyPr>
              <a:lstStyle/>
              <a:p>
                <a:pPr algn="ctr"/>
                <a:r>
                  <a:rPr lang="zh-CN" altLang="en-US" dirty="0" smtClean="0">
                    <a:solidFill>
                      <a:schemeClr val="bg1"/>
                    </a:solidFill>
                    <a:latin typeface="思源黑体 CN Heavy" panose="020B0A00000000000000" pitchFamily="34" charset="-122"/>
                    <a:ea typeface="思源黑体 CN Heavy" panose="020B0A00000000000000" pitchFamily="34" charset="-122"/>
                  </a:rPr>
                  <a:t>（五）</a:t>
                </a:r>
                <a:endParaRPr lang="en-US" altLang="zh-CN" dirty="0" smtClean="0">
                  <a:solidFill>
                    <a:schemeClr val="bg1"/>
                  </a:solidFill>
                  <a:latin typeface="思源黑体 CN Heavy" panose="020B0A00000000000000" pitchFamily="34" charset="-122"/>
                  <a:ea typeface="思源黑体 CN Heavy" panose="020B0A00000000000000" pitchFamily="34" charset="-122"/>
                </a:endParaRPr>
              </a:p>
              <a:p>
                <a:pPr algn="ctr"/>
                <a:r>
                  <a:rPr lang="en-US" altLang="zh-CN" dirty="0" smtClean="0">
                    <a:solidFill>
                      <a:schemeClr val="bg1"/>
                    </a:solidFill>
                    <a:latin typeface="思源黑体 CN Heavy" panose="020B0A00000000000000" pitchFamily="34" charset="-122"/>
                    <a:ea typeface="思源黑体 CN Heavy" panose="020B0A00000000000000" pitchFamily="34" charset="-122"/>
                  </a:rPr>
                  <a:t>LEB </a:t>
                </a:r>
                <a:r>
                  <a:rPr lang="zh-CN" altLang="en-US" dirty="0" smtClean="0">
                    <a:solidFill>
                      <a:schemeClr val="bg1"/>
                    </a:solidFill>
                    <a:latin typeface="思源黑体 CN Heavy" panose="020B0A00000000000000" pitchFamily="34" charset="-122"/>
                    <a:ea typeface="思源黑体 CN Heavy" panose="020B0A00000000000000" pitchFamily="34" charset="-122"/>
                  </a:rPr>
                  <a:t>自动</a:t>
                </a:r>
                <a:endParaRPr lang="en-US" altLang="zh-CN" dirty="0" smtClean="0">
                  <a:solidFill>
                    <a:schemeClr val="bg1"/>
                  </a:solidFill>
                  <a:latin typeface="思源黑体 CN Heavy" panose="020B0A00000000000000" pitchFamily="34" charset="-122"/>
                  <a:ea typeface="思源黑体 CN Heavy" panose="020B0A00000000000000" pitchFamily="34" charset="-122"/>
                </a:endParaRPr>
              </a:p>
              <a:p>
                <a:pPr algn="ctr"/>
                <a:r>
                  <a:rPr lang="zh-CN" altLang="en-US" dirty="0" smtClean="0">
                    <a:solidFill>
                      <a:schemeClr val="bg1"/>
                    </a:solidFill>
                    <a:latin typeface="思源黑体 CN Heavy" panose="020B0A00000000000000" pitchFamily="34" charset="-122"/>
                    <a:ea typeface="思源黑体 CN Heavy" panose="020B0A00000000000000" pitchFamily="34" charset="-122"/>
                  </a:rPr>
                  <a:t>控制电子</a:t>
                </a:r>
                <a:endParaRPr lang="en-US" altLang="zh-CN" dirty="0" smtClean="0">
                  <a:solidFill>
                    <a:schemeClr val="bg1"/>
                  </a:solidFill>
                  <a:latin typeface="思源黑体 CN Heavy" panose="020B0A00000000000000" pitchFamily="34" charset="-122"/>
                  <a:ea typeface="思源黑体 CN Heavy" panose="020B0A00000000000000" pitchFamily="34" charset="-122"/>
                </a:endParaRPr>
              </a:p>
              <a:p>
                <a:pPr algn="ctr"/>
                <a:r>
                  <a:rPr lang="zh-CN" altLang="en-US" dirty="0" smtClean="0">
                    <a:solidFill>
                      <a:schemeClr val="bg1"/>
                    </a:solidFill>
                    <a:latin typeface="思源黑体 CN Heavy" panose="020B0A00000000000000" pitchFamily="34" charset="-122"/>
                    <a:ea typeface="思源黑体 CN Heavy" panose="020B0A00000000000000" pitchFamily="34" charset="-122"/>
                  </a:rPr>
                  <a:t>发光显示屏</a:t>
                </a:r>
                <a:endParaRPr lang="zh-CN" altLang="en-US" dirty="0">
                  <a:solidFill>
                    <a:schemeClr val="bg1"/>
                  </a:solidFill>
                  <a:latin typeface="思源黑体 CN Heavy" panose="020B0A00000000000000" pitchFamily="34" charset="-122"/>
                  <a:ea typeface="思源黑体 CN Heavy" panose="020B0A00000000000000" pitchFamily="34" charset="-122"/>
                </a:endParaRPr>
              </a:p>
            </p:txBody>
          </p:sp>
        </p:grpSp>
        <p:sp>
          <p:nvSpPr>
            <p:cNvPr id="29" name="文本框 28"/>
            <p:cNvSpPr txBox="1"/>
            <p:nvPr/>
          </p:nvSpPr>
          <p:spPr>
            <a:xfrm>
              <a:off x="78299" y="3179896"/>
              <a:ext cx="3070750" cy="2800767"/>
            </a:xfrm>
            <a:prstGeom prst="rect">
              <a:avLst/>
            </a:prstGeom>
            <a:noFill/>
          </p:spPr>
          <p:txBody>
            <a:bodyPr wrap="square" rtlCol="0">
              <a:spAutoFit/>
            </a:bodyPr>
            <a:lstStyle/>
            <a:p>
              <a:r>
                <a:rPr lang="zh-CN" altLang="en-US" sz="1600" dirty="0" smtClean="0">
                  <a:solidFill>
                    <a:srgbClr val="A2998A"/>
                  </a:solidFill>
                  <a:latin typeface="黑体" pitchFamily="49" charset="-122"/>
                  <a:ea typeface="黑体" pitchFamily="49" charset="-122"/>
                </a:rPr>
                <a:t>    近年来</a:t>
              </a:r>
              <a:r>
                <a:rPr lang="zh-CN" altLang="en-US" sz="1600" dirty="0">
                  <a:solidFill>
                    <a:srgbClr val="A2998A"/>
                  </a:solidFill>
                  <a:latin typeface="黑体" pitchFamily="49" charset="-122"/>
                  <a:ea typeface="黑体" pitchFamily="49" charset="-122"/>
                </a:rPr>
                <a:t>传入我国的一种新型广告媒体</a:t>
              </a:r>
              <a:r>
                <a:rPr lang="en-US" altLang="zh-CN" sz="1600" dirty="0" smtClean="0">
                  <a:solidFill>
                    <a:srgbClr val="A2998A"/>
                  </a:solidFill>
                  <a:latin typeface="黑体" pitchFamily="49" charset="-122"/>
                  <a:ea typeface="黑体" pitchFamily="49" charset="-122"/>
                </a:rPr>
                <a:t>.LEB </a:t>
              </a:r>
              <a:r>
                <a:rPr lang="zh-CN" altLang="en-US" sz="1600" dirty="0">
                  <a:solidFill>
                    <a:srgbClr val="A2998A"/>
                  </a:solidFill>
                  <a:latin typeface="黑体" pitchFamily="49" charset="-122"/>
                  <a:ea typeface="黑体" pitchFamily="49" charset="-122"/>
                </a:rPr>
                <a:t>自动控制电子发光显示屏一般</a:t>
              </a:r>
              <a:r>
                <a:rPr lang="zh-CN" altLang="en-US" sz="1600" dirty="0" smtClean="0">
                  <a:solidFill>
                    <a:srgbClr val="A2998A"/>
                  </a:solidFill>
                  <a:latin typeface="黑体" pitchFamily="49" charset="-122"/>
                  <a:ea typeface="黑体" pitchFamily="49" charset="-122"/>
                </a:rPr>
                <a:t>为</a:t>
              </a:r>
              <a:r>
                <a:rPr lang="en-US" altLang="zh-CN" sz="1600" dirty="0" smtClean="0">
                  <a:solidFill>
                    <a:srgbClr val="A2998A"/>
                  </a:solidFill>
                  <a:latin typeface="黑体" pitchFamily="49" charset="-122"/>
                  <a:ea typeface="黑体" pitchFamily="49" charset="-122"/>
                </a:rPr>
                <a:t>40</a:t>
              </a:r>
              <a:r>
                <a:rPr lang="zh-CN" altLang="en-US" sz="1600" dirty="0" smtClean="0">
                  <a:solidFill>
                    <a:srgbClr val="A2998A"/>
                  </a:solidFill>
                  <a:latin typeface="黑体" pitchFamily="49" charset="-122"/>
                  <a:ea typeface="黑体" pitchFamily="49" charset="-122"/>
                </a:rPr>
                <a:t>公分 </a:t>
              </a:r>
              <a:r>
                <a:rPr lang="en-US" altLang="zh-CN" sz="1600" dirty="0" smtClean="0">
                  <a:solidFill>
                    <a:srgbClr val="A2998A"/>
                  </a:solidFill>
                  <a:latin typeface="黑体" pitchFamily="49" charset="-122"/>
                  <a:ea typeface="黑体" pitchFamily="49" charset="-122"/>
                </a:rPr>
                <a:t>x 60</a:t>
              </a:r>
              <a:r>
                <a:rPr lang="zh-CN" altLang="en-US" sz="1600" dirty="0" smtClean="0">
                  <a:solidFill>
                    <a:srgbClr val="A2998A"/>
                  </a:solidFill>
                  <a:latin typeface="黑体" pitchFamily="49" charset="-122"/>
                  <a:ea typeface="黑体" pitchFamily="49" charset="-122"/>
                </a:rPr>
                <a:t>公分</a:t>
              </a:r>
              <a:r>
                <a:rPr lang="zh-CN" altLang="en-US" sz="1600" dirty="0">
                  <a:solidFill>
                    <a:srgbClr val="A2998A"/>
                  </a:solidFill>
                  <a:latin typeface="黑体" pitchFamily="49" charset="-122"/>
                  <a:ea typeface="黑体" pitchFamily="49" charset="-122"/>
                </a:rPr>
                <a:t>大小</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屏幕主要依靠</a:t>
              </a:r>
              <a:r>
                <a:rPr lang="zh-CN" altLang="en-US" sz="1600" dirty="0" smtClean="0">
                  <a:solidFill>
                    <a:srgbClr val="A2998A"/>
                  </a:solidFill>
                  <a:latin typeface="黑体" pitchFamily="49" charset="-122"/>
                  <a:ea typeface="黑体" pitchFamily="49" charset="-122"/>
                </a:rPr>
                <a:t>电源光</a:t>
              </a:r>
              <a:r>
                <a:rPr lang="zh-CN" altLang="en-US" sz="1600" dirty="0">
                  <a:solidFill>
                    <a:srgbClr val="A2998A"/>
                  </a:solidFill>
                  <a:latin typeface="黑体" pitchFamily="49" charset="-122"/>
                  <a:ea typeface="黑体" pitchFamily="49" charset="-122"/>
                </a:rPr>
                <a:t>照亮</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屏幕外面贴上所要宣传的广告产品的写真画幅</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一般是将整块电子</a:t>
              </a:r>
              <a:r>
                <a:rPr lang="zh-CN" altLang="en-US" sz="1600" dirty="0" smtClean="0">
                  <a:solidFill>
                    <a:srgbClr val="A2998A"/>
                  </a:solidFill>
                  <a:latin typeface="黑体" pitchFamily="49" charset="-122"/>
                  <a:ea typeface="黑体" pitchFamily="49" charset="-122"/>
                </a:rPr>
                <a:t>显示屏</a:t>
              </a:r>
              <a:r>
                <a:rPr lang="zh-CN" altLang="en-US" sz="1600" dirty="0">
                  <a:solidFill>
                    <a:srgbClr val="A2998A"/>
                  </a:solidFill>
                  <a:latin typeface="黑体" pitchFamily="49" charset="-122"/>
                  <a:ea typeface="黑体" pitchFamily="49" charset="-122"/>
                </a:rPr>
                <a:t>安装在居民住宅楼的保险门上</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到了晚上预定时间</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在广告公司的统一</a:t>
              </a:r>
              <a:r>
                <a:rPr lang="zh-CN" altLang="en-US" sz="1600" dirty="0" smtClean="0">
                  <a:solidFill>
                    <a:srgbClr val="A2998A"/>
                  </a:solidFill>
                  <a:latin typeface="黑体" pitchFamily="49" charset="-122"/>
                  <a:ea typeface="黑体" pitchFamily="49" charset="-122"/>
                </a:rPr>
                <a:t>控制下</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各块显示屏一齐发光</a:t>
              </a:r>
              <a:r>
                <a:rPr lang="en-US" altLang="zh-CN" sz="1600" dirty="0">
                  <a:solidFill>
                    <a:srgbClr val="A2998A"/>
                  </a:solidFill>
                  <a:latin typeface="黑体" pitchFamily="49" charset="-122"/>
                  <a:ea typeface="黑体" pitchFamily="49" charset="-122"/>
                </a:rPr>
                <a:t>,</a:t>
              </a:r>
              <a:r>
                <a:rPr lang="zh-CN" altLang="en-US" sz="1600" dirty="0">
                  <a:solidFill>
                    <a:srgbClr val="A2998A"/>
                  </a:solidFill>
                  <a:latin typeface="黑体" pitchFamily="49" charset="-122"/>
                  <a:ea typeface="黑体" pitchFamily="49" charset="-122"/>
                </a:rPr>
                <a:t>照亮上面的广告</a:t>
              </a:r>
              <a:r>
                <a:rPr lang="zh-CN" altLang="en-US" sz="1600" dirty="0" smtClean="0">
                  <a:solidFill>
                    <a:srgbClr val="A2998A"/>
                  </a:solidFill>
                  <a:latin typeface="黑体" pitchFamily="49" charset="-122"/>
                  <a:ea typeface="黑体" pitchFamily="49" charset="-122"/>
                </a:rPr>
                <a:t>画幅</a:t>
              </a:r>
              <a:r>
                <a:rPr lang="zh-CN" altLang="en-US" sz="1600" dirty="0">
                  <a:solidFill>
                    <a:srgbClr val="A2998A"/>
                  </a:solidFill>
                  <a:latin typeface="黑体" pitchFamily="49" charset="-122"/>
                  <a:ea typeface="黑体" pitchFamily="49" charset="-122"/>
                </a:rPr>
                <a:t>。</a:t>
              </a:r>
              <a:endParaRPr lang="zh-CN" altLang="en-US" sz="1600" dirty="0">
                <a:solidFill>
                  <a:srgbClr val="A2998A"/>
                </a:solidFill>
                <a:latin typeface="黑体" pitchFamily="49" charset="-122"/>
                <a:ea typeface="黑体" pitchFamily="49" charset="-122"/>
              </a:endParaRPr>
            </a:p>
          </p:txBody>
        </p:sp>
      </p:grpSp>
    </p:spTree>
    <p:extLst>
      <p:ext uri="{BB962C8B-B14F-4D97-AF65-F5344CB8AC3E}">
        <p14:creationId xmlns:p14="http://schemas.microsoft.com/office/powerpoint/2010/main" val="54949099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0977" y="638630"/>
            <a:ext cx="4562275" cy="740229"/>
            <a:chOff x="314525" y="638630"/>
            <a:chExt cx="4562275" cy="740229"/>
          </a:xfrm>
        </p:grpSpPr>
        <p:sp>
          <p:nvSpPr>
            <p:cNvPr id="3" name="矩形 2"/>
            <p:cNvSpPr/>
            <p:nvPr/>
          </p:nvSpPr>
          <p:spPr>
            <a:xfrm>
              <a:off x="314525" y="638630"/>
              <a:ext cx="367646" cy="740229"/>
            </a:xfrm>
            <a:prstGeom prst="rect">
              <a:avLst/>
            </a:prstGeom>
            <a:solidFill>
              <a:srgbClr val="DACAB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2171" y="716356"/>
              <a:ext cx="4194629" cy="584775"/>
            </a:xfrm>
            <a:prstGeom prst="rect">
              <a:avLst/>
            </a:prstGeom>
            <a:noFill/>
          </p:spPr>
          <p:txBody>
            <a:bodyPr wrap="square" rtlCol="0">
              <a:spAutoFit/>
            </a:bodyPr>
            <a:lstStyle/>
            <a:p>
              <a:r>
                <a:rPr lang="zh-CN" altLang="en-US" sz="3200" dirty="0">
                  <a:solidFill>
                    <a:srgbClr val="A2998A"/>
                  </a:solidFill>
                  <a:latin typeface="思源黑体 CN Heavy" panose="020B0A00000000000000" pitchFamily="34" charset="-122"/>
                  <a:ea typeface="思源黑体 CN Heavy" panose="020B0A00000000000000" pitchFamily="34" charset="-122"/>
                </a:rPr>
                <a:t>本章复习思考题</a:t>
              </a:r>
            </a:p>
          </p:txBody>
        </p:sp>
      </p:grpSp>
      <p:sp>
        <p:nvSpPr>
          <p:cNvPr id="10" name="矩形 9"/>
          <p:cNvSpPr/>
          <p:nvPr/>
        </p:nvSpPr>
        <p:spPr>
          <a:xfrm>
            <a:off x="1333499" y="1744394"/>
            <a:ext cx="8619002" cy="3629464"/>
          </a:xfrm>
          <a:prstGeom prst="rect">
            <a:avLst/>
          </a:prstGeom>
          <a:solidFill>
            <a:srgbClr val="C7B8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2234955" y="2072905"/>
            <a:ext cx="6787955" cy="2775760"/>
          </a:xfrm>
          <a:prstGeom prst="rect">
            <a:avLst/>
          </a:prstGeom>
          <a:noFill/>
        </p:spPr>
        <p:txBody>
          <a:bodyPr wrap="square" rtlCol="0">
            <a:spAutoFit/>
          </a:bodyPr>
          <a:lstStyle/>
          <a:p>
            <a:pPr>
              <a:lnSpc>
                <a:spcPct val="150000"/>
              </a:lnSpc>
            </a:pPr>
            <a:r>
              <a:rPr lang="zh-CN" altLang="en-US" sz="2400" dirty="0">
                <a:solidFill>
                  <a:schemeClr val="bg1"/>
                </a:solidFill>
                <a:latin typeface="+mj-ea"/>
                <a:ea typeface="+mj-ea"/>
              </a:rPr>
              <a:t>１</a:t>
            </a:r>
            <a:r>
              <a:rPr lang="zh-CN" altLang="en-US" sz="2400" dirty="0" smtClean="0">
                <a:solidFill>
                  <a:schemeClr val="bg1"/>
                </a:solidFill>
                <a:latin typeface="+mj-ea"/>
                <a:ea typeface="+mj-ea"/>
              </a:rPr>
              <a:t>．电影</a:t>
            </a:r>
            <a:r>
              <a:rPr lang="zh-CN" altLang="en-US" sz="2400" dirty="0">
                <a:solidFill>
                  <a:schemeClr val="bg1"/>
                </a:solidFill>
                <a:latin typeface="+mj-ea"/>
                <a:ea typeface="+mj-ea"/>
              </a:rPr>
              <a:t>媒体传播广告的优劣势有哪些</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２．</a:t>
            </a:r>
            <a:r>
              <a:rPr lang="en-US" altLang="zh-CN" sz="2400" dirty="0">
                <a:solidFill>
                  <a:schemeClr val="bg1"/>
                </a:solidFill>
                <a:latin typeface="+mj-ea"/>
                <a:ea typeface="+mj-ea"/>
              </a:rPr>
              <a:t>DM </a:t>
            </a:r>
            <a:r>
              <a:rPr lang="zh-CN" altLang="en-US" sz="2400" dirty="0">
                <a:solidFill>
                  <a:schemeClr val="bg1"/>
                </a:solidFill>
                <a:latin typeface="+mj-ea"/>
                <a:ea typeface="+mj-ea"/>
              </a:rPr>
              <a:t>媒体在我国的未来发展趋势如何</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３</a:t>
            </a:r>
            <a:r>
              <a:rPr lang="zh-CN" altLang="en-US" sz="2400" dirty="0" smtClean="0">
                <a:solidFill>
                  <a:schemeClr val="bg1"/>
                </a:solidFill>
                <a:latin typeface="+mj-ea"/>
                <a:ea typeface="+mj-ea"/>
              </a:rPr>
              <a:t>．传真机</a:t>
            </a:r>
            <a:r>
              <a:rPr lang="zh-CN" altLang="en-US" sz="2400" dirty="0">
                <a:solidFill>
                  <a:schemeClr val="bg1"/>
                </a:solidFill>
                <a:latin typeface="+mj-ea"/>
                <a:ea typeface="+mj-ea"/>
              </a:rPr>
              <a:t>广告的劣势是什么</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４</a:t>
            </a:r>
            <a:r>
              <a:rPr lang="zh-CN" altLang="en-US" sz="2400" dirty="0" smtClean="0">
                <a:solidFill>
                  <a:schemeClr val="bg1"/>
                </a:solidFill>
                <a:latin typeface="+mj-ea"/>
                <a:ea typeface="+mj-ea"/>
              </a:rPr>
              <a:t>．如何</a:t>
            </a:r>
            <a:r>
              <a:rPr lang="zh-CN" altLang="en-US" sz="2400" dirty="0">
                <a:solidFill>
                  <a:schemeClr val="bg1"/>
                </a:solidFill>
                <a:latin typeface="+mj-ea"/>
                <a:ea typeface="+mj-ea"/>
              </a:rPr>
              <a:t>评价 </a:t>
            </a:r>
            <a:r>
              <a:rPr lang="en-US" altLang="zh-CN" sz="2400" dirty="0">
                <a:solidFill>
                  <a:schemeClr val="bg1"/>
                </a:solidFill>
                <a:latin typeface="+mj-ea"/>
                <a:ea typeface="+mj-ea"/>
              </a:rPr>
              <a:t>POP </a:t>
            </a:r>
            <a:r>
              <a:rPr lang="zh-CN" altLang="en-US" sz="2400" dirty="0">
                <a:solidFill>
                  <a:schemeClr val="bg1"/>
                </a:solidFill>
                <a:latin typeface="+mj-ea"/>
                <a:ea typeface="+mj-ea"/>
              </a:rPr>
              <a:t>广告</a:t>
            </a:r>
            <a:r>
              <a:rPr lang="en-US" altLang="zh-CN" sz="2400" dirty="0">
                <a:solidFill>
                  <a:schemeClr val="bg1"/>
                </a:solidFill>
                <a:latin typeface="+mj-ea"/>
                <a:ea typeface="+mj-ea"/>
              </a:rPr>
              <a:t>?</a:t>
            </a:r>
          </a:p>
          <a:p>
            <a:pPr>
              <a:lnSpc>
                <a:spcPct val="150000"/>
              </a:lnSpc>
            </a:pPr>
            <a:r>
              <a:rPr lang="zh-CN" altLang="en-US" sz="2400" dirty="0">
                <a:solidFill>
                  <a:schemeClr val="bg1"/>
                </a:solidFill>
                <a:latin typeface="+mj-ea"/>
                <a:ea typeface="+mj-ea"/>
              </a:rPr>
              <a:t>５</a:t>
            </a:r>
            <a:r>
              <a:rPr lang="zh-CN" altLang="en-US" sz="2400" dirty="0" smtClean="0">
                <a:solidFill>
                  <a:schemeClr val="bg1"/>
                </a:solidFill>
                <a:latin typeface="+mj-ea"/>
                <a:ea typeface="+mj-ea"/>
              </a:rPr>
              <a:t>．如何</a:t>
            </a:r>
            <a:r>
              <a:rPr lang="zh-CN" altLang="en-US" sz="2400" dirty="0">
                <a:solidFill>
                  <a:schemeClr val="bg1"/>
                </a:solidFill>
                <a:latin typeface="+mj-ea"/>
                <a:ea typeface="+mj-ea"/>
              </a:rPr>
              <a:t>评价微电影广告的传播效果</a:t>
            </a:r>
            <a:r>
              <a:rPr lang="en-US" altLang="zh-CN" sz="2400" dirty="0">
                <a:solidFill>
                  <a:schemeClr val="bg1"/>
                </a:solidFill>
                <a:latin typeface="+mj-ea"/>
                <a:ea typeface="+mj-ea"/>
              </a:rPr>
              <a:t>?</a:t>
            </a:r>
            <a:endParaRPr lang="zh-CN" altLang="en-US" sz="2400" dirty="0">
              <a:solidFill>
                <a:schemeClr val="bg1"/>
              </a:solidFill>
              <a:latin typeface="+mj-ea"/>
              <a:ea typeface="+mj-ea"/>
            </a:endParaRPr>
          </a:p>
        </p:txBody>
      </p:sp>
    </p:spTree>
    <p:extLst>
      <p:ext uri="{BB962C8B-B14F-4D97-AF65-F5344CB8AC3E}">
        <p14:creationId xmlns:p14="http://schemas.microsoft.com/office/powerpoint/2010/main" val="1660727039"/>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3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892627" y="743878"/>
            <a:ext cx="10406743" cy="538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7C8B71"/>
              </a:solidFill>
            </a:endParaRPr>
          </a:p>
        </p:txBody>
      </p:sp>
      <p:sp>
        <p:nvSpPr>
          <p:cNvPr id="12" name="等腰三角形 11"/>
          <p:cNvSpPr/>
          <p:nvPr/>
        </p:nvSpPr>
        <p:spPr>
          <a:xfrm rot="10800000">
            <a:off x="892627" y="743878"/>
            <a:ext cx="10406743" cy="5384800"/>
          </a:xfrm>
          <a:prstGeom prst="triangle">
            <a:avLst>
              <a:gd name="adj" fmla="val 100000"/>
            </a:avLst>
          </a:prstGeom>
          <a:solidFill>
            <a:srgbClr val="EDE5FA"/>
          </a:solidFill>
          <a:ln>
            <a:noFill/>
          </a:ln>
          <a:effectLst>
            <a:outerShdw blurRad="190500" dist="38100" dir="13500000" sx="101000" sy="101000" algn="b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p:cNvSpPr txBox="1"/>
          <p:nvPr/>
        </p:nvSpPr>
        <p:spPr>
          <a:xfrm>
            <a:off x="8737600" y="2021134"/>
            <a:ext cx="1930400" cy="1862048"/>
          </a:xfrm>
          <a:prstGeom prst="rect">
            <a:avLst/>
          </a:prstGeom>
          <a:noFill/>
        </p:spPr>
        <p:txBody>
          <a:bodyPr wrap="square" rtlCol="0">
            <a:spAutoFit/>
          </a:bodyPr>
          <a:lstStyle/>
          <a:p>
            <a:pPr algn="r"/>
            <a:r>
              <a:rPr lang="en-US" altLang="zh-CN" sz="11500" dirty="0" smtClean="0">
                <a:solidFill>
                  <a:srgbClr val="66626D"/>
                </a:solidFill>
                <a:latin typeface="+mj-ea"/>
                <a:ea typeface="+mj-ea"/>
              </a:rPr>
              <a:t>08</a:t>
            </a:r>
            <a:endParaRPr lang="zh-CN" altLang="en-US" sz="11500" dirty="0">
              <a:solidFill>
                <a:srgbClr val="66626D"/>
              </a:solidFill>
              <a:latin typeface="+mj-ea"/>
              <a:ea typeface="+mj-ea"/>
            </a:endParaRPr>
          </a:p>
        </p:txBody>
      </p:sp>
      <p:sp>
        <p:nvSpPr>
          <p:cNvPr id="7" name="文本框 6"/>
          <p:cNvSpPr txBox="1"/>
          <p:nvPr/>
        </p:nvSpPr>
        <p:spPr>
          <a:xfrm>
            <a:off x="7178722" y="3640846"/>
            <a:ext cx="3489277" cy="769441"/>
          </a:xfrm>
          <a:prstGeom prst="rect">
            <a:avLst/>
          </a:prstGeom>
          <a:noFill/>
        </p:spPr>
        <p:txBody>
          <a:bodyPr wrap="square" rtlCol="0">
            <a:spAutoFit/>
          </a:bodyPr>
          <a:lstStyle/>
          <a:p>
            <a:pPr algn="r"/>
            <a:r>
              <a:rPr lang="en-US" altLang="zh-CN" sz="4400" dirty="0" smtClean="0">
                <a:solidFill>
                  <a:srgbClr val="66626D"/>
                </a:solidFill>
                <a:latin typeface="+mj-ea"/>
                <a:ea typeface="+mj-ea"/>
              </a:rPr>
              <a:t>PART EIGHT</a:t>
            </a:r>
            <a:endParaRPr lang="zh-CN" altLang="en-US" sz="4400" dirty="0">
              <a:solidFill>
                <a:srgbClr val="66626D"/>
              </a:solidFill>
              <a:latin typeface="+mj-ea"/>
              <a:ea typeface="+mj-ea"/>
            </a:endParaRPr>
          </a:p>
        </p:txBody>
      </p:sp>
      <p:sp>
        <p:nvSpPr>
          <p:cNvPr id="10" name="文本框 9"/>
          <p:cNvSpPr txBox="1"/>
          <p:nvPr/>
        </p:nvSpPr>
        <p:spPr>
          <a:xfrm>
            <a:off x="6313715" y="4287551"/>
            <a:ext cx="4354285" cy="769441"/>
          </a:xfrm>
          <a:prstGeom prst="rect">
            <a:avLst/>
          </a:prstGeom>
          <a:noFill/>
        </p:spPr>
        <p:txBody>
          <a:bodyPr wrap="square" rtlCol="0">
            <a:spAutoFit/>
          </a:bodyPr>
          <a:lstStyle/>
          <a:p>
            <a:pPr algn="r"/>
            <a:r>
              <a:rPr lang="zh-CN" altLang="en-US" sz="4400" dirty="0">
                <a:solidFill>
                  <a:srgbClr val="66626D"/>
                </a:solidFill>
                <a:latin typeface="黑体" pitchFamily="49" charset="-122"/>
                <a:ea typeface="黑体" pitchFamily="49" charset="-122"/>
              </a:rPr>
              <a:t> </a:t>
            </a:r>
            <a:r>
              <a:rPr lang="zh-CN" altLang="en-US" sz="4400" dirty="0" smtClean="0">
                <a:solidFill>
                  <a:srgbClr val="66626D"/>
                </a:solidFill>
                <a:latin typeface="黑体" pitchFamily="49" charset="-122"/>
                <a:ea typeface="黑体" pitchFamily="49" charset="-122"/>
              </a:rPr>
              <a:t>媒体投放策略</a:t>
            </a:r>
            <a:endParaRPr lang="zh-CN" altLang="en-US" sz="4400" dirty="0">
              <a:solidFill>
                <a:srgbClr val="66626D"/>
              </a:solidFill>
              <a:latin typeface="黑体" pitchFamily="49" charset="-122"/>
              <a:ea typeface="黑体" pitchFamily="49" charset="-122"/>
            </a:endParaRPr>
          </a:p>
        </p:txBody>
      </p:sp>
      <p:cxnSp>
        <p:nvCxnSpPr>
          <p:cNvPr id="15" name="肘形连接符 14"/>
          <p:cNvCxnSpPr>
            <a:stCxn id="6" idx="0"/>
            <a:endCxn id="7" idx="1"/>
          </p:cNvCxnSpPr>
          <p:nvPr/>
        </p:nvCxnSpPr>
        <p:spPr>
          <a:xfrm rot="16200000" flipH="1" flipV="1">
            <a:off x="7438544" y="1761311"/>
            <a:ext cx="2004433" cy="2524078"/>
          </a:xfrm>
          <a:prstGeom prst="bentConnector4">
            <a:avLst>
              <a:gd name="adj1" fmla="val -11405"/>
              <a:gd name="adj2" fmla="val 109057"/>
            </a:avLst>
          </a:prstGeom>
          <a:ln w="38100">
            <a:solidFill>
              <a:srgbClr val="66626D"/>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394857" y="2836113"/>
            <a:ext cx="6096000" cy="1200329"/>
          </a:xfrm>
          <a:prstGeom prst="rect">
            <a:avLst/>
          </a:prstGeom>
        </p:spPr>
        <p:txBody>
          <a:bodyPr>
            <a:spAutoFit/>
          </a:bodyPr>
          <a:lstStyle/>
          <a:p>
            <a:pPr marL="342900" indent="-342900">
              <a:lnSpc>
                <a:spcPct val="150000"/>
              </a:lnSpc>
              <a:buFont typeface="Arial" pitchFamily="34" charset="0"/>
              <a:buChar char="•"/>
            </a:pPr>
            <a:r>
              <a:rPr lang="zh-CN" altLang="en-US" sz="2400" dirty="0" smtClean="0">
                <a:solidFill>
                  <a:srgbClr val="787481"/>
                </a:solidFill>
                <a:latin typeface="黑体" pitchFamily="49" charset="-122"/>
                <a:ea typeface="黑体" pitchFamily="49" charset="-122"/>
              </a:rPr>
              <a:t>媒体</a:t>
            </a:r>
            <a:r>
              <a:rPr lang="zh-CN" altLang="en-US" sz="2400" dirty="0">
                <a:solidFill>
                  <a:srgbClr val="787481"/>
                </a:solidFill>
                <a:latin typeface="黑体" pitchFamily="49" charset="-122"/>
                <a:ea typeface="黑体" pitchFamily="49" charset="-122"/>
              </a:rPr>
              <a:t>投放策略 　　</a:t>
            </a:r>
            <a:endParaRPr lang="en-US" altLang="zh-CN" sz="2400" dirty="0">
              <a:solidFill>
                <a:srgbClr val="787481"/>
              </a:solidFill>
              <a:latin typeface="黑体" pitchFamily="49" charset="-122"/>
              <a:ea typeface="黑体" pitchFamily="49" charset="-122"/>
            </a:endParaRPr>
          </a:p>
          <a:p>
            <a:pPr marL="342900" indent="-342900">
              <a:lnSpc>
                <a:spcPct val="150000"/>
              </a:lnSpc>
              <a:buFont typeface="Arial" pitchFamily="34" charset="0"/>
              <a:buChar char="•"/>
            </a:pPr>
            <a:r>
              <a:rPr lang="zh-CN" altLang="en-US" sz="2400" dirty="0">
                <a:solidFill>
                  <a:srgbClr val="787481"/>
                </a:solidFill>
                <a:latin typeface="黑体" pitchFamily="49" charset="-122"/>
                <a:ea typeface="黑体" pitchFamily="49" charset="-122"/>
              </a:rPr>
              <a:t>媒体广告刊播管理</a:t>
            </a:r>
          </a:p>
        </p:txBody>
      </p:sp>
    </p:spTree>
    <p:extLst>
      <p:ext uri="{BB962C8B-B14F-4D97-AF65-F5344CB8AC3E}">
        <p14:creationId xmlns:p14="http://schemas.microsoft.com/office/powerpoint/2010/main" val="431969493"/>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思源黑体">
      <a:majorFont>
        <a:latin typeface="思源黑体 CN Light"/>
        <a:ea typeface="思源黑体 CN Medium"/>
        <a:cs typeface=""/>
      </a:majorFont>
      <a:minorFont>
        <a:latin typeface="思源黑体 CN Normal"/>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3454</TotalTime>
  <Words>17952</Words>
  <Application>Microsoft Office PowerPoint</Application>
  <PresentationFormat>自定义</PresentationFormat>
  <Paragraphs>1097</Paragraphs>
  <Slides>113</Slides>
  <Notes>110</Notes>
  <HiddenSlides>0</HiddenSlides>
  <MMClips>1</MMClips>
  <ScaleCrop>false</ScaleCrop>
  <HeadingPairs>
    <vt:vector size="4" baseType="variant">
      <vt:variant>
        <vt:lpstr>主题</vt:lpstr>
      </vt:variant>
      <vt:variant>
        <vt:i4>1</vt:i4>
      </vt:variant>
      <vt:variant>
        <vt:lpstr>幻灯片标题</vt:lpstr>
      </vt:variant>
      <vt:variant>
        <vt:i4>113</vt:i4>
      </vt:variant>
    </vt:vector>
  </HeadingPairs>
  <TitlesOfParts>
    <vt:vector size="11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111</cp:revision>
  <dcterms:created xsi:type="dcterms:W3CDTF">2020-05-04T07:16:05Z</dcterms:created>
  <dcterms:modified xsi:type="dcterms:W3CDTF">2021-03-06T14:48:35Z</dcterms:modified>
</cp:coreProperties>
</file>