
<file path=[Content_Types].xml><?xml version="1.0" encoding="utf-8"?>
<Types xmlns="http://schemas.openxmlformats.org/package/2006/content-types">
  <Override PartName="/ppt/slides/slide47.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theme/theme5.xml" ContentType="application/vnd.openxmlformats-officedocument.theme+xml"/>
  <Override PartName="/ppt/slides/slide120.xml" ContentType="application/vnd.openxmlformats-officedocument.presentationml.slide+xml"/>
  <Override PartName="/ppt/slides/slide218.xml" ContentType="application/vnd.openxmlformats-officedocument.presentationml.slide+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notesSlides/notesSlide85.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50.xml" ContentType="application/vnd.openxmlformats-officedocument.presentationml.slide+xml"/>
  <Override PartName="/ppt/slides/slide243.xml" ContentType="application/vnd.openxmlformats-officedocument.presentationml.slide+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221.xml" ContentType="application/vnd.openxmlformats-officedocument.presentationml.slide+xml"/>
  <Override PartName="/ppt/notesSlides/notesSlide41.xml" ContentType="application/vnd.openxmlformats-officedocument.presentationml.notesSlide+xml"/>
  <Override PartName="/ppt/slides/slide158.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slides/slide88.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14.xml" ContentType="application/vnd.openxmlformats-officedocument.presentationml.slide+xml"/>
  <Override PartName="/ppt/slides/slide161.xml" ContentType="application/vnd.openxmlformats-officedocument.presentationml.slide+xml"/>
  <Default Extension="png" ContentType="image/png"/>
  <Override PartName="/ppt/notesSlides/notesSlide79.xml" ContentType="application/vnd.openxmlformats-officedocument.presentationml.notesSlide+xml"/>
  <Override PartName="/ppt/slides/slide237.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notesSlides/notesSlide57.xml" ContentType="application/vnd.openxmlformats-officedocument.presentationml.notesSlide+xml"/>
  <Override PartName="/ppt/notesSlides/notesSlide113.xml" ContentType="application/vnd.openxmlformats-officedocument.presentationml.notesSlide+xml"/>
  <Override PartName="/ppt/slides/slide44.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slideLayouts/slideLayout43.xml" ContentType="application/vnd.openxmlformats-officedocument.presentationml.slideLayout+xml"/>
  <Override PartName="/ppt/slides/slide22.xml" ContentType="application/vnd.openxmlformats-officedocument.presentationml.slide+xml"/>
  <Override PartName="/ppt/slides/slide199.xml" ContentType="application/vnd.openxmlformats-officedocument.presentationml.slide+xml"/>
  <Override PartName="/ppt/notesSlides/notesSlide35.xml" ContentType="application/vnd.openxmlformats-officedocument.presentationml.notesSlide+xml"/>
  <Override PartName="/ppt/notesSlides/notesSlide82.xml" ContentType="application/vnd.openxmlformats-officedocument.presentationml.notesSlide+xml"/>
  <Override PartName="/ppt/slides/slide2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77.xml" ContentType="application/vnd.openxmlformats-officedocument.presentationml.slide+xml"/>
  <Override PartName="/ppt/slides/slide108.xml" ContentType="application/vnd.openxmlformats-officedocument.presentationml.slide+xml"/>
  <Override PartName="/ppt/slides/slide155.xml" ContentType="application/vnd.openxmlformats-officedocument.presentationml.slide+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slideLayouts/slideLayout48.xml" ContentType="application/vnd.openxmlformats-officedocument.presentationml.slideLayout+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s/slide209.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s/slide234.xml" ContentType="application/vnd.openxmlformats-officedocument.presentationml.slide+xml"/>
  <Override PartName="/ppt/slides/slide245.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notesSlides/notesSlide18.xml" ContentType="application/vnd.openxmlformats-officedocument.presentationml.notesSlide+xml"/>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slides/slide223.xml" ContentType="application/vnd.openxmlformats-officedocument.presentationml.slide+xml"/>
  <Override PartName="/ppt/slideLayouts/slideLayout51.xml" ContentType="application/vnd.openxmlformats-officedocument.presentationml.slideLayout+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Layouts/slideLayout40.xml" ContentType="application/vnd.openxmlformats-officedocument.presentationml.slideLayout+xml"/>
  <Override PartName="/ppt/notesSlides/notesSlide32.xml" ContentType="application/vnd.openxmlformats-officedocument.presentationml.notesSlide+xml"/>
  <Override PartName="/ppt/slides/slide138.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27.xml" ContentType="application/vnd.openxmlformats-officedocument.presentationml.slide+xml"/>
  <Override PartName="/ppt/slides/slide174.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239.xml" ContentType="application/vnd.openxmlformats-officedocument.presentationml.slide+xml"/>
  <Override PartName="/ppt/theme/theme4.xml" ContentType="application/vnd.openxmlformats-officedocument.theme+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s/slide228.xml" ContentType="application/vnd.openxmlformats-officedocument.presentationml.slide+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48.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Override PartName="/ppt/slides/slide253.xml" ContentType="application/vnd.openxmlformats-officedocument.presentationml.slide+xml"/>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s/slide2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168.xml" ContentType="application/vnd.openxmlformats-officedocument.presentationml.slide+xml"/>
  <Override PartName="/ppt/slides/slide179.xml" ContentType="application/vnd.openxmlformats-officedocument.presentationml.slide+xml"/>
  <Override PartName="/ppt/slides/slide231.xml" ContentType="application/vnd.openxmlformats-officedocument.presentationml.slide+xml"/>
  <Override PartName="/ppt/slideLayouts/slideLayout12.xml" ContentType="application/vnd.openxmlformats-officedocument.presentationml.slideLayout+xml"/>
  <Override PartName="/ppt/notesSlides/notesSlide51.xml" ContentType="application/vnd.openxmlformats-officedocument.presentationml.notesSlide+xml"/>
  <Override PartName="/ppt/slides/slide157.xml" ContentType="application/vnd.openxmlformats-officedocument.presentationml.slide+xml"/>
  <Override PartName="/ppt/slides/slide220.xml" ContentType="application/vnd.openxmlformats-officedocument.presentationml.slide+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slides/slide98.xml" ContentType="application/vnd.openxmlformats-officedocument.presentationml.slide+xml"/>
  <Override PartName="/ppt/slides/slide146.xml" ContentType="application/vnd.openxmlformats-officedocument.presentationml.slide+xml"/>
  <Override PartName="/ppt/slides/slide193.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slides/slide87.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Layouts/slideLayout39.xml" ContentType="application/vnd.openxmlformats-officedocument.presentationml.slideLayout+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s/slide236.xml" ContentType="application/vnd.openxmlformats-officedocument.presentationml.slide+xml"/>
  <Override PartName="/ppt/slides/slide247.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slides/slide225.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slides/slide214.xml" ContentType="application/vnd.openxmlformats-officedocument.presentationml.slide+xml"/>
  <Default Extension="fntdata" ContentType="application/x-fontdata"/>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250.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docProps/custom.xml" ContentType="application/vnd.openxmlformats-officedocument.custom-properties+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notesSlides/notesSlide106.xml" ContentType="application/vnd.openxmlformats-officedocument.presentationml.notesSlide+xml"/>
  <Override PartName="/ppt/notesSlides/notesSlide117.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s/slide2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slides/slide233.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slides/slide211.xml" ContentType="application/vnd.openxmlformats-officedocument.presentationml.slide+xml"/>
  <Override PartName="/ppt/slides/slide222.xml" ContentType="application/vnd.openxmlformats-officedocument.presentationml.slide+xml"/>
  <Override PartName="/ppt/slideLayouts/slideLayout50.xml" ContentType="application/vnd.openxmlformats-officedocument.presentationml.slideLayout+xml"/>
  <Override PartName="/ppt/notesSlides/notesSlide42.xml" ContentType="application/vnd.openxmlformats-officedocument.presentationml.notesSlide+xml"/>
  <Override PartName="/ppt/slides/slide148.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s/slide238.xml" ContentType="application/vnd.openxmlformats-officedocument.presentationml.slide+xml"/>
  <Override PartName="/ppt/slides/slide24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slides/slide227.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slides/slide216.xml" ContentType="application/vnd.openxmlformats-officedocument.presentationml.slide+xml"/>
  <Override PartName="/ppt/slideLayouts/slideLayout44.xml" ContentType="application/vnd.openxmlformats-officedocument.presentationml.slideLayout+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41.xml" ContentType="application/vnd.openxmlformats-officedocument.presentationml.slide+xml"/>
  <Override PartName="/ppt/slides/slide252.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178.xml" ContentType="application/vnd.openxmlformats-officedocument.presentationml.slide+xml"/>
  <Override PartName="/ppt/slides/slide2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slides/slide167.xml" ContentType="application/vnd.openxmlformats-officedocument.presentationml.slide+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92.xml" ContentType="application/vnd.openxmlformats-officedocument.presentationml.slide+xml"/>
  <Override PartName="/ppt/theme/theme8.xml" ContentType="application/vnd.openxmlformats-officedocument.theme+xml"/>
  <Override PartName="/ppt/notesSlides/notesSlide108.xml" ContentType="application/vnd.openxmlformats-officedocument.presentationml.notesSlide+xml"/>
  <Override PartName="/ppt/slides/slide97.xml" ContentType="application/vnd.openxmlformats-officedocument.presentationml.slide+xml"/>
  <Override PartName="/ppt/slides/slide134.xml" ContentType="application/vnd.openxmlformats-officedocument.presentationml.slide+xml"/>
  <Override PartName="/ppt/slides/slide181.xml" ContentType="application/vnd.openxmlformats-officedocument.presentationml.slide+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slides/slide170.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2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53.xml" ContentType="application/vnd.openxmlformats-officedocument.presentationml.slide+xml"/>
  <Override PartName="/ppt/slides/slide2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63.xml" ContentType="application/vnd.openxmlformats-officedocument.presentationml.slideLayout+xml"/>
  <Override PartName="/ppt/notesSlides/notesSlide55.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31.xml" ContentType="application/vnd.openxmlformats-officedocument.presentationml.slide+xml"/>
  <Override PartName="/ppt/slides/slide42.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44.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0.xml" ContentType="application/vnd.openxmlformats-officedocument.presentationml.notesSlide+xml"/>
  <Override PartName="/ppt/slides/slide139.xml" ContentType="application/vnd.openxmlformats-officedocument.presentationml.slide+xml"/>
  <Override PartName="/ppt/slides/slide186.xml" ContentType="application/vnd.openxmlformats-officedocument.presentationml.slide+xml"/>
  <Override PartName="/ppt/notesSlides/notesSlide11.xml" ContentType="application/vnd.openxmlformats-officedocument.presentationml.notesSlide+xml"/>
  <Override PartName="/ppt/slides/slide117.xml" ContentType="application/vnd.openxmlformats-officedocument.presentationml.slide+xml"/>
  <Override PartName="/ppt/slides/slide128.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106.xml" ContentType="application/vnd.openxmlformats-officedocument.presentationml.slide+xml"/>
  <Override PartName="/ppt/slides/slide153.xml" ContentType="application/vnd.openxmlformats-officedocument.presentationml.slide+xml"/>
  <Override PartName="/ppt/slideLayouts/slideLayout68.xml" ContentType="application/vnd.openxmlformats-officedocument.presentationml.slideLayout+xml"/>
  <Override PartName="/ppt/notesSlides/notesSlide116.xml" ContentType="application/vnd.openxmlformats-officedocument.presentationml.notesSlide+xml"/>
  <Override PartName="/ppt/slideMasters/slideMaster3.xml" ContentType="application/vnd.openxmlformats-officedocument.presentationml.slideMaster+xml"/>
  <Override PartName="/ppt/slides/slide58.xml" ContentType="application/vnd.openxmlformats-officedocument.presentationml.slide+xml"/>
  <Override PartName="/ppt/slides/slide229.xml" ContentType="application/vnd.openxmlformats-officedocument.presentationml.slid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31.xml" ContentType="application/vnd.openxmlformats-officedocument.presentationml.slide+xml"/>
  <Override PartName="/ppt/notesSlides/notesSlide49.xml" ContentType="application/vnd.openxmlformats-officedocument.presentationml.notesSlide+xml"/>
  <Override PartName="/ppt/notesSlides/notesSlide96.xml" ContentType="application/vnd.openxmlformats-officedocument.presentationml.notesSlide+xml"/>
  <Override PartName="/ppt/slides/slide207.xml" ContentType="application/vnd.openxmlformats-officedocument.presentationml.slide+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Override PartName="/ppt/slides/slide14.xml" ContentType="application/vnd.openxmlformats-officedocument.presentationml.slide+xml"/>
  <Override PartName="/ppt/slides/slide61.xml" ContentType="application/vnd.openxmlformats-officedocument.presentationml.slide+xml"/>
  <Override PartName="/ppt/slides/slide2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s/slide169.xml" ContentType="application/vnd.openxmlformats-officedocument.presentationml.slide+xml"/>
  <Override PartName="/ppt/tableStyles.xml" ContentType="application/vnd.openxmlformats-officedocument.presentationml.tableStyles+xml"/>
  <Override PartName="/ppt/notesSlides/notesSlide52.xml" ContentType="application/vnd.openxmlformats-officedocument.presentationml.notesSlide+xml"/>
  <Override PartName="/ppt/slides/slide147.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77.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03.xml" ContentType="application/vnd.openxmlformats-officedocument.presentationml.slide+xml"/>
  <Override PartName="/ppt/slides/slide150.xml" ContentType="application/vnd.openxmlformats-officedocument.presentationml.slide+xml"/>
  <Override PartName="/ppt/slides/slide2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notesSlides/notesSlide68.xml" ContentType="application/vnd.openxmlformats-officedocument.presentationml.notesSlide+xml"/>
  <Override PartName="/ppt/slides/slide55.xml" ContentType="application/vnd.openxmlformats-officedocument.presentationml.slide+xml"/>
  <Override PartName="/ppt/notesSlides/notesSlide102.xml" ContentType="application/vnd.openxmlformats-officedocument.presentationml.notesSlide+xml"/>
  <Override PartName="/ppt/slides/slide33.xml" ContentType="application/vnd.openxmlformats-officedocument.presentationml.slide+xml"/>
  <Override PartName="/ppt/slides/slide80.xml" ContentType="application/vnd.openxmlformats-officedocument.presentationml.slide+xml"/>
  <Override PartName="/ppt/slides/slide226.xml" ContentType="application/vnd.openxmlformats-officedocument.presentationml.slide+xml"/>
  <Override PartName="/ppt/slideLayouts/slideLayout54.xml" ContentType="application/vnd.openxmlformats-officedocument.presentationml.slideLayout+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04.xml" ContentType="application/vnd.openxmlformats-officedocument.presentationml.slide+xml"/>
  <Override PartName="/ppt/slides/slide251.xml" ContentType="application/vnd.openxmlformats-officedocument.presentationml.slide+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slides/slide119.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theme/theme7.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Lst>
  <p:notesMasterIdLst>
    <p:notesMasterId r:id="rId261"/>
  </p:notesMasterIdLst>
  <p:sldIdLst>
    <p:sldId id="256" r:id="rId8"/>
    <p:sldId id="276" r:id="rId9"/>
    <p:sldId id="299" r:id="rId10"/>
    <p:sldId id="323" r:id="rId11"/>
    <p:sldId id="325" r:id="rId12"/>
    <p:sldId id="326" r:id="rId13"/>
    <p:sldId id="327" r:id="rId14"/>
    <p:sldId id="328" r:id="rId15"/>
    <p:sldId id="329" r:id="rId16"/>
    <p:sldId id="330" r:id="rId17"/>
    <p:sldId id="331" r:id="rId18"/>
    <p:sldId id="332" r:id="rId19"/>
    <p:sldId id="333" r:id="rId20"/>
    <p:sldId id="334" r:id="rId21"/>
    <p:sldId id="335" r:id="rId22"/>
    <p:sldId id="336" r:id="rId23"/>
    <p:sldId id="337" r:id="rId24"/>
    <p:sldId id="339" r:id="rId25"/>
    <p:sldId id="342" r:id="rId26"/>
    <p:sldId id="343" r:id="rId27"/>
    <p:sldId id="345" r:id="rId28"/>
    <p:sldId id="344" r:id="rId29"/>
    <p:sldId id="346" r:id="rId30"/>
    <p:sldId id="347" r:id="rId31"/>
    <p:sldId id="348" r:id="rId32"/>
    <p:sldId id="349" r:id="rId33"/>
    <p:sldId id="350" r:id="rId34"/>
    <p:sldId id="351" r:id="rId35"/>
    <p:sldId id="352" r:id="rId36"/>
    <p:sldId id="427" r:id="rId37"/>
    <p:sldId id="353" r:id="rId38"/>
    <p:sldId id="354" r:id="rId39"/>
    <p:sldId id="380" r:id="rId40"/>
    <p:sldId id="381" r:id="rId41"/>
    <p:sldId id="382" r:id="rId42"/>
    <p:sldId id="383" r:id="rId43"/>
    <p:sldId id="384" r:id="rId44"/>
    <p:sldId id="385" r:id="rId45"/>
    <p:sldId id="389" r:id="rId46"/>
    <p:sldId id="390" r:id="rId47"/>
    <p:sldId id="391" r:id="rId48"/>
    <p:sldId id="392" r:id="rId49"/>
    <p:sldId id="393" r:id="rId50"/>
    <p:sldId id="394" r:id="rId51"/>
    <p:sldId id="395" r:id="rId52"/>
    <p:sldId id="396" r:id="rId53"/>
    <p:sldId id="397" r:id="rId54"/>
    <p:sldId id="398" r:id="rId55"/>
    <p:sldId id="399" r:id="rId56"/>
    <p:sldId id="400" r:id="rId57"/>
    <p:sldId id="401" r:id="rId58"/>
    <p:sldId id="402" r:id="rId59"/>
    <p:sldId id="403" r:id="rId60"/>
    <p:sldId id="405" r:id="rId61"/>
    <p:sldId id="406" r:id="rId62"/>
    <p:sldId id="407" r:id="rId63"/>
    <p:sldId id="408" r:id="rId64"/>
    <p:sldId id="409" r:id="rId65"/>
    <p:sldId id="410" r:id="rId66"/>
    <p:sldId id="411" r:id="rId67"/>
    <p:sldId id="412" r:id="rId68"/>
    <p:sldId id="413" r:id="rId69"/>
    <p:sldId id="414" r:id="rId70"/>
    <p:sldId id="415" r:id="rId71"/>
    <p:sldId id="416" r:id="rId72"/>
    <p:sldId id="417" r:id="rId73"/>
    <p:sldId id="418" r:id="rId74"/>
    <p:sldId id="419" r:id="rId75"/>
    <p:sldId id="420" r:id="rId76"/>
    <p:sldId id="421" r:id="rId77"/>
    <p:sldId id="422" r:id="rId78"/>
    <p:sldId id="423" r:id="rId79"/>
    <p:sldId id="424" r:id="rId80"/>
    <p:sldId id="425" r:id="rId81"/>
    <p:sldId id="426" r:id="rId82"/>
    <p:sldId id="428" r:id="rId83"/>
    <p:sldId id="429" r:id="rId84"/>
    <p:sldId id="430" r:id="rId85"/>
    <p:sldId id="431" r:id="rId86"/>
    <p:sldId id="432" r:id="rId87"/>
    <p:sldId id="433" r:id="rId88"/>
    <p:sldId id="434" r:id="rId89"/>
    <p:sldId id="435" r:id="rId90"/>
    <p:sldId id="436" r:id="rId91"/>
    <p:sldId id="437" r:id="rId92"/>
    <p:sldId id="438" r:id="rId93"/>
    <p:sldId id="439" r:id="rId94"/>
    <p:sldId id="512" r:id="rId95"/>
    <p:sldId id="513" r:id="rId96"/>
    <p:sldId id="514" r:id="rId97"/>
    <p:sldId id="515" r:id="rId98"/>
    <p:sldId id="516" r:id="rId99"/>
    <p:sldId id="517" r:id="rId100"/>
    <p:sldId id="518" r:id="rId101"/>
    <p:sldId id="519" r:id="rId102"/>
    <p:sldId id="520" r:id="rId103"/>
    <p:sldId id="521" r:id="rId104"/>
    <p:sldId id="522" r:id="rId105"/>
    <p:sldId id="523" r:id="rId106"/>
    <p:sldId id="524" r:id="rId107"/>
    <p:sldId id="525" r:id="rId108"/>
    <p:sldId id="553" r:id="rId109"/>
    <p:sldId id="554" r:id="rId110"/>
    <p:sldId id="555" r:id="rId111"/>
    <p:sldId id="556" r:id="rId112"/>
    <p:sldId id="557" r:id="rId113"/>
    <p:sldId id="558" r:id="rId114"/>
    <p:sldId id="559" r:id="rId115"/>
    <p:sldId id="560" r:id="rId116"/>
    <p:sldId id="561" r:id="rId117"/>
    <p:sldId id="562" r:id="rId118"/>
    <p:sldId id="563" r:id="rId119"/>
    <p:sldId id="564" r:id="rId120"/>
    <p:sldId id="565" r:id="rId121"/>
    <p:sldId id="566" r:id="rId122"/>
    <p:sldId id="567" r:id="rId123"/>
    <p:sldId id="568" r:id="rId124"/>
    <p:sldId id="569" r:id="rId125"/>
    <p:sldId id="570" r:id="rId126"/>
    <p:sldId id="571" r:id="rId127"/>
    <p:sldId id="572" r:id="rId128"/>
    <p:sldId id="573" r:id="rId129"/>
    <p:sldId id="574" r:id="rId130"/>
    <p:sldId id="575" r:id="rId131"/>
    <p:sldId id="576" r:id="rId132"/>
    <p:sldId id="579" r:id="rId133"/>
    <p:sldId id="580" r:id="rId134"/>
    <p:sldId id="581" r:id="rId135"/>
    <p:sldId id="582" r:id="rId136"/>
    <p:sldId id="583" r:id="rId137"/>
    <p:sldId id="584" r:id="rId138"/>
    <p:sldId id="585" r:id="rId139"/>
    <p:sldId id="586" r:id="rId140"/>
    <p:sldId id="587" r:id="rId141"/>
    <p:sldId id="588" r:id="rId142"/>
    <p:sldId id="589" r:id="rId143"/>
    <p:sldId id="590" r:id="rId144"/>
    <p:sldId id="591" r:id="rId145"/>
    <p:sldId id="592" r:id="rId146"/>
    <p:sldId id="594" r:id="rId147"/>
    <p:sldId id="595" r:id="rId148"/>
    <p:sldId id="596" r:id="rId149"/>
    <p:sldId id="597" r:id="rId150"/>
    <p:sldId id="598" r:id="rId151"/>
    <p:sldId id="599" r:id="rId152"/>
    <p:sldId id="600" r:id="rId153"/>
    <p:sldId id="601" r:id="rId154"/>
    <p:sldId id="602" r:id="rId155"/>
    <p:sldId id="603" r:id="rId156"/>
    <p:sldId id="604" r:id="rId157"/>
    <p:sldId id="605" r:id="rId158"/>
    <p:sldId id="606" r:id="rId159"/>
    <p:sldId id="607" r:id="rId160"/>
    <p:sldId id="608" r:id="rId161"/>
    <p:sldId id="609" r:id="rId162"/>
    <p:sldId id="610" r:id="rId163"/>
    <p:sldId id="611" r:id="rId164"/>
    <p:sldId id="612" r:id="rId165"/>
    <p:sldId id="613" r:id="rId166"/>
    <p:sldId id="614" r:id="rId167"/>
    <p:sldId id="615" r:id="rId168"/>
    <p:sldId id="616" r:id="rId169"/>
    <p:sldId id="617" r:id="rId170"/>
    <p:sldId id="618" r:id="rId171"/>
    <p:sldId id="619" r:id="rId172"/>
    <p:sldId id="620" r:id="rId173"/>
    <p:sldId id="621" r:id="rId174"/>
    <p:sldId id="622" r:id="rId175"/>
    <p:sldId id="623" r:id="rId176"/>
    <p:sldId id="624" r:id="rId177"/>
    <p:sldId id="625" r:id="rId178"/>
    <p:sldId id="626" r:id="rId179"/>
    <p:sldId id="627" r:id="rId180"/>
    <p:sldId id="628" r:id="rId181"/>
    <p:sldId id="629" r:id="rId182"/>
    <p:sldId id="630" r:id="rId183"/>
    <p:sldId id="631" r:id="rId184"/>
    <p:sldId id="632" r:id="rId185"/>
    <p:sldId id="633" r:id="rId186"/>
    <p:sldId id="634" r:id="rId187"/>
    <p:sldId id="635" r:id="rId188"/>
    <p:sldId id="636" r:id="rId189"/>
    <p:sldId id="637" r:id="rId190"/>
    <p:sldId id="638" r:id="rId191"/>
    <p:sldId id="639" r:id="rId192"/>
    <p:sldId id="641" r:id="rId193"/>
    <p:sldId id="642" r:id="rId194"/>
    <p:sldId id="643" r:id="rId195"/>
    <p:sldId id="647" r:id="rId196"/>
    <p:sldId id="648" r:id="rId197"/>
    <p:sldId id="676" r:id="rId198"/>
    <p:sldId id="677" r:id="rId199"/>
    <p:sldId id="678" r:id="rId200"/>
    <p:sldId id="679" r:id="rId201"/>
    <p:sldId id="680" r:id="rId202"/>
    <p:sldId id="681" r:id="rId203"/>
    <p:sldId id="682" r:id="rId204"/>
    <p:sldId id="683" r:id="rId205"/>
    <p:sldId id="684" r:id="rId206"/>
    <p:sldId id="685" r:id="rId207"/>
    <p:sldId id="686" r:id="rId208"/>
    <p:sldId id="687" r:id="rId209"/>
    <p:sldId id="688" r:id="rId210"/>
    <p:sldId id="689" r:id="rId211"/>
    <p:sldId id="690" r:id="rId212"/>
    <p:sldId id="691" r:id="rId213"/>
    <p:sldId id="692" r:id="rId214"/>
    <p:sldId id="693" r:id="rId215"/>
    <p:sldId id="694" r:id="rId216"/>
    <p:sldId id="695" r:id="rId217"/>
    <p:sldId id="696" r:id="rId218"/>
    <p:sldId id="698" r:id="rId219"/>
    <p:sldId id="699" r:id="rId220"/>
    <p:sldId id="700" r:id="rId221"/>
    <p:sldId id="701" r:id="rId222"/>
    <p:sldId id="702" r:id="rId223"/>
    <p:sldId id="703" r:id="rId224"/>
    <p:sldId id="704" r:id="rId225"/>
    <p:sldId id="705" r:id="rId226"/>
    <p:sldId id="706" r:id="rId227"/>
    <p:sldId id="707" r:id="rId228"/>
    <p:sldId id="708" r:id="rId229"/>
    <p:sldId id="709" r:id="rId230"/>
    <p:sldId id="710" r:id="rId231"/>
    <p:sldId id="711" r:id="rId232"/>
    <p:sldId id="712" r:id="rId233"/>
    <p:sldId id="713" r:id="rId234"/>
    <p:sldId id="714" r:id="rId235"/>
    <p:sldId id="715" r:id="rId236"/>
    <p:sldId id="716" r:id="rId237"/>
    <p:sldId id="717" r:id="rId238"/>
    <p:sldId id="718" r:id="rId239"/>
    <p:sldId id="719" r:id="rId240"/>
    <p:sldId id="720" r:id="rId241"/>
    <p:sldId id="721" r:id="rId242"/>
    <p:sldId id="722" r:id="rId243"/>
    <p:sldId id="723" r:id="rId244"/>
    <p:sldId id="724" r:id="rId245"/>
    <p:sldId id="725" r:id="rId246"/>
    <p:sldId id="726" r:id="rId247"/>
    <p:sldId id="727" r:id="rId248"/>
    <p:sldId id="728" r:id="rId249"/>
    <p:sldId id="729" r:id="rId250"/>
    <p:sldId id="730" r:id="rId251"/>
    <p:sldId id="731" r:id="rId252"/>
    <p:sldId id="732" r:id="rId253"/>
    <p:sldId id="733" r:id="rId254"/>
    <p:sldId id="734" r:id="rId255"/>
    <p:sldId id="735" r:id="rId256"/>
    <p:sldId id="736" r:id="rId257"/>
    <p:sldId id="737" r:id="rId258"/>
    <p:sldId id="738" r:id="rId259"/>
    <p:sldId id="739" r:id="rId260"/>
  </p:sldIdLst>
  <p:sldSz cx="12192000" cy="6858000"/>
  <p:notesSz cx="6858000" cy="9144000"/>
  <p:embeddedFontLst>
    <p:embeddedFont>
      <p:font typeface="Segoe UI" pitchFamily="34" charset="0"/>
      <p:regular r:id="rId262"/>
      <p:bold r:id="rId263"/>
      <p:italic r:id="rId264"/>
      <p:boldItalic r:id="rId265"/>
    </p:embeddedFont>
    <p:embeddedFont>
      <p:font typeface="微软雅黑" pitchFamily="34" charset="-122"/>
      <p:regular r:id="rId266"/>
      <p:bold r:id="rId267"/>
    </p:embeddedFont>
    <p:embeddedFont>
      <p:font typeface="Segoe UI Light" pitchFamily="34" charset="0"/>
      <p:regular r:id="rId268"/>
    </p:embeddedFont>
    <p:embeddedFont>
      <p:font typeface="Microsoft JhengHei" pitchFamily="34" charset="-120"/>
      <p:regular r:id="rId269"/>
      <p:bold r:id="rId270"/>
    </p:embeddedFont>
    <p:embeddedFont>
      <p:font typeface="Century Gothic" pitchFamily="34" charset="0"/>
      <p:regular r:id="rId271"/>
      <p:bold r:id="rId272"/>
      <p:italic r:id="rId273"/>
      <p:boldItalic r:id="rId274"/>
    </p:embeddedFont>
    <p:embeddedFont>
      <p:font typeface="Calibri" pitchFamily="34" charset="0"/>
      <p:regular r:id="rId275"/>
      <p:bold r:id="rId276"/>
      <p:italic r:id="rId277"/>
      <p:boldItalic r:id="rId278"/>
    </p:embeddedFont>
  </p:embeddedFontLst>
  <p:defaultTextStyle>
    <a:defPPr>
      <a:defRPr lang="zh-TW"/>
    </a:defPPr>
    <a:lvl1pPr marL="0" lvl="0"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1pPr>
    <a:lvl2pPr marL="457200" lvl="1"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2pPr>
    <a:lvl3pPr marL="914400" lvl="2"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3pPr>
    <a:lvl4pPr marL="1371600" lvl="3"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4pPr>
    <a:lvl5pPr marL="1828800" lvl="4"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5pPr>
    <a:lvl6pPr marL="2286000" lvl="5"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6pPr>
    <a:lvl7pPr marL="2743200" lvl="6"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7pPr>
    <a:lvl8pPr marL="3200400" lvl="7"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8pPr>
    <a:lvl9pPr marL="3657600" lvl="8"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82" d="100"/>
          <a:sy n="82" d="100"/>
        </p:scale>
        <p:origin x="-682" y="-91"/>
      </p:cViewPr>
      <p:guideLst>
        <p:guide orient="horz" pos="2154"/>
        <p:guide pos="3898"/>
      </p:guideLst>
    </p:cSldViewPr>
  </p:slideViewPr>
  <p:notesTextViewPr>
    <p:cViewPr>
      <p:scale>
        <a:sx n="100" d="100"/>
        <a:sy n="100" d="100"/>
      </p:scale>
      <p:origin x="0" y="0"/>
    </p:cViewPr>
  </p:notesTextViewPr>
  <p:gridSpacing cx="73728263" cy="73728263"/>
</p:viewPr>
</file>

<file path=ppt/_rels/presentation.xml.rels><?xml version="1.0" encoding="UTF-8" standalone="yes"?>
<Relationships xmlns="http://schemas.openxmlformats.org/package/2006/relationships"><Relationship Id="rId117" Type="http://schemas.openxmlformats.org/officeDocument/2006/relationships/slide" Target="slides/slide110.xml"/><Relationship Id="rId21" Type="http://schemas.openxmlformats.org/officeDocument/2006/relationships/slide" Target="slides/slide14.xml"/><Relationship Id="rId42" Type="http://schemas.openxmlformats.org/officeDocument/2006/relationships/slide" Target="slides/slide35.xml"/><Relationship Id="rId63" Type="http://schemas.openxmlformats.org/officeDocument/2006/relationships/slide" Target="slides/slide56.xml"/><Relationship Id="rId84" Type="http://schemas.openxmlformats.org/officeDocument/2006/relationships/slide" Target="slides/slide77.xml"/><Relationship Id="rId138" Type="http://schemas.openxmlformats.org/officeDocument/2006/relationships/slide" Target="slides/slide131.xml"/><Relationship Id="rId159" Type="http://schemas.openxmlformats.org/officeDocument/2006/relationships/slide" Target="slides/slide152.xml"/><Relationship Id="rId170" Type="http://schemas.openxmlformats.org/officeDocument/2006/relationships/slide" Target="slides/slide163.xml"/><Relationship Id="rId191" Type="http://schemas.openxmlformats.org/officeDocument/2006/relationships/slide" Target="slides/slide184.xml"/><Relationship Id="rId205" Type="http://schemas.openxmlformats.org/officeDocument/2006/relationships/slide" Target="slides/slide198.xml"/><Relationship Id="rId226" Type="http://schemas.openxmlformats.org/officeDocument/2006/relationships/slide" Target="slides/slide219.xml"/><Relationship Id="rId247" Type="http://schemas.openxmlformats.org/officeDocument/2006/relationships/slide" Target="slides/slide240.xml"/><Relationship Id="rId107" Type="http://schemas.openxmlformats.org/officeDocument/2006/relationships/slide" Target="slides/slide100.xml"/><Relationship Id="rId268" Type="http://schemas.openxmlformats.org/officeDocument/2006/relationships/font" Target="fonts/font7.fntdata"/><Relationship Id="rId11" Type="http://schemas.openxmlformats.org/officeDocument/2006/relationships/slide" Target="slides/slide4.xml"/><Relationship Id="rId32" Type="http://schemas.openxmlformats.org/officeDocument/2006/relationships/slide" Target="slides/slide25.xml"/><Relationship Id="rId53" Type="http://schemas.openxmlformats.org/officeDocument/2006/relationships/slide" Target="slides/slide46.xml"/><Relationship Id="rId74" Type="http://schemas.openxmlformats.org/officeDocument/2006/relationships/slide" Target="slides/slide67.xml"/><Relationship Id="rId128" Type="http://schemas.openxmlformats.org/officeDocument/2006/relationships/slide" Target="slides/slide121.xml"/><Relationship Id="rId149" Type="http://schemas.openxmlformats.org/officeDocument/2006/relationships/slide" Target="slides/slide142.xml"/><Relationship Id="rId5" Type="http://schemas.openxmlformats.org/officeDocument/2006/relationships/slideMaster" Target="slideMasters/slideMaster5.xml"/><Relationship Id="rId95" Type="http://schemas.openxmlformats.org/officeDocument/2006/relationships/slide" Target="slides/slide88.xml"/><Relationship Id="rId160" Type="http://schemas.openxmlformats.org/officeDocument/2006/relationships/slide" Target="slides/slide153.xml"/><Relationship Id="rId181" Type="http://schemas.openxmlformats.org/officeDocument/2006/relationships/slide" Target="slides/slide174.xml"/><Relationship Id="rId216" Type="http://schemas.openxmlformats.org/officeDocument/2006/relationships/slide" Target="slides/slide209.xml"/><Relationship Id="rId237" Type="http://schemas.openxmlformats.org/officeDocument/2006/relationships/slide" Target="slides/slide230.xml"/><Relationship Id="rId258" Type="http://schemas.openxmlformats.org/officeDocument/2006/relationships/slide" Target="slides/slide251.xml"/><Relationship Id="rId279" Type="http://schemas.openxmlformats.org/officeDocument/2006/relationships/presProps" Target="presProps.xml"/><Relationship Id="rId22" Type="http://schemas.openxmlformats.org/officeDocument/2006/relationships/slide" Target="slides/slide15.xml"/><Relationship Id="rId43" Type="http://schemas.openxmlformats.org/officeDocument/2006/relationships/slide" Target="slides/slide36.xml"/><Relationship Id="rId64" Type="http://schemas.openxmlformats.org/officeDocument/2006/relationships/slide" Target="slides/slide57.xml"/><Relationship Id="rId118" Type="http://schemas.openxmlformats.org/officeDocument/2006/relationships/slide" Target="slides/slide111.xml"/><Relationship Id="rId139" Type="http://schemas.openxmlformats.org/officeDocument/2006/relationships/slide" Target="slides/slide132.xml"/><Relationship Id="rId85" Type="http://schemas.openxmlformats.org/officeDocument/2006/relationships/slide" Target="slides/slide78.xml"/><Relationship Id="rId150" Type="http://schemas.openxmlformats.org/officeDocument/2006/relationships/slide" Target="slides/slide143.xml"/><Relationship Id="rId171" Type="http://schemas.openxmlformats.org/officeDocument/2006/relationships/slide" Target="slides/slide164.xml"/><Relationship Id="rId192" Type="http://schemas.openxmlformats.org/officeDocument/2006/relationships/slide" Target="slides/slide185.xml"/><Relationship Id="rId206" Type="http://schemas.openxmlformats.org/officeDocument/2006/relationships/slide" Target="slides/slide199.xml"/><Relationship Id="rId227" Type="http://schemas.openxmlformats.org/officeDocument/2006/relationships/slide" Target="slides/slide220.xml"/><Relationship Id="rId248" Type="http://schemas.openxmlformats.org/officeDocument/2006/relationships/slide" Target="slides/slide241.xml"/><Relationship Id="rId269" Type="http://schemas.openxmlformats.org/officeDocument/2006/relationships/font" Target="fonts/font8.fntdata"/><Relationship Id="rId12" Type="http://schemas.openxmlformats.org/officeDocument/2006/relationships/slide" Target="slides/slide5.xml"/><Relationship Id="rId33" Type="http://schemas.openxmlformats.org/officeDocument/2006/relationships/slide" Target="slides/slide26.xml"/><Relationship Id="rId108" Type="http://schemas.openxmlformats.org/officeDocument/2006/relationships/slide" Target="slides/slide101.xml"/><Relationship Id="rId129" Type="http://schemas.openxmlformats.org/officeDocument/2006/relationships/slide" Target="slides/slide122.xml"/><Relationship Id="rId280" Type="http://schemas.openxmlformats.org/officeDocument/2006/relationships/viewProps" Target="viewProps.xml"/><Relationship Id="rId54" Type="http://schemas.openxmlformats.org/officeDocument/2006/relationships/slide" Target="slides/slide47.xml"/><Relationship Id="rId75" Type="http://schemas.openxmlformats.org/officeDocument/2006/relationships/slide" Target="slides/slide68.xml"/><Relationship Id="rId96" Type="http://schemas.openxmlformats.org/officeDocument/2006/relationships/slide" Target="slides/slide89.xml"/><Relationship Id="rId140" Type="http://schemas.openxmlformats.org/officeDocument/2006/relationships/slide" Target="slides/slide133.xml"/><Relationship Id="rId161" Type="http://schemas.openxmlformats.org/officeDocument/2006/relationships/slide" Target="slides/slide154.xml"/><Relationship Id="rId182" Type="http://schemas.openxmlformats.org/officeDocument/2006/relationships/slide" Target="slides/slide175.xml"/><Relationship Id="rId217" Type="http://schemas.openxmlformats.org/officeDocument/2006/relationships/slide" Target="slides/slide210.xml"/><Relationship Id="rId6" Type="http://schemas.openxmlformats.org/officeDocument/2006/relationships/slideMaster" Target="slideMasters/slideMaster6.xml"/><Relationship Id="rId238" Type="http://schemas.openxmlformats.org/officeDocument/2006/relationships/slide" Target="slides/slide231.xml"/><Relationship Id="rId259" Type="http://schemas.openxmlformats.org/officeDocument/2006/relationships/slide" Target="slides/slide252.xml"/><Relationship Id="rId23" Type="http://schemas.openxmlformats.org/officeDocument/2006/relationships/slide" Target="slides/slide16.xml"/><Relationship Id="rId119" Type="http://schemas.openxmlformats.org/officeDocument/2006/relationships/slide" Target="slides/slide112.xml"/><Relationship Id="rId270" Type="http://schemas.openxmlformats.org/officeDocument/2006/relationships/font" Target="fonts/font9.fntdata"/><Relationship Id="rId44" Type="http://schemas.openxmlformats.org/officeDocument/2006/relationships/slide" Target="slides/slide37.xml"/><Relationship Id="rId65" Type="http://schemas.openxmlformats.org/officeDocument/2006/relationships/slide" Target="slides/slide58.xml"/><Relationship Id="rId86" Type="http://schemas.openxmlformats.org/officeDocument/2006/relationships/slide" Target="slides/slide79.xml"/><Relationship Id="rId130" Type="http://schemas.openxmlformats.org/officeDocument/2006/relationships/slide" Target="slides/slide123.xml"/><Relationship Id="rId151" Type="http://schemas.openxmlformats.org/officeDocument/2006/relationships/slide" Target="slides/slide144.xml"/><Relationship Id="rId172" Type="http://schemas.openxmlformats.org/officeDocument/2006/relationships/slide" Target="slides/slide165.xml"/><Relationship Id="rId193" Type="http://schemas.openxmlformats.org/officeDocument/2006/relationships/slide" Target="slides/slide186.xml"/><Relationship Id="rId202" Type="http://schemas.openxmlformats.org/officeDocument/2006/relationships/slide" Target="slides/slide195.xml"/><Relationship Id="rId207" Type="http://schemas.openxmlformats.org/officeDocument/2006/relationships/slide" Target="slides/slide200.xml"/><Relationship Id="rId223" Type="http://schemas.openxmlformats.org/officeDocument/2006/relationships/slide" Target="slides/slide216.xml"/><Relationship Id="rId228" Type="http://schemas.openxmlformats.org/officeDocument/2006/relationships/slide" Target="slides/slide221.xml"/><Relationship Id="rId244" Type="http://schemas.openxmlformats.org/officeDocument/2006/relationships/slide" Target="slides/slide237.xml"/><Relationship Id="rId249" Type="http://schemas.openxmlformats.org/officeDocument/2006/relationships/slide" Target="slides/slide24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slide" Target="slides/slide102.xml"/><Relationship Id="rId260" Type="http://schemas.openxmlformats.org/officeDocument/2006/relationships/slide" Target="slides/slide253.xml"/><Relationship Id="rId265" Type="http://schemas.openxmlformats.org/officeDocument/2006/relationships/font" Target="fonts/font4.fntdata"/><Relationship Id="rId281" Type="http://schemas.openxmlformats.org/officeDocument/2006/relationships/theme" Target="theme/theme1.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slide" Target="slides/slide97.xml"/><Relationship Id="rId120" Type="http://schemas.openxmlformats.org/officeDocument/2006/relationships/slide" Target="slides/slide113.xml"/><Relationship Id="rId125" Type="http://schemas.openxmlformats.org/officeDocument/2006/relationships/slide" Target="slides/slide118.xml"/><Relationship Id="rId141" Type="http://schemas.openxmlformats.org/officeDocument/2006/relationships/slide" Target="slides/slide134.xml"/><Relationship Id="rId146" Type="http://schemas.openxmlformats.org/officeDocument/2006/relationships/slide" Target="slides/slide139.xml"/><Relationship Id="rId167" Type="http://schemas.openxmlformats.org/officeDocument/2006/relationships/slide" Target="slides/slide160.xml"/><Relationship Id="rId188" Type="http://schemas.openxmlformats.org/officeDocument/2006/relationships/slide" Target="slides/slide181.xml"/><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slide" Target="slides/slide85.xml"/><Relationship Id="rId162" Type="http://schemas.openxmlformats.org/officeDocument/2006/relationships/slide" Target="slides/slide155.xml"/><Relationship Id="rId183" Type="http://schemas.openxmlformats.org/officeDocument/2006/relationships/slide" Target="slides/slide176.xml"/><Relationship Id="rId213" Type="http://schemas.openxmlformats.org/officeDocument/2006/relationships/slide" Target="slides/slide206.xml"/><Relationship Id="rId218" Type="http://schemas.openxmlformats.org/officeDocument/2006/relationships/slide" Target="slides/slide211.xml"/><Relationship Id="rId234" Type="http://schemas.openxmlformats.org/officeDocument/2006/relationships/slide" Target="slides/slide227.xml"/><Relationship Id="rId239" Type="http://schemas.openxmlformats.org/officeDocument/2006/relationships/slide" Target="slides/slide232.xml"/><Relationship Id="rId2" Type="http://schemas.openxmlformats.org/officeDocument/2006/relationships/slideMaster" Target="slideMasters/slideMaster2.xml"/><Relationship Id="rId29" Type="http://schemas.openxmlformats.org/officeDocument/2006/relationships/slide" Target="slides/slide22.xml"/><Relationship Id="rId250" Type="http://schemas.openxmlformats.org/officeDocument/2006/relationships/slide" Target="slides/slide243.xml"/><Relationship Id="rId255" Type="http://schemas.openxmlformats.org/officeDocument/2006/relationships/slide" Target="slides/slide248.xml"/><Relationship Id="rId271" Type="http://schemas.openxmlformats.org/officeDocument/2006/relationships/font" Target="fonts/font10.fntdata"/><Relationship Id="rId276" Type="http://schemas.openxmlformats.org/officeDocument/2006/relationships/font" Target="fonts/font15.fntdata"/><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openxmlformats.org/officeDocument/2006/relationships/slide" Target="slides/slide103.xml"/><Relationship Id="rId115" Type="http://schemas.openxmlformats.org/officeDocument/2006/relationships/slide" Target="slides/slide108.xml"/><Relationship Id="rId131" Type="http://schemas.openxmlformats.org/officeDocument/2006/relationships/slide" Target="slides/slide124.xml"/><Relationship Id="rId136" Type="http://schemas.openxmlformats.org/officeDocument/2006/relationships/slide" Target="slides/slide129.xml"/><Relationship Id="rId157" Type="http://schemas.openxmlformats.org/officeDocument/2006/relationships/slide" Target="slides/slide150.xml"/><Relationship Id="rId178" Type="http://schemas.openxmlformats.org/officeDocument/2006/relationships/slide" Target="slides/slide171.xml"/><Relationship Id="rId61" Type="http://schemas.openxmlformats.org/officeDocument/2006/relationships/slide" Target="slides/slide54.xml"/><Relationship Id="rId82" Type="http://schemas.openxmlformats.org/officeDocument/2006/relationships/slide" Target="slides/slide75.xml"/><Relationship Id="rId152" Type="http://schemas.openxmlformats.org/officeDocument/2006/relationships/slide" Target="slides/slide145.xml"/><Relationship Id="rId173" Type="http://schemas.openxmlformats.org/officeDocument/2006/relationships/slide" Target="slides/slide166.xml"/><Relationship Id="rId194" Type="http://schemas.openxmlformats.org/officeDocument/2006/relationships/slide" Target="slides/slide187.xml"/><Relationship Id="rId199" Type="http://schemas.openxmlformats.org/officeDocument/2006/relationships/slide" Target="slides/slide192.xml"/><Relationship Id="rId203" Type="http://schemas.openxmlformats.org/officeDocument/2006/relationships/slide" Target="slides/slide196.xml"/><Relationship Id="rId208" Type="http://schemas.openxmlformats.org/officeDocument/2006/relationships/slide" Target="slides/slide201.xml"/><Relationship Id="rId229" Type="http://schemas.openxmlformats.org/officeDocument/2006/relationships/slide" Target="slides/slide222.xml"/><Relationship Id="rId19" Type="http://schemas.openxmlformats.org/officeDocument/2006/relationships/slide" Target="slides/slide12.xml"/><Relationship Id="rId224" Type="http://schemas.openxmlformats.org/officeDocument/2006/relationships/slide" Target="slides/slide217.xml"/><Relationship Id="rId240" Type="http://schemas.openxmlformats.org/officeDocument/2006/relationships/slide" Target="slides/slide233.xml"/><Relationship Id="rId245" Type="http://schemas.openxmlformats.org/officeDocument/2006/relationships/slide" Target="slides/slide238.xml"/><Relationship Id="rId261" Type="http://schemas.openxmlformats.org/officeDocument/2006/relationships/notesMaster" Target="notesMasters/notesMaster1.xml"/><Relationship Id="rId266" Type="http://schemas.openxmlformats.org/officeDocument/2006/relationships/font" Target="fonts/font5.fntdata"/><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slide" Target="slides/slide93.xml"/><Relationship Id="rId105" Type="http://schemas.openxmlformats.org/officeDocument/2006/relationships/slide" Target="slides/slide98.xml"/><Relationship Id="rId126" Type="http://schemas.openxmlformats.org/officeDocument/2006/relationships/slide" Target="slides/slide119.xml"/><Relationship Id="rId147" Type="http://schemas.openxmlformats.org/officeDocument/2006/relationships/slide" Target="slides/slide140.xml"/><Relationship Id="rId168" Type="http://schemas.openxmlformats.org/officeDocument/2006/relationships/slide" Target="slides/slide161.xml"/><Relationship Id="rId282" Type="http://schemas.openxmlformats.org/officeDocument/2006/relationships/tableStyles" Target="tableStyles.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slide" Target="slides/slide86.xml"/><Relationship Id="rId98" Type="http://schemas.openxmlformats.org/officeDocument/2006/relationships/slide" Target="slides/slide91.xml"/><Relationship Id="rId121" Type="http://schemas.openxmlformats.org/officeDocument/2006/relationships/slide" Target="slides/slide114.xml"/><Relationship Id="rId142" Type="http://schemas.openxmlformats.org/officeDocument/2006/relationships/slide" Target="slides/slide135.xml"/><Relationship Id="rId163" Type="http://schemas.openxmlformats.org/officeDocument/2006/relationships/slide" Target="slides/slide156.xml"/><Relationship Id="rId184" Type="http://schemas.openxmlformats.org/officeDocument/2006/relationships/slide" Target="slides/slide177.xml"/><Relationship Id="rId189" Type="http://schemas.openxmlformats.org/officeDocument/2006/relationships/slide" Target="slides/slide182.xml"/><Relationship Id="rId219" Type="http://schemas.openxmlformats.org/officeDocument/2006/relationships/slide" Target="slides/slide212.xml"/><Relationship Id="rId3" Type="http://schemas.openxmlformats.org/officeDocument/2006/relationships/slideMaster" Target="slideMasters/slideMaster3.xml"/><Relationship Id="rId214" Type="http://schemas.openxmlformats.org/officeDocument/2006/relationships/slide" Target="slides/slide207.xml"/><Relationship Id="rId230" Type="http://schemas.openxmlformats.org/officeDocument/2006/relationships/slide" Target="slides/slide223.xml"/><Relationship Id="rId235" Type="http://schemas.openxmlformats.org/officeDocument/2006/relationships/slide" Target="slides/slide228.xml"/><Relationship Id="rId251" Type="http://schemas.openxmlformats.org/officeDocument/2006/relationships/slide" Target="slides/slide244.xml"/><Relationship Id="rId256" Type="http://schemas.openxmlformats.org/officeDocument/2006/relationships/slide" Target="slides/slide249.xml"/><Relationship Id="rId277" Type="http://schemas.openxmlformats.org/officeDocument/2006/relationships/font" Target="fonts/font16.fntdata"/><Relationship Id="rId25" Type="http://schemas.openxmlformats.org/officeDocument/2006/relationships/slide" Target="slides/slide18.xml"/><Relationship Id="rId46" Type="http://schemas.openxmlformats.org/officeDocument/2006/relationships/slide" Target="slides/slide39.xml"/><Relationship Id="rId67" Type="http://schemas.openxmlformats.org/officeDocument/2006/relationships/slide" Target="slides/slide60.xml"/><Relationship Id="rId116" Type="http://schemas.openxmlformats.org/officeDocument/2006/relationships/slide" Target="slides/slide109.xml"/><Relationship Id="rId137" Type="http://schemas.openxmlformats.org/officeDocument/2006/relationships/slide" Target="slides/slide130.xml"/><Relationship Id="rId158" Type="http://schemas.openxmlformats.org/officeDocument/2006/relationships/slide" Target="slides/slide151.xml"/><Relationship Id="rId272" Type="http://schemas.openxmlformats.org/officeDocument/2006/relationships/font" Target="fonts/font11.fntdata"/><Relationship Id="rId20" Type="http://schemas.openxmlformats.org/officeDocument/2006/relationships/slide" Target="slides/slide13.xml"/><Relationship Id="rId41" Type="http://schemas.openxmlformats.org/officeDocument/2006/relationships/slide" Target="slides/slide34.xml"/><Relationship Id="rId62" Type="http://schemas.openxmlformats.org/officeDocument/2006/relationships/slide" Target="slides/slide55.xml"/><Relationship Id="rId83" Type="http://schemas.openxmlformats.org/officeDocument/2006/relationships/slide" Target="slides/slide76.xml"/><Relationship Id="rId88" Type="http://schemas.openxmlformats.org/officeDocument/2006/relationships/slide" Target="slides/slide81.xml"/><Relationship Id="rId111" Type="http://schemas.openxmlformats.org/officeDocument/2006/relationships/slide" Target="slides/slide104.xml"/><Relationship Id="rId132" Type="http://schemas.openxmlformats.org/officeDocument/2006/relationships/slide" Target="slides/slide125.xml"/><Relationship Id="rId153" Type="http://schemas.openxmlformats.org/officeDocument/2006/relationships/slide" Target="slides/slide146.xml"/><Relationship Id="rId174" Type="http://schemas.openxmlformats.org/officeDocument/2006/relationships/slide" Target="slides/slide167.xml"/><Relationship Id="rId179" Type="http://schemas.openxmlformats.org/officeDocument/2006/relationships/slide" Target="slides/slide172.xml"/><Relationship Id="rId195" Type="http://schemas.openxmlformats.org/officeDocument/2006/relationships/slide" Target="slides/slide188.xml"/><Relationship Id="rId209" Type="http://schemas.openxmlformats.org/officeDocument/2006/relationships/slide" Target="slides/slide202.xml"/><Relationship Id="rId190" Type="http://schemas.openxmlformats.org/officeDocument/2006/relationships/slide" Target="slides/slide183.xml"/><Relationship Id="rId204" Type="http://schemas.openxmlformats.org/officeDocument/2006/relationships/slide" Target="slides/slide197.xml"/><Relationship Id="rId220" Type="http://schemas.openxmlformats.org/officeDocument/2006/relationships/slide" Target="slides/slide213.xml"/><Relationship Id="rId225" Type="http://schemas.openxmlformats.org/officeDocument/2006/relationships/slide" Target="slides/slide218.xml"/><Relationship Id="rId241" Type="http://schemas.openxmlformats.org/officeDocument/2006/relationships/slide" Target="slides/slide234.xml"/><Relationship Id="rId246" Type="http://schemas.openxmlformats.org/officeDocument/2006/relationships/slide" Target="slides/slide239.xml"/><Relationship Id="rId267" Type="http://schemas.openxmlformats.org/officeDocument/2006/relationships/font" Target="fonts/font6.fntdata"/><Relationship Id="rId15" Type="http://schemas.openxmlformats.org/officeDocument/2006/relationships/slide" Target="slides/slide8.xml"/><Relationship Id="rId36" Type="http://schemas.openxmlformats.org/officeDocument/2006/relationships/slide" Target="slides/slide29.xml"/><Relationship Id="rId57" Type="http://schemas.openxmlformats.org/officeDocument/2006/relationships/slide" Target="slides/slide50.xml"/><Relationship Id="rId106" Type="http://schemas.openxmlformats.org/officeDocument/2006/relationships/slide" Target="slides/slide99.xml"/><Relationship Id="rId127" Type="http://schemas.openxmlformats.org/officeDocument/2006/relationships/slide" Target="slides/slide120.xml"/><Relationship Id="rId262" Type="http://schemas.openxmlformats.org/officeDocument/2006/relationships/font" Target="fonts/font1.fntdata"/><Relationship Id="rId10" Type="http://schemas.openxmlformats.org/officeDocument/2006/relationships/slide" Target="slides/slide3.xml"/><Relationship Id="rId31" Type="http://schemas.openxmlformats.org/officeDocument/2006/relationships/slide" Target="slides/slide24.xml"/><Relationship Id="rId52" Type="http://schemas.openxmlformats.org/officeDocument/2006/relationships/slide" Target="slides/slide45.xml"/><Relationship Id="rId73" Type="http://schemas.openxmlformats.org/officeDocument/2006/relationships/slide" Target="slides/slide66.xml"/><Relationship Id="rId78" Type="http://schemas.openxmlformats.org/officeDocument/2006/relationships/slide" Target="slides/slide71.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122" Type="http://schemas.openxmlformats.org/officeDocument/2006/relationships/slide" Target="slides/slide115.xml"/><Relationship Id="rId143" Type="http://schemas.openxmlformats.org/officeDocument/2006/relationships/slide" Target="slides/slide136.xml"/><Relationship Id="rId148" Type="http://schemas.openxmlformats.org/officeDocument/2006/relationships/slide" Target="slides/slide141.xml"/><Relationship Id="rId164" Type="http://schemas.openxmlformats.org/officeDocument/2006/relationships/slide" Target="slides/slide157.xml"/><Relationship Id="rId169" Type="http://schemas.openxmlformats.org/officeDocument/2006/relationships/slide" Target="slides/slide162.xml"/><Relationship Id="rId185" Type="http://schemas.openxmlformats.org/officeDocument/2006/relationships/slide" Target="slides/slide178.xml"/><Relationship Id="rId4" Type="http://schemas.openxmlformats.org/officeDocument/2006/relationships/slideMaster" Target="slideMasters/slideMaster4.xml"/><Relationship Id="rId9" Type="http://schemas.openxmlformats.org/officeDocument/2006/relationships/slide" Target="slides/slide2.xml"/><Relationship Id="rId180" Type="http://schemas.openxmlformats.org/officeDocument/2006/relationships/slide" Target="slides/slide173.xml"/><Relationship Id="rId210" Type="http://schemas.openxmlformats.org/officeDocument/2006/relationships/slide" Target="slides/slide203.xml"/><Relationship Id="rId215" Type="http://schemas.openxmlformats.org/officeDocument/2006/relationships/slide" Target="slides/slide208.xml"/><Relationship Id="rId236" Type="http://schemas.openxmlformats.org/officeDocument/2006/relationships/slide" Target="slides/slide229.xml"/><Relationship Id="rId257" Type="http://schemas.openxmlformats.org/officeDocument/2006/relationships/slide" Target="slides/slide250.xml"/><Relationship Id="rId278" Type="http://schemas.openxmlformats.org/officeDocument/2006/relationships/font" Target="fonts/font17.fntdata"/><Relationship Id="rId26" Type="http://schemas.openxmlformats.org/officeDocument/2006/relationships/slide" Target="slides/slide19.xml"/><Relationship Id="rId231" Type="http://schemas.openxmlformats.org/officeDocument/2006/relationships/slide" Target="slides/slide224.xml"/><Relationship Id="rId252" Type="http://schemas.openxmlformats.org/officeDocument/2006/relationships/slide" Target="slides/slide245.xml"/><Relationship Id="rId273" Type="http://schemas.openxmlformats.org/officeDocument/2006/relationships/font" Target="fonts/font12.fntdata"/><Relationship Id="rId47" Type="http://schemas.openxmlformats.org/officeDocument/2006/relationships/slide" Target="slides/slide40.xml"/><Relationship Id="rId68" Type="http://schemas.openxmlformats.org/officeDocument/2006/relationships/slide" Target="slides/slide61.xml"/><Relationship Id="rId89" Type="http://schemas.openxmlformats.org/officeDocument/2006/relationships/slide" Target="slides/slide82.xml"/><Relationship Id="rId112" Type="http://schemas.openxmlformats.org/officeDocument/2006/relationships/slide" Target="slides/slide105.xml"/><Relationship Id="rId133" Type="http://schemas.openxmlformats.org/officeDocument/2006/relationships/slide" Target="slides/slide126.xml"/><Relationship Id="rId154" Type="http://schemas.openxmlformats.org/officeDocument/2006/relationships/slide" Target="slides/slide147.xml"/><Relationship Id="rId175" Type="http://schemas.openxmlformats.org/officeDocument/2006/relationships/slide" Target="slides/slide168.xml"/><Relationship Id="rId196" Type="http://schemas.openxmlformats.org/officeDocument/2006/relationships/slide" Target="slides/slide189.xml"/><Relationship Id="rId200" Type="http://schemas.openxmlformats.org/officeDocument/2006/relationships/slide" Target="slides/slide193.xml"/><Relationship Id="rId16" Type="http://schemas.openxmlformats.org/officeDocument/2006/relationships/slide" Target="slides/slide9.xml"/><Relationship Id="rId221" Type="http://schemas.openxmlformats.org/officeDocument/2006/relationships/slide" Target="slides/slide214.xml"/><Relationship Id="rId242" Type="http://schemas.openxmlformats.org/officeDocument/2006/relationships/slide" Target="slides/slide235.xml"/><Relationship Id="rId263" Type="http://schemas.openxmlformats.org/officeDocument/2006/relationships/font" Target="fonts/font2.fntdata"/><Relationship Id="rId37" Type="http://schemas.openxmlformats.org/officeDocument/2006/relationships/slide" Target="slides/slide30.xml"/><Relationship Id="rId58" Type="http://schemas.openxmlformats.org/officeDocument/2006/relationships/slide" Target="slides/slide51.xml"/><Relationship Id="rId79" Type="http://schemas.openxmlformats.org/officeDocument/2006/relationships/slide" Target="slides/slide72.xml"/><Relationship Id="rId102" Type="http://schemas.openxmlformats.org/officeDocument/2006/relationships/slide" Target="slides/slide95.xml"/><Relationship Id="rId123" Type="http://schemas.openxmlformats.org/officeDocument/2006/relationships/slide" Target="slides/slide116.xml"/><Relationship Id="rId144" Type="http://schemas.openxmlformats.org/officeDocument/2006/relationships/slide" Target="slides/slide137.xml"/><Relationship Id="rId90" Type="http://schemas.openxmlformats.org/officeDocument/2006/relationships/slide" Target="slides/slide83.xml"/><Relationship Id="rId165" Type="http://schemas.openxmlformats.org/officeDocument/2006/relationships/slide" Target="slides/slide158.xml"/><Relationship Id="rId186" Type="http://schemas.openxmlformats.org/officeDocument/2006/relationships/slide" Target="slides/slide179.xml"/><Relationship Id="rId211" Type="http://schemas.openxmlformats.org/officeDocument/2006/relationships/slide" Target="slides/slide204.xml"/><Relationship Id="rId232" Type="http://schemas.openxmlformats.org/officeDocument/2006/relationships/slide" Target="slides/slide225.xml"/><Relationship Id="rId253" Type="http://schemas.openxmlformats.org/officeDocument/2006/relationships/slide" Target="slides/slide246.xml"/><Relationship Id="rId274" Type="http://schemas.openxmlformats.org/officeDocument/2006/relationships/font" Target="fonts/font13.fntdata"/><Relationship Id="rId27" Type="http://schemas.openxmlformats.org/officeDocument/2006/relationships/slide" Target="slides/slide20.xml"/><Relationship Id="rId48" Type="http://schemas.openxmlformats.org/officeDocument/2006/relationships/slide" Target="slides/slide41.xml"/><Relationship Id="rId69" Type="http://schemas.openxmlformats.org/officeDocument/2006/relationships/slide" Target="slides/slide62.xml"/><Relationship Id="rId113" Type="http://schemas.openxmlformats.org/officeDocument/2006/relationships/slide" Target="slides/slide106.xml"/><Relationship Id="rId134" Type="http://schemas.openxmlformats.org/officeDocument/2006/relationships/slide" Target="slides/slide127.xml"/><Relationship Id="rId80" Type="http://schemas.openxmlformats.org/officeDocument/2006/relationships/slide" Target="slides/slide73.xml"/><Relationship Id="rId155" Type="http://schemas.openxmlformats.org/officeDocument/2006/relationships/slide" Target="slides/slide148.xml"/><Relationship Id="rId176" Type="http://schemas.openxmlformats.org/officeDocument/2006/relationships/slide" Target="slides/slide169.xml"/><Relationship Id="rId197" Type="http://schemas.openxmlformats.org/officeDocument/2006/relationships/slide" Target="slides/slide190.xml"/><Relationship Id="rId201" Type="http://schemas.openxmlformats.org/officeDocument/2006/relationships/slide" Target="slides/slide194.xml"/><Relationship Id="rId222" Type="http://schemas.openxmlformats.org/officeDocument/2006/relationships/slide" Target="slides/slide215.xml"/><Relationship Id="rId243" Type="http://schemas.openxmlformats.org/officeDocument/2006/relationships/slide" Target="slides/slide236.xml"/><Relationship Id="rId264" Type="http://schemas.openxmlformats.org/officeDocument/2006/relationships/font" Target="fonts/font3.fntdata"/><Relationship Id="rId17" Type="http://schemas.openxmlformats.org/officeDocument/2006/relationships/slide" Target="slides/slide10.xml"/><Relationship Id="rId38" Type="http://schemas.openxmlformats.org/officeDocument/2006/relationships/slide" Target="slides/slide31.xml"/><Relationship Id="rId59" Type="http://schemas.openxmlformats.org/officeDocument/2006/relationships/slide" Target="slides/slide52.xml"/><Relationship Id="rId103" Type="http://schemas.openxmlformats.org/officeDocument/2006/relationships/slide" Target="slides/slide96.xml"/><Relationship Id="rId124" Type="http://schemas.openxmlformats.org/officeDocument/2006/relationships/slide" Target="slides/slide117.xml"/><Relationship Id="rId70" Type="http://schemas.openxmlformats.org/officeDocument/2006/relationships/slide" Target="slides/slide63.xml"/><Relationship Id="rId91" Type="http://schemas.openxmlformats.org/officeDocument/2006/relationships/slide" Target="slides/slide84.xml"/><Relationship Id="rId145" Type="http://schemas.openxmlformats.org/officeDocument/2006/relationships/slide" Target="slides/slide138.xml"/><Relationship Id="rId166" Type="http://schemas.openxmlformats.org/officeDocument/2006/relationships/slide" Target="slides/slide159.xml"/><Relationship Id="rId187" Type="http://schemas.openxmlformats.org/officeDocument/2006/relationships/slide" Target="slides/slide180.xml"/><Relationship Id="rId1" Type="http://schemas.openxmlformats.org/officeDocument/2006/relationships/slideMaster" Target="slideMasters/slideMaster1.xml"/><Relationship Id="rId212" Type="http://schemas.openxmlformats.org/officeDocument/2006/relationships/slide" Target="slides/slide205.xml"/><Relationship Id="rId233" Type="http://schemas.openxmlformats.org/officeDocument/2006/relationships/slide" Target="slides/slide226.xml"/><Relationship Id="rId254" Type="http://schemas.openxmlformats.org/officeDocument/2006/relationships/slide" Target="slides/slide247.xml"/><Relationship Id="rId28" Type="http://schemas.openxmlformats.org/officeDocument/2006/relationships/slide" Target="slides/slide21.xml"/><Relationship Id="rId49" Type="http://schemas.openxmlformats.org/officeDocument/2006/relationships/slide" Target="slides/slide42.xml"/><Relationship Id="rId114" Type="http://schemas.openxmlformats.org/officeDocument/2006/relationships/slide" Target="slides/slide107.xml"/><Relationship Id="rId275" Type="http://schemas.openxmlformats.org/officeDocument/2006/relationships/font" Target="fonts/font14.fntdata"/><Relationship Id="rId60" Type="http://schemas.openxmlformats.org/officeDocument/2006/relationships/slide" Target="slides/slide53.xml"/><Relationship Id="rId81" Type="http://schemas.openxmlformats.org/officeDocument/2006/relationships/slide" Target="slides/slide74.xml"/><Relationship Id="rId135" Type="http://schemas.openxmlformats.org/officeDocument/2006/relationships/slide" Target="slides/slide128.xml"/><Relationship Id="rId156" Type="http://schemas.openxmlformats.org/officeDocument/2006/relationships/slide" Target="slides/slide149.xml"/><Relationship Id="rId177" Type="http://schemas.openxmlformats.org/officeDocument/2006/relationships/slide" Target="slides/slide170.xml"/><Relationship Id="rId198" Type="http://schemas.openxmlformats.org/officeDocument/2006/relationships/slide" Target="slides/slide1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2021/4/7/Wed</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23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23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23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235.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236.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237.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238.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239.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240.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2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242.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245.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246.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247.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248.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249.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250.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25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22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22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22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22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23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2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TW" altLang="en-US" dirty="0">
              <a:latin typeface="Segoe UI" panose="020B0502040204020203" pitchFamily="2" charset="0"/>
            </a:endParaRPr>
          </a:p>
        </p:txBody>
      </p:sp>
      <p:sp>
        <p:nvSpPr>
          <p:cNvPr id="5" name="页脚占位符 4"/>
          <p:cNvSpPr>
            <a:spLocks noGrp="1"/>
          </p:cNvSpPr>
          <p:nvPr>
            <p:ph type="ftr" sz="quarter" idx="11"/>
          </p:nvPr>
        </p:nvSpPr>
        <p:spPr/>
        <p:txBody>
          <a:bodyPr/>
          <a:lstStyle/>
          <a:p>
            <a:pPr lvl="0"/>
            <a:endParaRPr lang="zh-TW" altLang="en-US" dirty="0">
              <a:latin typeface="Segoe UI" panose="020B0502040204020203" pitchFamily="2"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TW" altLang="en-US" dirty="0">
                <a:latin typeface="Segoe UI" panose="020B0502040204020203" pitchFamily="2" charset="0"/>
              </a:rPr>
              <a:pPr lvl="0"/>
              <a:t>‹#›</a:t>
            </a:fld>
            <a:endParaRPr lang="zh-TW" altLang="en-US" dirty="0">
              <a:latin typeface="Segoe UI" panose="020B0502040204020203" pitchFamily="2"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TW" altLang="en-US" dirty="0">
              <a:latin typeface="Segoe UI" panose="020B0502040204020203" pitchFamily="2" charset="0"/>
            </a:endParaRPr>
          </a:p>
        </p:txBody>
      </p:sp>
      <p:sp>
        <p:nvSpPr>
          <p:cNvPr id="5" name="页脚占位符 4"/>
          <p:cNvSpPr>
            <a:spLocks noGrp="1"/>
          </p:cNvSpPr>
          <p:nvPr>
            <p:ph type="ftr" sz="quarter" idx="11"/>
          </p:nvPr>
        </p:nvSpPr>
        <p:spPr/>
        <p:txBody>
          <a:bodyPr/>
          <a:lstStyle/>
          <a:p>
            <a:pPr lvl="0"/>
            <a:endParaRPr lang="zh-TW" altLang="en-US" dirty="0">
              <a:latin typeface="Segoe UI" panose="020B0502040204020203" pitchFamily="2"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TW" altLang="en-US" dirty="0">
                <a:latin typeface="Segoe UI" panose="020B0502040204020203" pitchFamily="2" charset="0"/>
              </a:rPr>
              <a:pPr lvl="0"/>
              <a:t>‹#›</a:t>
            </a:fld>
            <a:endParaRPr lang="zh-TW" altLang="en-US" dirty="0">
              <a:latin typeface="Segoe UI" panose="020B0502040204020203" pitchFamily="2"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TW" altLang="en-US" dirty="0">
              <a:latin typeface="Segoe UI" panose="020B0502040204020203" pitchFamily="2" charset="0"/>
            </a:endParaRPr>
          </a:p>
        </p:txBody>
      </p:sp>
      <p:sp>
        <p:nvSpPr>
          <p:cNvPr id="5" name="页脚占位符 4"/>
          <p:cNvSpPr>
            <a:spLocks noGrp="1"/>
          </p:cNvSpPr>
          <p:nvPr>
            <p:ph type="ftr" sz="quarter" idx="11"/>
          </p:nvPr>
        </p:nvSpPr>
        <p:spPr/>
        <p:txBody>
          <a:bodyPr/>
          <a:lstStyle/>
          <a:p>
            <a:pPr lvl="0"/>
            <a:endParaRPr lang="zh-TW" altLang="en-US" dirty="0">
              <a:latin typeface="Segoe UI" panose="020B0502040204020203" pitchFamily="2"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TW" altLang="en-US" dirty="0">
                <a:latin typeface="Segoe UI" panose="020B0502040204020203" pitchFamily="2" charset="0"/>
              </a:rPr>
              <a:pPr lvl="0"/>
              <a:t>‹#›</a:t>
            </a:fld>
            <a:endParaRPr lang="zh-TW" altLang="en-US" dirty="0">
              <a:latin typeface="Segoe UI" panose="020B0502040204020203" pitchFamily="2"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1156"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TW" altLang="en-US" dirty="0">
              <a:latin typeface="Segoe UI" panose="020B0502040204020203" pitchFamily="2" charset="0"/>
            </a:endParaRPr>
          </a:p>
        </p:txBody>
      </p:sp>
      <p:sp>
        <p:nvSpPr>
          <p:cNvPr id="5" name="页脚占位符 4"/>
          <p:cNvSpPr>
            <a:spLocks noGrp="1"/>
          </p:cNvSpPr>
          <p:nvPr>
            <p:ph type="ftr" sz="quarter" idx="11"/>
          </p:nvPr>
        </p:nvSpPr>
        <p:spPr/>
        <p:txBody>
          <a:bodyPr/>
          <a:lstStyle/>
          <a:p>
            <a:pPr lvl="0"/>
            <a:endParaRPr lang="zh-TW" altLang="en-US" dirty="0">
              <a:latin typeface="Segoe UI" panose="020B0502040204020203" pitchFamily="2"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TW" altLang="en-US" dirty="0">
                <a:latin typeface="Segoe UI" panose="020B0502040204020203" pitchFamily="2" charset="0"/>
              </a:rPr>
              <a:pPr lvl="0"/>
              <a:t>‹#›</a:t>
            </a:fld>
            <a:endParaRPr lang="zh-TW" altLang="en-US" dirty="0">
              <a:latin typeface="Segoe UI" panose="020B0502040204020203" pitchFamily="2"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1156"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lvl="0"/>
            <a:endParaRPr lang="zh-TW" altLang="en-US" dirty="0">
              <a:latin typeface="Segoe UI" panose="020B0502040204020203" pitchFamily="2" charset="0"/>
            </a:endParaRPr>
          </a:p>
        </p:txBody>
      </p:sp>
      <p:sp>
        <p:nvSpPr>
          <p:cNvPr id="5" name="页脚占位符 4"/>
          <p:cNvSpPr>
            <a:spLocks noGrp="1"/>
          </p:cNvSpPr>
          <p:nvPr>
            <p:ph type="ftr" sz="quarter" idx="11"/>
          </p:nvPr>
        </p:nvSpPr>
        <p:spPr/>
        <p:txBody>
          <a:bodyPr/>
          <a:lstStyle/>
          <a:p>
            <a:pPr lvl="0"/>
            <a:endParaRPr lang="zh-TW" altLang="en-US" dirty="0">
              <a:latin typeface="Segoe UI" panose="020B0502040204020203" pitchFamily="2"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TW" altLang="en-US" dirty="0">
                <a:latin typeface="Segoe UI" panose="020B0502040204020203" pitchFamily="2" charset="0"/>
              </a:rPr>
              <a:pPr lvl="0"/>
              <a:t>‹#›</a:t>
            </a:fld>
            <a:endParaRPr lang="zh-TW" altLang="en-US" dirty="0">
              <a:latin typeface="Segoe UI" panose="020B0502040204020203" pitchFamily="2"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1156"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1156"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TW" altLang="en-US" dirty="0">
              <a:latin typeface="Segoe UI" panose="020B0502040204020203" pitchFamily="2" charset="0"/>
            </a:endParaRPr>
          </a:p>
        </p:txBody>
      </p:sp>
      <p:sp>
        <p:nvSpPr>
          <p:cNvPr id="6" name="页脚占位符 5"/>
          <p:cNvSpPr>
            <a:spLocks noGrp="1"/>
          </p:cNvSpPr>
          <p:nvPr>
            <p:ph type="ftr" sz="quarter" idx="11"/>
          </p:nvPr>
        </p:nvSpPr>
        <p:spPr/>
        <p:txBody>
          <a:bodyPr/>
          <a:lstStyle/>
          <a:p>
            <a:pPr lvl="0"/>
            <a:endParaRPr lang="zh-TW" altLang="en-US" dirty="0">
              <a:latin typeface="Segoe UI" panose="020B0502040204020203" pitchFamily="2"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TW" altLang="en-US" dirty="0">
                <a:latin typeface="Segoe UI" panose="020B0502040204020203" pitchFamily="2" charset="0"/>
              </a:rPr>
              <a:pPr lvl="0"/>
              <a:t>‹#›</a:t>
            </a:fld>
            <a:endParaRPr lang="zh-TW" altLang="en-US" dirty="0">
              <a:latin typeface="Segoe UI" panose="020B0502040204020203" pitchFamily="2"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1156"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TW" altLang="en-US" dirty="0">
              <a:latin typeface="Segoe UI" panose="020B0502040204020203" pitchFamily="2" charset="0"/>
            </a:endParaRPr>
          </a:p>
        </p:txBody>
      </p:sp>
      <p:sp>
        <p:nvSpPr>
          <p:cNvPr id="8" name="页脚占位符 7"/>
          <p:cNvSpPr>
            <a:spLocks noGrp="1"/>
          </p:cNvSpPr>
          <p:nvPr>
            <p:ph type="ftr" sz="quarter" idx="11"/>
          </p:nvPr>
        </p:nvSpPr>
        <p:spPr/>
        <p:txBody>
          <a:bodyPr/>
          <a:lstStyle/>
          <a:p>
            <a:pPr lvl="0"/>
            <a:endParaRPr lang="zh-TW" altLang="en-US" dirty="0">
              <a:latin typeface="Segoe UI" panose="020B0502040204020203" pitchFamily="2"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TW" altLang="en-US" dirty="0">
                <a:latin typeface="Segoe UI" panose="020B0502040204020203" pitchFamily="2" charset="0"/>
              </a:rPr>
              <a:pPr lvl="0"/>
              <a:t>‹#›</a:t>
            </a:fld>
            <a:endParaRPr lang="zh-TW" altLang="en-US" dirty="0">
              <a:latin typeface="Segoe UI" panose="020B0502040204020203" pitchFamily="2" charset="0"/>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1156"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TW" altLang="en-US" dirty="0">
              <a:latin typeface="Segoe UI" panose="020B0502040204020203" pitchFamily="2" charset="0"/>
            </a:endParaRPr>
          </a:p>
        </p:txBody>
      </p:sp>
      <p:sp>
        <p:nvSpPr>
          <p:cNvPr id="4" name="页脚占位符 3"/>
          <p:cNvSpPr>
            <a:spLocks noGrp="1"/>
          </p:cNvSpPr>
          <p:nvPr>
            <p:ph type="ftr" sz="quarter" idx="11"/>
          </p:nvPr>
        </p:nvSpPr>
        <p:spPr/>
        <p:txBody>
          <a:bodyPr/>
          <a:lstStyle/>
          <a:p>
            <a:pPr lvl="0"/>
            <a:endParaRPr lang="zh-TW" altLang="en-US" dirty="0">
              <a:latin typeface="Segoe UI" panose="020B0502040204020203" pitchFamily="2"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TW" altLang="en-US" dirty="0">
                <a:latin typeface="Segoe UI" panose="020B0502040204020203" pitchFamily="2" charset="0"/>
              </a:rPr>
              <a:pPr lvl="0"/>
              <a:t>‹#›</a:t>
            </a:fld>
            <a:endParaRPr lang="zh-TW" altLang="en-US" dirty="0">
              <a:latin typeface="Segoe UI" panose="020B0502040204020203" pitchFamily="2" charset="0"/>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TW" altLang="en-US" dirty="0">
              <a:latin typeface="Segoe UI" panose="020B0502040204020203" pitchFamily="2" charset="0"/>
            </a:endParaRPr>
          </a:p>
        </p:txBody>
      </p:sp>
      <p:sp>
        <p:nvSpPr>
          <p:cNvPr id="3" name="页脚占位符 2"/>
          <p:cNvSpPr>
            <a:spLocks noGrp="1"/>
          </p:cNvSpPr>
          <p:nvPr>
            <p:ph type="ftr" sz="quarter" idx="11"/>
          </p:nvPr>
        </p:nvSpPr>
        <p:spPr/>
        <p:txBody>
          <a:bodyPr/>
          <a:lstStyle/>
          <a:p>
            <a:pPr lvl="0"/>
            <a:endParaRPr lang="zh-TW" altLang="en-US" dirty="0">
              <a:latin typeface="Segoe UI" panose="020B0502040204020203" pitchFamily="2"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TW" altLang="en-US" dirty="0">
                <a:latin typeface="Segoe UI" panose="020B0502040204020203" pitchFamily="2" charset="0"/>
              </a:rPr>
              <a:pPr lvl="0"/>
              <a:t>‹#›</a:t>
            </a:fld>
            <a:endParaRPr lang="zh-TW" altLang="en-US" dirty="0">
              <a:latin typeface="Segoe UI" panose="020B0502040204020203" pitchFamily="2" charset="0"/>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1156" y="1619250"/>
            <a:ext cx="5152644" cy="45577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lvl="0"/>
            <a:endParaRPr lang="zh-TW" altLang="en-US" dirty="0">
              <a:latin typeface="Segoe UI" panose="020B0502040204020203" pitchFamily="2" charset="0"/>
            </a:endParaRPr>
          </a:p>
        </p:txBody>
      </p:sp>
      <p:sp>
        <p:nvSpPr>
          <p:cNvPr id="6" name="页脚占位符 5"/>
          <p:cNvSpPr>
            <a:spLocks noGrp="1"/>
          </p:cNvSpPr>
          <p:nvPr>
            <p:ph type="ftr" sz="quarter" idx="11"/>
          </p:nvPr>
        </p:nvSpPr>
        <p:spPr/>
        <p:txBody>
          <a:bodyPr/>
          <a:lstStyle/>
          <a:p>
            <a:pPr lvl="0"/>
            <a:endParaRPr lang="zh-TW" altLang="en-US" dirty="0">
              <a:latin typeface="Segoe UI" panose="020B0502040204020203" pitchFamily="2"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TW" altLang="en-US" dirty="0">
                <a:latin typeface="Segoe UI" panose="020B0502040204020203" pitchFamily="2" charset="0"/>
              </a:rPr>
              <a:pPr lvl="0"/>
              <a:t>‹#›</a:t>
            </a:fld>
            <a:endParaRPr lang="zh-TW" altLang="en-US" dirty="0">
              <a:latin typeface="Segoe UI" panose="020B0502040204020203" pitchFamily="2"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lvl="0"/>
            <a:endParaRPr lang="zh-TW" altLang="en-US" dirty="0">
              <a:latin typeface="Segoe UI" panose="020B0502040204020203" pitchFamily="2" charset="0"/>
            </a:endParaRPr>
          </a:p>
        </p:txBody>
      </p:sp>
      <p:sp>
        <p:nvSpPr>
          <p:cNvPr id="6" name="页脚占位符 5"/>
          <p:cNvSpPr>
            <a:spLocks noGrp="1"/>
          </p:cNvSpPr>
          <p:nvPr>
            <p:ph type="ftr" sz="quarter" idx="11"/>
          </p:nvPr>
        </p:nvSpPr>
        <p:spPr/>
        <p:txBody>
          <a:bodyPr/>
          <a:lstStyle/>
          <a:p>
            <a:pPr lvl="0"/>
            <a:endParaRPr lang="zh-TW" altLang="en-US" dirty="0">
              <a:latin typeface="Segoe UI" panose="020B0502040204020203" pitchFamily="2"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TW" altLang="en-US" dirty="0">
                <a:latin typeface="Segoe UI" panose="020B0502040204020203" pitchFamily="2" charset="0"/>
              </a:rPr>
              <a:pPr lvl="0"/>
              <a:t>‹#›</a:t>
            </a:fld>
            <a:endParaRPr lang="zh-TW" altLang="en-US" dirty="0">
              <a:latin typeface="Segoe UI" panose="020B0502040204020203" pitchFamily="2"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cstate="prin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079500"/>
          </a:xfrm>
          <a:prstGeom prst="rect">
            <a:avLst/>
          </a:prstGeom>
          <a:noFill/>
          <a:ln w="9525">
            <a:noFill/>
          </a:ln>
        </p:spPr>
        <p:txBody>
          <a:bodyPr anchor="ctr"/>
          <a:lstStyle/>
          <a:p>
            <a:pPr lvl="0"/>
            <a:r>
              <a:rPr lang="zh-TW" altLang="en-US"/>
              <a:t>单击此处编辑母版标题样式</a:t>
            </a:r>
          </a:p>
        </p:txBody>
      </p:sp>
      <p:sp>
        <p:nvSpPr>
          <p:cNvPr id="1027" name="文本占位符 2"/>
          <p:cNvSpPr>
            <a:spLocks noGrp="1"/>
          </p:cNvSpPr>
          <p:nvPr>
            <p:ph type="body" idx="1"/>
          </p:nvPr>
        </p:nvSpPr>
        <p:spPr>
          <a:xfrm>
            <a:off x="838200" y="1619250"/>
            <a:ext cx="10515600" cy="4557713"/>
          </a:xfrm>
          <a:prstGeom prst="rect">
            <a:avLst/>
          </a:prstGeom>
          <a:noFill/>
          <a:ln w="9525">
            <a:noFill/>
          </a:ln>
        </p:spPr>
        <p:txBody>
          <a:bodyPr/>
          <a:lstStyle/>
          <a:p>
            <a:pPr lvl="0"/>
            <a:r>
              <a:rPr lang="zh-TW" altLang="en-US"/>
              <a:t>单击此处编辑母版文本样式</a:t>
            </a:r>
          </a:p>
          <a:p>
            <a:pPr lvl="1"/>
            <a:r>
              <a:rPr lang="zh-TW" altLang="en-US"/>
              <a:t>第二级</a:t>
            </a:r>
          </a:p>
          <a:p>
            <a:pPr lvl="2"/>
            <a:r>
              <a:rPr lang="zh-TW" altLang="en-US"/>
              <a:t>第三级</a:t>
            </a:r>
          </a:p>
          <a:p>
            <a:pPr lvl="3"/>
            <a:r>
              <a:rPr lang="zh-TW" altLang="en-US"/>
              <a:t>第四级</a:t>
            </a:r>
          </a:p>
          <a:p>
            <a:pPr lvl="4"/>
            <a:r>
              <a:rPr lang="zh-TW" altLang="en-US"/>
              <a:t>第五级</a:t>
            </a:r>
          </a:p>
        </p:txBody>
      </p:sp>
      <p:sp>
        <p:nvSpPr>
          <p:cNvPr id="1028" name="日期占位符 3"/>
          <p:cNvSpPr>
            <a:spLocks noGrp="1"/>
          </p:cNvSpPr>
          <p:nvPr>
            <p:ph type="dt" sz="half" idx="2"/>
          </p:nvPr>
        </p:nvSpPr>
        <p:spPr>
          <a:xfrm>
            <a:off x="838200" y="6356350"/>
            <a:ext cx="2743200" cy="365125"/>
          </a:xfrm>
          <a:prstGeom prst="rect">
            <a:avLst/>
          </a:prstGeom>
          <a:noFill/>
          <a:ln w="9525">
            <a:noFill/>
          </a:ln>
        </p:spPr>
        <p:txBody>
          <a:bodyPr anchor="ctr"/>
          <a:lstStyle>
            <a:lvl1pPr>
              <a:defRPr sz="1200">
                <a:solidFill>
                  <a:srgbClr val="898989"/>
                </a:solidFill>
              </a:defRPr>
            </a:lvl1pPr>
          </a:lstStyle>
          <a:p>
            <a:pPr lvl="0"/>
            <a:endParaRPr lang="zh-TW" altLang="en-US" dirty="0">
              <a:latin typeface="Segoe UI" panose="020B0502040204020203" pitchFamily="2" charset="0"/>
            </a:endParaRPr>
          </a:p>
        </p:txBody>
      </p:sp>
      <p:sp>
        <p:nvSpPr>
          <p:cNvPr id="1029" name="页脚占位符 4"/>
          <p:cNvSpPr>
            <a:spLocks noGrp="1"/>
          </p:cNvSpPr>
          <p:nvPr>
            <p:ph type="ftr" sz="quarter" idx="3"/>
          </p:nvPr>
        </p:nvSpPr>
        <p:spPr>
          <a:xfrm>
            <a:off x="4038600" y="6356350"/>
            <a:ext cx="4114800" cy="365125"/>
          </a:xfrm>
          <a:prstGeom prst="rect">
            <a:avLst/>
          </a:prstGeom>
          <a:noFill/>
          <a:ln w="9525">
            <a:noFill/>
          </a:ln>
        </p:spPr>
        <p:txBody>
          <a:bodyPr anchor="ctr"/>
          <a:lstStyle>
            <a:lvl1pPr algn="ctr">
              <a:defRPr sz="1200">
                <a:solidFill>
                  <a:srgbClr val="898989"/>
                </a:solidFill>
              </a:defRPr>
            </a:lvl1pPr>
          </a:lstStyle>
          <a:p>
            <a:pPr lvl="0"/>
            <a:endParaRPr lang="zh-TW" altLang="en-US" dirty="0">
              <a:latin typeface="Segoe UI" panose="020B0502040204020203" pitchFamily="2" charset="0"/>
            </a:endParaRPr>
          </a:p>
        </p:txBody>
      </p:sp>
      <p:sp>
        <p:nvSpPr>
          <p:cNvPr id="1030" name="灯片编号占位符 5"/>
          <p:cNvSpPr>
            <a:spLocks noGrp="1"/>
          </p:cNvSpPr>
          <p:nvPr>
            <p:ph type="sldNum" sz="quarter" idx="4"/>
          </p:nvPr>
        </p:nvSpPr>
        <p:spPr>
          <a:xfrm>
            <a:off x="8610600" y="6356350"/>
            <a:ext cx="2743200" cy="365125"/>
          </a:xfrm>
          <a:prstGeom prst="rect">
            <a:avLst/>
          </a:prstGeom>
          <a:noFill/>
          <a:ln w="9525">
            <a:noFill/>
          </a:ln>
        </p:spPr>
        <p:txBody>
          <a:bodyPr anchor="ctr"/>
          <a:lstStyle>
            <a:lvl1pPr algn="r">
              <a:defRPr sz="1200">
                <a:solidFill>
                  <a:srgbClr val="898989"/>
                </a:solidFill>
              </a:defRPr>
            </a:lvl1pPr>
          </a:lstStyle>
          <a:p>
            <a:pPr lvl="0"/>
            <a:fld id="{9A0DB2DC-4C9A-4742-B13C-FB6460FD3503}" type="slidenum">
              <a:rPr lang="zh-TW" altLang="en-US" dirty="0">
                <a:latin typeface="Segoe UI" panose="020B0502040204020203" pitchFamily="2" charset="0"/>
              </a:rPr>
              <a:pPr lvl="0"/>
              <a:t>‹#›</a:t>
            </a:fld>
            <a:endParaRPr lang="zh-TW" altLang="en-US" dirty="0">
              <a:latin typeface="Segoe UI" panose="020B0502040204020203" pitchFamily="2"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p:titleStyle>
    <p:body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b="0" i="0" u="none" kern="1200" baseline="0">
          <a:solidFill>
            <a:schemeClr val="tx1"/>
          </a:solidFill>
          <a:latin typeface="+mn-lt"/>
          <a:ea typeface="+mn-ea"/>
          <a:cs typeface="+mn-cs"/>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5pPr>
      <a:lvl6pPr marL="2514600" lvl="5"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6pPr>
      <a:lvl7pPr marL="2971800" lvl="6"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7pPr>
      <a:lvl8pPr marL="3429000" lvl="7"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8pPr>
      <a:lvl9pPr marL="3886200" lvl="8"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90204" pitchFamily="34" charset="0"/>
        <a:buNone/>
        <a:defRPr sz="1800" b="0" i="0" u="none" kern="1200" baseline="0">
          <a:solidFill>
            <a:schemeClr val="tx1"/>
          </a:solidFill>
          <a:latin typeface="+mn-lt"/>
          <a:ea typeface="+mn-ea"/>
          <a:cs typeface="+mn-cs"/>
        </a:defRPr>
      </a:lvl1pPr>
      <a:lvl2pPr marL="457200" lvl="1"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2pPr>
      <a:lvl3pPr marL="914400" lvl="2"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3pPr>
      <a:lvl4pPr marL="1371600" lvl="3"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4pPr>
      <a:lvl5pPr marL="1828800" lvl="4"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5pPr>
      <a:lvl6pPr marL="2286000" lvl="5"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6pPr>
      <a:lvl7pPr marL="2743200" lvl="6"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7pPr>
      <a:lvl8pPr marL="3200400" lvl="7"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8pPr>
      <a:lvl9pPr marL="3657600" lvl="8"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cstate="print"/>
          <a:stretch>
            <a:fillRect/>
          </a:stretch>
        </a:blipFill>
        <a:effectLst/>
      </p:bgPr>
    </p:bg>
    <p:spTree>
      <p:nvGrpSpPr>
        <p:cNvPr id="1" name=""/>
        <p:cNvGrpSpPr/>
        <p:nvPr/>
      </p:nvGrpSpPr>
      <p:grpSpPr>
        <a:xfrm>
          <a:off x="0" y="0"/>
          <a:ext cx="0" cy="0"/>
          <a:chOff x="0" y="0"/>
          <a:chExt cx="0" cy="0"/>
        </a:xfrm>
      </p:grpSpPr>
      <p:pic>
        <p:nvPicPr>
          <p:cNvPr id="2050" name="图片 6"/>
          <p:cNvPicPr>
            <a:picLocks noChangeAspect="1"/>
          </p:cNvPicPr>
          <p:nvPr userDrawn="1"/>
        </p:nvPicPr>
        <p:blipFill>
          <a:blip r:embed="rId14" cstate="print"/>
          <a:srcRect t="-2" b="39320"/>
          <a:stretch>
            <a:fillRect/>
          </a:stretch>
        </p:blipFill>
        <p:spPr>
          <a:xfrm>
            <a:off x="0" y="0"/>
            <a:ext cx="12192000" cy="4159250"/>
          </a:xfrm>
          <a:prstGeom prst="rect">
            <a:avLst/>
          </a:prstGeom>
          <a:noFill/>
          <a:ln w="9525">
            <a:noFill/>
          </a:ln>
        </p:spPr>
      </p:pic>
      <p:sp>
        <p:nvSpPr>
          <p:cNvPr id="2051" name="矩形 7"/>
          <p:cNvSpPr/>
          <p:nvPr userDrawn="1"/>
        </p:nvSpPr>
        <p:spPr>
          <a:xfrm>
            <a:off x="0" y="0"/>
            <a:ext cx="12192000" cy="4159250"/>
          </a:xfrm>
          <a:prstGeom prst="rect">
            <a:avLst/>
          </a:prstGeom>
          <a:solidFill>
            <a:srgbClr val="354B5E">
              <a:alpha val="79999"/>
            </a:srgbClr>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sp>
        <p:nvSpPr>
          <p:cNvPr id="2052" name="矩形 8"/>
          <p:cNvSpPr/>
          <p:nvPr userDrawn="1"/>
        </p:nvSpPr>
        <p:spPr>
          <a:xfrm>
            <a:off x="0" y="4087813"/>
            <a:ext cx="12192000" cy="71437"/>
          </a:xfrm>
          <a:prstGeom prst="rect">
            <a:avLst/>
          </a:prstGeom>
          <a:solidFill>
            <a:schemeClr val="accent2"/>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sp>
        <p:nvSpPr>
          <p:cNvPr id="2053" name="圆角矩形 9"/>
          <p:cNvSpPr>
            <a:spLocks noChangeAspect="1"/>
          </p:cNvSpPr>
          <p:nvPr userDrawn="1"/>
        </p:nvSpPr>
        <p:spPr>
          <a:xfrm>
            <a:off x="5556250" y="3586163"/>
            <a:ext cx="1079500" cy="1079500"/>
          </a:xfrm>
          <a:prstGeom prst="roundRect">
            <a:avLst>
              <a:gd name="adj" fmla="val 50000"/>
            </a:avLst>
          </a:prstGeom>
          <a:solidFill>
            <a:schemeClr val="accent2"/>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sp>
        <p:nvSpPr>
          <p:cNvPr id="2054" name="标题占位符 1"/>
          <p:cNvSpPr>
            <a:spLocks noGrp="1"/>
          </p:cNvSpPr>
          <p:nvPr>
            <p:ph type="title"/>
          </p:nvPr>
        </p:nvSpPr>
        <p:spPr>
          <a:xfrm>
            <a:off x="838200" y="365125"/>
            <a:ext cx="10515600" cy="1079500"/>
          </a:xfrm>
          <a:prstGeom prst="rect">
            <a:avLst/>
          </a:prstGeom>
          <a:noFill/>
          <a:ln w="9525">
            <a:noFill/>
          </a:ln>
        </p:spPr>
        <p:txBody>
          <a:bodyPr anchor="ctr"/>
          <a:lstStyle/>
          <a:p>
            <a:pPr lvl="0"/>
            <a:r>
              <a:rPr lang="zh-TW" altLang="en-US"/>
              <a:t>单击此处编辑母版标题样式</a:t>
            </a:r>
          </a:p>
        </p:txBody>
      </p:sp>
      <p:sp>
        <p:nvSpPr>
          <p:cNvPr id="2055" name="文本占位符 2"/>
          <p:cNvSpPr>
            <a:spLocks noGrp="1"/>
          </p:cNvSpPr>
          <p:nvPr>
            <p:ph type="body" idx="1"/>
          </p:nvPr>
        </p:nvSpPr>
        <p:spPr>
          <a:xfrm>
            <a:off x="838200" y="1619250"/>
            <a:ext cx="10515600" cy="4557713"/>
          </a:xfrm>
          <a:prstGeom prst="rect">
            <a:avLst/>
          </a:prstGeom>
          <a:noFill/>
          <a:ln w="9525">
            <a:noFill/>
          </a:ln>
        </p:spPr>
        <p:txBody>
          <a:bodyPr/>
          <a:lstStyle/>
          <a:p>
            <a:pPr lvl="0"/>
            <a:r>
              <a:rPr lang="zh-TW" altLang="en-US"/>
              <a:t>单击此处编辑母版文本样式</a:t>
            </a:r>
          </a:p>
          <a:p>
            <a:pPr lvl="1"/>
            <a:r>
              <a:rPr lang="zh-TW" altLang="en-US"/>
              <a:t>第二级</a:t>
            </a:r>
          </a:p>
          <a:p>
            <a:pPr lvl="2"/>
            <a:r>
              <a:rPr lang="zh-TW" altLang="en-US"/>
              <a:t>第三级</a:t>
            </a:r>
          </a:p>
          <a:p>
            <a:pPr lvl="3"/>
            <a:r>
              <a:rPr lang="zh-TW" altLang="en-US"/>
              <a:t>第四级</a:t>
            </a:r>
          </a:p>
          <a:p>
            <a:pPr lvl="4"/>
            <a:r>
              <a:rPr lang="zh-TW" altLang="en-US"/>
              <a:t>第五级</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p:titleStyle>
    <p:body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b="0" i="0" u="none" kern="1200" baseline="0">
          <a:solidFill>
            <a:schemeClr val="tx1"/>
          </a:solidFill>
          <a:latin typeface="+mn-lt"/>
          <a:ea typeface="+mn-ea"/>
          <a:cs typeface="+mn-cs"/>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5pPr>
      <a:lvl6pPr marL="2514600" lvl="5"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6pPr>
      <a:lvl7pPr marL="2971800" lvl="6"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7pPr>
      <a:lvl8pPr marL="3429000" lvl="7"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8pPr>
      <a:lvl9pPr marL="3886200" lvl="8"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90204" pitchFamily="34" charset="0"/>
        <a:buNone/>
        <a:defRPr sz="1800" b="0" i="0" u="none" kern="1200" baseline="0">
          <a:solidFill>
            <a:schemeClr val="tx1"/>
          </a:solidFill>
          <a:latin typeface="+mn-lt"/>
          <a:ea typeface="+mn-ea"/>
          <a:cs typeface="+mn-cs"/>
        </a:defRPr>
      </a:lvl1pPr>
      <a:lvl2pPr marL="457200" lvl="1"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2pPr>
      <a:lvl3pPr marL="914400" lvl="2"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3pPr>
      <a:lvl4pPr marL="1371600" lvl="3"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4pPr>
      <a:lvl5pPr marL="1828800" lvl="4"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5pPr>
      <a:lvl6pPr marL="2286000" lvl="5"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6pPr>
      <a:lvl7pPr marL="2743200" lvl="6"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7pPr>
      <a:lvl8pPr marL="3200400" lvl="7"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8pPr>
      <a:lvl9pPr marL="3657600" lvl="8"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3" cstate="print"/>
          <a:stretch>
            <a:fillRect/>
          </a:stretch>
        </a:blipFill>
        <a:effectLst/>
      </p:bgPr>
    </p:bg>
    <p:spTree>
      <p:nvGrpSpPr>
        <p:cNvPr id="1" name=""/>
        <p:cNvGrpSpPr/>
        <p:nvPr/>
      </p:nvGrpSpPr>
      <p:grpSpPr>
        <a:xfrm>
          <a:off x="0" y="0"/>
          <a:ext cx="0" cy="0"/>
          <a:chOff x="0" y="0"/>
          <a:chExt cx="0" cy="0"/>
        </a:xfrm>
      </p:grpSpPr>
      <p:grpSp>
        <p:nvGrpSpPr>
          <p:cNvPr id="3074" name="组合 6"/>
          <p:cNvGrpSpPr/>
          <p:nvPr userDrawn="1"/>
        </p:nvGrpSpPr>
        <p:grpSpPr>
          <a:xfrm>
            <a:off x="479425" y="692150"/>
            <a:ext cx="179388" cy="630238"/>
            <a:chOff x="0" y="0"/>
            <a:chExt cx="180000" cy="630000"/>
          </a:xfrm>
        </p:grpSpPr>
        <p:sp>
          <p:nvSpPr>
            <p:cNvPr id="3075" name="圆角矩形 7"/>
            <p:cNvSpPr/>
            <p:nvPr userDrawn="1"/>
          </p:nvSpPr>
          <p:spPr>
            <a:xfrm>
              <a:off x="0" y="0"/>
              <a:ext cx="180000" cy="180000"/>
            </a:xfrm>
            <a:prstGeom prst="roundRect">
              <a:avLst>
                <a:gd name="adj" fmla="val 16667"/>
              </a:avLst>
            </a:prstGeom>
            <a:solidFill>
              <a:schemeClr val="accent1"/>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sp>
          <p:nvSpPr>
            <p:cNvPr id="3076" name="圆角矩形 8"/>
            <p:cNvSpPr/>
            <p:nvPr userDrawn="1"/>
          </p:nvSpPr>
          <p:spPr>
            <a:xfrm>
              <a:off x="0" y="225000"/>
              <a:ext cx="180000" cy="180000"/>
            </a:xfrm>
            <a:prstGeom prst="roundRect">
              <a:avLst>
                <a:gd name="adj" fmla="val 16667"/>
              </a:avLst>
            </a:prstGeom>
            <a:solidFill>
              <a:schemeClr val="accent2"/>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sp>
          <p:nvSpPr>
            <p:cNvPr id="3077" name="圆角矩形 9"/>
            <p:cNvSpPr/>
            <p:nvPr userDrawn="1"/>
          </p:nvSpPr>
          <p:spPr>
            <a:xfrm>
              <a:off x="0" y="450000"/>
              <a:ext cx="180000" cy="180000"/>
            </a:xfrm>
            <a:prstGeom prst="roundRect">
              <a:avLst>
                <a:gd name="adj" fmla="val 16667"/>
              </a:avLst>
            </a:prstGeom>
            <a:solidFill>
              <a:schemeClr val="accent1"/>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grpSp>
      <p:sp>
        <p:nvSpPr>
          <p:cNvPr id="3078" name="标题占位符 1"/>
          <p:cNvSpPr>
            <a:spLocks noGrp="1"/>
          </p:cNvSpPr>
          <p:nvPr>
            <p:ph type="title"/>
          </p:nvPr>
        </p:nvSpPr>
        <p:spPr>
          <a:xfrm>
            <a:off x="838200" y="365125"/>
            <a:ext cx="10515600" cy="1079500"/>
          </a:xfrm>
          <a:prstGeom prst="rect">
            <a:avLst/>
          </a:prstGeom>
          <a:noFill/>
          <a:ln w="9525">
            <a:noFill/>
          </a:ln>
        </p:spPr>
        <p:txBody>
          <a:bodyPr anchor="ctr"/>
          <a:lstStyle/>
          <a:p>
            <a:pPr lvl="0"/>
            <a:r>
              <a:rPr lang="zh-TW" altLang="en-US"/>
              <a:t>单击此处编辑母版标题样式</a:t>
            </a:r>
          </a:p>
        </p:txBody>
      </p:sp>
      <p:sp>
        <p:nvSpPr>
          <p:cNvPr id="3079" name="文本占位符 2"/>
          <p:cNvSpPr>
            <a:spLocks noGrp="1"/>
          </p:cNvSpPr>
          <p:nvPr>
            <p:ph type="body" idx="1"/>
          </p:nvPr>
        </p:nvSpPr>
        <p:spPr>
          <a:xfrm>
            <a:off x="838200" y="1619250"/>
            <a:ext cx="10515600" cy="4557713"/>
          </a:xfrm>
          <a:prstGeom prst="rect">
            <a:avLst/>
          </a:prstGeom>
          <a:noFill/>
          <a:ln w="9525">
            <a:noFill/>
          </a:ln>
        </p:spPr>
        <p:txBody>
          <a:bodyPr/>
          <a:lstStyle/>
          <a:p>
            <a:pPr lvl="0"/>
            <a:r>
              <a:rPr lang="zh-TW" altLang="en-US"/>
              <a:t>单击此处编辑母版文本样式</a:t>
            </a:r>
          </a:p>
          <a:p>
            <a:pPr lvl="1"/>
            <a:r>
              <a:rPr lang="zh-TW" altLang="en-US"/>
              <a:t>第二级</a:t>
            </a:r>
          </a:p>
          <a:p>
            <a:pPr lvl="2"/>
            <a:r>
              <a:rPr lang="zh-TW" altLang="en-US"/>
              <a:t>第三级</a:t>
            </a:r>
          </a:p>
          <a:p>
            <a:pPr lvl="3"/>
            <a:r>
              <a:rPr lang="zh-TW" altLang="en-US"/>
              <a:t>第四级</a:t>
            </a:r>
          </a:p>
          <a:p>
            <a:pPr lvl="4"/>
            <a:r>
              <a:rPr lang="zh-TW" altLang="en-US"/>
              <a:t>第五级</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p:titleStyle>
    <p:body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b="0" i="0" u="none" kern="1200" baseline="0">
          <a:solidFill>
            <a:schemeClr val="tx1"/>
          </a:solidFill>
          <a:latin typeface="+mn-lt"/>
          <a:ea typeface="+mn-ea"/>
          <a:cs typeface="+mn-cs"/>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5pPr>
      <a:lvl6pPr marL="2514600" lvl="5"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6pPr>
      <a:lvl7pPr marL="2971800" lvl="6"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7pPr>
      <a:lvl8pPr marL="3429000" lvl="7"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8pPr>
      <a:lvl9pPr marL="3886200" lvl="8"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90204" pitchFamily="34" charset="0"/>
        <a:buNone/>
        <a:defRPr sz="1800" b="0" i="0" u="none" kern="1200" baseline="0">
          <a:solidFill>
            <a:schemeClr val="tx1"/>
          </a:solidFill>
          <a:latin typeface="+mn-lt"/>
          <a:ea typeface="+mn-ea"/>
          <a:cs typeface="+mn-cs"/>
        </a:defRPr>
      </a:lvl1pPr>
      <a:lvl2pPr marL="457200" lvl="1"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2pPr>
      <a:lvl3pPr marL="914400" lvl="2"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3pPr>
      <a:lvl4pPr marL="1371600" lvl="3"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4pPr>
      <a:lvl5pPr marL="1828800" lvl="4"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5pPr>
      <a:lvl6pPr marL="2286000" lvl="5"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6pPr>
      <a:lvl7pPr marL="2743200" lvl="6"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7pPr>
      <a:lvl8pPr marL="3200400" lvl="7"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8pPr>
      <a:lvl9pPr marL="3657600" lvl="8"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3" cstate="print"/>
          <a:stretch>
            <a:fillRect/>
          </a:stretch>
        </a:blipFill>
        <a:effectLst/>
      </p:bgPr>
    </p:bg>
    <p:spTree>
      <p:nvGrpSpPr>
        <p:cNvPr id="1" name=""/>
        <p:cNvGrpSpPr/>
        <p:nvPr/>
      </p:nvGrpSpPr>
      <p:grpSpPr>
        <a:xfrm>
          <a:off x="0" y="0"/>
          <a:ext cx="0" cy="0"/>
          <a:chOff x="0" y="0"/>
          <a:chExt cx="0" cy="0"/>
        </a:xfrm>
      </p:grpSpPr>
      <p:pic>
        <p:nvPicPr>
          <p:cNvPr id="4098" name="图片 6"/>
          <p:cNvPicPr>
            <a:picLocks noChangeAspect="1"/>
          </p:cNvPicPr>
          <p:nvPr userDrawn="1"/>
        </p:nvPicPr>
        <p:blipFill>
          <a:blip r:embed="rId14" cstate="print"/>
          <a:stretch>
            <a:fillRect/>
          </a:stretch>
        </p:blipFill>
        <p:spPr>
          <a:xfrm>
            <a:off x="0" y="0"/>
            <a:ext cx="12192000" cy="6858000"/>
          </a:xfrm>
          <a:prstGeom prst="rect">
            <a:avLst/>
          </a:prstGeom>
          <a:noFill/>
          <a:ln w="9525">
            <a:noFill/>
          </a:ln>
        </p:spPr>
      </p:pic>
      <p:sp>
        <p:nvSpPr>
          <p:cNvPr id="4099" name="矩形 7"/>
          <p:cNvSpPr/>
          <p:nvPr userDrawn="1"/>
        </p:nvSpPr>
        <p:spPr>
          <a:xfrm>
            <a:off x="0" y="0"/>
            <a:ext cx="12192000" cy="6858000"/>
          </a:xfrm>
          <a:prstGeom prst="rect">
            <a:avLst/>
          </a:prstGeom>
          <a:solidFill>
            <a:srgbClr val="354B5E">
              <a:alpha val="79999"/>
            </a:srgbClr>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sp>
        <p:nvSpPr>
          <p:cNvPr id="4100" name="矩形 8"/>
          <p:cNvSpPr/>
          <p:nvPr userDrawn="1"/>
        </p:nvSpPr>
        <p:spPr>
          <a:xfrm>
            <a:off x="7872413" y="1809750"/>
            <a:ext cx="4319587" cy="3238500"/>
          </a:xfrm>
          <a:prstGeom prst="rect">
            <a:avLst/>
          </a:prstGeom>
          <a:solidFill>
            <a:schemeClr val="accent2"/>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sp>
        <p:nvSpPr>
          <p:cNvPr id="4101" name="标题占位符 1"/>
          <p:cNvSpPr>
            <a:spLocks noGrp="1"/>
          </p:cNvSpPr>
          <p:nvPr>
            <p:ph type="title"/>
          </p:nvPr>
        </p:nvSpPr>
        <p:spPr>
          <a:xfrm>
            <a:off x="838200" y="365125"/>
            <a:ext cx="10515600" cy="1079500"/>
          </a:xfrm>
          <a:prstGeom prst="rect">
            <a:avLst/>
          </a:prstGeom>
          <a:noFill/>
          <a:ln w="9525">
            <a:noFill/>
          </a:ln>
        </p:spPr>
        <p:txBody>
          <a:bodyPr anchor="ctr"/>
          <a:lstStyle/>
          <a:p>
            <a:pPr lvl="0"/>
            <a:r>
              <a:rPr lang="zh-TW" altLang="en-US"/>
              <a:t>单击此处编辑母版标题样式</a:t>
            </a:r>
          </a:p>
        </p:txBody>
      </p:sp>
      <p:sp>
        <p:nvSpPr>
          <p:cNvPr id="4102" name="文本占位符 2"/>
          <p:cNvSpPr>
            <a:spLocks noGrp="1"/>
          </p:cNvSpPr>
          <p:nvPr>
            <p:ph type="body" idx="1"/>
          </p:nvPr>
        </p:nvSpPr>
        <p:spPr>
          <a:xfrm>
            <a:off x="838200" y="1619250"/>
            <a:ext cx="10515600" cy="4557713"/>
          </a:xfrm>
          <a:prstGeom prst="rect">
            <a:avLst/>
          </a:prstGeom>
          <a:noFill/>
          <a:ln w="9525">
            <a:noFill/>
          </a:ln>
        </p:spPr>
        <p:txBody>
          <a:bodyPr/>
          <a:lstStyle/>
          <a:p>
            <a:pPr lvl="0"/>
            <a:r>
              <a:rPr lang="zh-TW" altLang="en-US"/>
              <a:t>单击此处编辑母版文本样式</a:t>
            </a:r>
          </a:p>
          <a:p>
            <a:pPr lvl="1"/>
            <a:r>
              <a:rPr lang="zh-TW" altLang="en-US"/>
              <a:t>第二级</a:t>
            </a:r>
          </a:p>
          <a:p>
            <a:pPr lvl="2"/>
            <a:r>
              <a:rPr lang="zh-TW" altLang="en-US"/>
              <a:t>第三级</a:t>
            </a:r>
          </a:p>
          <a:p>
            <a:pPr lvl="3"/>
            <a:r>
              <a:rPr lang="zh-TW" altLang="en-US"/>
              <a:t>第四级</a:t>
            </a:r>
          </a:p>
          <a:p>
            <a:pPr lvl="4"/>
            <a:r>
              <a:rPr lang="zh-TW" altLang="en-US"/>
              <a:t>第五级</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p:titleStyle>
    <p:body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b="0" i="0" u="none" kern="1200" baseline="0">
          <a:solidFill>
            <a:schemeClr val="tx1"/>
          </a:solidFill>
          <a:latin typeface="+mn-lt"/>
          <a:ea typeface="+mn-ea"/>
          <a:cs typeface="+mn-cs"/>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5pPr>
      <a:lvl6pPr marL="2514600" lvl="5"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6pPr>
      <a:lvl7pPr marL="2971800" lvl="6"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7pPr>
      <a:lvl8pPr marL="3429000" lvl="7"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8pPr>
      <a:lvl9pPr marL="3886200" lvl="8"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90204" pitchFamily="34" charset="0"/>
        <a:buNone/>
        <a:defRPr sz="1800" b="0" i="0" u="none" kern="1200" baseline="0">
          <a:solidFill>
            <a:schemeClr val="tx1"/>
          </a:solidFill>
          <a:latin typeface="+mn-lt"/>
          <a:ea typeface="+mn-ea"/>
          <a:cs typeface="+mn-cs"/>
        </a:defRPr>
      </a:lvl1pPr>
      <a:lvl2pPr marL="457200" lvl="1"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2pPr>
      <a:lvl3pPr marL="914400" lvl="2"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3pPr>
      <a:lvl4pPr marL="1371600" lvl="3"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4pPr>
      <a:lvl5pPr marL="1828800" lvl="4"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5pPr>
      <a:lvl6pPr marL="2286000" lvl="5"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6pPr>
      <a:lvl7pPr marL="2743200" lvl="6"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7pPr>
      <a:lvl8pPr marL="3200400" lvl="7"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8pPr>
      <a:lvl9pPr marL="3657600" lvl="8"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rotWithShape="0">
          <a:blip r:embed="rId13" cstate="print"/>
          <a:stretch>
            <a:fillRect/>
          </a:stretch>
        </a:blipFill>
        <a:effectLst/>
      </p:bgPr>
    </p:bg>
    <p:spTree>
      <p:nvGrpSpPr>
        <p:cNvPr id="1" name=""/>
        <p:cNvGrpSpPr/>
        <p:nvPr/>
      </p:nvGrpSpPr>
      <p:grpSpPr>
        <a:xfrm>
          <a:off x="0" y="0"/>
          <a:ext cx="0" cy="0"/>
          <a:chOff x="0" y="0"/>
          <a:chExt cx="0" cy="0"/>
        </a:xfrm>
      </p:grpSpPr>
      <p:grpSp>
        <p:nvGrpSpPr>
          <p:cNvPr id="5122" name="组合 6"/>
          <p:cNvGrpSpPr/>
          <p:nvPr userDrawn="1"/>
        </p:nvGrpSpPr>
        <p:grpSpPr>
          <a:xfrm>
            <a:off x="479425" y="692150"/>
            <a:ext cx="179388" cy="630238"/>
            <a:chOff x="0" y="0"/>
            <a:chExt cx="180000" cy="630000"/>
          </a:xfrm>
        </p:grpSpPr>
        <p:sp>
          <p:nvSpPr>
            <p:cNvPr id="5123" name="圆角矩形 7"/>
            <p:cNvSpPr/>
            <p:nvPr userDrawn="1"/>
          </p:nvSpPr>
          <p:spPr>
            <a:xfrm>
              <a:off x="0" y="0"/>
              <a:ext cx="180000" cy="180000"/>
            </a:xfrm>
            <a:prstGeom prst="roundRect">
              <a:avLst>
                <a:gd name="adj" fmla="val 16667"/>
              </a:avLst>
            </a:prstGeom>
            <a:solidFill>
              <a:schemeClr val="accent1"/>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sp>
          <p:nvSpPr>
            <p:cNvPr id="5124" name="圆角矩形 8"/>
            <p:cNvSpPr/>
            <p:nvPr userDrawn="1"/>
          </p:nvSpPr>
          <p:spPr>
            <a:xfrm>
              <a:off x="0" y="225000"/>
              <a:ext cx="180000" cy="180000"/>
            </a:xfrm>
            <a:prstGeom prst="roundRect">
              <a:avLst>
                <a:gd name="adj" fmla="val 16667"/>
              </a:avLst>
            </a:prstGeom>
            <a:solidFill>
              <a:schemeClr val="accent2"/>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sp>
          <p:nvSpPr>
            <p:cNvPr id="5125" name="圆角矩形 9"/>
            <p:cNvSpPr/>
            <p:nvPr userDrawn="1"/>
          </p:nvSpPr>
          <p:spPr>
            <a:xfrm>
              <a:off x="0" y="450000"/>
              <a:ext cx="180000" cy="180000"/>
            </a:xfrm>
            <a:prstGeom prst="roundRect">
              <a:avLst>
                <a:gd name="adj" fmla="val 16667"/>
              </a:avLst>
            </a:prstGeom>
            <a:solidFill>
              <a:schemeClr val="accent1"/>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grpSp>
      <p:sp>
        <p:nvSpPr>
          <p:cNvPr id="5126" name="标题占位符 1"/>
          <p:cNvSpPr>
            <a:spLocks noGrp="1"/>
          </p:cNvSpPr>
          <p:nvPr>
            <p:ph type="title"/>
          </p:nvPr>
        </p:nvSpPr>
        <p:spPr>
          <a:xfrm>
            <a:off x="838200" y="365125"/>
            <a:ext cx="10515600" cy="1079500"/>
          </a:xfrm>
          <a:prstGeom prst="rect">
            <a:avLst/>
          </a:prstGeom>
          <a:noFill/>
          <a:ln w="9525">
            <a:noFill/>
          </a:ln>
        </p:spPr>
        <p:txBody>
          <a:bodyPr anchor="ctr"/>
          <a:lstStyle/>
          <a:p>
            <a:pPr lvl="0"/>
            <a:r>
              <a:rPr lang="zh-TW" altLang="en-US"/>
              <a:t>单击此处编辑母版标题样式</a:t>
            </a:r>
          </a:p>
        </p:txBody>
      </p:sp>
      <p:sp>
        <p:nvSpPr>
          <p:cNvPr id="5127" name="文本占位符 2"/>
          <p:cNvSpPr>
            <a:spLocks noGrp="1"/>
          </p:cNvSpPr>
          <p:nvPr>
            <p:ph type="body" idx="1"/>
          </p:nvPr>
        </p:nvSpPr>
        <p:spPr>
          <a:xfrm>
            <a:off x="838200" y="1619250"/>
            <a:ext cx="10515600" cy="4557713"/>
          </a:xfrm>
          <a:prstGeom prst="rect">
            <a:avLst/>
          </a:prstGeom>
          <a:noFill/>
          <a:ln w="9525">
            <a:noFill/>
          </a:ln>
        </p:spPr>
        <p:txBody>
          <a:bodyPr/>
          <a:lstStyle/>
          <a:p>
            <a:pPr lvl="0"/>
            <a:r>
              <a:rPr lang="zh-TW" altLang="en-US"/>
              <a:t>单击此处编辑母版文本样式</a:t>
            </a:r>
          </a:p>
          <a:p>
            <a:pPr lvl="1"/>
            <a:r>
              <a:rPr lang="zh-TW" altLang="en-US"/>
              <a:t>第二级</a:t>
            </a:r>
          </a:p>
          <a:p>
            <a:pPr lvl="2"/>
            <a:r>
              <a:rPr lang="zh-TW" altLang="en-US"/>
              <a:t>第三级</a:t>
            </a:r>
          </a:p>
          <a:p>
            <a:pPr lvl="3"/>
            <a:r>
              <a:rPr lang="zh-TW" altLang="en-US"/>
              <a:t>第四级</a:t>
            </a:r>
          </a:p>
          <a:p>
            <a:pPr lvl="4"/>
            <a:r>
              <a:rPr lang="zh-TW" altLang="en-US"/>
              <a:t>第五级</a:t>
            </a: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p:titleStyle>
    <p:body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b="0" i="0" u="none" kern="1200" baseline="0">
          <a:solidFill>
            <a:schemeClr val="tx1"/>
          </a:solidFill>
          <a:latin typeface="+mn-lt"/>
          <a:ea typeface="+mn-ea"/>
          <a:cs typeface="+mn-cs"/>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5pPr>
      <a:lvl6pPr marL="2514600" lvl="5"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6pPr>
      <a:lvl7pPr marL="2971800" lvl="6"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7pPr>
      <a:lvl8pPr marL="3429000" lvl="7"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8pPr>
      <a:lvl9pPr marL="3886200" lvl="8"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90204" pitchFamily="34" charset="0"/>
        <a:buNone/>
        <a:defRPr sz="1800" b="0" i="0" u="none" kern="1200" baseline="0">
          <a:solidFill>
            <a:schemeClr val="tx1"/>
          </a:solidFill>
          <a:latin typeface="+mn-lt"/>
          <a:ea typeface="+mn-ea"/>
          <a:cs typeface="+mn-cs"/>
        </a:defRPr>
      </a:lvl1pPr>
      <a:lvl2pPr marL="457200" lvl="1"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2pPr>
      <a:lvl3pPr marL="914400" lvl="2"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3pPr>
      <a:lvl4pPr marL="1371600" lvl="3"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4pPr>
      <a:lvl5pPr marL="1828800" lvl="4"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5pPr>
      <a:lvl6pPr marL="2286000" lvl="5"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6pPr>
      <a:lvl7pPr marL="2743200" lvl="6"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7pPr>
      <a:lvl8pPr marL="3200400" lvl="7"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8pPr>
      <a:lvl9pPr marL="3657600" lvl="8"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rotWithShape="0">
          <a:blip r:embed="rId13" cstate="print"/>
          <a:stretch>
            <a:fillRect/>
          </a:stretch>
        </a:blip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a:xfrm>
            <a:off x="838200" y="365125"/>
            <a:ext cx="10515600" cy="1079500"/>
          </a:xfrm>
          <a:prstGeom prst="rect">
            <a:avLst/>
          </a:prstGeom>
          <a:noFill/>
          <a:ln w="9525">
            <a:noFill/>
          </a:ln>
        </p:spPr>
        <p:txBody>
          <a:bodyPr anchor="ctr"/>
          <a:lstStyle/>
          <a:p>
            <a:pPr lvl="0"/>
            <a:r>
              <a:rPr lang="zh-TW" altLang="en-US"/>
              <a:t>单击此处编辑母版标题样式</a:t>
            </a:r>
          </a:p>
        </p:txBody>
      </p:sp>
      <p:sp>
        <p:nvSpPr>
          <p:cNvPr id="7171" name="文本占位符 2"/>
          <p:cNvSpPr>
            <a:spLocks noGrp="1"/>
          </p:cNvSpPr>
          <p:nvPr>
            <p:ph type="body" idx="1"/>
          </p:nvPr>
        </p:nvSpPr>
        <p:spPr>
          <a:xfrm>
            <a:off x="838200" y="1619250"/>
            <a:ext cx="10515600" cy="4557713"/>
          </a:xfrm>
          <a:prstGeom prst="rect">
            <a:avLst/>
          </a:prstGeom>
          <a:noFill/>
          <a:ln w="9525">
            <a:noFill/>
          </a:ln>
        </p:spPr>
        <p:txBody>
          <a:bodyPr/>
          <a:lstStyle/>
          <a:p>
            <a:pPr lvl="0"/>
            <a:r>
              <a:rPr lang="zh-TW" altLang="en-US"/>
              <a:t>单击此处编辑母版文本样式</a:t>
            </a:r>
          </a:p>
          <a:p>
            <a:pPr lvl="1"/>
            <a:r>
              <a:rPr lang="zh-TW" altLang="en-US"/>
              <a:t>第二级</a:t>
            </a:r>
          </a:p>
          <a:p>
            <a:pPr lvl="2"/>
            <a:r>
              <a:rPr lang="zh-TW" altLang="en-US"/>
              <a:t>第三级</a:t>
            </a:r>
          </a:p>
          <a:p>
            <a:pPr lvl="3"/>
            <a:r>
              <a:rPr lang="zh-TW" altLang="en-US"/>
              <a:t>第四级</a:t>
            </a:r>
          </a:p>
          <a:p>
            <a:pPr lvl="4"/>
            <a:r>
              <a:rPr lang="zh-TW" altLang="en-US"/>
              <a:t>第五级</a:t>
            </a: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p:titleStyle>
    <p:body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b="0" i="0" u="none" kern="1200" baseline="0">
          <a:solidFill>
            <a:schemeClr val="tx1"/>
          </a:solidFill>
          <a:latin typeface="+mn-lt"/>
          <a:ea typeface="+mn-ea"/>
          <a:cs typeface="+mn-cs"/>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5pPr>
      <a:lvl6pPr marL="2514600" lvl="5"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6pPr>
      <a:lvl7pPr marL="2971800" lvl="6"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7pPr>
      <a:lvl8pPr marL="3429000" lvl="7"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8pPr>
      <a:lvl9pPr marL="3886200" lvl="8"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90204" pitchFamily="34" charset="0"/>
        <a:buNone/>
        <a:defRPr sz="1800" b="0" i="0" u="none" kern="1200" baseline="0">
          <a:solidFill>
            <a:schemeClr val="tx1"/>
          </a:solidFill>
          <a:latin typeface="+mn-lt"/>
          <a:ea typeface="+mn-ea"/>
          <a:cs typeface="+mn-cs"/>
        </a:defRPr>
      </a:lvl1pPr>
      <a:lvl2pPr marL="457200" lvl="1"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2pPr>
      <a:lvl3pPr marL="914400" lvl="2"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3pPr>
      <a:lvl4pPr marL="1371600" lvl="3"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4pPr>
      <a:lvl5pPr marL="1828800" lvl="4"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5pPr>
      <a:lvl6pPr marL="2286000" lvl="5"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6pPr>
      <a:lvl7pPr marL="2743200" lvl="6"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7pPr>
      <a:lvl8pPr marL="3200400" lvl="7"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8pPr>
      <a:lvl9pPr marL="3657600" lvl="8"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rotWithShape="0">
          <a:blip r:embed="rId13" cstate="print"/>
          <a:stretch>
            <a:fillRect/>
          </a:stretch>
        </a:blipFill>
        <a:effectLst/>
      </p:bgPr>
    </p:bg>
    <p:spTree>
      <p:nvGrpSpPr>
        <p:cNvPr id="1" name=""/>
        <p:cNvGrpSpPr/>
        <p:nvPr/>
      </p:nvGrpSpPr>
      <p:grpSpPr>
        <a:xfrm>
          <a:off x="0" y="0"/>
          <a:ext cx="0" cy="0"/>
          <a:chOff x="0" y="0"/>
          <a:chExt cx="0" cy="0"/>
        </a:xfrm>
      </p:grpSpPr>
      <p:grpSp>
        <p:nvGrpSpPr>
          <p:cNvPr id="9218" name="组合 6"/>
          <p:cNvGrpSpPr/>
          <p:nvPr userDrawn="1"/>
        </p:nvGrpSpPr>
        <p:grpSpPr>
          <a:xfrm>
            <a:off x="479425" y="692150"/>
            <a:ext cx="179388" cy="630238"/>
            <a:chOff x="0" y="0"/>
            <a:chExt cx="180000" cy="630000"/>
          </a:xfrm>
        </p:grpSpPr>
        <p:sp>
          <p:nvSpPr>
            <p:cNvPr id="9219" name="圆角矩形 7"/>
            <p:cNvSpPr/>
            <p:nvPr userDrawn="1"/>
          </p:nvSpPr>
          <p:spPr>
            <a:xfrm>
              <a:off x="0" y="0"/>
              <a:ext cx="180000" cy="180000"/>
            </a:xfrm>
            <a:prstGeom prst="roundRect">
              <a:avLst>
                <a:gd name="adj" fmla="val 16667"/>
              </a:avLst>
            </a:prstGeom>
            <a:solidFill>
              <a:schemeClr val="accent1"/>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sp>
          <p:nvSpPr>
            <p:cNvPr id="9220" name="圆角矩形 8"/>
            <p:cNvSpPr/>
            <p:nvPr userDrawn="1"/>
          </p:nvSpPr>
          <p:spPr>
            <a:xfrm>
              <a:off x="0" y="225000"/>
              <a:ext cx="180000" cy="180000"/>
            </a:xfrm>
            <a:prstGeom prst="roundRect">
              <a:avLst>
                <a:gd name="adj" fmla="val 16667"/>
              </a:avLst>
            </a:prstGeom>
            <a:solidFill>
              <a:schemeClr val="accent2"/>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sp>
          <p:nvSpPr>
            <p:cNvPr id="9221" name="圆角矩形 9"/>
            <p:cNvSpPr/>
            <p:nvPr userDrawn="1"/>
          </p:nvSpPr>
          <p:spPr>
            <a:xfrm>
              <a:off x="0" y="450000"/>
              <a:ext cx="180000" cy="180000"/>
            </a:xfrm>
            <a:prstGeom prst="roundRect">
              <a:avLst>
                <a:gd name="adj" fmla="val 16667"/>
              </a:avLst>
            </a:prstGeom>
            <a:solidFill>
              <a:schemeClr val="accent1"/>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grpSp>
      <p:sp>
        <p:nvSpPr>
          <p:cNvPr id="9222" name="矩形 10"/>
          <p:cNvSpPr/>
          <p:nvPr userDrawn="1"/>
        </p:nvSpPr>
        <p:spPr>
          <a:xfrm>
            <a:off x="7673975" y="2168525"/>
            <a:ext cx="4518025" cy="2520950"/>
          </a:xfrm>
          <a:prstGeom prst="rect">
            <a:avLst/>
          </a:prstGeom>
          <a:solidFill>
            <a:schemeClr val="accent2"/>
          </a:solidFill>
          <a:ln w="9525">
            <a:noFill/>
          </a:ln>
        </p:spPr>
        <p:txBody>
          <a:bodyPr anchor="ctr"/>
          <a:lstStyle/>
          <a:p>
            <a:pPr lvl="0" algn="ctr" eaLnBrk="1" hangingPunct="1"/>
            <a:endParaRPr lang="zh-CN" altLang="en-US" dirty="0">
              <a:solidFill>
                <a:srgbClr val="FFFFFF"/>
              </a:solidFill>
              <a:latin typeface="Segoe UI" panose="020B0502040204020203" pitchFamily="2" charset="0"/>
            </a:endParaRPr>
          </a:p>
        </p:txBody>
      </p:sp>
      <p:sp>
        <p:nvSpPr>
          <p:cNvPr id="9223" name="标题占位符 1"/>
          <p:cNvSpPr>
            <a:spLocks noGrp="1"/>
          </p:cNvSpPr>
          <p:nvPr>
            <p:ph type="title"/>
          </p:nvPr>
        </p:nvSpPr>
        <p:spPr>
          <a:xfrm>
            <a:off x="838200" y="365125"/>
            <a:ext cx="10515600" cy="1079500"/>
          </a:xfrm>
          <a:prstGeom prst="rect">
            <a:avLst/>
          </a:prstGeom>
          <a:noFill/>
          <a:ln w="9525">
            <a:noFill/>
          </a:ln>
        </p:spPr>
        <p:txBody>
          <a:bodyPr anchor="ctr"/>
          <a:lstStyle/>
          <a:p>
            <a:pPr lvl="0"/>
            <a:r>
              <a:rPr lang="zh-TW" altLang="en-US"/>
              <a:t>单击此处编辑母版标题样式</a:t>
            </a:r>
          </a:p>
        </p:txBody>
      </p:sp>
      <p:sp>
        <p:nvSpPr>
          <p:cNvPr id="9224" name="文本占位符 2"/>
          <p:cNvSpPr>
            <a:spLocks noGrp="1"/>
          </p:cNvSpPr>
          <p:nvPr>
            <p:ph type="body" idx="1"/>
          </p:nvPr>
        </p:nvSpPr>
        <p:spPr>
          <a:xfrm>
            <a:off x="838200" y="1619250"/>
            <a:ext cx="10515600" cy="4557713"/>
          </a:xfrm>
          <a:prstGeom prst="rect">
            <a:avLst/>
          </a:prstGeom>
          <a:noFill/>
          <a:ln w="9525">
            <a:noFill/>
          </a:ln>
        </p:spPr>
        <p:txBody>
          <a:bodyPr/>
          <a:lstStyle/>
          <a:p>
            <a:pPr lvl="0"/>
            <a:r>
              <a:rPr lang="zh-TW" altLang="en-US"/>
              <a:t>单击此处编辑母版文本样式</a:t>
            </a:r>
          </a:p>
          <a:p>
            <a:pPr lvl="1"/>
            <a:r>
              <a:rPr lang="zh-TW" altLang="en-US"/>
              <a:t>第二级</a:t>
            </a:r>
          </a:p>
          <a:p>
            <a:pPr lvl="2"/>
            <a:r>
              <a:rPr lang="zh-TW" altLang="en-US"/>
              <a:t>第三级</a:t>
            </a:r>
          </a:p>
          <a:p>
            <a:pPr lvl="3"/>
            <a:r>
              <a:rPr lang="zh-TW" altLang="en-US"/>
              <a:t>第四级</a:t>
            </a:r>
          </a:p>
          <a:p>
            <a:pPr lvl="4"/>
            <a:r>
              <a:rPr lang="zh-TW" altLang="en-US"/>
              <a:t>第五级</a:t>
            </a: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p:titleStyle>
    <p:body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b="0" i="0" u="none" kern="1200" baseline="0">
          <a:solidFill>
            <a:schemeClr val="tx1"/>
          </a:solidFill>
          <a:latin typeface="+mn-lt"/>
          <a:ea typeface="+mn-ea"/>
          <a:cs typeface="+mn-cs"/>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mn-lt"/>
          <a:ea typeface="+mn-ea"/>
          <a:cs typeface="+mn-cs"/>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mn-lt"/>
          <a:ea typeface="+mn-ea"/>
          <a:cs typeface="+mn-cs"/>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5pPr>
      <a:lvl6pPr marL="2514600" lvl="5"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6pPr>
      <a:lvl7pPr marL="2971800" lvl="6"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7pPr>
      <a:lvl8pPr marL="3429000" lvl="7"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8pPr>
      <a:lvl9pPr marL="3886200" lvl="8"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90204" pitchFamily="34" charset="0"/>
        <a:buNone/>
        <a:defRPr sz="1800" b="0" i="0" u="none" kern="1200" baseline="0">
          <a:solidFill>
            <a:schemeClr val="tx1"/>
          </a:solidFill>
          <a:latin typeface="+mn-lt"/>
          <a:ea typeface="+mn-ea"/>
          <a:cs typeface="+mn-cs"/>
        </a:defRPr>
      </a:lvl1pPr>
      <a:lvl2pPr marL="457200" lvl="1"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2pPr>
      <a:lvl3pPr marL="914400" lvl="2"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3pPr>
      <a:lvl4pPr marL="1371600" lvl="3"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4pPr>
      <a:lvl5pPr marL="1828800" lvl="4"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5pPr>
      <a:lvl6pPr marL="2286000" lvl="5"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6pPr>
      <a:lvl7pPr marL="2743200" lvl="6"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7pPr>
      <a:lvl8pPr marL="3200400" lvl="7"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8pPr>
      <a:lvl9pPr marL="3657600" lvl="8" indent="0" algn="l" defTabSz="914400" eaLnBrk="0" fontAlgn="base" latinLnBrk="0" hangingPunct="0">
        <a:lnSpc>
          <a:spcPct val="100000"/>
        </a:lnSpc>
        <a:spcBef>
          <a:spcPct val="0"/>
        </a:spcBef>
        <a:spcAft>
          <a:spcPct val="0"/>
        </a:spcAft>
        <a:buFont typeface="Arial" panose="020B0604020202090204" pitchFamily="34" charset="0"/>
        <a:buNone/>
        <a:defRPr b="0" i="0" u="none" kern="1200" baseline="0">
          <a:solidFill>
            <a:schemeClr val="tx1"/>
          </a:solidFill>
          <a:latin typeface="Segoe UI" panose="020B0502040204020203" pitchFamily="2" charset="0"/>
          <a:ea typeface="微软雅黑" panose="020B0503020204020204"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0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9.xml"/></Relationships>
</file>

<file path=ppt/slides/_rels/slide10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9.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9.xml"/></Relationships>
</file>

<file path=ppt/slides/_rels/slide10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9.xml"/><Relationship Id="rId4" Type="http://schemas.openxmlformats.org/officeDocument/2006/relationships/image" Target="../media/image16.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Layout" Target="../slideLayouts/slideLayout51.xml"/><Relationship Id="rId4" Type="http://schemas.openxmlformats.org/officeDocument/2006/relationships/image" Target="../media/image6.png"/></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9.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1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9.xml"/><Relationship Id="rId4" Type="http://schemas.openxmlformats.org/officeDocument/2006/relationships/image" Target="../media/image16.png"/></Relationships>
</file>

<file path=ppt/slides/_rels/slide1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9.xml"/><Relationship Id="rId4" Type="http://schemas.openxmlformats.org/officeDocument/2006/relationships/image" Target="../media/image16.png"/></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9.xml"/></Relationships>
</file>

<file path=ppt/slides/_rels/slide1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29.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9.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9.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Layout" Target="../slideLayouts/slideLayout51.xml"/><Relationship Id="rId4" Type="http://schemas.openxmlformats.org/officeDocument/2006/relationships/image" Target="../media/image6.png"/></Relationships>
</file>

<file path=ppt/slides/_rels/slide1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7.xml"/><Relationship Id="rId1" Type="http://schemas.openxmlformats.org/officeDocument/2006/relationships/slideLayout" Target="../slideLayouts/slideLayout29.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9.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9.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9.xml"/></Relationships>
</file>

<file path=ppt/slides/_rels/slide1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29.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1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9.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Layout" Target="../slideLayouts/slideLayout51.xml"/><Relationship Id="rId4" Type="http://schemas.openxmlformats.org/officeDocument/2006/relationships/image" Target="../media/image6.pn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9.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9.xml"/></Relationships>
</file>

<file path=ppt/slides/_rels/slide1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9.xml"/><Relationship Id="rId4" Type="http://schemas.openxmlformats.org/officeDocument/2006/relationships/image" Target="../media/image16.png"/></Relationships>
</file>

<file path=ppt/slides/_rels/slide1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9.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9.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1.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9.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9.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9.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14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9.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15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9.xml"/></Relationships>
</file>

<file path=ppt/slides/_rels/slide15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9.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9.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9.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9.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9.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9.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9.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9.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9.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9.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7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17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3.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9.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9.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9.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9.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9.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9.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1.xml"/></Relationships>
</file>

<file path=ppt/slides/_rels/slide19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9.xml"/></Relationships>
</file>

<file path=ppt/slides/_rels/slide19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1.xml"/><Relationship Id="rId1" Type="http://schemas.openxmlformats.org/officeDocument/2006/relationships/slideLayout" Target="../slideLayouts/slideLayout29.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9.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9.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9.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9.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9.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9.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1.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9.xml"/></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9.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9.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9.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9.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9.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9.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9.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2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21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9.xml"/></Relationships>
</file>

<file path=ppt/slides/_rels/slide21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9.xml"/></Relationships>
</file>

<file path=ppt/slides/_rels/slide21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9.xml"/></Relationships>
</file>

<file path=ppt/slides/_rels/slide21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2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9.xml"/></Relationships>
</file>

<file path=ppt/slides/_rels/slide22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9.xml"/></Relationships>
</file>

<file path=ppt/slides/_rels/slide22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9.xml"/></Relationships>
</file>

<file path=ppt/slides/_rels/slide22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9.xml"/></Relationships>
</file>

<file path=ppt/slides/_rels/slide22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9.xml"/></Relationships>
</file>

<file path=ppt/slides/_rels/slide22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9.xml"/></Relationships>
</file>

<file path=ppt/slides/_rels/slide22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9.xml"/></Relationships>
</file>

<file path=ppt/slides/_rels/slide22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9.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1.xml"/></Relationships>
</file>

<file path=ppt/slides/_rels/slide230.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9.xml"/></Relationships>
</file>

<file path=ppt/slides/_rels/slide23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9.xml"/></Relationships>
</file>

<file path=ppt/slides/_rels/slide232.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9.xml"/></Relationships>
</file>

<file path=ppt/slides/_rels/slide233.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9.xml"/></Relationships>
</file>

<file path=ppt/slides/_rels/slide234.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9.xml"/></Relationships>
</file>

<file path=ppt/slides/_rels/slide235.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9.xml"/></Relationships>
</file>

<file path=ppt/slides/_rels/slide236.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9.xml"/></Relationships>
</file>

<file path=ppt/slides/_rels/slide237.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9.xml"/></Relationships>
</file>

<file path=ppt/slides/_rels/slide238.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9.xml"/></Relationships>
</file>

<file path=ppt/slides/_rels/slide239.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40.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9.xml"/></Relationships>
</file>

<file path=ppt/slides/_rels/slide241.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9.xml"/></Relationships>
</file>

<file path=ppt/slides/_rels/slide242.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9.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4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245.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9.xml"/></Relationships>
</file>

<file path=ppt/slides/_rels/slide246.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9.xml"/></Relationships>
</file>

<file path=ppt/slides/_rels/slide247.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9.xml"/></Relationships>
</file>

<file path=ppt/slides/_rels/slide248.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9.xml"/></Relationships>
</file>

<file path=ppt/slides/_rels/slide249.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50.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9.xml"/></Relationships>
</file>

<file path=ppt/slides/_rels/slide25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252.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9.xml"/></Relationships>
</file>

<file path=ppt/slides/_rels/slide25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1.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1.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3.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1.xml"/><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2.png"/><Relationship Id="rId1" Type="http://schemas.openxmlformats.org/officeDocument/2006/relationships/slideLayout" Target="../slideLayouts/slideLayout51.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1.xml"/></Relationships>
</file>

<file path=ppt/slides/_rels/slide3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2.png"/><Relationship Id="rId1" Type="http://schemas.openxmlformats.org/officeDocument/2006/relationships/slideLayout" Target="../slideLayouts/slideLayout51.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1.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5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2.png"/><Relationship Id="rId1" Type="http://schemas.openxmlformats.org/officeDocument/2006/relationships/slideLayout" Target="../slideLayouts/slideLayout51.xml"/></Relationships>
</file>

<file path=ppt/slides/_rels/slide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1.xml"/></Relationships>
</file>

<file path=ppt/slides/_rels/slide5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1.xml"/></Relationships>
</file>

<file path=ppt/slides/_rels/slide5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51.xml"/><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1.xml"/></Relationships>
</file>

<file path=ppt/slides/_rels/slide6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5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1.xml"/></Relationships>
</file>

<file path=ppt/slides/_rels/slide7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2.png"/><Relationship Id="rId1" Type="http://schemas.openxmlformats.org/officeDocument/2006/relationships/slideLayout" Target="../slideLayouts/slideLayout51.xml"/></Relationships>
</file>

<file path=ppt/slides/_rels/slide7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51.xml"/></Relationships>
</file>

<file path=ppt/slides/_rels/slide7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51.xml"/></Relationships>
</file>

<file path=ppt/slides/_rels/slide7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51.xml"/></Relationships>
</file>

<file path=ppt/slides/_rels/slide7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51.xml"/></Relationships>
</file>

<file path=ppt/slides/_rels/slide7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1.xml"/></Relationships>
</file>

<file path=ppt/slides/_rels/slide8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51.xml"/></Relationships>
</file>

<file path=ppt/slides/_rels/slide8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51.xml"/></Relationships>
</file>

<file path=ppt/slides/_rels/slide8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51.xml"/></Relationships>
</file>

<file path=ppt/slides/_rels/slide8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5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1.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6"/>
          <p:cNvSpPr>
            <a:spLocks noGrp="1"/>
          </p:cNvSpPr>
          <p:nvPr>
            <p:ph type="ctrTitle" idx="4294967295"/>
          </p:nvPr>
        </p:nvSpPr>
        <p:spPr>
          <a:xfrm>
            <a:off x="839788" y="1461453"/>
            <a:ext cx="10512425" cy="1450975"/>
          </a:xfrm>
        </p:spPr>
        <p:txBody>
          <a:bodyPr vert="horz" wrap="square" anchor="b"/>
          <a:lstStyle>
            <a:lvl1pPr lvl="0">
              <a:defRPr/>
            </a:lvl1pPr>
          </a:lstStyle>
          <a:p>
            <a:pPr lvl="0" algn="ctr"/>
            <a:r>
              <a:rPr lang="zh-CN" altLang="en-US" sz="6600" b="1" dirty="0">
                <a:solidFill>
                  <a:schemeClr val="bg1"/>
                </a:solidFill>
                <a:latin typeface="Heiti SC Medium" panose="02000000000000000000" charset="-122"/>
                <a:ea typeface="Heiti SC Medium" panose="02000000000000000000" charset="-122"/>
              </a:rPr>
              <a:t>大学生创新创业</a:t>
            </a:r>
          </a:p>
        </p:txBody>
      </p:sp>
      <p:sp>
        <p:nvSpPr>
          <p:cNvPr id="14339" name="文本框 10"/>
          <p:cNvSpPr txBox="1"/>
          <p:nvPr/>
        </p:nvSpPr>
        <p:spPr>
          <a:xfrm>
            <a:off x="5175251" y="4956175"/>
            <a:ext cx="1841500" cy="398780"/>
          </a:xfrm>
          <a:prstGeom prst="rect">
            <a:avLst/>
          </a:prstGeom>
          <a:noFill/>
          <a:ln w="9525">
            <a:noFill/>
          </a:ln>
        </p:spPr>
        <p:txBody>
          <a:bodyPr wrap="none">
            <a:spAutoFit/>
          </a:bodyPr>
          <a:lstStyle/>
          <a:p>
            <a:pPr algn="ctr" eaLnBrk="1" hangingPunct="1"/>
            <a:r>
              <a:rPr lang="zh-CN" altLang="en-US" sz="2000" dirty="0">
                <a:solidFill>
                  <a:srgbClr val="354B5E"/>
                </a:solidFill>
                <a:latin typeface="Segoe UI" panose="020B0502040204020203" pitchFamily="2" charset="0"/>
              </a:rPr>
              <a:t>授课老师：</a:t>
            </a:r>
            <a:r>
              <a:rPr lang="en-US" altLang="zh-CN" sz="2000" dirty="0">
                <a:solidFill>
                  <a:srgbClr val="354B5E"/>
                </a:solidFill>
                <a:latin typeface="Segoe UI" panose="020B0502040204020203" pitchFamily="2" charset="0"/>
              </a:rPr>
              <a:t>xxx</a:t>
            </a:r>
          </a:p>
        </p:txBody>
      </p:sp>
      <p:sp>
        <p:nvSpPr>
          <p:cNvPr id="14340" name="文本框 12"/>
          <p:cNvSpPr txBox="1"/>
          <p:nvPr/>
        </p:nvSpPr>
        <p:spPr>
          <a:xfrm>
            <a:off x="839788" y="2912745"/>
            <a:ext cx="10512425" cy="553085"/>
          </a:xfrm>
          <a:prstGeom prst="rect">
            <a:avLst/>
          </a:prstGeom>
          <a:noFill/>
          <a:ln w="9525">
            <a:noFill/>
          </a:ln>
        </p:spPr>
        <p:txBody>
          <a:bodyPr>
            <a:spAutoFit/>
          </a:bodyPr>
          <a:lstStyle/>
          <a:p>
            <a:pPr algn="ctr" eaLnBrk="1" hangingPunct="1">
              <a:lnSpc>
                <a:spcPct val="125000"/>
              </a:lnSpc>
              <a:spcAft>
                <a:spcPts val="800"/>
              </a:spcAft>
            </a:pPr>
            <a:r>
              <a:rPr lang="zh-CN" altLang="en-US" sz="2400" dirty="0">
                <a:solidFill>
                  <a:schemeClr val="bg1"/>
                </a:solidFill>
                <a:latin typeface="Segoe UI" panose="020B0502040204020203" pitchFamily="2" charset="0"/>
              </a:rPr>
              <a:t>企业家型创业者的培养</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3</a:t>
            </a:r>
            <a:r>
              <a:rPr lang="zh-CN" altLang="en-US" dirty="0"/>
              <a:t>节 事业型创业的实现条件</a:t>
            </a:r>
          </a:p>
        </p:txBody>
      </p:sp>
      <p:sp>
        <p:nvSpPr>
          <p:cNvPr id="16388" name="圆角矩形 3"/>
          <p:cNvSpPr>
            <a:spLocks noChangeAspect="1"/>
          </p:cNvSpPr>
          <p:nvPr/>
        </p:nvSpPr>
        <p:spPr>
          <a:xfrm>
            <a:off x="839788" y="1690053"/>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4</a:t>
            </a:r>
          </a:p>
        </p:txBody>
      </p:sp>
      <p:sp>
        <p:nvSpPr>
          <p:cNvPr id="16389" name="圆角矩形 4"/>
          <p:cNvSpPr>
            <a:spLocks noChangeAspect="1"/>
          </p:cNvSpPr>
          <p:nvPr/>
        </p:nvSpPr>
        <p:spPr>
          <a:xfrm>
            <a:off x="839788" y="290830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5</a:t>
            </a:r>
          </a:p>
        </p:txBody>
      </p:sp>
      <p:sp>
        <p:nvSpPr>
          <p:cNvPr id="16390" name="圆角矩形 5"/>
          <p:cNvSpPr>
            <a:spLocks noChangeAspect="1"/>
          </p:cNvSpPr>
          <p:nvPr/>
        </p:nvSpPr>
        <p:spPr>
          <a:xfrm>
            <a:off x="844233" y="4411980"/>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6</a:t>
            </a:r>
          </a:p>
        </p:txBody>
      </p:sp>
      <p:sp>
        <p:nvSpPr>
          <p:cNvPr id="16393" name="文本框 9"/>
          <p:cNvSpPr txBox="1"/>
          <p:nvPr/>
        </p:nvSpPr>
        <p:spPr>
          <a:xfrm>
            <a:off x="1530985" y="1740535"/>
            <a:ext cx="17830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有核心竞争优势</a:t>
            </a:r>
          </a:p>
        </p:txBody>
      </p:sp>
      <p:sp>
        <p:nvSpPr>
          <p:cNvPr id="16394" name="文本框 10"/>
          <p:cNvSpPr txBox="1"/>
          <p:nvPr/>
        </p:nvSpPr>
        <p:spPr>
          <a:xfrm>
            <a:off x="1530985" y="2108835"/>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创业团队如果在多方面具备核心竞争优势，往往也是创业成功的重要基础，如在产品、价格、方案、专利技术、技术壁垒、地理位置、管理能力，或者扩展市场，以及在人脉、创业资源、广告、宣传、网络、媒体等方面具备优势。</a:t>
            </a:r>
          </a:p>
        </p:txBody>
      </p:sp>
      <p:sp>
        <p:nvSpPr>
          <p:cNvPr id="16395" name="文本框 11"/>
          <p:cNvSpPr txBox="1"/>
          <p:nvPr/>
        </p:nvSpPr>
        <p:spPr>
          <a:xfrm>
            <a:off x="1530985" y="2982595"/>
            <a:ext cx="1097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环境有利</a:t>
            </a:r>
          </a:p>
        </p:txBody>
      </p:sp>
      <p:sp>
        <p:nvSpPr>
          <p:cNvPr id="16396" name="文本框 12"/>
          <p:cNvSpPr txBox="1"/>
          <p:nvPr/>
        </p:nvSpPr>
        <p:spPr>
          <a:xfrm>
            <a:off x="1530985" y="3350895"/>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有利的创业环境往往可遇不可求，特别是具备可持久发展的基础并可能会带来丰厚回报，该领域的创业符合国家政策鼓励、保护或支持的要求，法制健全，该领域的竞争不是很激烈的商机更是难得。如果创业者能敏锐地发现或创造有利的商机，及时采取创业行动，创业的胜算就会很高。</a:t>
            </a:r>
          </a:p>
        </p:txBody>
      </p:sp>
      <p:sp>
        <p:nvSpPr>
          <p:cNvPr id="2" name="文本框 7"/>
          <p:cNvSpPr txBox="1"/>
          <p:nvPr/>
        </p:nvSpPr>
        <p:spPr>
          <a:xfrm>
            <a:off x="1530985" y="4452620"/>
            <a:ext cx="20116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有较高的管理能力</a:t>
            </a:r>
          </a:p>
        </p:txBody>
      </p:sp>
      <p:sp>
        <p:nvSpPr>
          <p:cNvPr id="3" name="文本框 8"/>
          <p:cNvSpPr txBox="1"/>
          <p:nvPr/>
        </p:nvSpPr>
        <p:spPr>
          <a:xfrm>
            <a:off x="1530985" y="4820920"/>
            <a:ext cx="9822815" cy="828040"/>
          </a:xfrm>
          <a:prstGeom prst="rect">
            <a:avLst/>
          </a:prstGeom>
          <a:noFill/>
          <a:ln w="9525">
            <a:noFill/>
          </a:ln>
        </p:spPr>
        <p:txBody>
          <a:bodyPr wrap="square">
            <a:spAutoFit/>
          </a:bodyPr>
          <a:lstStyle/>
          <a:p>
            <a:pPr eaLnBrk="1" hangingPunct="1">
              <a:lnSpc>
                <a:spcPct val="114000"/>
              </a:lnSpc>
              <a:spcAft>
                <a:spcPts val="1000"/>
              </a:spcAft>
            </a:pPr>
            <a:r>
              <a:rPr lang="zh-CN" altLang="en-US" sz="1400" dirty="0">
                <a:latin typeface="Segoe UI" panose="020B0502040204020203" pitchFamily="2" charset="0"/>
              </a:rPr>
              <a:t>创业不是昙花一现，而是一个需要持久打拼的过程。它包括从创业初期筹划与成立实体，到新创企业的日常经营管理，甚至到一定时间退出等各类决策和行动。因此，对于一个真正的创业者，创业过程不但充满了激情、艰辛、挫折、忧虑、痛苦和徘徊，而且还需要较强的管理能力和商业智慧去解决所有可能出现的问题。</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1174115" y="3863340"/>
            <a:ext cx="9822815" cy="206692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对创业者来说，容易产生杠杆效应的资源主要包括人力资本和社会资本等资源。人力资本由一般人力资本与特殊人力资本构成∶一般人力资本包括受教育背景、以往的工作经验及个性品质特征等;特殊人力资本包括具有特定的产业相关知识、技能和经验以及先前的创业经验或创业背景等。</a:t>
            </a:r>
          </a:p>
          <a:p>
            <a:pPr eaLnBrk="1" hangingPunct="1">
              <a:lnSpc>
                <a:spcPct val="114000"/>
              </a:lnSpc>
              <a:spcAft>
                <a:spcPts val="1000"/>
              </a:spcAft>
            </a:pPr>
            <a:r>
              <a:rPr lang="en-US" altLang="x-none" sz="1400" dirty="0">
                <a:latin typeface="Segoe UI" panose="020B0502040204020203" pitchFamily="2" charset="0"/>
              </a:rPr>
              <a:t>为有效发挥资源的作用，应设置合理的利益机制。资源通常与利益相关。既然资源与利益相关，创业者在整合资源时，就一定要设计好有助于资源整合的利益机制，借助利益机制把包括潜在的和非直接的资源提供者整合起来，借力发展。</a:t>
            </a:r>
          </a:p>
          <a:p>
            <a:pPr eaLnBrk="1" hangingPunct="1">
              <a:lnSpc>
                <a:spcPct val="114000"/>
              </a:lnSpc>
              <a:spcAft>
                <a:spcPts val="1000"/>
              </a:spcAft>
            </a:pPr>
            <a:r>
              <a:rPr lang="en-US" altLang="x-none" sz="1400" dirty="0">
                <a:latin typeface="Segoe UI" panose="020B0502040204020203" pitchFamily="2" charset="0"/>
              </a:rPr>
              <a:t>然而，有了共同的利益，并不意味着就可以顺利实现资源整合。资源整合是多方面的合作结果，切实的合作需要各方面利益真正能够实现，这就要求寻找和设计多方共赢的机制。</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发挥资源杠杆效应</a:t>
            </a:r>
          </a:p>
        </p:txBody>
      </p:sp>
      <p:sp>
        <p:nvSpPr>
          <p:cNvPr id="30737" name="文本框 22"/>
          <p:cNvSpPr txBox="1"/>
          <p:nvPr/>
        </p:nvSpPr>
        <p:spPr>
          <a:xfrm>
            <a:off x="1174115" y="1878330"/>
            <a:ext cx="9822815" cy="132207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尽管存在资源约束，但创业者并不会被当前控制或支配的资源所限制，成功的创业者善于利用关键资源的杠杆效应，即利用他人或者别的企业资源来完成自己的创业目的∶用一种资源补足另一种资源，产生更高的复合价值;或者是利用一种资源撬动和获得其他资源。其实，大公司也不只是一味地积累资源，它们更擅长于资源互换，进行资源结构更新和调整，积累战略性资源，这是创业者需要学习的经验。</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732713" y="2874963"/>
            <a:ext cx="2921000"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6 </a:t>
            </a:r>
            <a:r>
              <a:rPr lang="zh-CN" altLang="en-US" sz="6600" dirty="0">
                <a:solidFill>
                  <a:schemeClr val="bg1"/>
                </a:solidFill>
                <a:latin typeface="Segoe UI Light" pitchFamily="2" charset="0"/>
              </a:rPr>
              <a:t>章</a:t>
            </a:r>
          </a:p>
        </p:txBody>
      </p:sp>
      <p:sp>
        <p:nvSpPr>
          <p:cNvPr id="15363" name="文本框 11"/>
          <p:cNvSpPr txBox="1"/>
          <p:nvPr/>
        </p:nvSpPr>
        <p:spPr>
          <a:xfrm>
            <a:off x="451485" y="3736340"/>
            <a:ext cx="7374890" cy="1129665"/>
          </a:xfrm>
          <a:prstGeom prst="rect">
            <a:avLst/>
          </a:prstGeom>
          <a:noFill/>
          <a:ln w="9525">
            <a:noFill/>
          </a:ln>
        </p:spPr>
        <p:txBody>
          <a:bodyPr wrap="square">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创业模式</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2983865"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任正非和华为的创业故事</a:t>
            </a:r>
          </a:p>
        </p:txBody>
      </p:sp>
      <p:sp>
        <p:nvSpPr>
          <p:cNvPr id="3" name="矩形 176"/>
          <p:cNvSpPr/>
          <p:nvPr/>
        </p:nvSpPr>
        <p:spPr>
          <a:xfrm>
            <a:off x="7958138" y="2771458"/>
            <a:ext cx="4027487" cy="267652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思考题∶</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1.创业之初不少新创企业选择做某产品代理的模式，如联想、华为等，做代理商的优点和缺点分别是什么?</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2.任正非在做代理商的过程中发现了哪些创业机会?他是如何将商机转化为创业行动的?</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3.任正非在华为创业过程中所展现的商业智慧有哪些?</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ownloads/pexels-lisa-fotios-3197392.jpgpexels-lisa-fotios-3197392"/>
          <p:cNvPicPr>
            <a:picLocks noGrp="1" noChangeAspect="1"/>
          </p:cNvPicPr>
          <p:nvPr/>
        </p:nvPicPr>
        <p:blipFill>
          <a:blip r:embed="rId2" cstate="print"/>
          <a:srcRect t="15011" b="23193"/>
          <a:stretch>
            <a:fillRect/>
          </a:stretch>
        </p:blipFill>
        <p:spPr>
          <a:xfrm>
            <a:off x="1106170" y="2148840"/>
            <a:ext cx="6193155" cy="2551430"/>
          </a:xfrm>
          <a:prstGeom prst="rect">
            <a:avLst/>
          </a:prstGeom>
          <a:noFill/>
          <a:ln w="9525">
            <a:noFill/>
          </a:ln>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1174115" y="3863340"/>
            <a:ext cx="9822815" cy="13188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一般来说，准备创业的人有两类∶一是自己已经具备某些创业所需的独特技能，如绘画、设计、厨艺、专有技术等;二是自己虽不具备特定的创业所需技能，但还是希望通过创业实现自身的价值。前者的创业相对来得容易，只要有资金支持，找好合适的经营场所，很快就能走上创业之路;而后者的创业相对要复杂一些，通常可有多种选择形式。比较典型的有∶特许经营、加盟连锁、收购、承包经营、白手起家自主创业、做代理、网络创业等。这些创业形式各有千秋，关键看哪类创业最适合自己且比较容易成功。</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将创业商机转化为实际行动</a:t>
            </a:r>
          </a:p>
        </p:txBody>
      </p:sp>
      <p:sp>
        <p:nvSpPr>
          <p:cNvPr id="30737" name="文本框 22"/>
          <p:cNvSpPr txBox="1"/>
          <p:nvPr/>
        </p:nvSpPr>
        <p:spPr>
          <a:xfrm>
            <a:off x="1174115" y="1878330"/>
            <a:ext cx="9822815" cy="132207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发现商机是一回事，利用商机则是另一回事。有人虽然发现了商机，但在商机面前无所作为，无能为力，对他们来说，再好的商机也没有任何意义。只有在发现商机的基础上，把握机遇，利用自己掌握的资源，发挥主观能动性，通过对商机的筛选，确定适合自己创业的产品或服务，再结合有效的商业模式，才有可能真正将商机变为财富。</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2</a:t>
            </a:r>
            <a:r>
              <a:rPr lang="zh-CN" altLang="en-US" dirty="0"/>
              <a:t>节 加盟连锁企业</a:t>
            </a:r>
          </a:p>
        </p:txBody>
      </p:sp>
      <p:sp>
        <p:nvSpPr>
          <p:cNvPr id="30737" name="文本框 22"/>
          <p:cNvSpPr txBox="1"/>
          <p:nvPr/>
        </p:nvSpPr>
        <p:spPr>
          <a:xfrm>
            <a:off x="838200" y="1966595"/>
            <a:ext cx="7594600" cy="2553335"/>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加盟连锁是指主导企业把自己开发的品牌、产品、管理经验等有形和无形资产（包括商标、商号等企业形象，经营技术，营业场合和区域），以加盟合约的形式，授予加盟店在规定区域内的经销权或营业权。连锁加盟行业是由一些拥有较高品牌知名度或者相关行业产品专利的公司发起的连锁加盟模式，该行业在保证总公司的正常运作下吸纳众多投资者在全国各地开设门店，并且公司提供从产品研发到销售指导等一系列的支持。而加盟商通过主导企业的授权和帮助，降低经营风险，借主导企业之力，实现自身的成功。连锁加盟的最大好处是可以用最低的风险做成功的创业者。</a:t>
            </a:r>
          </a:p>
        </p:txBody>
      </p:sp>
      <p:sp>
        <p:nvSpPr>
          <p:cNvPr id="30745" name="文本框 30"/>
          <p:cNvSpPr txBox="1"/>
          <p:nvPr/>
        </p:nvSpPr>
        <p:spPr>
          <a:xfrm>
            <a:off x="1455738" y="4929188"/>
            <a:ext cx="9280525" cy="89916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对创业者来说，刚开始进行创业时候，连锁加盟是一个不错的选择，因其提供的是一种双赢的模式。有调查资料显示，在相同的经营领域，个人创业的成功率低于20%，而加盟连锁创业的成功率则高达 80%～90%，并且大部分行业超过了 90%。</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7" name="文本框 22"/>
          <p:cNvSpPr txBox="1"/>
          <p:nvPr/>
        </p:nvSpPr>
        <p:spPr>
          <a:xfrm>
            <a:off x="1174115" y="1878330"/>
            <a:ext cx="9822815" cy="327152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由于加盟主导企业可直接利用其成熟的品牌、商业模式、连锁系统、商标、经营技术等，比起创业者独自创业，在时间、资金和精神上都为创业者减轻了不少负担，公司从商品、原料、进货渠道、销售定位各个角度出发帮创业者快速适应并熟悉整个流程。由于采取统一采购、统一配送，从而可降低进货成本，保证优质、可靠货源，这比自己去购买会有很大的优势。</a:t>
            </a:r>
          </a:p>
          <a:p>
            <a:pPr algn="l" eaLnBrk="1" hangingPunct="1">
              <a:lnSpc>
                <a:spcPct val="125000"/>
              </a:lnSpc>
              <a:spcAft>
                <a:spcPts val="800"/>
              </a:spcAft>
            </a:pPr>
            <a:r>
              <a:rPr lang="en-US" altLang="x-none" sz="1600" dirty="0">
                <a:solidFill>
                  <a:srgbClr val="354B5E"/>
                </a:solidFill>
                <a:latin typeface="Segoe UI" panose="020B0502040204020203" pitchFamily="2" charset="0"/>
              </a:rPr>
              <a:t>关于门店位置的选取、周围的消费水平调查等情况都由主导企业一手包办，旨在让创业者可以更加轻松地做老板。此外，授权者通过输出自己成功的行业经营经验和管理模式，可以帮助加盟者改进管理。加盟者可以在很短的时间内，花较少的精力学习到成功的经营管理经验与知识，少走很多弯路。比如∶连锁店的标准及整体效果，主导企业早已设计妥当，每个加盟店只需结合实际，进行一些小小的改动，按图施工就行，无需再花设计费。这样还有利于迅速开店，能减轻店租负担、增加营业的天数和收入，并因其具有一个统一的形象可增强消费者的信任度。</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加盟连锁企业</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2518410"/>
            <a:ext cx="10515600" cy="182118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由于门店的不断扩张，实际上也意味着主导企业拓展了市场，提升了品牌知名度，因此，加盟门店的成功也是主导企业的成功，双方互惠互利。主导企业对于营业额较高的加盟店会有一系列的奖励办法，所以加盟者的收入等于门店自主盈利再加上主导企业的业绩奖励。</a:t>
            </a:r>
          </a:p>
          <a:p>
            <a:pPr eaLnBrk="1" hangingPunct="1">
              <a:lnSpc>
                <a:spcPct val="114000"/>
              </a:lnSpc>
              <a:spcAft>
                <a:spcPts val="1000"/>
              </a:spcAft>
            </a:pPr>
            <a:r>
              <a:rPr lang="en-US" altLang="x-none" sz="1400" dirty="0">
                <a:latin typeface="Segoe UI" panose="020B0502040204020203" pitchFamily="2" charset="0"/>
              </a:rPr>
              <a:t>总公司还会派出专人到门店对新员工展开高效、实用的入职培训，旨在打造一批优秀的门店营业员，同时公司也会为投资者进行相关领导才能的培训。在培训期间，公司会为门店配置专业的会计收银系统及电子管理系统。</a:t>
            </a:r>
          </a:p>
          <a:p>
            <a:pPr eaLnBrk="1" hangingPunct="1">
              <a:lnSpc>
                <a:spcPct val="114000"/>
              </a:lnSpc>
              <a:spcAft>
                <a:spcPts val="1000"/>
              </a:spcAft>
            </a:pPr>
            <a:r>
              <a:rPr lang="en-US" altLang="x-none" sz="1400" dirty="0">
                <a:latin typeface="Segoe UI" panose="020B0502040204020203" pitchFamily="2" charset="0"/>
              </a:rPr>
              <a:t>加盟连锁一般要支付一定的加盟费，也就是使用总公司品牌的许可费用和指导费用。越好的品牌，加盟费也越高。</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加盟连锁企业</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7229158" y="2399665"/>
            <a:ext cx="476440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最简单且容易成功的创业模式之一</a:t>
            </a:r>
          </a:p>
        </p:txBody>
      </p:sp>
      <p:sp>
        <p:nvSpPr>
          <p:cNvPr id="18440" name="矩形 178"/>
          <p:cNvSpPr/>
          <p:nvPr/>
        </p:nvSpPr>
        <p:spPr>
          <a:xfrm>
            <a:off x="1677670" y="4524375"/>
            <a:ext cx="4379913" cy="13836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收购现有的、正在运营的企业，也是最简单且容易成功的创业模式之一。收购跟加盟连锁有类似之处，就是说现成的企业相对比较成熟，只要你有一定的经营能力，又具备相关的资源条件，那么，通过收购目标企业进行创业，对你尽快地实现现金流，降低风险，是比较有保障的。</a:t>
            </a:r>
          </a:p>
        </p:txBody>
      </p:sp>
      <p:sp>
        <p:nvSpPr>
          <p:cNvPr id="18442" name="矩形 180"/>
          <p:cNvSpPr/>
          <p:nvPr/>
        </p:nvSpPr>
        <p:spPr>
          <a:xfrm>
            <a:off x="6973888" y="4512945"/>
            <a:ext cx="4379912" cy="181483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sz="1400" dirty="0">
                <a:ea typeface="Microsoft JhengHei" panose="020B0604030504040204" pitchFamily="2" charset="-120"/>
              </a:rPr>
              <a:t>对于有一定资金实力的创业者来说，收购现有的企业不失为一个很好的创业切入点。毕竟，所收购的目标企业已经解决了企业的筹建问题，本身也正处于经营过程中，多少会具备相对完整的创业资源，还有一定的积累。作为局外人，不仅比较容易从目标企业的经营中看出该企业的优势，也可客观地发现不少问题。特别是在收购过程中，可以认真总结目标企业成功的经验和失败的教训，从而避免走弯路。</a:t>
            </a: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18444" name="圆角矩形 20"/>
          <p:cNvSpPr>
            <a:spLocks noChangeAspect="1"/>
          </p:cNvSpPr>
          <p:nvPr/>
        </p:nvSpPr>
        <p:spPr>
          <a:xfrm>
            <a:off x="6097588"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2" cstate="print"/>
          <a:stretch>
            <a:fillRect/>
          </a:stretch>
        </p:blipFill>
        <p:spPr>
          <a:xfrm>
            <a:off x="933450" y="4617403"/>
            <a:ext cx="534988" cy="530225"/>
          </a:xfrm>
          <a:prstGeom prst="rect">
            <a:avLst/>
          </a:prstGeom>
          <a:noFill/>
          <a:ln w="9525">
            <a:noFill/>
          </a:ln>
        </p:spPr>
      </p:pic>
      <p:pic>
        <p:nvPicPr>
          <p:cNvPr id="18446" name="Group 5"/>
          <p:cNvPicPr>
            <a:picLocks noChangeAspect="1"/>
          </p:cNvPicPr>
          <p:nvPr/>
        </p:nvPicPr>
        <p:blipFill>
          <a:blip r:embed="rId3" cstate="print"/>
          <a:stretch>
            <a:fillRect/>
          </a:stretch>
        </p:blipFill>
        <p:spPr>
          <a:xfrm>
            <a:off x="6188075" y="4604703"/>
            <a:ext cx="541338" cy="487362"/>
          </a:xfrm>
          <a:prstGeom prst="rect">
            <a:avLst/>
          </a:prstGeom>
          <a:noFill/>
          <a:ln w="9525">
            <a:noFill/>
          </a:ln>
        </p:spPr>
      </p:pic>
      <p:sp>
        <p:nvSpPr>
          <p:cNvPr id="32770"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通过收购现成企业创业</a:t>
            </a:r>
          </a:p>
        </p:txBody>
      </p:sp>
      <p:pic>
        <p:nvPicPr>
          <p:cNvPr id="2" name="图片 1" descr="截屏2021-03-09 下午5.50.25"/>
          <p:cNvPicPr>
            <a:picLocks noChangeAspect="1"/>
          </p:cNvPicPr>
          <p:nvPr/>
        </p:nvPicPr>
        <p:blipFill>
          <a:blip r:embed="rId4" cstate="print"/>
          <a:srcRect t="2456" r="1004" b="3713"/>
          <a:stretch>
            <a:fillRect/>
          </a:stretch>
        </p:blipFill>
        <p:spPr>
          <a:xfrm>
            <a:off x="922655" y="1891030"/>
            <a:ext cx="5776595" cy="1772920"/>
          </a:xfrm>
          <a:prstGeom prst="rect">
            <a:avLst/>
          </a:prstGeom>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2144078"/>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314134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2</a:t>
            </a:r>
          </a:p>
        </p:txBody>
      </p:sp>
      <p:sp>
        <p:nvSpPr>
          <p:cNvPr id="16393" name="文本框 9"/>
          <p:cNvSpPr txBox="1"/>
          <p:nvPr/>
        </p:nvSpPr>
        <p:spPr>
          <a:xfrm>
            <a:off x="1530985" y="2194560"/>
            <a:ext cx="3510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目标企业出售的真实原因是什么?</a:t>
            </a:r>
          </a:p>
        </p:txBody>
      </p:sp>
      <p:sp>
        <p:nvSpPr>
          <p:cNvPr id="16394" name="文本框 10"/>
          <p:cNvSpPr txBox="1"/>
          <p:nvPr/>
        </p:nvSpPr>
        <p:spPr>
          <a:xfrm>
            <a:off x="1530985" y="2564765"/>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一般来说，目标企业出售的真实原因往往秘而不宣，如因为法律纠纷、企业建筑即将面临拆除、竞争恶化等而无法继续经营。创业者在收购现成企业时，不能只听一面之词，要通过周密的调查进行核实。</a:t>
            </a:r>
          </a:p>
        </p:txBody>
      </p:sp>
      <p:sp>
        <p:nvSpPr>
          <p:cNvPr id="16395" name="文本框 11"/>
          <p:cNvSpPr txBox="1"/>
          <p:nvPr/>
        </p:nvSpPr>
        <p:spPr>
          <a:xfrm>
            <a:off x="1530985" y="3215640"/>
            <a:ext cx="2824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目标企业的财务状况如何?</a:t>
            </a:r>
          </a:p>
        </p:txBody>
      </p:sp>
      <p:sp>
        <p:nvSpPr>
          <p:cNvPr id="16396" name="文本框 12"/>
          <p:cNvSpPr txBox="1"/>
          <p:nvPr/>
        </p:nvSpPr>
        <p:spPr>
          <a:xfrm>
            <a:off x="1530985" y="358394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无论是收购处于困境的目标企业，还是自称生意兴隆的目标企业，创业者在收购前都应十分关注目标企业真实的财务状况，如盈利能力、销售额、利润、现金流和销售额增长趋势等。这些内容一般都可通过财务报表体现出来。为此，建议创业者请专业会计师进行目标企业财务报表分析，协助搞清是否存在问题。此外，对目标企业进行财务分析时还要将财务数据与同类公司或竞争对手进行对比，从中可看出一些问题。</a:t>
            </a:r>
          </a:p>
        </p:txBody>
      </p:sp>
      <p:sp>
        <p:nvSpPr>
          <p:cNvPr id="2" name="圆角矩形 4"/>
          <p:cNvSpPr>
            <a:spLocks noChangeAspect="1"/>
          </p:cNvSpPr>
          <p:nvPr/>
        </p:nvSpPr>
        <p:spPr>
          <a:xfrm>
            <a:off x="839788" y="457708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3</a:t>
            </a:r>
          </a:p>
        </p:txBody>
      </p:sp>
      <p:sp>
        <p:nvSpPr>
          <p:cNvPr id="3" name="文本框 11"/>
          <p:cNvSpPr txBox="1"/>
          <p:nvPr/>
        </p:nvSpPr>
        <p:spPr>
          <a:xfrm>
            <a:off x="1530985" y="4651375"/>
            <a:ext cx="25958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目标企业资产状况如何?</a:t>
            </a:r>
          </a:p>
        </p:txBody>
      </p:sp>
      <p:sp>
        <p:nvSpPr>
          <p:cNvPr id="4" name="文本框 12"/>
          <p:cNvSpPr txBox="1"/>
          <p:nvPr/>
        </p:nvSpPr>
        <p:spPr>
          <a:xfrm>
            <a:off x="1530985" y="5019675"/>
            <a:ext cx="9822815" cy="95631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资产分为有形资产和无形资产两块，有形资产一般包括房屋、设备、设施、库存等;无形资产包括商标、品牌、专利、专有技术、特许经营权等。</a:t>
            </a:r>
          </a:p>
          <a:p>
            <a:pPr eaLnBrk="1" hangingPunct="1">
              <a:lnSpc>
                <a:spcPct val="114000"/>
              </a:lnSpc>
              <a:spcAft>
                <a:spcPts val="1000"/>
              </a:spcAft>
            </a:pPr>
            <a:r>
              <a:rPr lang="en-US" altLang="x-none" sz="1400" dirty="0">
                <a:latin typeface="Segoe UI" panose="020B0502040204020203" pitchFamily="2" charset="0"/>
              </a:rPr>
              <a:t>对目标企业资产状况的深入了解，不仅是购买目标企业时讨价还价的根据，也是为购买后顺利工作奠定基础。</a:t>
            </a:r>
          </a:p>
        </p:txBody>
      </p:sp>
      <p:sp>
        <p:nvSpPr>
          <p:cNvPr id="32770" name="标题 1"/>
          <p:cNvSpPr>
            <a:spLocks noGrp="1"/>
          </p:cNvSpPr>
          <p:nvPr/>
        </p:nvSpPr>
        <p:spPr>
          <a:xfrm>
            <a:off x="838200" y="607695"/>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通过收购现成企业创业</a:t>
            </a:r>
          </a:p>
        </p:txBody>
      </p:sp>
      <p:sp>
        <p:nvSpPr>
          <p:cNvPr id="18437" name="文本框 175"/>
          <p:cNvSpPr txBox="1"/>
          <p:nvPr/>
        </p:nvSpPr>
        <p:spPr>
          <a:xfrm>
            <a:off x="837883" y="1562100"/>
            <a:ext cx="751395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在收购现成企业的过程中，创业者主要应弄清如下问题</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4</a:t>
            </a:r>
            <a:r>
              <a:rPr lang="zh-CN" altLang="en-US" dirty="0"/>
              <a:t>节 通过承包经营进行创业</a:t>
            </a:r>
          </a:p>
        </p:txBody>
      </p:sp>
      <p:sp>
        <p:nvSpPr>
          <p:cNvPr id="30737" name="文本框 22"/>
          <p:cNvSpPr txBox="1"/>
          <p:nvPr/>
        </p:nvSpPr>
        <p:spPr>
          <a:xfrm>
            <a:off x="838200" y="1966595"/>
            <a:ext cx="7594600" cy="1630045"/>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一般来说，承包经营是指企业与承包者通过订立承包经营合同，将企业的全部或部分经营管理权在一定期限内交给承包者，由承包者对企业的全部或部分进行经营管理。在承包经营期内，由承包者承担经营风险并获取企业的部分效益。采用承包方式，是借力创业的典型形式。创业者可以借助发包企业已有的品牌优势和资源打开市场，这将大大提高市场接受程度，减少个人创业的前期风险。</a:t>
            </a:r>
          </a:p>
        </p:txBody>
      </p:sp>
      <p:sp>
        <p:nvSpPr>
          <p:cNvPr id="30745" name="文本框 30"/>
          <p:cNvSpPr txBox="1"/>
          <p:nvPr/>
        </p:nvSpPr>
        <p:spPr>
          <a:xfrm>
            <a:off x="1455738" y="4929188"/>
            <a:ext cx="9280525" cy="62992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承包创业之所以比较容易成功，是因为承包者通常都具有该行业比较丰富的经验，不少承包者甚至就是发包单位里的职工，对该行业的发展趋势比较了解，对所承包企业的现状和存在的问题也比较熟悉。</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图片占位符 12" descr="/Users/baoshuyu/Desktop/3.jpeg3"/>
          <p:cNvPicPr>
            <a:picLocks noGrp="1" noChangeAspect="1"/>
          </p:cNvPicPr>
          <p:nvPr>
            <p:ph sz="quarter" idx="1"/>
          </p:nvPr>
        </p:nvPicPr>
        <p:blipFill>
          <a:blip r:embed="rId2" cstate="print"/>
          <a:srcRect/>
          <a:stretch>
            <a:fillRect/>
          </a:stretch>
        </p:blipFill>
        <p:spPr>
          <a:xfrm>
            <a:off x="1544955" y="1661795"/>
            <a:ext cx="4469765" cy="2520950"/>
          </a:xfrm>
        </p:spPr>
      </p:pic>
      <p:sp>
        <p:nvSpPr>
          <p:cNvPr id="18437" name="文本框 175"/>
          <p:cNvSpPr txBox="1"/>
          <p:nvPr/>
        </p:nvSpPr>
        <p:spPr>
          <a:xfrm>
            <a:off x="7966393" y="2399665"/>
            <a:ext cx="2721610" cy="70675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4000" dirty="0">
                <a:solidFill>
                  <a:schemeClr val="bg1"/>
                </a:solidFill>
                <a:ea typeface="Microsoft JhengHei" panose="020B0604030504040204" pitchFamily="2" charset="-120"/>
              </a:rPr>
              <a:t>1. 自主创业</a:t>
            </a:r>
          </a:p>
        </p:txBody>
      </p:sp>
      <p:sp>
        <p:nvSpPr>
          <p:cNvPr id="18440" name="矩形 178"/>
          <p:cNvSpPr/>
          <p:nvPr/>
        </p:nvSpPr>
        <p:spPr>
          <a:xfrm>
            <a:off x="1677670" y="4524375"/>
            <a:ext cx="4379913" cy="95313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自主创业是指由创业者个人创建组织平台（如公司等），并借助这一平台，自己承担风险，整合各种资源，然后将自己的创业理念、创新产品或服务通过一定方式实现增值，最后取得实效的过程。</a:t>
            </a:r>
          </a:p>
        </p:txBody>
      </p:sp>
      <p:sp>
        <p:nvSpPr>
          <p:cNvPr id="18441" name="文本框 179"/>
          <p:cNvSpPr txBox="1"/>
          <p:nvPr/>
        </p:nvSpPr>
        <p:spPr>
          <a:xfrm>
            <a:off x="6973888" y="4422140"/>
            <a:ext cx="4538345" cy="36830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1800" b="1" dirty="0">
                <a:solidFill>
                  <a:schemeClr val="accent2"/>
                </a:solidFill>
                <a:ea typeface="Microsoft JhengHei" panose="020B0604030504040204" pitchFamily="2" charset="-120"/>
              </a:rPr>
              <a:t>案例分析：大学日语教师周文慧的创业故事</a:t>
            </a:r>
          </a:p>
        </p:txBody>
      </p:sp>
      <p:sp>
        <p:nvSpPr>
          <p:cNvPr id="18442" name="矩形 180"/>
          <p:cNvSpPr/>
          <p:nvPr/>
        </p:nvSpPr>
        <p:spPr>
          <a:xfrm>
            <a:off x="6973888" y="4806315"/>
            <a:ext cx="4379912" cy="95313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sz="1400" dirty="0">
                <a:ea typeface="Microsoft JhengHei" panose="020B0604030504040204" pitchFamily="2" charset="-120"/>
              </a:rPr>
              <a:t>研讨主题∶</a:t>
            </a:r>
          </a:p>
          <a:p>
            <a:pPr marL="0" lvl="0" indent="0">
              <a:lnSpc>
                <a:spcPct val="100000"/>
              </a:lnSpc>
              <a:spcBef>
                <a:spcPct val="0"/>
              </a:spcBef>
              <a:buNone/>
            </a:pPr>
            <a:r>
              <a:rPr lang="zh-CN" altLang="en-US" sz="1400" dirty="0">
                <a:ea typeface="Microsoft JhengHei" panose="020B0604030504040204" pitchFamily="2" charset="-120"/>
              </a:rPr>
              <a:t>（1）周文慧自主创业成功的关键做法有哪些?</a:t>
            </a:r>
          </a:p>
          <a:p>
            <a:pPr marL="0" lvl="0" indent="0">
              <a:lnSpc>
                <a:spcPct val="100000"/>
              </a:lnSpc>
              <a:spcBef>
                <a:spcPct val="0"/>
              </a:spcBef>
              <a:buNone/>
            </a:pPr>
            <a:r>
              <a:rPr lang="zh-CN" altLang="en-US" sz="1400" dirty="0">
                <a:ea typeface="Microsoft JhengHei" panose="020B0604030504040204" pitchFamily="2" charset="-120"/>
              </a:rPr>
              <a:t>（2）通过周文慧自主创业的故事，你受到哪些启发?</a:t>
            </a:r>
          </a:p>
          <a:p>
            <a:pPr marL="0" lvl="0" indent="0">
              <a:lnSpc>
                <a:spcPct val="100000"/>
              </a:lnSpc>
              <a:spcBef>
                <a:spcPct val="0"/>
              </a:spcBef>
              <a:buNone/>
            </a:pPr>
            <a:endParaRPr lang="zh-CN" altLang="en-US" sz="1400" dirty="0">
              <a:ea typeface="Microsoft JhengHei" panose="020B0604030504040204" pitchFamily="2" charset="-120"/>
            </a:endParaRP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18444" name="圆角矩形 20"/>
          <p:cNvSpPr>
            <a:spLocks noChangeAspect="1"/>
          </p:cNvSpPr>
          <p:nvPr/>
        </p:nvSpPr>
        <p:spPr>
          <a:xfrm>
            <a:off x="6097588"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3" cstate="print"/>
          <a:stretch>
            <a:fillRect/>
          </a:stretch>
        </p:blipFill>
        <p:spPr>
          <a:xfrm>
            <a:off x="933450" y="4617403"/>
            <a:ext cx="534988" cy="530225"/>
          </a:xfrm>
          <a:prstGeom prst="rect">
            <a:avLst/>
          </a:prstGeom>
          <a:noFill/>
          <a:ln w="9525">
            <a:noFill/>
          </a:ln>
        </p:spPr>
      </p:pic>
      <p:pic>
        <p:nvPicPr>
          <p:cNvPr id="18446" name="Group 5"/>
          <p:cNvPicPr>
            <a:picLocks noChangeAspect="1"/>
          </p:cNvPicPr>
          <p:nvPr/>
        </p:nvPicPr>
        <p:blipFill>
          <a:blip r:embed="rId4" cstate="print"/>
          <a:stretch>
            <a:fillRect/>
          </a:stretch>
        </p:blipFill>
        <p:spPr>
          <a:xfrm>
            <a:off x="6188075" y="4604703"/>
            <a:ext cx="541338" cy="487362"/>
          </a:xfrm>
          <a:prstGeom prst="rect">
            <a:avLst/>
          </a:prstGeom>
          <a:noFill/>
          <a:ln w="9525">
            <a:noFill/>
          </a:ln>
        </p:spPr>
      </p:pic>
      <p:sp>
        <p:nvSpPr>
          <p:cNvPr id="32770"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事业型创业的主要形式</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163445"/>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承包的形式有多种，有减亏承包、盈利承包，有按比例支付承包费，也有固定承包费。你可以根据具体经营状况与总公司协商确定承包形式，最好选择没有包袱、没有复杂债权债务关系和劳动关系的分公司承包。</a:t>
            </a:r>
          </a:p>
        </p:txBody>
      </p:sp>
      <p:sp>
        <p:nvSpPr>
          <p:cNvPr id="18437" name="文本框 175"/>
          <p:cNvSpPr txBox="1"/>
          <p:nvPr/>
        </p:nvSpPr>
        <p:spPr>
          <a:xfrm>
            <a:off x="975043" y="1541145"/>
            <a:ext cx="165862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1.承包形式</a:t>
            </a:r>
          </a:p>
        </p:txBody>
      </p:sp>
      <p:sp>
        <p:nvSpPr>
          <p:cNvPr id="3" name="文本框 10"/>
          <p:cNvSpPr txBox="1"/>
          <p:nvPr/>
        </p:nvSpPr>
        <p:spPr>
          <a:xfrm>
            <a:off x="975360" y="3441700"/>
            <a:ext cx="9822815" cy="33655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承包期限一般以三年左右为宜，太短尚无法实现目的，太长则可能受市场变化等诸多不确定因素影响承包收益。</a:t>
            </a:r>
          </a:p>
        </p:txBody>
      </p:sp>
      <p:sp>
        <p:nvSpPr>
          <p:cNvPr id="4" name="文本框 175"/>
          <p:cNvSpPr txBox="1"/>
          <p:nvPr/>
        </p:nvSpPr>
        <p:spPr>
          <a:xfrm>
            <a:off x="975043" y="2819400"/>
            <a:ext cx="165862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2.承包期限</a:t>
            </a:r>
          </a:p>
        </p:txBody>
      </p:sp>
      <p:sp>
        <p:nvSpPr>
          <p:cNvPr id="5" name="文本框 10"/>
          <p:cNvSpPr txBox="1"/>
          <p:nvPr/>
        </p:nvSpPr>
        <p:spPr>
          <a:xfrm>
            <a:off x="975360" y="4570095"/>
            <a:ext cx="9822815" cy="336550"/>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这往往是发包人所关心的，但是作为承包人也要考虑该项任务指标对承包费以及履约能力的影响。</a:t>
            </a:r>
          </a:p>
        </p:txBody>
      </p:sp>
      <p:sp>
        <p:nvSpPr>
          <p:cNvPr id="6" name="文本框 175"/>
          <p:cNvSpPr txBox="1"/>
          <p:nvPr/>
        </p:nvSpPr>
        <p:spPr>
          <a:xfrm>
            <a:off x="975043" y="3947795"/>
            <a:ext cx="715708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3.产品质量、技术改造任务及其他主要经济技术指标</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通过承包经营进行创业</a:t>
            </a:r>
          </a:p>
        </p:txBody>
      </p:sp>
      <p:sp>
        <p:nvSpPr>
          <p:cNvPr id="2" name="文本框 10"/>
          <p:cNvSpPr txBox="1"/>
          <p:nvPr/>
        </p:nvSpPr>
        <p:spPr>
          <a:xfrm>
            <a:off x="975360" y="5690870"/>
            <a:ext cx="9822815" cy="828040"/>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这条非常重要，特别对已经经营多年的分公司而言尤其如此。最好与历史旧账割断关系，因为分公司非独立企业法人，其债权债务可以由其总公司承担。如果做不到这一点，则须谨慎考虑，要求其如实披露其债权债务情况，并考虑债权实现的可能性。</a:t>
            </a:r>
          </a:p>
        </p:txBody>
      </p:sp>
      <p:sp>
        <p:nvSpPr>
          <p:cNvPr id="8" name="文本框 175"/>
          <p:cNvSpPr txBox="1"/>
          <p:nvPr/>
        </p:nvSpPr>
        <p:spPr>
          <a:xfrm>
            <a:off x="975043" y="5068570"/>
            <a:ext cx="34912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4.承包前的债权债务处理</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4094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通常可以约定∶发包的总公司有权按承包经营合同规定，对分公司的生产经营活动进行检查、监督;发包的总公司应当按承包经营合同规定维护分公目的合法权益，并在职责范围内帮助协调解决分公司生产经营中的困难。分公司享有国家法律、法规、政策和承包经营合同规定的经营管理自主权;分公司必须按承包经营合同规定完成各项任务等。在签订合同时，应根据具体情况对上述内容进行细化;</a:t>
            </a:r>
          </a:p>
        </p:txBody>
      </p:sp>
      <p:sp>
        <p:nvSpPr>
          <p:cNvPr id="18437" name="文本框 175"/>
          <p:cNvSpPr txBox="1"/>
          <p:nvPr/>
        </p:nvSpPr>
        <p:spPr>
          <a:xfrm>
            <a:off x="975043" y="1818640"/>
            <a:ext cx="2880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5.双方的权利和义务</a:t>
            </a:r>
          </a:p>
        </p:txBody>
      </p:sp>
      <p:sp>
        <p:nvSpPr>
          <p:cNvPr id="3" name="文本框 10"/>
          <p:cNvSpPr txBox="1"/>
          <p:nvPr/>
        </p:nvSpPr>
        <p:spPr>
          <a:xfrm>
            <a:off x="975360" y="4322445"/>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由于发包的总公司没有履行合同，影响承包经营合同完成时，发包的总公司应当承担违约责任;同样的，承包人完成不了承包经营合同任务时，也应当承担违约责任。违约责任约定应当具体明确，具有可操作性，以免违约时扯皮。</a:t>
            </a:r>
          </a:p>
        </p:txBody>
      </p:sp>
      <p:sp>
        <p:nvSpPr>
          <p:cNvPr id="4" name="文本框 175"/>
          <p:cNvSpPr txBox="1"/>
          <p:nvPr/>
        </p:nvSpPr>
        <p:spPr>
          <a:xfrm>
            <a:off x="975043" y="3700145"/>
            <a:ext cx="165862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6.违约责任</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通过承包经营进行创业</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7229158" y="2399665"/>
            <a:ext cx="445897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通过承包的形式创业也存在弊端</a:t>
            </a:r>
          </a:p>
        </p:txBody>
      </p:sp>
      <p:sp>
        <p:nvSpPr>
          <p:cNvPr id="18440" name="矩形 178"/>
          <p:cNvSpPr/>
          <p:nvPr/>
        </p:nvSpPr>
        <p:spPr>
          <a:xfrm>
            <a:off x="1677670" y="4524375"/>
            <a:ext cx="4379913" cy="95313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首先，由于承包方不具有独立法人资格，发包公司须对其债务承担连带责任。因此发包公司往往会对承包主体提出较高的要求，甚至会干预承包方的经营管理。这是个人承包创业的一大障碍。</a:t>
            </a:r>
          </a:p>
        </p:txBody>
      </p:sp>
      <p:sp>
        <p:nvSpPr>
          <p:cNvPr id="18442" name="矩形 180"/>
          <p:cNvSpPr/>
          <p:nvPr/>
        </p:nvSpPr>
        <p:spPr>
          <a:xfrm>
            <a:off x="6973888" y="4512945"/>
            <a:ext cx="4379912" cy="116840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sz="1400" dirty="0">
                <a:ea typeface="Microsoft JhengHei" panose="020B0604030504040204" pitchFamily="2" charset="-120"/>
              </a:rPr>
              <a:t>其次，承包创业只能打着别人的品牌做事。承包经营得再出色，也只能是别人的品牌，自己无法拥有自己的品牌。因此，创业者在完成必要的原始积累和获得经营管理经验后应当考虑创立自己的企业，打拼真正属于自己的新天地。</a:t>
            </a: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18444" name="圆角矩形 20"/>
          <p:cNvSpPr>
            <a:spLocks noChangeAspect="1"/>
          </p:cNvSpPr>
          <p:nvPr/>
        </p:nvSpPr>
        <p:spPr>
          <a:xfrm>
            <a:off x="6097588"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2" cstate="print"/>
          <a:stretch>
            <a:fillRect/>
          </a:stretch>
        </p:blipFill>
        <p:spPr>
          <a:xfrm>
            <a:off x="933450" y="4617403"/>
            <a:ext cx="534988" cy="530225"/>
          </a:xfrm>
          <a:prstGeom prst="rect">
            <a:avLst/>
          </a:prstGeom>
          <a:noFill/>
          <a:ln w="9525">
            <a:noFill/>
          </a:ln>
        </p:spPr>
      </p:pic>
      <p:pic>
        <p:nvPicPr>
          <p:cNvPr id="18446" name="Group 5"/>
          <p:cNvPicPr>
            <a:picLocks noChangeAspect="1"/>
          </p:cNvPicPr>
          <p:nvPr/>
        </p:nvPicPr>
        <p:blipFill>
          <a:blip r:embed="rId3" cstate="print"/>
          <a:stretch>
            <a:fillRect/>
          </a:stretch>
        </p:blipFill>
        <p:spPr>
          <a:xfrm>
            <a:off x="6188075" y="4604703"/>
            <a:ext cx="541338" cy="487362"/>
          </a:xfrm>
          <a:prstGeom prst="rect">
            <a:avLst/>
          </a:prstGeom>
          <a:noFill/>
          <a:ln w="9525">
            <a:noFill/>
          </a:ln>
        </p:spPr>
      </p:pic>
      <p:pic>
        <p:nvPicPr>
          <p:cNvPr id="2" name="图片 1" descr="截屏2021-03-09 下午5.50.25"/>
          <p:cNvPicPr>
            <a:picLocks noChangeAspect="1"/>
          </p:cNvPicPr>
          <p:nvPr/>
        </p:nvPicPr>
        <p:blipFill>
          <a:blip r:embed="rId4" cstate="print"/>
          <a:srcRect t="2456" r="1004" b="3713"/>
          <a:stretch>
            <a:fillRect/>
          </a:stretch>
        </p:blipFill>
        <p:spPr>
          <a:xfrm>
            <a:off x="922655" y="1891030"/>
            <a:ext cx="5776595" cy="1772920"/>
          </a:xfrm>
          <a:prstGeom prst="rect">
            <a:avLst/>
          </a:prstGeom>
        </p:spPr>
      </p:pic>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通过承包经营进行创业</a:t>
            </a:r>
          </a:p>
        </p:txBody>
      </p:sp>
      <p:sp>
        <p:nvSpPr>
          <p:cNvPr id="3" name="文本框 175"/>
          <p:cNvSpPr txBox="1"/>
          <p:nvPr/>
        </p:nvSpPr>
        <p:spPr>
          <a:xfrm>
            <a:off x="7229158" y="3198495"/>
            <a:ext cx="415417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案例：山东电信启动电子渠道</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5</a:t>
            </a:r>
            <a:r>
              <a:rPr lang="zh-CN" altLang="en-US" dirty="0"/>
              <a:t>节 通过购买特许经营权创业</a:t>
            </a:r>
          </a:p>
        </p:txBody>
      </p:sp>
      <p:sp>
        <p:nvSpPr>
          <p:cNvPr id="30737" name="文本框 22"/>
          <p:cNvSpPr txBox="1"/>
          <p:nvPr/>
        </p:nvSpPr>
        <p:spPr>
          <a:xfrm>
            <a:off x="838200" y="1966595"/>
            <a:ext cx="7594600" cy="101473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特许经营是指特许者将自已所拥有的商标、商号、产品、专利和专有技术、经营模式等以特许经营合同的形式授予被特许者使用，被特许者按合同规定，在特许者统一的业务模式下从事经营活动，并向特许者支付相应的费用。</a:t>
            </a:r>
          </a:p>
        </p:txBody>
      </p:sp>
      <p:sp>
        <p:nvSpPr>
          <p:cNvPr id="30745" name="文本框 30"/>
          <p:cNvSpPr txBox="1"/>
          <p:nvPr/>
        </p:nvSpPr>
        <p:spPr>
          <a:xfrm>
            <a:off x="1455738" y="4929188"/>
            <a:ext cx="9280525" cy="116840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特许经营与加盟连锁的主要区别是∶加盟连锁强调加盟方利用自己的营业点，由主导公司在统一的整体规划和布局下集中管理分工合作，通过扩大规模获得更高的效益，它的本质属性是在商业流通领域中同业店铺之间为取得规模经济效益而实行横向联合的一种组织形式;而特许经营的本质属性是一个独立的民事主体（特许人）向多个独立的民事主体的纵向授权，且其核心是特许人知识产权的许可使用。</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7229158" y="2399665"/>
            <a:ext cx="32372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特许经营权的两种形式</a:t>
            </a:r>
          </a:p>
        </p:txBody>
      </p:sp>
      <p:sp>
        <p:nvSpPr>
          <p:cNvPr id="18440" name="矩形 178"/>
          <p:cNvSpPr/>
          <p:nvPr/>
        </p:nvSpPr>
        <p:spPr>
          <a:xfrm>
            <a:off x="1677670" y="4524375"/>
            <a:ext cx="4379913" cy="30670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一种是针对产品/商标/服务的特许经营权</a:t>
            </a:r>
          </a:p>
        </p:txBody>
      </p:sp>
      <p:sp>
        <p:nvSpPr>
          <p:cNvPr id="18442" name="矩形 180"/>
          <p:cNvSpPr/>
          <p:nvPr/>
        </p:nvSpPr>
        <p:spPr>
          <a:xfrm>
            <a:off x="6973888" y="4512945"/>
            <a:ext cx="4379912" cy="30670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sz="1400" dirty="0">
                <a:ea typeface="Microsoft JhengHei" panose="020B0604030504040204" pitchFamily="2" charset="-120"/>
              </a:rPr>
              <a:t>另一种是针对经营模式的特许经营权。</a:t>
            </a: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18444" name="圆角矩形 20"/>
          <p:cNvSpPr>
            <a:spLocks noChangeAspect="1"/>
          </p:cNvSpPr>
          <p:nvPr/>
        </p:nvSpPr>
        <p:spPr>
          <a:xfrm>
            <a:off x="6097588"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2" cstate="print"/>
          <a:stretch>
            <a:fillRect/>
          </a:stretch>
        </p:blipFill>
        <p:spPr>
          <a:xfrm>
            <a:off x="933450" y="4617403"/>
            <a:ext cx="534988" cy="530225"/>
          </a:xfrm>
          <a:prstGeom prst="rect">
            <a:avLst/>
          </a:prstGeom>
          <a:noFill/>
          <a:ln w="9525">
            <a:noFill/>
          </a:ln>
        </p:spPr>
      </p:pic>
      <p:pic>
        <p:nvPicPr>
          <p:cNvPr id="18446" name="Group 5"/>
          <p:cNvPicPr>
            <a:picLocks noChangeAspect="1"/>
          </p:cNvPicPr>
          <p:nvPr/>
        </p:nvPicPr>
        <p:blipFill>
          <a:blip r:embed="rId3" cstate="print"/>
          <a:stretch>
            <a:fillRect/>
          </a:stretch>
        </p:blipFill>
        <p:spPr>
          <a:xfrm>
            <a:off x="6188075" y="4604703"/>
            <a:ext cx="541338" cy="487362"/>
          </a:xfrm>
          <a:prstGeom prst="rect">
            <a:avLst/>
          </a:prstGeom>
          <a:noFill/>
          <a:ln w="9525">
            <a:noFill/>
          </a:ln>
        </p:spPr>
      </p:pic>
      <p:pic>
        <p:nvPicPr>
          <p:cNvPr id="2" name="图片 1" descr="截屏2021-03-09 下午5.50.25"/>
          <p:cNvPicPr>
            <a:picLocks noChangeAspect="1"/>
          </p:cNvPicPr>
          <p:nvPr/>
        </p:nvPicPr>
        <p:blipFill>
          <a:blip r:embed="rId4" cstate="print"/>
          <a:srcRect t="2456" r="1004" b="3713"/>
          <a:stretch>
            <a:fillRect/>
          </a:stretch>
        </p:blipFill>
        <p:spPr>
          <a:xfrm>
            <a:off x="922655" y="1891030"/>
            <a:ext cx="5776595" cy="1772920"/>
          </a:xfrm>
          <a:prstGeom prst="rect">
            <a:avLst/>
          </a:prstGeom>
        </p:spPr>
      </p:pic>
      <p:sp>
        <p:nvSpPr>
          <p:cNvPr id="4"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通过购买特许经营权创业</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2059940"/>
            <a:ext cx="10515600" cy="31775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特许经营是双赢的选择，对于出售特许经营权的优质企业来说，通过获得特许经营费而得到快速成长，并且可以通过特许经营权的出售来扩大和强化自己的品牌，如克罗克利用出售麦当劳餐馆特许经营权实现了快速壮大。对于新创业者来说，如果能找到具有优秀品牌和良好经营方式的企业，而这家优质企业又正好希望以较合理的价格出售特许经营权，那么，只要交一笔特许经营费就可以利用优质企业的品牌开始经营了。也就是说，创业者通过这种方法，就能在一个相对便宜而快速成长的产业内开办自己的企业，不仅可采用优质公司的品牌和经营方式获益，而且风险小、见效快。</a:t>
            </a:r>
          </a:p>
          <a:p>
            <a:pPr eaLnBrk="1" hangingPunct="1">
              <a:lnSpc>
                <a:spcPct val="114000"/>
              </a:lnSpc>
              <a:spcAft>
                <a:spcPts val="1000"/>
              </a:spcAft>
            </a:pPr>
            <a:r>
              <a:rPr lang="en-US" altLang="x-none" sz="1400" dirty="0">
                <a:latin typeface="Segoe UI" panose="020B0502040204020203" pitchFamily="2" charset="0"/>
              </a:rPr>
              <a:t>在特许经营实施的过程中，优质企业往往通过培训、广告等形式来帮助特许授权方，比如麦当劳特许经营就是这一模式的典型。根据特许经营协议，麦当劳会把经营的每个细节都传授给特许授权方，如炸薯条用多少时间、制作程序、制作工序是怎样的，以及如何</a:t>
            </a:r>
          </a:p>
          <a:p>
            <a:pPr eaLnBrk="1" hangingPunct="1">
              <a:lnSpc>
                <a:spcPct val="114000"/>
              </a:lnSpc>
              <a:spcAft>
                <a:spcPts val="1000"/>
              </a:spcAft>
            </a:pPr>
            <a:r>
              <a:rPr lang="en-US" altLang="x-none" sz="1400" dirty="0">
                <a:latin typeface="Segoe UI" panose="020B0502040204020203" pitchFamily="2" charset="0"/>
              </a:rPr>
              <a:t>接待顾客等。</a:t>
            </a:r>
          </a:p>
          <a:p>
            <a:pPr eaLnBrk="1" hangingPunct="1">
              <a:lnSpc>
                <a:spcPct val="114000"/>
              </a:lnSpc>
              <a:spcAft>
                <a:spcPts val="1000"/>
              </a:spcAft>
            </a:pPr>
            <a:r>
              <a:rPr lang="en-US" altLang="x-none" sz="1400" dirty="0">
                <a:latin typeface="Segoe UI" panose="020B0502040204020203" pitchFamily="2" charset="0"/>
              </a:rPr>
              <a:t>为保证特许经营实现预期效果，特许方除了为受许方提供帮助外，通常还会就一系列事项与受许方签订一份合同，特别是要求受许方满足一定条件，如∶有基本运营资金投入作保障;从特许人处购买相关原料和设备;保证能取得一定收益;按时支付特许权使用费和收益提成等。</a:t>
            </a:r>
          </a:p>
        </p:txBody>
      </p:sp>
      <p:sp>
        <p:nvSpPr>
          <p:cNvPr id="4"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通过购买特许经营权创业</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98525" y="2385695"/>
            <a:ext cx="10515600" cy="145796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1. 购买特许经营权是否优于购买一家现成的企业?</a:t>
            </a:r>
          </a:p>
          <a:p>
            <a:pPr eaLnBrk="1" hangingPunct="1">
              <a:lnSpc>
                <a:spcPct val="114000"/>
              </a:lnSpc>
              <a:spcAft>
                <a:spcPts val="1000"/>
              </a:spcAft>
            </a:pPr>
            <a:r>
              <a:rPr lang="en-US" altLang="x-none" sz="1400" dirty="0">
                <a:latin typeface="Segoe UI" panose="020B0502040204020203" pitchFamily="2" charset="0"/>
              </a:rPr>
              <a:t>2.你想从特许方中获得什么?你愿意为该工作付出多少努力?</a:t>
            </a:r>
          </a:p>
          <a:p>
            <a:pPr eaLnBrk="1" hangingPunct="1">
              <a:lnSpc>
                <a:spcPct val="114000"/>
              </a:lnSpc>
              <a:spcAft>
                <a:spcPts val="1000"/>
              </a:spcAft>
            </a:pPr>
            <a:r>
              <a:rPr lang="en-US" altLang="x-none" sz="1400" dirty="0">
                <a:latin typeface="Segoe UI" panose="020B0502040204020203" pitchFamily="2" charset="0"/>
              </a:rPr>
              <a:t>3.如果获得特许经营权后经营不善，甚至亏损，你是否还愿意承担风险并支付特许权使用费?</a:t>
            </a:r>
          </a:p>
          <a:p>
            <a:pPr eaLnBrk="1" hangingPunct="1">
              <a:lnSpc>
                <a:spcPct val="114000"/>
              </a:lnSpc>
              <a:spcAft>
                <a:spcPts val="1000"/>
              </a:spcAft>
            </a:pPr>
            <a:r>
              <a:rPr lang="en-US" altLang="x-none" sz="1400" dirty="0">
                <a:latin typeface="Segoe UI" panose="020B0502040204020203" pitchFamily="2" charset="0"/>
              </a:rPr>
              <a:t>4. 你是否有能力并愿意严格遵守特许方的各项规定?</a:t>
            </a:r>
          </a:p>
        </p:txBody>
      </p:sp>
      <p:sp>
        <p:nvSpPr>
          <p:cNvPr id="4"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通过购买特许经营权创业</a:t>
            </a:r>
          </a:p>
        </p:txBody>
      </p:sp>
      <p:sp>
        <p:nvSpPr>
          <p:cNvPr id="18437" name="文本框 175"/>
          <p:cNvSpPr txBox="1"/>
          <p:nvPr/>
        </p:nvSpPr>
        <p:spPr>
          <a:xfrm>
            <a:off x="990283" y="1599565"/>
            <a:ext cx="720852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创业者在购买特许经营权前，需要仔细研究相关信息</a:t>
            </a:r>
          </a:p>
        </p:txBody>
      </p:sp>
      <p:pic>
        <p:nvPicPr>
          <p:cNvPr id="2" name="图片 1" descr="截屏2021-03-28 下午4.51.01"/>
          <p:cNvPicPr>
            <a:picLocks noChangeAspect="1"/>
          </p:cNvPicPr>
          <p:nvPr/>
        </p:nvPicPr>
        <p:blipFill>
          <a:blip r:embed="rId3" cstate="print"/>
          <a:stretch>
            <a:fillRect/>
          </a:stretch>
        </p:blipFill>
        <p:spPr>
          <a:xfrm>
            <a:off x="1882140" y="3990340"/>
            <a:ext cx="8547735" cy="2159000"/>
          </a:xfrm>
          <a:prstGeom prst="rect">
            <a:avLst/>
          </a:prstGeom>
        </p:spPr>
      </p:pic>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1793240"/>
            <a:ext cx="10515600" cy="403161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代理商是代其他企业打理生意，而不是买断企业的产品，是厂家给予代理方一定佣金额度的一种经营行为。代理商所代理货物的所有权仍属于厂家，代理商并不拥有商品的所有权（只是代理制造商的产品/服务）。因为代理商不是售卖自己的产品，而是代其他企业转手卖出去，所以代理商一般是只赚取企业代理佣金（提成），而不是通过买断制造商的产品服务，通过经营获得商业利润，因此，代理是一种既无风险又能获利的方式。</a:t>
            </a:r>
          </a:p>
          <a:p>
            <a:pPr eaLnBrk="1" hangingPunct="1">
              <a:lnSpc>
                <a:spcPct val="114000"/>
              </a:lnSpc>
              <a:spcAft>
                <a:spcPts val="1000"/>
              </a:spcAft>
            </a:pPr>
            <a:r>
              <a:rPr lang="en-US" altLang="x-none" sz="1400" dirty="0">
                <a:latin typeface="Segoe UI" panose="020B0502040204020203" pitchFamily="2" charset="0"/>
              </a:rPr>
              <a:t>代理商主要分为总代理、区域代理与分品牌代理等。代理商的建立，可以分担厂商的风险，使厂商与代理商共同拉动市场从而降低厂商的经营风险。在代理商的层次上，除设立总代理外，代理商还可以根据厂商的渠道模式，下设一级代理或区域代理并同时与终端销售商合作。这样，代理商从简单的分销转换成具有管理职能的渠道维护者，除业务管理外，代理商同时具备品牌管理、促销管理、服务对接、财务管理等各项职能。</a:t>
            </a:r>
          </a:p>
          <a:p>
            <a:pPr eaLnBrk="1" hangingPunct="1">
              <a:lnSpc>
                <a:spcPct val="114000"/>
              </a:lnSpc>
              <a:spcAft>
                <a:spcPts val="1000"/>
              </a:spcAft>
            </a:pPr>
            <a:r>
              <a:rPr lang="en-US" altLang="x-none" sz="1400" dirty="0">
                <a:latin typeface="Segoe UI" panose="020B0502040204020203" pitchFamily="2" charset="0"/>
              </a:rPr>
              <a:t>通过做某产品/服务的代理商进行创业时，创业者不要只盯着代理厂家的产品，最好是要充分利用厂家的产品，为用户提供相关增值服务。比如，华为公司在最初两年主要是代理销售香港的 HAX交换机。经过两年的摸爬滚打，公司财务状况有了好转。不过，任非没有拿辛辛苦苦赚来的钱去改善生活，而是重新投入经营中，华为很快就进入了发展的轨道。再如，北京康邦科技有限公司最初创业就是先取得某计算机厂家的产品代理权，然后面向各类学校进行计算机产品销售。但公司创业者并没有满足于此，而是打破常规，不断完善为学校提供配套的增值服务。他们向购买计算机的学校提供设备施工安装、设备日常维修保养、校园智能管理、系统集成等一系列与计算机相关的增值服务，不仅赢得了客户，而且也获得了很好的经济效益。如今，它已经发展壮大成为北京最大的校园系统集成商之一，并已实现创业板 IPO。</a:t>
            </a:r>
          </a:p>
        </p:txBody>
      </p:sp>
      <p:sp>
        <p:nvSpPr>
          <p:cNvPr id="4"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6</a:t>
            </a:r>
            <a:r>
              <a:rPr lang="zh-CN" altLang="en-US" dirty="0"/>
              <a:t>节 通过做代理商进行创业</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2082800"/>
            <a:ext cx="10515600" cy="193865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如果创业者自己能设计出独特的产品/服务，那么，自主创建一家新企业是非常好的选择。比如你有意向中的创新产品或服务，你觉得产品和服务将会有较大市场，你也有能力把这个产品和服务做好，那么，你就可以做好规划、进行市场调研，在把所有相关的要素摸清楚，然后就可以考虑创建团队、办照、选址、开办企业了，随后利用这一平台推出自己的创新产品或服务去满足社会或市场的特定需求，从而获得回报并实现个人价值。</a:t>
            </a:r>
          </a:p>
          <a:p>
            <a:pPr eaLnBrk="1" hangingPunct="1">
              <a:lnSpc>
                <a:spcPct val="114000"/>
              </a:lnSpc>
              <a:spcAft>
                <a:spcPts val="1000"/>
              </a:spcAft>
            </a:pPr>
            <a:r>
              <a:rPr lang="en-US" altLang="x-none" sz="1400" dirty="0">
                <a:latin typeface="Segoe UI" panose="020B0502040204020203" pitchFamily="2" charset="0"/>
              </a:rPr>
              <a:t>白手起家最难的是赚取第一桶金，完成原始资本积累。由于创业者所从事的是商业活动，钱是他们的成绩单和里程碑，因此，赚取第一桶金非常重要也很困难。它将初次证明你的创业是有市场的，说明企业的业务模式和运营系统已经经过市场检验，开始迈向成功了，由此也会让你建立起信心。</a:t>
            </a:r>
          </a:p>
        </p:txBody>
      </p:sp>
      <p:sp>
        <p:nvSpPr>
          <p:cNvPr id="4"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7</a:t>
            </a:r>
            <a:r>
              <a:rPr lang="zh-CN" altLang="en-US" dirty="0"/>
              <a:t>节 白手起家自主创业</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163445"/>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事实上许多白手起家的创业成功者都曾或多或少地依赖婚姻、家族所带来的一些特殊资源的协助。善用身边资源使之成为你事业的助力是快速成功的捷径。依托自己产品/服务的自主创业者因为没有资金实力，他们很难请到或请得起高水平的人才，也没有太多的钱用于广告或市场推广，所以创业之初的生意来源很大部分是靠人脉关系。有了广泛的人脉关系，才会在获得资金以及商业机会、相关技术方面得到帮助，从而为下一步做强、做大打好基础。</a:t>
            </a:r>
          </a:p>
        </p:txBody>
      </p:sp>
      <p:sp>
        <p:nvSpPr>
          <p:cNvPr id="18437" name="文本框 175"/>
          <p:cNvSpPr txBox="1"/>
          <p:nvPr/>
        </p:nvSpPr>
        <p:spPr>
          <a:xfrm>
            <a:off x="975043" y="1541145"/>
            <a:ext cx="410210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1.尽量建立起广泛的人脉关系</a:t>
            </a:r>
          </a:p>
        </p:txBody>
      </p:sp>
      <p:sp>
        <p:nvSpPr>
          <p:cNvPr id="3" name="文本框 10"/>
          <p:cNvSpPr txBox="1"/>
          <p:nvPr/>
        </p:nvSpPr>
        <p:spPr>
          <a:xfrm>
            <a:off x="975360" y="390779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依托自己产品/服务的自主创业者只有靠自己的人格魅力，才能吸引一批志同道合、愿意跟随你的人，因为你出不起高工资去招募合适人才。同时，自主创业者由于经营规模较小，所以商业信誉度在人们看来不会很高，这时就要用创业者以个人的信誉和人品来担呆，诚信待人，只有这样，别人才愿意并敢于与你合作。</a:t>
            </a:r>
          </a:p>
        </p:txBody>
      </p:sp>
      <p:sp>
        <p:nvSpPr>
          <p:cNvPr id="4" name="文本框 175"/>
          <p:cNvSpPr txBox="1"/>
          <p:nvPr/>
        </p:nvSpPr>
        <p:spPr>
          <a:xfrm>
            <a:off x="975043" y="3277870"/>
            <a:ext cx="34912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2.建立良好的信誉和人品</a:t>
            </a:r>
          </a:p>
        </p:txBody>
      </p:sp>
      <p:sp>
        <p:nvSpPr>
          <p:cNvPr id="5" name="文本框 10"/>
          <p:cNvSpPr txBox="1"/>
          <p:nvPr/>
        </p:nvSpPr>
        <p:spPr>
          <a:xfrm>
            <a:off x="975360" y="5426710"/>
            <a:ext cx="9822815" cy="828040"/>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自主创业者面对的是残酷的市场竞争环境。与财大气粗的竞争对手相比，他们竞争优势较少，只能靠自己的吃苦耐劳精神，付出比竞争对手更多的努力和辛劳。创业之初，自主创业者一般都要事必躬亲、亲力亲为，所以创业者在创业之前就要做好充分的心理准备。</a:t>
            </a:r>
          </a:p>
        </p:txBody>
      </p:sp>
      <p:sp>
        <p:nvSpPr>
          <p:cNvPr id="6" name="文本框 175"/>
          <p:cNvSpPr txBox="1"/>
          <p:nvPr/>
        </p:nvSpPr>
        <p:spPr>
          <a:xfrm>
            <a:off x="975043" y="4804410"/>
            <a:ext cx="410210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3.要做好吃苦耐劳的精神准备</a:t>
            </a:r>
          </a:p>
        </p:txBody>
      </p:sp>
      <p:sp>
        <p:nvSpPr>
          <p:cNvPr id="7"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7</a:t>
            </a:r>
            <a:r>
              <a:rPr lang="zh-CN" altLang="en-US" dirty="0"/>
              <a:t>节 白手起家自主创业</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图片占位符 12" descr="/Users/baoshuyu/Desktop/4.jpeg4"/>
          <p:cNvPicPr>
            <a:picLocks noGrp="1" noChangeAspect="1"/>
          </p:cNvPicPr>
          <p:nvPr>
            <p:ph sz="quarter" idx="1"/>
          </p:nvPr>
        </p:nvPicPr>
        <p:blipFill>
          <a:blip r:embed="rId2" cstate="print"/>
          <a:srcRect/>
          <a:stretch>
            <a:fillRect/>
          </a:stretch>
        </p:blipFill>
        <p:spPr>
          <a:xfrm>
            <a:off x="2003108" y="1661795"/>
            <a:ext cx="3553460" cy="2520950"/>
          </a:xfrm>
        </p:spPr>
      </p:pic>
      <p:sp>
        <p:nvSpPr>
          <p:cNvPr id="18437" name="文本框 175"/>
          <p:cNvSpPr txBox="1"/>
          <p:nvPr/>
        </p:nvSpPr>
        <p:spPr>
          <a:xfrm>
            <a:off x="7966393" y="2399665"/>
            <a:ext cx="2822575" cy="70675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4000" dirty="0">
                <a:solidFill>
                  <a:schemeClr val="bg1"/>
                </a:solidFill>
                <a:ea typeface="Microsoft JhengHei" panose="020B0604030504040204" pitchFamily="2" charset="-120"/>
              </a:rPr>
              <a:t>2. 合伙创业</a:t>
            </a:r>
          </a:p>
        </p:txBody>
      </p:sp>
      <p:sp>
        <p:nvSpPr>
          <p:cNvPr id="18440" name="矩形 178"/>
          <p:cNvSpPr/>
          <p:nvPr/>
        </p:nvSpPr>
        <p:spPr>
          <a:xfrm>
            <a:off x="1677670" y="4524375"/>
            <a:ext cx="4379913" cy="181483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合伙创业通常是初次创业者选择的最佳创业方式之一。因为初次创业时单个人的能力和资源毕竟有限，比如没有太多的资金周转，或者没有太多的技术与经验等。在创业过程中，如果能将那些志同道合者拉入创业团队是件非常有意义的事，特别是能吸收到一些经验丰富的、准备离职的企业经理人则更佳，因为他们的技术、经验、资源与创业构想，主要来自于原来的工作经历。</a:t>
            </a:r>
          </a:p>
        </p:txBody>
      </p:sp>
      <p:sp>
        <p:nvSpPr>
          <p:cNvPr id="18441" name="文本框 179"/>
          <p:cNvSpPr txBox="1"/>
          <p:nvPr/>
        </p:nvSpPr>
        <p:spPr>
          <a:xfrm>
            <a:off x="6973888" y="4422140"/>
            <a:ext cx="2475230" cy="36830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1800" b="1" dirty="0">
                <a:solidFill>
                  <a:schemeClr val="accent2"/>
                </a:solidFill>
                <a:ea typeface="Microsoft JhengHei" panose="020B0604030504040204" pitchFamily="2" charset="-120"/>
              </a:rPr>
              <a:t>案例分析：携程网创业</a:t>
            </a:r>
          </a:p>
        </p:txBody>
      </p:sp>
      <p:sp>
        <p:nvSpPr>
          <p:cNvPr id="18442" name="矩形 180"/>
          <p:cNvSpPr/>
          <p:nvPr/>
        </p:nvSpPr>
        <p:spPr>
          <a:xfrm>
            <a:off x="6973888" y="4806315"/>
            <a:ext cx="4379912" cy="116840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sz="1400" dirty="0">
                <a:ea typeface="Microsoft JhengHei" panose="020B0604030504040204" pitchFamily="2" charset="-120"/>
              </a:rPr>
              <a:t>研讨主题∶</a:t>
            </a:r>
          </a:p>
          <a:p>
            <a:pPr marL="0" lvl="0" indent="0">
              <a:lnSpc>
                <a:spcPct val="100000"/>
              </a:lnSpc>
              <a:spcBef>
                <a:spcPct val="0"/>
              </a:spcBef>
              <a:buNone/>
            </a:pPr>
            <a:r>
              <a:rPr lang="zh-CN" altLang="en-US" sz="1400" dirty="0">
                <a:ea typeface="Microsoft JhengHei" panose="020B0604030504040204" pitchFamily="2" charset="-120"/>
              </a:rPr>
              <a:t>（1）携程旅行网为什么需要通过合伙创业的形式提高成功率?</a:t>
            </a:r>
          </a:p>
          <a:p>
            <a:pPr marL="0" lvl="0" indent="0">
              <a:lnSpc>
                <a:spcPct val="100000"/>
              </a:lnSpc>
              <a:spcBef>
                <a:spcPct val="0"/>
              </a:spcBef>
              <a:buNone/>
            </a:pPr>
            <a:r>
              <a:rPr lang="zh-CN" altLang="en-US" sz="1400" dirty="0">
                <a:ea typeface="Microsoft JhengHei" panose="020B0604030504040204" pitchFamily="2" charset="-120"/>
              </a:rPr>
              <a:t>（2）携程旅行网创业的故事对你有哪些启发?</a:t>
            </a:r>
          </a:p>
          <a:p>
            <a:pPr marL="0" lvl="0" indent="0">
              <a:lnSpc>
                <a:spcPct val="100000"/>
              </a:lnSpc>
              <a:spcBef>
                <a:spcPct val="0"/>
              </a:spcBef>
              <a:buNone/>
            </a:pPr>
            <a:endParaRPr lang="zh-CN" altLang="en-US" sz="1400" dirty="0">
              <a:ea typeface="Microsoft JhengHei" panose="020B0604030504040204" pitchFamily="2" charset="-120"/>
            </a:endParaRP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18444" name="圆角矩形 20"/>
          <p:cNvSpPr>
            <a:spLocks noChangeAspect="1"/>
          </p:cNvSpPr>
          <p:nvPr/>
        </p:nvSpPr>
        <p:spPr>
          <a:xfrm>
            <a:off x="6097588"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3" cstate="print"/>
          <a:stretch>
            <a:fillRect/>
          </a:stretch>
        </p:blipFill>
        <p:spPr>
          <a:xfrm>
            <a:off x="933450" y="4617403"/>
            <a:ext cx="534988" cy="530225"/>
          </a:xfrm>
          <a:prstGeom prst="rect">
            <a:avLst/>
          </a:prstGeom>
          <a:noFill/>
          <a:ln w="9525">
            <a:noFill/>
          </a:ln>
        </p:spPr>
      </p:pic>
      <p:pic>
        <p:nvPicPr>
          <p:cNvPr id="18446" name="Group 5"/>
          <p:cNvPicPr>
            <a:picLocks noChangeAspect="1"/>
          </p:cNvPicPr>
          <p:nvPr/>
        </p:nvPicPr>
        <p:blipFill>
          <a:blip r:embed="rId4" cstate="print"/>
          <a:stretch>
            <a:fillRect/>
          </a:stretch>
        </p:blipFill>
        <p:spPr>
          <a:xfrm>
            <a:off x="6188075" y="4604703"/>
            <a:ext cx="541338" cy="487362"/>
          </a:xfrm>
          <a:prstGeom prst="rect">
            <a:avLst/>
          </a:prstGeom>
          <a:noFill/>
          <a:ln w="9525">
            <a:noFill/>
          </a:ln>
        </p:spPr>
      </p:pic>
      <p:sp>
        <p:nvSpPr>
          <p:cNvPr id="32770"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事业型创业的主要形式</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17551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对于自主创业者来说，要想成功就要寻求一个好的项目或者产品/服务。通常自主创业者在选择产品或项目时，一般要考虑以下三点∶一是该产品或项目要顺应社会发展的潮流;二是该产品或项目要与众不同;三是在推广该产品或项目时，不需要或只需要很少的场启动资金。</a:t>
            </a:r>
          </a:p>
        </p:txBody>
      </p:sp>
      <p:sp>
        <p:nvSpPr>
          <p:cNvPr id="18437" name="文本框 175"/>
          <p:cNvSpPr txBox="1"/>
          <p:nvPr/>
        </p:nvSpPr>
        <p:spPr>
          <a:xfrm>
            <a:off x="975043" y="1553210"/>
            <a:ext cx="2880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4.要对市场有预见性</a:t>
            </a:r>
          </a:p>
        </p:txBody>
      </p:sp>
      <p:sp>
        <p:nvSpPr>
          <p:cNvPr id="3" name="文本框 10"/>
          <p:cNvSpPr txBox="1"/>
          <p:nvPr/>
        </p:nvSpPr>
        <p:spPr>
          <a:xfrm>
            <a:off x="975360" y="3771265"/>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自主创业者应具备使团队创造出比独立个体之和更高价值的能力。创业者需要为企业设立一个具有挑战性但又可行的远景目标;他必须能凝聚和激励一群杰出的、承担主要责任的团队;创业者应该给予团队足够的空间去发挥才能;企业所提供的产品和服务必须满足市场和社会的某种特定需求，并成功地在客户心目中形成物超所值的印象;企业与员工之间的相互协同，必须足以使产品和服务明显地优于客户可以选择的其他产品和服务。</a:t>
            </a:r>
          </a:p>
        </p:txBody>
      </p:sp>
      <p:sp>
        <p:nvSpPr>
          <p:cNvPr id="4" name="文本框 175"/>
          <p:cNvSpPr txBox="1"/>
          <p:nvPr/>
        </p:nvSpPr>
        <p:spPr>
          <a:xfrm>
            <a:off x="975043" y="3072765"/>
            <a:ext cx="443865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5.要拥有理想、 激情和领导才华</a:t>
            </a:r>
          </a:p>
        </p:txBody>
      </p:sp>
      <p:sp>
        <p:nvSpPr>
          <p:cNvPr id="7"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7</a:t>
            </a:r>
            <a:r>
              <a:rPr lang="zh-CN" altLang="en-US" dirty="0"/>
              <a:t>节 白手起家自主创业</a:t>
            </a:r>
          </a:p>
        </p:txBody>
      </p:sp>
      <p:pic>
        <p:nvPicPr>
          <p:cNvPr id="2" name="图片 1" descr="截屏2021-03-28 下午5.00.19"/>
          <p:cNvPicPr>
            <a:picLocks noChangeAspect="1"/>
          </p:cNvPicPr>
          <p:nvPr/>
        </p:nvPicPr>
        <p:blipFill>
          <a:blip r:embed="rId3" cstate="print"/>
          <a:stretch>
            <a:fillRect/>
          </a:stretch>
        </p:blipFill>
        <p:spPr>
          <a:xfrm>
            <a:off x="2949575" y="4845050"/>
            <a:ext cx="5956300" cy="1612900"/>
          </a:xfrm>
          <a:prstGeom prst="rect">
            <a:avLst/>
          </a:prstGeom>
        </p:spPr>
      </p:pic>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8</a:t>
            </a:r>
            <a:r>
              <a:rPr lang="zh-CN" altLang="en-US" dirty="0"/>
              <a:t>节 互联网创业</a:t>
            </a:r>
          </a:p>
        </p:txBody>
      </p:sp>
      <p:sp>
        <p:nvSpPr>
          <p:cNvPr id="2" name="文本框 10"/>
          <p:cNvSpPr txBox="1"/>
          <p:nvPr/>
        </p:nvSpPr>
        <p:spPr>
          <a:xfrm>
            <a:off x="975360" y="2368550"/>
            <a:ext cx="9822815" cy="255778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与传统的实体商店相比，具有启动资金少、运行成本非常低、商品价格比较优惠、手续简单、交易快捷、经营与维护不需要太多的专业知识、容易上手等诸多优点，成为众多创业者、特别是大学生群体开始创业的首选。</a:t>
            </a:r>
          </a:p>
          <a:p>
            <a:pPr eaLnBrk="1" hangingPunct="1">
              <a:lnSpc>
                <a:spcPct val="114000"/>
              </a:lnSpc>
              <a:spcAft>
                <a:spcPts val="1000"/>
              </a:spcAft>
            </a:pPr>
            <a:r>
              <a:rPr lang="en-US" altLang="x-none" sz="1400" dirty="0">
                <a:latin typeface="Segoe UI" panose="020B0502040204020203" pitchFamily="2" charset="0"/>
              </a:rPr>
              <a:t>据ebay网站统计，在美国有 30万以上的人在ebay 网站上开店，国内的ebay易趣网站上的网上商店达1万多家，其中40%是由在校大学生所开。交易的商品大到房地产、小到邮票无所不有，商品交易额超过5亿元。由于这种网上创业成本比较低，对于初次创业或者小本创业来说，不失为一个很好的选择。但自己直接网上开店销售商品也应对困难作好充分估计，主要原因是∶产品分类销售为主，竞争非常激烈，后来者起步较为困难。</a:t>
            </a:r>
          </a:p>
          <a:p>
            <a:pPr eaLnBrk="1" hangingPunct="1">
              <a:lnSpc>
                <a:spcPct val="114000"/>
              </a:lnSpc>
              <a:spcAft>
                <a:spcPts val="1000"/>
              </a:spcAft>
            </a:pPr>
            <a:r>
              <a:rPr lang="en-US" altLang="x-none" sz="1400" dirty="0">
                <a:latin typeface="Segoe UI" panose="020B0502040204020203" pitchFamily="2" charset="0"/>
              </a:rPr>
              <a:t>一般来说，自己通过网络开店创业首先就需要考虑一定的投入准备，主要包括硬件和软件两部分。硬件包括可以上网的电脑、扫描仪、数码相机、联系电话等。有了一定的硬件支持后，就要思考经营的物品或者项目，这个可以通过网络了解到目前成交量居高的货品，从而来确定自己卖什么样的商品。</a:t>
            </a:r>
          </a:p>
        </p:txBody>
      </p:sp>
      <p:sp>
        <p:nvSpPr>
          <p:cNvPr id="18437" name="文本框 175"/>
          <p:cNvSpPr txBox="1"/>
          <p:nvPr/>
        </p:nvSpPr>
        <p:spPr>
          <a:xfrm>
            <a:off x="975043" y="1746250"/>
            <a:ext cx="323786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一、自己直接网上开店</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8</a:t>
            </a:r>
            <a:r>
              <a:rPr lang="zh-CN" altLang="en-US" dirty="0"/>
              <a:t>节 互联网创业</a:t>
            </a:r>
          </a:p>
        </p:txBody>
      </p:sp>
      <p:sp>
        <p:nvSpPr>
          <p:cNvPr id="2" name="文本框 10"/>
          <p:cNvSpPr txBox="1"/>
          <p:nvPr/>
        </p:nvSpPr>
        <p:spPr>
          <a:xfrm>
            <a:off x="975360" y="236855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这种创业之所以能获得成功，是因为信息的不对称会产生交易成本，而互联网的作用可以提高信息的传播速度和传播量，减少信息的不对称，从而降低交易成本。利用网站为买卖双方提供供求信息服务，降低信息不对称所产生的买卖双方交易成本，形成巨大的流量，吸引广告和其他内容提供商的服务项目，从中收取广告费、会员费、服务项目分成或其他费用等。很多著名的成功人士都是通过建立第三方服务平台而创业成功的，如阿里巴巴的马云、京东商城的刘强东、携程网甄容辉等。</a:t>
            </a:r>
          </a:p>
        </p:txBody>
      </p:sp>
      <p:sp>
        <p:nvSpPr>
          <p:cNvPr id="18437" name="文本框 175"/>
          <p:cNvSpPr txBox="1"/>
          <p:nvPr/>
        </p:nvSpPr>
        <p:spPr>
          <a:xfrm>
            <a:off x="975043" y="1746250"/>
            <a:ext cx="415417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二、通过提供网上服务来获利</a:t>
            </a:r>
          </a:p>
        </p:txBody>
      </p:sp>
      <p:sp>
        <p:nvSpPr>
          <p:cNvPr id="3" name="文本框 10"/>
          <p:cNvSpPr txBox="1"/>
          <p:nvPr/>
        </p:nvSpPr>
        <p:spPr>
          <a:xfrm>
            <a:off x="975360" y="446151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这类网上创业并非面向特定群体，如百度的搜索引擎、新浪的门户网站、腾讯的 QQ和微信、360的免费杀毒等。这种模式的特点是∶免费提供大众最感兴趣的服务，黏住海量的客户，为企业提供巨大的网络潜在市场开拓机会，从而吸引厂家大做广告或提供其他挂接项目。</a:t>
            </a:r>
          </a:p>
        </p:txBody>
      </p:sp>
      <p:sp>
        <p:nvSpPr>
          <p:cNvPr id="5" name="文本框 175"/>
          <p:cNvSpPr txBox="1"/>
          <p:nvPr/>
        </p:nvSpPr>
        <p:spPr>
          <a:xfrm>
            <a:off x="975043" y="3839210"/>
            <a:ext cx="354330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三、利用互联网服务大众</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9</a:t>
            </a:r>
            <a:r>
              <a:rPr lang="zh-CN" altLang="en-US" dirty="0"/>
              <a:t>节 移动互联网创业</a:t>
            </a:r>
          </a:p>
        </p:txBody>
      </p:sp>
      <p:sp>
        <p:nvSpPr>
          <p:cNvPr id="2" name="文本框 10"/>
          <p:cNvSpPr txBox="1"/>
          <p:nvPr/>
        </p:nvSpPr>
        <p:spPr>
          <a:xfrm>
            <a:off x="975360" y="2368550"/>
            <a:ext cx="9822815" cy="1821180"/>
          </a:xfrm>
          <a:prstGeom prst="rect">
            <a:avLst/>
          </a:prstGeom>
          <a:noFill/>
          <a:ln w="9525">
            <a:noFill/>
          </a:ln>
        </p:spPr>
        <p:txBody>
          <a:bodyPr wrap="square">
            <a:spAutoFit/>
          </a:bodyPr>
          <a:lstStyle/>
          <a:p>
            <a:pPr eaLnBrk="1" hangingPunct="1">
              <a:lnSpc>
                <a:spcPct val="114000"/>
              </a:lnSpc>
              <a:spcAft>
                <a:spcPts val="1000"/>
              </a:spcAft>
            </a:pPr>
            <a:r>
              <a:rPr lang="en-US" altLang="x-none" sz="1400" b="1" dirty="0">
                <a:latin typeface="Segoe UI" panose="020B0502040204020203" pitchFamily="2" charset="0"/>
              </a:rPr>
              <a:t>一是可以降低上网的接入难度和成本。</a:t>
            </a:r>
            <a:r>
              <a:rPr lang="en-US" altLang="x-none" sz="1400" dirty="0">
                <a:latin typeface="Segoe UI" panose="020B0502040204020203" pitchFamily="2" charset="0"/>
              </a:rPr>
              <a:t>不需要运营商拉宽带，不需要昂贵的电脑，没有宽带包年费。只要有手机，深山的老人、小孩都可以上网。有智能手机的，都是移动互联网的用户，这也是微信用户迅速到达7亿的原因。</a:t>
            </a:r>
          </a:p>
          <a:p>
            <a:pPr eaLnBrk="1" hangingPunct="1">
              <a:lnSpc>
                <a:spcPct val="114000"/>
              </a:lnSpc>
              <a:spcAft>
                <a:spcPts val="1000"/>
              </a:spcAft>
            </a:pPr>
            <a:r>
              <a:rPr lang="en-US" altLang="x-none" sz="1400" b="1" dirty="0">
                <a:latin typeface="Segoe UI" panose="020B0502040204020203" pitchFamily="2" charset="0"/>
              </a:rPr>
              <a:t>二是移动互联网的平均上网接入时间和频数较个人电脑有很大增加。</a:t>
            </a:r>
            <a:r>
              <a:rPr lang="en-US" altLang="x-none" sz="1400" dirty="0">
                <a:latin typeface="Segoe UI" panose="020B0502040204020203" pitchFamily="2" charset="0"/>
              </a:rPr>
              <a:t>因为手机可以随身携带，利用碎片时间，用户一天会打开很多次。</a:t>
            </a:r>
          </a:p>
          <a:p>
            <a:pPr eaLnBrk="1" hangingPunct="1">
              <a:lnSpc>
                <a:spcPct val="114000"/>
              </a:lnSpc>
              <a:spcAft>
                <a:spcPts val="1000"/>
              </a:spcAft>
            </a:pPr>
            <a:r>
              <a:rPr lang="en-US" altLang="x-none" sz="1400" b="1" dirty="0">
                <a:latin typeface="Segoe UI" panose="020B0502040204020203" pitchFamily="2" charset="0"/>
              </a:rPr>
              <a:t>三是使用移动互联网没有地点限制。</a:t>
            </a:r>
            <a:r>
              <a:rPr lang="en-US" altLang="x-none" sz="1400" dirty="0">
                <a:latin typeface="Segoe UI" panose="020B0502040204020203" pitchFamily="2" charset="0"/>
              </a:rPr>
              <a:t>移动互联网，让上网的人无所不在。等公交、蹲厕所、躺床上，都可以拿起手机上网。而且对大部分人而言，用手机上网的时间已经远超过用电脑上网的时间。</a:t>
            </a:r>
          </a:p>
        </p:txBody>
      </p:sp>
      <p:sp>
        <p:nvSpPr>
          <p:cNvPr id="18437" name="文本框 175"/>
          <p:cNvSpPr txBox="1"/>
          <p:nvPr/>
        </p:nvSpPr>
        <p:spPr>
          <a:xfrm>
            <a:off x="975043" y="1746250"/>
            <a:ext cx="445897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利用移动互联网创业有很多优势</a:t>
            </a:r>
          </a:p>
        </p:txBody>
      </p:sp>
      <p:sp>
        <p:nvSpPr>
          <p:cNvPr id="30737" name="文本框 22"/>
          <p:cNvSpPr txBox="1"/>
          <p:nvPr/>
        </p:nvSpPr>
        <p:spPr>
          <a:xfrm>
            <a:off x="975360" y="4721860"/>
            <a:ext cx="9822815" cy="101473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通过软件和平台对接到大的流量平台，把个人服务业和消费者直接打通，如垂直社区和垂直工具、 O2O、移动娱乐、下一代手机游戏等都成了互联网创业的大好机会。以快的为例，接入微信后，来自微信端的订单已经逐渐占领了快的订单的市场。</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9</a:t>
            </a:r>
            <a:r>
              <a:rPr lang="zh-CN" altLang="en-US" dirty="0"/>
              <a:t>节 移动互联网创业</a:t>
            </a:r>
          </a:p>
        </p:txBody>
      </p:sp>
      <p:sp>
        <p:nvSpPr>
          <p:cNvPr id="2" name="文本框 10"/>
          <p:cNvSpPr txBox="1"/>
          <p:nvPr/>
        </p:nvSpPr>
        <p:spPr>
          <a:xfrm>
            <a:off x="975360" y="2368550"/>
            <a:ext cx="9822815" cy="244030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移动互联网怎么盈利呢?免费模式肯定不能变，这已经是互联网创业的"标准"。通过免费获得用户后，移动互联网应该向增值服务发展、向大数据应用方向发展。移动互联│网创业就是通过某个免费功能，抓住特定的用户群。</a:t>
            </a:r>
          </a:p>
          <a:p>
            <a:pPr eaLnBrk="1" hangingPunct="1">
              <a:lnSpc>
                <a:spcPct val="114000"/>
              </a:lnSpc>
              <a:spcAft>
                <a:spcPts val="1000"/>
              </a:spcAft>
            </a:pPr>
            <a:r>
              <a:rPr lang="en-US" altLang="x-none" sz="1400" dirty="0">
                <a:latin typeface="Segoe UI" panose="020B0502040204020203" pitchFamily="2" charset="0"/>
              </a:rPr>
              <a:t>抓住这部分用户的特征，以及使用</a:t>
            </a:r>
            <a:r>
              <a:rPr lang="zh-CN" altLang="en-US" sz="1400" dirty="0">
                <a:latin typeface="Segoe UI" panose="020B0502040204020203" pitchFamily="2" charset="0"/>
              </a:rPr>
              <a:t>数</a:t>
            </a:r>
            <a:r>
              <a:rPr lang="en-US" altLang="x-none" sz="1400" dirty="0">
                <a:latin typeface="Segoe UI" panose="020B0502040204020203" pitchFamily="2" charset="0"/>
              </a:rPr>
              <a:t>据记录，基于这些数据给用户提供更精准的增值服务（卖交易机会），或利用这些数据为其他平台提供服务（卖数据）。</a:t>
            </a:r>
          </a:p>
          <a:p>
            <a:pPr eaLnBrk="1" hangingPunct="1">
              <a:lnSpc>
                <a:spcPct val="114000"/>
              </a:lnSpc>
              <a:spcAft>
                <a:spcPts val="1000"/>
              </a:spcAft>
            </a:pPr>
            <a:r>
              <a:rPr lang="en-US" altLang="x-none" sz="1400" dirty="0">
                <a:latin typeface="Segoe UI" panose="020B0502040204020203" pitchFamily="2" charset="0"/>
              </a:rPr>
              <a:t>最后，移动互联网不只是 App，最终目标应该是移动端。</a:t>
            </a:r>
          </a:p>
          <a:p>
            <a:pPr eaLnBrk="1" hangingPunct="1">
              <a:lnSpc>
                <a:spcPct val="114000"/>
              </a:lnSpc>
              <a:spcAft>
                <a:spcPts val="1000"/>
              </a:spcAft>
            </a:pPr>
            <a:r>
              <a:rPr lang="en-US" altLang="x-none" sz="1400" dirty="0">
                <a:latin typeface="Segoe UI" panose="020B0502040204020203" pitchFamily="2" charset="0"/>
              </a:rPr>
              <a:t>比如微信的出现就让很多 App没有了价值，但微信也给了很多创业者机会。以后可能还有新的平台、新的技术出现，但这些都不重要。作为创业者来说，只要用微信公众号、App等多种手段，专心解决好用户的一个问题，并获得一定数量的有价值的用户就行。</a:t>
            </a:r>
          </a:p>
        </p:txBody>
      </p:sp>
      <p:sp>
        <p:nvSpPr>
          <p:cNvPr id="18437" name="文本框 175"/>
          <p:cNvSpPr txBox="1"/>
          <p:nvPr/>
        </p:nvSpPr>
        <p:spPr>
          <a:xfrm>
            <a:off x="975043" y="1746250"/>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移动互联网的盈利</a:t>
            </a:r>
          </a:p>
        </p:txBody>
      </p:sp>
      <p:sp>
        <p:nvSpPr>
          <p:cNvPr id="18440" name="矩形 178"/>
          <p:cNvSpPr/>
          <p:nvPr/>
        </p:nvSpPr>
        <p:spPr>
          <a:xfrm>
            <a:off x="1823085" y="5356225"/>
            <a:ext cx="7888605" cy="521970"/>
          </a:xfrm>
          <a:prstGeom prst="rect">
            <a:avLst/>
          </a:prstGeom>
          <a:noFill/>
          <a:ln w="9525">
            <a:noFill/>
          </a:ln>
        </p:spPr>
        <p:txBody>
          <a:bodyPr wrap="squar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sz="1400" dirty="0">
                <a:ea typeface="Microsoft JhengHei" panose="020B0604030504040204" pitchFamily="2" charset="-120"/>
              </a:rPr>
              <a:t>案例：</a:t>
            </a:r>
            <a:r>
              <a:rPr lang="en-US" altLang="zh-CN" sz="1400" dirty="0">
                <a:ea typeface="Microsoft JhengHei" panose="020B0604030504040204" pitchFamily="2" charset="-120"/>
              </a:rPr>
              <a:t>51</a:t>
            </a:r>
            <a:r>
              <a:rPr lang="zh-CN" altLang="en-US" sz="1400" dirty="0">
                <a:ea typeface="Microsoft JhengHei" panose="020B0604030504040204" pitchFamily="2" charset="-120"/>
              </a:rPr>
              <a:t>信用卡</a:t>
            </a:r>
            <a:endParaRPr lang="en-US" altLang="x-none" sz="1400" dirty="0">
              <a:ea typeface="Microsoft JhengHei" panose="020B0604030504040204" pitchFamily="2" charset="-120"/>
            </a:endParaRPr>
          </a:p>
          <a:p>
            <a:pPr marL="0" lvl="0" indent="0">
              <a:lnSpc>
                <a:spcPct val="100000"/>
              </a:lnSpc>
              <a:spcBef>
                <a:spcPct val="0"/>
              </a:spcBef>
              <a:buNone/>
            </a:pPr>
            <a:endParaRPr lang="en-US" altLang="x-none" sz="1400" dirty="0">
              <a:ea typeface="Microsoft JhengHei" panose="020B0604030504040204" pitchFamily="2" charset="-120"/>
            </a:endParaRPr>
          </a:p>
        </p:txBody>
      </p:sp>
      <p:sp>
        <p:nvSpPr>
          <p:cNvPr id="18443" name="圆角矩形 19"/>
          <p:cNvSpPr>
            <a:spLocks noChangeAspect="1"/>
          </p:cNvSpPr>
          <p:nvPr/>
        </p:nvSpPr>
        <p:spPr>
          <a:xfrm>
            <a:off x="986790" y="513207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3" cstate="print"/>
          <a:stretch>
            <a:fillRect/>
          </a:stretch>
        </p:blipFill>
        <p:spPr>
          <a:xfrm>
            <a:off x="1078865" y="5225733"/>
            <a:ext cx="534988" cy="530225"/>
          </a:xfrm>
          <a:prstGeom prst="rect">
            <a:avLst/>
          </a:prstGeom>
          <a:noFill/>
          <a:ln w="9525">
            <a:noFill/>
          </a:ln>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777163" y="2874963"/>
            <a:ext cx="2876550"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7 </a:t>
            </a:r>
            <a:r>
              <a:rPr lang="zh-CN" altLang="en-US" sz="6600" dirty="0">
                <a:solidFill>
                  <a:schemeClr val="bg1"/>
                </a:solidFill>
                <a:latin typeface="Segoe UI Light" pitchFamily="2" charset="0"/>
              </a:rPr>
              <a:t>章</a:t>
            </a:r>
          </a:p>
        </p:txBody>
      </p:sp>
      <p:sp>
        <p:nvSpPr>
          <p:cNvPr id="15363" name="文本框 11"/>
          <p:cNvSpPr txBox="1"/>
          <p:nvPr/>
        </p:nvSpPr>
        <p:spPr>
          <a:xfrm>
            <a:off x="451485" y="3736340"/>
            <a:ext cx="7374890" cy="1129665"/>
          </a:xfrm>
          <a:prstGeom prst="rect">
            <a:avLst/>
          </a:prstGeom>
          <a:noFill/>
          <a:ln w="9525">
            <a:noFill/>
          </a:ln>
        </p:spPr>
        <p:txBody>
          <a:bodyPr wrap="square">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组建创业团队</a:t>
            </a: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2474595"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华为公司的创业故事</a:t>
            </a:r>
          </a:p>
        </p:txBody>
      </p:sp>
      <p:sp>
        <p:nvSpPr>
          <p:cNvPr id="3" name="矩形 176"/>
          <p:cNvSpPr/>
          <p:nvPr/>
        </p:nvSpPr>
        <p:spPr>
          <a:xfrm>
            <a:off x="7958138" y="2867978"/>
            <a:ext cx="4027487" cy="246126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思考与研讨∶</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1. 请查阅有关华为公司创业成功的文章，思考华为公司在创业团队建设方面有哪些与众不同之处?</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2.创业过程为什么要重视团队建设?</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3.华为公司采取"人人股份制"的做法对团队建设有什么作用?</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ownloads/pexels-lisa-fotios-3197392.jpgpexels-lisa-fotios-3197392"/>
          <p:cNvPicPr>
            <a:picLocks noGrp="1" noChangeAspect="1"/>
          </p:cNvPicPr>
          <p:nvPr/>
        </p:nvPicPr>
        <p:blipFill>
          <a:blip r:embed="rId2" cstate="print"/>
          <a:srcRect t="15011" b="23193"/>
          <a:stretch>
            <a:fillRect/>
          </a:stretch>
        </p:blipFill>
        <p:spPr>
          <a:xfrm>
            <a:off x="1106170" y="2148840"/>
            <a:ext cx="6193155" cy="2551430"/>
          </a:xfrm>
          <a:prstGeom prst="rect">
            <a:avLst/>
          </a:prstGeom>
          <a:noFill/>
          <a:ln w="9525">
            <a:noFill/>
          </a:ln>
        </p:spPr>
      </p:pic>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1</a:t>
            </a:r>
            <a:r>
              <a:rPr lang="zh-CN" altLang="en-US" dirty="0"/>
              <a:t>节 创业需要合伙人</a:t>
            </a:r>
          </a:p>
        </p:txBody>
      </p:sp>
      <p:sp>
        <p:nvSpPr>
          <p:cNvPr id="30737" name="文本框 22"/>
          <p:cNvSpPr txBox="1"/>
          <p:nvPr/>
        </p:nvSpPr>
        <p:spPr>
          <a:xfrm>
            <a:off x="838200" y="1966595"/>
            <a:ext cx="7594600" cy="1630045"/>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选择正确的创业领域，做好战略规划只是第一步，拥有一个优秀的团队更加重要。俗话说∶"一个好汉三个帮"。大量事实表明，创业最重要的资源是人力资源。当一个人决定创立一家新企业，开始踏上创业的征程时，就需要考虑如何吸引其他人参加并组建创业团队。尽管单凭创业者个人的能力和资源也能维持生计，没有团队的创业也不一定会失败，但没有团队的创业很难做大做强却是个不争的事实。</a:t>
            </a:r>
          </a:p>
        </p:txBody>
      </p:sp>
      <p:sp>
        <p:nvSpPr>
          <p:cNvPr id="30745" name="文本框 30"/>
          <p:cNvSpPr txBox="1"/>
          <p:nvPr/>
        </p:nvSpPr>
        <p:spPr>
          <a:xfrm>
            <a:off x="1455738" y="4929188"/>
            <a:ext cx="9280525" cy="62992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360、阿里巴巴、腾讯、华为等企业之所以取得巨大的成功，其中一个共同的经验就是找对合伙人，他们深刻地认识到，赚小钱靠个人，赚大钱靠团队，如今单打独斗的年代已经过去了。</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2082800"/>
            <a:ext cx="10515600" cy="29317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如果你已经决定全职投入创业，要面临的一大挑战就是说服其他合伙人同样全职加入。如果你连一个合伙人都说服不了，那么这是一个强烈的信号，表明公司不太可能会成。</a:t>
            </a:r>
          </a:p>
          <a:p>
            <a:pPr eaLnBrk="1" hangingPunct="1">
              <a:lnSpc>
                <a:spcPct val="114000"/>
              </a:lnSpc>
              <a:spcAft>
                <a:spcPts val="1000"/>
              </a:spcAft>
            </a:pPr>
            <a:r>
              <a:rPr lang="en-US" altLang="x-none" sz="1400" dirty="0">
                <a:latin typeface="Segoe UI" panose="020B0502040204020203" pitchFamily="2" charset="0"/>
              </a:rPr>
              <a:t>然而，创业也不是人多好办事，初创团队的合伙人数往往以2～3 人为宜。但凡一起合伙创业的，大多是亲朋好友，或通过同学战友、亲朋好友介绍的人，等等。一旦决定合作，最好先与合伙人就共同创业后每个人的责、权、利等事项谈清楚，特别是把利益分配这样的事做到清晰且无争议，并将这些内容写进合作协议（参考附件1）的条款之中去，作为合作方今后的行为准则和依据，谁将来违反条款，就自己承担后果。</a:t>
            </a:r>
          </a:p>
          <a:p>
            <a:pPr eaLnBrk="1" hangingPunct="1">
              <a:lnSpc>
                <a:spcPct val="114000"/>
              </a:lnSpc>
              <a:spcAft>
                <a:spcPts val="1000"/>
              </a:spcAft>
            </a:pPr>
            <a:r>
              <a:rPr lang="en-US" altLang="x-none" sz="1400" dirty="0">
                <a:latin typeface="Segoe UI" panose="020B0502040204020203" pitchFamily="2" charset="0"/>
              </a:rPr>
              <a:t>如果碍于情面或草率行事或不懂相关法律，那么会留下矛盾的隐患，可能会导致以后反目成仇，甚至对簿公堂，这样的案例并不少见。</a:t>
            </a:r>
          </a:p>
          <a:p>
            <a:pPr eaLnBrk="1" hangingPunct="1">
              <a:lnSpc>
                <a:spcPct val="114000"/>
              </a:lnSpc>
              <a:spcAft>
                <a:spcPts val="1000"/>
              </a:spcAft>
            </a:pPr>
            <a:r>
              <a:rPr lang="en-US" altLang="x-none" sz="1400" dirty="0">
                <a:latin typeface="Segoe UI" panose="020B0502040204020203" pitchFamily="2" charset="0"/>
              </a:rPr>
              <a:t>合伙创业也会存在着风险。合伙企业、有限责任公司这些组织形式，都是合作的性质。合伙人之间、股东之间会发生各种各样的冲突，如∶经营思想、利益分配、权利要求。这些冲突往往会演变为组织的僵局，使组织因为合伙人之间的矛盾而陷入危机。因此，在选择创业组织形式的同时，选择志同道合、善于沟通、以创业组织的利益为重的合作者是非常重要的。</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创业需要合伙人</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2082800"/>
            <a:ext cx="10515600" cy="31775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如果一个人不能全职投入公司的工作就不算是创始人。对于任何边干着其他的全职工作边兼职帮新创公司干活的人，只能给工资或者工资欠条，一定不要给他股份。如果某个合伙人一直干着其他全职工作，直到新创公司拿到风投，他才辞职过来加入创业团队，而他和最初一起创业的合伙人却是一样的待遇，那么这显然有失公平，毕竟他没有经历过与其他创始人一样的风险。</a:t>
            </a:r>
          </a:p>
          <a:p>
            <a:pPr eaLnBrk="1" hangingPunct="1">
              <a:lnSpc>
                <a:spcPct val="114000"/>
              </a:lnSpc>
              <a:spcAft>
                <a:spcPts val="1000"/>
              </a:spcAft>
            </a:pPr>
            <a:r>
              <a:rPr lang="en-US" altLang="x-none" sz="1400" dirty="0">
                <a:latin typeface="Segoe UI" panose="020B0502040204020203" pitchFamily="2" charset="0"/>
              </a:rPr>
              <a:t>并不是所有合伙人都需要拿工资，股权分配、股权激励等都是非常好的激励手段。很时候，新创企业开始时并没有收入，甚至还会亏损，因此发不出工资。其中一些创始人有一些个人积蓄，他们承诺在企业启动后的某个阶段内可以不拿工资。而有些创始人则需要工资。很多人认为不拿工资的创始人可以多拿一些股份，以此作为创业初期不拿工资的回报。</a:t>
            </a:r>
          </a:p>
          <a:p>
            <a:pPr eaLnBrk="1" hangingPunct="1">
              <a:lnSpc>
                <a:spcPct val="114000"/>
              </a:lnSpc>
              <a:spcAft>
                <a:spcPts val="1000"/>
              </a:spcAft>
            </a:pPr>
            <a:r>
              <a:rPr lang="en-US" altLang="x-none" sz="1400" dirty="0">
                <a:latin typeface="Segoe UI" panose="020B0502040204020203" pitchFamily="2" charset="0"/>
              </a:rPr>
              <a:t>但问题是，你永远不可能计算出究竟应该给多少股份（作为初期不拿工资的回报），这样做将导致未来出现纠纷。千万不要用分配股权来解决这些问题。其实，你只需要针对位创始人应拿的工资记好账∶若不拿工资，创始人就给他（们）记着工资欠条。当公司有了足够现金时，就根据这个工资欠条补发工资给他（们）。</a:t>
            </a:r>
          </a:p>
          <a:p>
            <a:pPr eaLnBrk="1" hangingPunct="1">
              <a:lnSpc>
                <a:spcPct val="114000"/>
              </a:lnSpc>
              <a:spcAft>
                <a:spcPts val="1000"/>
              </a:spcAft>
            </a:pPr>
            <a:r>
              <a:rPr lang="en-US" altLang="x-none" sz="1400" dirty="0">
                <a:latin typeface="Segoe UI" panose="020B0502040204020203" pitchFamily="2" charset="0"/>
              </a:rPr>
              <a:t>接下来的几年中，当公司现金收入逐步增加，或者当完成第一轮风险投资后，你可以给每一位创始人补发工资，以确保每一位创始人都可从公司拿到应得的工资收入。</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创业需要合伙人</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图片占位符 12" descr="/Users/baoshuyu/Desktop/6.jpeg6"/>
          <p:cNvPicPr>
            <a:picLocks noGrp="1" noChangeAspect="1"/>
          </p:cNvPicPr>
          <p:nvPr>
            <p:ph sz="quarter" idx="1"/>
          </p:nvPr>
        </p:nvPicPr>
        <p:blipFill>
          <a:blip r:embed="rId2" cstate="print"/>
          <a:srcRect/>
          <a:stretch>
            <a:fillRect/>
          </a:stretch>
        </p:blipFill>
        <p:spPr>
          <a:xfrm>
            <a:off x="1914843" y="1724025"/>
            <a:ext cx="3729990" cy="2396490"/>
          </a:xfrm>
        </p:spPr>
      </p:pic>
      <p:sp>
        <p:nvSpPr>
          <p:cNvPr id="18437" name="文本框 175"/>
          <p:cNvSpPr txBox="1"/>
          <p:nvPr/>
        </p:nvSpPr>
        <p:spPr>
          <a:xfrm>
            <a:off x="7966393" y="2399665"/>
            <a:ext cx="2653665" cy="70675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4000" dirty="0">
                <a:solidFill>
                  <a:schemeClr val="bg1"/>
                </a:solidFill>
                <a:ea typeface="Microsoft JhengHei" panose="020B0604030504040204" pitchFamily="2" charset="-120"/>
              </a:rPr>
              <a:t>3.借力创业</a:t>
            </a:r>
          </a:p>
        </p:txBody>
      </p:sp>
      <p:sp>
        <p:nvSpPr>
          <p:cNvPr id="18440" name="矩形 178"/>
          <p:cNvSpPr/>
          <p:nvPr/>
        </p:nvSpPr>
        <p:spPr>
          <a:xfrm>
            <a:off x="1677670" y="4524375"/>
            <a:ext cx="4379913" cy="116840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借助自己现在工作单位的资源和实力，通过组织的力量和方式去寻求机会，去创造价值和谋求发展，努力开创新局面，实际上也是一种创业。特别是当市场变化莫测、面对全球性的机遇和挑战时，企业要取得长期成功的关键，需要员工具有创业精神。</a:t>
            </a:r>
          </a:p>
        </p:txBody>
      </p:sp>
      <p:sp>
        <p:nvSpPr>
          <p:cNvPr id="18441" name="文本框 179"/>
          <p:cNvSpPr txBox="1"/>
          <p:nvPr/>
        </p:nvSpPr>
        <p:spPr>
          <a:xfrm>
            <a:off x="6973888" y="4422140"/>
            <a:ext cx="2245995" cy="36830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1800" b="1" dirty="0">
                <a:solidFill>
                  <a:schemeClr val="accent2"/>
                </a:solidFill>
                <a:ea typeface="Microsoft JhengHei" panose="020B0604030504040204" pitchFamily="2" charset="-120"/>
              </a:rPr>
              <a:t>案例分析：王选创业</a:t>
            </a:r>
          </a:p>
        </p:txBody>
      </p:sp>
      <p:sp>
        <p:nvSpPr>
          <p:cNvPr id="18442" name="矩形 180"/>
          <p:cNvSpPr/>
          <p:nvPr/>
        </p:nvSpPr>
        <p:spPr>
          <a:xfrm>
            <a:off x="6973888" y="4806315"/>
            <a:ext cx="4379912" cy="15995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sz="1400" dirty="0">
                <a:ea typeface="Microsoft JhengHei" panose="020B0604030504040204" pitchFamily="2" charset="-120"/>
              </a:rPr>
              <a:t>研讨主题∶</a:t>
            </a:r>
          </a:p>
          <a:p>
            <a:pPr marL="0" lvl="0" indent="0">
              <a:lnSpc>
                <a:spcPct val="100000"/>
              </a:lnSpc>
              <a:spcBef>
                <a:spcPct val="0"/>
              </a:spcBef>
              <a:buNone/>
            </a:pPr>
            <a:r>
              <a:rPr lang="zh-CN" altLang="en-US" sz="1400" dirty="0">
                <a:ea typeface="Microsoft JhengHei" panose="020B0604030504040204" pitchFamily="2" charset="-120"/>
              </a:rPr>
              <a:t>（1）通过王选创业的故事，你认为借力创业成功的关键因素有哪些?你受到哪些启发?</a:t>
            </a:r>
          </a:p>
          <a:p>
            <a:pPr marL="0" lvl="0" indent="0">
              <a:lnSpc>
                <a:spcPct val="100000"/>
              </a:lnSpc>
              <a:spcBef>
                <a:spcPct val="0"/>
              </a:spcBef>
              <a:buNone/>
            </a:pPr>
            <a:r>
              <a:rPr lang="zh-CN" altLang="en-US" sz="1400" dirty="0">
                <a:ea typeface="Microsoft JhengHei" panose="020B0604030504040204" pitchFamily="2" charset="-120"/>
              </a:rPr>
              <a:t>（2）如果你毕业后到某个单位工作，你将如何借助单位的资源和平台，实现自己的创业梦想?</a:t>
            </a:r>
          </a:p>
          <a:p>
            <a:pPr marL="0" lvl="0" indent="0">
              <a:lnSpc>
                <a:spcPct val="100000"/>
              </a:lnSpc>
              <a:spcBef>
                <a:spcPct val="0"/>
              </a:spcBef>
              <a:buNone/>
            </a:pPr>
            <a:endParaRPr lang="zh-CN" altLang="en-US" sz="1400" dirty="0">
              <a:ea typeface="Microsoft JhengHei" panose="020B0604030504040204" pitchFamily="2" charset="-120"/>
            </a:endParaRPr>
          </a:p>
          <a:p>
            <a:pPr marL="0" lvl="0" indent="0">
              <a:lnSpc>
                <a:spcPct val="100000"/>
              </a:lnSpc>
              <a:spcBef>
                <a:spcPct val="0"/>
              </a:spcBef>
              <a:buNone/>
            </a:pPr>
            <a:endParaRPr lang="zh-CN" altLang="en-US" sz="1400" dirty="0">
              <a:ea typeface="Microsoft JhengHei" panose="020B0604030504040204" pitchFamily="2" charset="-120"/>
            </a:endParaRP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18444" name="圆角矩形 20"/>
          <p:cNvSpPr>
            <a:spLocks noChangeAspect="1"/>
          </p:cNvSpPr>
          <p:nvPr/>
        </p:nvSpPr>
        <p:spPr>
          <a:xfrm>
            <a:off x="6097588"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3" cstate="print"/>
          <a:stretch>
            <a:fillRect/>
          </a:stretch>
        </p:blipFill>
        <p:spPr>
          <a:xfrm>
            <a:off x="933450" y="4617403"/>
            <a:ext cx="534988" cy="530225"/>
          </a:xfrm>
          <a:prstGeom prst="rect">
            <a:avLst/>
          </a:prstGeom>
          <a:noFill/>
          <a:ln w="9525">
            <a:noFill/>
          </a:ln>
        </p:spPr>
      </p:pic>
      <p:pic>
        <p:nvPicPr>
          <p:cNvPr id="18446" name="Group 5"/>
          <p:cNvPicPr>
            <a:picLocks noChangeAspect="1"/>
          </p:cNvPicPr>
          <p:nvPr/>
        </p:nvPicPr>
        <p:blipFill>
          <a:blip r:embed="rId4" cstate="print"/>
          <a:stretch>
            <a:fillRect/>
          </a:stretch>
        </p:blipFill>
        <p:spPr>
          <a:xfrm>
            <a:off x="6188075" y="4604703"/>
            <a:ext cx="541338" cy="487362"/>
          </a:xfrm>
          <a:prstGeom prst="rect">
            <a:avLst/>
          </a:prstGeom>
          <a:noFill/>
          <a:ln w="9525">
            <a:noFill/>
          </a:ln>
        </p:spPr>
      </p:pic>
      <p:sp>
        <p:nvSpPr>
          <p:cNvPr id="32770"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事业型创业的主要形式</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999298"/>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314134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2</a:t>
            </a:r>
          </a:p>
        </p:txBody>
      </p:sp>
      <p:sp>
        <p:nvSpPr>
          <p:cNvPr id="16393" name="文本框 9"/>
          <p:cNvSpPr txBox="1"/>
          <p:nvPr/>
        </p:nvSpPr>
        <p:spPr>
          <a:xfrm>
            <a:off x="1530985" y="2049780"/>
            <a:ext cx="13258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最好找熟人</a:t>
            </a:r>
          </a:p>
        </p:txBody>
      </p:sp>
      <p:sp>
        <p:nvSpPr>
          <p:cNvPr id="16394" name="文本框 10"/>
          <p:cNvSpPr txBox="1"/>
          <p:nvPr/>
        </p:nvSpPr>
        <p:spPr>
          <a:xfrm>
            <a:off x="1530985" y="2419985"/>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找熟人的好处是彼此一起经历过很多事，为人处世比较知根知底，能判断是否能很好地合作。比如俞敏洪与王强、徐小平在创业之前就彼此认识，对于各方的品行和能力都比较了解。</a:t>
            </a:r>
          </a:p>
        </p:txBody>
      </p:sp>
      <p:sp>
        <p:nvSpPr>
          <p:cNvPr id="16395" name="文本框 11"/>
          <p:cNvSpPr txBox="1"/>
          <p:nvPr/>
        </p:nvSpPr>
        <p:spPr>
          <a:xfrm>
            <a:off x="1530985" y="3215640"/>
            <a:ext cx="20116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选择互补性强的人</a:t>
            </a:r>
          </a:p>
        </p:txBody>
      </p:sp>
      <p:sp>
        <p:nvSpPr>
          <p:cNvPr id="16396" name="文本框 12"/>
          <p:cNvSpPr txBox="1"/>
          <p:nvPr/>
        </p:nvSpPr>
        <p:spPr>
          <a:xfrm>
            <a:off x="1530985" y="358394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百度创业之初，从哪里找风险投资?这是摆在李彦宏面前的第一个问题。对于李彦宏来说，他一直在做技术，对资本市场并不了解。于是，就有了百度的联合创办人徐勇的亮相。徐勇在百度的创业初期起到了很大的作用，特别是百度成立之初的资金来源，徐勇起到了决定性的作用。李彦宏和徐勇是一对互补性很强的创业组合，李彦宏负责全局战略及技术研发，徐勇负责市场营销并与投资商沟通。李彦宏取徐勇的长补自己的短处，这为自己将来的成功打下了坚实的基础。</a:t>
            </a:r>
          </a:p>
        </p:txBody>
      </p:sp>
      <p:sp>
        <p:nvSpPr>
          <p:cNvPr id="2" name="圆角矩形 4"/>
          <p:cNvSpPr>
            <a:spLocks noChangeAspect="1"/>
          </p:cNvSpPr>
          <p:nvPr/>
        </p:nvSpPr>
        <p:spPr>
          <a:xfrm>
            <a:off x="839788" y="467360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3</a:t>
            </a:r>
          </a:p>
        </p:txBody>
      </p:sp>
      <p:sp>
        <p:nvSpPr>
          <p:cNvPr id="3" name="文本框 11"/>
          <p:cNvSpPr txBox="1"/>
          <p:nvPr/>
        </p:nvSpPr>
        <p:spPr>
          <a:xfrm>
            <a:off x="1530985" y="4747895"/>
            <a:ext cx="17830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谨慎挑选合伙人</a:t>
            </a:r>
          </a:p>
        </p:txBody>
      </p:sp>
      <p:sp>
        <p:nvSpPr>
          <p:cNvPr id="4" name="文本框 12"/>
          <p:cNvSpPr txBox="1"/>
          <p:nvPr/>
        </p:nvSpPr>
        <p:spPr>
          <a:xfrm>
            <a:off x="1530985" y="5116195"/>
            <a:ext cx="9822815" cy="582295"/>
          </a:xfrm>
          <a:prstGeom prst="rect">
            <a:avLst/>
          </a:prstGeom>
          <a:noFill/>
          <a:ln w="9525">
            <a:noFill/>
          </a:ln>
        </p:spPr>
        <p:txBody>
          <a:bodyPr wrap="square">
            <a:spAutoFit/>
          </a:bodyPr>
          <a:lstStyle/>
          <a:p>
            <a:pPr eaLnBrk="1" hangingPunct="1">
              <a:lnSpc>
                <a:spcPct val="114000"/>
              </a:lnSpc>
              <a:spcAft>
                <a:spcPts val="1000"/>
              </a:spcAft>
            </a:pPr>
            <a:r>
              <a:rPr lang="zh-CN" altLang="en-US" sz="1400" dirty="0">
                <a:latin typeface="Segoe UI" panose="020B0502040204020203" pitchFamily="2" charset="0"/>
              </a:rPr>
              <a:t>不</a:t>
            </a:r>
            <a:r>
              <a:rPr lang="en-US" altLang="x-none" sz="1400" dirty="0">
                <a:latin typeface="Segoe UI" panose="020B0502040204020203" pitchFamily="2" charset="0"/>
              </a:rPr>
              <a:t>管任何时候，在没有完全看好合伙人的时候，一定要多观察、多考察，不要盲目地合作，更不要将经营主动权马上交出去。不管是人事，还是财务客户资料或者是供应商等，都是公司发展比较核心的资源，绝对不能轻易地交出去。</a:t>
            </a:r>
          </a:p>
        </p:txBody>
      </p:sp>
      <p:sp>
        <p:nvSpPr>
          <p:cNvPr id="32770" name="标题 1"/>
          <p:cNvSpPr>
            <a:spLocks noGrp="1"/>
          </p:cNvSpPr>
          <p:nvPr/>
        </p:nvSpPr>
        <p:spPr>
          <a:xfrm>
            <a:off x="838200" y="607695"/>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选择合伙人</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794193"/>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4</a:t>
            </a:r>
          </a:p>
        </p:txBody>
      </p:sp>
      <p:sp>
        <p:nvSpPr>
          <p:cNvPr id="16389" name="圆角矩形 4"/>
          <p:cNvSpPr>
            <a:spLocks noChangeAspect="1"/>
          </p:cNvSpPr>
          <p:nvPr/>
        </p:nvSpPr>
        <p:spPr>
          <a:xfrm>
            <a:off x="839788" y="299656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5</a:t>
            </a:r>
          </a:p>
        </p:txBody>
      </p:sp>
      <p:sp>
        <p:nvSpPr>
          <p:cNvPr id="16393" name="文本框 9"/>
          <p:cNvSpPr txBox="1"/>
          <p:nvPr/>
        </p:nvSpPr>
        <p:spPr>
          <a:xfrm>
            <a:off x="1530985" y="1844675"/>
            <a:ext cx="1554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事先做好约束</a:t>
            </a:r>
          </a:p>
        </p:txBody>
      </p:sp>
      <p:sp>
        <p:nvSpPr>
          <p:cNvPr id="16394" name="文本框 10"/>
          <p:cNvSpPr txBox="1"/>
          <p:nvPr/>
        </p:nvSpPr>
        <p:spPr>
          <a:xfrm>
            <a:off x="1530985" y="221488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凡事勤立规矩，不要无章可循。俗话说∶先小人，后君子。这是说双方合作或交往一定要先把丑话说在前面，以免将来反悔。在合作的全过程中，合作的任何一方都要白纸黑字地立下规矩，如签订竞业及商业保密协议，明确合作期间和合作结束两年内不得从事同行业和高相关度的行业等，这样可以有效防止因个人私心的膨胀而导致的矛盾。</a:t>
            </a:r>
          </a:p>
        </p:txBody>
      </p:sp>
      <p:sp>
        <p:nvSpPr>
          <p:cNvPr id="16395" name="文本框 11"/>
          <p:cNvSpPr txBox="1"/>
          <p:nvPr/>
        </p:nvSpPr>
        <p:spPr>
          <a:xfrm>
            <a:off x="1530985" y="3070860"/>
            <a:ext cx="17830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建立良好的沟通</a:t>
            </a:r>
          </a:p>
        </p:txBody>
      </p:sp>
      <p:sp>
        <p:nvSpPr>
          <p:cNvPr id="16396" name="文本框 12"/>
          <p:cNvSpPr txBox="1"/>
          <p:nvPr/>
        </p:nvSpPr>
        <p:spPr>
          <a:xfrm>
            <a:off x="1530985" y="343916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在合伙创业的过程中，建立良好的沟通是必要的前提。合伙人之间应进行沟通，保证相互之间对业务信息的充分了解，并及时沟通企业发展的思路，解决分歧。相互的猜忌是大忌，如果每个人都打自己的小算盘，成天在算计对方，生意就一定做不好，而且也做不长久。所以建立平等的利益关系，保持良好的沟通，本着真诚、互信和公正的态度来做事，尽量将一些想法和事情公开化，效果会更好，私心太重的人是不适合做合伙人的。</a:t>
            </a:r>
          </a:p>
        </p:txBody>
      </p:sp>
      <p:sp>
        <p:nvSpPr>
          <p:cNvPr id="2" name="圆角矩形 4"/>
          <p:cNvSpPr>
            <a:spLocks noChangeAspect="1"/>
          </p:cNvSpPr>
          <p:nvPr/>
        </p:nvSpPr>
        <p:spPr>
          <a:xfrm>
            <a:off x="839788" y="452882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6</a:t>
            </a:r>
          </a:p>
        </p:txBody>
      </p:sp>
      <p:sp>
        <p:nvSpPr>
          <p:cNvPr id="3" name="文本框 11"/>
          <p:cNvSpPr txBox="1"/>
          <p:nvPr/>
        </p:nvSpPr>
        <p:spPr>
          <a:xfrm>
            <a:off x="1530985" y="4603115"/>
            <a:ext cx="20116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建立一套合作规则</a:t>
            </a:r>
          </a:p>
        </p:txBody>
      </p:sp>
      <p:sp>
        <p:nvSpPr>
          <p:cNvPr id="4" name="文本框 12"/>
          <p:cNvSpPr txBox="1"/>
          <p:nvPr/>
        </p:nvSpPr>
        <p:spPr>
          <a:xfrm>
            <a:off x="1530985" y="4971415"/>
            <a:ext cx="9822815" cy="1073785"/>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一切按合作的规则办事，不能只凭感情处理问题，这是非常重要的一点。比如，三人合伙创业，虽然大家各占三分之一股份，但要确定其中一人为老大，有着最高的权力，其他人不能干涉。不能说每个合伙人都有着相等的权力，重要决策一定是由老大决定。合伙人之间要确立这样一个规矩，那就是基于能力的优势互补，基于对企业贡献的股权和利益分配，不做破坏公司利益的事情，合伙人之间不要有为了自己的利益而侵害、侵占其他合伙人利益的行为等。</a:t>
            </a:r>
          </a:p>
        </p:txBody>
      </p:sp>
      <p:sp>
        <p:nvSpPr>
          <p:cNvPr id="32770" name="标题 1"/>
          <p:cNvSpPr>
            <a:spLocks noGrp="1"/>
          </p:cNvSpPr>
          <p:nvPr/>
        </p:nvSpPr>
        <p:spPr>
          <a:xfrm>
            <a:off x="838200" y="607695"/>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选择合伙人</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794193"/>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7</a:t>
            </a:r>
          </a:p>
        </p:txBody>
      </p:sp>
      <p:sp>
        <p:nvSpPr>
          <p:cNvPr id="16389" name="圆角矩形 4"/>
          <p:cNvSpPr>
            <a:spLocks noChangeAspect="1"/>
          </p:cNvSpPr>
          <p:nvPr/>
        </p:nvSpPr>
        <p:spPr>
          <a:xfrm>
            <a:off x="839788" y="299656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8</a:t>
            </a:r>
          </a:p>
        </p:txBody>
      </p:sp>
      <p:sp>
        <p:nvSpPr>
          <p:cNvPr id="16393" name="文本框 9"/>
          <p:cNvSpPr txBox="1"/>
          <p:nvPr/>
        </p:nvSpPr>
        <p:spPr>
          <a:xfrm>
            <a:off x="1530985" y="1844675"/>
            <a:ext cx="31546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财务要透明，彼此要一清二楚</a:t>
            </a:r>
          </a:p>
        </p:txBody>
      </p:sp>
      <p:sp>
        <p:nvSpPr>
          <p:cNvPr id="16394" name="文本框 10"/>
          <p:cNvSpPr txBox="1"/>
          <p:nvPr/>
        </p:nvSpPr>
        <p:spPr>
          <a:xfrm>
            <a:off x="1530985" y="221488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合伙创业的财务一定要做到一清二楚，如果连财务都不清楚，最终一定会失败。刚开始时公司规模比较小，还请不起会计、出纳，最好由两个合伙人自己做账，比如两人去银行开一本存折，把两人合伙做生意的钱全部放入这本存折，然后做一本银行日结账。总之钱一定要明明白白，不能有任何的疏忽。因为钱是最易伤感情的问题，也是最重要的问题。</a:t>
            </a:r>
          </a:p>
        </p:txBody>
      </p:sp>
      <p:sp>
        <p:nvSpPr>
          <p:cNvPr id="16395" name="文本框 11"/>
          <p:cNvSpPr txBox="1"/>
          <p:nvPr/>
        </p:nvSpPr>
        <p:spPr>
          <a:xfrm>
            <a:off x="1530985" y="3070860"/>
            <a:ext cx="17830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建立良好的沟通</a:t>
            </a:r>
          </a:p>
        </p:txBody>
      </p:sp>
      <p:sp>
        <p:nvSpPr>
          <p:cNvPr id="16396" name="文本框 12"/>
          <p:cNvSpPr txBox="1"/>
          <p:nvPr/>
        </p:nvSpPr>
        <p:spPr>
          <a:xfrm>
            <a:off x="1530985" y="3439160"/>
            <a:ext cx="9822815" cy="13188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创业团队无论有几个合作者，所持有的股份可以大家平均，但在统一规划方面必须得确立一个主导者，不然就很容易出乱子。各人的资源若不通过一个整体的框架进行调配整合，那就是浪费。每个人的执行力若没有集中在一个方向上，也是浪费，尤其是大家形成决议后，就必须确保集中所有的资源和力量，向一个确定的方向前进。若是在形成决议后，每个人的思想和行动方向没有一个主导者进行引领的话，那么，大家的新思想就很容易不断地否定原来的老思想，新的行动方向又会不断地取代原来设定的方向，这样很快就会引起巨大的内耗和矛盾。</a:t>
            </a:r>
          </a:p>
        </p:txBody>
      </p:sp>
      <p:sp>
        <p:nvSpPr>
          <p:cNvPr id="32770" name="标题 1"/>
          <p:cNvSpPr>
            <a:spLocks noGrp="1"/>
          </p:cNvSpPr>
          <p:nvPr/>
        </p:nvSpPr>
        <p:spPr>
          <a:xfrm>
            <a:off x="838200" y="607695"/>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选择合伙人</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1701800"/>
            <a:ext cx="10515600" cy="441642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如果准备和几个朋友合伙创业，那么首要问题就是如何针对有人出钱、有人出力、有人出专利或独门技术等进行股权安排。这一问题如果解决不好，可能就会导致合伙人因感觉不公平而退出。如果有人为公司提供设备或其他有价值的东西（专利、域名等），最好按这些东西的价值支付现金或写下欠条，不到万不得已尽量不要给股份。创业者应该准确算一下他提供给公司的设备价值，或者他们某个专利的价值，给他们写下欠条，公司有钱后再偿还即可。在创业初期就用股权来购买某些公司需要的东西将导致不公平和纠纷。</a:t>
            </a:r>
          </a:p>
          <a:p>
            <a:pPr eaLnBrk="1" hangingPunct="1">
              <a:lnSpc>
                <a:spcPct val="114000"/>
              </a:lnSpc>
              <a:spcAft>
                <a:spcPts val="1000"/>
              </a:spcAft>
            </a:pPr>
            <a:r>
              <a:rPr lang="en-US" altLang="x-none" sz="1400" dirty="0">
                <a:latin typeface="Segoe UI" panose="020B0502040204020203" pitchFamily="2" charset="0"/>
              </a:rPr>
              <a:t>为了解决好股权安排问题，创业者首先要确定是否将所有股东都登记在股东名录当中，接下来要确定用什么基准作为登记的股权分配比率。如果大家都是以现金出资的比率作为登记的股权比率依据，那么，以后的分配利润相对就比较简单。</a:t>
            </a:r>
          </a:p>
          <a:p>
            <a:pPr eaLnBrk="1" hangingPunct="1">
              <a:lnSpc>
                <a:spcPct val="114000"/>
              </a:lnSpc>
              <a:spcAft>
                <a:spcPts val="1000"/>
              </a:spcAft>
            </a:pPr>
            <a:r>
              <a:rPr lang="en-US" altLang="x-none" sz="1400" dirty="0">
                <a:latin typeface="Segoe UI" panose="020B0502040204020203" pitchFamily="2" charset="0"/>
              </a:rPr>
              <a:t>如果有人不是以现金出资作为股权登记的基础，而是以技术、管理能力或专利来参与入股，这就比较容易出现在公司经营上出力不等，或绩效结果不同，或劳逸不均等情况，从而造成后期利润分配时出现争议。针对这种情形可以参考以下的方式来解决。</a:t>
            </a:r>
          </a:p>
          <a:p>
            <a:pPr eaLnBrk="1" hangingPunct="1">
              <a:lnSpc>
                <a:spcPct val="114000"/>
              </a:lnSpc>
              <a:spcAft>
                <a:spcPts val="1000"/>
              </a:spcAft>
            </a:pPr>
            <a:r>
              <a:rPr lang="en-US" altLang="x-none" sz="1400" dirty="0">
                <a:latin typeface="Segoe UI" panose="020B0502040204020203" pitchFamily="2" charset="0"/>
              </a:rPr>
              <a:t>常，技术股是自己不掏钱，由公司白送股份。如为鼓励某技术骨干，让他采取技术入股的形式。但这样做并不好，因为他没有出钱，一般也不会对公司死心塌地。如果准备送他10%的技术股，最好有五分之一让他支付现金购买。一旦掏钱了，他就会将自己的利益与公司的运营和发展联系起来了。</a:t>
            </a:r>
          </a:p>
          <a:p>
            <a:pPr eaLnBrk="1" hangingPunct="1">
              <a:lnSpc>
                <a:spcPct val="114000"/>
              </a:lnSpc>
              <a:spcAft>
                <a:spcPts val="1000"/>
              </a:spcAft>
            </a:pPr>
            <a:r>
              <a:rPr lang="en-US" altLang="x-none" sz="1400" dirty="0">
                <a:latin typeface="Segoe UI" panose="020B0502040204020203" pitchFamily="2" charset="0"/>
              </a:rPr>
              <a:t>关于如何将股份稀释的问题，创始股东持有的股份最好一直不要低于 55%。因为低于 50%，意味着失去了对公司的决策权和控制权，影响力就会变小。如果一定要对一些骨干员工坚持分配股份，最好利用建立的子公司、子公司的子公司、相关事业部的股份来分。</a:t>
            </a:r>
          </a:p>
          <a:p>
            <a:pPr eaLnBrk="1" hangingPunct="1">
              <a:lnSpc>
                <a:spcPct val="114000"/>
              </a:lnSpc>
              <a:spcAft>
                <a:spcPts val="1000"/>
              </a:spcAft>
            </a:pPr>
            <a:r>
              <a:rPr lang="en-US" altLang="x-none" sz="1400" dirty="0">
                <a:latin typeface="Segoe UI" panose="020B0502040204020203" pitchFamily="2" charset="0"/>
              </a:rPr>
              <a:t>通常合伙创业最好签订一份《合伙创业协议书》，具体格式和内容可参考附件1。其目的是将合作各方的权利义务确定下来，以便共同遵守，并以此作为创业合作的基础。</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股权安排</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1701800"/>
            <a:ext cx="10515600" cy="255778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创业是一项系统工程，即使有几个创业合伙人，也不可能具备创业所需要的所有技能和资源。创业者始终要记住，一个团队的努力要比个人的努力更有可能成功。从理论上讲，团队不应该只有某方面的专长，而应该是由具有公司所需的主要专门技能的人所组成的综合团队。让专业的人做专业的事，创业者自己不要逞强，以为自己无所不能。所以，创业者需要从事业整体规划出发，明确哪些方面的技能和资源是自己所欠缺的，再以此来寻找具备此类技能和资源的合作者，让众人的资源和技能实现整合，共同发展。最成功的创业者往往也是组建优秀团队的领导者，他们与同事、顾问、投资者、重要客户、关键供应商等都能保持有效的合作关系。</a:t>
            </a:r>
          </a:p>
          <a:p>
            <a:pPr eaLnBrk="1" hangingPunct="1">
              <a:lnSpc>
                <a:spcPct val="114000"/>
              </a:lnSpc>
              <a:spcAft>
                <a:spcPts val="1000"/>
              </a:spcAft>
            </a:pPr>
            <a:r>
              <a:rPr lang="en-US" altLang="x-none" sz="1400" dirty="0">
                <a:latin typeface="Segoe UI" panose="020B0502040204020203" pitchFamily="2" charset="0"/>
              </a:rPr>
              <a:t>新创公司千万不要高估自身对优秀人才的吸引力。政府、国企、外企都具有超强的吸引力，新创公司的优势就在于能够给参与创业的成员以成就感和个人成长的空间。在一家大公司里，个人对于整个组织的影响是难以觉察的，你就像一个小齿轮一样，离了你机器照样可以运转，换一个也没有太大关系。在大组织当中，日复一日做着无需思考的执行工作，个人成长的速度也是非常缓慢的。</a:t>
            </a:r>
          </a:p>
          <a:p>
            <a:pPr eaLnBrk="1" hangingPunct="1">
              <a:lnSpc>
                <a:spcPct val="114000"/>
              </a:lnSpc>
              <a:spcAft>
                <a:spcPts val="1000"/>
              </a:spcAft>
            </a:pPr>
            <a:endParaRPr lang="en-US" altLang="x-none" sz="1400" dirty="0">
              <a:latin typeface="Segoe UI" panose="020B0502040204020203" pitchFamily="2" charset="0"/>
            </a:endParaRP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团队建设</a:t>
            </a:r>
          </a:p>
        </p:txBody>
      </p:sp>
      <p:sp>
        <p:nvSpPr>
          <p:cNvPr id="30737" name="文本框 22"/>
          <p:cNvSpPr txBox="1"/>
          <p:nvPr/>
        </p:nvSpPr>
        <p:spPr>
          <a:xfrm>
            <a:off x="838200" y="4382135"/>
            <a:ext cx="10515600" cy="2040255"/>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在创业的初始阶段，由于规模小，前景不明，很难吸引到优秀的志同道合者，继而造成创业者在这一阶段的发展非常艰难。通常，只有当新创企业的销售额达到100万元以上，员工人数达到20人以上时，企业的存活率才有可能大为提高，也才能吸引到比较优秀的团队成员。</a:t>
            </a:r>
          </a:p>
          <a:p>
            <a:pPr algn="l" eaLnBrk="1" hangingPunct="1">
              <a:lnSpc>
                <a:spcPct val="125000"/>
              </a:lnSpc>
              <a:spcAft>
                <a:spcPts val="800"/>
              </a:spcAft>
            </a:pPr>
            <a:r>
              <a:rPr lang="en-US" altLang="x-none" sz="1600" dirty="0">
                <a:solidFill>
                  <a:srgbClr val="354B5E"/>
                </a:solidFill>
                <a:latin typeface="Segoe UI" panose="020B0502040204020203" pitchFamily="2" charset="0"/>
              </a:rPr>
              <a:t>如果你创立的是一家科技公司，创始团队里懂技术的人至少应该占到1/3，最好能占到一半，否则创业很可能以失败告终。这是因为创始团队里如果没有相关技术人员，你就会因为不懂技术而无法掌控产品，仅拥有专利并不是能够创业成功的充分条件。</a:t>
            </a: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7229158" y="2399665"/>
            <a:ext cx="140462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招聘员工</a:t>
            </a:r>
          </a:p>
        </p:txBody>
      </p:sp>
      <p:sp>
        <p:nvSpPr>
          <p:cNvPr id="18440" name="矩形 178"/>
          <p:cNvSpPr/>
          <p:nvPr/>
        </p:nvSpPr>
        <p:spPr>
          <a:xfrm>
            <a:off x="1677670" y="4524375"/>
            <a:ext cx="4379913" cy="116840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通常，稳妥的办法是招聘在业内工作过的、有经验的员工，因为他们过去的表现都有据可查，这在招聘销售人员时尤为重要。然而，在一些新创企业，更为常见的情况是，人的经验会成为一种不利因素，而不是一种资产。</a:t>
            </a:r>
          </a:p>
        </p:txBody>
      </p:sp>
      <p:sp>
        <p:nvSpPr>
          <p:cNvPr id="18442" name="矩形 180"/>
          <p:cNvSpPr/>
          <p:nvPr/>
        </p:nvSpPr>
        <p:spPr>
          <a:xfrm>
            <a:off x="6973888" y="4512945"/>
            <a:ext cx="4379912" cy="203009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sz="1400" dirty="0">
                <a:ea typeface="Microsoft JhengHei" panose="020B0604030504040204" pitchFamily="2" charset="-120"/>
              </a:rPr>
              <a:t>当然，另一种选择就是招聘优秀的、有天赋的新员工并希望他们能很快地进入状态，以此来补偿其经验上的不足。通常，新员工也会努力树立自己的形象，他们会非常愿意尽其所能并抓紧时间为公司开发产品、开拓市场、促进公司的发展。他们也会乐于创新并在资源有限的条件下努力工作。当然，为了避免出现因经验不足而导致工作盲目性的问题，应该让他们从公司外部学习一些经验，包括向外单位的经理、指导教师、专业人士等学习。</a:t>
            </a: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18444" name="圆角矩形 20"/>
          <p:cNvSpPr>
            <a:spLocks noChangeAspect="1"/>
          </p:cNvSpPr>
          <p:nvPr/>
        </p:nvSpPr>
        <p:spPr>
          <a:xfrm>
            <a:off x="6097588"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2" cstate="print"/>
          <a:stretch>
            <a:fillRect/>
          </a:stretch>
        </p:blipFill>
        <p:spPr>
          <a:xfrm>
            <a:off x="933450" y="4617403"/>
            <a:ext cx="534988" cy="530225"/>
          </a:xfrm>
          <a:prstGeom prst="rect">
            <a:avLst/>
          </a:prstGeom>
          <a:noFill/>
          <a:ln w="9525">
            <a:noFill/>
          </a:ln>
        </p:spPr>
      </p:pic>
      <p:pic>
        <p:nvPicPr>
          <p:cNvPr id="18446" name="Group 5"/>
          <p:cNvPicPr>
            <a:picLocks noChangeAspect="1"/>
          </p:cNvPicPr>
          <p:nvPr/>
        </p:nvPicPr>
        <p:blipFill>
          <a:blip r:embed="rId3" cstate="print"/>
          <a:stretch>
            <a:fillRect/>
          </a:stretch>
        </p:blipFill>
        <p:spPr>
          <a:xfrm>
            <a:off x="6188075" y="4604703"/>
            <a:ext cx="541338" cy="487362"/>
          </a:xfrm>
          <a:prstGeom prst="rect">
            <a:avLst/>
          </a:prstGeom>
          <a:noFill/>
          <a:ln w="9525">
            <a:noFill/>
          </a:ln>
        </p:spPr>
      </p:pic>
      <p:pic>
        <p:nvPicPr>
          <p:cNvPr id="2" name="图片 1" descr="截屏2021-03-09 下午5.50.25"/>
          <p:cNvPicPr>
            <a:picLocks noChangeAspect="1"/>
          </p:cNvPicPr>
          <p:nvPr/>
        </p:nvPicPr>
        <p:blipFill>
          <a:blip r:embed="rId4" cstate="print"/>
          <a:srcRect t="2456" r="1004" b="3713"/>
          <a:stretch>
            <a:fillRect/>
          </a:stretch>
        </p:blipFill>
        <p:spPr>
          <a:xfrm>
            <a:off x="922655" y="1891030"/>
            <a:ext cx="5776595" cy="1772920"/>
          </a:xfrm>
          <a:prstGeom prst="rect">
            <a:avLst/>
          </a:prstGeom>
        </p:spPr>
      </p:pic>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团队建设</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5</a:t>
            </a:r>
            <a:r>
              <a:rPr lang="zh-CN" altLang="en-US" dirty="0"/>
              <a:t>节 留住骨干员工</a:t>
            </a:r>
          </a:p>
        </p:txBody>
      </p:sp>
      <p:sp>
        <p:nvSpPr>
          <p:cNvPr id="30737" name="文本框 22"/>
          <p:cNvSpPr txBox="1"/>
          <p:nvPr/>
        </p:nvSpPr>
        <p:spPr>
          <a:xfrm>
            <a:off x="838200" y="1966595"/>
            <a:ext cx="7594600" cy="193802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成熟的管理从根本上说就是有能力吸引、训练、激励、留住优秀的且有经验的员工。特别是当新创企业发展到一定程度，不再为生存发愁时，创业者的大部分精力应放在诸如训练和培养新员工，创建薪酬制度和奖励机制，处理团队内部钩心斗角等问题这些方面，努力营造一种充满创造力的氛围，让消极怠工的人通过竞争下岗，从而达到一种新的境界，即∶员工执行任务出色，在新创企业发展和建设过程中，人人卓有成效。</a:t>
            </a:r>
          </a:p>
        </p:txBody>
      </p:sp>
      <p:sp>
        <p:nvSpPr>
          <p:cNvPr id="30745" name="文本框 30"/>
          <p:cNvSpPr txBox="1"/>
          <p:nvPr/>
        </p:nvSpPr>
        <p:spPr>
          <a:xfrm>
            <a:off x="1455738" y="4929188"/>
            <a:ext cx="9280525" cy="89916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而企业家型创业者之所以如磁铁一般能吸引一批优秀人才，其中一个重要原因是他们具有"小家子气"创业者根本不理解的"散财"品质，如牛根生在伊利任副总裁时，最多的一年年薪达到了75万元，不过最后他只拿了10万，其他大部分都分给了部下。</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56857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股权通常分为三种类型∶</a:t>
            </a:r>
          </a:p>
          <a:p>
            <a:pPr eaLnBrk="1" hangingPunct="1">
              <a:lnSpc>
                <a:spcPct val="114000"/>
              </a:lnSpc>
              <a:spcAft>
                <a:spcPts val="1000"/>
              </a:spcAft>
            </a:pPr>
            <a:r>
              <a:rPr lang="en-US" altLang="x-none" sz="1400" dirty="0">
                <a:latin typeface="Segoe UI" panose="020B0502040204020203" pitchFamily="2" charset="0"/>
              </a:rPr>
              <a:t>第一种是实股，即股东持有的股份，通常在工商注册时就明确了股东及其所占的股权比例，工商股权是真正意义上的股权;</a:t>
            </a:r>
          </a:p>
          <a:p>
            <a:pPr eaLnBrk="1" hangingPunct="1">
              <a:lnSpc>
                <a:spcPct val="114000"/>
              </a:lnSpc>
              <a:spcAft>
                <a:spcPts val="1000"/>
              </a:spcAft>
            </a:pPr>
            <a:r>
              <a:rPr lang="en-US" altLang="x-none" sz="1400" dirty="0">
                <a:latin typeface="Segoe UI" panose="020B0502040204020203" pitchFamily="2" charset="0"/>
              </a:rPr>
              <a:t>第二种是股份期权，也就是人为将公司工商注册时的股份分成若干份，如2000万份，每一股就是股份期权;</a:t>
            </a:r>
          </a:p>
          <a:p>
            <a:pPr eaLnBrk="1" hangingPunct="1">
              <a:lnSpc>
                <a:spcPct val="114000"/>
              </a:lnSpc>
              <a:spcAft>
                <a:spcPts val="1000"/>
              </a:spcAft>
            </a:pPr>
            <a:r>
              <a:rPr lang="en-US" altLang="x-none" sz="1400" dirty="0">
                <a:latin typeface="Segoe UI" panose="020B0502040204020203" pitchFamily="2" charset="0"/>
              </a:rPr>
              <a:t>第三种是虚拟股权，同样是将公司的股份分成若干份，这种股权本质上是一种分红权，虚拟股权具有工商股权的特征，但不在工商注册时注明，只是在公司内部的文件中体现。</a:t>
            </a:r>
          </a:p>
          <a:p>
            <a:pPr eaLnBrk="1" hangingPunct="1">
              <a:lnSpc>
                <a:spcPct val="114000"/>
              </a:lnSpc>
              <a:spcAft>
                <a:spcPts val="1000"/>
              </a:spcAft>
            </a:pPr>
            <a:r>
              <a:rPr lang="en-US" altLang="x-none" sz="1400" dirty="0">
                <a:latin typeface="Segoe UI" panose="020B0502040204020203" pitchFamily="2" charset="0"/>
              </a:rPr>
              <a:t>一般来说，创业公司要从总股权中预留20%左右的股权（也称期权池）用于股权激励，典型的做法是根据需要以内部认购价格出售甚至是赠予骨干员工，一旦公司获得发展并完成公开上市，持有股权的员工可通过变现，就可在一夜间实现普通人的富豪梦想。</a:t>
            </a:r>
          </a:p>
        </p:txBody>
      </p:sp>
      <p:sp>
        <p:nvSpPr>
          <p:cNvPr id="18437" name="文本框 175"/>
          <p:cNvSpPr txBox="1"/>
          <p:nvPr/>
        </p:nvSpPr>
        <p:spPr>
          <a:xfrm>
            <a:off x="975043" y="1806575"/>
            <a:ext cx="165862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en-US" altLang="zh-CN" sz="2400" b="1" dirty="0">
                <a:solidFill>
                  <a:schemeClr val="bg1"/>
                </a:solidFill>
                <a:ea typeface="Microsoft JhengHei" panose="020B0604030504040204" pitchFamily="2" charset="-120"/>
              </a:rPr>
              <a:t>1.</a:t>
            </a:r>
            <a:r>
              <a:rPr lang="zh-CN" altLang="en-US" sz="2400" b="1" dirty="0">
                <a:solidFill>
                  <a:schemeClr val="bg1"/>
                </a:solidFill>
                <a:ea typeface="Microsoft JhengHei" panose="020B0604030504040204" pitchFamily="2" charset="-120"/>
              </a:rPr>
              <a:t>股权激励</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留住骨干员工</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67919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在实施股权激励时，也要注意方式方法∶</a:t>
            </a:r>
          </a:p>
          <a:p>
            <a:pPr eaLnBrk="1" hangingPunct="1">
              <a:lnSpc>
                <a:spcPct val="114000"/>
              </a:lnSpc>
              <a:spcAft>
                <a:spcPts val="1000"/>
              </a:spcAft>
            </a:pPr>
            <a:r>
              <a:rPr lang="en-US" altLang="x-none" sz="1400" dirty="0">
                <a:latin typeface="Segoe UI" panose="020B0502040204020203" pitchFamily="2" charset="0"/>
              </a:rPr>
              <a:t>（1）给骨干员工股份后，为了防止其跳槽，最好在公司股权激励政策中讲清楚，只有在公司工作满 15年后，离开公司时才能将股份带走。如果在此期间内离开，则由公司将股份购回。</a:t>
            </a:r>
          </a:p>
          <a:p>
            <a:pPr eaLnBrk="1" hangingPunct="1">
              <a:lnSpc>
                <a:spcPct val="114000"/>
              </a:lnSpc>
              <a:spcAft>
                <a:spcPts val="1000"/>
              </a:spcAft>
            </a:pPr>
            <a:r>
              <a:rPr lang="en-US" altLang="x-none" sz="1400" dirty="0">
                <a:latin typeface="Segoe UI" panose="020B0502040204020203" pitchFamily="2" charset="0"/>
              </a:rPr>
              <a:t>（2）要将给员工的股份交由公司负责管理，不要让其流通。因为一旦流通，可能就会落到竞争者手中，这就很麻烦。此外，如果员工获得企业股份后就很快出让，说明他对公司根本没兴趣，他只想变现要钱。</a:t>
            </a:r>
          </a:p>
          <a:p>
            <a:pPr eaLnBrk="1" hangingPunct="1">
              <a:lnSpc>
                <a:spcPct val="114000"/>
              </a:lnSpc>
              <a:spcAft>
                <a:spcPts val="1000"/>
              </a:spcAft>
            </a:pPr>
            <a:r>
              <a:rPr lang="en-US" altLang="x-none" sz="1400" dirty="0">
                <a:latin typeface="Segoe UI" panose="020B0502040204020203" pitchFamily="2" charset="0"/>
              </a:rPr>
              <a:t>（3）不要给骨干员工白送股份。这是因为白给的东西别人可能不会珍惜，而且入股的钱又可作为押金，以防股东做出格的事，再说员工入股的钱不出几年即可随着企业发展通过分红形式收回。</a:t>
            </a:r>
          </a:p>
          <a:p>
            <a:pPr eaLnBrk="1" hangingPunct="1">
              <a:lnSpc>
                <a:spcPct val="114000"/>
              </a:lnSpc>
              <a:spcAft>
                <a:spcPts val="1000"/>
              </a:spcAft>
            </a:pPr>
            <a:r>
              <a:rPr lang="en-US" altLang="x-none" sz="1400" dirty="0">
                <a:latin typeface="Segoe UI" panose="020B0502040204020203" pitchFamily="2" charset="0"/>
              </a:rPr>
              <a:t>（4）给骨干员工送股不要一步到位，可以1%或 2%的比例分批送。这样，员工就会感觉后面还有希望，他还会因此而继续努力。如果一下了把股份全送光了，他再要，你却没有了，他就会感觉以后没有什么奔头而缺少动力了。</a:t>
            </a:r>
          </a:p>
          <a:p>
            <a:pPr eaLnBrk="1" hangingPunct="1">
              <a:lnSpc>
                <a:spcPct val="114000"/>
              </a:lnSpc>
              <a:spcAft>
                <a:spcPts val="1000"/>
              </a:spcAft>
            </a:pPr>
            <a:r>
              <a:rPr lang="en-US" altLang="x-none" sz="1400" dirty="0">
                <a:latin typeface="Segoe UI" panose="020B0502040204020203" pitchFamily="2" charset="0"/>
              </a:rPr>
              <a:t>（5）实施股份绑定。股份绑定期最好是 4～5年。创业初期就规定，任何人都必须在公司工作起码1年后才可持有股份。好的股份绑定计划一般是头一年确定给某合伙人持，比如持股占公司总数的10%，然后，在接下来的第二年，每个月落实其中的2%。</a:t>
            </a:r>
          </a:p>
        </p:txBody>
      </p:sp>
      <p:sp>
        <p:nvSpPr>
          <p:cNvPr id="18437" name="文本框 175"/>
          <p:cNvSpPr txBox="1"/>
          <p:nvPr/>
        </p:nvSpPr>
        <p:spPr>
          <a:xfrm>
            <a:off x="975043" y="1806575"/>
            <a:ext cx="165862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en-US" altLang="zh-CN" sz="2400" b="1" dirty="0">
                <a:solidFill>
                  <a:schemeClr val="bg1"/>
                </a:solidFill>
                <a:ea typeface="Microsoft JhengHei" panose="020B0604030504040204" pitchFamily="2" charset="-120"/>
              </a:rPr>
              <a:t>1.</a:t>
            </a:r>
            <a:r>
              <a:rPr lang="zh-CN" altLang="en-US" sz="2400" b="1" dirty="0">
                <a:solidFill>
                  <a:schemeClr val="bg1"/>
                </a:solidFill>
                <a:ea typeface="Microsoft JhengHei" panose="020B0604030504040204" pitchFamily="2" charset="-120"/>
              </a:rPr>
              <a:t>股权激励</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留住骨干员工</a:t>
            </a: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31203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一家企业要发展，一定要有很多的人才。但是当面对有才华的员工的时候，要多个心眼，留人可以，但是不一定都采取送股的方式，这样会给自己减少很多的麻烦。因为有些人才可以在创业初期的时候很有用，但以后可能会被新的人才所替代。如果凡是人才都送股，容易造成股权的稀释。如果有的送股，有的不送，就会造成不公平，影响工作的积极性。</a:t>
            </a:r>
          </a:p>
          <a:p>
            <a:pPr eaLnBrk="1" hangingPunct="1">
              <a:lnSpc>
                <a:spcPct val="114000"/>
              </a:lnSpc>
              <a:spcAft>
                <a:spcPts val="1000"/>
              </a:spcAft>
            </a:pPr>
            <a:r>
              <a:rPr lang="en-US" altLang="x-none" sz="1400" dirty="0">
                <a:latin typeface="Segoe UI" panose="020B0502040204020203" pitchFamily="2" charset="0"/>
              </a:rPr>
              <a:t>不要让一个刚进公司的人持股，除非他在公司工作了2～3年。因为既不知道他对公司是否有用，也不知道他是否将来会离开公司。公司发展虽然需要能人，但他们不一定都适合当股东。创业者可以用"高薪＋分红"的方式来激励他们，而不一定非要用送股的方式。比如，懂技术的人才只是团队中的成员之一，此外还需要有懂得管理、市场等各个方面的人才，否则只偏重某方面人才，忽略其他人才，就不会形成一个实力均衡的好团队，</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183642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en-US" altLang="zh-CN" sz="2400" b="1" dirty="0">
                <a:solidFill>
                  <a:schemeClr val="bg1"/>
                </a:solidFill>
                <a:ea typeface="Microsoft JhengHei" panose="020B0604030504040204" pitchFamily="2" charset="-120"/>
              </a:rPr>
              <a:t>2.</a:t>
            </a:r>
            <a:r>
              <a:rPr lang="zh-CN" altLang="en-US" sz="2400" b="1" dirty="0">
                <a:solidFill>
                  <a:schemeClr val="bg1"/>
                </a:solidFill>
                <a:ea typeface="Microsoft JhengHei" panose="020B0604030504040204" pitchFamily="2" charset="-120"/>
              </a:rPr>
              <a:t>高薪</a:t>
            </a:r>
            <a:r>
              <a:rPr lang="en-US" altLang="zh-CN" sz="2400" b="1" dirty="0">
                <a:solidFill>
                  <a:schemeClr val="bg1"/>
                </a:solidFill>
                <a:ea typeface="Microsoft JhengHei" panose="020B0604030504040204" pitchFamily="2" charset="-120"/>
              </a:rPr>
              <a:t>+</a:t>
            </a:r>
            <a:r>
              <a:rPr lang="zh-CN" altLang="en-US" sz="2400" b="1" dirty="0">
                <a:solidFill>
                  <a:schemeClr val="bg1"/>
                </a:solidFill>
                <a:ea typeface="Microsoft JhengHei" panose="020B0604030504040204" pitchFamily="2" charset="-120"/>
              </a:rPr>
              <a:t>分红</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留住骨干员工</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3" name="组合 10"/>
          <p:cNvGrpSpPr/>
          <p:nvPr/>
        </p:nvGrpSpPr>
        <p:grpSpPr>
          <a:xfrm>
            <a:off x="5751830" y="1644650"/>
            <a:ext cx="6421755" cy="4404360"/>
            <a:chOff x="0" y="0"/>
            <a:chExt cx="6840000" cy="4320000"/>
          </a:xfrm>
        </p:grpSpPr>
        <p:sp>
          <p:nvSpPr>
            <p:cNvPr id="20484" name="矩形 8"/>
            <p:cNvSpPr/>
            <p:nvPr/>
          </p:nvSpPr>
          <p:spPr>
            <a:xfrm>
              <a:off x="0" y="0"/>
              <a:ext cx="6840000" cy="4320000"/>
            </a:xfrm>
            <a:prstGeom prst="rect">
              <a:avLst/>
            </a:prstGeom>
            <a:solidFill>
              <a:srgbClr val="354B5E">
                <a:alpha val="89999"/>
              </a:srgbClr>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0485" name="矩形 9"/>
            <p:cNvSpPr/>
            <p:nvPr/>
          </p:nvSpPr>
          <p:spPr>
            <a:xfrm>
              <a:off x="0" y="0"/>
              <a:ext cx="108000" cy="4320000"/>
            </a:xfrm>
            <a:prstGeom prst="rect">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grpSp>
      <p:sp>
        <p:nvSpPr>
          <p:cNvPr id="20486" name="矩形 5"/>
          <p:cNvSpPr/>
          <p:nvPr/>
        </p:nvSpPr>
        <p:spPr>
          <a:xfrm>
            <a:off x="6371590" y="1849755"/>
            <a:ext cx="5683250" cy="4020820"/>
          </a:xfrm>
          <a:prstGeom prst="rect">
            <a:avLst/>
          </a:prstGeom>
          <a:noFill/>
          <a:ln w="9525">
            <a:noFill/>
          </a:ln>
        </p:spPr>
        <p:txBody>
          <a:bodyPr wrap="square">
            <a:spAutoFit/>
          </a:bodyPr>
          <a:lstStyle/>
          <a:p>
            <a:pPr eaLnBrk="1" hangingPunct="1">
              <a:lnSpc>
                <a:spcPct val="114000"/>
              </a:lnSpc>
            </a:pPr>
            <a:r>
              <a:rPr lang="en-US" altLang="x-none" sz="1400" dirty="0">
                <a:solidFill>
                  <a:schemeClr val="bg1"/>
                </a:solidFill>
                <a:latin typeface="Segoe UI" panose="020B0502040204020203" pitchFamily="2" charset="0"/>
              </a:rPr>
              <a:t>       例如，日本的丰田公司、美国电报电话公司（AT&amp;.T）、杜邦（DuPont）、3M公司和惠普（Hewlet-Packard）公司等，在内部创业方面都做得非常好。内部创业不仅为这些大型企业提供了快速适应市场变化的机会，也提供了不必兼并其他企业就能进入新的领域的机会，提供了尝试新产品和新工艺的机会。</a:t>
            </a:r>
          </a:p>
          <a:p>
            <a:pPr eaLnBrk="1" hangingPunct="1">
              <a:lnSpc>
                <a:spcPct val="114000"/>
              </a:lnSpc>
            </a:pPr>
            <a:r>
              <a:rPr lang="en-US" altLang="x-none" sz="1400" dirty="0">
                <a:solidFill>
                  <a:schemeClr val="bg1"/>
                </a:solidFill>
                <a:latin typeface="Segoe UI" panose="020B0502040204020203" pitchFamily="2" charset="0"/>
              </a:rPr>
              <a:t>       此外，对于首次创业者而言，也可以采取"借鸡生蛋"的方式创业，比如，采取加盟合作等方式，把一些成熟企业的管理体系、品牌优势、社会资源等灵活变通地嫁接到自己的企业当中，有效地确保企业协调有序地运转，然后，在企业正常运转的过程中，不断地总结创业经验，从而形成自身的经营管理体系。由此，通过借助原单位实力创建创业平台，利用原单位的资源，实现对创业的追寻。</a:t>
            </a:r>
          </a:p>
          <a:p>
            <a:pPr eaLnBrk="1" hangingPunct="1">
              <a:lnSpc>
                <a:spcPct val="114000"/>
              </a:lnSpc>
            </a:pPr>
            <a:r>
              <a:rPr lang="en-US" altLang="x-none" sz="1400" dirty="0">
                <a:solidFill>
                  <a:schemeClr val="bg1"/>
                </a:solidFill>
                <a:latin typeface="Segoe UI" panose="020B0502040204020203" pitchFamily="2" charset="0"/>
              </a:rPr>
              <a:t>       相对于另立山头的自主创业而言，借力创业有很多优势。首先是创业初期可以利用单位现成的资金、营销网络等资源，不用万事都从头做起;其次是个人承担的风险相对较小，即使创业失败，还有单位做后盾，个人损失不大;最后是起步较高，通常是在单位提供人、财、物等资源支持下开发与拓展新领域。</a:t>
            </a:r>
          </a:p>
        </p:txBody>
      </p:sp>
      <p:sp>
        <p:nvSpPr>
          <p:cNvPr id="20491" name="Freeform 121"/>
          <p:cNvSpPr>
            <a:spLocks noEditPoints="1"/>
          </p:cNvSpPr>
          <p:nvPr/>
        </p:nvSpPr>
        <p:spPr>
          <a:xfrm>
            <a:off x="5974398" y="1849438"/>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
        <p:nvSpPr>
          <p:cNvPr id="32770"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事业型创业的主要形式</a:t>
            </a:r>
          </a:p>
        </p:txBody>
      </p:sp>
      <p:sp>
        <p:nvSpPr>
          <p:cNvPr id="18441" name="文本框 179"/>
          <p:cNvSpPr txBox="1"/>
          <p:nvPr/>
        </p:nvSpPr>
        <p:spPr>
          <a:xfrm>
            <a:off x="1550353" y="2675255"/>
            <a:ext cx="4079875" cy="64516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1800" b="1" dirty="0">
                <a:solidFill>
                  <a:schemeClr val="accent2"/>
                </a:solidFill>
                <a:ea typeface="Microsoft JhengHei" panose="020B0604030504040204" pitchFamily="2" charset="-120"/>
              </a:rPr>
              <a:t>案例分析：海尔目前正在进行的探索：</a:t>
            </a:r>
          </a:p>
          <a:p>
            <a:pPr marL="0" lvl="0" indent="0" algn="l">
              <a:lnSpc>
                <a:spcPct val="100000"/>
              </a:lnSpc>
              <a:spcBef>
                <a:spcPct val="0"/>
              </a:spcBef>
              <a:buNone/>
            </a:pPr>
            <a:r>
              <a:rPr lang="zh-CN" altLang="en-US" sz="1800" b="1" dirty="0">
                <a:solidFill>
                  <a:schemeClr val="accent2"/>
                </a:solidFill>
                <a:ea typeface="Microsoft JhengHei" panose="020B0604030504040204" pitchFamily="2" charset="-120"/>
              </a:rPr>
              <a:t>自主创业、在线和在册创业</a:t>
            </a:r>
          </a:p>
        </p:txBody>
      </p:sp>
      <p:sp>
        <p:nvSpPr>
          <p:cNvPr id="18442" name="矩形 180"/>
          <p:cNvSpPr/>
          <p:nvPr/>
        </p:nvSpPr>
        <p:spPr>
          <a:xfrm>
            <a:off x="1590675" y="3429635"/>
            <a:ext cx="3919220" cy="1383665"/>
          </a:xfrm>
          <a:prstGeom prst="rect">
            <a:avLst/>
          </a:prstGeom>
          <a:noFill/>
          <a:ln w="9525">
            <a:noFill/>
          </a:ln>
        </p:spPr>
        <p:txBody>
          <a:bodyPr wrap="squar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sz="1400" dirty="0">
                <a:ea typeface="Microsoft JhengHei" panose="020B0604030504040204" pitchFamily="2" charset="-120"/>
              </a:rPr>
              <a:t>研讨主题∶</a:t>
            </a:r>
          </a:p>
          <a:p>
            <a:pPr marL="0" lvl="0" indent="0">
              <a:lnSpc>
                <a:spcPct val="100000"/>
              </a:lnSpc>
              <a:spcBef>
                <a:spcPct val="0"/>
              </a:spcBef>
              <a:buNone/>
            </a:pPr>
            <a:r>
              <a:rPr lang="zh-CN" altLang="en-US" sz="1400" dirty="0">
                <a:ea typeface="Microsoft JhengHei" panose="020B0604030504040204" pitchFamily="2" charset="-120"/>
              </a:rPr>
              <a:t>（1）海尔集团实施的内部创业对企业产生 了哪些影响?</a:t>
            </a:r>
          </a:p>
          <a:p>
            <a:pPr marL="0" lvl="0" indent="0">
              <a:lnSpc>
                <a:spcPct val="100000"/>
              </a:lnSpc>
              <a:spcBef>
                <a:spcPct val="0"/>
              </a:spcBef>
              <a:buNone/>
            </a:pPr>
            <a:r>
              <a:rPr lang="zh-CN" altLang="en-US" sz="1400" dirty="0">
                <a:ea typeface="Microsoft JhengHei" panose="020B0604030504040204" pitchFamily="2" charset="-120"/>
              </a:rPr>
              <a:t>（2）如果你已经在企业工作，你将如何利用企业资源进行创业?</a:t>
            </a:r>
          </a:p>
          <a:p>
            <a:pPr marL="0" lvl="0" indent="0">
              <a:lnSpc>
                <a:spcPct val="100000"/>
              </a:lnSpc>
              <a:spcBef>
                <a:spcPct val="0"/>
              </a:spcBef>
              <a:buNone/>
            </a:pPr>
            <a:endParaRPr lang="zh-CN" altLang="en-US" sz="1400" dirty="0">
              <a:ea typeface="Microsoft JhengHei" panose="020B0604030504040204" pitchFamily="2" charset="-120"/>
            </a:endParaRPr>
          </a:p>
        </p:txBody>
      </p:sp>
      <p:sp>
        <p:nvSpPr>
          <p:cNvPr id="18444" name="圆角矩形 20"/>
          <p:cNvSpPr>
            <a:spLocks noChangeAspect="1"/>
          </p:cNvSpPr>
          <p:nvPr/>
        </p:nvSpPr>
        <p:spPr>
          <a:xfrm>
            <a:off x="674053" y="2776855"/>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6" name="Group 5"/>
          <p:cNvPicPr>
            <a:picLocks noChangeAspect="1"/>
          </p:cNvPicPr>
          <p:nvPr/>
        </p:nvPicPr>
        <p:blipFill>
          <a:blip r:embed="rId2" cstate="print"/>
          <a:stretch>
            <a:fillRect/>
          </a:stretch>
        </p:blipFill>
        <p:spPr>
          <a:xfrm>
            <a:off x="764540" y="2857818"/>
            <a:ext cx="541338" cy="487362"/>
          </a:xfrm>
          <a:prstGeom prst="rect">
            <a:avLst/>
          </a:prstGeom>
          <a:noFill/>
          <a:ln w="9525">
            <a:noFill/>
          </a:ln>
        </p:spPr>
      </p:pic>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169291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有不少新创公司几年也发展不大，一直只有十几个人，业务难以突破，而且公司员工│还感觉备受压抑，无发展空间。问题的症结多半是放权不够，老板事事都亲力亲为。其实，从管理跨度分析，一个能力强的人，通常可有效直接管理10 个人左右，能力一般的人，则只能直接管理6～7个人。有的创业者体会到，公司只要超过10 个人，老板一个人根本管不过来，整个公司就像个筛子一样，到处都是漏洞和问题。其实，哪怕员工能做到老板的70%也可以使老板腾出很多时间处理一些大事。因此，该放权就得放权，否则，手下的员工如何进步?</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165862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en-US" altLang="zh-CN" sz="2400" b="1" dirty="0">
                <a:solidFill>
                  <a:schemeClr val="bg1"/>
                </a:solidFill>
                <a:ea typeface="Microsoft JhengHei" panose="020B0604030504040204" pitchFamily="2" charset="-120"/>
              </a:rPr>
              <a:t>3.</a:t>
            </a:r>
            <a:r>
              <a:rPr lang="zh-CN" altLang="en-US" sz="2400" b="1" dirty="0">
                <a:solidFill>
                  <a:schemeClr val="bg1"/>
                </a:solidFill>
                <a:ea typeface="Microsoft JhengHei" panose="020B0604030504040204" pitchFamily="2" charset="-120"/>
              </a:rPr>
              <a:t>大胆放权</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留住骨干员工</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42265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第一是要做到激励公平。公平性是员工管理中一个很重要的原则，员工感到的任何不公平的待遇都会影响他的工作效率和工作情绪，并且影响激励效果。取得同等成绩的员工，一定要获得同等层次的奖励;同理，犯同等错误的员工，也应受到同等层次的处罚。</a:t>
            </a:r>
          </a:p>
          <a:p>
            <a:pPr eaLnBrk="1" hangingPunct="1">
              <a:lnSpc>
                <a:spcPct val="114000"/>
              </a:lnSpc>
              <a:spcAft>
                <a:spcPts val="1000"/>
              </a:spcAft>
            </a:pPr>
            <a:r>
              <a:rPr lang="en-US" altLang="x-none" sz="1400" dirty="0">
                <a:latin typeface="Segoe UI" panose="020B0502040204020203" pitchFamily="2" charset="0"/>
              </a:rPr>
              <a:t>第二是激励要适度。激励标准有个适度性问题，保持了这个度，就能使激励对象乐此不疲地努力。反之，如果激励对象的行为太容易达到被奖励和被处罚的界限，那么，这套激励方法就会使激励对象失去兴趣，达不到激励的目的。奖励和惩罚不适度都会影响激励效果，同时增加激励成本。奖励过重会使员工产生骄傲和满足的情绪，失去进一步提高自己的欲望;奖励过轻会起不到激励效果，或者让员工产生不被重视的感觉。</a:t>
            </a:r>
          </a:p>
          <a:p>
            <a:pPr eaLnBrk="1" hangingPunct="1">
              <a:lnSpc>
                <a:spcPct val="114000"/>
              </a:lnSpc>
              <a:spcAft>
                <a:spcPts val="1000"/>
              </a:spcAft>
            </a:pPr>
            <a:r>
              <a:rPr lang="en-US" altLang="x-none" sz="1400" dirty="0">
                <a:latin typeface="Segoe UI" panose="020B0502040204020203" pitchFamily="2" charset="0"/>
              </a:rPr>
              <a:t>第三是打好激励的先期基础。在建立一套激励机制前，先要打好基础，包括从下至上进行广泛的讨论，反复研究，在充分听取各方意见的基础上制定出激励措施，而不是靠几个高层人物闭门造车弄出来的。</a:t>
            </a:r>
          </a:p>
          <a:p>
            <a:pPr eaLnBrk="1" hangingPunct="1">
              <a:lnSpc>
                <a:spcPct val="114000"/>
              </a:lnSpc>
              <a:spcAft>
                <a:spcPts val="1000"/>
              </a:spcAft>
            </a:pPr>
            <a:r>
              <a:rPr lang="en-US" altLang="x-none" sz="1400" dirty="0">
                <a:latin typeface="Segoe UI" panose="020B0502040204020203" pitchFamily="2" charset="0"/>
              </a:rPr>
              <a:t>第四是激励要适时。在新创企业，如果员工在自己的本职岗位长期得不到提升，他可能会阻碍整个企业的进步，这是更加严重的问题。如果某人只有在"无人能与之相比"的时候才得到提升，那么，在此之后，他不仅会不思进取，而且还会在他的工作领域设置阻力，妨碍组织的进步。</a:t>
            </a:r>
          </a:p>
        </p:txBody>
      </p:sp>
      <p:sp>
        <p:nvSpPr>
          <p:cNvPr id="18437" name="文本框 175"/>
          <p:cNvSpPr txBox="1"/>
          <p:nvPr/>
        </p:nvSpPr>
        <p:spPr>
          <a:xfrm>
            <a:off x="975043" y="1806575"/>
            <a:ext cx="34912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en-US" altLang="zh-CN" sz="2400" b="1" dirty="0">
                <a:solidFill>
                  <a:schemeClr val="bg1"/>
                </a:solidFill>
                <a:ea typeface="Microsoft JhengHei" panose="020B0604030504040204" pitchFamily="2" charset="-120"/>
              </a:rPr>
              <a:t>4.</a:t>
            </a:r>
            <a:r>
              <a:rPr lang="zh-CN" altLang="en-US" sz="2400" b="1" dirty="0">
                <a:solidFill>
                  <a:schemeClr val="bg1"/>
                </a:solidFill>
                <a:ea typeface="Microsoft JhengHei" panose="020B0604030504040204" pitchFamily="2" charset="-120"/>
              </a:rPr>
              <a:t>建立长期有效激励机制</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留住骨干员工</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10271760" cy="355092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第五是激励要具有多样性。绩效=能力×激励。一个人的工作成绩由其个人能力和激励水平两个因素的合成量决定。在能力一定的情况下，激励水平的高低将决定其工作成绩的大小。综合运用多种激励方法是有效提高激励水平的一大法宝，企业的激励机制是否对员工产生影响，取决于激励方法是否能满足员工的需要。有效的手段包括∶</a:t>
            </a:r>
          </a:p>
          <a:p>
            <a:pPr eaLnBrk="1" hangingPunct="1">
              <a:lnSpc>
                <a:spcPct val="114000"/>
              </a:lnSpc>
              <a:spcAft>
                <a:spcPts val="1000"/>
              </a:spcAft>
            </a:pPr>
            <a:r>
              <a:rPr lang="en-US" altLang="x-none" sz="1400" b="1" dirty="0">
                <a:latin typeface="Segoe UI" panose="020B0502040204020203" pitchFamily="2" charset="0"/>
              </a:rPr>
              <a:t>（1）精神激励。</a:t>
            </a:r>
            <a:r>
              <a:rPr lang="en-US" altLang="x-none" sz="1400" dirty="0">
                <a:latin typeface="Segoe UI" panose="020B0502040204020203" pitchFamily="2" charset="0"/>
              </a:rPr>
              <a:t>精神激励是十分重要的激励手段，它通过满足员工的自尊、自我发展和自我实现的需要，在较高层次上调动员工的工作积极性，激励深度大，效果维持时间长。精神激励主要有目标激励、荣誉激励、感情激励、信任激励、尊重激励。</a:t>
            </a:r>
          </a:p>
          <a:p>
            <a:pPr eaLnBrk="1" hangingPunct="1">
              <a:lnSpc>
                <a:spcPct val="114000"/>
              </a:lnSpc>
              <a:spcAft>
                <a:spcPts val="1000"/>
              </a:spcAft>
            </a:pPr>
            <a:r>
              <a:rPr lang="en-US" altLang="x-none" sz="1400" b="1" dirty="0">
                <a:latin typeface="Segoe UI" panose="020B0502040204020203" pitchFamily="2" charset="0"/>
              </a:rPr>
              <a:t>（2）物质激励。</a:t>
            </a:r>
            <a:r>
              <a:rPr lang="en-US" altLang="x-none" sz="1400" dirty="0">
                <a:latin typeface="Segoe UI" panose="020B0502040204020203" pitchFamily="2" charset="0"/>
              </a:rPr>
              <a:t>通过满足个人利益的需求来激发人们的积极性与创造性。激励要点如下∶其一，只对成绩突出者予以奖赏。如果人人有份，既助长了落后者的懒惰，又伤害了优秀者的努力，从而失去了激励的意义。其二，重奖重罚。对于克服重重困难方取得成功者，应给予重奖;对于玩忽职守，造成重大责任损失者，要给予重罚。</a:t>
            </a:r>
          </a:p>
          <a:p>
            <a:pPr eaLnBrk="1" hangingPunct="1">
              <a:lnSpc>
                <a:spcPct val="114000"/>
              </a:lnSpc>
              <a:spcAft>
                <a:spcPts val="1000"/>
              </a:spcAft>
            </a:pPr>
            <a:r>
              <a:rPr lang="en-US" altLang="x-none" sz="1400" b="1" dirty="0">
                <a:latin typeface="Segoe UI" panose="020B0502040204020203" pitchFamily="2" charset="0"/>
              </a:rPr>
              <a:t>（3）任务激励。</a:t>
            </a:r>
            <a:r>
              <a:rPr lang="en-US" altLang="x-none" sz="1400" dirty="0">
                <a:latin typeface="Segoe UI" panose="020B0502040204020203" pitchFamily="2" charset="0"/>
              </a:rPr>
              <a:t>让个人肩负起与其才能相适应的重任，由组织提供个人获得成就和发展的机会，激发其献身精神，满足其事业心与成就感。把单调、乏味的工作或训练同个人的切身利益相结合，使下属能够从保护自己的利益出发去做内心不愿做的事。</a:t>
            </a:r>
          </a:p>
          <a:p>
            <a:pPr eaLnBrk="1" hangingPunct="1">
              <a:lnSpc>
                <a:spcPct val="114000"/>
              </a:lnSpc>
              <a:spcAft>
                <a:spcPts val="1000"/>
              </a:spcAft>
            </a:pPr>
            <a:r>
              <a:rPr lang="en-US" altLang="x-none" sz="1400" b="1" dirty="0">
                <a:latin typeface="Segoe UI" panose="020B0502040204020203" pitchFamily="2" charset="0"/>
              </a:rPr>
              <a:t>（4）强化激励。</a:t>
            </a:r>
            <a:r>
              <a:rPr lang="en-US" altLang="x-none" sz="1400" dirty="0">
                <a:latin typeface="Segoe UI" panose="020B0502040204020203" pitchFamily="2" charset="0"/>
              </a:rPr>
              <a:t>通过正强化激励，对良好行为给予肯定。通过负强化激励，对不良行为给予否定与惩罚，使其减弱、消退，批评、惩处、罚款等属于负强化激励。对人的行为进行强化激励时，一是坚持正强化与负强化相结合，以正强化为主。</a:t>
            </a:r>
          </a:p>
        </p:txBody>
      </p:sp>
      <p:sp>
        <p:nvSpPr>
          <p:cNvPr id="18437" name="文本框 175"/>
          <p:cNvSpPr txBox="1"/>
          <p:nvPr/>
        </p:nvSpPr>
        <p:spPr>
          <a:xfrm>
            <a:off x="975043" y="1806575"/>
            <a:ext cx="34912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en-US" altLang="zh-CN" sz="2400" b="1" dirty="0">
                <a:solidFill>
                  <a:schemeClr val="bg1"/>
                </a:solidFill>
                <a:ea typeface="Microsoft JhengHei" panose="020B0604030504040204" pitchFamily="2" charset="-120"/>
              </a:rPr>
              <a:t>4.</a:t>
            </a:r>
            <a:r>
              <a:rPr lang="zh-CN" altLang="en-US" sz="2400" b="1" dirty="0">
                <a:solidFill>
                  <a:schemeClr val="bg1"/>
                </a:solidFill>
                <a:ea typeface="Microsoft JhengHei" panose="020B0604030504040204" pitchFamily="2" charset="-120"/>
              </a:rPr>
              <a:t>建立长期有效激励机制</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留住骨干员工</a:t>
            </a: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732713" y="2874963"/>
            <a:ext cx="2921000"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8 </a:t>
            </a:r>
            <a:r>
              <a:rPr lang="zh-CN" altLang="en-US" sz="6600" dirty="0">
                <a:solidFill>
                  <a:schemeClr val="bg1"/>
                </a:solidFill>
                <a:latin typeface="Segoe UI Light" pitchFamily="2" charset="0"/>
              </a:rPr>
              <a:t>章</a:t>
            </a:r>
          </a:p>
        </p:txBody>
      </p:sp>
      <p:sp>
        <p:nvSpPr>
          <p:cNvPr id="15363" name="文本框 11"/>
          <p:cNvSpPr txBox="1"/>
          <p:nvPr/>
        </p:nvSpPr>
        <p:spPr>
          <a:xfrm>
            <a:off x="451485" y="3736340"/>
            <a:ext cx="7374890" cy="1129665"/>
          </a:xfrm>
          <a:prstGeom prst="rect">
            <a:avLst/>
          </a:prstGeom>
          <a:noFill/>
          <a:ln w="9525">
            <a:noFill/>
          </a:ln>
        </p:spPr>
        <p:txBody>
          <a:bodyPr wrap="square">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商业模式的选择与创新</a:t>
            </a: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2219960"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沃尔玛的商业模式</a:t>
            </a:r>
          </a:p>
        </p:txBody>
      </p:sp>
      <p:sp>
        <p:nvSpPr>
          <p:cNvPr id="3" name="矩形 176"/>
          <p:cNvSpPr/>
          <p:nvPr/>
        </p:nvSpPr>
        <p:spPr>
          <a:xfrm>
            <a:off x="7958138" y="2867978"/>
            <a:ext cx="4027487" cy="181483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思考与研讨∶</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1.什么是商业模式?商业模式就是盈利模式吗?</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2.品牌知名度高、质量好就是好的商业模式吗?为什么美的品牌知名度远高于九阳，但豆浆机销量却远不如九阳?（九阳豆浆机已成为业内第一品牌，市场份额占80%以上）</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3.请分析一下沃尔玛的商业模式。</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ownloads/pexels-lisa-fotios-3197392.jpgpexels-lisa-fotios-3197392"/>
          <p:cNvPicPr>
            <a:picLocks noGrp="1" noChangeAspect="1"/>
          </p:cNvPicPr>
          <p:nvPr/>
        </p:nvPicPr>
        <p:blipFill>
          <a:blip r:embed="rId2" cstate="print"/>
          <a:srcRect t="15011" b="23193"/>
          <a:stretch>
            <a:fillRect/>
          </a:stretch>
        </p:blipFill>
        <p:spPr>
          <a:xfrm>
            <a:off x="1106170" y="2148840"/>
            <a:ext cx="6193155" cy="2551430"/>
          </a:xfrm>
          <a:prstGeom prst="rect">
            <a:avLst/>
          </a:prstGeom>
          <a:noFill/>
          <a:ln w="9525">
            <a:noFill/>
          </a:ln>
        </p:spPr>
      </p:pic>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1</a:t>
            </a:r>
            <a:r>
              <a:rPr lang="zh-CN" altLang="en-US" dirty="0"/>
              <a:t>节 商业模式的内涵</a:t>
            </a:r>
          </a:p>
        </p:txBody>
      </p:sp>
      <p:sp>
        <p:nvSpPr>
          <p:cNvPr id="30737" name="文本框 22"/>
          <p:cNvSpPr txBox="1"/>
          <p:nvPr/>
        </p:nvSpPr>
        <p:spPr>
          <a:xfrm>
            <a:off x="838200" y="1966595"/>
            <a:ext cx="7594600" cy="1630045"/>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商业模式的核心在于解决企业建立"做什么和怎么做"的运作体系问题。目前普遍接受的商业模式的定义是∶企业利用自己掌控的资源，进行价值创造并取得经济回报的基本逻辑，即企业在一定的价值链或价值网络中如何使用资源、如何向客户提供产品/服务并获取利润。从创业角度讲，就是通过创造新价值并从中获取盈利的一整套办法。</a:t>
            </a:r>
          </a:p>
        </p:txBody>
      </p:sp>
      <p:sp>
        <p:nvSpPr>
          <p:cNvPr id="30745" name="文本框 30"/>
          <p:cNvSpPr txBox="1"/>
          <p:nvPr/>
        </p:nvSpPr>
        <p:spPr>
          <a:xfrm>
            <a:off x="1455738" y="4929188"/>
            <a:ext cx="9280525" cy="62992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现代管理学之父彼得·德鲁克认为∶"当今企业之间的竞争，不是产品之间的竞争，而是商业模式之间的竞争。"很多人往往能发明革命性的产品，但不能使市场接受其发明成果。</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999298"/>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314134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2</a:t>
            </a:r>
          </a:p>
        </p:txBody>
      </p:sp>
      <p:sp>
        <p:nvSpPr>
          <p:cNvPr id="16393" name="文本框 9"/>
          <p:cNvSpPr txBox="1"/>
          <p:nvPr/>
        </p:nvSpPr>
        <p:spPr>
          <a:xfrm>
            <a:off x="1530985" y="2049780"/>
            <a:ext cx="2240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目标客户与解决痛点</a:t>
            </a:r>
          </a:p>
        </p:txBody>
      </p:sp>
      <p:sp>
        <p:nvSpPr>
          <p:cNvPr id="16394" name="文本框 10"/>
          <p:cNvSpPr txBox="1"/>
          <p:nvPr/>
        </p:nvSpPr>
        <p:spPr>
          <a:xfrm>
            <a:off x="1530985" y="241808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新企业提供的产品或服务的价值内涵是什么?面向的目标客户是谁（大众或小众）?产品或服务将怎样满足目标客户的需求?等等。解决什么痛点?需求是否可持续?</a:t>
            </a:r>
          </a:p>
        </p:txBody>
      </p:sp>
      <p:sp>
        <p:nvSpPr>
          <p:cNvPr id="16395" name="文本框 11"/>
          <p:cNvSpPr txBox="1"/>
          <p:nvPr/>
        </p:nvSpPr>
        <p:spPr>
          <a:xfrm>
            <a:off x="1530985" y="3215640"/>
            <a:ext cx="13258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核心竞争力</a:t>
            </a:r>
          </a:p>
        </p:txBody>
      </p:sp>
      <p:sp>
        <p:nvSpPr>
          <p:cNvPr id="16396" name="文本框 12"/>
          <p:cNvSpPr txBox="1"/>
          <p:nvPr/>
        </p:nvSpPr>
        <p:spPr>
          <a:xfrm>
            <a:off x="1530985" y="358394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价值创造、优势资源、核心能力、差异化、核心人才、团队、竞争优势持久性。它包括∶核心竞争能力、差异化基础是什么?特别是自己提供的产品或服务是否具有博得目标客户认同的特色?其特色要与众不同，而且也不容易被拷贝，或者是即使容易被人拷贝，也可通过其他形式（如知识产权保护、市场准入等）来加以控制。这就需要创业者对具体目标客户的消费诉求、购买习惯、核心关注点等进行认真分析。</a:t>
            </a:r>
          </a:p>
        </p:txBody>
      </p:sp>
      <p:sp>
        <p:nvSpPr>
          <p:cNvPr id="2" name="圆角矩形 4"/>
          <p:cNvSpPr>
            <a:spLocks noChangeAspect="1"/>
          </p:cNvSpPr>
          <p:nvPr/>
        </p:nvSpPr>
        <p:spPr>
          <a:xfrm>
            <a:off x="839788" y="467360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3</a:t>
            </a:r>
          </a:p>
        </p:txBody>
      </p:sp>
      <p:sp>
        <p:nvSpPr>
          <p:cNvPr id="3" name="文本框 11"/>
          <p:cNvSpPr txBox="1"/>
          <p:nvPr/>
        </p:nvSpPr>
        <p:spPr>
          <a:xfrm>
            <a:off x="1530985" y="4747895"/>
            <a:ext cx="8686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价值链</a:t>
            </a:r>
          </a:p>
        </p:txBody>
      </p:sp>
      <p:sp>
        <p:nvSpPr>
          <p:cNvPr id="4" name="文本框 12"/>
          <p:cNvSpPr txBox="1"/>
          <p:nvPr/>
        </p:nvSpPr>
        <p:spPr>
          <a:xfrm>
            <a:off x="1530985" y="5116195"/>
            <a:ext cx="9822815" cy="828040"/>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价值体系中的定位、供应商、合作伙伴、渠道，即价值链的完整性有效性和可持续性，也就是关键伙伴包括供应商和合作伙伴所形成的网络是否有效。随，竞争的不断加剧，企业正从独立创造价值走向合作创造价值，有多条价值链构造企业价网。价值网之所以能够持续发展，是因为其所创造的价值大于各企业成员单独运营所创价值的总和。</a:t>
            </a:r>
          </a:p>
        </p:txBody>
      </p:sp>
      <p:sp>
        <p:nvSpPr>
          <p:cNvPr id="32770" name="标题 1"/>
          <p:cNvSpPr>
            <a:spLocks noGrp="1"/>
          </p:cNvSpPr>
          <p:nvPr/>
        </p:nvSpPr>
        <p:spPr>
          <a:xfrm>
            <a:off x="838200" y="607695"/>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商业模式的构成</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999298"/>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4</a:t>
            </a:r>
          </a:p>
        </p:txBody>
      </p:sp>
      <p:sp>
        <p:nvSpPr>
          <p:cNvPr id="16393" name="文本框 9"/>
          <p:cNvSpPr txBox="1"/>
          <p:nvPr/>
        </p:nvSpPr>
        <p:spPr>
          <a:xfrm>
            <a:off x="1530985" y="2049780"/>
            <a:ext cx="10972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盈利模式</a:t>
            </a:r>
          </a:p>
        </p:txBody>
      </p:sp>
      <p:sp>
        <p:nvSpPr>
          <p:cNvPr id="16394" name="文本框 10"/>
          <p:cNvSpPr txBox="1"/>
          <p:nvPr/>
        </p:nvSpPr>
        <p:spPr>
          <a:xfrm>
            <a:off x="1530985" y="2418080"/>
            <a:ext cx="10417175" cy="367919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包括成本、收入来源、销售实现与支持，（关键在于是否可持续）及创造的具体实现形式。即公司成功地把价值内涵提供给客户并获得收入的具体做法。一些常见的做法包括∶生产产品、提供服务、解决问题、构建平台等。价值创造过程必然会产生成本，这些成本可能包括∶生产作业、创造价值、保持客户关系、市场开拓等要支付的成本。以阿里巴巴 B2B为例，其商业模式如下∶</a:t>
            </a:r>
          </a:p>
          <a:p>
            <a:pPr eaLnBrk="1" hangingPunct="1">
              <a:lnSpc>
                <a:spcPct val="114000"/>
              </a:lnSpc>
              <a:spcAft>
                <a:spcPts val="1000"/>
              </a:spcAft>
            </a:pPr>
            <a:r>
              <a:rPr lang="en-US" altLang="x-none" sz="1400" dirty="0">
                <a:latin typeface="Segoe UI" panose="020B0502040204020203" pitchFamily="2" charset="0"/>
              </a:rPr>
              <a:t>目标客户与痛点∶国内外生产制造业企业（大众），解决大量产品供求信息不对称，为供需双方相互了解和建立联系创造条件。其需求具有可持续性。</a:t>
            </a:r>
          </a:p>
          <a:p>
            <a:pPr eaLnBrk="1" hangingPunct="1">
              <a:lnSpc>
                <a:spcPct val="114000"/>
              </a:lnSpc>
              <a:spcAft>
                <a:spcPts val="1000"/>
              </a:spcAft>
            </a:pPr>
            <a:r>
              <a:rPr lang="en-US" altLang="x-none" sz="1400" dirty="0">
                <a:latin typeface="Segoe UI" panose="020B0502040204020203" pitchFamily="2" charset="0"/>
              </a:rPr>
              <a:t>核心竞争力∶信息丰富、包罗万象，通过对信息加工、处理、分类和发布，大数据、阿里云，解决了厂家供求信息脱节问题、提供增值服务。辐射广泛，规模化，提供大量商机，吸引买卖厂家。核心人才为大批专业人士、精英加盟。目前提出"双百万"工程，与网商共赢。最初免费发展会员，形成依赖后，发展会员，并提供高质量服务，吸引厂商做广告等。</a:t>
            </a:r>
          </a:p>
          <a:p>
            <a:pPr eaLnBrk="1" hangingPunct="1">
              <a:lnSpc>
                <a:spcPct val="114000"/>
              </a:lnSpc>
              <a:spcAft>
                <a:spcPts val="1000"/>
              </a:spcAft>
            </a:pPr>
            <a:r>
              <a:rPr lang="en-US" altLang="x-none" sz="1400" dirty="0">
                <a:latin typeface="Segoe UI" panose="020B0502040204020203" pitchFamily="2" charset="0"/>
              </a:rPr>
              <a:t>价值链∶优势资源——信息来源广泛，可以得到国内外贸易第一手材料;供应商——选择国内外大厂家、大品牌的产品交易记录，信息来源。合作伙伴——银行（支付宝）、杭州市政府大力支持、风险（VC）投资热点;信息流——广告（推广）、媒体（宣传）等。</a:t>
            </a:r>
          </a:p>
          <a:p>
            <a:pPr eaLnBrk="1" hangingPunct="1">
              <a:lnSpc>
                <a:spcPct val="114000"/>
              </a:lnSpc>
              <a:spcAft>
                <a:spcPts val="1000"/>
              </a:spcAft>
            </a:pPr>
            <a:r>
              <a:rPr lang="en-US" altLang="x-none" sz="1400" dirty="0">
                <a:latin typeface="Segoe UI" panose="020B0502040204020203" pitchFamily="2" charset="0"/>
              </a:rPr>
              <a:t>盈利模式∶ 会员费、广告费、支付宝理财等。</a:t>
            </a:r>
          </a:p>
          <a:p>
            <a:pPr eaLnBrk="1" hangingPunct="1">
              <a:lnSpc>
                <a:spcPct val="114000"/>
              </a:lnSpc>
              <a:spcAft>
                <a:spcPts val="1000"/>
              </a:spcAft>
            </a:pPr>
            <a:endParaRPr lang="en-US" altLang="x-none" sz="1400" dirty="0">
              <a:latin typeface="Segoe UI" panose="020B0502040204020203" pitchFamily="2" charset="0"/>
            </a:endParaRPr>
          </a:p>
        </p:txBody>
      </p:sp>
      <p:sp>
        <p:nvSpPr>
          <p:cNvPr id="32770" name="标题 1"/>
          <p:cNvSpPr>
            <a:spLocks noGrp="1"/>
          </p:cNvSpPr>
          <p:nvPr/>
        </p:nvSpPr>
        <p:spPr>
          <a:xfrm>
            <a:off x="838200" y="607695"/>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商业模式的构成</a:t>
            </a: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1687195"/>
            <a:ext cx="10417175" cy="304800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商业模式的核心在于创造价值内涵，也就是产品或服务能给客户提供什么价值，客户为什么选择你的产品或服务而不是别人的。</a:t>
            </a:r>
          </a:p>
          <a:p>
            <a:pPr eaLnBrk="1" hangingPunct="1">
              <a:lnSpc>
                <a:spcPct val="114000"/>
              </a:lnSpc>
              <a:spcAft>
                <a:spcPts val="1000"/>
              </a:spcAft>
            </a:pPr>
            <a:r>
              <a:rPr lang="en-US" altLang="x-none" sz="2000" b="1" dirty="0">
                <a:latin typeface="Segoe UI" panose="020B0502040204020203" pitchFamily="2" charset="0"/>
              </a:rPr>
              <a:t>"创造价值"意味着什么?</a:t>
            </a:r>
            <a:endParaRPr lang="en-US" altLang="x-none" sz="1400" dirty="0">
              <a:latin typeface="Segoe UI" panose="020B0502040204020203" pitchFamily="2" charset="0"/>
            </a:endParaRPr>
          </a:p>
          <a:p>
            <a:pPr eaLnBrk="1" hangingPunct="1">
              <a:lnSpc>
                <a:spcPct val="114000"/>
              </a:lnSpc>
              <a:spcAft>
                <a:spcPts val="1000"/>
              </a:spcAft>
            </a:pPr>
            <a:r>
              <a:rPr lang="en-US" altLang="x-none" sz="1400" dirty="0">
                <a:latin typeface="Segoe UI" panose="020B0502040204020203" pitchFamily="2" charset="0"/>
              </a:rPr>
              <a:t>一种解释是∶通过企业的努力，利用各种资源，将新产品、服务、交易、方法、资源、技术和市场创造出来，从而对市场贡献一定的价值。在这个转换过程中，价值内涵之所以被创造出来，也就是创造了一些对客户有价值的、有用的东西。</a:t>
            </a:r>
          </a:p>
          <a:p>
            <a:pPr eaLnBrk="1" hangingPunct="1">
              <a:lnSpc>
                <a:spcPct val="114000"/>
              </a:lnSpc>
              <a:spcAft>
                <a:spcPts val="1000"/>
              </a:spcAft>
            </a:pPr>
            <a:r>
              <a:rPr lang="en-US" altLang="x-none" sz="1400" dirty="0">
                <a:latin typeface="Segoe UI" panose="020B0502040204020203" pitchFamily="2" charset="0"/>
              </a:rPr>
              <a:t>如果企业的价值内涵不清楚，就无法建立合理的商业模式。</a:t>
            </a:r>
          </a:p>
          <a:p>
            <a:pPr eaLnBrk="1" hangingPunct="1">
              <a:lnSpc>
                <a:spcPct val="114000"/>
              </a:lnSpc>
              <a:spcAft>
                <a:spcPts val="1000"/>
              </a:spcAft>
            </a:pPr>
            <a:r>
              <a:rPr lang="en-US" altLang="x-none" sz="1400" dirty="0">
                <a:latin typeface="Segoe UI" panose="020B0502040204020203" pitchFamily="2" charset="0"/>
              </a:rPr>
              <a:t>不同的行业，不同的价值内涵，商业模式也不一样。</a:t>
            </a:r>
          </a:p>
          <a:p>
            <a:pPr eaLnBrk="1" hangingPunct="1">
              <a:lnSpc>
                <a:spcPct val="114000"/>
              </a:lnSpc>
              <a:spcAft>
                <a:spcPts val="1000"/>
              </a:spcAft>
            </a:pPr>
            <a:r>
              <a:rPr lang="en-US" altLang="x-none" sz="1400" dirty="0">
                <a:latin typeface="Segoe UI" panose="020B0502040204020203" pitchFamily="2" charset="0"/>
              </a:rPr>
              <a:t>比如，沃尔玛的价值内涵就是天天低价。沃尔玛注重的商业模式也是围绕这一价值内涵，我们看到，沃尔玛并不注重购物环境的奢华，而是简单实用。沃尔玛更多的是通过增加网点覆盖，提高运营效率，利用大批量采购方式，节省成本，并且与价格低廉的中国供应商结成网络，使人们得出在沃尔玛购物要比其他超市都便宜的印象，从而吸引了大批注重价格的客户。</a:t>
            </a:r>
          </a:p>
        </p:txBody>
      </p:sp>
      <p:sp>
        <p:nvSpPr>
          <p:cNvPr id="32770" name="标题 1"/>
          <p:cNvSpPr>
            <a:spLocks noGrp="1"/>
          </p:cNvSpPr>
          <p:nvPr/>
        </p:nvSpPr>
        <p:spPr>
          <a:xfrm>
            <a:off x="838200" y="607695"/>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创造价值内涵</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4</a:t>
            </a:r>
            <a:r>
              <a:rPr lang="zh-CN" altLang="en-US" dirty="0"/>
              <a:t>节 商业模式创新</a:t>
            </a:r>
          </a:p>
        </p:txBody>
      </p:sp>
      <p:sp>
        <p:nvSpPr>
          <p:cNvPr id="30737" name="文本框 22"/>
          <p:cNvSpPr txBox="1"/>
          <p:nvPr/>
        </p:nvSpPr>
        <p:spPr>
          <a:xfrm>
            <a:off x="838200" y="1966595"/>
            <a:ext cx="7594600" cy="1732915"/>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商业模式创新是指企业价值创造的基本逻辑的变化，即把新的商业模式引入社会的生产体系，并为客户和自身创造价值，通俗地说，商业模式创新就是指企业以新的有效方式创造价值并取得经济回报。</a:t>
            </a:r>
          </a:p>
          <a:p>
            <a:pPr algn="l" eaLnBrk="1" hangingPunct="1">
              <a:lnSpc>
                <a:spcPct val="125000"/>
              </a:lnSpc>
              <a:spcAft>
                <a:spcPts val="800"/>
              </a:spcAft>
            </a:pPr>
            <a:r>
              <a:rPr lang="en-US" altLang="x-none" sz="1600" dirty="0">
                <a:solidFill>
                  <a:srgbClr val="354B5E"/>
                </a:solidFill>
                <a:latin typeface="Segoe UI" panose="020B0502040204020203" pitchFamily="2" charset="0"/>
              </a:rPr>
              <a:t>新引入的商业模式，既可能在构成要素方面不同于已有的商业模式，也可能在要素间关系或者动力机制方面不同于已有商业模式。</a:t>
            </a:r>
          </a:p>
        </p:txBody>
      </p:sp>
      <p:sp>
        <p:nvSpPr>
          <p:cNvPr id="30745" name="文本框 30"/>
          <p:cNvSpPr txBox="1"/>
          <p:nvPr/>
        </p:nvSpPr>
        <p:spPr>
          <a:xfrm>
            <a:off x="1455738" y="4929188"/>
            <a:ext cx="9280525" cy="89916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企业商业模式创新是企业为了创造卓越的客户价值并以此指导企业进行价值创造的活动。当一种商业模式运行多年之后，它的运作机制已经不再是经营机密，有可能轻易地被竞争对手模仿。而在此时，它也就不再是一种商业模式，而是演变成为一种商业方式。</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5</a:t>
            </a:r>
            <a:r>
              <a:rPr lang="zh-CN" altLang="en-US" dirty="0"/>
              <a:t>节 创业的一般过程</a:t>
            </a:r>
          </a:p>
        </p:txBody>
      </p:sp>
      <p:sp>
        <p:nvSpPr>
          <p:cNvPr id="16388" name="圆角矩形 3"/>
          <p:cNvSpPr>
            <a:spLocks noChangeAspect="1"/>
          </p:cNvSpPr>
          <p:nvPr/>
        </p:nvSpPr>
        <p:spPr>
          <a:xfrm>
            <a:off x="839788" y="1690053"/>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2788285"/>
            <a:ext cx="539750" cy="541338"/>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2</a:t>
            </a:r>
            <a:endParaRPr lang="zh-CN" altLang="en-US" sz="2800" dirty="0">
              <a:solidFill>
                <a:srgbClr val="FFFFFF"/>
              </a:solidFill>
              <a:latin typeface="Segoe UI" panose="020B0502040204020203" pitchFamily="2" charset="0"/>
            </a:endParaRPr>
          </a:p>
        </p:txBody>
      </p:sp>
      <p:sp>
        <p:nvSpPr>
          <p:cNvPr id="16390" name="圆角矩形 5"/>
          <p:cNvSpPr>
            <a:spLocks noChangeAspect="1"/>
          </p:cNvSpPr>
          <p:nvPr/>
        </p:nvSpPr>
        <p:spPr>
          <a:xfrm>
            <a:off x="844233" y="3985260"/>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3</a:t>
            </a:r>
            <a:endParaRPr lang="zh-CN" altLang="en-US" sz="2800" dirty="0">
              <a:solidFill>
                <a:srgbClr val="FFFFFF"/>
              </a:solidFill>
              <a:latin typeface="Segoe UI" panose="020B0502040204020203" pitchFamily="2" charset="0"/>
            </a:endParaRPr>
          </a:p>
        </p:txBody>
      </p:sp>
      <p:sp>
        <p:nvSpPr>
          <p:cNvPr id="16393" name="文本框 9"/>
          <p:cNvSpPr txBox="1"/>
          <p:nvPr/>
        </p:nvSpPr>
        <p:spPr>
          <a:xfrm>
            <a:off x="1530985" y="1740535"/>
            <a:ext cx="2240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识别或创造创业商机</a:t>
            </a:r>
          </a:p>
        </p:txBody>
      </p:sp>
      <p:sp>
        <p:nvSpPr>
          <p:cNvPr id="16394" name="文本框 10"/>
          <p:cNvSpPr txBox="1"/>
          <p:nvPr/>
        </p:nvSpPr>
        <p:spPr>
          <a:xfrm>
            <a:off x="1530985" y="211074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为减少创业的盲目性，事业型创业者在创业之前一般先要对商机进行分析，在考察创业环境时，企业家们收集信息，明确潜在机遇，并估量潜在的竞争优势。</a:t>
            </a:r>
          </a:p>
        </p:txBody>
      </p:sp>
      <p:sp>
        <p:nvSpPr>
          <p:cNvPr id="16395" name="文本框 11"/>
          <p:cNvSpPr txBox="1"/>
          <p:nvPr/>
        </p:nvSpPr>
        <p:spPr>
          <a:xfrm>
            <a:off x="1530985" y="2862580"/>
            <a:ext cx="1554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考察创业环境</a:t>
            </a:r>
          </a:p>
        </p:txBody>
      </p:sp>
      <p:sp>
        <p:nvSpPr>
          <p:cNvPr id="16396" name="文本框 12"/>
          <p:cNvSpPr txBox="1"/>
          <p:nvPr/>
        </p:nvSpPr>
        <p:spPr>
          <a:xfrm>
            <a:off x="1530985" y="323088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环境对创业的成功性影响很大，包括对行业市场的深度审视，对社会和大众消费的深刻了解，还要关注竞争对手。了解你的创业领域有多少竞争对手，他们实力如何。</a:t>
            </a:r>
          </a:p>
        </p:txBody>
      </p:sp>
      <p:sp>
        <p:nvSpPr>
          <p:cNvPr id="2" name="文本框 7"/>
          <p:cNvSpPr txBox="1"/>
          <p:nvPr/>
        </p:nvSpPr>
        <p:spPr>
          <a:xfrm>
            <a:off x="1530985" y="4025900"/>
            <a:ext cx="312166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创造出某种"有价值的"新事物</a:t>
            </a:r>
          </a:p>
        </p:txBody>
      </p:sp>
      <p:sp>
        <p:nvSpPr>
          <p:cNvPr id="3" name="文本框 8"/>
          <p:cNvSpPr txBox="1"/>
          <p:nvPr/>
        </p:nvSpPr>
        <p:spPr>
          <a:xfrm>
            <a:off x="1530985" y="4394200"/>
            <a:ext cx="9822815" cy="582295"/>
          </a:xfrm>
          <a:prstGeom prst="rect">
            <a:avLst/>
          </a:prstGeom>
          <a:noFill/>
          <a:ln w="9525">
            <a:noFill/>
          </a:ln>
        </p:spPr>
        <p:txBody>
          <a:bodyPr wrap="square">
            <a:spAutoFit/>
          </a:bodyPr>
          <a:lstStyle/>
          <a:p>
            <a:pPr eaLnBrk="1" hangingPunct="1">
              <a:lnSpc>
                <a:spcPct val="114000"/>
              </a:lnSpc>
              <a:spcAft>
                <a:spcPts val="1000"/>
              </a:spcAft>
            </a:pPr>
            <a:r>
              <a:rPr lang="zh-CN" altLang="en-US" sz="1400" dirty="0">
                <a:latin typeface="Segoe UI" panose="020B0502040204020203" pitchFamily="2" charset="0"/>
              </a:rPr>
              <a:t>创业离不开创新。"创造价值"意味着通过创业者的创业，新产品、服务、交易、方法、资源、技术和市场被创造出来，从而对市场贡献一定的价值。在这个转换过程中，价值之所以被创造出来，是因为创业者正在创造一些有价值的、有用的东西。</a:t>
            </a:r>
          </a:p>
        </p:txBody>
      </p:sp>
      <p:sp>
        <p:nvSpPr>
          <p:cNvPr id="4" name="圆角矩形 5"/>
          <p:cNvSpPr>
            <a:spLocks noChangeAspect="1"/>
          </p:cNvSpPr>
          <p:nvPr/>
        </p:nvSpPr>
        <p:spPr>
          <a:xfrm>
            <a:off x="851218" y="5045710"/>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3</a:t>
            </a:r>
            <a:endParaRPr lang="zh-CN" altLang="en-US" sz="2800" dirty="0">
              <a:solidFill>
                <a:srgbClr val="FFFFFF"/>
              </a:solidFill>
              <a:latin typeface="Segoe UI" panose="020B0502040204020203" pitchFamily="2" charset="0"/>
            </a:endParaRPr>
          </a:p>
        </p:txBody>
      </p:sp>
      <p:sp>
        <p:nvSpPr>
          <p:cNvPr id="5" name="文本框 7"/>
          <p:cNvSpPr txBox="1"/>
          <p:nvPr/>
        </p:nvSpPr>
        <p:spPr>
          <a:xfrm>
            <a:off x="1537970" y="5086350"/>
            <a:ext cx="13258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可行性研究</a:t>
            </a:r>
          </a:p>
        </p:txBody>
      </p:sp>
      <p:sp>
        <p:nvSpPr>
          <p:cNvPr id="6" name="文本框 8"/>
          <p:cNvSpPr txBox="1"/>
          <p:nvPr/>
        </p:nvSpPr>
        <p:spPr>
          <a:xfrm>
            <a:off x="1537970" y="5454650"/>
            <a:ext cx="9822815" cy="828040"/>
          </a:xfrm>
          <a:prstGeom prst="rect">
            <a:avLst/>
          </a:prstGeom>
          <a:noFill/>
          <a:ln w="9525">
            <a:noFill/>
          </a:ln>
        </p:spPr>
        <p:txBody>
          <a:bodyPr wrap="square">
            <a:spAutoFit/>
          </a:bodyPr>
          <a:lstStyle/>
          <a:p>
            <a:pPr eaLnBrk="1" hangingPunct="1">
              <a:lnSpc>
                <a:spcPct val="114000"/>
              </a:lnSpc>
              <a:spcAft>
                <a:spcPts val="1000"/>
              </a:spcAft>
            </a:pPr>
            <a:r>
              <a:rPr lang="zh-CN" altLang="en-US" sz="1400" dirty="0">
                <a:latin typeface="Segoe UI" panose="020B0502040204020203" pitchFamily="2" charset="0"/>
              </a:rPr>
              <a:t>一旦创业者考察了外部环境，有了这些信息做支撑，可以开始对创业进行可行性研究——包括市场可行性、技术可行性、组织可行性、经济可行性，以及对自身具备的优势、劣势、机会和威胁进行分析（即 SWOT分析），还要研究竞争对手的情况，明确潜在的机遇和竞争优势。</a:t>
            </a: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商业模式创新的特点</a:t>
            </a:r>
          </a:p>
        </p:txBody>
      </p:sp>
      <p:sp>
        <p:nvSpPr>
          <p:cNvPr id="2" name="文本框 10"/>
          <p:cNvSpPr txBox="1"/>
          <p:nvPr/>
        </p:nvSpPr>
        <p:spPr>
          <a:xfrm>
            <a:off x="975360" y="236855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视角更为外向和开放，更加注重企业经济方面的因素。商业模式创新的出发点，是如何从根本上为客户创造更多的价值。因此，它的逻辑起点就是客户的需求，根据客户需求考虑如何有效满足它，这点明显不同于其他技术创新。技术创新常从技术特性与功能出发，看它能用来干什么，去找它潜在的市场用途。商业模式创新不仅涉及技术，也与技术所蕴含的经济价值及经济可行性有关，而不是纯粹的技术特性。</a:t>
            </a:r>
          </a:p>
        </p:txBody>
      </p:sp>
      <p:sp>
        <p:nvSpPr>
          <p:cNvPr id="18437" name="文本框 175"/>
          <p:cNvSpPr txBox="1"/>
          <p:nvPr/>
        </p:nvSpPr>
        <p:spPr>
          <a:xfrm>
            <a:off x="975043" y="1746250"/>
            <a:ext cx="87356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第一，商业模式创新更注重从客户的角度思考和设计企业的行为</a:t>
            </a:r>
          </a:p>
        </p:txBody>
      </p:sp>
      <p:sp>
        <p:nvSpPr>
          <p:cNvPr id="3" name="文本框 10"/>
          <p:cNvSpPr txBox="1"/>
          <p:nvPr/>
        </p:nvSpPr>
        <p:spPr>
          <a:xfrm>
            <a:off x="975360" y="4256405"/>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而是更加系统化。商业模式创新，虽然也表现为企业效率提高、成本降低，但由于它更为系统，涉及多个要素的同时变化，因此，它也更难以被竞争者模仿，常会给企业带来战略性的竞争优势，而且优势常可以持续数年。</a:t>
            </a:r>
          </a:p>
        </p:txBody>
      </p:sp>
      <p:sp>
        <p:nvSpPr>
          <p:cNvPr id="5" name="文本框 175"/>
          <p:cNvSpPr txBox="1"/>
          <p:nvPr/>
        </p:nvSpPr>
        <p:spPr>
          <a:xfrm>
            <a:off x="975043" y="3634105"/>
            <a:ext cx="659765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第二，商业模式创新往往不是靠单一因素的变化</a:t>
            </a:r>
          </a:p>
        </p:txBody>
      </p:sp>
      <p:sp>
        <p:nvSpPr>
          <p:cNvPr id="6" name="文本框 10"/>
          <p:cNvSpPr txBox="1"/>
          <p:nvPr/>
        </p:nvSpPr>
        <p:spPr>
          <a:xfrm>
            <a:off x="975360" y="5620385"/>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商业模式创新如果提供全新的产品或服务，那么它可能开创了一个全新的可盈利产业领域，即便提供已有的产品或服务，也能给企业带来更持久的盈利能力与更大的竞争优势。</a:t>
            </a:r>
          </a:p>
        </p:txBody>
      </p:sp>
      <p:sp>
        <p:nvSpPr>
          <p:cNvPr id="7" name="文本框 175"/>
          <p:cNvSpPr txBox="1"/>
          <p:nvPr/>
        </p:nvSpPr>
        <p:spPr>
          <a:xfrm>
            <a:off x="975043" y="4998085"/>
            <a:ext cx="29324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第三，从绩效表现看</a:t>
            </a: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999298"/>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338264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2</a:t>
            </a:r>
          </a:p>
        </p:txBody>
      </p:sp>
      <p:sp>
        <p:nvSpPr>
          <p:cNvPr id="16393" name="文本框 9"/>
          <p:cNvSpPr txBox="1"/>
          <p:nvPr/>
        </p:nvSpPr>
        <p:spPr>
          <a:xfrm>
            <a:off x="1530985" y="2049780"/>
            <a:ext cx="1554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提供免费服务</a:t>
            </a:r>
          </a:p>
        </p:txBody>
      </p:sp>
      <p:sp>
        <p:nvSpPr>
          <p:cNvPr id="16394" name="文本框 10"/>
          <p:cNvSpPr txBox="1"/>
          <p:nvPr/>
        </p:nvSpPr>
        <p:spPr>
          <a:xfrm>
            <a:off x="1530985" y="2419985"/>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让用户不花钱就用上好东西。全世界所有的人都喜欢便宜的东西。所以，免费是吸引用户，从而建立庞大用户群的最好方法。传统观点认为，企业只为那些付钱的客户提供产品或服务，不付钱就没有权利使用产品和享受服务。但互联网公司却打破了这一模式，用户成为互联网公司商业模式的基础，绝大多数的互联网公司都是通过免费的形式千方百计吸引人们，增加点击量。</a:t>
            </a:r>
          </a:p>
        </p:txBody>
      </p:sp>
      <p:sp>
        <p:nvSpPr>
          <p:cNvPr id="16395" name="文本框 11"/>
          <p:cNvSpPr txBox="1"/>
          <p:nvPr/>
        </p:nvSpPr>
        <p:spPr>
          <a:xfrm>
            <a:off x="1530985" y="3456940"/>
            <a:ext cx="1554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强调用户体验</a:t>
            </a:r>
          </a:p>
        </p:txBody>
      </p:sp>
      <p:sp>
        <p:nvSpPr>
          <p:cNvPr id="16396" name="文本框 12"/>
          <p:cNvSpPr txBox="1"/>
          <p:nvPr/>
        </p:nvSpPr>
        <p:spPr>
          <a:xfrm>
            <a:off x="1530985" y="382524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通过创造良好的用户体验，把用户牢牢地吸引住。有时候，好的用户体验不需要高精尖的技术，比如苹果手机并没有什么高端的通信技术专利，但是它通过在产品上追求极致的体验，创造出一流的产品，从而将用户黏住。互联网的技术其实也并不高深，但不同的互联网公司却差别很大，一个重要原因在于创造的用户体验差异很大。</a:t>
            </a:r>
          </a:p>
        </p:txBody>
      </p:sp>
      <p:sp>
        <p:nvSpPr>
          <p:cNvPr id="2" name="圆角矩形 4"/>
          <p:cNvSpPr>
            <a:spLocks noChangeAspect="1"/>
          </p:cNvSpPr>
          <p:nvPr/>
        </p:nvSpPr>
        <p:spPr>
          <a:xfrm>
            <a:off x="839788" y="467360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3</a:t>
            </a:r>
          </a:p>
        </p:txBody>
      </p:sp>
      <p:sp>
        <p:nvSpPr>
          <p:cNvPr id="3" name="文本框 11"/>
          <p:cNvSpPr txBox="1"/>
          <p:nvPr/>
        </p:nvSpPr>
        <p:spPr>
          <a:xfrm>
            <a:off x="1530985" y="4747895"/>
            <a:ext cx="17830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突出自己的强项</a:t>
            </a:r>
          </a:p>
        </p:txBody>
      </p:sp>
      <p:sp>
        <p:nvSpPr>
          <p:cNvPr id="4" name="文本框 12"/>
          <p:cNvSpPr txBox="1"/>
          <p:nvPr/>
        </p:nvSpPr>
        <p:spPr>
          <a:xfrm>
            <a:off x="1530985" y="5116195"/>
            <a:ext cx="9822815" cy="828040"/>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把注意力放在核心能力的打造上，对于企业核心能力之外的部分，要么舍弃，要么外包，以更小的成本获取相应的产品和服务。企业要擅长于找到市场的空隙，培养适合于在夹缝中生存的核心竞争优势。对于中小企业来说，在市场上找到适合生存与发展的一块领地，通过培养核心能力设立门槛，不断扩大核心竞争能力来捍卫这块领地，是企业快速成长的捷径。</a:t>
            </a:r>
          </a:p>
        </p:txBody>
      </p:sp>
      <p:sp>
        <p:nvSpPr>
          <p:cNvPr id="32770" name="标题 1"/>
          <p:cNvSpPr>
            <a:spLocks noGrp="1"/>
          </p:cNvSpPr>
          <p:nvPr/>
        </p:nvSpPr>
        <p:spPr>
          <a:xfrm>
            <a:off x="838200" y="607695"/>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6</a:t>
            </a:r>
            <a:r>
              <a:rPr lang="zh-CN" altLang="en-US" dirty="0"/>
              <a:t>节 比较典型的商业模式创新</a:t>
            </a: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999298"/>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4</a:t>
            </a:r>
          </a:p>
        </p:txBody>
      </p:sp>
      <p:sp>
        <p:nvSpPr>
          <p:cNvPr id="16389" name="圆角矩形 4"/>
          <p:cNvSpPr>
            <a:spLocks noChangeAspect="1"/>
          </p:cNvSpPr>
          <p:nvPr/>
        </p:nvSpPr>
        <p:spPr>
          <a:xfrm>
            <a:off x="839788" y="338264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5</a:t>
            </a:r>
          </a:p>
        </p:txBody>
      </p:sp>
      <p:sp>
        <p:nvSpPr>
          <p:cNvPr id="16393" name="文本框 9"/>
          <p:cNvSpPr txBox="1"/>
          <p:nvPr/>
        </p:nvSpPr>
        <p:spPr>
          <a:xfrm>
            <a:off x="1530985" y="2049780"/>
            <a:ext cx="1554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整合多种资源</a:t>
            </a:r>
          </a:p>
        </p:txBody>
      </p:sp>
      <p:sp>
        <p:nvSpPr>
          <p:cNvPr id="16394" name="文本框 10"/>
          <p:cNvSpPr txBox="1"/>
          <p:nvPr/>
        </p:nvSpPr>
        <p:spPr>
          <a:xfrm>
            <a:off x="1530985" y="2419985"/>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资源整合可以产生强大的魔力∶假如你擅长技术，你的竞争对手擅长管理，按过去的思维模式就是你一定要拼命去学习管理，争取打败竞争对手;同理，你的竞争对手也在拼命地学习技术希望打败你。三年过去了，你们谁也没有打败谁，这样一来，管理和技术都有了，再找一个擅长营销的合伙人，那么技术、管理、营销全部都有了。</a:t>
            </a:r>
          </a:p>
        </p:txBody>
      </p:sp>
      <p:sp>
        <p:nvSpPr>
          <p:cNvPr id="16395" name="文本框 11"/>
          <p:cNvSpPr txBox="1"/>
          <p:nvPr/>
        </p:nvSpPr>
        <p:spPr>
          <a:xfrm>
            <a:off x="1530985" y="3456940"/>
            <a:ext cx="1097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共享模式</a:t>
            </a:r>
          </a:p>
        </p:txBody>
      </p:sp>
      <p:sp>
        <p:nvSpPr>
          <p:cNvPr id="16396" name="文本框 12"/>
          <p:cNvSpPr txBox="1"/>
          <p:nvPr/>
        </p:nvSpPr>
        <p:spPr>
          <a:xfrm>
            <a:off x="1530985" y="382524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随着经济的发展和人民生活水平的提高，社会上开始存在着充裕的闲置资源，但由于信息不对称，造成这些资源的闲置。于是，一些新创企业从这些闲置的资源中找到一些具有标准化和广泛适用性特点的资源，然后通过传统的地推方式，积累第一批种子用户，并逐步扩大;或是使用高科技的手段（如利用手机移动互联等方式），或是通过大家耳熟能详的口碑营销（消费者互相推荐），或是利用免费使用、激发好奇、沉浸体验、场景加速器等策略，从而以更方便、低价的优势吸引客户。</a:t>
            </a:r>
          </a:p>
        </p:txBody>
      </p:sp>
      <p:sp>
        <p:nvSpPr>
          <p:cNvPr id="32770" name="标题 1"/>
          <p:cNvSpPr>
            <a:spLocks noGrp="1"/>
          </p:cNvSpPr>
          <p:nvPr/>
        </p:nvSpPr>
        <p:spPr>
          <a:xfrm>
            <a:off x="838200" y="607695"/>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6</a:t>
            </a:r>
            <a:r>
              <a:rPr lang="zh-CN" altLang="en-US" dirty="0"/>
              <a:t>节 比较典型的商业模式创新</a:t>
            </a: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8012113" y="2874963"/>
            <a:ext cx="2641600"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9</a:t>
            </a:r>
            <a:r>
              <a:rPr lang="zh-CN" altLang="en-US" sz="6600" dirty="0">
                <a:solidFill>
                  <a:schemeClr val="bg1"/>
                </a:solidFill>
                <a:latin typeface="Segoe UI Light" pitchFamily="2" charset="0"/>
              </a:rPr>
              <a:t>章</a:t>
            </a:r>
          </a:p>
        </p:txBody>
      </p:sp>
      <p:sp>
        <p:nvSpPr>
          <p:cNvPr id="15363" name="文本框 11"/>
          <p:cNvSpPr txBox="1"/>
          <p:nvPr/>
        </p:nvSpPr>
        <p:spPr>
          <a:xfrm>
            <a:off x="451485" y="3736340"/>
            <a:ext cx="7374890" cy="1129665"/>
          </a:xfrm>
          <a:prstGeom prst="rect">
            <a:avLst/>
          </a:prstGeom>
          <a:noFill/>
          <a:ln w="9525">
            <a:noFill/>
          </a:ln>
        </p:spPr>
        <p:txBody>
          <a:bodyPr wrap="square">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商业计划书的撰写</a:t>
            </a: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2983865"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投资人眼中的商业计划书</a:t>
            </a:r>
          </a:p>
        </p:txBody>
      </p:sp>
      <p:sp>
        <p:nvSpPr>
          <p:cNvPr id="3" name="矩形 176"/>
          <p:cNvSpPr/>
          <p:nvPr/>
        </p:nvSpPr>
        <p:spPr>
          <a:xfrm>
            <a:off x="7958138" y="3048953"/>
            <a:ext cx="4027487" cy="13836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思考和研讨∶</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1.阅读上文后，你对商业计划书的撰写有哪些新的认识? 2.什么样的商业计划书比较容易引起投资人的关注?为什么?</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ownloads/pexels-lisa-fotios-3197392.jpgpexels-lisa-fotios-3197392"/>
          <p:cNvPicPr>
            <a:picLocks noGrp="1" noChangeAspect="1"/>
          </p:cNvPicPr>
          <p:nvPr/>
        </p:nvPicPr>
        <p:blipFill>
          <a:blip r:embed="rId2" cstate="print"/>
          <a:srcRect t="15011" b="23193"/>
          <a:stretch>
            <a:fillRect/>
          </a:stretch>
        </p:blipFill>
        <p:spPr>
          <a:xfrm>
            <a:off x="1106170" y="2148840"/>
            <a:ext cx="6193155" cy="2551430"/>
          </a:xfrm>
          <a:prstGeom prst="rect">
            <a:avLst/>
          </a:prstGeom>
          <a:noFill/>
          <a:ln w="9525">
            <a:noFill/>
          </a:ln>
        </p:spPr>
      </p:pic>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1</a:t>
            </a:r>
            <a:r>
              <a:rPr lang="zh-CN" altLang="en-US" dirty="0"/>
              <a:t>节 商业计划书的用场</a:t>
            </a:r>
          </a:p>
        </p:txBody>
      </p:sp>
      <p:sp>
        <p:nvSpPr>
          <p:cNvPr id="30737" name="文本框 22"/>
          <p:cNvSpPr txBox="1"/>
          <p:nvPr/>
        </p:nvSpPr>
        <p:spPr>
          <a:xfrm>
            <a:off x="838200" y="1966595"/>
            <a:ext cx="7594600" cy="193802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商业计划书（BP）是确保新创公司良性运行的基础，它不但是创业的蓝图，而且是创业者向外筹资的重要依据和窗口。通过它与外界沟通，有助于将人才和资金吸引到你的新创企业中。商业计划书也是一种内部控制机制，利用这一机制，可以检查实际经营的情况并及时纠偏。商业计划书也应该是定期更新的计划，此外，它还是连接企业愿景目标与当前使用创业资源情形之间的桥梁。由此可见，拟写一份成功的商业计划书，是所有创业者所面临的极大挑战。</a:t>
            </a:r>
          </a:p>
        </p:txBody>
      </p:sp>
      <p:sp>
        <p:nvSpPr>
          <p:cNvPr id="30745" name="文本框 30"/>
          <p:cNvSpPr txBox="1"/>
          <p:nvPr/>
        </p:nvSpPr>
        <p:spPr>
          <a:xfrm>
            <a:off x="1455738" y="4929188"/>
            <a:ext cx="9280525" cy="89916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商业计划书是给投资人看的，更是给自己看的，通过商业计划书梳理自己公司的发展状态、发展战略和资本部署是非常必要的;好的商业计划书可以帮你提炼和梳理创业思路，指导你分析市场和用户、找到好的定位和切入点、明确产品逻辑和业务走向、规划发展路径，搭建团队，定制资金规划。</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999298"/>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333438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2</a:t>
            </a:r>
          </a:p>
        </p:txBody>
      </p:sp>
      <p:sp>
        <p:nvSpPr>
          <p:cNvPr id="16393" name="文本框 9"/>
          <p:cNvSpPr txBox="1"/>
          <p:nvPr/>
        </p:nvSpPr>
        <p:spPr>
          <a:xfrm>
            <a:off x="1530985" y="2049780"/>
            <a:ext cx="40690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吸引投资者，从而有机会获得外部融资</a:t>
            </a:r>
          </a:p>
        </p:txBody>
      </p:sp>
      <p:sp>
        <p:nvSpPr>
          <p:cNvPr id="16394" name="文本框 10"/>
          <p:cNvSpPr txBox="1"/>
          <p:nvPr/>
        </p:nvSpPr>
        <p:spPr>
          <a:xfrm>
            <a:off x="1530985" y="241808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商业计划书是创业者提供给投资者的第一份材料，也是创业者与投资者接触的起点。资本有逐利的特性，因此，要引起投资者的兴趣，商业计划书必须要能说明新创企业将要运营的商业模式是如何盈利的。具体来说，要回答以下四个问题∶1.企业做什么?2.如何盈利?3.赚多少钱?4.为什么能赚这么多钱?创业者在编写商业计划书时要尽量详尽地解答上述问题，切忌空泛。</a:t>
            </a:r>
          </a:p>
        </p:txBody>
      </p:sp>
      <p:sp>
        <p:nvSpPr>
          <p:cNvPr id="16395" name="文本框 11"/>
          <p:cNvSpPr txBox="1"/>
          <p:nvPr/>
        </p:nvSpPr>
        <p:spPr>
          <a:xfrm>
            <a:off x="1530985" y="3408680"/>
            <a:ext cx="58978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作为企业发展的行动纲领，为制订日常运营计划打好基础</a:t>
            </a:r>
          </a:p>
        </p:txBody>
      </p:sp>
      <p:sp>
        <p:nvSpPr>
          <p:cNvPr id="16396" name="文本框 12"/>
          <p:cNvSpPr txBox="1"/>
          <p:nvPr/>
        </p:nvSpPr>
        <p:spPr>
          <a:xfrm>
            <a:off x="1530985" y="377698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创业者需要通过商业计划书，很明确地规划出创业的构想与策略、产品市场需求的规模与成长潜力、财务计划以及投资回收年限等，同时创业者也要证明他对市场、财务的分析预测，是有具体事实根据的。</a:t>
            </a:r>
          </a:p>
        </p:txBody>
      </p:sp>
      <p:sp>
        <p:nvSpPr>
          <p:cNvPr id="2" name="圆角矩形 4"/>
          <p:cNvSpPr>
            <a:spLocks noChangeAspect="1"/>
          </p:cNvSpPr>
          <p:nvPr/>
        </p:nvSpPr>
        <p:spPr>
          <a:xfrm>
            <a:off x="839788" y="467360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3</a:t>
            </a:r>
          </a:p>
        </p:txBody>
      </p:sp>
      <p:sp>
        <p:nvSpPr>
          <p:cNvPr id="3" name="文本框 11"/>
          <p:cNvSpPr txBox="1"/>
          <p:nvPr/>
        </p:nvSpPr>
        <p:spPr>
          <a:xfrm>
            <a:off x="1530985" y="4747895"/>
            <a:ext cx="47548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为应对风险而提供的一个事先制订的应变计划</a:t>
            </a:r>
          </a:p>
        </p:txBody>
      </p:sp>
      <p:sp>
        <p:nvSpPr>
          <p:cNvPr id="4" name="文本框 12"/>
          <p:cNvSpPr txBox="1"/>
          <p:nvPr/>
        </p:nvSpPr>
        <p:spPr>
          <a:xfrm>
            <a:off x="1530985" y="5116195"/>
            <a:ext cx="9822815" cy="336550"/>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创业者在一系列纠偏过程中使用商业计划书，不断更新计划、修改计划。</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商业计划书的用场</a:t>
            </a: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999298"/>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4</a:t>
            </a:r>
          </a:p>
        </p:txBody>
      </p:sp>
      <p:sp>
        <p:nvSpPr>
          <p:cNvPr id="16389" name="圆角矩形 4"/>
          <p:cNvSpPr>
            <a:spLocks noChangeAspect="1"/>
          </p:cNvSpPr>
          <p:nvPr/>
        </p:nvSpPr>
        <p:spPr>
          <a:xfrm>
            <a:off x="839788" y="306895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5</a:t>
            </a:r>
          </a:p>
        </p:txBody>
      </p:sp>
      <p:sp>
        <p:nvSpPr>
          <p:cNvPr id="16393" name="文本框 9"/>
          <p:cNvSpPr txBox="1"/>
          <p:nvPr/>
        </p:nvSpPr>
        <p:spPr>
          <a:xfrm>
            <a:off x="1530985" y="2049780"/>
            <a:ext cx="47548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通过定期检查与改进，创建一种管理计划机制</a:t>
            </a:r>
          </a:p>
        </p:txBody>
      </p:sp>
      <p:sp>
        <p:nvSpPr>
          <p:cNvPr id="16394" name="文本框 10"/>
          <p:cNvSpPr txBox="1"/>
          <p:nvPr/>
        </p:nvSpPr>
        <p:spPr>
          <a:xfrm>
            <a:off x="1530985" y="241808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用计划书的形式有助于新的管理人员尽快融入角色，这样不仅让他们能通过商业计划书理解创业者的奋斗目标，而且还知道如何实现目标，计划已经达到了什么程度，随之将会发生什么情况等。</a:t>
            </a:r>
          </a:p>
        </p:txBody>
      </p:sp>
      <p:sp>
        <p:nvSpPr>
          <p:cNvPr id="16395" name="文本框 11"/>
          <p:cNvSpPr txBox="1"/>
          <p:nvPr/>
        </p:nvSpPr>
        <p:spPr>
          <a:xfrm>
            <a:off x="1530985" y="3143250"/>
            <a:ext cx="90982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让部门负责人、员工、律师、银行家、顾客、供应商和投资者了解新创企业未来的发展。</a:t>
            </a:r>
          </a:p>
        </p:txBody>
      </p:sp>
      <p:sp>
        <p:nvSpPr>
          <p:cNvPr id="2" name="圆角矩形 4"/>
          <p:cNvSpPr>
            <a:spLocks noChangeAspect="1"/>
          </p:cNvSpPr>
          <p:nvPr/>
        </p:nvSpPr>
        <p:spPr>
          <a:xfrm>
            <a:off x="839788" y="385318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6</a:t>
            </a:r>
          </a:p>
        </p:txBody>
      </p:sp>
      <p:sp>
        <p:nvSpPr>
          <p:cNvPr id="3" name="文本框 11"/>
          <p:cNvSpPr txBox="1"/>
          <p:nvPr/>
        </p:nvSpPr>
        <p:spPr>
          <a:xfrm>
            <a:off x="1530985" y="3927475"/>
            <a:ext cx="88696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商业计划书的重要作用之一是通过提供给投资方，让其了解新创企业未来的发展和价值</a:t>
            </a:r>
          </a:p>
        </p:txBody>
      </p:sp>
      <p:sp>
        <p:nvSpPr>
          <p:cNvPr id="4" name="文本框 12"/>
          <p:cNvSpPr txBox="1"/>
          <p:nvPr/>
        </p:nvSpPr>
        <p:spPr>
          <a:xfrm>
            <a:off x="1530985" y="4295775"/>
            <a:ext cx="9822815" cy="582295"/>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从而获得投资方的关注和资金支持。写好商业计划书后，在正式提交给投资方之前，通常要求投资方签订一份保密承诺。基本格式为</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商业计划书的用场</a:t>
            </a:r>
          </a:p>
        </p:txBody>
      </p:sp>
      <p:pic>
        <p:nvPicPr>
          <p:cNvPr id="5" name="图片 4" descr="截屏2021-03-29 下午3.33.36"/>
          <p:cNvPicPr>
            <a:picLocks noChangeAspect="1"/>
          </p:cNvPicPr>
          <p:nvPr/>
        </p:nvPicPr>
        <p:blipFill>
          <a:blip r:embed="rId2" cstate="print"/>
          <a:stretch>
            <a:fillRect/>
          </a:stretch>
        </p:blipFill>
        <p:spPr>
          <a:xfrm>
            <a:off x="2856865" y="4878070"/>
            <a:ext cx="6218555" cy="1385570"/>
          </a:xfrm>
          <a:prstGeom prst="rect">
            <a:avLst/>
          </a:prstGeom>
        </p:spPr>
      </p:pic>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2</a:t>
            </a:r>
            <a:r>
              <a:rPr lang="zh-CN" altLang="en-US" dirty="0"/>
              <a:t>节 商业计划书的初步编写</a:t>
            </a:r>
          </a:p>
        </p:txBody>
      </p:sp>
      <p:sp>
        <p:nvSpPr>
          <p:cNvPr id="30737" name="文本框 22"/>
          <p:cNvSpPr txBox="1"/>
          <p:nvPr/>
        </p:nvSpPr>
        <p:spPr>
          <a:xfrm>
            <a:off x="838200" y="1966595"/>
            <a:ext cx="7594600" cy="101473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在创业初期，为获得投资者的资金支持，或者是在某些场合进行项目路演推介时（此时一般要求采用PPT形式），创业者通常都被要求递交一份简明扼要的商业计划书，重点描述企业将要开展的业务。</a:t>
            </a:r>
          </a:p>
        </p:txBody>
      </p:sp>
      <p:sp>
        <p:nvSpPr>
          <p:cNvPr id="30745" name="文本框 30"/>
          <p:cNvSpPr txBox="1"/>
          <p:nvPr/>
        </p:nvSpPr>
        <p:spPr>
          <a:xfrm>
            <a:off x="1455738" y="4929188"/>
            <a:ext cx="9280525" cy="62992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请注意∶最好由创业者亲自撰写商业计划书。当然，也可请专业人士协助完成。由于创业者对创业项目了然于胸，且知道商业计划书中的主要内容，因此，在与投资人商讨特定内容时就不会不知所措了。</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1701800"/>
            <a:ext cx="10417175" cy="4344670"/>
          </a:xfrm>
          <a:prstGeom prst="rect">
            <a:avLst/>
          </a:prstGeom>
          <a:noFill/>
          <a:ln w="9525">
            <a:noFill/>
          </a:ln>
        </p:spPr>
        <p:txBody>
          <a:bodyPr wrap="square">
            <a:spAutoFit/>
          </a:bodyPr>
          <a:lstStyle/>
          <a:p>
            <a:pPr eaLnBrk="1" hangingPunct="1">
              <a:lnSpc>
                <a:spcPct val="114000"/>
              </a:lnSpc>
              <a:spcAft>
                <a:spcPts val="1000"/>
              </a:spcAft>
            </a:pPr>
            <a:r>
              <a:rPr lang="en-US" altLang="x-none" sz="1800" b="1" dirty="0">
                <a:latin typeface="Segoe UI" panose="020B0502040204020203" pitchFamily="2" charset="0"/>
              </a:rPr>
              <a:t>第一，最好只用一句话把项目名称（包括项目提供的产品或服务）表达清楚</a:t>
            </a:r>
            <a:r>
              <a:rPr lang="en-US" altLang="x-none" sz="1400" dirty="0">
                <a:latin typeface="Segoe UI" panose="020B0502040204020203" pitchFamily="2" charset="0"/>
              </a:rPr>
              <a:t>，然后列出项目所要面对的目标客户，再用一句话或通过关键词的形式列出目标客户的痛点，特别是把最重要的痛点写出来。</a:t>
            </a:r>
          </a:p>
          <a:p>
            <a:pPr eaLnBrk="1" hangingPunct="1">
              <a:lnSpc>
                <a:spcPct val="114000"/>
              </a:lnSpc>
              <a:spcAft>
                <a:spcPts val="1000"/>
              </a:spcAft>
            </a:pPr>
            <a:r>
              <a:rPr lang="en-US" altLang="x-none" sz="1800" b="1" dirty="0">
                <a:latin typeface="Segoe UI" panose="020B0502040204020203" pitchFamily="2" charset="0"/>
              </a:rPr>
              <a:t>第二，要比较详细地介绍你的项目。</a:t>
            </a:r>
            <a:r>
              <a:rPr lang="en-US" altLang="x-none" sz="1400" dirty="0">
                <a:latin typeface="Segoe UI" panose="020B0502040204020203" pitchFamily="2" charset="0"/>
              </a:rPr>
              <a:t>如你的项目形式是产品还是服务，通常要求有项目图片（如网页、App 界面等），以说明实际应用的情形和效果。此时，还需要简要描述下项目的核心功能是什么，主要解决什么问题，填补了什么市场空白，特别要说明你提供的产品或服务能解决客户的什么痛点，从而让客户甘心情愿地购买你的产品或服务。</a:t>
            </a:r>
          </a:p>
          <a:p>
            <a:pPr eaLnBrk="1" hangingPunct="1">
              <a:lnSpc>
                <a:spcPct val="114000"/>
              </a:lnSpc>
              <a:spcAft>
                <a:spcPts val="1000"/>
              </a:spcAft>
            </a:pPr>
            <a:r>
              <a:rPr lang="en-US" altLang="x-none" sz="1800" b="1" dirty="0">
                <a:latin typeface="Segoe UI" panose="020B0502040204020203" pitchFamily="2" charset="0"/>
              </a:rPr>
              <a:t>第三，用很简短的文字（包括具体数字）描述创业项目未来的市场规模和发展潜力。</a:t>
            </a:r>
            <a:endParaRPr lang="en-US" altLang="x-none" sz="1400" dirty="0">
              <a:latin typeface="Segoe UI" panose="020B0502040204020203" pitchFamily="2" charset="0"/>
            </a:endParaRPr>
          </a:p>
          <a:p>
            <a:pPr eaLnBrk="1" hangingPunct="1">
              <a:lnSpc>
                <a:spcPct val="114000"/>
              </a:lnSpc>
              <a:spcAft>
                <a:spcPts val="1000"/>
              </a:spcAft>
            </a:pPr>
            <a:r>
              <a:rPr lang="en-US" altLang="x-none" sz="1800" b="1" dirty="0">
                <a:latin typeface="Segoe UI" panose="020B0502040204020203" pitchFamily="2" charset="0"/>
              </a:rPr>
              <a:t>第四，写出在该领域都有哪些竞争者</a:t>
            </a:r>
            <a:r>
              <a:rPr lang="en-US" altLang="x-none" sz="1400" dirty="0">
                <a:latin typeface="Segoe UI" panose="020B0502040204020203" pitchFamily="2" charset="0"/>
              </a:rPr>
              <a:t>。这些竞争者与你的项目相比，他们的优势、劣势以及你们之间的差距在哪里，最好能写出目前竞争对手解决客户相关痛点问题的主要方法及失败或不理想的原因。</a:t>
            </a:r>
          </a:p>
          <a:p>
            <a:pPr eaLnBrk="1" hangingPunct="1">
              <a:lnSpc>
                <a:spcPct val="114000"/>
              </a:lnSpc>
              <a:spcAft>
                <a:spcPts val="1000"/>
              </a:spcAft>
            </a:pPr>
            <a:r>
              <a:rPr lang="en-US" altLang="x-none" sz="1800" b="1" dirty="0">
                <a:latin typeface="Segoe UI" panose="020B0502040204020203" pitchFamily="2" charset="0"/>
              </a:rPr>
              <a:t>第五，简单介绍你的创业团队，</a:t>
            </a:r>
            <a:r>
              <a:rPr lang="en-US" altLang="x-none" sz="1400" dirty="0">
                <a:latin typeface="Segoe UI" panose="020B0502040204020203" pitchFamily="2" charset="0"/>
              </a:rPr>
              <a:t>包括团队总人数，特别要列出创业团队的核心成员（最好附上本人的照片），说明这些成员是全职或是兼职，尤其要通过对团队核心成员职业经历的介绍 （如名校、名企、职场经历等），突出团队的竞争力。</a:t>
            </a:r>
          </a:p>
          <a:p>
            <a:pPr eaLnBrk="1" hangingPunct="1">
              <a:lnSpc>
                <a:spcPct val="114000"/>
              </a:lnSpc>
              <a:spcAft>
                <a:spcPts val="1000"/>
              </a:spcAft>
            </a:pPr>
            <a:r>
              <a:rPr lang="zh-CN" altLang="en-US" sz="1800" b="1" dirty="0">
                <a:latin typeface="Segoe UI" panose="020B0502040204020203" pitchFamily="2" charset="0"/>
              </a:rPr>
              <a:t>第</a:t>
            </a:r>
            <a:r>
              <a:rPr lang="en-US" altLang="x-none" sz="1800" b="1" dirty="0">
                <a:latin typeface="Segoe UI" panose="020B0502040204020203" pitchFamily="2" charset="0"/>
              </a:rPr>
              <a:t>六，编写创业项目当前的进展情况。</a:t>
            </a:r>
            <a:r>
              <a:rPr lang="en-US" altLang="x-none" sz="1400" dirty="0">
                <a:latin typeface="Segoe UI" panose="020B0502040204020203" pitchFamily="2" charset="0"/>
              </a:rPr>
              <a:t>一般是通过关键词的形式，如果是处于开发阶段，就要写出项目的预测开发周期; 如果项目已经正式发布，就要写出项目进入市场的措施和进度等;如果已进入市场并有销售业绩，就要写出具体数据，如用户量、活跃度、交易额、客户扩展速度等。如果已有（试）运营综合数据，就要以图表的形式展示。</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商业计划书的初步编写</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5</a:t>
            </a:r>
            <a:r>
              <a:rPr lang="zh-CN" altLang="en-US" dirty="0"/>
              <a:t>节 创业的一般过程</a:t>
            </a:r>
          </a:p>
        </p:txBody>
      </p:sp>
      <p:sp>
        <p:nvSpPr>
          <p:cNvPr id="16388" name="圆角矩形 3"/>
          <p:cNvSpPr>
            <a:spLocks noChangeAspect="1"/>
          </p:cNvSpPr>
          <p:nvPr/>
        </p:nvSpPr>
        <p:spPr>
          <a:xfrm>
            <a:off x="839788" y="1476693"/>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5</a:t>
            </a:r>
          </a:p>
        </p:txBody>
      </p:sp>
      <p:sp>
        <p:nvSpPr>
          <p:cNvPr id="16389" name="圆角矩形 4"/>
          <p:cNvSpPr>
            <a:spLocks noChangeAspect="1"/>
          </p:cNvSpPr>
          <p:nvPr/>
        </p:nvSpPr>
        <p:spPr>
          <a:xfrm>
            <a:off x="839788" y="242824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6</a:t>
            </a:r>
          </a:p>
        </p:txBody>
      </p:sp>
      <p:sp>
        <p:nvSpPr>
          <p:cNvPr id="16390" name="圆角矩形 5"/>
          <p:cNvSpPr>
            <a:spLocks noChangeAspect="1"/>
          </p:cNvSpPr>
          <p:nvPr/>
        </p:nvSpPr>
        <p:spPr>
          <a:xfrm>
            <a:off x="844233" y="3625215"/>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7</a:t>
            </a:r>
          </a:p>
        </p:txBody>
      </p:sp>
      <p:sp>
        <p:nvSpPr>
          <p:cNvPr id="16393" name="文本框 9"/>
          <p:cNvSpPr txBox="1"/>
          <p:nvPr/>
        </p:nvSpPr>
        <p:spPr>
          <a:xfrm>
            <a:off x="1530985" y="1527175"/>
            <a:ext cx="1097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抓住机会</a:t>
            </a:r>
          </a:p>
        </p:txBody>
      </p:sp>
      <p:sp>
        <p:nvSpPr>
          <p:cNvPr id="16394" name="文本框 10"/>
          <p:cNvSpPr txBox="1"/>
          <p:nvPr/>
        </p:nvSpPr>
        <p:spPr>
          <a:xfrm>
            <a:off x="1530985" y="189738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一旦确定创业商机具有很大的可行性，就要全力以赴投身到创业活动中。虽然还有很多不确定性，甚至有失败的风险，但此时最需要的是勇气和魄力，这一点非常关键也极为难得</a:t>
            </a:r>
            <a:r>
              <a:rPr lang="zh-CN" altLang="en-US" sz="1400" dirty="0">
                <a:latin typeface="Segoe UI" panose="020B0502040204020203" pitchFamily="2" charset="0"/>
              </a:rPr>
              <a:t>。</a:t>
            </a:r>
          </a:p>
        </p:txBody>
      </p:sp>
      <p:sp>
        <p:nvSpPr>
          <p:cNvPr id="16395" name="文本框 11"/>
          <p:cNvSpPr txBox="1"/>
          <p:nvPr/>
        </p:nvSpPr>
        <p:spPr>
          <a:xfrm>
            <a:off x="1530985" y="2502535"/>
            <a:ext cx="1554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整合创业资源</a:t>
            </a:r>
          </a:p>
        </p:txBody>
      </p:sp>
      <p:sp>
        <p:nvSpPr>
          <p:cNvPr id="16396" name="文本框 12"/>
          <p:cNvSpPr txBox="1"/>
          <p:nvPr/>
        </p:nvSpPr>
        <p:spPr>
          <a:xfrm>
            <a:off x="1530985" y="2870835"/>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事业型创业者不仅需要专业知识，还需要其他创业资源，如创业合作者、经费、专利、专有技能、人脉关系、经验等。创业者在创业过程中要特别注重寻找能优势互补且全力以赴共同创业的合伙人，此外，还要寻找知识的转化点，充分结合自身专业，发挥特长，选择与专业相关的项目创业</a:t>
            </a:r>
            <a:r>
              <a:rPr lang="zh-CN" altLang="en-US" sz="1400" dirty="0">
                <a:latin typeface="Segoe UI" panose="020B0502040204020203" pitchFamily="2" charset="0"/>
              </a:rPr>
              <a:t>。</a:t>
            </a:r>
          </a:p>
        </p:txBody>
      </p:sp>
      <p:sp>
        <p:nvSpPr>
          <p:cNvPr id="2" name="文本框 7"/>
          <p:cNvSpPr txBox="1"/>
          <p:nvPr/>
        </p:nvSpPr>
        <p:spPr>
          <a:xfrm>
            <a:off x="1530985" y="3665855"/>
            <a:ext cx="1554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创建创业平台</a:t>
            </a:r>
          </a:p>
        </p:txBody>
      </p:sp>
      <p:sp>
        <p:nvSpPr>
          <p:cNvPr id="3" name="文本框 8"/>
          <p:cNvSpPr txBox="1"/>
          <p:nvPr/>
        </p:nvSpPr>
        <p:spPr>
          <a:xfrm>
            <a:off x="1530985" y="4034155"/>
            <a:ext cx="9822815" cy="582295"/>
          </a:xfrm>
          <a:prstGeom prst="rect">
            <a:avLst/>
          </a:prstGeom>
          <a:noFill/>
          <a:ln w="9525">
            <a:noFill/>
          </a:ln>
        </p:spPr>
        <p:txBody>
          <a:bodyPr wrap="square">
            <a:spAutoFit/>
          </a:bodyPr>
          <a:lstStyle/>
          <a:p>
            <a:pPr eaLnBrk="1" hangingPunct="1">
              <a:lnSpc>
                <a:spcPct val="114000"/>
              </a:lnSpc>
              <a:spcAft>
                <a:spcPts val="1000"/>
              </a:spcAft>
            </a:pPr>
            <a:r>
              <a:rPr lang="zh-CN" altLang="en-US" sz="1400" dirty="0">
                <a:latin typeface="Segoe UI" panose="020B0502040204020203" pitchFamily="2" charset="0"/>
              </a:rPr>
              <a:t>事业型创业都是通过创建平台实现的，如适当的公司或组织形式。一旦创业者研究完目标企业的潜力，评估过它成功的可能性之后，就必须考虑如何组织这个企业。</a:t>
            </a:r>
          </a:p>
        </p:txBody>
      </p:sp>
      <p:sp>
        <p:nvSpPr>
          <p:cNvPr id="4" name="圆角矩形 5"/>
          <p:cNvSpPr>
            <a:spLocks noChangeAspect="1"/>
          </p:cNvSpPr>
          <p:nvPr/>
        </p:nvSpPr>
        <p:spPr>
          <a:xfrm>
            <a:off x="851218" y="4592320"/>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8</a:t>
            </a:r>
          </a:p>
        </p:txBody>
      </p:sp>
      <p:sp>
        <p:nvSpPr>
          <p:cNvPr id="5" name="文本框 7"/>
          <p:cNvSpPr txBox="1"/>
          <p:nvPr/>
        </p:nvSpPr>
        <p:spPr>
          <a:xfrm>
            <a:off x="1537970" y="4632960"/>
            <a:ext cx="1097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经营企业</a:t>
            </a:r>
          </a:p>
        </p:txBody>
      </p:sp>
      <p:sp>
        <p:nvSpPr>
          <p:cNvPr id="6" name="文本框 8"/>
          <p:cNvSpPr txBox="1"/>
          <p:nvPr/>
        </p:nvSpPr>
        <p:spPr>
          <a:xfrm>
            <a:off x="1537970" y="5001260"/>
            <a:ext cx="9822815" cy="582295"/>
          </a:xfrm>
          <a:prstGeom prst="rect">
            <a:avLst/>
          </a:prstGeom>
          <a:noFill/>
          <a:ln w="9525">
            <a:noFill/>
          </a:ln>
        </p:spPr>
        <p:txBody>
          <a:bodyPr wrap="square">
            <a:spAutoFit/>
          </a:bodyPr>
          <a:lstStyle/>
          <a:p>
            <a:pPr eaLnBrk="1" hangingPunct="1">
              <a:lnSpc>
                <a:spcPct val="114000"/>
              </a:lnSpc>
              <a:spcAft>
                <a:spcPts val="1000"/>
              </a:spcAft>
            </a:pPr>
            <a:r>
              <a:rPr lang="zh-CN" altLang="en-US" sz="1400" dirty="0">
                <a:latin typeface="Segoe UI" panose="020B0502040204020203" pitchFamily="2" charset="0"/>
              </a:rPr>
              <a:t>一旦创业者建立起企业并开始运营了，我们必须认识到，创业行动并不仅仅是建立起一家企业，一名创业者也必须通过管理来有效地经营企业，这都需要脚踏实地付诸行动，付出极大的努力。</a:t>
            </a:r>
          </a:p>
        </p:txBody>
      </p:sp>
      <p:sp>
        <p:nvSpPr>
          <p:cNvPr id="7" name="圆角矩形 5"/>
          <p:cNvSpPr>
            <a:spLocks noChangeAspect="1"/>
          </p:cNvSpPr>
          <p:nvPr/>
        </p:nvSpPr>
        <p:spPr>
          <a:xfrm>
            <a:off x="851218" y="5544185"/>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9</a:t>
            </a:r>
          </a:p>
        </p:txBody>
      </p:sp>
      <p:sp>
        <p:nvSpPr>
          <p:cNvPr id="8" name="文本框 7"/>
          <p:cNvSpPr txBox="1"/>
          <p:nvPr/>
        </p:nvSpPr>
        <p:spPr>
          <a:xfrm>
            <a:off x="1537970" y="5584825"/>
            <a:ext cx="2240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迎难而上，谋求发展</a:t>
            </a:r>
          </a:p>
        </p:txBody>
      </p:sp>
      <p:sp>
        <p:nvSpPr>
          <p:cNvPr id="9" name="文本框 8"/>
          <p:cNvSpPr txBox="1"/>
          <p:nvPr/>
        </p:nvSpPr>
        <p:spPr>
          <a:xfrm>
            <a:off x="1537970" y="5953125"/>
            <a:ext cx="9822815" cy="582295"/>
          </a:xfrm>
          <a:prstGeom prst="rect">
            <a:avLst/>
          </a:prstGeom>
          <a:noFill/>
          <a:ln w="9525">
            <a:noFill/>
          </a:ln>
        </p:spPr>
        <p:txBody>
          <a:bodyPr wrap="square">
            <a:spAutoFit/>
          </a:bodyPr>
          <a:lstStyle/>
          <a:p>
            <a:pPr eaLnBrk="1" hangingPunct="1">
              <a:lnSpc>
                <a:spcPct val="114000"/>
              </a:lnSpc>
              <a:spcAft>
                <a:spcPts val="1000"/>
              </a:spcAft>
            </a:pPr>
            <a:r>
              <a:rPr lang="zh-CN" altLang="en-US" sz="1400" dirty="0">
                <a:latin typeface="Segoe UI" panose="020B0502040204020203" pitchFamily="2" charset="0"/>
              </a:rPr>
              <a:t>面对创业过程中出现的风险，包括财务、精神、社会领域及家庭等方面，不要轻言放弃。创业需要创业者具有持之以恒的精神。有关的调查显示，95%的创业生败不是因项目本身的问题，而是创业者缺乏持之以恒的精神。</a:t>
            </a: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1775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商业计划书中的摘要部分十分重要，因为它是投资者首先要看的内容。它必须能让投资者从看第一眼就有兴趣并渴望得到更多的信息。这些内容都是关键点，它将给读者留下长久的印象。通常，摘要部分要简短而精练（一页或两页）。它讲述了商机条件是什么以及为什么存在这样的条件;为什么你对此商机有兴趣;谁来把商机付诸实施以及为什么这些人可以这样做;开发此商机的战略以及公司如何进入市场并进行市场渗透等。</a:t>
            </a:r>
          </a:p>
          <a:p>
            <a:pPr eaLnBrk="1" hangingPunct="1">
              <a:lnSpc>
                <a:spcPct val="114000"/>
              </a:lnSpc>
              <a:spcAft>
                <a:spcPts val="1000"/>
              </a:spcAft>
            </a:pPr>
            <a:r>
              <a:rPr lang="zh-CN" altLang="en-US" sz="1400" dirty="0">
                <a:latin typeface="Segoe UI" panose="020B0502040204020203" pitchFamily="2" charset="0"/>
              </a:rPr>
              <a:t>此外</a:t>
            </a:r>
            <a:r>
              <a:rPr lang="en-US" altLang="x-none" sz="1400" dirty="0">
                <a:latin typeface="Segoe UI" panose="020B0502040204020203" pitchFamily="2" charset="0"/>
              </a:rPr>
              <a:t>，在摘要部分，你还要清楚地表达需要强调的主要观点或利益，大概描述一下关键事实、条件、竞争者的痛点（服务质量差等）、行业趋势及其他可以定义商机的证据和逻辑推理，适当说明在产品与服务进入市场并扩展到其他细分市场（如国际市场）后企业的发展和扩张计划。</a:t>
            </a:r>
          </a:p>
          <a:p>
            <a:pPr eaLnBrk="1" hangingPunct="1">
              <a:lnSpc>
                <a:spcPct val="114000"/>
              </a:lnSpc>
              <a:spcAft>
                <a:spcPts val="1000"/>
              </a:spcAft>
            </a:pPr>
            <a:r>
              <a:rPr lang="en-US" altLang="x-none" sz="1400" dirty="0">
                <a:latin typeface="Segoe UI" panose="020B0502040204020203" pitchFamily="2" charset="0"/>
              </a:rPr>
              <a:t>别忘记还需要有一个对公司基本情况的简介，如主要产品和业务的范围及突出特色;目标市场与潜力;销售计划;财务计划;资金需求状况等。</a:t>
            </a:r>
          </a:p>
          <a:p>
            <a:pPr eaLnBrk="1" hangingPunct="1">
              <a:lnSpc>
                <a:spcPct val="114000"/>
              </a:lnSpc>
              <a:spcAft>
                <a:spcPts val="1000"/>
              </a:spcAft>
            </a:pPr>
            <a:r>
              <a:rPr lang="en-US" altLang="x-none" sz="1400" dirty="0">
                <a:latin typeface="Segoe UI" panose="020B0502040204020203" pitchFamily="2" charset="0"/>
              </a:rPr>
              <a:t>创业者最好在完成计划书其他全部内容的编写后再撰写摘要部分，因为这样可以比较容易凝练计划书中各组成部分的精华内容。因此，在草拟其他部分时，很有必要从每一部分中提出一两句关键语句或一些关键事实和数字作为摘要内容的组成部分。</a:t>
            </a:r>
          </a:p>
        </p:txBody>
      </p:sp>
      <p:sp>
        <p:nvSpPr>
          <p:cNvPr id="18437" name="文本框 175"/>
          <p:cNvSpPr txBox="1"/>
          <p:nvPr/>
        </p:nvSpPr>
        <p:spPr>
          <a:xfrm>
            <a:off x="975043" y="1806575"/>
            <a:ext cx="23215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sz="2400" b="1" dirty="0">
                <a:solidFill>
                  <a:schemeClr val="bg1"/>
                </a:solidFill>
                <a:ea typeface="Microsoft JhengHei" panose="020B0604030504040204" pitchFamily="2" charset="-120"/>
              </a:rPr>
              <a:t>第一部分，摘要</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正式商业计划书的编写</a:t>
            </a: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56235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商业计划书中，应提供所有与企业的产品或服务有关的细节，包括企业所实施的所有调查结论，包括∶产品正处于什么样的发展阶段?它的独特性怎样?企业分销产品的方法是什么?谁会使用企业的产品，为什么?产品的生产成本是多少?售价是多少?企业发展新的现代化产品的计划是什么?把投资者拉到企业的产品或服务中来，这样投资者就会和创业者一样对产品有兴趣。通常，产品介绍应包括以下内容∶产品的概念、性能及特性;主要产品介绍;产品的市场竞争力;产品的研究和开发过程;发展新产品的计划和成本分析;产品的市场前景预测;产品的品牌和专利。</a:t>
            </a:r>
          </a:p>
          <a:p>
            <a:pPr eaLnBrk="1" hangingPunct="1">
              <a:lnSpc>
                <a:spcPct val="114000"/>
              </a:lnSpc>
              <a:spcAft>
                <a:spcPts val="1000"/>
              </a:spcAft>
            </a:pPr>
            <a:r>
              <a:rPr lang="en-US" altLang="x-none" sz="1400" dirty="0">
                <a:latin typeface="Segoe UI" panose="020B0502040204020203" pitchFamily="2" charset="0"/>
              </a:rPr>
              <a:t>需要说明的是，产品/服务介绍部分必须要清晰地回答以下问题∶</a:t>
            </a:r>
          </a:p>
          <a:p>
            <a:pPr eaLnBrk="1" hangingPunct="1">
              <a:lnSpc>
                <a:spcPct val="114000"/>
              </a:lnSpc>
              <a:spcAft>
                <a:spcPts val="1000"/>
              </a:spcAft>
            </a:pPr>
            <a:r>
              <a:rPr lang="en-US" altLang="x-none" sz="1400" dirty="0">
                <a:latin typeface="Segoe UI" panose="020B0502040204020203" pitchFamily="2" charset="0"/>
              </a:rPr>
              <a:t>（1）你提供的是什么样的产品或服务?功能是什么?产品或服务能解决什么问题?顾客能从产品或服务中获得什么好处?</a:t>
            </a:r>
          </a:p>
          <a:p>
            <a:pPr eaLnBrk="1" hangingPunct="1">
              <a:lnSpc>
                <a:spcPct val="114000"/>
              </a:lnSpc>
              <a:spcAft>
                <a:spcPts val="1000"/>
              </a:spcAft>
            </a:pPr>
            <a:r>
              <a:rPr lang="en-US" altLang="x-none" sz="1400" dirty="0">
                <a:latin typeface="Segoe UI" panose="020B0502040204020203" pitchFamily="2" charset="0"/>
              </a:rPr>
              <a:t>（2）与竞争对手相比，自己提供的产品或服务有哪些优缺点?特有的功能是什么?顾客为什么会选择本企业的产品或服务?</a:t>
            </a:r>
          </a:p>
          <a:p>
            <a:pPr eaLnBrk="1" hangingPunct="1">
              <a:lnSpc>
                <a:spcPct val="114000"/>
              </a:lnSpc>
              <a:spcAft>
                <a:spcPts val="1000"/>
              </a:spcAft>
            </a:pPr>
            <a:r>
              <a:rPr lang="en-US" altLang="x-none" sz="1400" dirty="0">
                <a:latin typeface="Segoe UI" panose="020B0502040204020203" pitchFamily="2" charset="0"/>
              </a:rPr>
              <a:t>（3）企业采取了何种保护措施，申请专利、许可证，还是与已申请专利的厂家达成了哪些协议?</a:t>
            </a:r>
          </a:p>
          <a:p>
            <a:pPr eaLnBrk="1" hangingPunct="1">
              <a:lnSpc>
                <a:spcPct val="114000"/>
              </a:lnSpc>
              <a:spcAft>
                <a:spcPts val="1000"/>
              </a:spcAft>
            </a:pPr>
            <a:r>
              <a:rPr lang="en-US" altLang="x-none" sz="1400" dirty="0">
                <a:latin typeface="Segoe UI" panose="020B0502040204020203" pitchFamily="2" charset="0"/>
              </a:rPr>
              <a:t>（4）为什么企业的产品或服务的定价可以产生足够的利润?为什么用户会大批量地购</a:t>
            </a:r>
            <a:r>
              <a:rPr lang="zh-CN" altLang="en-US" sz="1400" dirty="0">
                <a:latin typeface="Segoe UI" panose="020B0502040204020203" pitchFamily="2" charset="0"/>
              </a:rPr>
              <a:t>买产品和服务</a:t>
            </a:r>
            <a:endParaRPr lang="en-US" altLang="x-none" sz="1400" dirty="0">
              <a:latin typeface="Segoe UI" panose="020B0502040204020203" pitchFamily="2" charset="0"/>
            </a:endParaRPr>
          </a:p>
          <a:p>
            <a:pPr eaLnBrk="1" hangingPunct="1">
              <a:lnSpc>
                <a:spcPct val="114000"/>
              </a:lnSpc>
              <a:spcAft>
                <a:spcPts val="1000"/>
              </a:spcAft>
            </a:pPr>
            <a:r>
              <a:rPr lang="en-US" altLang="x-none" sz="1400" dirty="0">
                <a:latin typeface="Segoe UI" panose="020B0502040204020203" pitchFamily="2" charset="0"/>
              </a:rPr>
              <a:t>（5）企业采用何种方式去改进产品或服务的质量、性能，企业对发展新产品或服务有哪些计划，等等。</a:t>
            </a:r>
          </a:p>
        </p:txBody>
      </p:sp>
      <p:sp>
        <p:nvSpPr>
          <p:cNvPr id="18437" name="文本框 175"/>
          <p:cNvSpPr txBox="1"/>
          <p:nvPr/>
        </p:nvSpPr>
        <p:spPr>
          <a:xfrm>
            <a:off x="975043" y="1806575"/>
            <a:ext cx="362775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sz="2400" b="1" dirty="0">
                <a:solidFill>
                  <a:schemeClr val="bg1"/>
                </a:solidFill>
                <a:ea typeface="Microsoft JhengHei" panose="020B0604030504040204" pitchFamily="2" charset="-120"/>
              </a:rPr>
              <a:t>第二部分，产品/服务介绍</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正式商业计划书的编写</a:t>
            </a: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04927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商业计划书要提供新创企业对目标市场的深入分析和理解。一般从三个角度提供数据∶一是宏观的;二是微观的;三是具体新创企业的目标市场。从宏观角度讲，要细致析经济、地理、职业等因素对消费者选择购买本企业产品这一行为的影响，以及各个因素所起的作用。但由于投资者对宏观领域的信息一般也比较了解，因此，创业者不必在此费时编写太多的内容。</a:t>
            </a:r>
          </a:p>
          <a:p>
            <a:pPr eaLnBrk="1" hangingPunct="1">
              <a:lnSpc>
                <a:spcPct val="114000"/>
              </a:lnSpc>
              <a:spcAft>
                <a:spcPts val="1000"/>
              </a:spcAft>
            </a:pPr>
            <a:r>
              <a:rPr lang="en-US" altLang="x-none" sz="1400" dirty="0">
                <a:latin typeface="Segoe UI" panose="020B0502040204020203" pitchFamily="2" charset="0"/>
              </a:rPr>
              <a:t>进行市场分析，首先要对需求进行预测∶市场是否存在对这种产品的需求?需求程度是否可以给企业带来所期望的利益?新的市场规模有多大?需求发展的未来趋向及其状态如何?影响需求的因素都有哪些?其次，市场预测还要对市场竞争的情况、企业所面对的竞争格局进行分析∶市场中主要的竞争者有哪些?是否存在有利于本企业产品的市场空当?本企业预计的市场占有率是多少?本企业进入市场会引起竞争者怎样的反应?这些反应对企业会有什么影响?等等。</a:t>
            </a:r>
          </a:p>
          <a:p>
            <a:pPr eaLnBrk="1" hangingPunct="1">
              <a:lnSpc>
                <a:spcPct val="114000"/>
              </a:lnSpc>
              <a:spcAft>
                <a:spcPts val="1000"/>
              </a:spcAft>
            </a:pPr>
            <a:r>
              <a:rPr lang="en-US" altLang="x-none" sz="1400" dirty="0">
                <a:latin typeface="Segoe UI" panose="020B0502040204020203" pitchFamily="2" charset="0"/>
              </a:rPr>
              <a:t>在商业计划书中，市场分析应包括以下内容∶市场现状综述;竞争厂商概览;目标顾客和目标市场;本企业产品的市场地位;市场区位和特征等。目标市场和预测包括确认并简要解释行业和市场、主要客户群、产品或服务定位以及你计划如何接触到这些客户群并向他们提供服务。这里包括的信息有市场结构、你正在寻找的细分市场或机会市场的大小和成长率、你估计的销售数量和销售额、你预计的市场份额、客户的付款期以及你的定价战略（ 包括价格性能比、价格价值比、价格效益比等因素）。</a:t>
            </a:r>
          </a:p>
        </p:txBody>
      </p:sp>
      <p:sp>
        <p:nvSpPr>
          <p:cNvPr id="18437" name="文本框 175"/>
          <p:cNvSpPr txBox="1"/>
          <p:nvPr/>
        </p:nvSpPr>
        <p:spPr>
          <a:xfrm>
            <a:off x="975043" y="1806575"/>
            <a:ext cx="29324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sz="2400" b="1" dirty="0">
                <a:solidFill>
                  <a:schemeClr val="bg1"/>
                </a:solidFill>
                <a:ea typeface="Microsoft JhengHei" panose="020B0604030504040204" pitchFamily="2" charset="-120"/>
              </a:rPr>
              <a:t>第三部分，市场分析</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正式商业计划书的编写</a:t>
            </a: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18833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市场策略是企业经营中最富挑战性的环节，包括一个主要的营销计划，计划中应列出本企业打算开展广告、促销以及公关活动的地区，明确每一项活动的预算和收益。商业计划中还应简述企业的销售战略∶企业是使用外面的销售代表还是内部职员?企业是使用转卖商、分销商还是特许商?企业将提供何种类型的销售培训?此外，商业计划还应特别关注销售中的细节问题。影响市场策略的主要因素有∶</a:t>
            </a:r>
          </a:p>
          <a:p>
            <a:pPr eaLnBrk="1" hangingPunct="1">
              <a:lnSpc>
                <a:spcPct val="114000"/>
              </a:lnSpc>
              <a:spcAft>
                <a:spcPts val="1000"/>
              </a:spcAft>
            </a:pPr>
            <a:r>
              <a:rPr lang="en-US" altLang="x-none" sz="1400" dirty="0">
                <a:latin typeface="Segoe UI" panose="020B0502040204020203" pitchFamily="2" charset="0"/>
              </a:rPr>
              <a:t>（1）消费者的特点;</a:t>
            </a:r>
          </a:p>
          <a:p>
            <a:pPr eaLnBrk="1" hangingPunct="1">
              <a:lnSpc>
                <a:spcPct val="114000"/>
              </a:lnSpc>
              <a:spcAft>
                <a:spcPts val="1000"/>
              </a:spcAft>
            </a:pPr>
            <a:r>
              <a:rPr lang="en-US" altLang="x-none" sz="1400" dirty="0">
                <a:latin typeface="Segoe UI" panose="020B0502040204020203" pitchFamily="2" charset="0"/>
              </a:rPr>
              <a:t>（2）产品的特性;</a:t>
            </a:r>
          </a:p>
          <a:p>
            <a:pPr eaLnBrk="1" hangingPunct="1">
              <a:lnSpc>
                <a:spcPct val="114000"/>
              </a:lnSpc>
              <a:spcAft>
                <a:spcPts val="1000"/>
              </a:spcAft>
            </a:pPr>
            <a:r>
              <a:rPr lang="en-US" altLang="x-none" sz="1400" dirty="0">
                <a:latin typeface="Segoe UI" panose="020B0502040204020203" pitchFamily="2" charset="0"/>
              </a:rPr>
              <a:t>（3）企业自身的状况;</a:t>
            </a:r>
          </a:p>
          <a:p>
            <a:pPr eaLnBrk="1" hangingPunct="1">
              <a:lnSpc>
                <a:spcPct val="114000"/>
              </a:lnSpc>
              <a:spcAft>
                <a:spcPts val="1000"/>
              </a:spcAft>
            </a:pPr>
            <a:r>
              <a:rPr lang="en-US" altLang="x-none" sz="1400" dirty="0">
                <a:latin typeface="Segoe UI" panose="020B0502040204020203" pitchFamily="2" charset="0"/>
              </a:rPr>
              <a:t>（4）市场环境方面的因素，最终影响营销策略的则是营销成本和营销效益等因素。</a:t>
            </a:r>
          </a:p>
          <a:p>
            <a:pPr eaLnBrk="1" hangingPunct="1">
              <a:lnSpc>
                <a:spcPct val="114000"/>
              </a:lnSpc>
              <a:spcAft>
                <a:spcPts val="1000"/>
              </a:spcAft>
            </a:pPr>
            <a:r>
              <a:rPr lang="en-US" altLang="x-none" sz="1400" dirty="0">
                <a:latin typeface="Segoe UI" panose="020B0502040204020203" pitchFamily="2" charset="0"/>
              </a:rPr>
              <a:t>在商业计划书中，市场策略应包括以下内容∶（1）市场机构和营销渠道的选择;（2）营销队伍和管理;（3）促销计划和广告策略;（4）价格决策。</a:t>
            </a:r>
          </a:p>
        </p:txBody>
      </p:sp>
      <p:sp>
        <p:nvSpPr>
          <p:cNvPr id="18437" name="文本框 175"/>
          <p:cNvSpPr txBox="1"/>
          <p:nvPr/>
        </p:nvSpPr>
        <p:spPr>
          <a:xfrm>
            <a:off x="975043" y="1806575"/>
            <a:ext cx="29324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sz="2400" b="1" dirty="0">
                <a:solidFill>
                  <a:schemeClr val="bg1"/>
                </a:solidFill>
                <a:ea typeface="Microsoft JhengHei" panose="020B0604030504040204" pitchFamily="2" charset="-120"/>
              </a:rPr>
              <a:t>第四部分，市场策略</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正式商业计划书的编写</a:t>
            </a: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55778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商业计划中还应明确管理目标以及组织机构图。应对公司结构进行简要介绍，表明公司是如何运转的，包括∶组织机构图，有哪些部门及各部门的功能与责任，各部门的负责人及主要成员，他们是否分工明确，各就各位;公司的报酬体系;公司的股东名单，包括认股权、比例和特权;公司的董事会成员;各位董事的背景资料等。特别是要对创业团队的主要管理人员加以介绍，说明他们所具有的能力、他们在本企业中的职务和责任、他们过去的详细经历及背景等。</a:t>
            </a:r>
          </a:p>
          <a:p>
            <a:pPr eaLnBrk="1" hangingPunct="1">
              <a:lnSpc>
                <a:spcPct val="114000"/>
              </a:lnSpc>
              <a:spcAft>
                <a:spcPts val="1000"/>
              </a:spcAft>
            </a:pPr>
            <a:r>
              <a:rPr lang="en-US" altLang="x-none" sz="1400" dirty="0">
                <a:latin typeface="Segoe UI" panose="020B0502040204020203" pitchFamily="2" charset="0"/>
              </a:rPr>
              <a:t>要创办成功的企业，其关键因素就是要有一支强有力的管理队伍。这支队伍的成员必须有较高的专业技术知识、管理才能和多年工作经验，要给投资者留下这支队伍很优秀的印象。在商业计划中，组织结构和团队成员介绍部分要清晰地回答以下问题∶</a:t>
            </a:r>
          </a:p>
          <a:p>
            <a:pPr eaLnBrk="1" hangingPunct="1">
              <a:lnSpc>
                <a:spcPct val="114000"/>
              </a:lnSpc>
              <a:spcAft>
                <a:spcPts val="1000"/>
              </a:spcAft>
            </a:pPr>
            <a:r>
              <a:rPr lang="en-US" altLang="x-none" sz="1400" dirty="0">
                <a:latin typeface="Segoe UI" panose="020B0502040204020203" pitchFamily="2" charset="0"/>
              </a:rPr>
              <a:t>首先描述一下整个管理队伍及其职责，然后再分别介绍每位管理人员的职业背景、特殊才能、特点和造诣，细致描述每个管理者将对公司未来所做的贡献。</a:t>
            </a:r>
          </a:p>
        </p:txBody>
      </p:sp>
      <p:sp>
        <p:nvSpPr>
          <p:cNvPr id="18437" name="文本框 175"/>
          <p:cNvSpPr txBox="1"/>
          <p:nvPr/>
        </p:nvSpPr>
        <p:spPr>
          <a:xfrm>
            <a:off x="975043" y="1806575"/>
            <a:ext cx="507047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sz="2400" b="1" dirty="0">
                <a:solidFill>
                  <a:schemeClr val="bg1"/>
                </a:solidFill>
                <a:ea typeface="Microsoft JhengHei" panose="020B0604030504040204" pitchFamily="2" charset="-120"/>
              </a:rPr>
              <a:t>第五部分，介绍组织结构及重要成员</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正式商业计划书的编写</a:t>
            </a: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80352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几乎所有公司都会有竞争对手。你如果开发了一种新产品，投资者通常都会向同类产品的行业巨头打探，了解这些巨头为什么自己不研发同类的产品，再让巨头们谈对这类产品的看法和观点。其中的关键是你的产品要比竞争品牌的产品做得更好、更先进。</a:t>
            </a:r>
          </a:p>
          <a:p>
            <a:pPr eaLnBrk="1" hangingPunct="1">
              <a:lnSpc>
                <a:spcPct val="114000"/>
              </a:lnSpc>
              <a:spcAft>
                <a:spcPts val="1000"/>
              </a:spcAft>
            </a:pPr>
            <a:r>
              <a:rPr lang="en-US" altLang="x-none" sz="1400" dirty="0">
                <a:latin typeface="Segoe UI" panose="020B0502040204020203" pitchFamily="2" charset="0"/>
              </a:rPr>
              <a:t>在商业计划书中，创业者应细致分析竞争对手的情况。主要的竞争对手都有谁?他们的产品是如何工作的?竞争对手的产品与本企业的产品相比，有哪些相同点和不同点?竞争对手所采用的营销策略是什么?最好能提供每个主要竞争者的销售额、毛利、收入以及市场份额，然后再讨论本企业相对于每个竞争者所具有的竞争优势。要表现出能在跟其他的新创企业的竞争中胜出的信心，还要说服投资者，顾客之所以偏爱本企业产品的原因是∶本企业的产品质量好、送货迅速、定位适中、价格合适等。商业计划书要使读者确信∶本企业不仅是行业中的有力竞争者，而且将来还会是确定行业标准的领先者等。</a:t>
            </a:r>
          </a:p>
          <a:p>
            <a:pPr eaLnBrk="1" hangingPunct="1">
              <a:lnSpc>
                <a:spcPct val="114000"/>
              </a:lnSpc>
              <a:spcAft>
                <a:spcPts val="1000"/>
              </a:spcAft>
            </a:pPr>
            <a:r>
              <a:rPr lang="en-US" altLang="x-none" sz="1400" dirty="0">
                <a:latin typeface="Segoe UI" panose="020B0502040204020203" pitchFamily="2" charset="0"/>
              </a:rPr>
              <a:t>在商业计划书中，创业者还应阐明竞争者给本企业带来的风险以及本企业所采取的对策。在计划书中特别要讲清你的创新产品、服务和战略的明显竞争优势;供货周期的优势或市场进入者障碍;竞争者的缺点和薄弱环节;其他的行业条件等。</a:t>
            </a:r>
          </a:p>
        </p:txBody>
      </p:sp>
      <p:sp>
        <p:nvSpPr>
          <p:cNvPr id="18437" name="文本框 175"/>
          <p:cNvSpPr txBox="1"/>
          <p:nvPr/>
        </p:nvSpPr>
        <p:spPr>
          <a:xfrm>
            <a:off x="975043" y="1806575"/>
            <a:ext cx="29324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sz="2400" b="1" dirty="0">
                <a:solidFill>
                  <a:schemeClr val="bg1"/>
                </a:solidFill>
                <a:ea typeface="Microsoft JhengHei" panose="020B0604030504040204" pitchFamily="2" charset="-120"/>
              </a:rPr>
              <a:t>第六部分，竞争分析</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正式商业计划书的编写</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1775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这部分要说清新创企业将如何有效地开拓市场，企业的行动计划应该是无懈可击的。不要去说需要数百万去做媒体广告，然后"烧钱"去建立品牌。与其这样，还不如说∶"我们已经和某知名公司达成意向协议，通过它们的渠道进行全国推广。"</a:t>
            </a:r>
          </a:p>
          <a:p>
            <a:pPr eaLnBrk="1" hangingPunct="1">
              <a:lnSpc>
                <a:spcPct val="114000"/>
              </a:lnSpc>
              <a:spcAft>
                <a:spcPts val="1000"/>
              </a:spcAft>
            </a:pPr>
            <a:r>
              <a:rPr lang="en-US" altLang="x-none" sz="1400" dirty="0">
                <a:latin typeface="Segoe UI" panose="020B0502040204020203" pitchFamily="2" charset="0"/>
              </a:rPr>
              <a:t>这部分的内容还应该明确下列问题∶企业如何把产品推向市场?如何设计生产线，如何组装产品?企业生产需要哪些原料?企业拥有哪些生产资源，还需要什么生产资源?生产和设备的成本是多少?企业是买设备还是租设备?解释与产品组装，储存以及发送有关的固定成本和变动成本的情况。</a:t>
            </a:r>
          </a:p>
          <a:p>
            <a:pPr eaLnBrk="1" hangingPunct="1">
              <a:lnSpc>
                <a:spcPct val="114000"/>
              </a:lnSpc>
              <a:spcAft>
                <a:spcPts val="1000"/>
              </a:spcAft>
            </a:pPr>
            <a:r>
              <a:rPr lang="en-US" altLang="x-none" sz="1400" dirty="0">
                <a:latin typeface="Segoe UI" panose="020B0502040204020203" pitchFamily="2" charset="0"/>
              </a:rPr>
              <a:t>这部分内容还需要写明项目的执行预期进度。因为投资者非常关心新创公司的产品或服务什么时候能够通过各种测试并推向市场?什么时候公司的账上开始有收入?什么时候公司能达到盈亏平衡?当然，投资者并不会满足于盈亏平衡，而是通过平衡建立了信心，就会投入更多的资金去扩大企业规模，求得更大的发展。</a:t>
            </a:r>
          </a:p>
          <a:p>
            <a:pPr eaLnBrk="1" hangingPunct="1">
              <a:lnSpc>
                <a:spcPct val="114000"/>
              </a:lnSpc>
              <a:spcAft>
                <a:spcPts val="1000"/>
              </a:spcAft>
            </a:pPr>
            <a:r>
              <a:rPr lang="en-US" altLang="x-none" sz="1400" dirty="0">
                <a:latin typeface="Segoe UI" panose="020B0502040204020203" pitchFamily="2" charset="0"/>
              </a:rPr>
              <a:t>为了体现你的创业项目受到了市场认可，最好提供一些与客户签订的合同书、意向书或订单之类的资料。投资者不在乎你是否能成为亿万富翁，他们最关心的是你什么时候可以赚到第一笔钱。因此，最好要讲清楚第一笔钱是怎么来的，什么时候来的?</a:t>
            </a:r>
          </a:p>
        </p:txBody>
      </p:sp>
      <p:sp>
        <p:nvSpPr>
          <p:cNvPr id="18437" name="文本框 175"/>
          <p:cNvSpPr txBox="1"/>
          <p:nvPr/>
        </p:nvSpPr>
        <p:spPr>
          <a:xfrm>
            <a:off x="975043" y="1806575"/>
            <a:ext cx="29324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sz="2400" b="1" dirty="0">
                <a:solidFill>
                  <a:schemeClr val="bg1"/>
                </a:solidFill>
                <a:ea typeface="Microsoft JhengHei" panose="020B0604030504040204" pitchFamily="2" charset="-120"/>
              </a:rPr>
              <a:t>第七部分，行动计划</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正式商业计划书的编写</a:t>
            </a: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80352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几乎所有公司都会有竞争对手。你如果开发了一种新产品，投资者通常都会向同类产品的行业巨头打探，了解这些巨头为什么自己不研发同类的产品，再让巨头们谈对这类产品的看法和观点。其中的关键是你的产品要比竞争品牌的产品做得更好、更先进。</a:t>
            </a:r>
          </a:p>
          <a:p>
            <a:pPr eaLnBrk="1" hangingPunct="1">
              <a:lnSpc>
                <a:spcPct val="114000"/>
              </a:lnSpc>
              <a:spcAft>
                <a:spcPts val="1000"/>
              </a:spcAft>
            </a:pPr>
            <a:r>
              <a:rPr lang="en-US" altLang="x-none" sz="1400" dirty="0">
                <a:latin typeface="Segoe UI" panose="020B0502040204020203" pitchFamily="2" charset="0"/>
              </a:rPr>
              <a:t>在商业计划书中，创业者应细致分析竞争对手的情况。主要的竞争对手都有谁?他们的产品是如何工作的?竞争对手的产品与本企业的产品相比，有哪些相同点和不同点?竞争对手所采用的营销策略是什么?最好能提供每个主要竞争者的销售额、毛利、收入以及市场份额，然后再讨论本企业相对于每个竞争者所具有的竞争优势。要表现出能在跟其他的新创企业的竞争中胜出的信心，还要说服投资者，顾客之所以偏爱本企业产品的原因是∶本企业的产品质量好、送货迅速、定位适中、价格合适等。商业计划书要使读者确信∶本企业不仅是行业中的有力竞争者，而且将来还会是确定行业标准的领先者等。</a:t>
            </a:r>
          </a:p>
          <a:p>
            <a:pPr eaLnBrk="1" hangingPunct="1">
              <a:lnSpc>
                <a:spcPct val="114000"/>
              </a:lnSpc>
              <a:spcAft>
                <a:spcPts val="1000"/>
              </a:spcAft>
            </a:pPr>
            <a:r>
              <a:rPr lang="en-US" altLang="x-none" sz="1400" dirty="0">
                <a:latin typeface="Segoe UI" panose="020B0502040204020203" pitchFamily="2" charset="0"/>
              </a:rPr>
              <a:t>在商业计划书中，创业者还应阐明竞争者给本企业带来的风险以及本企业所采取的对策。在计划书中特别要讲清你的创新产品、服务和战略的明显竞争优势;供货周期的优势或市场进入者障碍;竞争者的缺点和薄弱环节;其他的行业条件等。</a:t>
            </a:r>
          </a:p>
        </p:txBody>
      </p:sp>
      <p:sp>
        <p:nvSpPr>
          <p:cNvPr id="18437" name="文本框 175"/>
          <p:cNvSpPr txBox="1"/>
          <p:nvPr/>
        </p:nvSpPr>
        <p:spPr>
          <a:xfrm>
            <a:off x="975043" y="1806575"/>
            <a:ext cx="29324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sz="2400" b="1" dirty="0">
                <a:solidFill>
                  <a:schemeClr val="bg1"/>
                </a:solidFill>
                <a:ea typeface="Microsoft JhengHei" panose="020B0604030504040204" pitchFamily="2" charset="-120"/>
              </a:rPr>
              <a:t>第八部分，财务规划</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正式商业计划书的编写</a:t>
            </a: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55092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通常，投资者会要求创业者提供一个详细的财务计划，最好用Excel表格的形式，而且至少要做三年的财务计划，最好是五年的计划，把重点放在第一年。财务规划需要花费较多的精力来具体分析，其中包括现金流量表、资产负债表以及损益表的制备。流动资金是企业的生命线，因此企业在初创或扩张时，对流动资金需要有预先详细的计划和进行过程中的严格控制;损益表反映的是企业的盈利状况，它是企业在运作一段时间后的经营结果;资产负债表则反映在某一时刻的企业状况，投资者可以用资产负债表中的数据得到的比率指标来衡量企业的经营状况以及可能的投资回报率。</a:t>
            </a:r>
          </a:p>
          <a:p>
            <a:pPr eaLnBrk="1" hangingPunct="1">
              <a:lnSpc>
                <a:spcPct val="114000"/>
              </a:lnSpc>
              <a:spcAft>
                <a:spcPts val="1000"/>
              </a:spcAft>
            </a:pPr>
            <a:r>
              <a:rPr lang="en-US" altLang="x-none" sz="1400" dirty="0">
                <a:latin typeface="Segoe UI" panose="020B0502040204020203" pitchFamily="2" charset="0"/>
              </a:rPr>
              <a:t>无论创建什么样的公司，账面收支平衡越早越好。一家公司开始有收入了，说明公司的产品或服务有市场价值。公司达到盈亏平衡，说明新创企业有盈利的潜力，只有具有盈利能力的企业，才是真正具有价值的企业，也才会有更多的投资者青睐，从而送来更多的资金支持。</a:t>
            </a:r>
          </a:p>
          <a:p>
            <a:pPr eaLnBrk="1" hangingPunct="1">
              <a:lnSpc>
                <a:spcPct val="114000"/>
              </a:lnSpc>
              <a:spcAft>
                <a:spcPts val="1000"/>
              </a:spcAft>
            </a:pPr>
            <a:r>
              <a:rPr lang="en-US" altLang="x-none" sz="1400" dirty="0">
                <a:latin typeface="Segoe UI" panose="020B0502040204020203" pitchFamily="2" charset="0"/>
              </a:rPr>
              <a:t>这部分还需要写明现金流结构。现金的流入和流出是如何构成的，然后根据对现金流的分析，结合实际问题提出调整策略，从而改善现金流，增加稳定性、降低风险。</a:t>
            </a:r>
          </a:p>
          <a:p>
            <a:pPr eaLnBrk="1" hangingPunct="1">
              <a:lnSpc>
                <a:spcPct val="114000"/>
              </a:lnSpc>
              <a:spcAft>
                <a:spcPts val="1000"/>
              </a:spcAft>
            </a:pPr>
            <a:r>
              <a:rPr lang="en-US" altLang="x-none" sz="1400" dirty="0">
                <a:latin typeface="Segoe UI" panose="020B0502040204020203" pitchFamily="2" charset="0"/>
              </a:rPr>
              <a:t>财务规划一般要包括以下内容∶</a:t>
            </a:r>
          </a:p>
          <a:p>
            <a:pPr eaLnBrk="1" hangingPunct="1">
              <a:lnSpc>
                <a:spcPct val="114000"/>
              </a:lnSpc>
              <a:spcAft>
                <a:spcPts val="1000"/>
              </a:spcAft>
            </a:pPr>
            <a:r>
              <a:rPr lang="en-US" altLang="x-none" sz="1400" dirty="0">
                <a:latin typeface="Segoe UI" panose="020B0502040204020203" pitchFamily="2" charset="0"/>
              </a:rPr>
              <a:t>（1）商业计划书的条件假设;（2）预计的资产负债表;预计的损益表;（3）现金收支分析;（4）资金的来源和使用。</a:t>
            </a:r>
          </a:p>
        </p:txBody>
      </p:sp>
      <p:sp>
        <p:nvSpPr>
          <p:cNvPr id="18437" name="文本框 175"/>
          <p:cNvSpPr txBox="1"/>
          <p:nvPr/>
        </p:nvSpPr>
        <p:spPr>
          <a:xfrm>
            <a:off x="975043" y="1806575"/>
            <a:ext cx="29324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sz="2400" b="1" dirty="0">
                <a:solidFill>
                  <a:schemeClr val="bg1"/>
                </a:solidFill>
                <a:ea typeface="Microsoft JhengHei" panose="020B0604030504040204" pitchFamily="2" charset="-120"/>
              </a:rPr>
              <a:t>第八部分，财务规划</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正式商业计划书的编写</a:t>
            </a: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42265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合理的融资决策必须在保证公司经营的现金流量匹配的基本前提下，尽可能地降低融资成本，以提高股东的市场价值。在实际中，不同性质的企业对融资方式和融资成本会有不同的考虑和侧重。对于高成长性公司，业务的扩张快，投资的预期回报率高，同时经营的现金流往往不稳定，财务风险较大，债务融资不能保证资本扩张和业务扩展的需要，一般采用股权融资方式。股权融资的成本虽高，但如果公司经营成功，投资的回报率会远远超过股权的融资成本，有利于提升股东的价值。</a:t>
            </a:r>
          </a:p>
          <a:p>
            <a:pPr eaLnBrk="1" hangingPunct="1">
              <a:lnSpc>
                <a:spcPct val="114000"/>
              </a:lnSpc>
              <a:spcAft>
                <a:spcPts val="1000"/>
              </a:spcAft>
            </a:pPr>
            <a:r>
              <a:rPr lang="en-US" altLang="x-none" sz="1400" dirty="0">
                <a:latin typeface="Segoe UI" panose="020B0502040204020203" pitchFamily="2" charset="0"/>
              </a:rPr>
              <a:t>需要什么样的资金?什么时候需要?目的是什么?长期或短期融资?对每一个融资问题都要进行合理的叙述。什么时候、为什么能上市?在融资之前应明确产权、股票期权、认股权证、其他承付款项等。</a:t>
            </a:r>
          </a:p>
          <a:p>
            <a:pPr eaLnBrk="1" hangingPunct="1">
              <a:lnSpc>
                <a:spcPct val="114000"/>
              </a:lnSpc>
              <a:spcAft>
                <a:spcPts val="1000"/>
              </a:spcAft>
            </a:pPr>
            <a:r>
              <a:rPr lang="en-US" altLang="x-none" sz="1400" dirty="0">
                <a:latin typeface="Segoe UI" panose="020B0502040204020203" pitchFamily="2" charset="0"/>
              </a:rPr>
              <a:t>在这一部分创业者还应写出自己投入了多少钱。如果一分钱都没有投入，投资者可能会怀疑创业者本身对这个项目的信心和创业态度。</a:t>
            </a:r>
          </a:p>
          <a:p>
            <a:pPr eaLnBrk="1" hangingPunct="1">
              <a:lnSpc>
                <a:spcPct val="114000"/>
              </a:lnSpc>
              <a:spcAft>
                <a:spcPts val="1000"/>
              </a:spcAft>
            </a:pPr>
            <a:r>
              <a:rPr lang="en-US" altLang="x-none" sz="1400" dirty="0">
                <a:latin typeface="Segoe UI" panose="020B0502040204020203" pitchFamily="2" charset="0"/>
              </a:rPr>
              <a:t>最关键的还是要给投资方带来巨大的收益。现在的投资方都在寻找 10倍的投资回报。比如说，新创企业的估值为500万元，投资方占股25%价值 125万，那么就要拿出一份商业计划，证明企业能在5年之内把投资方的预期收益提高到1250万。对于投资方来说，投资一家公司意味着要和这家公司一起走过3年到5年甚至更长时间，还有B轮C轮等多次融资。投资不是一个短期行为，需要创业团队有着更广阔的视野，更多的耐心，需要投资方有更大的魄力、更强的前瞻性。</a:t>
            </a:r>
          </a:p>
        </p:txBody>
      </p:sp>
      <p:sp>
        <p:nvSpPr>
          <p:cNvPr id="18437" name="文本框 175"/>
          <p:cNvSpPr txBox="1"/>
          <p:nvPr/>
        </p:nvSpPr>
        <p:spPr>
          <a:xfrm>
            <a:off x="975043" y="1806575"/>
            <a:ext cx="29324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sz="2400" b="1" dirty="0">
                <a:solidFill>
                  <a:schemeClr val="bg1"/>
                </a:solidFill>
                <a:ea typeface="Microsoft JhengHei" panose="020B0604030504040204" pitchFamily="2" charset="-120"/>
              </a:rPr>
              <a:t>第九部分，融资策略</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正式商业计划书的编写</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732713" y="2874963"/>
            <a:ext cx="2921000"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2 </a:t>
            </a:r>
            <a:r>
              <a:rPr lang="zh-CN" altLang="en-US" sz="6600" dirty="0">
                <a:solidFill>
                  <a:schemeClr val="bg1"/>
                </a:solidFill>
                <a:latin typeface="Segoe UI Light" pitchFamily="2" charset="0"/>
              </a:rPr>
              <a:t>章</a:t>
            </a:r>
          </a:p>
        </p:txBody>
      </p:sp>
      <p:sp>
        <p:nvSpPr>
          <p:cNvPr id="15363" name="文本框 11"/>
          <p:cNvSpPr txBox="1"/>
          <p:nvPr/>
        </p:nvSpPr>
        <p:spPr>
          <a:xfrm>
            <a:off x="852488" y="3736023"/>
            <a:ext cx="6973887" cy="1129665"/>
          </a:xfrm>
          <a:prstGeom prst="rect">
            <a:avLst/>
          </a:prstGeom>
          <a:noFill/>
          <a:ln w="9525">
            <a:noFill/>
          </a:ln>
        </p:spPr>
        <p:txBody>
          <a:bodyPr>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做企业家型创业者</a:t>
            </a: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120142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一般用一页纸，总结一下你的创业项目将给投资人带来的收益，重点论述相对其他项目而言，为什么这项投资是值得的。同时还要指明主要风险，简要说明如何将风险降到最低。</a:t>
            </a:r>
          </a:p>
          <a:p>
            <a:pPr eaLnBrk="1" hangingPunct="1">
              <a:lnSpc>
                <a:spcPct val="114000"/>
              </a:lnSpc>
              <a:spcAft>
                <a:spcPts val="1000"/>
              </a:spcAft>
            </a:pPr>
            <a:r>
              <a:rPr lang="en-US" altLang="x-none" sz="1400" dirty="0">
                <a:latin typeface="Segoe UI" panose="020B0502040204020203" pitchFamily="2" charset="0"/>
              </a:rPr>
              <a:t>在商业计划书背后，最好附上支撑材料。如相关产品预估销售额的支持材料、核心成员的主要业绩和经历、市场分析数据、竞争对手及其产品系列表、独立的研究结果等。</a:t>
            </a:r>
          </a:p>
        </p:txBody>
      </p:sp>
      <p:sp>
        <p:nvSpPr>
          <p:cNvPr id="18437" name="文本框 175"/>
          <p:cNvSpPr txBox="1"/>
          <p:nvPr/>
        </p:nvSpPr>
        <p:spPr>
          <a:xfrm>
            <a:off x="975043" y="1806575"/>
            <a:ext cx="23215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sz="2400" b="1" dirty="0">
                <a:solidFill>
                  <a:schemeClr val="bg1"/>
                </a:solidFill>
                <a:ea typeface="Microsoft JhengHei" panose="020B0604030504040204" pitchFamily="2" charset="-120"/>
              </a:rPr>
              <a:t>第十部分，总结</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正式商业计划书的编写</a:t>
            </a: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1701800"/>
            <a:ext cx="10417175" cy="428815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当你还处于探索商业模式以及产品方向的阶段时，写商业计划书是没有任何必要的，对于你完成任务来说，此时写商业计划书是错误的工具，它还会让你面临更大的风险。在创业的早期阶段，你应该做的是将产品尽快推向市场进行测试，通过用户的反馈持续改进产品，而不是闭门造车，将自己的创意精雕细琢成商业计划书。否则，你可能会发现不断精练出来的产品创意其实根本没市场，只是在浪费时间。而经常在你意识到自己浪费时间时，已经太晚了。你的创意一开始只需要一个粗略的大纲（用一页纸阐述商业模式或者展示价值），之后就马上开始进行市场测试。在实践中逐步完善你的想法，并且不断精益求精。在你找到充分的证据去证明自己的想法可行之前，你应该使用更具灵活性的工作方式来替代写一份商业计划书。</a:t>
            </a:r>
          </a:p>
          <a:p>
            <a:pPr eaLnBrk="1" hangingPunct="1">
              <a:lnSpc>
                <a:spcPct val="114000"/>
              </a:lnSpc>
              <a:spcAft>
                <a:spcPts val="1000"/>
              </a:spcAft>
            </a:pPr>
            <a:r>
              <a:rPr lang="en-US" altLang="x-none" sz="1400" dirty="0">
                <a:latin typeface="Segoe UI" panose="020B0502040204020203" pitchFamily="2" charset="0"/>
              </a:rPr>
              <a:t>商业计划书带来的最大风险就是它会导致过早地扩张。当你基于一个还未经过市场验证的商业计划就开始招人并且投入资金在关键资源上时，风险也就随之而来了。换句话说，你还没有完成对于正确商业模式和产品价值取向的探索，就早早地跨入了"执行模式"。</a:t>
            </a:r>
          </a:p>
          <a:p>
            <a:pPr eaLnBrk="1" hangingPunct="1">
              <a:lnSpc>
                <a:spcPct val="114000"/>
              </a:lnSpc>
              <a:spcAft>
                <a:spcPts val="1000"/>
              </a:spcAft>
            </a:pPr>
            <a:r>
              <a:rPr lang="en-US" altLang="x-none" sz="1400" dirty="0">
                <a:latin typeface="Segoe UI" panose="020B0502040204020203" pitchFamily="2" charset="0"/>
              </a:rPr>
              <a:t>特别需要注意的是，尽量把商业计划书写得更吸引人一些。不要忘记，除了个别很挑剔的人之外，商业计划书的读者都是普通人。不要将商业计划书写得如同雾里看花，让读者不知所云。如描述产品和市场时，要避免使用言过其实的形容词。计划书不要弄得特别复杂，一定要言简意赅。如果需要用到图示、绘图和格式装饰，可以考虑花钱找专业人士来做。设计好漂亮的封面，产品照片最好用网版印刷纸，而不要用光面纸，以防止有的读者使用复印机拷贝照片。</a:t>
            </a:r>
          </a:p>
          <a:p>
            <a:pPr eaLnBrk="1" hangingPunct="1">
              <a:lnSpc>
                <a:spcPct val="114000"/>
              </a:lnSpc>
              <a:spcAft>
                <a:spcPts val="1000"/>
              </a:spcAft>
            </a:pPr>
            <a:r>
              <a:rPr lang="en-US" altLang="x-none" sz="1400" dirty="0">
                <a:latin typeface="Segoe UI" panose="020B0502040204020203" pitchFamily="2" charset="0"/>
              </a:rPr>
              <a:t>在最后定稿和印刷之前，让一些文化水平较高或有过投资经验的朋友将创业计划书预审一遍，征求他们对外观、内容和商业模式的建议和评价，由此确保商业计划书撰写规范。</a:t>
            </a:r>
          </a:p>
          <a:p>
            <a:pPr eaLnBrk="1" hangingPunct="1">
              <a:lnSpc>
                <a:spcPct val="114000"/>
              </a:lnSpc>
              <a:spcAft>
                <a:spcPts val="1000"/>
              </a:spcAft>
            </a:pPr>
            <a:endParaRPr lang="en-US" altLang="x-none" sz="1400" dirty="0">
              <a:latin typeface="Segoe UI" panose="020B0502040204020203" pitchFamily="2" charset="0"/>
            </a:endParaRP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撰写商业计划书的注意事项</a:t>
            </a: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676198" y="2874963"/>
            <a:ext cx="2977515"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10</a:t>
            </a:r>
            <a:r>
              <a:rPr lang="zh-CN" altLang="en-US" sz="6600" dirty="0">
                <a:solidFill>
                  <a:schemeClr val="bg1"/>
                </a:solidFill>
                <a:latin typeface="Segoe UI Light" pitchFamily="2" charset="0"/>
              </a:rPr>
              <a:t>章</a:t>
            </a:r>
          </a:p>
        </p:txBody>
      </p:sp>
      <p:sp>
        <p:nvSpPr>
          <p:cNvPr id="15363" name="文本框 11"/>
          <p:cNvSpPr txBox="1"/>
          <p:nvPr/>
        </p:nvSpPr>
        <p:spPr>
          <a:xfrm>
            <a:off x="451485" y="3736340"/>
            <a:ext cx="7374890" cy="1129665"/>
          </a:xfrm>
          <a:prstGeom prst="rect">
            <a:avLst/>
          </a:prstGeom>
          <a:noFill/>
          <a:ln w="9525">
            <a:noFill/>
          </a:ln>
        </p:spPr>
        <p:txBody>
          <a:bodyPr wrap="square">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目标市场的选择与开拓</a:t>
            </a: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2983865"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华为在创业之初开拓市场</a:t>
            </a:r>
          </a:p>
        </p:txBody>
      </p:sp>
      <p:sp>
        <p:nvSpPr>
          <p:cNvPr id="3" name="矩形 176"/>
          <p:cNvSpPr/>
          <p:nvPr/>
        </p:nvSpPr>
        <p:spPr>
          <a:xfrm>
            <a:off x="7958138" y="3048953"/>
            <a:ext cx="4027487" cy="116840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思考与研讨∶</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（1）华为在创业之初是如何开拓市场的? 它市场开拓成功的原因是什么?</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（2）创业之初为什么要重视市场开拓?</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ownloads/pexels-lisa-fotios-3197392.jpgpexels-lisa-fotios-3197392"/>
          <p:cNvPicPr>
            <a:picLocks noGrp="1" noChangeAspect="1"/>
          </p:cNvPicPr>
          <p:nvPr/>
        </p:nvPicPr>
        <p:blipFill>
          <a:blip r:embed="rId2" cstate="print"/>
          <a:srcRect t="15011" b="23193"/>
          <a:stretch>
            <a:fillRect/>
          </a:stretch>
        </p:blipFill>
        <p:spPr>
          <a:xfrm>
            <a:off x="1106170" y="2148840"/>
            <a:ext cx="6193155" cy="2551430"/>
          </a:xfrm>
          <a:prstGeom prst="rect">
            <a:avLst/>
          </a:prstGeom>
          <a:noFill/>
          <a:ln w="9525">
            <a:noFill/>
          </a:ln>
        </p:spPr>
      </p:pic>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1</a:t>
            </a:r>
            <a:r>
              <a:rPr lang="zh-CN" altLang="en-US" dirty="0"/>
              <a:t>节 什么是市场？</a:t>
            </a:r>
          </a:p>
        </p:txBody>
      </p:sp>
      <p:sp>
        <p:nvSpPr>
          <p:cNvPr id="30737" name="文本框 22"/>
          <p:cNvSpPr txBox="1"/>
          <p:nvPr/>
        </p:nvSpPr>
        <p:spPr>
          <a:xfrm>
            <a:off x="838200" y="1966595"/>
            <a:ext cx="7594600" cy="2143125"/>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无论是从营销学角度，还是从企业角度看，市场都应该是指某种产品的实际购买者与潜在购买者的集合。由此可见，市场的本质并不是简单的一个买卖交易的场所。因为如果你的产品既没有人认可，也没有人买，即使你开设再多的店铺，也无济于事。为便于理解，可用下面公式解释市场∶</a:t>
            </a:r>
          </a:p>
          <a:p>
            <a:pPr algn="l" eaLnBrk="1" hangingPunct="1">
              <a:lnSpc>
                <a:spcPct val="125000"/>
              </a:lnSpc>
              <a:spcAft>
                <a:spcPts val="800"/>
              </a:spcAft>
            </a:pPr>
            <a:r>
              <a:rPr lang="en-US" altLang="x-none" sz="1600" b="1" dirty="0">
                <a:solidFill>
                  <a:srgbClr val="354B5E"/>
                </a:solidFill>
                <a:latin typeface="Segoe UI" panose="020B0502040204020203" pitchFamily="2" charset="0"/>
              </a:rPr>
              <a:t>市场的大小=需求×支付能力×愿意进行交换的人数</a:t>
            </a:r>
            <a:endParaRPr lang="en-US" altLang="x-none" sz="1600" dirty="0">
              <a:solidFill>
                <a:srgbClr val="354B5E"/>
              </a:solidFill>
              <a:latin typeface="Segoe UI" panose="020B0502040204020203" pitchFamily="2" charset="0"/>
            </a:endParaRPr>
          </a:p>
          <a:p>
            <a:pPr algn="l" eaLnBrk="1" hangingPunct="1">
              <a:lnSpc>
                <a:spcPct val="125000"/>
              </a:lnSpc>
              <a:spcAft>
                <a:spcPts val="800"/>
              </a:spcAft>
            </a:pPr>
            <a:endParaRPr lang="en-US" altLang="x-none" sz="1600" dirty="0">
              <a:solidFill>
                <a:srgbClr val="354B5E"/>
              </a:solidFill>
              <a:latin typeface="Segoe UI" panose="020B0502040204020203" pitchFamily="2" charset="0"/>
            </a:endParaRPr>
          </a:p>
        </p:txBody>
      </p:sp>
      <p:sp>
        <p:nvSpPr>
          <p:cNvPr id="30745" name="文本框 30"/>
          <p:cNvSpPr txBox="1"/>
          <p:nvPr/>
        </p:nvSpPr>
        <p:spPr>
          <a:xfrm>
            <a:off x="1455738" y="4929188"/>
            <a:ext cx="9280525" cy="89916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具体而言，虽然对某产品或服务有需求，但当客户没有支付能力或没有购买意愿时，就形成不了市场;同样，虽然客户有需求，也有支付能力，但当他们对于某产品或服务不认人同，没有多少客户愿意购买时，照样形成不了市场。可见，市场的大小与需求、支付能力和具有交换意愿的客户数息息相关。</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1701800"/>
            <a:ext cx="10417175" cy="329438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新创企业要明确自己的目标市场，首先需要搞清楚客户是谁，客户的消费诉求或者痛点是什么，客户为何购买自己的产品或服务。对客户来说，什么是他们认为值得购买的?什么是最重要的?而什么又是不重要的?当一个产品、一项服务或者一种购物体验与客户的消费观念发生冲突的时候，这些往往就会成为他们不购买的理由。比如，创业者要了解∶客户是更加注重高品质的产品还是更倾向于低品质的产品?客户对于所购买的产品或服务的消费价值观有变化吗?这种变化是否说明客户需求的产品与现实中所能买到的产品之间是有差距的?</a:t>
            </a:r>
          </a:p>
          <a:p>
            <a:pPr eaLnBrk="1" hangingPunct="1">
              <a:lnSpc>
                <a:spcPct val="114000"/>
              </a:lnSpc>
              <a:spcAft>
                <a:spcPts val="1000"/>
              </a:spcAft>
            </a:pPr>
            <a:r>
              <a:rPr lang="en-US" altLang="x-none" sz="1400" dirty="0">
                <a:latin typeface="Segoe UI" panose="020B0502040204020203" pitchFamily="2" charset="0"/>
              </a:rPr>
              <a:t>其次，创业者需要关注客户的消费习惯。通常情况下，人们一直重复一种行为，形成的惯性就越强，那么改变这种行为的可能性就越小。例如，很多客户习惯了使用一种品牌的产品，如果换一品牌他们就会觉得很麻烦，因为这需要进行大量的重新调研和体验活动。所以，为了避免麻烦，他们宁可不换品牌。客户虽然对某产品有些不满意，却会被惯性驱使，这正是创业者需要留意的。若发现客户因为习惯使然而不得不处于某种环境中时，打破这种习惯或者从客户的惯性入手就可以创造出新的商机。</a:t>
            </a:r>
          </a:p>
          <a:p>
            <a:pPr eaLnBrk="1" hangingPunct="1">
              <a:lnSpc>
                <a:spcPct val="114000"/>
              </a:lnSpc>
              <a:spcAft>
                <a:spcPts val="1000"/>
              </a:spcAft>
            </a:pPr>
            <a:r>
              <a:rPr lang="en-US" altLang="x-none" sz="1400" dirty="0">
                <a:latin typeface="Segoe UI" panose="020B0502040204020203" pitchFamily="2" charset="0"/>
              </a:rPr>
              <a:t>再次，创业者要关注客户犹豫不决的情形。客户有时希望马上拥有某产品，但是在面对众多选择时，表现为犹豫不决。创业者要不断寻找自身产品或服务与其他同类产品或服务相比之下的优势与劣势，以及差距点，不断分析竞争对手的薄弱环节，寻找机会点，使自己的产品或服务在某些方面优于竞争品牌。</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什么是市场？</a:t>
            </a: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1701800"/>
            <a:ext cx="10417175" cy="228727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作为创业者，一般都是先有自己的某项新技术、新产品设计或优势服务项目，然后设法广泛地推向市场。但大多数创业者在初期对于如何将这样的产品或服务有效地提供给目标客户则缺乏经验。通常比较典型的做法有∶</a:t>
            </a:r>
          </a:p>
          <a:p>
            <a:pPr eaLnBrk="1" hangingPunct="1">
              <a:lnSpc>
                <a:spcPct val="114000"/>
              </a:lnSpc>
              <a:spcAft>
                <a:spcPts val="1000"/>
              </a:spcAft>
            </a:pPr>
            <a:r>
              <a:rPr lang="en-US" altLang="x-none" sz="1800" b="1" dirty="0">
                <a:latin typeface="Segoe UI" panose="020B0502040204020203" pitchFamily="2" charset="0"/>
              </a:rPr>
              <a:t>1. 等市场。</a:t>
            </a:r>
            <a:r>
              <a:rPr lang="en-US" altLang="x-none" sz="1400" dirty="0">
                <a:latin typeface="Segoe UI" panose="020B0502040204020203" pitchFamily="2" charset="0"/>
              </a:rPr>
              <a:t>坐等客户找上门来，只重生产和内部管理。</a:t>
            </a:r>
          </a:p>
          <a:p>
            <a:pPr eaLnBrk="1" hangingPunct="1">
              <a:lnSpc>
                <a:spcPct val="114000"/>
              </a:lnSpc>
              <a:spcAft>
                <a:spcPts val="1000"/>
              </a:spcAft>
            </a:pPr>
            <a:r>
              <a:rPr lang="en-US" altLang="x-none" sz="1800" b="1" dirty="0">
                <a:latin typeface="Segoe UI" panose="020B0502040204020203" pitchFamily="2" charset="0"/>
              </a:rPr>
              <a:t>2.找市场。</a:t>
            </a:r>
            <a:r>
              <a:rPr lang="en-US" altLang="x-none" sz="1400" dirty="0">
                <a:latin typeface="Segoe UI" panose="020B0502040204020203" pitchFamily="2" charset="0"/>
              </a:rPr>
              <a:t>虽研究市场，但多是跟风，一哄而上，容易形成恶性竞争。</a:t>
            </a:r>
          </a:p>
          <a:p>
            <a:pPr eaLnBrk="1" hangingPunct="1">
              <a:lnSpc>
                <a:spcPct val="114000"/>
              </a:lnSpc>
              <a:spcAft>
                <a:spcPts val="1000"/>
              </a:spcAft>
            </a:pPr>
            <a:r>
              <a:rPr lang="en-US" altLang="x-none" sz="1800" b="1" dirty="0">
                <a:latin typeface="Segoe UI" panose="020B0502040204020203" pitchFamily="2" charset="0"/>
              </a:rPr>
              <a:t>3.开拓市场。</a:t>
            </a:r>
            <a:r>
              <a:rPr lang="en-US" altLang="x-none" sz="1400" dirty="0">
                <a:latin typeface="Segoe UI" panose="020B0502040204020203" pitchFamily="2" charset="0"/>
              </a:rPr>
              <a:t>尽量规避竞争，确立自己"唯一性、独特性、排他性"的竞争优势地位。</a:t>
            </a:r>
          </a:p>
          <a:p>
            <a:pPr eaLnBrk="1" hangingPunct="1">
              <a:lnSpc>
                <a:spcPct val="114000"/>
              </a:lnSpc>
              <a:spcAft>
                <a:spcPts val="1000"/>
              </a:spcAft>
            </a:pPr>
            <a:endParaRPr lang="en-US" altLang="x-none" sz="1400" dirty="0">
              <a:latin typeface="Segoe UI" panose="020B0502040204020203" pitchFamily="2" charset="0"/>
            </a:endParaRP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什么是市场？</a:t>
            </a: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2</a:t>
            </a:r>
            <a:r>
              <a:rPr lang="zh-CN" altLang="en-US" dirty="0"/>
              <a:t>节 细分并确定目标市场</a:t>
            </a:r>
          </a:p>
        </p:txBody>
      </p:sp>
      <p:sp>
        <p:nvSpPr>
          <p:cNvPr id="30737" name="文本框 22"/>
          <p:cNvSpPr txBox="1"/>
          <p:nvPr/>
        </p:nvSpPr>
        <p:spPr>
          <a:xfrm>
            <a:off x="838200" y="1966595"/>
            <a:ext cx="7594600" cy="234823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创业者一定要清楚自己的产品或服务是否有市场，也就是说要搞清自己的产品或服务是为了满足哪些客户的需求。新创企业规模小，不可能面对整个市场，它所面对的往往是具体的、个性化的、对它有利的市场。为此，企业首先需要进行市场细分。市场细分是企业制定市场营销策略和选择目标市场的前提，通常把经济形态、地理环境、客户性格和购买行动等因素作为划分的标准，从而对成千上万客户构成的市场进行细分。</a:t>
            </a:r>
          </a:p>
          <a:p>
            <a:pPr algn="l" eaLnBrk="1" hangingPunct="1">
              <a:lnSpc>
                <a:spcPct val="125000"/>
              </a:lnSpc>
              <a:spcAft>
                <a:spcPts val="800"/>
              </a:spcAft>
            </a:pPr>
            <a:endParaRPr lang="en-US" altLang="x-none" sz="1600" dirty="0">
              <a:solidFill>
                <a:srgbClr val="354B5E"/>
              </a:solidFill>
              <a:latin typeface="Segoe UI" panose="020B0502040204020203" pitchFamily="2" charset="0"/>
            </a:endParaRPr>
          </a:p>
        </p:txBody>
      </p:sp>
      <p:sp>
        <p:nvSpPr>
          <p:cNvPr id="30745" name="文本框 30"/>
          <p:cNvSpPr txBox="1"/>
          <p:nvPr/>
        </p:nvSpPr>
        <p:spPr>
          <a:xfrm>
            <a:off x="1455738" y="4929188"/>
            <a:ext cx="9280525" cy="62992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细分化道路也要根据市场实际情况来确定，并不是说提出一个细分概念就能走细分道路。如果经过细分，发现目标客户群体实在太小众，就没必要将其作为目标市场。</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1701800"/>
            <a:ext cx="10417175" cy="369062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WHO∶谁是客户?或者客户是哪些人群?老年、中年，还是少年?公司产品的定位人群和市场调研后的判断一致吗?</a:t>
            </a:r>
          </a:p>
          <a:p>
            <a:pPr eaLnBrk="1" hangingPunct="1">
              <a:lnSpc>
                <a:spcPct val="114000"/>
              </a:lnSpc>
              <a:spcAft>
                <a:spcPts val="1000"/>
              </a:spcAft>
            </a:pPr>
            <a:r>
              <a:rPr lang="en-US" altLang="x-none" sz="1400" dirty="0">
                <a:latin typeface="Segoe UI" panose="020B0502040204020203" pitchFamily="2" charset="0"/>
              </a:rPr>
              <a:t>WHAT∶客户买什么?产品的利益点是什么?客户到底需要产品的什么?</a:t>
            </a:r>
          </a:p>
          <a:p>
            <a:pPr eaLnBrk="1" hangingPunct="1">
              <a:lnSpc>
                <a:spcPct val="114000"/>
              </a:lnSpc>
              <a:spcAft>
                <a:spcPts val="1000"/>
              </a:spcAft>
            </a:pPr>
            <a:r>
              <a:rPr lang="en-US" altLang="x-none" sz="1400" dirty="0">
                <a:latin typeface="Segoe UI" panose="020B0502040204020203" pitchFamily="2" charset="0"/>
              </a:rPr>
              <a:t>WHY∶客户购买产品的动机是什么?商务，还是政务，或者休闲?我们可以以此判断竞争产品针对客户的促销策略是正确的吗?如果不正确，那么我们的机会就会很大。</a:t>
            </a:r>
          </a:p>
          <a:p>
            <a:pPr eaLnBrk="1" hangingPunct="1">
              <a:lnSpc>
                <a:spcPct val="114000"/>
              </a:lnSpc>
              <a:spcAft>
                <a:spcPts val="1000"/>
              </a:spcAft>
            </a:pPr>
            <a:r>
              <a:rPr lang="en-US" altLang="x-none" sz="1400" dirty="0">
                <a:latin typeface="Segoe UI" panose="020B0502040204020203" pitchFamily="2" charset="0"/>
              </a:rPr>
              <a:t>WHEN∶客户什么时间购买或者购买频率如何?对每种销售终端都进行这样的调研，再根据终端的数量，我们可以得出每种终端的销售量，为我们决定进入什么终端和在什么终端能够产生多少销售量提供依据。</a:t>
            </a:r>
          </a:p>
          <a:p>
            <a:pPr eaLnBrk="1" hangingPunct="1">
              <a:lnSpc>
                <a:spcPct val="114000"/>
              </a:lnSpc>
              <a:spcAft>
                <a:spcPts val="1000"/>
              </a:spcAft>
            </a:pPr>
            <a:r>
              <a:rPr lang="en-US" altLang="x-none" sz="1400" dirty="0">
                <a:latin typeface="Segoe UI" panose="020B0502040204020203" pitchFamily="2" charset="0"/>
              </a:rPr>
              <a:t>WHERE∶在什么地方购买?以此我们根据新产品的定位，结合对市场的了解，可以得到产品销售的最佳途径和最佳终端。</a:t>
            </a:r>
          </a:p>
          <a:p>
            <a:pPr eaLnBrk="1" hangingPunct="1">
              <a:lnSpc>
                <a:spcPct val="114000"/>
              </a:lnSpc>
              <a:spcAft>
                <a:spcPts val="1000"/>
              </a:spcAft>
            </a:pPr>
            <a:r>
              <a:rPr lang="en-US" altLang="x-none" sz="1400" dirty="0">
                <a:latin typeface="Segoe UI" panose="020B0502040204020203" pitchFamily="2" charset="0"/>
              </a:rPr>
              <a:t>HOW∶ 如何有效地将产品或服务提供给目标客户?</a:t>
            </a:r>
          </a:p>
          <a:p>
            <a:pPr eaLnBrk="1" hangingPunct="1">
              <a:lnSpc>
                <a:spcPct val="114000"/>
              </a:lnSpc>
              <a:spcAft>
                <a:spcPts val="1000"/>
              </a:spcAft>
            </a:pPr>
            <a:r>
              <a:rPr lang="en-US" altLang="x-none" sz="1400" dirty="0">
                <a:latin typeface="Segoe UI" panose="020B0502040204020203" pitchFamily="2" charset="0"/>
              </a:rPr>
              <a:t>根据以上分析，我们可以判断出产品能否畅销。当然，如果认为产品根本没有前途，那就直接否决了。如果新产品有销量，那就应该对相关的因素进行逐一探讨。</a:t>
            </a:r>
          </a:p>
          <a:p>
            <a:pPr eaLnBrk="1" hangingPunct="1">
              <a:lnSpc>
                <a:spcPct val="114000"/>
              </a:lnSpc>
              <a:spcAft>
                <a:spcPts val="1000"/>
              </a:spcAft>
            </a:pPr>
            <a:endParaRPr lang="en-US" altLang="x-none" sz="1400" dirty="0">
              <a:latin typeface="Segoe UI" panose="020B0502040204020203" pitchFamily="2" charset="0"/>
            </a:endParaRP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细分并确定目标市场</a:t>
            </a: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1701800"/>
            <a:ext cx="10417175" cy="267525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新创企业将自己的产品或服务推向市场时，最好先确定好产品/服务的定位。所谓"产品定位"是指产品在客户心目中享有的独特地位。这一概念是现代心理学结合营销学的一个伟大发明。定位理论认为，人们的头脑中一般会对某个领域的产品或服务，进行一个归类和排列，而那些特点突出、容易和其他产品产生明显区别的产品和品牌，往往是人们首先考虑选择的。为此，创业者就要努力将自己提供的产品或服务打造成不同于同类产品，并在目标客户的头脑中形成一个比较独特的、容易区别的和有利的印象，从而成为客户心目中某品类或特性产品的代表品牌，从而能迅速影响到客户的购买选择。当客户产生相关需求时，就会想到并选购本品牌。比如，一提到计算机安装杀毒软件时，人们可能立刻就会想到 360 杀毒软件具有免费、功能强大的特点。再如，一提起加湿器，人们可能普遍会想到亚都，其式样新颖、功能齐备、价格低廉，往往成为人们购买时的首选。再比如，诺基亚公司的质量控制和管理都非常好，原先的功能手机曾经独步天下，但由于不注重创新，没有下工夫开发智能手机，其产品定位违背了人们广泛接受智能手机的趋势，结果被市场淘汰。这说明即使曾经有很好的品牌和质量，但如果产品定位不准确，同样会在市场竞争中败下阵来。</a:t>
            </a:r>
          </a:p>
          <a:p>
            <a:pPr eaLnBrk="1" hangingPunct="1">
              <a:lnSpc>
                <a:spcPct val="114000"/>
              </a:lnSpc>
              <a:spcAft>
                <a:spcPts val="1000"/>
              </a:spcAft>
            </a:pPr>
            <a:endParaRPr lang="en-US" altLang="x-none" sz="1400" dirty="0">
              <a:latin typeface="Segoe UI" panose="020B0502040204020203" pitchFamily="2" charset="0"/>
            </a:endParaRP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产品</a:t>
            </a:r>
            <a:r>
              <a:rPr lang="en-US" altLang="zh-CN" dirty="0"/>
              <a:t>/</a:t>
            </a:r>
            <a:r>
              <a:rPr lang="zh-CN" altLang="en-US" dirty="0"/>
              <a:t>服务定位</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3238500"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蒙牛老总牛根生的创业故事</a:t>
            </a:r>
          </a:p>
        </p:txBody>
      </p:sp>
      <p:sp>
        <p:nvSpPr>
          <p:cNvPr id="3" name="矩形 176"/>
          <p:cNvSpPr/>
          <p:nvPr/>
        </p:nvSpPr>
        <p:spPr>
          <a:xfrm>
            <a:off x="7958138" y="3097213"/>
            <a:ext cx="4027487" cy="13836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（1）请阅读有关牛根生创业的文章和故事，阅读后请讨论∶为什么说牛根生属于企业家型创业者?</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（2）从牛根生的创业经历分析他身上有哪些品质与一般创业者不同?这些品质对于创业的成功具有哪些重要意义?</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esktop/8.jpeg8"/>
          <p:cNvPicPr>
            <a:picLocks noGrp="1" noChangeAspect="1"/>
          </p:cNvPicPr>
          <p:nvPr/>
        </p:nvPicPr>
        <p:blipFill>
          <a:blip r:embed="rId2" cstate="print"/>
          <a:srcRect t="23496" b="18553"/>
          <a:stretch>
            <a:fillRect/>
          </a:stretch>
        </p:blipFill>
        <p:spPr>
          <a:xfrm>
            <a:off x="481965" y="2159635"/>
            <a:ext cx="6372860" cy="2538730"/>
          </a:xfrm>
          <a:prstGeom prst="rect">
            <a:avLst/>
          </a:prstGeom>
          <a:noFill/>
          <a:ln w="9525">
            <a:noFill/>
          </a:ln>
        </p:spPr>
      </p:pic>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831590"/>
          </a:xfrm>
          <a:prstGeom prst="rect">
            <a:avLst/>
          </a:prstGeom>
          <a:noFill/>
          <a:ln w="9525">
            <a:noFill/>
          </a:ln>
        </p:spPr>
        <p:txBody>
          <a:bodyPr wrap="square">
            <a:spAutoFit/>
          </a:bodyPr>
          <a:lstStyle/>
          <a:p>
            <a:pPr eaLnBrk="1" hangingPunct="1">
              <a:lnSpc>
                <a:spcPct val="114000"/>
              </a:lnSpc>
              <a:spcAft>
                <a:spcPts val="1000"/>
              </a:spcAft>
            </a:pPr>
            <a:r>
              <a:rPr lang="en-US" altLang="x-none" sz="1600" b="1" dirty="0">
                <a:latin typeface="Segoe UI" panose="020B0502040204020203" pitchFamily="2" charset="0"/>
              </a:rPr>
              <a:t>1.产品的整体概念</a:t>
            </a:r>
            <a:endParaRPr lang="en-US" altLang="x-none" sz="1400" dirty="0">
              <a:latin typeface="Segoe UI" panose="020B0502040204020203" pitchFamily="2" charset="0"/>
            </a:endParaRPr>
          </a:p>
          <a:p>
            <a:pPr eaLnBrk="1" hangingPunct="1">
              <a:lnSpc>
                <a:spcPct val="114000"/>
              </a:lnSpc>
              <a:spcAft>
                <a:spcPts val="1000"/>
              </a:spcAft>
            </a:pPr>
            <a:r>
              <a:rPr lang="en-US" altLang="x-none" sz="1400" dirty="0">
                <a:latin typeface="Segoe UI" panose="020B0502040204020203" pitchFamily="2" charset="0"/>
              </a:rPr>
              <a:t>创业者要建立产品的整体概念，也就是说，不要把产品只看作是具有某种特定物质形状和用涂的物品，而是要看成能够满足客户某种需求和欲望的物品的总和，它既包括具有物质形态的产品实体，又包括非物质形态的能给人某种心理上的感受和利益。因此，新创企业要从客户对产品全方位关注的角度来设计、开发和生产产品。现代市场营销理论认为，产品整体概念包含核心产品、有形产品、附加产品三个层次。</a:t>
            </a:r>
          </a:p>
          <a:p>
            <a:pPr eaLnBrk="1" hangingPunct="1">
              <a:lnSpc>
                <a:spcPct val="114000"/>
              </a:lnSpc>
              <a:spcAft>
                <a:spcPts val="1000"/>
              </a:spcAft>
            </a:pPr>
            <a:r>
              <a:rPr lang="en-US" altLang="x-none" sz="1600" b="1" dirty="0">
                <a:latin typeface="Segoe UI" panose="020B0502040204020203" pitchFamily="2" charset="0"/>
              </a:rPr>
              <a:t>2.初始可行产品最小化概念</a:t>
            </a:r>
            <a:endParaRPr lang="en-US" altLang="x-none" sz="1400" dirty="0">
              <a:latin typeface="Segoe UI" panose="020B0502040204020203" pitchFamily="2" charset="0"/>
            </a:endParaRPr>
          </a:p>
          <a:p>
            <a:pPr eaLnBrk="1" hangingPunct="1">
              <a:lnSpc>
                <a:spcPct val="114000"/>
              </a:lnSpc>
              <a:spcAft>
                <a:spcPts val="1000"/>
              </a:spcAft>
            </a:pPr>
            <a:r>
              <a:rPr lang="en-US" altLang="x-none" sz="1400" dirty="0">
                <a:latin typeface="Segoe UI" panose="020B0502040204020203" pitchFamily="2" charset="0"/>
              </a:rPr>
              <a:t>生产一种新产品实际上会涉及很多方面，如工艺、材料、加工要求、配套技术等。产品的功能越复杂，各方面的投入就越多，如果将所有生产条件都建立健全，无论从时间上，还是从经济上，对创业者来说，都难以承受。对创业者来说，应该尽快形成产品某一方面的优势，打造某品牌第家。为了以最快的时间和最少的费用占领市场，创业者不要指望从一开始就生产完美无缺、一步到位的产品，而是应先将可行产品最小化，制作出极简单的原型产品，或称基础版产品，只要这时的产品具备该产品的核心特征，并且能正常工作就可以了。然后将这款基础版产品迅速投入市场，在此基础上，通过学习和用户的反馈，再对产品进行后续的完善并升级换代，进而逐步扩大市场。</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9324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一、产品或服务策略</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营销组合策略</a:t>
            </a: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68605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企业如何定价直接关系着市场对产品的接受程度，影响着市场需求和企业的利润。为了使目标客户能接受自己所提供的产品或服务，新创企业要十分重视产品或服务的定价。随着市场经济的快速发展，人民生活水平的提高，人们对产品或服务品质的要求也在提高。但相对而言，某些市场的消费力还不足，如果产品或服务的价格过高，即使各项功能较好也很难推广。定价太低，利润率低，也不利于企业持久发展。因此，如何在价格上保持优势，是新创企业参与市场竞争的关键。</a:t>
            </a:r>
          </a:p>
          <a:p>
            <a:pPr eaLnBrk="1" hangingPunct="1">
              <a:lnSpc>
                <a:spcPct val="114000"/>
              </a:lnSpc>
              <a:spcAft>
                <a:spcPts val="1000"/>
              </a:spcAft>
            </a:pPr>
            <a:r>
              <a:rPr lang="en-US" altLang="x-none" sz="1400" dirty="0">
                <a:latin typeface="Segoe UI" panose="020B0502040204020203" pitchFamily="2" charset="0"/>
              </a:rPr>
              <a:t>定价一定要尽量符合行业规范，至少最初阶段是这样。创业者要用类似的打折手段，使用同样的商业术语等，因为这些都是客户们所习惯的。</a:t>
            </a:r>
          </a:p>
          <a:p>
            <a:pPr eaLnBrk="1" hangingPunct="1">
              <a:lnSpc>
                <a:spcPct val="114000"/>
              </a:lnSpc>
              <a:spcAft>
                <a:spcPts val="1000"/>
              </a:spcAft>
            </a:pPr>
            <a:r>
              <a:rPr lang="en-US" altLang="x-none" sz="1400" dirty="0">
                <a:latin typeface="Segoe UI" panose="020B0502040204020203" pitchFamily="2" charset="0"/>
              </a:rPr>
              <a:t>另外，对刚上市的新产品或服务也可考虑先制定高价格，直到需求趋于饱和后，然后再逐渐降低价格。开始就制定高价格对新创企业来说有一定风险性。如果价格和收益明显过高，那么，实力雄厚的竞争对手就会不请自来，与新创企业抢市场。</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0161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二、定价策略</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营销组合策略</a:t>
            </a: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405320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促销策略是指企业通过一定的方法和方式，向消费者或用户传递产品信息，引起他们的注意和兴趣，激发他们的购买欲望和购买行为，以达到扩大销售的目的。创业者可以利用促销手段实现以合理的成本展现公司优秀的一面。常见的促销形式有∶</a:t>
            </a:r>
          </a:p>
          <a:p>
            <a:pPr eaLnBrk="1" hangingPunct="1">
              <a:lnSpc>
                <a:spcPct val="114000"/>
              </a:lnSpc>
              <a:spcAft>
                <a:spcPts val="1000"/>
              </a:spcAft>
            </a:pPr>
            <a:r>
              <a:rPr lang="en-US" altLang="x-none" sz="1400" dirty="0">
                <a:latin typeface="Segoe UI" panose="020B0502040204020203" pitchFamily="2" charset="0"/>
              </a:rPr>
              <a:t>1.人员推销（销售人员与购买者直接接触）。销售的价值通常是通过销售组织驱动生产厂家来体现的。</a:t>
            </a:r>
          </a:p>
          <a:p>
            <a:pPr eaLnBrk="1" hangingPunct="1">
              <a:lnSpc>
                <a:spcPct val="114000"/>
              </a:lnSpc>
              <a:spcAft>
                <a:spcPts val="1000"/>
              </a:spcAft>
            </a:pPr>
            <a:r>
              <a:rPr lang="en-US" altLang="x-none" sz="1400" dirty="0">
                <a:latin typeface="Segoe UI" panose="020B0502040204020203" pitchFamily="2" charset="0"/>
              </a:rPr>
              <a:t>2.营业推广。通过刺激购买、吸引顾客的短期促销行为，如∶ 现场活动、有奖销售、附送样品、赠送礼品等。这里要注意的是，通过营业推广，争取与客户建立持久的关系，而不是只做一次性买卖。</a:t>
            </a:r>
          </a:p>
          <a:p>
            <a:pPr eaLnBrk="1" hangingPunct="1">
              <a:lnSpc>
                <a:spcPct val="114000"/>
              </a:lnSpc>
              <a:spcAft>
                <a:spcPts val="1000"/>
              </a:spcAft>
            </a:pPr>
            <a:r>
              <a:rPr lang="en-US" altLang="x-none" sz="1400" dirty="0">
                <a:latin typeface="Segoe UI" panose="020B0502040204020203" pitchFamily="2" charset="0"/>
              </a:rPr>
              <a:t>3.公关活动。如参加公益性活动、通过媒体向社会传播企业的有关信息;为新产品、新的开发项目、新的建设项目等召开新闻发布会;请商业新闻媒体、大众新闻媒体等写一些专题文章，在社交活动场合分发;也可在当地的目标市场召开产品应用专题研讨会，邀请新闻媒体和客户来参加等。</a:t>
            </a:r>
          </a:p>
          <a:p>
            <a:pPr eaLnBrk="1" hangingPunct="1">
              <a:lnSpc>
                <a:spcPct val="114000"/>
              </a:lnSpc>
              <a:spcAft>
                <a:spcPts val="1000"/>
              </a:spcAft>
            </a:pPr>
            <a:r>
              <a:rPr lang="en-US" altLang="x-none" sz="1400" dirty="0">
                <a:latin typeface="Segoe UI" panose="020B0502040204020203" pitchFamily="2" charset="0"/>
              </a:rPr>
              <a:t>4.做广告。明确你们现在的广告诉求对象、诉求重点以及诉求方法是否正确。</a:t>
            </a:r>
          </a:p>
          <a:p>
            <a:pPr eaLnBrk="1" hangingPunct="1">
              <a:lnSpc>
                <a:spcPct val="114000"/>
              </a:lnSpc>
              <a:spcAft>
                <a:spcPts val="1000"/>
              </a:spcAft>
            </a:pPr>
            <a:r>
              <a:rPr lang="en-US" altLang="x-none" sz="1400" dirty="0">
                <a:latin typeface="Segoe UI" panose="020B0502040204020203" pitchFamily="2" charset="0"/>
              </a:rPr>
              <a:t> 5.产品说明书。包括公司的产品操作手册、产品结构图、维修手册、产品说明书等。如果向客户呈送的只是一份复杂的电路图，而不是看上去非常专业的产品手册，那么，这只会使产品更难以被接受。实际上，产品说明书是产品的组成部分之一，一定要认真对待。</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0161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三、促销策略</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营销组合策略</a:t>
            </a: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405320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促销策略是指企业通过一定的方法和方式，向消费者或用户传递产品信息，引起他们的注意和兴趣，激发他们的购买欲望和购买行为，以达到扩大销售的目的。创业者可以利用促销手段实现以合理的成本展现公司优秀的一面。常见的促销形式有∶</a:t>
            </a:r>
          </a:p>
          <a:p>
            <a:pPr eaLnBrk="1" hangingPunct="1">
              <a:lnSpc>
                <a:spcPct val="114000"/>
              </a:lnSpc>
              <a:spcAft>
                <a:spcPts val="1000"/>
              </a:spcAft>
            </a:pPr>
            <a:r>
              <a:rPr lang="en-US" altLang="x-none" sz="1400" dirty="0">
                <a:latin typeface="Segoe UI" panose="020B0502040204020203" pitchFamily="2" charset="0"/>
              </a:rPr>
              <a:t>1.人员推销（销售人员与购买者直接接触）。销售的价值通常是通过销售组织驱动生产厂家来体现的。</a:t>
            </a:r>
          </a:p>
          <a:p>
            <a:pPr eaLnBrk="1" hangingPunct="1">
              <a:lnSpc>
                <a:spcPct val="114000"/>
              </a:lnSpc>
              <a:spcAft>
                <a:spcPts val="1000"/>
              </a:spcAft>
            </a:pPr>
            <a:r>
              <a:rPr lang="en-US" altLang="x-none" sz="1400" dirty="0">
                <a:latin typeface="Segoe UI" panose="020B0502040204020203" pitchFamily="2" charset="0"/>
              </a:rPr>
              <a:t>2.营业推广。通过刺激购买、吸引顾客的短期促销行为，如∶ 现场活动、有奖销售、附送样品、赠送礼品等。这里要注意的是，通过营业推广，争取与客户建立持久的关系，而不是只做一次性买卖。</a:t>
            </a:r>
          </a:p>
          <a:p>
            <a:pPr eaLnBrk="1" hangingPunct="1">
              <a:lnSpc>
                <a:spcPct val="114000"/>
              </a:lnSpc>
              <a:spcAft>
                <a:spcPts val="1000"/>
              </a:spcAft>
            </a:pPr>
            <a:r>
              <a:rPr lang="en-US" altLang="x-none" sz="1400" dirty="0">
                <a:latin typeface="Segoe UI" panose="020B0502040204020203" pitchFamily="2" charset="0"/>
              </a:rPr>
              <a:t>3.公关活动。如参加公益性活动、通过媒体向社会传播企业的有关信息;为新产品、新的开发项目、新的建设项目等召开新闻发布会;请商业新闻媒体、大众新闻媒体等写一些专题文章，在社交活动场合分发;也可在当地的目标市场召开产品应用专题研讨会，邀请新闻媒体和客户来参加等。</a:t>
            </a:r>
          </a:p>
          <a:p>
            <a:pPr eaLnBrk="1" hangingPunct="1">
              <a:lnSpc>
                <a:spcPct val="114000"/>
              </a:lnSpc>
              <a:spcAft>
                <a:spcPts val="1000"/>
              </a:spcAft>
            </a:pPr>
            <a:r>
              <a:rPr lang="en-US" altLang="x-none" sz="1400" dirty="0">
                <a:latin typeface="Segoe UI" panose="020B0502040204020203" pitchFamily="2" charset="0"/>
              </a:rPr>
              <a:t>4.做广告。明确你们现在的广告诉求对象、诉求重点以及诉求方法是否正确。</a:t>
            </a:r>
          </a:p>
          <a:p>
            <a:pPr eaLnBrk="1" hangingPunct="1">
              <a:lnSpc>
                <a:spcPct val="114000"/>
              </a:lnSpc>
              <a:spcAft>
                <a:spcPts val="1000"/>
              </a:spcAft>
            </a:pPr>
            <a:r>
              <a:rPr lang="en-US" altLang="x-none" sz="1400" dirty="0">
                <a:latin typeface="Segoe UI" panose="020B0502040204020203" pitchFamily="2" charset="0"/>
              </a:rPr>
              <a:t> 5.产品说明书。包括公司的产品操作手册、产品结构图、维修手册、产品说明书等。如果向客户呈送的只是一份复杂的电路图，而不是看上去非常专业的产品手册，那么，这只会使产品更难以被接受。实际上，产品说明书是产品的组成部分之一，一定要认真对待。</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0161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三、促销策略</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营销组合策略</a:t>
            </a: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428815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渠道策略是指以什么样的方式才能将产品提供到客户面前。由于生产者与用户之间在时间、地点、数量、信息等多方面存在矛盾，因此只有通过一定的营销渠道，才能在适当的时间、地点，以适当的价格将商品提供给用户。为把自己的产品或服务提供给最终用户，企业除了自己组织销售队伍外，通常还可以采取与其他销售组织合作的形式，如代理商、经销商等。因为在这方面，销售组织要比生产企业能创造更高的总边际收益和净收入。</a:t>
            </a:r>
          </a:p>
          <a:p>
            <a:pPr eaLnBrk="1" hangingPunct="1">
              <a:lnSpc>
                <a:spcPct val="114000"/>
              </a:lnSpc>
              <a:spcAft>
                <a:spcPts val="1000"/>
              </a:spcAft>
            </a:pPr>
            <a:r>
              <a:rPr lang="en-US" altLang="x-none" sz="1400" dirty="0">
                <a:latin typeface="Segoe UI" panose="020B0502040204020203" pitchFamily="2" charset="0"/>
              </a:rPr>
              <a:t>渠道策略的实施还需要做好渠道调研。 渠道调研的内容主要是∶ 新产品可能的经销客户是什么，他们需要怎样的盈利空间和合作方式，终端对文些经销商的态度、合作方式如何，等等。该调研的目的主要是探讨更加简捷的市场进入方式和途径。</a:t>
            </a:r>
          </a:p>
          <a:p>
            <a:pPr eaLnBrk="1" hangingPunct="1">
              <a:lnSpc>
                <a:spcPct val="114000"/>
              </a:lnSpc>
              <a:spcAft>
                <a:spcPts val="1000"/>
              </a:spcAft>
            </a:pPr>
            <a:r>
              <a:rPr lang="en-US" altLang="x-none" sz="1400" dirty="0">
                <a:latin typeface="Segoe UI" panose="020B0502040204020203" pitchFamily="2" charset="0"/>
              </a:rPr>
              <a:t>有的销售渠道虽然名气很大，但有店大欺客的现象，比如某大型家电连锁企业在全国都有连锁店，影响也很大，但针对找上门来的厂家却有着很多苛捐杂费，主要有∶无偿占用货款、收缴场地租赁费、促销员管理费、灯箱维护费、过节赞助费、质量保证金等，还有零负毛利条款等。它强制要求厂家压低价格，导致家电制造业的价格恶战就无法避免，企业利润大幅度降低，就无法将更多资本投入在技术开发上，这对于电子家电产业是致命的。</a:t>
            </a:r>
          </a:p>
          <a:p>
            <a:pPr eaLnBrk="1" hangingPunct="1">
              <a:lnSpc>
                <a:spcPct val="114000"/>
              </a:lnSpc>
              <a:spcAft>
                <a:spcPts val="1000"/>
              </a:spcAft>
            </a:pPr>
            <a:r>
              <a:rPr lang="en-US" altLang="x-none" sz="1400" dirty="0">
                <a:latin typeface="Segoe UI" panose="020B0502040204020203" pitchFamily="2" charset="0"/>
              </a:rPr>
              <a:t>销售一线是残酷的战场，格力的董明珠对此深有体会，她每天都要面对与经销商如何均衡分利等—系列【问题。2004 年 2 月， 未经格力允许，成都某大型家申连锁企业将格力空调擅自降价，董明珠下令停止向该企业供货，而该企业不久就宣布全线清理格力产品。但格力并没有屈服，而是从这一年起全面自建营销渠道，与各省市大经销商联合出资成立股份制区域销售公司，由销售公司负责市场开发与维护，建立了以专卖店为主要终端的销售体系。</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0161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四、渠道策略</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营销组合策略</a:t>
            </a: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51230" y="2089150"/>
            <a:ext cx="9822815" cy="206692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产品入市时机应把握好以下两点∶</a:t>
            </a:r>
          </a:p>
          <a:p>
            <a:pPr eaLnBrk="1" hangingPunct="1">
              <a:lnSpc>
                <a:spcPct val="114000"/>
              </a:lnSpc>
              <a:spcAft>
                <a:spcPts val="1000"/>
              </a:spcAft>
            </a:pPr>
            <a:r>
              <a:rPr lang="en-US" altLang="x-none" sz="1400" dirty="0">
                <a:latin typeface="Segoe UI" panose="020B0502040204020203" pitchFamily="2" charset="0"/>
              </a:rPr>
              <a:t>第一，要确定新产品或服务项目的商机之窗是否开启。一日新产品或服务项目的特定目标市场建立起来，商机之窗就打开了。创业者要做的重要判断，就是适时开启商机之窗，避免陷入市场沉默期 （即产品第一次在市场上出现到获得商业成功的时间）。 </a:t>
            </a:r>
          </a:p>
          <a:p>
            <a:pPr eaLnBrk="1" hangingPunct="1">
              <a:lnSpc>
                <a:spcPct val="114000"/>
              </a:lnSpc>
              <a:spcAft>
                <a:spcPts val="1000"/>
              </a:spcAft>
            </a:pPr>
            <a:r>
              <a:rPr lang="en-US" altLang="x-none" sz="1400" dirty="0">
                <a:latin typeface="Segoe UI" panose="020B0502040204020203" pitchFamily="2" charset="0"/>
              </a:rPr>
              <a:t>第二，要准确把握拟进入产业的环境变化趋势，发挥产品的后发优势——最好的产品能击败最快的产品。由于消费者的消费心理、习惯和能力千差万别，他们未必都会对率先创新产品感兴趣。—般来说，相当一部分消费者会观望—段时间，等待市场上出现价格较低、性能完善、质量趋于稳定、设计相对定型的产品再决定购买。</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市场开拓策略</a:t>
            </a: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999298"/>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333438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2</a:t>
            </a:r>
          </a:p>
        </p:txBody>
      </p:sp>
      <p:sp>
        <p:nvSpPr>
          <p:cNvPr id="16393" name="文本框 9"/>
          <p:cNvSpPr txBox="1"/>
          <p:nvPr/>
        </p:nvSpPr>
        <p:spPr>
          <a:xfrm>
            <a:off x="1530985" y="2049780"/>
            <a:ext cx="24688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企业规模和原材料供应</a:t>
            </a:r>
          </a:p>
        </p:txBody>
      </p:sp>
      <p:sp>
        <p:nvSpPr>
          <p:cNvPr id="16394" name="文本框 10"/>
          <p:cNvSpPr txBox="1"/>
          <p:nvPr/>
        </p:nvSpPr>
        <p:spPr>
          <a:xfrm>
            <a:off x="1530985" y="241808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如果企业规模较大，技术力量和设备能力较强，资金雄厚，原材料供应条件好，则可采用差别化市场策略或无差别市场策略。反之，规模小、实力差、资源缺乏的一般企业宜采用集中化市场策略。采用集中化市场策略，集中自己的优势资源重点开发一些新型产品和市场紧缺产品，建立自己的相对优势，不失为一条积极参与竞争，提高整体水平的捷径。</a:t>
            </a:r>
          </a:p>
        </p:txBody>
      </p:sp>
      <p:sp>
        <p:nvSpPr>
          <p:cNvPr id="16395" name="文本框 11"/>
          <p:cNvSpPr txBox="1"/>
          <p:nvPr/>
        </p:nvSpPr>
        <p:spPr>
          <a:xfrm>
            <a:off x="1530985" y="3408680"/>
            <a:ext cx="10972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产品特性</a:t>
            </a:r>
          </a:p>
        </p:txBody>
      </p:sp>
      <p:sp>
        <p:nvSpPr>
          <p:cNvPr id="16396" name="文本框 12"/>
          <p:cNvSpPr txBox="1"/>
          <p:nvPr/>
        </p:nvSpPr>
        <p:spPr>
          <a:xfrm>
            <a:off x="1530985" y="377698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对于具有不同特性的产品/服务，应采取不同的策略。对于同质性商品，虽然由于原材料和加工不同而使产品质量存在差别，但这些差别并不明显。 只要价格适宜。客户般无特别的选择， 无过分的要求，因而可以采用无差别市场策略。 而异质性商品， 如成分、配方、含量等差别很大，价格也有显著差别，客户对产品的质量、价格、包装等，常常要反复评价比较，然后决定购买，这类产品就必须采用差别化市场策略。</a:t>
            </a:r>
          </a:p>
        </p:txBody>
      </p:sp>
      <p:sp>
        <p:nvSpPr>
          <p:cNvPr id="5"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市场开拓策略</a:t>
            </a: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999298"/>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3</a:t>
            </a:r>
          </a:p>
        </p:txBody>
      </p:sp>
      <p:sp>
        <p:nvSpPr>
          <p:cNvPr id="16389" name="圆角矩形 4"/>
          <p:cNvSpPr>
            <a:spLocks noChangeAspect="1"/>
          </p:cNvSpPr>
          <p:nvPr/>
        </p:nvSpPr>
        <p:spPr>
          <a:xfrm>
            <a:off x="839788" y="333438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4</a:t>
            </a:r>
          </a:p>
        </p:txBody>
      </p:sp>
      <p:sp>
        <p:nvSpPr>
          <p:cNvPr id="16393" name="文本框 9"/>
          <p:cNvSpPr txBox="1"/>
          <p:nvPr/>
        </p:nvSpPr>
        <p:spPr>
          <a:xfrm>
            <a:off x="1530985" y="2049780"/>
            <a:ext cx="1097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市场特性</a:t>
            </a:r>
          </a:p>
        </p:txBody>
      </p:sp>
      <p:sp>
        <p:nvSpPr>
          <p:cNvPr id="16394" name="文本框 10"/>
          <p:cNvSpPr txBox="1"/>
          <p:nvPr/>
        </p:nvSpPr>
        <p:spPr>
          <a:xfrm>
            <a:off x="1530985" y="241808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当客户对产品的需求欲望、偏爱等较为接近，购买数量和使用频率大致相同，对销售渠道或促销方式也没有大的差异时，就显示出市场的类似性， 可以采用无差别营销策略.。如果各客户群体的需求、偏好相差甚远，则必须采用差异性营销策略或集中化市场策略，使不同客户群体的需求得到更好的满足。</a:t>
            </a:r>
          </a:p>
        </p:txBody>
      </p:sp>
      <p:sp>
        <p:nvSpPr>
          <p:cNvPr id="16395" name="文本框 11"/>
          <p:cNvSpPr txBox="1"/>
          <p:nvPr/>
        </p:nvSpPr>
        <p:spPr>
          <a:xfrm>
            <a:off x="1530985" y="3408680"/>
            <a:ext cx="15544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产品寿命周期</a:t>
            </a:r>
          </a:p>
        </p:txBody>
      </p:sp>
      <p:sp>
        <p:nvSpPr>
          <p:cNvPr id="16396" name="文本框 12"/>
          <p:cNvSpPr txBox="1"/>
          <p:nvPr/>
        </p:nvSpPr>
        <p:spPr>
          <a:xfrm>
            <a:off x="1530985" y="3776980"/>
            <a:ext cx="9822815" cy="13188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产品所处的寿命周期不同，采用的市场策略也是不同的。若产品处于引入期，引入期是指新产品首次正式上市后的最初销售时期，在这一阶段，消费者对新产品不太了解，大部分的消费者不愿意放弃或改变以往的消费习惯，所以产品的销售量小，但这一时期的购买者大部分是爱好新奇的消费者，因为这一部分消费者愿意去尝试新的产品，而这一阶段的竞争者则非常少。根据以上的特点，在引入期，市场营销策略的重点是要突出一个"快"字，即尽量以最短的时间、最快的速度使产品进入成长期。</a:t>
            </a:r>
          </a:p>
        </p:txBody>
      </p:sp>
      <p:sp>
        <p:nvSpPr>
          <p:cNvPr id="5"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市场开拓策略</a:t>
            </a: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843203" y="2874963"/>
            <a:ext cx="2810510"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11</a:t>
            </a:r>
            <a:r>
              <a:rPr lang="zh-CN" altLang="en-US" sz="6600" dirty="0">
                <a:solidFill>
                  <a:schemeClr val="bg1"/>
                </a:solidFill>
                <a:latin typeface="Segoe UI Light" pitchFamily="2" charset="0"/>
              </a:rPr>
              <a:t>章</a:t>
            </a:r>
          </a:p>
        </p:txBody>
      </p:sp>
      <p:sp>
        <p:nvSpPr>
          <p:cNvPr id="15363" name="文本框 11"/>
          <p:cNvSpPr txBox="1"/>
          <p:nvPr/>
        </p:nvSpPr>
        <p:spPr>
          <a:xfrm>
            <a:off x="451485" y="3736340"/>
            <a:ext cx="7374890" cy="1129665"/>
          </a:xfrm>
          <a:prstGeom prst="rect">
            <a:avLst/>
          </a:prstGeom>
          <a:noFill/>
          <a:ln w="9525">
            <a:noFill/>
          </a:ln>
        </p:spPr>
        <p:txBody>
          <a:bodyPr wrap="square">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新创企业融资</a:t>
            </a: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2474595"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大学生创业训练软件</a:t>
            </a:r>
          </a:p>
        </p:txBody>
      </p:sp>
      <p:sp>
        <p:nvSpPr>
          <p:cNvPr id="3" name="矩形 176"/>
          <p:cNvSpPr/>
          <p:nvPr/>
        </p:nvSpPr>
        <p:spPr>
          <a:xfrm>
            <a:off x="7958138" y="3048953"/>
            <a:ext cx="4027487" cy="13836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研讨与分析∶</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1.创业过程为什么需要及时融资? </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2.新创企业怎样才能得到资金的支持?</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3.在获得资金支持的同时，新创企业付出的代价是什么?</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ownloads/pexels-lisa-fotios-3197392.jpgpexels-lisa-fotios-3197392"/>
          <p:cNvPicPr>
            <a:picLocks noGrp="1" noChangeAspect="1"/>
          </p:cNvPicPr>
          <p:nvPr/>
        </p:nvPicPr>
        <p:blipFill>
          <a:blip r:embed="rId2" cstate="print"/>
          <a:srcRect t="15011" b="23193"/>
          <a:stretch>
            <a:fillRect/>
          </a:stretch>
        </p:blipFill>
        <p:spPr>
          <a:xfrm>
            <a:off x="1106170" y="2148840"/>
            <a:ext cx="6193155" cy="2551430"/>
          </a:xfrm>
          <a:prstGeom prst="rect">
            <a:avLst/>
          </a:prstGeom>
          <a:noFill/>
          <a:ln w="9525">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1</a:t>
            </a:r>
            <a:r>
              <a:rPr lang="zh-CN" altLang="en-US" dirty="0"/>
              <a:t>节 企业家</a:t>
            </a:r>
          </a:p>
        </p:txBody>
      </p:sp>
      <p:sp>
        <p:nvSpPr>
          <p:cNvPr id="30737" name="文本框 22"/>
          <p:cNvSpPr txBox="1"/>
          <p:nvPr/>
        </p:nvSpPr>
        <p:spPr>
          <a:xfrm>
            <a:off x="838200" y="2019935"/>
            <a:ext cx="7594600" cy="234823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现代著名的管理学理论大师彼得·德鲁克在《创新与企业家精神》（1985）一书中用了整整一章的篇幅来定义"企业家"。在他看来，"企业家"能够∶</a:t>
            </a:r>
          </a:p>
          <a:p>
            <a:pPr algn="l" eaLnBrk="1" hangingPunct="1">
              <a:lnSpc>
                <a:spcPct val="125000"/>
              </a:lnSpc>
              <a:spcAft>
                <a:spcPts val="800"/>
              </a:spcAft>
            </a:pPr>
            <a:r>
              <a:rPr lang="en-US" altLang="x-none" sz="1600" dirty="0">
                <a:solidFill>
                  <a:srgbClr val="354B5E"/>
                </a:solidFill>
                <a:latin typeface="Segoe UI" panose="020B0502040204020203" pitchFamily="2" charset="0"/>
              </a:rPr>
              <a:t>1. 大幅度提高资源的产出</a:t>
            </a:r>
          </a:p>
          <a:p>
            <a:pPr algn="l" eaLnBrk="1" hangingPunct="1">
              <a:lnSpc>
                <a:spcPct val="125000"/>
              </a:lnSpc>
              <a:spcAft>
                <a:spcPts val="800"/>
              </a:spcAft>
            </a:pPr>
            <a:r>
              <a:rPr lang="en-US" altLang="x-none" sz="1600" dirty="0">
                <a:solidFill>
                  <a:srgbClr val="354B5E"/>
                </a:solidFill>
                <a:latin typeface="Segoe UI" panose="020B0502040204020203" pitchFamily="2" charset="0"/>
              </a:rPr>
              <a:t>2. 创造出新颖而与众不同的东西，改变价值; </a:t>
            </a:r>
          </a:p>
          <a:p>
            <a:pPr algn="l" eaLnBrk="1" hangingPunct="1">
              <a:lnSpc>
                <a:spcPct val="125000"/>
              </a:lnSpc>
              <a:spcAft>
                <a:spcPts val="800"/>
              </a:spcAft>
            </a:pPr>
            <a:r>
              <a:rPr lang="en-US" altLang="x-none" sz="1600" dirty="0">
                <a:solidFill>
                  <a:srgbClr val="354B5E"/>
                </a:solidFill>
                <a:latin typeface="Segoe UI" panose="020B0502040204020203" pitchFamily="2" charset="0"/>
              </a:rPr>
              <a:t>3.开创新市场和新客户群;</a:t>
            </a:r>
          </a:p>
          <a:p>
            <a:pPr algn="l" eaLnBrk="1" hangingPunct="1">
              <a:lnSpc>
                <a:spcPct val="125000"/>
              </a:lnSpc>
              <a:spcAft>
                <a:spcPts val="800"/>
              </a:spcAft>
            </a:pPr>
            <a:r>
              <a:rPr lang="en-US" altLang="x-none" sz="1600" dirty="0">
                <a:solidFill>
                  <a:srgbClr val="354B5E"/>
                </a:solidFill>
                <a:latin typeface="Segoe UI" panose="020B0502040204020203" pitchFamily="2" charset="0"/>
              </a:rPr>
              <a:t>4.视变化为常态。他们总是寻找变化，对它作出反应，并将它视为机遇加以利用。</a:t>
            </a:r>
          </a:p>
        </p:txBody>
      </p:sp>
      <p:sp>
        <p:nvSpPr>
          <p:cNvPr id="30745" name="文本框 30"/>
          <p:cNvSpPr txBox="1"/>
          <p:nvPr/>
        </p:nvSpPr>
        <p:spPr>
          <a:xfrm>
            <a:off x="1455738" y="4929188"/>
            <a:ext cx="9280525" cy="89916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通常认为，"企业家"（entrepreneur）一词源于法语 entreprendre，原来的意思是中间人或中介。最早论述这一概念的是法国经济学家里夏尔·坎提隆。在他的论述中，企业家就是在市场中充分利用未被他人认识的获利机会并成就一番事业的人。他认为企业家的职能是冒着风险从事市场交换。</a:t>
            </a:r>
          </a:p>
        </p:txBody>
      </p:sp>
      <p:pic>
        <p:nvPicPr>
          <p:cNvPr id="30746" name="图片 31"/>
          <p:cNvPicPr>
            <a:picLocks noChangeAspect="1"/>
          </p:cNvPicPr>
          <p:nvPr/>
        </p:nvPicPr>
        <p:blipFill>
          <a:blip r:embed="rId3" cstate="print"/>
          <a:stretch>
            <a:fillRect/>
          </a:stretch>
        </p:blipFill>
        <p:spPr>
          <a:xfrm>
            <a:off x="8326438" y="2073275"/>
            <a:ext cx="2225675" cy="2236788"/>
          </a:xfrm>
          <a:prstGeom prst="rect">
            <a:avLst/>
          </a:prstGeom>
          <a:noFill/>
          <a:ln w="9525">
            <a:noFill/>
          </a:ln>
        </p:spPr>
      </p:pic>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1</a:t>
            </a:r>
            <a:r>
              <a:rPr lang="zh-CN" altLang="en-US" dirty="0"/>
              <a:t>节 两类不同的融资</a:t>
            </a:r>
          </a:p>
        </p:txBody>
      </p:sp>
      <p:sp>
        <p:nvSpPr>
          <p:cNvPr id="30737" name="文本框 22"/>
          <p:cNvSpPr txBox="1"/>
          <p:nvPr/>
        </p:nvSpPr>
        <p:spPr>
          <a:xfrm>
            <a:off x="838200" y="1966595"/>
            <a:ext cx="7594600" cy="101473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资金是企业的血液，没有资金，企业将无法生存。多数创业者可能会发现，创业所需要的资金仅靠个人的积蓄是无法满足的，处于公司创业初期和成长早期，融资问题几乎成了创业者的核心财务问题。</a:t>
            </a:r>
          </a:p>
        </p:txBody>
      </p:sp>
      <p:sp>
        <p:nvSpPr>
          <p:cNvPr id="30745" name="文本框 30"/>
          <p:cNvSpPr txBox="1"/>
          <p:nvPr/>
        </p:nvSpPr>
        <p:spPr>
          <a:xfrm>
            <a:off x="1455738" y="4929188"/>
            <a:ext cx="9280525" cy="89916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实际 上，无论成功与否，新创企业往往会出现资金短缺现象。造成新创企业资金短缺的原因很多∶ 如新创企业由于开办时间短，资金还没回笼就用光了;再有，创业初期，企业需要尽快形成核心竞争力，要做的事很多，但已有资金积累太少，根本不够用;还有，企业面临重大机会，急需一笔资金投入。</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157543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债务融资是企业依法筹集并依约使用、按期偿还的资金，包括银行及其他金融机构的各种借款、应付债券、应付票据等。债务融资主要是通过银行借款、发行债券、商业信用、融资租赁等方式筹集，它体现了企业和债权人之间的债权关系。</a:t>
            </a:r>
          </a:p>
          <a:p>
            <a:pPr eaLnBrk="1" hangingPunct="1">
              <a:lnSpc>
                <a:spcPct val="114000"/>
              </a:lnSpc>
              <a:spcAft>
                <a:spcPts val="1000"/>
              </a:spcAft>
            </a:pPr>
            <a:r>
              <a:rPr lang="en-US" altLang="x-none" sz="1400" dirty="0">
                <a:latin typeface="Segoe UI" panose="020B0502040204020203" pitchFamily="2" charset="0"/>
              </a:rPr>
              <a:t>般债务融资需要用某种资产做抵押或由其他方做担保。 然而，融资本身也有许多困难，主要表现在∶新创企业还没有建立起信用，不容易取得投资方的认可和信任;资金来源渠道窄;融资计划滞后;融资规模小、融资成本高等方面。</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35204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一、 债务融资类</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两类不同的融资</a:t>
            </a: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权益融资是企业依法筹集并长期拥有自主支配权的资金。它主要是通过吸收直接投资和发行股票等方式筹集，其所有权归投资者。权益融资具有永久性特点，无到期日，不需归还。权益融资也没有固定的按期还本付息压力，股利的支付与否和支付多少，视项目投产运营后的实际经营效果而定。这种融资方式的显著特点之一就是在获得时无须资产抵押。</a:t>
            </a:r>
          </a:p>
        </p:txBody>
      </p:sp>
      <p:sp>
        <p:nvSpPr>
          <p:cNvPr id="18437" name="文本框 175"/>
          <p:cNvSpPr txBox="1"/>
          <p:nvPr/>
        </p:nvSpPr>
        <p:spPr>
          <a:xfrm>
            <a:off x="975043" y="1806575"/>
            <a:ext cx="23215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二、权益融资类</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两类不同的融资</a:t>
            </a:r>
          </a:p>
        </p:txBody>
      </p:sp>
      <p:pic>
        <p:nvPicPr>
          <p:cNvPr id="3" name="图片 2" descr="截屏2021-03-30 下午12.18.24"/>
          <p:cNvPicPr>
            <a:picLocks noChangeAspect="1"/>
          </p:cNvPicPr>
          <p:nvPr/>
        </p:nvPicPr>
        <p:blipFill>
          <a:blip r:embed="rId3" cstate="print"/>
          <a:stretch>
            <a:fillRect/>
          </a:stretch>
        </p:blipFill>
        <p:spPr>
          <a:xfrm>
            <a:off x="2406650" y="3620770"/>
            <a:ext cx="6960235" cy="1790700"/>
          </a:xfrm>
          <a:prstGeom prst="rect">
            <a:avLst/>
          </a:prstGeom>
        </p:spPr>
      </p:pic>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67919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新创企业早期的资金需求具有高度不确定性，而且资金的需求量也较少，对金融机构来说也因缺乏规模而吸引力不大。对于一个处于创业阶段的企业来说， 从银行等金融机构获得融资的方法一般不适用。因为此时，初创企业一方面还没有建立起信用，另一方面企业也缺乏固定资产做抵押或担保。商业银行以资金债务的形式注入企业，同时需要企业提供一些有形的担保或抵押资产，抵押品可以是企业资产（如地产、设备等），也可以是个人资产 （如创业者的房产、股票、债券等）， 也可以是票据扣保人的资产等。通过银行贷款一般有以下五种形式;</a:t>
            </a:r>
          </a:p>
          <a:p>
            <a:pPr eaLnBrk="1" hangingPunct="1">
              <a:lnSpc>
                <a:spcPct val="114000"/>
              </a:lnSpc>
              <a:spcAft>
                <a:spcPts val="1000"/>
              </a:spcAft>
            </a:pPr>
            <a:r>
              <a:rPr lang="en-US" altLang="x-none" sz="1400" dirty="0">
                <a:latin typeface="Segoe UI" panose="020B0502040204020203" pitchFamily="2" charset="0"/>
              </a:rPr>
              <a:t>1.抵押贷款，指借款人向银行提供—定的财产 （如房子） 作为信贷抵押的贷款方式。一般不超过抵押评估价的 70%，期限不超过 10年。</a:t>
            </a:r>
          </a:p>
          <a:p>
            <a:pPr eaLnBrk="1" hangingPunct="1">
              <a:lnSpc>
                <a:spcPct val="114000"/>
              </a:lnSpc>
              <a:spcAft>
                <a:spcPts val="1000"/>
              </a:spcAft>
            </a:pPr>
            <a:r>
              <a:rPr lang="en-US" altLang="x-none" sz="1400" dirty="0">
                <a:latin typeface="Segoe UI" panose="020B0502040204020203" pitchFamily="2" charset="0"/>
              </a:rPr>
              <a:t>2.质押贷款 ，通过存单、国库券、保险公司保单等凭证，可进行质押贷款。</a:t>
            </a:r>
          </a:p>
          <a:p>
            <a:pPr eaLnBrk="1" hangingPunct="1">
              <a:lnSpc>
                <a:spcPct val="114000"/>
              </a:lnSpc>
              <a:spcAft>
                <a:spcPts val="1000"/>
              </a:spcAft>
            </a:pPr>
            <a:r>
              <a:rPr lang="en-US" altLang="x-none" sz="1400" dirty="0">
                <a:latin typeface="Segoe UI" panose="020B0502040204020203" pitchFamily="2" charset="0"/>
              </a:rPr>
              <a:t>3.信用贷款，指银行仅凭对借款人资信的信任而发放的贷款，借款人无须向银行提供抵押物。如创业者可以利用家人是从事律师、医生、公务员等有稳定收入的职业进行信用贷款。</a:t>
            </a:r>
          </a:p>
          <a:p>
            <a:pPr eaLnBrk="1" hangingPunct="1">
              <a:lnSpc>
                <a:spcPct val="114000"/>
              </a:lnSpc>
              <a:spcAft>
                <a:spcPts val="1000"/>
              </a:spcAft>
            </a:pPr>
            <a:r>
              <a:rPr lang="en-US" altLang="x-none" sz="1400" dirty="0">
                <a:latin typeface="Segoe UI" panose="020B0502040204020203" pitchFamily="2" charset="0"/>
              </a:rPr>
              <a:t>4.担保贷款，指以担保人的信用为担保条件而发放的贷款。</a:t>
            </a:r>
          </a:p>
          <a:p>
            <a:pPr eaLnBrk="1" hangingPunct="1">
              <a:lnSpc>
                <a:spcPct val="114000"/>
              </a:lnSpc>
              <a:spcAft>
                <a:spcPts val="1000"/>
              </a:spcAft>
            </a:pPr>
            <a:r>
              <a:rPr lang="en-US" altLang="x-none" sz="1400" dirty="0">
                <a:latin typeface="Segoe UI" panose="020B0502040204020203" pitchFamily="2" charset="0"/>
              </a:rPr>
              <a:t>5.贴现贷款，指借款人在急需资金时，以未到期的票据向银行申请贴现而融通资金的贷款方式。</a:t>
            </a:r>
          </a:p>
        </p:txBody>
      </p:sp>
      <p:sp>
        <p:nvSpPr>
          <p:cNvPr id="18437" name="文本框 175"/>
          <p:cNvSpPr txBox="1"/>
          <p:nvPr/>
        </p:nvSpPr>
        <p:spPr>
          <a:xfrm>
            <a:off x="975043" y="1806575"/>
            <a:ext cx="204660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一、 银行贷款</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债务融资的主要形式</a:t>
            </a: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06692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租赁是一一种以融资为直接目的的信用方式，表面上看是借物， 而实质 上是借资，以相金的方式分期偿还。其优势是不占用创业企业的银行信用额度，创业者支付一笔相对较少的租金后即可使用租来的设备，而不必在购买设备上大量投资，从而使资金可调往最急需用钱的地方。</a:t>
            </a:r>
          </a:p>
          <a:p>
            <a:pPr eaLnBrk="1" hangingPunct="1">
              <a:lnSpc>
                <a:spcPct val="114000"/>
              </a:lnSpc>
              <a:spcAft>
                <a:spcPts val="1000"/>
              </a:spcAft>
            </a:pPr>
            <a:r>
              <a:rPr lang="en-US" altLang="x-none" sz="1400" dirty="0">
                <a:latin typeface="Segoe UI" panose="020B0502040204020203" pitchFamily="2" charset="0"/>
              </a:rPr>
              <a:t>租赁融资比较适合需要购买大件设备的初创企业。 当新创企业因生产需要而必须使用相关设备、设施等固定资产时，由于资金有限，企业可以先不急于购买，而是找租赁公司以租赁的形式获得。这样一来，就可为新创企业节省一大笔固定资金支出。当然，采用这种方式的前提是，企业的预期营业利润必须能超过租金的费用。</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0161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二、租赁融资</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债务融资的主要形式</a:t>
            </a: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1775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典当融资就是通过自有合法财产或合伙人的财产进行抵 （质） 押的形式，向典当行申请创业所急需的开业资金、运转资金和经营资金等。如果企业急需资金周转，典当融资可能是比银行更快捷的一种选择。</a:t>
            </a:r>
          </a:p>
          <a:p>
            <a:pPr eaLnBrk="1" hangingPunct="1">
              <a:lnSpc>
                <a:spcPct val="114000"/>
              </a:lnSpc>
              <a:spcAft>
                <a:spcPts val="1000"/>
              </a:spcAft>
            </a:pPr>
            <a:r>
              <a:rPr lang="en-US" altLang="x-none" sz="1400" dirty="0">
                <a:latin typeface="Segoe UI" panose="020B0502040204020203" pitchFamily="2" charset="0"/>
              </a:rPr>
              <a:t>典当副融资的方式灵活、方便，适合解决阶段性资金短缺之需。 当期最短为 5 天， —般不超过6 个月。典当的主要作用就是救急，与作为主流融资渠道的银行贷款相比。 典当融资虽然只起着拾遗补缺、应对急需的作用，但由于能在短时间内为融资者争取到急需的资金，当下也开始获得越来越多创业者的青睐。</a:t>
            </a:r>
          </a:p>
          <a:p>
            <a:pPr eaLnBrk="1" hangingPunct="1">
              <a:lnSpc>
                <a:spcPct val="114000"/>
              </a:lnSpc>
              <a:spcAft>
                <a:spcPts val="1000"/>
              </a:spcAft>
            </a:pPr>
            <a:r>
              <a:rPr lang="en-US" altLang="x-none" sz="1400" dirty="0">
                <a:latin typeface="Segoe UI" panose="020B0502040204020203" pitchFamily="2" charset="0"/>
              </a:rPr>
              <a:t>比如周先生是位通讯设备代理商，前段时间争取到了一款品牌新手机的代理权，可问题是在于要在 3 天内付清货款才能拿货，而他的资金正投资在另一商业项目上。他不甘心失去这来之不易的代理权，他想到了自己的"宝马"车，于是，他马上开车来到典当行。业务员了解情况后告诉他∶ 当天就可以通过典当拿到资金。周先生大喜过望，立即着手办理典当手续，交纳相关证件，填表，把车开到指定仓库，签合同，然后领取典当金。不出半天的工夫，他就拿到了急需的 50 万元。一个月后来赎当，这笔典当金帮他赚了近 10万元。</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0161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三、典当融资</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债务融资的主要形式</a:t>
            </a: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92100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近年来，各级政府充分意识到中、小企业在国民经济中的重要地位，也更加支持"大众创业，万众创新"工作，国家对自主创业出台了很多资金支持政策。比如，政府通过建立小额担保机构，给自主创业者提供小额担保贷款，一般在 5 万元左右，根据人数和项目具体情况，最高额度一般在 50 万元左右，并且为全额贴息;对于劳动密集型小企业，贷款额度为 200 万元以内，贴息资金由中央财政和当地财政各负担一半。随着我国科技型中小企业发展迅速，面对处于创业初期的企业在融资方面的迫切要求和融资困难的矛盾，科技部、财政部联合建立并启动了政府支持为主的科技型中小企业技术创新基金，以帮助中小企业解决融资问题。以上海企业技术创新基金为例，就是根据上海市中小企业和项目的不同特点，分别以贷款贴息、无偿资助、资本金投入等不同的方式给予资金支持。上海创新基金将支持创业初期、有较高的创新程度和技术水平、市场前景好，但企业资金较少的小企业的技术创新项目。小企业注册资金不超过 300 万元，注册成立时间不超过 18 个月，原贝则 FJ是在初份期小企业l份新功项 日服务机构内注册经营。日没有建书订寸分新基全项 目的企业。创新基金以无偿资助方式支持立项项目，资助额度为每个项目 40 万元。</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6269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四、政府支持资金</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债务融资的主要形式</a:t>
            </a: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31203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广义的风险投资泛指一切具有高风险、高潜在收益的投资; 狭义的风险投资是指以高新技术为基础，生产与经营技术密集型产品的投资。根据美国全美风险投资协会的定 义。风险投资是由职业金融家投入到新兴的、迅速发展的、具有巨大竞争潜力的企业中的一种权益资本。</a:t>
            </a:r>
          </a:p>
          <a:p>
            <a:pPr eaLnBrk="1" hangingPunct="1">
              <a:lnSpc>
                <a:spcPct val="114000"/>
              </a:lnSpc>
              <a:spcAft>
                <a:spcPts val="1000"/>
              </a:spcAft>
            </a:pPr>
            <a:r>
              <a:rPr lang="en-US" altLang="x-none" sz="1400" dirty="0">
                <a:latin typeface="Segoe UI" panose="020B0502040204020203" pitchFamily="2" charset="0"/>
              </a:rPr>
              <a:t>风险投资家以参股的形式进入创业企业，为降低风险，在实现增值目的后会退出投资，而不会永远与创业企业捆绑在一起。投资人、创始人和员工分别应该拥有多少股份都要看市场情况来确定。现实中，若投资人获得超过 50% 的公司股权，创始人将感觉自己不重要而丧失动力。所以，好的投资人都不会拿超过 50%的股权。</a:t>
            </a:r>
          </a:p>
          <a:p>
            <a:pPr eaLnBrk="1" hangingPunct="1">
              <a:lnSpc>
                <a:spcPct val="114000"/>
              </a:lnSpc>
              <a:spcAft>
                <a:spcPts val="1000"/>
              </a:spcAft>
            </a:pPr>
            <a:r>
              <a:rPr lang="en-US" altLang="x-none" sz="1400" dirty="0">
                <a:latin typeface="Segoe UI" panose="020B0502040204020203" pitchFamily="2" charset="0"/>
              </a:rPr>
              <a:t>风险投资商一般对缺资金的初创企业兴趣不大，在挑选投资对象时，除了关注创业者手中的技术外，还看重其创新意识、敬业精神、诚信程度、合作交往能力、应变决断能力等"软因素"。在创业的不同阶段，股权融资也各有不同。</a:t>
            </a:r>
          </a:p>
        </p:txBody>
      </p:sp>
      <p:sp>
        <p:nvSpPr>
          <p:cNvPr id="18437" name="文本框 175"/>
          <p:cNvSpPr txBox="1"/>
          <p:nvPr/>
        </p:nvSpPr>
        <p:spPr>
          <a:xfrm>
            <a:off x="975043" y="1806575"/>
            <a:ext cx="55867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一、 风险投资（或称创业投资 VC） 融资</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权益融资的主要形式</a:t>
            </a: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814955"/>
          </a:xfrm>
          <a:prstGeom prst="rect">
            <a:avLst/>
          </a:prstGeom>
          <a:noFill/>
          <a:ln w="9525">
            <a:noFill/>
          </a:ln>
        </p:spPr>
        <p:txBody>
          <a:bodyPr wrap="square">
            <a:spAutoFit/>
          </a:bodyPr>
          <a:lstStyle/>
          <a:p>
            <a:pPr eaLnBrk="1" hangingPunct="1">
              <a:lnSpc>
                <a:spcPct val="114000"/>
              </a:lnSpc>
              <a:spcAft>
                <a:spcPts val="1000"/>
              </a:spcAft>
            </a:pPr>
            <a:r>
              <a:rPr lang="en-US" altLang="x-none" sz="1800" b="1" dirty="0">
                <a:latin typeface="Segoe UI" panose="020B0502040204020203" pitchFamily="2" charset="0"/>
              </a:rPr>
              <a:t>种子轮融资∶</a:t>
            </a:r>
            <a:r>
              <a:rPr lang="en-US" altLang="x-none" sz="1400" dirty="0">
                <a:latin typeface="Segoe UI" panose="020B0502040204020203" pitchFamily="2" charset="0"/>
              </a:rPr>
              <a:t>种子期是指新创公司发展的最早期的一个阶段，在这个阶段，公司只有想法却没有具体的产品或服务，创业者只拥有一项技术上的新发明、新设想以及对未来企业的一个蓝图，缺乏初始资金投入，种子期融资就是新创企业在这一阶段所进行的融资行为。一般来说，创业初期的资金来源主要是创业者自掏腰包或者亲朋好友资助，如果项目很好，也会有种子期投资方和投资机构的介入，种子期的投资数量级一般在 10 万～100 万元。</a:t>
            </a:r>
          </a:p>
          <a:p>
            <a:pPr eaLnBrk="1" hangingPunct="1">
              <a:lnSpc>
                <a:spcPct val="114000"/>
              </a:lnSpc>
              <a:spcAft>
                <a:spcPts val="1000"/>
              </a:spcAft>
            </a:pPr>
            <a:r>
              <a:rPr lang="en-US" altLang="x-none" sz="1800" b="1" dirty="0">
                <a:latin typeface="Segoe UI" panose="020B0502040204020203" pitchFamily="2" charset="0"/>
              </a:rPr>
              <a:t>天使轮融资∶</a:t>
            </a:r>
            <a:r>
              <a:rPr lang="en-US" altLang="x-none" sz="1400" dirty="0">
                <a:latin typeface="Segoe UI" panose="020B0502040204020203" pitchFamily="2" charset="0"/>
              </a:rPr>
              <a:t>天使投资是自由投资者或非正式风险投资机构，对处于小型初创企业进行的一次性前期投资。当初创企业有了产品初步的模样可供展示， 而目新创公司也已经有了初步的商业模式，积累了一些核心用户时，这一阶段的融资来源就可以考虑获得天使投资方、天使投资机构的投资。投资者看重的是创业者的技术是市场所需要的， 日有足够的盈利能力。 如果有—两项受法律"保护"的先进技术或产品，则更能获得投资者的青睐。天使轮投资的量级一般在 100 万到1000 万人民币。天使投资虽是风险投资的一种，但却是一种非组织化的创业投资形式，其资金来源大多是民间资本，而不是专业的风险投资机构。 天使投资的门槛相对较低， 有时即便是个创业构思，只要有发展潜力，就有可能获得天使资金的支持。</a:t>
            </a:r>
          </a:p>
        </p:txBody>
      </p:sp>
      <p:sp>
        <p:nvSpPr>
          <p:cNvPr id="18437" name="文本框 175"/>
          <p:cNvSpPr txBox="1"/>
          <p:nvPr/>
        </p:nvSpPr>
        <p:spPr>
          <a:xfrm>
            <a:off x="975043" y="1806575"/>
            <a:ext cx="55867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一、 风险投资（或称创业投资 VC） 融资</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权益融资的主要形式</a:t>
            </a: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434715"/>
          </a:xfrm>
          <a:prstGeom prst="rect">
            <a:avLst/>
          </a:prstGeom>
          <a:noFill/>
          <a:ln w="9525">
            <a:noFill/>
          </a:ln>
        </p:spPr>
        <p:txBody>
          <a:bodyPr wrap="square">
            <a:spAutoFit/>
          </a:bodyPr>
          <a:lstStyle/>
          <a:p>
            <a:pPr eaLnBrk="1" hangingPunct="1">
              <a:lnSpc>
                <a:spcPct val="114000"/>
              </a:lnSpc>
              <a:spcAft>
                <a:spcPts val="1000"/>
              </a:spcAft>
            </a:pPr>
            <a:r>
              <a:rPr lang="en-US" altLang="x-none" sz="1800" b="1" dirty="0">
                <a:latin typeface="Segoe UI" panose="020B0502040204020203" pitchFamily="2" charset="0"/>
              </a:rPr>
              <a:t>A 轮融资∶</a:t>
            </a:r>
            <a:r>
              <a:rPr lang="en-US" altLang="x-none" sz="1400" dirty="0">
                <a:latin typeface="Segoe UI" panose="020B0502040204020203" pitchFamily="2" charset="0"/>
              </a:rPr>
              <a:t>这时，新创企业的产品已经有了比较成熟的模样，企业也开始正常运作了一段时间并有了比较明确有效的商业及盈利模式，在行业内已经开始拥有一定的地位和口碑，但企业可能依旧日处于亏损状态。这时的融资所需资金来源—般是专业的风险投资机构（VC）。VC在这个时候进入新创企业非常关键，它可以起到为新创企业提升价值的作用，包括能帮助新创企业进一步开拓市场，也使企业获得资本市场的认可，为后续融资奠定基础。A 轮融资的量级在 1 000 万到1亿人民币。</a:t>
            </a:r>
          </a:p>
          <a:p>
            <a:pPr eaLnBrk="1" hangingPunct="1">
              <a:lnSpc>
                <a:spcPct val="114000"/>
              </a:lnSpc>
              <a:spcAft>
                <a:spcPts val="1000"/>
              </a:spcAft>
            </a:pPr>
            <a:r>
              <a:rPr lang="en-US" altLang="x-none" sz="1800" b="1" dirty="0">
                <a:latin typeface="Segoe UI" panose="020B0502040204020203" pitchFamily="2" charset="0"/>
              </a:rPr>
              <a:t>B轮融资∶</a:t>
            </a:r>
            <a:r>
              <a:rPr lang="en-US" altLang="x-none" sz="1400" dirty="0">
                <a:latin typeface="Segoe UI" panose="020B0502040204020203" pitchFamily="2" charset="0"/>
              </a:rPr>
              <a:t>新创企业经过前一轮融资后，获得了较大发展，一些企业已经开始盈利，商业模式和盈利模式的运作逐渐稳定成熟。新创企业目前的主要任务是推出新业务、拓展新领域。这时的资金来源大多是上—轮的风险投资机构领投、新的风投机构跟投、私募股权投资机构（PE）加入。投资量级在 2 亿人民币以上。</a:t>
            </a:r>
          </a:p>
          <a:p>
            <a:pPr eaLnBrk="1" hangingPunct="1">
              <a:lnSpc>
                <a:spcPct val="114000"/>
              </a:lnSpc>
              <a:spcAft>
                <a:spcPts val="1000"/>
              </a:spcAft>
            </a:pPr>
            <a:r>
              <a:rPr lang="en-US" altLang="x-none" sz="1800" b="1" dirty="0">
                <a:latin typeface="Segoe UI" panose="020B0502040204020203" pitchFamily="2" charset="0"/>
              </a:rPr>
              <a:t>C轮融资∶</a:t>
            </a:r>
            <a:r>
              <a:rPr lang="en-US" altLang="x-none" sz="1400" dirty="0">
                <a:latin typeface="Segoe UI" panose="020B0502040204020203" pitchFamily="2" charset="0"/>
              </a:rPr>
              <a:t> 新创企业的产品或服务市场化运作这时已经非常成熟，企业也已经开始盈利，该企业甚至在行业内基本上位于前三强，离 IPO（首次公开募捐）也不远了。这轮融资除了拓展新业务，也有准备上市的意图。资金来源主要是 PE，有些之前的 VC 也会选择跟投。PE 作为私募股权投资机构，般是在新创企业进入发展成熟期， 已经有了上市的基础，很快临近 Pre-IPO时期，通常提供必要的资金和经验帮助，完成 IPO所需要的重组架构，提供上市融资前所需要的资金， 按照上市公司的要求帮助公司梳理治理结构、盈利模式、募集项目，以便公司至少在 1～3 年内上市。PE的投资量级为 10 亿人民币以上。</a:t>
            </a:r>
          </a:p>
        </p:txBody>
      </p:sp>
      <p:sp>
        <p:nvSpPr>
          <p:cNvPr id="18437" name="文本框 175"/>
          <p:cNvSpPr txBox="1"/>
          <p:nvPr/>
        </p:nvSpPr>
        <p:spPr>
          <a:xfrm>
            <a:off x="975043" y="1806575"/>
            <a:ext cx="55867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一、 风险投资（或称创业投资 VC） 融资</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权益融资的主要形式</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899718" y="2874963"/>
            <a:ext cx="2753995"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1 </a:t>
            </a:r>
            <a:r>
              <a:rPr lang="zh-CN" altLang="en-US" sz="6600" dirty="0">
                <a:solidFill>
                  <a:schemeClr val="bg1"/>
                </a:solidFill>
                <a:latin typeface="Segoe UI Light" pitchFamily="2" charset="0"/>
              </a:rPr>
              <a:t>章</a:t>
            </a:r>
          </a:p>
        </p:txBody>
      </p:sp>
      <p:sp>
        <p:nvSpPr>
          <p:cNvPr id="15363" name="文本框 11"/>
          <p:cNvSpPr txBox="1"/>
          <p:nvPr/>
        </p:nvSpPr>
        <p:spPr>
          <a:xfrm>
            <a:off x="852488" y="3736023"/>
            <a:ext cx="6973887" cy="1129665"/>
          </a:xfrm>
          <a:prstGeom prst="rect">
            <a:avLst/>
          </a:prstGeom>
          <a:noFill/>
          <a:ln w="9525">
            <a:noFill/>
          </a:ln>
        </p:spPr>
        <p:txBody>
          <a:bodyPr>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树立正确的创业观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占位符 4" descr="/Users/baoshuyu/Downloads/learn-3653430_1920.jpglearn-3653430_1920"/>
          <p:cNvPicPr>
            <a:picLocks noGrp="1" noChangeAspect="1"/>
          </p:cNvPicPr>
          <p:nvPr>
            <p:ph sz="quarter" idx="1"/>
          </p:nvPr>
        </p:nvPicPr>
        <p:blipFill>
          <a:blip r:embed="rId2" cstate="print"/>
          <a:srcRect/>
          <a:stretch>
            <a:fillRect/>
          </a:stretch>
        </p:blipFill>
        <p:spPr>
          <a:xfrm>
            <a:off x="0" y="1998345"/>
            <a:ext cx="6096000" cy="3448050"/>
          </a:xfrm>
        </p:spPr>
      </p:pic>
      <p:grpSp>
        <p:nvGrpSpPr>
          <p:cNvPr id="20483" name="组合 10"/>
          <p:cNvGrpSpPr/>
          <p:nvPr/>
        </p:nvGrpSpPr>
        <p:grpSpPr>
          <a:xfrm>
            <a:off x="5351780" y="1645285"/>
            <a:ext cx="6840220" cy="4133850"/>
            <a:chOff x="0" y="0"/>
            <a:chExt cx="6840000" cy="4320000"/>
          </a:xfrm>
        </p:grpSpPr>
        <p:sp>
          <p:nvSpPr>
            <p:cNvPr id="20484" name="矩形 8"/>
            <p:cNvSpPr/>
            <p:nvPr/>
          </p:nvSpPr>
          <p:spPr>
            <a:xfrm>
              <a:off x="0" y="0"/>
              <a:ext cx="6840000" cy="4320000"/>
            </a:xfrm>
            <a:prstGeom prst="rect">
              <a:avLst/>
            </a:prstGeom>
            <a:solidFill>
              <a:srgbClr val="354B5E">
                <a:alpha val="89999"/>
              </a:srgbClr>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0485" name="矩形 9"/>
            <p:cNvSpPr/>
            <p:nvPr/>
          </p:nvSpPr>
          <p:spPr>
            <a:xfrm>
              <a:off x="0" y="0"/>
              <a:ext cx="108000" cy="4320000"/>
            </a:xfrm>
            <a:prstGeom prst="rect">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grpSp>
      <p:sp>
        <p:nvSpPr>
          <p:cNvPr id="20486" name="矩形 5"/>
          <p:cNvSpPr/>
          <p:nvPr/>
        </p:nvSpPr>
        <p:spPr>
          <a:xfrm>
            <a:off x="6251575" y="1849438"/>
            <a:ext cx="5100638" cy="3283585"/>
          </a:xfrm>
          <a:prstGeom prst="rect">
            <a:avLst/>
          </a:prstGeom>
          <a:noFill/>
          <a:ln w="9525">
            <a:noFill/>
          </a:ln>
        </p:spPr>
        <p:txBody>
          <a:bodyPr>
            <a:spAutoFit/>
          </a:bodyPr>
          <a:lstStyle/>
          <a:p>
            <a:pPr eaLnBrk="1" hangingPunct="1">
              <a:lnSpc>
                <a:spcPct val="114000"/>
              </a:lnSpc>
            </a:pPr>
            <a:r>
              <a:rPr lang="en-US" altLang="x-none" sz="1400" dirty="0">
                <a:solidFill>
                  <a:schemeClr val="bg1"/>
                </a:solidFill>
                <a:latin typeface="Segoe UI" panose="020B0502040204020203" pitchFamily="2" charset="0"/>
              </a:rPr>
              <a:t>美籍奥地利经济学家熊彼特将企业家视为创新的主体，他把创新视为判断企业家的唯一标准。根据熊彼特的观点，企业家所从事的工作就是"创造性破坏"，也就是通常说的创新。熊彼特提出，创新是指把一种新的生产要素和生产条件的"新结合"引入生产体系，它具体有五种形态∶开发出新产品、推出新的生产方法、开辟新市场、获得新原料来源、采用新的产业组织形态。</a:t>
            </a:r>
          </a:p>
          <a:p>
            <a:pPr eaLnBrk="1" hangingPunct="1">
              <a:lnSpc>
                <a:spcPct val="114000"/>
              </a:lnSpc>
            </a:pPr>
            <a:endParaRPr lang="en-US" altLang="x-none" sz="1400" dirty="0">
              <a:solidFill>
                <a:schemeClr val="bg1"/>
              </a:solidFill>
              <a:latin typeface="Segoe UI" panose="020B0502040204020203" pitchFamily="2" charset="0"/>
            </a:endParaRPr>
          </a:p>
          <a:p>
            <a:pPr eaLnBrk="1" hangingPunct="1">
              <a:lnSpc>
                <a:spcPct val="114000"/>
              </a:lnSpc>
            </a:pPr>
            <a:r>
              <a:rPr lang="en-US" altLang="x-none" sz="1400" dirty="0">
                <a:solidFill>
                  <a:schemeClr val="bg1"/>
                </a:solidFill>
                <a:latin typeface="Segoe UI" panose="020B0502040204020203" pitchFamily="2" charset="0"/>
              </a:rPr>
              <a:t>研究发现，企业家们显示出很高的成就需要和较高的权力需要，他们具有强烈的成功欲和自我实现的心理需要，其成就欲一般高于普通人群。他们寻求挑战性的工作，敢于承担责任，渴望自己将从事的工作做得更完美更有成效。他们追求成功的行为，表现在创立企业并自主经营和敢于承担并接受风险，他们的存在是企业尤其是中小企业得以存在和发展的社会基础。</a:t>
            </a:r>
          </a:p>
        </p:txBody>
      </p:sp>
      <p:sp>
        <p:nvSpPr>
          <p:cNvPr id="20491" name="Freeform 121"/>
          <p:cNvSpPr>
            <a:spLocks noEditPoints="1"/>
          </p:cNvSpPr>
          <p:nvPr/>
        </p:nvSpPr>
        <p:spPr>
          <a:xfrm>
            <a:off x="5574348" y="1849438"/>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企业家</a:t>
            </a:r>
          </a:p>
        </p:txBody>
      </p:sp>
      <p:sp>
        <p:nvSpPr>
          <p:cNvPr id="3" name="Freeform 121"/>
          <p:cNvSpPr>
            <a:spLocks noEditPoints="1"/>
          </p:cNvSpPr>
          <p:nvPr/>
        </p:nvSpPr>
        <p:spPr>
          <a:xfrm>
            <a:off x="5574348" y="3524568"/>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2469833"/>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381698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2</a:t>
            </a:r>
          </a:p>
        </p:txBody>
      </p:sp>
      <p:sp>
        <p:nvSpPr>
          <p:cNvPr id="16393" name="文本框 9"/>
          <p:cNvSpPr txBox="1"/>
          <p:nvPr/>
        </p:nvSpPr>
        <p:spPr>
          <a:xfrm>
            <a:off x="1530985" y="2520315"/>
            <a:ext cx="13258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时间紧迫性</a:t>
            </a:r>
          </a:p>
        </p:txBody>
      </p:sp>
      <p:sp>
        <p:nvSpPr>
          <p:cNvPr id="16394" name="文本框 10"/>
          <p:cNvSpPr txBox="1"/>
          <p:nvPr/>
        </p:nvSpPr>
        <p:spPr>
          <a:xfrm>
            <a:off x="1530985" y="290068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相比国内股市，海外股市运作效率要高得多。只要企业本身符合要求，市场认可，很短时间内 （在中国香港、新加坡只要年左右）即可完成发行上市的运作计划。因此，企业在选择国内还是国外上市的时候，必须衡量本身对资金需求的迫切性。</a:t>
            </a:r>
          </a:p>
        </p:txBody>
      </p:sp>
      <p:sp>
        <p:nvSpPr>
          <p:cNvPr id="16395" name="文本框 11"/>
          <p:cNvSpPr txBox="1"/>
          <p:nvPr/>
        </p:nvSpPr>
        <p:spPr>
          <a:xfrm>
            <a:off x="1530985" y="3891280"/>
            <a:ext cx="17830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融资规模与成本</a:t>
            </a:r>
          </a:p>
        </p:txBody>
      </p:sp>
      <p:sp>
        <p:nvSpPr>
          <p:cNvPr id="16396" name="文本框 12"/>
          <p:cNvSpPr txBox="1"/>
          <p:nvPr/>
        </p:nvSpPr>
        <p:spPr>
          <a:xfrm>
            <a:off x="1530985" y="425958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目前来讲，在国内发行股票的副融资成本相对比较低。同样是 IPO，在国内可以融到更多的资金。但境外资本市场的融资成本就比较高，包括交易所费用、中介费用、推广辅助费用等。融资成本占融资总额的比例在不同市场从5%到 20%不等。在国内 IPO显性成本虽然很低，但是却可能有不少隐性成本，最大的问题是上市的时间长而且不确定。</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权益融资的主要形式</a:t>
            </a:r>
          </a:p>
        </p:txBody>
      </p:sp>
      <p:sp>
        <p:nvSpPr>
          <p:cNvPr id="18437" name="文本框 175"/>
          <p:cNvSpPr txBox="1"/>
          <p:nvPr/>
        </p:nvSpPr>
        <p:spPr>
          <a:xfrm>
            <a:off x="975043" y="1806575"/>
            <a:ext cx="223456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en-US" altLang="zh-CN" sz="2400" b="1" dirty="0">
                <a:solidFill>
                  <a:schemeClr val="bg1"/>
                </a:solidFill>
                <a:ea typeface="Microsoft JhengHei" panose="020B0604030504040204" pitchFamily="2" charset="-120"/>
              </a:rPr>
              <a:t>IPO</a:t>
            </a:r>
            <a:r>
              <a:rPr lang="zh-CN" altLang="en-US" sz="2400" b="1" dirty="0">
                <a:solidFill>
                  <a:schemeClr val="bg1"/>
                </a:solidFill>
                <a:ea typeface="Microsoft JhengHei" panose="020B0604030504040204" pitchFamily="2" charset="-120"/>
              </a:rPr>
              <a:t>的考虑因素</a:t>
            </a:r>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2469833"/>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3</a:t>
            </a:r>
          </a:p>
        </p:txBody>
      </p:sp>
      <p:sp>
        <p:nvSpPr>
          <p:cNvPr id="16389" name="圆角矩形 4"/>
          <p:cNvSpPr>
            <a:spLocks noChangeAspect="1"/>
          </p:cNvSpPr>
          <p:nvPr/>
        </p:nvSpPr>
        <p:spPr>
          <a:xfrm>
            <a:off x="839788" y="394970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4</a:t>
            </a:r>
          </a:p>
        </p:txBody>
      </p:sp>
      <p:sp>
        <p:nvSpPr>
          <p:cNvPr id="16393" name="文本框 9"/>
          <p:cNvSpPr txBox="1"/>
          <p:nvPr/>
        </p:nvSpPr>
        <p:spPr>
          <a:xfrm>
            <a:off x="1530985" y="2520315"/>
            <a:ext cx="1325880" cy="645160"/>
          </a:xfrm>
          <a:prstGeom prst="rect">
            <a:avLst/>
          </a:prstGeom>
          <a:noFill/>
          <a:ln w="9525">
            <a:noFill/>
          </a:ln>
        </p:spPr>
        <p:txBody>
          <a:bodyPr wrap="none">
            <a:spAutoFit/>
          </a:bodyPr>
          <a:lstStyle/>
          <a:p>
            <a:pPr algn="l" eaLnBrk="1" hangingPunct="1"/>
            <a:r>
              <a:rPr lang="en-US" altLang="x-none" dirty="0">
                <a:solidFill>
                  <a:schemeClr val="accent2"/>
                </a:solidFill>
                <a:sym typeface="+mn-ea"/>
              </a:rPr>
              <a:t>时间紧迫性</a:t>
            </a:r>
            <a:endParaRPr lang="en-US" altLang="x-none" dirty="0">
              <a:solidFill>
                <a:schemeClr val="accent2"/>
              </a:solidFill>
              <a:latin typeface="Segoe UI" panose="020B0502040204020203" pitchFamily="2" charset="0"/>
            </a:endParaRPr>
          </a:p>
          <a:p>
            <a:pPr algn="l" eaLnBrk="1" hangingPunct="1"/>
            <a:endParaRPr lang="en-US" altLang="x-none" dirty="0">
              <a:solidFill>
                <a:schemeClr val="accent2"/>
              </a:solidFill>
              <a:latin typeface="Segoe UI" panose="020B0502040204020203" pitchFamily="2" charset="0"/>
            </a:endParaRPr>
          </a:p>
        </p:txBody>
      </p:sp>
      <p:sp>
        <p:nvSpPr>
          <p:cNvPr id="16394" name="文本框 10"/>
          <p:cNvSpPr txBox="1"/>
          <p:nvPr/>
        </p:nvSpPr>
        <p:spPr>
          <a:xfrm>
            <a:off x="1530985" y="290068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一家上市公司在其成长过程中，需要不断融资。但在内地市场，企业通过 IPO 之后，其再融资也要受到很严格的限制，这其实对很多企业都非常不利。首先，根据相关规定，两次配股之间要相隔 1 年，3 年净资产收益率平均超过 6%等。其次，有关配股计划必须得到证监会的审批。而申请能否获得批准、何时获得批准还要取决于证监会根据股市行情对总供应量的控制程度。</a:t>
            </a:r>
          </a:p>
        </p:txBody>
      </p:sp>
      <p:sp>
        <p:nvSpPr>
          <p:cNvPr id="16395" name="文本框 11"/>
          <p:cNvSpPr txBox="1"/>
          <p:nvPr/>
        </p:nvSpPr>
        <p:spPr>
          <a:xfrm>
            <a:off x="1530985" y="4023995"/>
            <a:ext cx="13258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成功的把握</a:t>
            </a:r>
          </a:p>
        </p:txBody>
      </p:sp>
      <p:sp>
        <p:nvSpPr>
          <p:cNvPr id="16396" name="文本框 12"/>
          <p:cNvSpPr txBox="1"/>
          <p:nvPr/>
        </p:nvSpPr>
        <p:spPr>
          <a:xfrm>
            <a:off x="1530985" y="4392295"/>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国内资本市场是有一定门槛的，对盈利能力有比较硬性的要求。国内审批制为了给 IPO一个审批理由，通常设置了一些硬性指标，比如盈利能力、成长性、资产规模等， 拟上市公司要达到这些指标要求通常还要假以时日， 即使能达标，也还有个 IPO排队的过程。</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权益融资的主要形式</a:t>
            </a:r>
          </a:p>
        </p:txBody>
      </p:sp>
      <p:sp>
        <p:nvSpPr>
          <p:cNvPr id="18437" name="文本框 175"/>
          <p:cNvSpPr txBox="1"/>
          <p:nvPr/>
        </p:nvSpPr>
        <p:spPr>
          <a:xfrm>
            <a:off x="975043" y="1806575"/>
            <a:ext cx="223456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en-US" altLang="zh-CN" sz="2400" b="1" dirty="0">
                <a:solidFill>
                  <a:schemeClr val="bg1"/>
                </a:solidFill>
                <a:ea typeface="Microsoft JhengHei" panose="020B0604030504040204" pitchFamily="2" charset="-120"/>
              </a:rPr>
              <a:t>IPO</a:t>
            </a:r>
            <a:r>
              <a:rPr lang="zh-CN" altLang="en-US" sz="2400" b="1" dirty="0">
                <a:solidFill>
                  <a:schemeClr val="bg1"/>
                </a:solidFill>
                <a:ea typeface="Microsoft JhengHei" panose="020B0604030504040204" pitchFamily="2" charset="-120"/>
              </a:rPr>
              <a:t>的考虑因素</a:t>
            </a:r>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30581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新创企业融资的主要目的是扩大规模、占有市场，因此，融资要考虑资金用于哪个产品的扩产、增销上，将为企业带来多大的市场份额，带来多少整体利益。同时，还要考虑能否争取到其他资金，运用多种资金和资源，多个市场通盘决策，达到互补效应。</a:t>
            </a:r>
          </a:p>
          <a:p>
            <a:pPr eaLnBrk="1" hangingPunct="1">
              <a:lnSpc>
                <a:spcPct val="114000"/>
              </a:lnSpc>
              <a:spcAft>
                <a:spcPts val="1000"/>
              </a:spcAft>
            </a:pPr>
            <a:r>
              <a:rPr lang="en-US" altLang="x-none" sz="1400" dirty="0">
                <a:latin typeface="Segoe UI" panose="020B0502040204020203" pitchFamily="2" charset="0"/>
              </a:rPr>
              <a:t>一方面，创业者投入个人资金可以分散投资者的风险，使其他投资者也愿意增加资金的投入;另一方面，如果有个人资金在内，通常会使创业者更加有动力去投入精力经营企业;同时，创业者本人投入大量资金，也表明了创业者本人对创业成功有信心。有了创业者的这些投入，也就比较容易争取到其他参与者入股，如争取到企业的法人股，或者是获得一些朋友的参股等。如∶</a:t>
            </a:r>
          </a:p>
          <a:p>
            <a:pPr eaLnBrk="1" hangingPunct="1">
              <a:lnSpc>
                <a:spcPct val="114000"/>
              </a:lnSpc>
              <a:spcAft>
                <a:spcPts val="1000"/>
              </a:spcAft>
            </a:pPr>
            <a:r>
              <a:rPr lang="en-US" altLang="x-none" sz="1400" dirty="0">
                <a:latin typeface="Segoe UI" panose="020B0502040204020203" pitchFamily="2" charset="0"/>
              </a:rPr>
              <a:t>1.向其他债权人融资。创业初期的企业可以选择向熟人等其他债权人进行股权融资，但是这种融资方式必须合理设计相关选择性条款，如赋予债权人以后某个时点的入股资格和条件等;</a:t>
            </a:r>
          </a:p>
          <a:p>
            <a:pPr eaLnBrk="1" hangingPunct="1">
              <a:lnSpc>
                <a:spcPct val="114000"/>
              </a:lnSpc>
              <a:spcAft>
                <a:spcPts val="1000"/>
              </a:spcAft>
            </a:pPr>
            <a:r>
              <a:rPr lang="en-US" altLang="x-none" sz="1400" dirty="0">
                <a:latin typeface="Segoe UI" panose="020B0502040204020203" pitchFamily="2" charset="0"/>
              </a:rPr>
              <a:t>2.现有股东增资入股;</a:t>
            </a:r>
          </a:p>
          <a:p>
            <a:pPr eaLnBrk="1" hangingPunct="1">
              <a:lnSpc>
                <a:spcPct val="114000"/>
              </a:lnSpc>
              <a:spcAft>
                <a:spcPts val="1000"/>
              </a:spcAft>
            </a:pPr>
            <a:r>
              <a:rPr lang="en-US" altLang="x-none" sz="1400" dirty="0">
                <a:latin typeface="Segoe UI" panose="020B0502040204020203" pitchFamily="2" charset="0"/>
              </a:rPr>
              <a:t> 3.吸引新的股东入伙。</a:t>
            </a:r>
          </a:p>
        </p:txBody>
      </p:sp>
      <p:sp>
        <p:nvSpPr>
          <p:cNvPr id="18437" name="文本框 175"/>
          <p:cNvSpPr txBox="1"/>
          <p:nvPr/>
        </p:nvSpPr>
        <p:spPr>
          <a:xfrm>
            <a:off x="975043" y="1806575"/>
            <a:ext cx="323786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二、获得其他权益融资</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权益融资的主要形式</a:t>
            </a: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63295" y="1898650"/>
            <a:ext cx="9822815" cy="306006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1. 股份</a:t>
            </a:r>
            <a:r>
              <a:rPr lang="zh-CN" altLang="en-US" sz="1400" dirty="0">
                <a:latin typeface="Segoe UI" panose="020B0502040204020203" pitchFamily="2" charset="0"/>
                <a:ea typeface="宋体" charset="0"/>
              </a:rPr>
              <a:t>：</a:t>
            </a:r>
            <a:r>
              <a:rPr lang="en-US" altLang="x-none" sz="1400" dirty="0">
                <a:latin typeface="Segoe UI" panose="020B0502040204020203" pitchFamily="2" charset="0"/>
              </a:rPr>
              <a:t>双方的出资数额与股份如何分配?其中包括对被投资企业的技术开发设想和最初研究成果的股份评定，预留多少给员工期权? 期权池将来发放时会稀释谁的股份，会稀释多少?如果创业者出让的股权超出实际需要，说明股权出让得太便宜了，创业者应该考虑未来以更高的价格通过出让股权能赚多少钱。</a:t>
            </a:r>
          </a:p>
          <a:p>
            <a:pPr eaLnBrk="1" hangingPunct="1">
              <a:lnSpc>
                <a:spcPct val="114000"/>
              </a:lnSpc>
              <a:spcAft>
                <a:spcPts val="1000"/>
              </a:spcAft>
            </a:pPr>
            <a:r>
              <a:rPr lang="en-US" altLang="x-none" sz="1400" dirty="0">
                <a:latin typeface="Segoe UI" panose="020B0502040204020203" pitchFamily="2" charset="0"/>
              </a:rPr>
              <a:t>2.董事会∶ 创始团队在董事会的席位中，投资方拥有几个?投资方指派的董事对哪些事情有否决权?双方各自担任的职务是什么?</a:t>
            </a:r>
          </a:p>
          <a:p>
            <a:pPr eaLnBrk="1" hangingPunct="1">
              <a:lnSpc>
                <a:spcPct val="114000"/>
              </a:lnSpc>
              <a:spcAft>
                <a:spcPts val="1000"/>
              </a:spcAft>
            </a:pPr>
            <a:r>
              <a:rPr lang="en-US" altLang="x-none" sz="1400" dirty="0">
                <a:latin typeface="Segoe UI" panose="020B0502040204020203" pitchFamily="2" charset="0"/>
              </a:rPr>
              <a:t>3.相关知识产权，如专利、著作权、商业秘密、商标等是否已经明确或做出书面承诺将从个人或第三方转给新创企业? （娃哈哈案就是因为宗庆后在这点 上反悔，造成很大麻烦，而不得不提出诉讼）。</a:t>
            </a:r>
          </a:p>
          <a:p>
            <a:pPr eaLnBrk="1" hangingPunct="1">
              <a:lnSpc>
                <a:spcPct val="114000"/>
              </a:lnSpc>
              <a:spcAft>
                <a:spcPts val="1000"/>
              </a:spcAft>
            </a:pPr>
            <a:r>
              <a:rPr lang="en-US" altLang="x-none" sz="1400" dirty="0">
                <a:latin typeface="Segoe UI" panose="020B0502040204020203" pitchFamily="2" charset="0"/>
              </a:rPr>
              <a:t>4.交割时间∶投资方什么时候将资金转账到新创企业? 一手交钱，一手交股份，才算数。如果双方都靠谱的话，签了合同，交易就算完成了，转款只是时间问题。</a:t>
            </a:r>
          </a:p>
          <a:p>
            <a:pPr eaLnBrk="1" hangingPunct="1">
              <a:lnSpc>
                <a:spcPct val="114000"/>
              </a:lnSpc>
              <a:spcAft>
                <a:spcPts val="1000"/>
              </a:spcAft>
            </a:pPr>
            <a:endParaRPr lang="en-US" altLang="x-none" sz="1400" dirty="0">
              <a:latin typeface="Segoe UI" panose="020B0502040204020203" pitchFamily="2" charset="0"/>
            </a:endParaRP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债务融资的主要形式</a:t>
            </a: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63295" y="1898650"/>
            <a:ext cx="9822815" cy="304927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5.条款清单（或称 Term Sheet）;</a:t>
            </a:r>
            <a:r>
              <a:rPr lang="zh-CN" altLang="en-US" sz="1400" dirty="0">
                <a:latin typeface="Segoe UI" panose="020B0502040204020203" pitchFamily="2" charset="0"/>
                <a:ea typeface="宋体" charset="0"/>
              </a:rPr>
              <a:t>：</a:t>
            </a:r>
            <a:r>
              <a:rPr lang="en-US" altLang="x-none" sz="1400" dirty="0">
                <a:latin typeface="Segoe UI" panose="020B0502040204020203" pitchFamily="2" charset="0"/>
              </a:rPr>
              <a:t>该条款有可能作为未来融资的路线图。创业者首先要注意的是条款清单中哪些部分是有法律约束力的 （比如前期费用、保密条款、对赌协议、仲裁条款等）， 至于反稀释条款、优先购买权和共同出售之类的专业条款最好还是交给律师把关。条款清单不是投资承诺，大部分条款都没有法律约束力，只有签了正式合同，才具有真正的法律效力。所以，创业者需要仔细研究，以判断 VC 是否有投资的诚意。</a:t>
            </a:r>
          </a:p>
          <a:p>
            <a:pPr eaLnBrk="1" hangingPunct="1">
              <a:lnSpc>
                <a:spcPct val="114000"/>
              </a:lnSpc>
              <a:spcAft>
                <a:spcPts val="1000"/>
              </a:spcAft>
            </a:pPr>
            <a:r>
              <a:rPr lang="en-US" altLang="x-none" sz="1400" dirty="0">
                <a:latin typeface="Segoe UI" panose="020B0502040204020203" pitchFamily="2" charset="0"/>
              </a:rPr>
              <a:t>6.包括创始人在内的员工是否都和企业签订了所有重要协议，包括; 劳动合同、知识产权所有权合同、保密协议、竞业限制协议等 （根据中国法律，竞业限制仅限高层员工和接触保密信息的员工）?</a:t>
            </a:r>
          </a:p>
          <a:p>
            <a:pPr eaLnBrk="1" hangingPunct="1">
              <a:lnSpc>
                <a:spcPct val="114000"/>
              </a:lnSpc>
              <a:spcAft>
                <a:spcPts val="1000"/>
              </a:spcAft>
            </a:pPr>
            <a:r>
              <a:rPr lang="en-US" altLang="x-none" sz="1400" dirty="0">
                <a:latin typeface="Segoe UI" panose="020B0502040204020203" pitchFamily="2" charset="0"/>
              </a:rPr>
              <a:t>7.股权稀释∶随着后续成功融资，新的投资将会"稀释"早期股东的股份。比如有 2个创始人，每人占 2 500 股股份，即每人拥有公司的 50%股份，然后找了天使投资，天使投资提出投资 100 万换取1/3 的公司股份，公司 1/3 的股份为 2 500 股。所以，新创公司增加 2 500 股给了天使投资。天使投资持有 1/3 公司股份，而创始人各持1/3。为了防止其手中的股份贬值，投资者一般会在投资协议中加入防稀释条款。VC通常会设置两类反稀释条款来解决股权稀释问题∶ 一是为防止股权比例被摊薄而设置的优先购买权，二是为防止单股股份价值和股份价值总额被摊薄而设置的转换价格调整权。</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债务融资的主要形式</a:t>
            </a: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企业面对的融资渠道不同，融资成本也不一样。过高的融资成本对新创企业是担， 而且会抵消企业的成长效应。因此，新创企业仍然要寻求一个较低融资成本的合，在未来收益率和融资成本的权衡中做出选择。新创企业对融资总收益、总成才应该做到心中有数。 只有当总收益大于总成本时，才可考虑去融资。融资成本从小顺序为∶财政拨款、商业信用、内部集资、银行贷款、发行债券、发行股票。</a:t>
            </a:r>
          </a:p>
        </p:txBody>
      </p:sp>
      <p:sp>
        <p:nvSpPr>
          <p:cNvPr id="18437" name="文本框 175"/>
          <p:cNvSpPr txBox="1"/>
          <p:nvPr/>
        </p:nvSpPr>
        <p:spPr>
          <a:xfrm>
            <a:off x="975043" y="1806575"/>
            <a:ext cx="20161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一、融资成本</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融资多少和时间的确定</a:t>
            </a: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30581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控制新创企业的融资规模非常重要。筹资过多，可能造成资金闲置浪费，增加融资成本;或者可能导致企业负债过多，使其无法承受，偿还困难，增加经营风险。而企业 筹资不足，又会影响企业未来投融资计划及其他业务的正常开展，缺乏 产品竞争力。新创企业的过度杠杆（负债）融资比成熟企业的过度杠杆副资更危险。为确定副融资规模，创者最好先对本企业的发展有明确的阶段性分析，设置几个发展阶段， 根据每个阶段的任务来决定需要的时间和支出，进而来决定融资额。 比如，个要做电子商务的创业团队准备融资，可以先把用户数发展到 10 万人作为一个阶段，如果实现这个目标需要—年时间，那么，创业团队就可以仔细计算下这一年需要投入大概多少，计算出来后，乘以—个保险系数，比如 1.5，便可作为首次融资的金额。关干首次融资规模的问题存在着不同的认知。有人认为，创业之初，向新企业注资越多越好。其理由如下∶</a:t>
            </a:r>
          </a:p>
          <a:p>
            <a:pPr eaLnBrk="1" hangingPunct="1">
              <a:lnSpc>
                <a:spcPct val="114000"/>
              </a:lnSpc>
              <a:spcAft>
                <a:spcPts val="1000"/>
              </a:spcAft>
            </a:pPr>
            <a:r>
              <a:rPr lang="en-US" altLang="x-none" sz="1400" dirty="0">
                <a:latin typeface="Segoe UI" panose="020B0502040204020203" pitchFamily="2" charset="0"/>
              </a:rPr>
              <a:t>1. 如果有更多资金做后盾，产品投放市场后即使出现了意外受挫、迟缓或出师不利的情况，也能使创业者渡过难关;</a:t>
            </a:r>
          </a:p>
          <a:p>
            <a:pPr eaLnBrk="1" hangingPunct="1">
              <a:lnSpc>
                <a:spcPct val="114000"/>
              </a:lnSpc>
              <a:spcAft>
                <a:spcPts val="1000"/>
              </a:spcAft>
            </a:pPr>
            <a:r>
              <a:rPr lang="en-US" altLang="x-none" sz="1400" dirty="0">
                <a:latin typeface="Segoe UI" panose="020B0502040204020203" pitchFamily="2" charset="0"/>
              </a:rPr>
              <a:t>2.有了更多的资金，创业者在新的机会出现时，往往会有更大的余地，也更具灵活性;</a:t>
            </a:r>
          </a:p>
          <a:p>
            <a:pPr eaLnBrk="1" hangingPunct="1">
              <a:lnSpc>
                <a:spcPct val="114000"/>
              </a:lnSpc>
              <a:spcAft>
                <a:spcPts val="1000"/>
              </a:spcAft>
            </a:pPr>
            <a:r>
              <a:rPr lang="en-US" altLang="x-none" sz="1400" dirty="0">
                <a:latin typeface="Segoe UI" panose="020B0502040204020203" pitchFamily="2" charset="0"/>
              </a:rPr>
              <a:t>3.有了较多的资金，也会更容易获得供应商、银行等的信用;</a:t>
            </a:r>
          </a:p>
          <a:p>
            <a:pPr eaLnBrk="1" hangingPunct="1">
              <a:lnSpc>
                <a:spcPct val="114000"/>
              </a:lnSpc>
              <a:spcAft>
                <a:spcPts val="1000"/>
              </a:spcAft>
            </a:pPr>
            <a:r>
              <a:rPr lang="en-US" altLang="x-none" sz="1400" dirty="0">
                <a:latin typeface="Segoe UI" panose="020B0502040204020203" pitchFamily="2" charset="0"/>
              </a:rPr>
              <a:t>4.在创业早期，当创业者看到财务报表上有数目可观的现金值时，他会更有安全感。</a:t>
            </a:r>
          </a:p>
        </p:txBody>
      </p:sp>
      <p:sp>
        <p:nvSpPr>
          <p:cNvPr id="18437" name="文本框 175"/>
          <p:cNvSpPr txBox="1"/>
          <p:nvPr/>
        </p:nvSpPr>
        <p:spPr>
          <a:xfrm>
            <a:off x="975043" y="1806575"/>
            <a:ext cx="20161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二、融资规模</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融资多少和时间的确定</a:t>
            </a: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18103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新创企业—般有不同的业务发展阶段。即研发期、创立期、成长早期、快速成长期和成熟期。在不同的阶段，新创企业基干不同的业务重点会有各不相同的资金需求。因此要选准经营、开发与发展的关键时机，配合以适度、及时的资金到位。新创企业要根据正常生产经营计划做好公司预算，将未来—定时期可能出现的收入与支出进行分析， 然后依此测算出资金缺口出现的时间和数量。 在此基础 上， 还要考虑通常情况下副融资过程所需的时间周期。以权益融资为例，通常会涉及寻找投资方;撰写创业计划书;与投资方接触并谈判;投资方展开尽职调查;双方就条款清单进行商议以及签订合同等一系列活动，这一过程，一般需要至少 6 个月的时间。而在此期间，企业的经营活动不能停止，因此，新创企业股权融资应该提前着手进行融资的各项工作，而不是等到资金链马上发生断裂时才着手融资。</a:t>
            </a:r>
          </a:p>
        </p:txBody>
      </p:sp>
      <p:sp>
        <p:nvSpPr>
          <p:cNvPr id="18437" name="文本框 175"/>
          <p:cNvSpPr txBox="1"/>
          <p:nvPr/>
        </p:nvSpPr>
        <p:spPr>
          <a:xfrm>
            <a:off x="975043" y="1806575"/>
            <a:ext cx="20161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三、融资时机</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融资多少和时间的确定</a:t>
            </a:r>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125345"/>
            <a:ext cx="9822815" cy="280352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企业融资的目的是将资金投入到企业运营，最终获取经济效益，实现股东价值最大化。在每次融资之前，企业往往会预测本次融资能够给企业带来的最终收益，收益越大往往意味着企业利润越多，因此融资总收益大小似乎应该成为企业融资与否的一大标准。然而，"天下没有免费的午餐"，融资不仅是有代价的，而是还蕴含着不同的风险。融资常会使企业所有权、控制权有所丧失，而引起利润分流，使企业利益受损。如∶房产证抵押、专利技术公开、投资折股、 上下游重要客户暴露、企业内部隐私被明晰等， 都会影响企业的稳定与发展。对企业而言，尽管融资风险是不确定的，可一旦发生，企业就要承担百分之百的损失了。经营者满足于筹集到尽可能多的资金，其中易犯的毛病是忽视融资的风险管理。新创企业的特点之一就是规模小，抗风险能力小，一旦风险演变为最终的损失，必然会给企业经营带来巨大的不利影响。</a:t>
            </a:r>
          </a:p>
          <a:p>
            <a:pPr eaLnBrk="1" hangingPunct="1">
              <a:lnSpc>
                <a:spcPct val="114000"/>
              </a:lnSpc>
              <a:spcAft>
                <a:spcPts val="1000"/>
              </a:spcAft>
            </a:pPr>
            <a:r>
              <a:rPr lang="en-US" altLang="x-none" sz="1400" dirty="0">
                <a:latin typeface="Segoe UI" panose="020B0502040204020203" pitchFamily="2" charset="0"/>
              </a:rPr>
              <a:t>因此，新创企业在融资的时候千万不能只把目光集中于最后的总收益上，还要考虑在既定的总收益下，在保证对企业拥有相当控制力的同时，既要达到融资目的，又要有序让渡所有权，以避免风险演变成最终的损失。</a:t>
            </a:r>
          </a:p>
          <a:p>
            <a:pPr eaLnBrk="1" hangingPunct="1">
              <a:lnSpc>
                <a:spcPct val="114000"/>
              </a:lnSpc>
              <a:spcAft>
                <a:spcPts val="1000"/>
              </a:spcAft>
            </a:pPr>
            <a:endParaRPr lang="en-US" altLang="x-none" sz="1400" dirty="0">
              <a:latin typeface="Segoe UI" panose="020B0502040204020203" pitchFamily="2" charset="0"/>
            </a:endParaRP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6</a:t>
            </a:r>
            <a:r>
              <a:rPr lang="zh-CN" altLang="en-US" dirty="0"/>
              <a:t>节 融资风险及控制</a:t>
            </a:r>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999298"/>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1</a:t>
            </a:r>
          </a:p>
        </p:txBody>
      </p:sp>
      <p:sp>
        <p:nvSpPr>
          <p:cNvPr id="16389" name="圆角矩形 4"/>
          <p:cNvSpPr>
            <a:spLocks noChangeAspect="1"/>
          </p:cNvSpPr>
          <p:nvPr/>
        </p:nvSpPr>
        <p:spPr>
          <a:xfrm>
            <a:off x="839788" y="333438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2</a:t>
            </a:r>
          </a:p>
        </p:txBody>
      </p:sp>
      <p:sp>
        <p:nvSpPr>
          <p:cNvPr id="16393" name="文本框 9"/>
          <p:cNvSpPr txBox="1"/>
          <p:nvPr/>
        </p:nvSpPr>
        <p:spPr>
          <a:xfrm>
            <a:off x="1530985" y="2049780"/>
            <a:ext cx="1097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供求关系</a:t>
            </a:r>
          </a:p>
        </p:txBody>
      </p:sp>
      <p:sp>
        <p:nvSpPr>
          <p:cNvPr id="16394" name="文本框 10"/>
          <p:cNvSpPr txBox="1"/>
          <p:nvPr/>
        </p:nvSpPr>
        <p:spPr>
          <a:xfrm>
            <a:off x="1530985" y="241808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像其他商品一样，估值受制于供求关系。如果新创企业的产品及概念是全新的，在市场上具有独一无二的地位，这对新创企业的估值肯定有帮助。相反，如果市场已经充斥着相同的产品，估值低则是正常的。比如新创企业有—项很好的、可以带来巨大经济效益的专利技术，那么，就会有很多的投资者竞相追逐投资。</a:t>
            </a:r>
          </a:p>
        </p:txBody>
      </p:sp>
      <p:sp>
        <p:nvSpPr>
          <p:cNvPr id="16395" name="文本框 11"/>
          <p:cNvSpPr txBox="1"/>
          <p:nvPr/>
        </p:nvSpPr>
        <p:spPr>
          <a:xfrm>
            <a:off x="1530985" y="3408680"/>
            <a:ext cx="20116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新创企业所处行业</a:t>
            </a:r>
          </a:p>
        </p:txBody>
      </p:sp>
      <p:sp>
        <p:nvSpPr>
          <p:cNvPr id="16396" name="文本框 12"/>
          <p:cNvSpPr txBox="1"/>
          <p:nvPr/>
        </p:nvSpPr>
        <p:spPr>
          <a:xfrm>
            <a:off x="1530985" y="3776980"/>
            <a:ext cx="9822815" cy="13188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每个行业都有自己独特的估值逻辑和方法。相比一家餐馆或者一个普通的零配件生产公司，—家创新生物技术公司的估值肯定要高得多。—家餐馆的估值一般是它各种资产的三到四倍左右，而一家互联网公司，如果流量很可观，那么，其估值应该在年营业收入的五到十倍左右。所以在和投资方进行相关的洽谈之前，花些时间研究你所在的行业最近一段时间的融资和收并购消息， 如你所在行业最近完成融资交易的企业的营业额、现金流、净收入等是多少;你所在行业最近完成收并购交易的企业的营业额、现金流、净收入是多少等，了解这些行业信息很有必要。</a:t>
            </a:r>
          </a:p>
        </p:txBody>
      </p:sp>
      <p:sp>
        <p:nvSpPr>
          <p:cNvPr id="5"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7</a:t>
            </a:r>
            <a:r>
              <a:rPr lang="zh-CN" altLang="en-US" dirty="0"/>
              <a:t>节 新创企业融资时的估值</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2</a:t>
            </a:r>
            <a:r>
              <a:rPr lang="zh-CN" altLang="en-US" dirty="0"/>
              <a:t>节 企业家精神</a:t>
            </a:r>
          </a:p>
        </p:txBody>
      </p:sp>
      <p:sp>
        <p:nvSpPr>
          <p:cNvPr id="16393" name="文本框 9"/>
          <p:cNvSpPr txBox="1"/>
          <p:nvPr/>
        </p:nvSpPr>
        <p:spPr>
          <a:xfrm>
            <a:off x="997585" y="1860550"/>
            <a:ext cx="1325880" cy="368300"/>
          </a:xfrm>
          <a:prstGeom prst="rect">
            <a:avLst/>
          </a:prstGeom>
          <a:noFill/>
          <a:ln w="9525">
            <a:noFill/>
          </a:ln>
        </p:spPr>
        <p:txBody>
          <a:bodyPr wrap="none">
            <a:spAutoFit/>
          </a:bodyPr>
          <a:lstStyle/>
          <a:p>
            <a:pPr algn="l" eaLnBrk="1" hangingPunct="1"/>
            <a:r>
              <a:rPr lang="en-US" altLang="x-none" dirty="0">
                <a:solidFill>
                  <a:schemeClr val="accent1"/>
                </a:solidFill>
                <a:latin typeface="Segoe UI" panose="020B0502040204020203" pitchFamily="2" charset="0"/>
              </a:rPr>
              <a:t>创新与创业</a:t>
            </a:r>
          </a:p>
        </p:txBody>
      </p:sp>
      <p:sp>
        <p:nvSpPr>
          <p:cNvPr id="16394" name="文本框 10"/>
          <p:cNvSpPr txBox="1"/>
          <p:nvPr/>
        </p:nvSpPr>
        <p:spPr>
          <a:xfrm>
            <a:off x="939800" y="2230755"/>
            <a:ext cx="10414000" cy="13188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谈到企业家，必然会提到企业家精神。企业家精神主要是指创业主体在创业过程中所表现出来的精神特征。创新与创业是企业家精神的主要表现形式和主要功能，创新、创业只有在企业家精神的统帅下才能最大限度地发挥其对国家/社会经济增长和社会发展的重大作用。企业家精神是创业型社会的时代精神、核心文化的内核。全球最大科技顾问公司埃森哲（Accenture）曾在26个国家和地区与几十万名企业家交谈，其中79%的企业领导认为，企业家精神对于企业的成功非常重要。公司的研究报告也指出，在全球高级主管的心目中，企业家精神是组织健康长寿的基因和要穴。</a:t>
            </a:r>
          </a:p>
        </p:txBody>
      </p:sp>
      <p:sp>
        <p:nvSpPr>
          <p:cNvPr id="2" name="文本框 9"/>
          <p:cNvSpPr txBox="1"/>
          <p:nvPr/>
        </p:nvSpPr>
        <p:spPr>
          <a:xfrm>
            <a:off x="1055370" y="3921125"/>
            <a:ext cx="2697480" cy="368300"/>
          </a:xfrm>
          <a:prstGeom prst="rect">
            <a:avLst/>
          </a:prstGeom>
          <a:noFill/>
          <a:ln w="9525">
            <a:noFill/>
          </a:ln>
        </p:spPr>
        <p:txBody>
          <a:bodyPr wrap="none">
            <a:spAutoFit/>
          </a:bodyPr>
          <a:lstStyle/>
          <a:p>
            <a:pPr algn="l" eaLnBrk="1" hangingPunct="1"/>
            <a:r>
              <a:rPr lang="en-US" altLang="x-none" dirty="0">
                <a:solidFill>
                  <a:schemeClr val="accent1"/>
                </a:solidFill>
                <a:latin typeface="Segoe UI" panose="020B0502040204020203" pitchFamily="2" charset="0"/>
              </a:rPr>
              <a:t>创新是企业家精神的灵魂</a:t>
            </a:r>
          </a:p>
        </p:txBody>
      </p:sp>
      <p:sp>
        <p:nvSpPr>
          <p:cNvPr id="3" name="文本框 10"/>
          <p:cNvSpPr txBox="1"/>
          <p:nvPr/>
        </p:nvSpPr>
        <p:spPr>
          <a:xfrm>
            <a:off x="997585" y="4291330"/>
            <a:ext cx="10414000" cy="13188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熊彼特关于企业家是从事"创造性破坏"的创新者观点，凸显了企业家精神的实质和特征。一家企业最大的隐患，就是创新精神的消亡。一家企业，要么增值，要么就是在泯灭人的创新才华。创新必须成为企业家的本能，但创新不是"天才的闪烁"，而是企业家艰苦工作的结果。创新是企业家活动的典型特征，从产品创新到技术创新、市场创新、组织形式创新等。沃尔玛的出现取代了千千万万家杂货店，这是一种"创造性破坏"，因为沃尔玛的出现使社会效率提高了，也使数亿家庭的生活费用降低了。这就是对社会的创造性贡献。</a:t>
            </a:r>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999298"/>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3</a:t>
            </a:r>
          </a:p>
        </p:txBody>
      </p:sp>
      <p:sp>
        <p:nvSpPr>
          <p:cNvPr id="16389" name="圆角矩形 4"/>
          <p:cNvSpPr>
            <a:spLocks noChangeAspect="1"/>
          </p:cNvSpPr>
          <p:nvPr/>
        </p:nvSpPr>
        <p:spPr>
          <a:xfrm>
            <a:off x="839788" y="350329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4</a:t>
            </a:r>
          </a:p>
        </p:txBody>
      </p:sp>
      <p:sp>
        <p:nvSpPr>
          <p:cNvPr id="16393" name="文本框 9"/>
          <p:cNvSpPr txBox="1"/>
          <p:nvPr/>
        </p:nvSpPr>
        <p:spPr>
          <a:xfrm>
            <a:off x="1530985" y="2049780"/>
            <a:ext cx="2240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新创企业的发展状况</a:t>
            </a:r>
          </a:p>
        </p:txBody>
      </p:sp>
      <p:sp>
        <p:nvSpPr>
          <p:cNvPr id="16394" name="文本框 10"/>
          <p:cNvSpPr txBox="1"/>
          <p:nvPr/>
        </p:nvSpPr>
        <p:spPr>
          <a:xfrm>
            <a:off x="1530985" y="241808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新创企业自身的发展状况也是决定估值的一个重要因素。新创企业处不同的发展阶段其估值也不相同。通常初创期估值较低，越进入成熟期，新创企业的估值越高。投资方喜欢看到新创企业的发展势头。评价创业公司的未来价值是最难和最主观的一步，特别是早期投资。相比后期融资公司体现出来的成长性，早期公司切实的业绩比较少。数据、翔实的商业计划书及成长预测都能体现公司的发展潜力。</a:t>
            </a:r>
          </a:p>
        </p:txBody>
      </p:sp>
      <p:sp>
        <p:nvSpPr>
          <p:cNvPr id="16395" name="文本框 11"/>
          <p:cNvSpPr txBox="1"/>
          <p:nvPr/>
        </p:nvSpPr>
        <p:spPr>
          <a:xfrm>
            <a:off x="1530985" y="3577590"/>
            <a:ext cx="15544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与投资方共赢</a:t>
            </a:r>
          </a:p>
        </p:txBody>
      </p:sp>
      <p:sp>
        <p:nvSpPr>
          <p:cNvPr id="16396" name="文本框 12"/>
          <p:cNvSpPr txBox="1"/>
          <p:nvPr/>
        </p:nvSpPr>
        <p:spPr>
          <a:xfrm>
            <a:off x="1530985" y="394589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投资方天天看大量的项目，对于市场脉搏把握得非常准确，所以创业者也要多选几个备选的融资方案，然后仔细比较各家的估值，并尽力跟每个投资方洽谈。一般来说，按照相关的经验，创业者要准备出让 25%到 35%的股权作为融资的交换。</a:t>
            </a:r>
          </a:p>
        </p:txBody>
      </p:sp>
      <p:sp>
        <p:nvSpPr>
          <p:cNvPr id="5"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7</a:t>
            </a:r>
            <a:r>
              <a:rPr lang="zh-CN" altLang="en-US" dirty="0"/>
              <a:t>节 新创企业融资时的估值</a:t>
            </a:r>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782128"/>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5</a:t>
            </a:r>
          </a:p>
        </p:txBody>
      </p:sp>
      <p:sp>
        <p:nvSpPr>
          <p:cNvPr id="16393" name="文本框 9"/>
          <p:cNvSpPr txBox="1"/>
          <p:nvPr/>
        </p:nvSpPr>
        <p:spPr>
          <a:xfrm>
            <a:off x="1530985" y="1832610"/>
            <a:ext cx="17830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常用的估值方式</a:t>
            </a:r>
          </a:p>
        </p:txBody>
      </p:sp>
      <p:sp>
        <p:nvSpPr>
          <p:cNvPr id="5"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7</a:t>
            </a:r>
            <a:r>
              <a:rPr lang="zh-CN" altLang="en-US" dirty="0"/>
              <a:t>节 新创企业融资时的估值</a:t>
            </a:r>
          </a:p>
        </p:txBody>
      </p:sp>
      <p:pic>
        <p:nvPicPr>
          <p:cNvPr id="2" name="图片 1" descr="截屏2021-03-30 下午12.57.54"/>
          <p:cNvPicPr>
            <a:picLocks noChangeAspect="1"/>
          </p:cNvPicPr>
          <p:nvPr/>
        </p:nvPicPr>
        <p:blipFill>
          <a:blip r:embed="rId2" cstate="print"/>
          <a:srcRect t="611"/>
          <a:stretch>
            <a:fillRect/>
          </a:stretch>
        </p:blipFill>
        <p:spPr>
          <a:xfrm>
            <a:off x="2581275" y="2346325"/>
            <a:ext cx="6118860" cy="3924300"/>
          </a:xfrm>
          <a:prstGeom prst="rect">
            <a:avLst/>
          </a:prstGeom>
        </p:spPr>
      </p:pic>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757998"/>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6</a:t>
            </a:r>
          </a:p>
        </p:txBody>
      </p:sp>
      <p:sp>
        <p:nvSpPr>
          <p:cNvPr id="16393" name="文本框 9"/>
          <p:cNvSpPr txBox="1"/>
          <p:nvPr/>
        </p:nvSpPr>
        <p:spPr>
          <a:xfrm>
            <a:off x="1530985" y="1808480"/>
            <a:ext cx="1783080" cy="368300"/>
          </a:xfrm>
          <a:prstGeom prst="rect">
            <a:avLst/>
          </a:prstGeom>
          <a:noFill/>
          <a:ln w="9525">
            <a:noFill/>
          </a:ln>
        </p:spPr>
        <p:txBody>
          <a:bodyPr wrap="none">
            <a:spAutoFit/>
          </a:bodyPr>
          <a:lstStyle/>
          <a:p>
            <a:pPr algn="l" eaLnBrk="1" hangingPunct="1"/>
            <a:r>
              <a:rPr lang="zh-CN" altLang="en-US" dirty="0">
                <a:solidFill>
                  <a:schemeClr val="accent2"/>
                </a:solidFill>
                <a:latin typeface="Segoe UI" panose="020B0502040204020203" pitchFamily="2" charset="0"/>
              </a:rPr>
              <a:t>估值分歧的解决</a:t>
            </a:r>
          </a:p>
        </p:txBody>
      </p:sp>
      <p:sp>
        <p:nvSpPr>
          <p:cNvPr id="16394" name="文本框 10"/>
          <p:cNvSpPr txBox="1"/>
          <p:nvPr/>
        </p:nvSpPr>
        <p:spPr>
          <a:xfrm>
            <a:off x="1530985" y="2176780"/>
            <a:ext cx="9822815" cy="403161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创业者在企业估值时容易院陷入的一个误区就是经常将企业的价值估得过高。高估值的做法弊大于利，这样往往会让投、融双方难以解决作价分歧。为了解决估值不准的问题，通常，在投资前，为了保证投资方的权益，投、融双方会签订一份对赌协议 （也称估值调整机制）。对赌的结果一是赌股份，就是投资方投的钱不变，但股份要变化; 二是赌钱，就是投资方股份不变，但投入的钱要变化。 如，协议一般会规定，如果新创企业未来的业务发展没有达到估值所依托的水平，那么，VC 会认为投资时对企业的估值偏高了，企业要给他们更多的股份补偿。或者是投资方的股份不变，超值的部分要连本带利退回钱。所以，高估值也就意味着企业未来的销售和利润目标也会很高，企业经营者如果不能达到这些预期的目标，其所持的股份占比将会减少很多。一旦 VC 拿到更多的股份补偿，创业者的股份就会被稀释。同时，创业者的信誉也会大打折扣并影响进一步的融资。如果公司的发展比 VC 投资时预想还要好，VC 是不是应该将一部分股份返还给创业者呢?这种情况主要看双方在对赌协议书上如何规定。对此可参考本章最后的有关蒙牛与摩根十丹利、 鼎辉、英联三家投资机构签订对赌协议的案例。</a:t>
            </a:r>
          </a:p>
          <a:p>
            <a:pPr eaLnBrk="1" hangingPunct="1">
              <a:lnSpc>
                <a:spcPct val="114000"/>
              </a:lnSpc>
              <a:spcAft>
                <a:spcPts val="1000"/>
              </a:spcAft>
            </a:pPr>
            <a:r>
              <a:rPr lang="en-US" altLang="x-none" sz="1400" dirty="0">
                <a:latin typeface="Segoe UI" panose="020B0502040204020203" pitchFamily="2" charset="0"/>
              </a:rPr>
              <a:t>对赌协议。除了可以用"预测利润"作为对赌条件外，也可采用其他条件，如收入、上市时间对赌、股权对赌协议或者是赌后续融资的估值，如一年后融资时估值达到多少、董事会一票否决权安排、企业清算优先受偿协议等进行对赌。根据中国的法律，股东之间的对赌是有效的，而股东对公司对赌则无效，即得不到法律的支持，如果达不到目标，只能由股东承担还钱的责任。因此，在企业初创阶段，创始人可以考虑赌股份，但千万不要赌钱。</a:t>
            </a:r>
          </a:p>
          <a:p>
            <a:pPr eaLnBrk="1" hangingPunct="1">
              <a:lnSpc>
                <a:spcPct val="114000"/>
              </a:lnSpc>
              <a:spcAft>
                <a:spcPts val="1000"/>
              </a:spcAft>
            </a:pPr>
            <a:r>
              <a:rPr lang="en-US" altLang="x-none" sz="1400" dirty="0">
                <a:latin typeface="Segoe UI" panose="020B0502040204020203" pitchFamily="2" charset="0"/>
              </a:rPr>
              <a:t>实际上，创业者没有必要执着于较高的企业估值，应该从投资者的角度来看自己的企业估值，这样不仅可以顺利吸引到投资，而目可以为创业者自己带来更多的利益。</a:t>
            </a:r>
          </a:p>
        </p:txBody>
      </p:sp>
      <p:sp>
        <p:nvSpPr>
          <p:cNvPr id="5"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7</a:t>
            </a:r>
            <a:r>
              <a:rPr lang="zh-CN" altLang="en-US" dirty="0"/>
              <a:t>节 新创企业融资时的估值</a:t>
            </a:r>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676198" y="2874963"/>
            <a:ext cx="2977515"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12</a:t>
            </a:r>
            <a:r>
              <a:rPr lang="zh-CN" altLang="en-US" sz="6600" dirty="0">
                <a:solidFill>
                  <a:schemeClr val="bg1"/>
                </a:solidFill>
                <a:latin typeface="Segoe UI Light" pitchFamily="2" charset="0"/>
              </a:rPr>
              <a:t>章</a:t>
            </a:r>
          </a:p>
        </p:txBody>
      </p:sp>
      <p:sp>
        <p:nvSpPr>
          <p:cNvPr id="15363" name="文本框 11"/>
          <p:cNvSpPr txBox="1"/>
          <p:nvPr/>
        </p:nvSpPr>
        <p:spPr>
          <a:xfrm>
            <a:off x="451485" y="3736340"/>
            <a:ext cx="7374890" cy="1129665"/>
          </a:xfrm>
          <a:prstGeom prst="rect">
            <a:avLst/>
          </a:prstGeom>
          <a:noFill/>
          <a:ln w="9525">
            <a:noFill/>
          </a:ln>
        </p:spPr>
        <p:txBody>
          <a:bodyPr wrap="square">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与创业相关的法律知识</a:t>
            </a:r>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1710690"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华为进军美国</a:t>
            </a:r>
          </a:p>
        </p:txBody>
      </p:sp>
      <p:sp>
        <p:nvSpPr>
          <p:cNvPr id="3" name="矩形 176"/>
          <p:cNvSpPr/>
          <p:nvPr/>
        </p:nvSpPr>
        <p:spPr>
          <a:xfrm>
            <a:off x="7958138" y="3048953"/>
            <a:ext cx="4027487" cy="15995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思考题∶</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1.要想成功创业，为什么要掌握一定的法律常识? 2.根据上述案例分析，如果不懂法，会产生怎样的后果? </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3.你认为从事创业起码应掌握哪些法律常识? 请说明理由。</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ownloads/pexels-lisa-fotios-3197392.jpgpexels-lisa-fotios-3197392"/>
          <p:cNvPicPr>
            <a:picLocks noGrp="1" noChangeAspect="1"/>
          </p:cNvPicPr>
          <p:nvPr/>
        </p:nvPicPr>
        <p:blipFill>
          <a:blip r:embed="rId2" cstate="print"/>
          <a:srcRect t="15011" b="23193"/>
          <a:stretch>
            <a:fillRect/>
          </a:stretch>
        </p:blipFill>
        <p:spPr>
          <a:xfrm>
            <a:off x="1106170" y="2148840"/>
            <a:ext cx="6193155" cy="2551430"/>
          </a:xfrm>
          <a:prstGeom prst="rect">
            <a:avLst/>
          </a:prstGeom>
          <a:noFill/>
          <a:ln w="9525">
            <a:noFill/>
          </a:ln>
        </p:spPr>
      </p:pic>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1</a:t>
            </a:r>
            <a:r>
              <a:rPr lang="zh-CN" altLang="en-US" dirty="0"/>
              <a:t>节 初创企业所涉及的相关法律问题</a:t>
            </a:r>
          </a:p>
        </p:txBody>
      </p:sp>
      <p:sp>
        <p:nvSpPr>
          <p:cNvPr id="30737" name="文本框 22"/>
          <p:cNvSpPr txBox="1"/>
          <p:nvPr/>
        </p:nvSpPr>
        <p:spPr>
          <a:xfrm>
            <a:off x="838200" y="1966595"/>
            <a:ext cx="7594600" cy="286131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在初创期，由干创业团队大都是关系密切的亲朋好友。往往不好意思谈及权力、利益和责任分配等问题， 而日初创企业往往会面临很多困难，大家更注重开拓业务而不重视内部构建，这就容易造成后期发展的隐患。因此，在公司正式注册之前，一定要签订"合伙协议"，创业者可以就各自占多少股权比例、各自承担的债务比例、各自的工作内容、如何引入新的创业伙伴和退出机制等问题都做出明确约定。通过合伙协议或公司章程等制度性文件来明确各个创业者之间的权利义务划分。这些制度性文件能够有效地避免和解决以后利益分配不公平，债务承担不公平的问题。一旦发生法律纠纷，这是保护所有人合法权益的有力武器，也是未来公司运营的基石，在制定协议环节建议咨询专业律师。</a:t>
            </a:r>
          </a:p>
        </p:txBody>
      </p:sp>
      <p:sp>
        <p:nvSpPr>
          <p:cNvPr id="30745" name="文本框 30"/>
          <p:cNvSpPr txBox="1"/>
          <p:nvPr/>
        </p:nvSpPr>
        <p:spPr>
          <a:xfrm>
            <a:off x="1455738" y="4929188"/>
            <a:ext cx="9280525" cy="89916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根据规定，创业者创办企业并从事经营活动，首先要到工商行政管理部门办理登记手续，领取营业执照，如果从事特定行业的经营活动，还须事先取得相关主管部门的批准文件，即要经过前置审批。企业设立后，还需要到税务部门进行税务登记，需要配备会计人员处理财务，因此也要了解相关的税法和财务制度。</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63295" y="1898650"/>
            <a:ext cx="9822815" cy="1938655"/>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根据我国的政策法规，个体工商户是生产资料属于私人所有，雇工在 8 人以下， 主要以个人劳动为基础。劳动所得I个体劳动者白 口 支西的—种经济开式。特占息。 分业老本人亲自从事经营活动，而且是承担创业风险与收益唯一者。此外，根据相关规定，个体工商户创业并不强制要求一定要有固定的经营场所，从而一方面降低 了其创业初期的成本，另一方面也给个体工商户创业提供了灵活性和更多的选择性。</a:t>
            </a:r>
          </a:p>
          <a:p>
            <a:pPr eaLnBrk="1" hangingPunct="1">
              <a:lnSpc>
                <a:spcPct val="114000"/>
              </a:lnSpc>
              <a:spcAft>
                <a:spcPts val="1000"/>
              </a:spcAft>
            </a:pPr>
            <a:r>
              <a:rPr sz="1400" dirty="0">
                <a:latin typeface="Segoe UI" panose="020B0502040204020203" pitchFamily="2" charset="0"/>
              </a:rPr>
              <a:t>个人独资企业则【是依据《中华人民共和国个人独资企业法》成立和规范运行的，由一个自然人投资，财产为投资人个人所有，投资人以其个人财产对企业债务承担无限责任的营利性经济组织。需要注意的∶个人独资企业的投资人可以自行管理企业事务，也可以委托或者聘用其他具有民事行为能力的人负责企业事务的管理。</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初创企业所涉及的相关法律问题</a:t>
            </a:r>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63295" y="1898650"/>
            <a:ext cx="9822815" cy="1938655"/>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当新创企业发展到一定规模，或者是创业者有较多的创业资源，特别是具备优势互补的志同道合者希望共同创业时，为了发挥多方专长与优势，分担创业风险，可以考虑选择创建合伙制企业的组织形式。 如果选择的是个人合伙、普通合伙企业等组织形式，部分创业者可能无法控制该组织的债务规模，则创业者应当通过合伙协议、规章制度、参加保险等法律措施对组织的债务规模进行约束，对相关的风险进行控制和规避。</a:t>
            </a:r>
          </a:p>
          <a:p>
            <a:pPr eaLnBrk="1" hangingPunct="1">
              <a:lnSpc>
                <a:spcPct val="114000"/>
              </a:lnSpc>
              <a:spcAft>
                <a:spcPts val="1000"/>
              </a:spcAft>
            </a:pPr>
            <a:r>
              <a:rPr sz="1400" dirty="0">
                <a:latin typeface="Segoe UI" panose="020B0502040204020203" pitchFamily="2" charset="0"/>
              </a:rPr>
              <a:t>根据我国的政策法规，合伙制企业是指由两个以上合伙人订立合伙协议，共同出资，合伙经营，共享收益，共担风险，并对合伙企业债务承担无限连带责任的经营性组织。创业者可约定采取货币、实物、土地使用权、知识产权或其他财务权利出资，甚至可以用劳务出资。</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初创企业所涉及的相关法律问题</a:t>
            </a:r>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63295" y="1898650"/>
            <a:ext cx="9822815" cy="3294380"/>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由前述内容可知，个人独资企业、个体工商户及合伙企业都要对其债务承担无限连带责任。有时，这些创业者辛辛苦苦挣了一些钱，可能因为一次生意失败，就会把原来所赚的钱全赔进去，甚至还可能把自己个人的全部财产也赔进去。因此，对有一定财产实力，而目能证明自己的财产可独立于公司财产。比较好的组织形式选择就是建立有限责任公司，从而使之成为债务人规避债务的合法形式，如果出现公司债务， 只需承担有限责任（以出资额为限）即可。</a:t>
            </a:r>
          </a:p>
          <a:p>
            <a:pPr eaLnBrk="1" hangingPunct="1">
              <a:lnSpc>
                <a:spcPct val="114000"/>
              </a:lnSpc>
              <a:spcAft>
                <a:spcPts val="1000"/>
              </a:spcAft>
            </a:pPr>
            <a:r>
              <a:rPr sz="1400" dirty="0">
                <a:latin typeface="Segoe UI" panose="020B0502040204020203" pitchFamily="2" charset="0"/>
              </a:rPr>
              <a:t>如果选择的是有限责任公司，则公司合伙 人、股东由干对组织债务承担的是有限责任，则这些创业者就没有了承担无限责任的风险。为了避免在创业过程中出现合伙人之间、股东之间发生各种各样的冲突，合伙人或股东之间在正式合作之前最好要签订一份合同。</a:t>
            </a:r>
          </a:p>
          <a:p>
            <a:pPr eaLnBrk="1" hangingPunct="1">
              <a:lnSpc>
                <a:spcPct val="114000"/>
              </a:lnSpc>
              <a:spcAft>
                <a:spcPts val="1000"/>
              </a:spcAft>
            </a:pPr>
            <a:r>
              <a:rPr sz="1400" dirty="0">
                <a:latin typeface="Segoe UI" panose="020B0502040204020203" pitchFamily="2" charset="0"/>
              </a:rPr>
              <a:t>根据《公司法》的条文，有限责任公司是指由 2 人以上50 人以下创业者共同出资设立，创业者以其出资额为限对公司承担责任，公司以其全部资产对公司承担责任的法人组织。根据规定，股东可以货币出资，也可以实物、知识产权、土地使用权等可用货币估价并能依法转让的非货币作价出资。 货币出资额不得低干注册资本的 30%。需要注意的是，有限责任公司需要双重纳税，即公司盈利既要上缴公司所得税， 创业者作为股东还要上缴个人所得税。根据规定，一般的有限公司需要成立董事会，同时设一个董事长;小公司由于股东较少，没必要设立董事会，也就没有董事长， 只有执行董事。</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初创企业所涉及的相关法律问题</a:t>
            </a:r>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63295" y="1898650"/>
            <a:ext cx="9822815" cy="2803525"/>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我国新修改的《公司法》规定了一人有限责任公司，自然人和法人都可以出资设立一人有限责任公司。一人公司作为公司的一种，是企业法人在公司成立时取得法人资格。一人公司的投资人（股东）仅以出资额为限对公司负责，即负有限责任。</a:t>
            </a:r>
          </a:p>
          <a:p>
            <a:pPr eaLnBrk="1" hangingPunct="1">
              <a:lnSpc>
                <a:spcPct val="114000"/>
              </a:lnSpc>
              <a:spcAft>
                <a:spcPts val="1000"/>
              </a:spcAft>
            </a:pPr>
            <a:r>
              <a:rPr sz="1400" dirty="0">
                <a:latin typeface="Segoe UI" panose="020B0502040204020203" pitchFamily="2" charset="0"/>
              </a:rPr>
              <a:t>因此，创业者在创建不同的企业组织形态时，要认真了解相关的法律规定并避免可能的风险。如果选择的是个体工商户、个人独资企业等组织形式，由于对债务要承担无限责任或者无限连带责任，因此，应尽量控制新创企业的资产负债率。</a:t>
            </a:r>
          </a:p>
          <a:p>
            <a:pPr eaLnBrk="1" hangingPunct="1">
              <a:lnSpc>
                <a:spcPct val="114000"/>
              </a:lnSpc>
              <a:spcAft>
                <a:spcPts val="1000"/>
              </a:spcAft>
            </a:pPr>
            <a:r>
              <a:rPr sz="1400" dirty="0">
                <a:latin typeface="Segoe UI" panose="020B0502040204020203" pitchFamily="2" charset="0"/>
              </a:rPr>
              <a:t>此外，还要重视劳资问题。没有规范的公司制度，往往容易引发劳资纠纷。初创企业大都机构简单，没有充足的资金，没有规范的管理制度，这些都决定了初创企业首先面临的不是赚钱的问题，而是能否活下来和活多长的问题。创业者的注意力一般会集中在减少成本、创造利润上。 而制定《中华人民共和国劳动合同法》（以下简称"《劳动合同法》"）的本意是为了保护员工的利益，这正好与创业初期企业降低成本的需求相矛盾。在当下员工依法维权意识不断增强的情形下， 如果新创企业处理不好劳资关系，致使员工的权益得不到保障。甚至受损害，其结果是不仅留不住员工，还会因违反《劳动合同法》而受到相关法律的处罚。</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初创企业所涉及的相关法律问题</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2</a:t>
            </a:r>
            <a:r>
              <a:rPr lang="zh-CN" altLang="en-US" dirty="0"/>
              <a:t>节 企业家精神</a:t>
            </a:r>
          </a:p>
        </p:txBody>
      </p:sp>
      <p:sp>
        <p:nvSpPr>
          <p:cNvPr id="16393" name="文本框 9"/>
          <p:cNvSpPr txBox="1"/>
          <p:nvPr/>
        </p:nvSpPr>
        <p:spPr>
          <a:xfrm>
            <a:off x="895985" y="3738880"/>
            <a:ext cx="1783080" cy="368300"/>
          </a:xfrm>
          <a:prstGeom prst="rect">
            <a:avLst/>
          </a:prstGeom>
          <a:noFill/>
          <a:ln w="9525">
            <a:noFill/>
          </a:ln>
        </p:spPr>
        <p:txBody>
          <a:bodyPr wrap="none">
            <a:spAutoFit/>
          </a:bodyPr>
          <a:lstStyle/>
          <a:p>
            <a:pPr algn="l" eaLnBrk="1" hangingPunct="1"/>
            <a:r>
              <a:rPr lang="en-US" altLang="x-none" dirty="0">
                <a:solidFill>
                  <a:schemeClr val="accent1"/>
                </a:solidFill>
                <a:latin typeface="Segoe UI" panose="020B0502040204020203" pitchFamily="2" charset="0"/>
              </a:rPr>
              <a:t>企业家精神</a:t>
            </a:r>
            <a:r>
              <a:rPr lang="zh-CN" altLang="en-US" dirty="0">
                <a:solidFill>
                  <a:schemeClr val="accent1"/>
                </a:solidFill>
                <a:latin typeface="Segoe UI" panose="020B0502040204020203" pitchFamily="2" charset="0"/>
              </a:rPr>
              <a:t>实例</a:t>
            </a:r>
          </a:p>
        </p:txBody>
      </p:sp>
      <p:sp>
        <p:nvSpPr>
          <p:cNvPr id="16394" name="文本框 10"/>
          <p:cNvSpPr txBox="1"/>
          <p:nvPr/>
        </p:nvSpPr>
        <p:spPr>
          <a:xfrm>
            <a:off x="838200" y="4109085"/>
            <a:ext cx="10414000"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2006 年 10 月，徐新第一次与刘强东见面。刘强东想融资 200 万美元以解决公司发展的困境，徐新了解情况后却给了他1000 万美元。为什么?徐新说∶"刘强东当时非常缺钱，但又非常倔强，坚持自己认为对的东西，这是我们希望看到的企业家气质。刘强东和团队对事业'只做第一，不做第二'的决心和他身上所具备的创业家的狼性打动了我。"正是刘强东身上的企业家精神，赢得了投资方的高度认可。</a:t>
            </a:r>
          </a:p>
        </p:txBody>
      </p:sp>
      <p:sp>
        <p:nvSpPr>
          <p:cNvPr id="4" name="文本框 9"/>
          <p:cNvSpPr txBox="1"/>
          <p:nvPr/>
        </p:nvSpPr>
        <p:spPr>
          <a:xfrm>
            <a:off x="838200" y="2363470"/>
            <a:ext cx="6355080" cy="368300"/>
          </a:xfrm>
          <a:prstGeom prst="rect">
            <a:avLst/>
          </a:prstGeom>
          <a:noFill/>
          <a:ln w="9525">
            <a:noFill/>
          </a:ln>
        </p:spPr>
        <p:txBody>
          <a:bodyPr wrap="none">
            <a:spAutoFit/>
          </a:bodyPr>
          <a:lstStyle/>
          <a:p>
            <a:pPr algn="l" eaLnBrk="1" hangingPunct="1"/>
            <a:r>
              <a:rPr lang="en-US" altLang="x-none" dirty="0">
                <a:solidFill>
                  <a:schemeClr val="accent1"/>
                </a:solidFill>
                <a:latin typeface="Segoe UI" panose="020B0502040204020203" pitchFamily="2" charset="0"/>
              </a:rPr>
              <a:t>组织需要依靠那些具有企业家精神的人来摆脱困境，向前发展</a:t>
            </a:r>
          </a:p>
        </p:txBody>
      </p:sp>
      <p:sp>
        <p:nvSpPr>
          <p:cNvPr id="5" name="文本框 10"/>
          <p:cNvSpPr txBox="1"/>
          <p:nvPr/>
        </p:nvSpPr>
        <p:spPr>
          <a:xfrm>
            <a:off x="780415" y="2733675"/>
            <a:ext cx="10414000"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对高科技企业来讲，固然需要技术天才，然而，那些具有企业家精神的当家人更不可或缺。他们有着清晰的愿景，强烈的使命感和责任感，不畏艰险，百折不挠，对自己的能力充满信心，不放过任何创新的机会，既追求新奇而且又能使创新资本化。</a:t>
            </a:r>
          </a:p>
        </p:txBody>
      </p:sp>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63295" y="1898650"/>
            <a:ext cx="9822815" cy="3294380"/>
          </a:xfrm>
          <a:prstGeom prst="rect">
            <a:avLst/>
          </a:prstGeom>
          <a:noFill/>
          <a:ln w="9525">
            <a:noFill/>
          </a:ln>
        </p:spPr>
        <p:txBody>
          <a:bodyPr wrap="square">
            <a:spAutoFit/>
          </a:bodyPr>
          <a:lstStyle/>
          <a:p>
            <a:pPr eaLnBrk="1" hangingPunct="1">
              <a:lnSpc>
                <a:spcPct val="114000"/>
              </a:lnSpc>
              <a:spcAft>
                <a:spcPts val="1000"/>
              </a:spcAft>
            </a:pPr>
            <a:r>
              <a:rPr sz="1400" dirty="0">
                <a:latin typeface="Segoe UI" panose="020B0502040204020203" pitchFamily="2" charset="0"/>
              </a:rPr>
              <a:t>市场准入制度是国家对市场主体资格的确立、审核和确认的法律制度，包括市场主体资格的实体条件和取得主体资格的程序条件，其表现是国家通过立法，规定市场主体资格的条件及取得程序，并通过审批和登记程序执行，即政府或其授权机构规定公民和法人进入市场从事商品生产、经营活动所必须满足的条件和必须遵守的制度与规范的总称。市场准入方式有三种∶禁止进入、许可进入和限制进入。</a:t>
            </a:r>
          </a:p>
          <a:p>
            <a:pPr eaLnBrk="1" hangingPunct="1">
              <a:lnSpc>
                <a:spcPct val="114000"/>
              </a:lnSpc>
              <a:spcAft>
                <a:spcPts val="1000"/>
              </a:spcAft>
            </a:pPr>
            <a:r>
              <a:rPr sz="1400" dirty="0">
                <a:latin typeface="Segoe UI" panose="020B0502040204020203" pitchFamily="2" charset="0"/>
              </a:rPr>
              <a:t>市场准入的形式包括许可、批准、注册、登记、核准、资质认定、发放许可证等。食品质量安全市场准入制度就是如此。为保证食品的质量安全，具备规定条件的生产者才允许进行生产经营活动，具备规定条件的食品才允许生产销售。 因此，实行食品质量安全市场准入制度是一种政府行为，是一项行政许可制度。</a:t>
            </a:r>
          </a:p>
          <a:p>
            <a:pPr eaLnBrk="1" hangingPunct="1">
              <a:lnSpc>
                <a:spcPct val="114000"/>
              </a:lnSpc>
              <a:spcAft>
                <a:spcPts val="1000"/>
              </a:spcAft>
            </a:pPr>
            <a:r>
              <a:rPr sz="1400" dirty="0">
                <a:latin typeface="Segoe UI" panose="020B0502040204020203" pitchFamily="2" charset="0"/>
              </a:rPr>
              <a:t>为保证经济正常有序地运行，在—些领域进行创业，还必须要得到政府部门的许可。如，凡是对环境有不良影响的各种规划、开发、建设项目、排污设施或经营活动，其建设者或经营者，需要先提出申请，经主管部门审香批准，颁发许可证后才能从事该项活动，这种制度多以某种凭证即许可证形式进行，故称"许可证制度"，也称"许可制度"。它一般包括许可证申请、审核、批准、监督、中止、吊销以及作废等—系列管理活动过程，根据管理对象的不同要求， 可分为规划、开发、生产销售和排污许可证等类型。</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创业市场准入涉及的相关法律问题</a:t>
            </a:r>
          </a:p>
        </p:txBody>
      </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07772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创业者签合同前要弄清对方有无签合同的合法权利，如果对方连签合同的权利都没有，签好的合同也等于废纸一张。创业者在审查对方是否具备法人资格时，应注意审香合同签订人的代理人资格及其代理权限。其中∶</a:t>
            </a:r>
          </a:p>
          <a:p>
            <a:pPr eaLnBrk="1" hangingPunct="1">
              <a:lnSpc>
                <a:spcPct val="114000"/>
              </a:lnSpc>
              <a:spcAft>
                <a:spcPts val="1000"/>
              </a:spcAft>
            </a:pPr>
            <a:r>
              <a:rPr lang="en-US" altLang="x-none" sz="1400" dirty="0">
                <a:latin typeface="Segoe UI" panose="020B0502040204020203" pitchFamily="2" charset="0"/>
              </a:rPr>
              <a:t>（1） 盗用、冒用单位名义签订合同的，其所签订的合同无效;</a:t>
            </a:r>
          </a:p>
          <a:p>
            <a:pPr eaLnBrk="1" hangingPunct="1">
              <a:lnSpc>
                <a:spcPct val="114000"/>
              </a:lnSpc>
              <a:spcAft>
                <a:spcPts val="1000"/>
              </a:spcAft>
            </a:pPr>
            <a:r>
              <a:rPr lang="en-US" altLang="x-none" sz="1400" dirty="0">
                <a:latin typeface="Segoe UI" panose="020B0502040204020203" pitchFamily="2" charset="0"/>
              </a:rPr>
              <a:t>（2）超越代理权限的，其越权部分无效;</a:t>
            </a:r>
          </a:p>
          <a:p>
            <a:pPr eaLnBrk="1" hangingPunct="1">
              <a:lnSpc>
                <a:spcPct val="114000"/>
              </a:lnSpc>
              <a:spcAft>
                <a:spcPts val="1000"/>
              </a:spcAft>
            </a:pPr>
            <a:r>
              <a:rPr lang="en-US" altLang="x-none" sz="1400" dirty="0">
                <a:latin typeface="Segoe UI" panose="020B0502040204020203" pitchFamily="2" charset="0"/>
              </a:rPr>
              <a:t>（3）代理人以被代理人的名义同自己或者同自己所代理的其他人签订的合同无效;</a:t>
            </a:r>
          </a:p>
          <a:p>
            <a:pPr eaLnBrk="1" hangingPunct="1">
              <a:lnSpc>
                <a:spcPct val="114000"/>
              </a:lnSpc>
              <a:spcAft>
                <a:spcPts val="1000"/>
              </a:spcAft>
            </a:pPr>
            <a:r>
              <a:rPr lang="en-US" altLang="x-none" sz="1400" dirty="0">
                <a:latin typeface="Segoe UI" panose="020B0502040204020203" pitchFamily="2" charset="0"/>
              </a:rPr>
              <a:t>（4）合同签订人既无委托书，也无委托单位能够说明情况的介绍信，应视为无代理资格。</a:t>
            </a:r>
          </a:p>
        </p:txBody>
      </p:sp>
      <p:sp>
        <p:nvSpPr>
          <p:cNvPr id="18437" name="文本框 175"/>
          <p:cNvSpPr txBox="1"/>
          <p:nvPr/>
        </p:nvSpPr>
        <p:spPr>
          <a:xfrm>
            <a:off x="975043" y="1806575"/>
            <a:ext cx="410210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1.合同主体是否具有法人资格</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经济交往过程中所涉及的相关法律问题</a:t>
            </a:r>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只有内容合法的合同，才能在双方发生纠纷时起到保护当事人权益的作用。如果合同内容不规范或不合法、合同条款不严谨，一日发生纠纷，麻烦会更大。审查合同时首先要看合同标的是否属于法律、政策禁止生产经营的范围。其次是审查合同中有关标的的数量、质量、价格和违约责任等规定是否违反国家计划、法规和政策。再次是审查合同的内容是否违反国家利益或社会公共利益，有无违反法律的行为。最后是审查合同的内容是否超越批准的经营范围。</a:t>
            </a:r>
          </a:p>
        </p:txBody>
      </p:sp>
      <p:sp>
        <p:nvSpPr>
          <p:cNvPr id="18437" name="文本框 175"/>
          <p:cNvSpPr txBox="1"/>
          <p:nvPr/>
        </p:nvSpPr>
        <p:spPr>
          <a:xfrm>
            <a:off x="975043" y="1806575"/>
            <a:ext cx="291084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2. 合同内容是否合法</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经济交往过程中所涉及的相关法律问题</a:t>
            </a:r>
          </a:p>
        </p:txBody>
      </p:sp>
      <p:sp>
        <p:nvSpPr>
          <p:cNvPr id="2" name="文本框 10"/>
          <p:cNvSpPr txBox="1"/>
          <p:nvPr/>
        </p:nvSpPr>
        <p:spPr>
          <a:xfrm>
            <a:off x="975360" y="4229735"/>
            <a:ext cx="9822815" cy="33655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根据规定，要审查当事人在签订合同过程中的意思表示是否真实，有无违反平等互利、协商一致、等价有偿的情况。</a:t>
            </a:r>
          </a:p>
        </p:txBody>
      </p:sp>
      <p:sp>
        <p:nvSpPr>
          <p:cNvPr id="3" name="文本框 175"/>
          <p:cNvSpPr txBox="1"/>
          <p:nvPr/>
        </p:nvSpPr>
        <p:spPr>
          <a:xfrm>
            <a:off x="975043" y="3607435"/>
            <a:ext cx="471297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3.合同当事人的意思表示是否真实</a:t>
            </a:r>
          </a:p>
        </p:txBody>
      </p:sp>
      <p:sp>
        <p:nvSpPr>
          <p:cNvPr id="4" name="文本框 10"/>
          <p:cNvSpPr txBox="1"/>
          <p:nvPr/>
        </p:nvSpPr>
        <p:spPr>
          <a:xfrm>
            <a:off x="975360" y="535051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法律、法规规定必须经过主管部门审核批准才能生效的合同，如果没有履行法定的审批手续，则不具有法律约束力。合同的法律约束力厂是法律赋一合同对当事人的强制力。即当事人如违反合同约定的内容。</a:t>
            </a:r>
          </a:p>
        </p:txBody>
      </p:sp>
      <p:sp>
        <p:nvSpPr>
          <p:cNvPr id="5" name="文本框 175"/>
          <p:cNvSpPr txBox="1"/>
          <p:nvPr/>
        </p:nvSpPr>
        <p:spPr>
          <a:xfrm>
            <a:off x="975043" y="4728210"/>
            <a:ext cx="471297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4</a:t>
            </a:r>
            <a:r>
              <a:rPr lang="en-US" altLang="zh-CN" sz="2400" b="1" dirty="0">
                <a:solidFill>
                  <a:schemeClr val="bg1"/>
                </a:solidFill>
                <a:ea typeface="Microsoft JhengHei" panose="020B0604030504040204" pitchFamily="2" charset="-120"/>
              </a:rPr>
              <a:t>.</a:t>
            </a:r>
            <a:r>
              <a:rPr lang="zh-CN" sz="2400" b="1" dirty="0">
                <a:solidFill>
                  <a:schemeClr val="bg1"/>
                </a:solidFill>
                <a:ea typeface="Microsoft JhengHei" panose="020B0604030504040204" pitchFamily="2" charset="-120"/>
              </a:rPr>
              <a:t>合同是否履行了法定的审批手续</a:t>
            </a:r>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92100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专利权是指将一项发明创造向国家专利局提出专利申请，经依法审查合格后，专利申请人被授予在规定时间内对该项发明创造享有的专有权。根据《专利法》，发明创造有三种类型∶发明、实用新型和外观设计。《专利法》所称的"发明"，是运用自然规律或本质去解决具体问题的技术方案，包括对产品、方法或者其改进所提出的新的技术方案。《专利法》所称"实用新型"，是指对产品的形状、构造或者其结合所提出的实用的新技术方案。一般涉及产品结构的改进，尤其是小改进，选择实用新型。它与发明的不同之处之于∶第一∶ 实用新型只限于具有一定形状的产品，不能是一种方法也不能是没有固定形状的产品;第二∶ 对实用新型的创造性要求不太高，而实用性较强。《专利法》所称 "外观设计"是指对产品的形状、图案或者其结合，以及色采彩与形状、图案的结合所做出的富有美感并适于工业应用的新设计。</a:t>
            </a:r>
          </a:p>
          <a:p>
            <a:pPr eaLnBrk="1" hangingPunct="1">
              <a:lnSpc>
                <a:spcPct val="114000"/>
              </a:lnSpc>
              <a:spcAft>
                <a:spcPts val="1000"/>
              </a:spcAft>
            </a:pPr>
            <a:r>
              <a:rPr lang="en-US" altLang="x-none" sz="1400" dirty="0">
                <a:latin typeface="Segoe UI" panose="020B0502040204020203" pitchFamily="2" charset="0"/>
              </a:rPr>
              <a:t>对于发明专利的保护客体，可以是一种方法或者是一种产品，包括只有方法的发明专利申请、只有产品的发明专利申请和产品及其生产方法、产品及其使用方法等发明专利申请;对于实用新型专利申请的保护客体，由于对所保护的客体限制为有形的产品或者由多个产品连接在一起组成的系统，只能对看得见、摸得着的有形产品进行保护; 对于外观设计专利保护客体则与发明专利和实用新型专利的区别较大，它只能对看得见、摸得着的有形产品的形状、图案或色彩及其组合进行保护。</a:t>
            </a:r>
          </a:p>
        </p:txBody>
      </p:sp>
      <p:sp>
        <p:nvSpPr>
          <p:cNvPr id="18437" name="文本框 175"/>
          <p:cNvSpPr txBox="1"/>
          <p:nvPr/>
        </p:nvSpPr>
        <p:spPr>
          <a:xfrm>
            <a:off x="975043" y="1806575"/>
            <a:ext cx="2880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1.专利权与专利保护</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创业过程中与知识产权相关的法律问题</a:t>
            </a:r>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193865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2.专利的有效保护依赖于专利的有效性。发明的审查制度比较严谨，获得授权的发明其有效性多是有保障的。但我国的实用新型专利仅经过形式审查就进行授权，简单地说类似于登记程序，只要是申请文件的形式符合规定就先予以授权登记公告，并不代表该专利具有新颖性和创造性，这点需要注意。如何保护实用新型呢?申请人首先应当在实用新型授权后向知识产权局申请做出 《实用新型新颖性检索报告》。 报告会对该实用新型的新颖性和创造性做出结论，可以理解为实用新型专利的实质审香程序。 在维权诉讼中，主管部门或法院都会要求以此报告为重要依据来审理。</a:t>
            </a:r>
          </a:p>
          <a:p>
            <a:pPr eaLnBrk="1" hangingPunct="1">
              <a:lnSpc>
                <a:spcPct val="114000"/>
              </a:lnSpc>
              <a:spcAft>
                <a:spcPts val="1000"/>
              </a:spcAft>
            </a:pPr>
            <a:r>
              <a:rPr lang="en-US" altLang="x-none" sz="1400" dirty="0">
                <a:latin typeface="Segoe UI" panose="020B0502040204020203" pitchFamily="2" charset="0"/>
              </a:rPr>
              <a:t>个人发明专利的产业转化一般有两种途径∶ 一种是等待企业来对专利项目进行考察，然后对专利使用权进行购买，从而利用新技术进行生产;另一种就是专利持有人利用专利技术自己投资创业。</a:t>
            </a:r>
          </a:p>
        </p:txBody>
      </p:sp>
      <p:sp>
        <p:nvSpPr>
          <p:cNvPr id="18437" name="文本框 175"/>
          <p:cNvSpPr txBox="1"/>
          <p:nvPr/>
        </p:nvSpPr>
        <p:spPr>
          <a:xfrm>
            <a:off x="975043" y="1806575"/>
            <a:ext cx="25749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2.专利的有效保护</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创业过程中与知识产权相关的法律问题</a:t>
            </a:r>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13188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专利申请提交后或专利权授予后，专利申请人或专利权人可以对专利申请或专利的申请人地址， 发明人姓名，联系人姓名、地址、联系电话，代理机构名称、地址，代理人姓名、电话等著录事项进行变更，专利申请人或专利权人也可以将其专利申请权或专利权进行转移，即变更申请人姓名。专利的变更/转让，需要到国家知识产权局办理， 依据不同情况提交著录项目变更申报书及不同种类的相关证明文件，如果变更手续错误，审查员将发出视为未提出通知书，变更/转让失败;如果变更手续正确，审奋员将发出手续合格通知书，完成变更/转让。</a:t>
            </a:r>
          </a:p>
        </p:txBody>
      </p:sp>
      <p:sp>
        <p:nvSpPr>
          <p:cNvPr id="18437" name="文本框 175"/>
          <p:cNvSpPr txBox="1"/>
          <p:nvPr/>
        </p:nvSpPr>
        <p:spPr>
          <a:xfrm>
            <a:off x="975043" y="1806575"/>
            <a:ext cx="265938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3.专利的变更/转让</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创业过程中与知识产权相关的法律问题</a:t>
            </a:r>
          </a:p>
        </p:txBody>
      </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708660" y="1436370"/>
            <a:ext cx="10416540" cy="529209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创业者如果开发出自己的独特产品，最好及时申请专利，因为申请专利具有如下好处∶</a:t>
            </a:r>
          </a:p>
          <a:p>
            <a:pPr eaLnBrk="1" hangingPunct="1">
              <a:lnSpc>
                <a:spcPct val="114000"/>
              </a:lnSpc>
              <a:spcAft>
                <a:spcPts val="1000"/>
              </a:spcAft>
            </a:pPr>
            <a:r>
              <a:rPr lang="en-US" altLang="x-none" sz="1400" dirty="0">
                <a:latin typeface="Segoe UI" panose="020B0502040204020203" pitchFamily="2" charset="0"/>
              </a:rPr>
              <a:t>1.垄断权∶专利权人可以防止商业对手的竞争，可以取得更高的利润回报。</a:t>
            </a:r>
          </a:p>
          <a:p>
            <a:pPr eaLnBrk="1" hangingPunct="1">
              <a:lnSpc>
                <a:spcPct val="114000"/>
              </a:lnSpc>
              <a:spcAft>
                <a:spcPts val="1000"/>
              </a:spcAft>
            </a:pPr>
            <a:r>
              <a:rPr lang="en-US" altLang="x-none" sz="1400" dirty="0">
                <a:latin typeface="Segoe UI" panose="020B0502040204020203" pitchFamily="2" charset="0"/>
              </a:rPr>
              <a:t>2.赚取特许费∶ 一项专利，即使市场没有即时的需要，那么日后也很可能会有商家察觉到该专利的用途，并愿意支付专利使用费。美国施乐公司发明了图形用户界面，但未申请专利，其后微软公司及苹果公司利用图形用户界面作为其个人电脑操作系统的基础，从而抢占了市场先机。</a:t>
            </a:r>
          </a:p>
          <a:p>
            <a:pPr eaLnBrk="1" hangingPunct="1">
              <a:lnSpc>
                <a:spcPct val="114000"/>
              </a:lnSpc>
              <a:spcAft>
                <a:spcPts val="1000"/>
              </a:spcAft>
            </a:pPr>
            <a:r>
              <a:rPr lang="en-US" altLang="x-none" sz="1400" dirty="0">
                <a:latin typeface="Segoe UI" panose="020B0502040204020203" pitchFamily="2" charset="0"/>
              </a:rPr>
              <a:t>3.作为防卫手段∶ 如发明人未能在第一时间申请专利，竞争对手便会捷足先登，届时，发明人研发的一切努力将会付诸东流，目发明人本人甚至还无权使用自己的科研成果。</a:t>
            </a:r>
          </a:p>
          <a:p>
            <a:pPr eaLnBrk="1" hangingPunct="1">
              <a:lnSpc>
                <a:spcPct val="114000"/>
              </a:lnSpc>
              <a:spcAft>
                <a:spcPts val="1000"/>
              </a:spcAft>
            </a:pPr>
            <a:r>
              <a:rPr lang="en-US" altLang="x-none" sz="1400" dirty="0">
                <a:latin typeface="Segoe UI" panose="020B0502040204020203" pitchFamily="2" charset="0"/>
              </a:rPr>
              <a:t>4.有助于开发国外市场∶ 目前世界上已有 170 多个国家和地区建立并实行了专利制度，不少国外买家，尤其美国买家会要求当地制造商或卖家证明其拥有产品的知识产权，以保障本身不至于卷入侵权诉讼，这样才愿意进行交易。</a:t>
            </a:r>
          </a:p>
          <a:p>
            <a:pPr eaLnBrk="1" hangingPunct="1">
              <a:lnSpc>
                <a:spcPct val="114000"/>
              </a:lnSpc>
              <a:spcAft>
                <a:spcPts val="1000"/>
              </a:spcAft>
            </a:pPr>
            <a:r>
              <a:rPr lang="en-US" altLang="x-none" sz="1400" dirty="0">
                <a:latin typeface="Segoe UI" panose="020B0502040204020203" pitchFamily="2" charset="0"/>
              </a:rPr>
              <a:t>5.以小胜大，增强企业竞争力∶专利对大、中、小型企业及新型企业都同等重要，在竞争激烈的市场中，小型企业完全可以利用专利与大型企业用巨资打造起来的主导产品竞争。</a:t>
            </a:r>
          </a:p>
          <a:p>
            <a:pPr eaLnBrk="1" hangingPunct="1">
              <a:lnSpc>
                <a:spcPct val="114000"/>
              </a:lnSpc>
              <a:spcAft>
                <a:spcPts val="1000"/>
              </a:spcAft>
            </a:pPr>
            <a:r>
              <a:rPr lang="en-US" altLang="x-none" sz="1400" dirty="0">
                <a:latin typeface="Segoe UI" panose="020B0502040204020203" pitchFamily="2" charset="0"/>
              </a:rPr>
              <a:t>6.增加企业的价值∶ 投资机构在选择目标企业时，非常看重目标企业的专利技术，若该公司拥有若干有价值的专利，则公司的估值将可大幅度提高。1997 年微软公司以 4.25 亿美元收购一家拥有不足 6 000 用户的小公司，收购价是业内平均价格的 40 倍，微软公司愿意以这一股价支付，就是因为该公司持有 35 项通过互联网传送电视节目内容的重要专利。</a:t>
            </a:r>
          </a:p>
          <a:p>
            <a:pPr eaLnBrk="1" hangingPunct="1">
              <a:lnSpc>
                <a:spcPct val="114000"/>
              </a:lnSpc>
              <a:spcAft>
                <a:spcPts val="1000"/>
              </a:spcAft>
            </a:pPr>
            <a:r>
              <a:rPr lang="en-US" altLang="x-none" sz="1400" dirty="0">
                <a:latin typeface="Segoe UI" panose="020B0502040204020203" pitchFamily="2" charset="0"/>
              </a:rPr>
              <a:t>7.有利于企业进行科学正确的决策∶ 通过专利分析，企业可以了解科技动态、行业动态、市场走向、新产品趋势，进而预测、制定本企业的近、中、远发展规划，确定企业发展哪些产品以占据市场，保持企业的领先地位，扩大市场占有份额。</a:t>
            </a:r>
          </a:p>
          <a:p>
            <a:pPr eaLnBrk="1" hangingPunct="1">
              <a:lnSpc>
                <a:spcPct val="114000"/>
              </a:lnSpc>
              <a:spcAft>
                <a:spcPts val="1000"/>
              </a:spcAft>
            </a:pPr>
            <a:endParaRPr lang="en-US" altLang="x-none" sz="1400" dirty="0">
              <a:latin typeface="Segoe UI" panose="020B0502040204020203" pitchFamily="2" charset="0"/>
            </a:endParaRP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专利的申请</a:t>
            </a:r>
          </a:p>
        </p:txBody>
      </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708660" y="1436370"/>
            <a:ext cx="10416540" cy="307086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目前，国内外大多采用著作权对计算机软件进行保护。我国特别从著作权中分支出《计算机软件著作权登记办法》对自主知识产权的软件来进行重点保护，采用软件登记这种版权保护方式有许多优点∶</a:t>
            </a:r>
          </a:p>
          <a:p>
            <a:pPr eaLnBrk="1" hangingPunct="1">
              <a:lnSpc>
                <a:spcPct val="114000"/>
              </a:lnSpc>
              <a:spcAft>
                <a:spcPts val="1000"/>
              </a:spcAft>
            </a:pPr>
            <a:r>
              <a:rPr lang="en-US" altLang="x-none" sz="1400" dirty="0">
                <a:latin typeface="Segoe UI" panose="020B0502040204020203" pitchFamily="2" charset="0"/>
              </a:rPr>
              <a:t>1. 通过登记的软件会将权利人、开发时间、完成时间、名称及内容进行公告，发生纠纷时有一个明确的依据，能够明确软件的归属，避免了因人员跳槽而引起的不必要的权属纠纷，也可以说软件登记是提出软件权利纠纷行政处理或法律诉讼的前提。</a:t>
            </a:r>
          </a:p>
          <a:p>
            <a:pPr eaLnBrk="1" hangingPunct="1">
              <a:lnSpc>
                <a:spcPct val="114000"/>
              </a:lnSpc>
              <a:spcAft>
                <a:spcPts val="1000"/>
              </a:spcAft>
            </a:pPr>
            <a:r>
              <a:rPr lang="en-US" altLang="x-none" sz="1400" dirty="0">
                <a:latin typeface="Segoe UI" panose="020B0502040204020203" pitchFamily="2" charset="0"/>
              </a:rPr>
              <a:t>第 12 章/ 与创业相关的法律常识、153</a:t>
            </a:r>
          </a:p>
          <a:p>
            <a:pPr eaLnBrk="1" hangingPunct="1">
              <a:lnSpc>
                <a:spcPct val="114000"/>
              </a:lnSpc>
              <a:spcAft>
                <a:spcPts val="1000"/>
              </a:spcAft>
            </a:pPr>
            <a:r>
              <a:rPr lang="en-US" altLang="x-none" sz="1400" dirty="0">
                <a:latin typeface="Segoe UI" panose="020B0502040204020203" pitchFamily="2" charset="0"/>
              </a:rPr>
              <a:t>2.授权快，两个月左右就可拿到证书，版权保护的时间长，保护期 50 年。</a:t>
            </a:r>
          </a:p>
          <a:p>
            <a:pPr eaLnBrk="1" hangingPunct="1">
              <a:lnSpc>
                <a:spcPct val="114000"/>
              </a:lnSpc>
              <a:spcAft>
                <a:spcPts val="1000"/>
              </a:spcAft>
            </a:pPr>
            <a:r>
              <a:rPr lang="en-US" altLang="x-none" sz="1400" dirty="0">
                <a:latin typeface="Segoe UI" panose="020B0502040204020203" pitchFamily="2" charset="0"/>
              </a:rPr>
              <a:t>3.经过登记的软件不公开软件程序，只有在发生侵权时，才会作为侵权认定的依据，保密性极好。</a:t>
            </a:r>
          </a:p>
          <a:p>
            <a:pPr eaLnBrk="1" hangingPunct="1">
              <a:lnSpc>
                <a:spcPct val="114000"/>
              </a:lnSpc>
              <a:spcAft>
                <a:spcPts val="1000"/>
              </a:spcAft>
            </a:pPr>
            <a:r>
              <a:rPr lang="en-US" altLang="x-none" sz="1400" dirty="0">
                <a:latin typeface="Segoe UI" panose="020B0502040204020203" pitchFamily="2" charset="0"/>
              </a:rPr>
              <a:t>4.保护范围较广，能作为侵权认定的有效依据。 5.费用较低，且只需一次性付费，不必缴年费。</a:t>
            </a:r>
          </a:p>
          <a:p>
            <a:pPr eaLnBrk="1" hangingPunct="1">
              <a:lnSpc>
                <a:spcPct val="114000"/>
              </a:lnSpc>
              <a:spcAft>
                <a:spcPts val="1000"/>
              </a:spcAft>
            </a:pPr>
            <a:endParaRPr lang="en-US" altLang="x-none" sz="1400" dirty="0">
              <a:latin typeface="Segoe UI" panose="020B0502040204020203" pitchFamily="2" charset="0"/>
            </a:endParaRP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专利的申请</a:t>
            </a:r>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676198" y="2874963"/>
            <a:ext cx="2977515"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13</a:t>
            </a:r>
            <a:r>
              <a:rPr lang="zh-CN" altLang="en-US" sz="6600" dirty="0">
                <a:solidFill>
                  <a:schemeClr val="bg1"/>
                </a:solidFill>
                <a:latin typeface="Segoe UI Light" pitchFamily="2" charset="0"/>
              </a:rPr>
              <a:t>章</a:t>
            </a:r>
          </a:p>
        </p:txBody>
      </p:sp>
      <p:sp>
        <p:nvSpPr>
          <p:cNvPr id="15363" name="文本框 11"/>
          <p:cNvSpPr txBox="1"/>
          <p:nvPr/>
        </p:nvSpPr>
        <p:spPr>
          <a:xfrm>
            <a:off x="451485" y="3736340"/>
            <a:ext cx="7374890" cy="1129665"/>
          </a:xfrm>
          <a:prstGeom prst="rect">
            <a:avLst/>
          </a:prstGeom>
          <a:noFill/>
          <a:ln w="9525">
            <a:noFill/>
          </a:ln>
        </p:spPr>
        <p:txBody>
          <a:bodyPr wrap="square">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新创企业财务基础知识</a:t>
            </a:r>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2940050"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任正非雇佣</a:t>
            </a:r>
            <a:r>
              <a:rPr lang="en-US" altLang="zh-CN" b="1" dirty="0">
                <a:solidFill>
                  <a:schemeClr val="bg1"/>
                </a:solidFill>
                <a:ea typeface="Microsoft JhengHei" panose="020B0604030504040204" pitchFamily="2" charset="-120"/>
              </a:rPr>
              <a:t>IBM</a:t>
            </a:r>
            <a:r>
              <a:rPr lang="zh-CN" altLang="en-US" b="1" dirty="0">
                <a:solidFill>
                  <a:schemeClr val="bg1"/>
                </a:solidFill>
                <a:ea typeface="Microsoft JhengHei" panose="020B0604030504040204" pitchFamily="2" charset="-120"/>
              </a:rPr>
              <a:t>财务人员</a:t>
            </a:r>
          </a:p>
        </p:txBody>
      </p:sp>
      <p:sp>
        <p:nvSpPr>
          <p:cNvPr id="3" name="矩形 176"/>
          <p:cNvSpPr/>
          <p:nvPr/>
        </p:nvSpPr>
        <p:spPr>
          <a:xfrm>
            <a:off x="7958138" y="3048953"/>
            <a:ext cx="4027487" cy="13836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思考题∶</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1.从上述案例中如何理解财务管理的重要性?</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 2.你认为财务管理的内容都包括什么?</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3.华为通过花费巨资寻求财务管理支持是否值得?为什么?</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ownloads/pexels-lisa-fotios-3197392.jpgpexels-lisa-fotios-3197392"/>
          <p:cNvPicPr>
            <a:picLocks noGrp="1" noChangeAspect="1"/>
          </p:cNvPicPr>
          <p:nvPr/>
        </p:nvPicPr>
        <p:blipFill>
          <a:blip r:embed="rId2" cstate="print"/>
          <a:srcRect t="15011" b="23193"/>
          <a:stretch>
            <a:fillRect/>
          </a:stretch>
        </p:blipFill>
        <p:spPr>
          <a:xfrm>
            <a:off x="1106170" y="2148840"/>
            <a:ext cx="6193155" cy="2551430"/>
          </a:xfrm>
          <a:prstGeom prst="rect">
            <a:avLst/>
          </a:prstGeom>
          <a:noFill/>
          <a:ln w="9525">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占位符 4" descr="/Users/baoshuyu/Downloads/business-2846221_1920.jpgbusiness-2846221_1920"/>
          <p:cNvPicPr>
            <a:picLocks noGrp="1" noChangeAspect="1"/>
          </p:cNvPicPr>
          <p:nvPr>
            <p:ph sz="quarter" idx="1"/>
          </p:nvPr>
        </p:nvPicPr>
        <p:blipFill>
          <a:blip r:embed="rId2" cstate="print"/>
          <a:srcRect/>
          <a:stretch>
            <a:fillRect/>
          </a:stretch>
        </p:blipFill>
        <p:spPr>
          <a:xfrm>
            <a:off x="0" y="1397000"/>
            <a:ext cx="6096000" cy="4064000"/>
          </a:xfrm>
        </p:spPr>
      </p:pic>
      <p:grpSp>
        <p:nvGrpSpPr>
          <p:cNvPr id="20483" name="组合 10"/>
          <p:cNvGrpSpPr/>
          <p:nvPr/>
        </p:nvGrpSpPr>
        <p:grpSpPr>
          <a:xfrm>
            <a:off x="5351780" y="1645285"/>
            <a:ext cx="6840220" cy="4133850"/>
            <a:chOff x="0" y="0"/>
            <a:chExt cx="6840000" cy="4320000"/>
          </a:xfrm>
        </p:grpSpPr>
        <p:sp>
          <p:nvSpPr>
            <p:cNvPr id="20484" name="矩形 8"/>
            <p:cNvSpPr/>
            <p:nvPr/>
          </p:nvSpPr>
          <p:spPr>
            <a:xfrm>
              <a:off x="0" y="0"/>
              <a:ext cx="6840000" cy="4320000"/>
            </a:xfrm>
            <a:prstGeom prst="rect">
              <a:avLst/>
            </a:prstGeom>
            <a:solidFill>
              <a:srgbClr val="354B5E">
                <a:alpha val="89999"/>
              </a:srgbClr>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0485" name="矩形 9"/>
            <p:cNvSpPr/>
            <p:nvPr/>
          </p:nvSpPr>
          <p:spPr>
            <a:xfrm>
              <a:off x="0" y="0"/>
              <a:ext cx="108000" cy="4320000"/>
            </a:xfrm>
            <a:prstGeom prst="rect">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grpSp>
      <p:sp>
        <p:nvSpPr>
          <p:cNvPr id="20486" name="矩形 5"/>
          <p:cNvSpPr/>
          <p:nvPr/>
        </p:nvSpPr>
        <p:spPr>
          <a:xfrm>
            <a:off x="6251575" y="1849438"/>
            <a:ext cx="5100638" cy="3775075"/>
          </a:xfrm>
          <a:prstGeom prst="rect">
            <a:avLst/>
          </a:prstGeom>
          <a:noFill/>
          <a:ln w="9525">
            <a:noFill/>
          </a:ln>
        </p:spPr>
        <p:txBody>
          <a:bodyPr>
            <a:spAutoFit/>
          </a:bodyPr>
          <a:lstStyle/>
          <a:p>
            <a:pPr eaLnBrk="1" hangingPunct="1">
              <a:lnSpc>
                <a:spcPct val="114000"/>
              </a:lnSpc>
            </a:pPr>
            <a:r>
              <a:rPr lang="en-US" altLang="x-none" sz="1400" dirty="0">
                <a:solidFill>
                  <a:schemeClr val="bg1"/>
                </a:solidFill>
                <a:latin typeface="Segoe UI" panose="020B0502040204020203" pitchFamily="2" charset="0"/>
              </a:rPr>
              <a:t>在第一章所述的麦当劳的创业史中，我们可以看出麦当劳兄弟俩与克罗克之间明显的差异。麦当劳兄弟俩充其量算是成功的工匠型创业者，他们创建的只是一家餐馆及当地的一个深受欢迎的快餐品牌，经济上能获得较高的回报，过上了衣食无忧的富裕生活。</a:t>
            </a:r>
          </a:p>
          <a:p>
            <a:pPr eaLnBrk="1" hangingPunct="1">
              <a:lnSpc>
                <a:spcPct val="114000"/>
              </a:lnSpc>
            </a:pPr>
            <a:endParaRPr lang="en-US" altLang="x-none" sz="1400" dirty="0">
              <a:solidFill>
                <a:schemeClr val="bg1"/>
              </a:solidFill>
              <a:latin typeface="Segoe UI" panose="020B0502040204020203" pitchFamily="2" charset="0"/>
            </a:endParaRPr>
          </a:p>
          <a:p>
            <a:pPr eaLnBrk="1" hangingPunct="1">
              <a:lnSpc>
                <a:spcPct val="114000"/>
              </a:lnSpc>
            </a:pPr>
            <a:endParaRPr lang="en-US" altLang="x-none" sz="1400" dirty="0">
              <a:solidFill>
                <a:schemeClr val="bg1"/>
              </a:solidFill>
              <a:latin typeface="Segoe UI" panose="020B0502040204020203" pitchFamily="2" charset="0"/>
            </a:endParaRPr>
          </a:p>
          <a:p>
            <a:pPr eaLnBrk="1" hangingPunct="1">
              <a:lnSpc>
                <a:spcPct val="114000"/>
              </a:lnSpc>
            </a:pPr>
            <a:r>
              <a:rPr lang="en-US" altLang="x-none" sz="1400" dirty="0">
                <a:solidFill>
                  <a:schemeClr val="bg1"/>
                </a:solidFill>
                <a:latin typeface="Segoe UI" panose="020B0502040204020203" pitchFamily="2" charset="0"/>
              </a:rPr>
              <a:t>而克罗克则是一位企业家型创业者，他的内心世界有着更加远大的格局和抱负。尽管克罗克为创业历经磨难，甚至倾家荡产、妻离子散，但他在创业过程中所表现出的那种百折不挠、一往无前的精神，以及企业家所特有的创新能力、商业智慧及雄才大略，都是麦当劳兄弟俩根本无法比拟的。通过将克罗克与麦当劳兄弟作比较，我们可以看出两种不同类型的创业者的明显区别∶克罗克展代表的是企业家型创业者，而麦当劳兄弟则代表的是工匠型创业者。</a:t>
            </a:r>
          </a:p>
        </p:txBody>
      </p:sp>
      <p:sp>
        <p:nvSpPr>
          <p:cNvPr id="20491" name="Freeform 121"/>
          <p:cNvSpPr>
            <a:spLocks noEditPoints="1"/>
          </p:cNvSpPr>
          <p:nvPr/>
        </p:nvSpPr>
        <p:spPr>
          <a:xfrm>
            <a:off x="5574348" y="1849438"/>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两种不同的创业者</a:t>
            </a:r>
          </a:p>
        </p:txBody>
      </p:sp>
      <p:sp>
        <p:nvSpPr>
          <p:cNvPr id="3" name="Freeform 121"/>
          <p:cNvSpPr>
            <a:spLocks noEditPoints="1"/>
          </p:cNvSpPr>
          <p:nvPr/>
        </p:nvSpPr>
        <p:spPr>
          <a:xfrm>
            <a:off x="5574348" y="3524568"/>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732790" y="1849120"/>
            <a:ext cx="10416540" cy="404241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首先，企业的经营活动脱离不了资产，如长期资产，它包括;建筑物、用于生产的设备和各种设施等;短期资产包括;产成品存货、原材料存货、现金和应收账款。 为获得长期资产和原材料，企业可从创业启动资金和自身经营所得中提取资金用于再投资，也可以从金融市场上以定的价格发行股票、债券或向金融机构借贷获取资金等。企业的财务管理人员在筹集资金的过程中要运用财务管理能力，设计最优的筹资方案，使企业筹资的成本最小，所筹集的资本能发挥最大的效益，从而使企业的价值达到最大。</a:t>
            </a:r>
          </a:p>
          <a:p>
            <a:pPr eaLnBrk="1" hangingPunct="1">
              <a:lnSpc>
                <a:spcPct val="114000"/>
              </a:lnSpc>
              <a:spcAft>
                <a:spcPts val="1000"/>
              </a:spcAft>
            </a:pPr>
            <a:r>
              <a:rPr lang="en-US" altLang="x-none" sz="1400" dirty="0">
                <a:latin typeface="Segoe UI" panose="020B0502040204020203" pitchFamily="2" charset="0"/>
              </a:rPr>
              <a:t>其次，企业资本和资产的有效运用与所投资的项目，包括实物资产、技术和人力资源的投入和产出是否经济、合理，投资收益是否高于成本，风险如何补偿等问题有关。企业的投资决策正确与否，直接影响其未来的净现金流量，亦影响其资产的增值。因此，投资决策也是财务管理中需要考虑的重要问题。</a:t>
            </a:r>
          </a:p>
          <a:p>
            <a:pPr eaLnBrk="1" hangingPunct="1">
              <a:lnSpc>
                <a:spcPct val="114000"/>
              </a:lnSpc>
              <a:spcAft>
                <a:spcPts val="1000"/>
              </a:spcAft>
            </a:pPr>
            <a:r>
              <a:rPr lang="en-US" altLang="x-none" sz="1400" dirty="0">
                <a:latin typeface="Segoe UI" panose="020B0502040204020203" pitchFamily="2" charset="0"/>
              </a:rPr>
              <a:t>再次，企业的一切财务活动与其外部环境息息相关。国家的经济发展周期、政府财政政策的宽松和紧缩对企业的财务管理策略有很大影响。与企业筹资直接有关的金融市场及利率是企业财务必须熟悉和重点研究的领域。财务管理就是寻求在一定的外部环境下，使企业资金运用尽可能有效的方法，这就需要在企业的需求与收益、成本及风险之间进行衡量，做出最终能使股东财富达到最大的决策。</a:t>
            </a:r>
          </a:p>
          <a:p>
            <a:pPr eaLnBrk="1" hangingPunct="1">
              <a:lnSpc>
                <a:spcPct val="114000"/>
              </a:lnSpc>
              <a:spcAft>
                <a:spcPts val="1000"/>
              </a:spcAft>
            </a:pPr>
            <a:r>
              <a:rPr lang="en-US" altLang="x-none" sz="1400" dirty="0">
                <a:latin typeface="Segoe UI" panose="020B0502040204020203" pitchFamily="2" charset="0"/>
              </a:rPr>
              <a:t>最后，财务管理是企业内部管理的中枢。企业的生产、经营、进、销、调、存每一环节都离不开财务，企业的经济核算、财务监督，更是企业经济活动的有效管理方法。财务管理是一切管理活动的共同基础，它在企业管理中处于中心地位。</a:t>
            </a:r>
          </a:p>
          <a:p>
            <a:pPr eaLnBrk="1" hangingPunct="1">
              <a:lnSpc>
                <a:spcPct val="114000"/>
              </a:lnSpc>
              <a:spcAft>
                <a:spcPts val="1000"/>
              </a:spcAft>
            </a:pPr>
            <a:endParaRPr lang="en-US" altLang="x-none" sz="1400" dirty="0">
              <a:latin typeface="Segoe UI" panose="020B0502040204020203" pitchFamily="2" charset="0"/>
            </a:endParaRP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新创企业进行财务管理的必要性</a:t>
            </a:r>
          </a:p>
        </p:txBody>
      </p:sp>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732790" y="1849120"/>
            <a:ext cx="10416540" cy="367919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在创业初期，企业财务方面通常会存在很多薄弱环节，有很多不规范的地方。 而创业者也往往对财务管理存在一些偏见，如认为创业初期没什么财务好管理的，有二个会计、一个出纳就可以了，只要收些钱、记流水账即可;还有创业者认为财务管理的重要性只有在公司做大后才可体现，创业初期不必浪费人力物力健全财务制度。此外，在创业过程中，很多创业者在公司财务管理方面也会发生以下情况∶</a:t>
            </a:r>
          </a:p>
          <a:p>
            <a:pPr eaLnBrk="1" hangingPunct="1">
              <a:lnSpc>
                <a:spcPct val="114000"/>
              </a:lnSpc>
              <a:spcAft>
                <a:spcPts val="1000"/>
              </a:spcAft>
            </a:pPr>
            <a:r>
              <a:rPr lang="en-US" altLang="x-none" sz="1400" dirty="0">
                <a:latin typeface="Segoe UI" panose="020B0502040204020203" pitchFamily="2" charset="0"/>
              </a:rPr>
              <a:t>●不了解创业企业的基本财务管理过程，不看账目，无法对财务数字进行分析。</a:t>
            </a:r>
          </a:p>
          <a:p>
            <a:pPr eaLnBrk="1" hangingPunct="1">
              <a:lnSpc>
                <a:spcPct val="114000"/>
              </a:lnSpc>
              <a:spcAft>
                <a:spcPts val="1000"/>
              </a:spcAft>
            </a:pPr>
            <a:r>
              <a:rPr lang="en-US" altLang="x-none" sz="1400" dirty="0">
                <a:latin typeface="Segoe UI" panose="020B0502040204020203" pitchFamily="2" charset="0"/>
              </a:rPr>
              <a:t>● 没有事前的财务预算、事中的财务控制以及事后财务审核的意识。 只知事后算账。</a:t>
            </a:r>
          </a:p>
          <a:p>
            <a:pPr eaLnBrk="1" hangingPunct="1">
              <a:lnSpc>
                <a:spcPct val="114000"/>
              </a:lnSpc>
              <a:spcAft>
                <a:spcPts val="1000"/>
              </a:spcAft>
            </a:pPr>
            <a:r>
              <a:rPr lang="en-US" altLang="x-none" sz="1400" dirty="0">
                <a:latin typeface="Segoe UI" panose="020B0502040204020203" pitchFamily="2" charset="0"/>
              </a:rPr>
              <a:t>●不懂三大报表（损益表、资产负债表、现金流量表）所反映的业务实质，既不知道创业企业都掌控了哪些资源，也不了解企业掌控的资源哪些产生了经济效益，哪些是在浪费企业的资金，更不知道运营、筹资和投资等活动中的现金流状况以及存在的问题。</a:t>
            </a:r>
          </a:p>
          <a:p>
            <a:pPr eaLnBrk="1" hangingPunct="1">
              <a:lnSpc>
                <a:spcPct val="114000"/>
              </a:lnSpc>
              <a:spcAft>
                <a:spcPts val="1000"/>
              </a:spcAft>
            </a:pPr>
            <a:r>
              <a:rPr lang="en-US" altLang="x-none" sz="1400" dirty="0">
                <a:latin typeface="Segoe UI" panose="020B0502040204020203" pitchFamily="2" charset="0"/>
              </a:rPr>
              <a:t>其实，对于初创企业来说，无论是企业所需资金的筹集和配置，还是经营成本控制，都是非常重要的。即便是公司规模很小，完善的管理制度也是不可或缺的。任何企业的发展都有一个生命周期，包括若干个不同的发展阶段，每个发展阶段都有区别干其他阶段的特点，这些特点决定了初创阶段的财务管理与其他阶段不同。</a:t>
            </a:r>
          </a:p>
          <a:p>
            <a:pPr eaLnBrk="1" hangingPunct="1">
              <a:lnSpc>
                <a:spcPct val="114000"/>
              </a:lnSpc>
              <a:spcAft>
                <a:spcPts val="1000"/>
              </a:spcAft>
            </a:pPr>
            <a:endParaRPr lang="en-US" altLang="x-none" sz="1400" dirty="0">
              <a:latin typeface="Segoe UI" panose="020B0502040204020203" pitchFamily="2" charset="0"/>
            </a:endParaRP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新创企业财务管理的问题和困境</a:t>
            </a:r>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732790" y="1849120"/>
            <a:ext cx="10416540" cy="29317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创业者要明确经营计划需要，合理配置流动资产和长期资产，以此确定长、短期资金来源配比关系。流动资产一般以流动负债作为资金来源，而长期资产来源则应为长期资本，这就是公司理财中的资本匹配原则。一般来讲，企业的资金形式主要包括固定资金、流动资金和发展资金。</a:t>
            </a:r>
          </a:p>
          <a:p>
            <a:pPr eaLnBrk="1" hangingPunct="1">
              <a:lnSpc>
                <a:spcPct val="114000"/>
              </a:lnSpc>
              <a:spcAft>
                <a:spcPts val="1000"/>
              </a:spcAft>
            </a:pPr>
            <a:r>
              <a:rPr lang="en-US" altLang="x-none" sz="1400" dirty="0">
                <a:latin typeface="Segoe UI" panose="020B0502040204020203" pitchFamily="2" charset="0"/>
              </a:rPr>
              <a:t>第一，固定资金是企业用来购买办公设备、生产设备和交通工具等固定资产的资金，这些资产的购买是企业长期发展所必需的;但是这些生产必需设备和场所的购买一般会涉及较大资金需求，而且期限较长。中小企业由于财力薄弱应尽可能减少这方面的投资，通过一些成本较少、占用资金量小的方式来满足生产需要，比如初创的中小企业可以通过租赁的方式来解决生产设备和办公场所的需求。</a:t>
            </a:r>
          </a:p>
          <a:p>
            <a:pPr eaLnBrk="1" hangingPunct="1">
              <a:lnSpc>
                <a:spcPct val="114000"/>
              </a:lnSpc>
              <a:spcAft>
                <a:spcPts val="1000"/>
              </a:spcAft>
            </a:pPr>
            <a:r>
              <a:rPr lang="en-US" altLang="x-none" sz="1400" dirty="0">
                <a:latin typeface="Segoe UI" panose="020B0502040204020203" pitchFamily="2" charset="0"/>
              </a:rPr>
              <a:t>第二，流动资金是用来支持企业在短期内正常运营所需的资金，因此也称营运资金，比如办公费、职员工资、差旅费等。结算方式和季节对流动资金的影响较大。 为此中小企业管理人员一定要精打细算，尽可能使流动资金的占用最少。</a:t>
            </a:r>
          </a:p>
          <a:p>
            <a:pPr eaLnBrk="1" hangingPunct="1">
              <a:lnSpc>
                <a:spcPct val="114000"/>
              </a:lnSpc>
              <a:spcAft>
                <a:spcPts val="1000"/>
              </a:spcAft>
            </a:pPr>
            <a:endParaRPr lang="en-US" altLang="x-none" sz="1400" dirty="0">
              <a:latin typeface="Segoe UI" panose="020B0502040204020203" pitchFamily="2" charset="0"/>
            </a:endParaRP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资产管理与配置</a:t>
            </a:r>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80352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现金流包括现金在企业的流入和流出。创业者，尤其是对财务比较陌生的创业者经常会将利润当作现金流入，将成本当作现金流出。这种看法是不正确的，甚至时常会误导创业者的决策。现金流入在绝大多数情况下不等于利润，成本的支出也绝不是现金流出的全部。由于赊销的存在，许多企业的现金流入会小于企业的利润。对干创业者来说，—个很重要的财务问题就是充分理解现金流和利润之间的关系，关注库存与现金周转，降低流通时产生的不必要成本。</a:t>
            </a:r>
          </a:p>
          <a:p>
            <a:pPr eaLnBrk="1" hangingPunct="1">
              <a:lnSpc>
                <a:spcPct val="114000"/>
              </a:lnSpc>
              <a:spcAft>
                <a:spcPts val="1000"/>
              </a:spcAft>
            </a:pPr>
            <a:r>
              <a:rPr lang="en-US" altLang="x-none" sz="1400" dirty="0">
                <a:latin typeface="Segoe UI" panose="020B0502040204020203" pitchFamily="2" charset="0"/>
              </a:rPr>
              <a:t>由于会计准则按照权责发生制确认收入，受到企业销售政策的影响，企业在账目 上记录的销售收入很可能不会产生现金流，比如赊销; 而其他业务收入也未必会在确认收入的当期产生现金流，比如利息收入一般是年度或季度付息，这就导致了企业的名义收入大于现金流入。与此同时，企业的采购可能采取预付款形式，在成本还未在会计中确认时，现金流出已经产生;有些营业外支出已经发生并产生现金流出，但由于原始凭证尚未取得而未入账，这会使企业的支出小于现金的流出。将上述二者合并我们会发现-个很严重的问题∶企业当期可以在会计账上盈利很多，但实际的现金流可能是零甚至是负的。</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35204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一、 现金流管理</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现金流和成本</a:t>
            </a:r>
          </a:p>
        </p:txBody>
      </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80746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成本的概念也不是像许多人想的那样，仅限于购买原材料和支付水电费、人工费等日常支出这么简单。真正的成本应该是与公司原材料采购、生产加工及存货管理相联系的，加上人工费、水电费等日常开支，同时应将企业购买的设备、厂房，专利、软件等资产成本按照一定比例，分期摊销至成本中，这样核算出的成本才准确真实。</a:t>
            </a:r>
          </a:p>
          <a:p>
            <a:pPr eaLnBrk="1" hangingPunct="1">
              <a:lnSpc>
                <a:spcPct val="114000"/>
              </a:lnSpc>
              <a:spcAft>
                <a:spcPts val="1000"/>
              </a:spcAft>
            </a:pPr>
            <a:r>
              <a:rPr lang="en-US" altLang="x-none" sz="1400" dirty="0">
                <a:latin typeface="Segoe UI" panose="020B0502040204020203" pitchFamily="2" charset="0"/>
              </a:rPr>
              <a:t>以生产成本为例，通常包括;</a:t>
            </a:r>
          </a:p>
          <a:p>
            <a:pPr eaLnBrk="1" hangingPunct="1">
              <a:lnSpc>
                <a:spcPct val="114000"/>
              </a:lnSpc>
              <a:spcAft>
                <a:spcPts val="1000"/>
              </a:spcAft>
            </a:pPr>
            <a:r>
              <a:rPr lang="en-US" altLang="x-none" sz="1400" dirty="0">
                <a:latin typeface="Segoe UI" panose="020B0502040204020203" pitchFamily="2" charset="0"/>
              </a:rPr>
              <a:t>1.直接材料——指构成产品实体或有助于产品形成的各种原材料及材料。如企业生产过程中实际消耗的原材料、辅助材料、备品备件、外购半成品、燃料、动力、包装物等。</a:t>
            </a:r>
          </a:p>
          <a:p>
            <a:pPr eaLnBrk="1" hangingPunct="1">
              <a:lnSpc>
                <a:spcPct val="114000"/>
              </a:lnSpc>
              <a:spcAft>
                <a:spcPts val="1000"/>
              </a:spcAft>
            </a:pPr>
            <a:r>
              <a:rPr lang="en-US" altLang="x-none" sz="1400" dirty="0">
                <a:latin typeface="Segoe UI" panose="020B0502040204020203" pitchFamily="2" charset="0"/>
              </a:rPr>
              <a:t>2.直接工资——指生产人员的工资、奖金、津贴、补贴及福利等。</a:t>
            </a:r>
          </a:p>
          <a:p>
            <a:pPr eaLnBrk="1" hangingPunct="1">
              <a:lnSpc>
                <a:spcPct val="114000"/>
              </a:lnSpc>
              <a:spcAft>
                <a:spcPts val="1000"/>
              </a:spcAft>
            </a:pPr>
            <a:r>
              <a:rPr lang="en-US" altLang="x-none" sz="1400" dirty="0">
                <a:latin typeface="Segoe UI" panose="020B0502040204020203" pitchFamily="2" charset="0"/>
              </a:rPr>
              <a:t>制造费用———指企业各个生产车间为组织和管理生产所发生的各项费用。 如管理人员工资、生产单位用房建筑物和机器设备的折I旧费、修理费、运输费、试验费、劳保费、保险费等。</a:t>
            </a:r>
          </a:p>
          <a:p>
            <a:pPr eaLnBrk="1" hangingPunct="1">
              <a:lnSpc>
                <a:spcPct val="114000"/>
              </a:lnSpc>
              <a:spcAft>
                <a:spcPts val="1000"/>
              </a:spcAft>
            </a:pPr>
            <a:r>
              <a:rPr lang="en-US" altLang="x-none" sz="1400" dirty="0">
                <a:latin typeface="Segoe UI" panose="020B0502040204020203" pitchFamily="2" charset="0"/>
              </a:rPr>
              <a:t>此外，还有期间费用，是指在会计期间内为企业提供一定生产条件，以保持产品产销能力所发生的费用，如管理费用、财务费用、销售费用等。期间费用全部由当期产品销售利润项目扣除，而不计入产品成本。</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140525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二、成本</a:t>
            </a: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现金流和成本</a:t>
            </a:r>
          </a:p>
        </p:txBody>
      </p:sp>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732790" y="1849120"/>
            <a:ext cx="10416540" cy="369062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损益表、资产负债表、现金流量表，这些表如同行军打仗的地图。没有地图，就会迷失方向，创业者若不懂得这三张表，就失去了控制力，不能知己不知彼，必败无疑。三大会计报表是对企业业务开展情况的高度概括和总结，是创业者在短时间内了解企业经营状况的必由之路。其作用如下∶</a:t>
            </a:r>
          </a:p>
          <a:p>
            <a:pPr eaLnBrk="1" hangingPunct="1">
              <a:lnSpc>
                <a:spcPct val="114000"/>
              </a:lnSpc>
              <a:spcAft>
                <a:spcPts val="1000"/>
              </a:spcAft>
            </a:pPr>
            <a:r>
              <a:rPr lang="en-US" altLang="x-none" sz="1400" dirty="0">
                <a:latin typeface="Segoe UI" panose="020B0502040204020203" pitchFamily="2" charset="0"/>
              </a:rPr>
              <a:t>1.有助于了解本企业的经营状况; 2.有助于了解竞争对手的经营状况; 3.有助于了解合作方的财务状况。</a:t>
            </a:r>
          </a:p>
          <a:p>
            <a:pPr eaLnBrk="1" hangingPunct="1">
              <a:lnSpc>
                <a:spcPct val="114000"/>
              </a:lnSpc>
              <a:spcAft>
                <a:spcPts val="1000"/>
              </a:spcAft>
            </a:pPr>
            <a:r>
              <a:rPr lang="en-US" altLang="x-none" sz="1400" dirty="0">
                <a:latin typeface="Segoe UI" panose="020B0502040204020203" pitchFamily="2" charset="0"/>
              </a:rPr>
              <a:t>比如说，有些新创企业通常会向某大企业供货，但往往并不能马上拿到货款，可能要等上 30 天或更长。而在这期间，企业可能还有许多要做的事需要开支，如购买零部件、原材料、给员工，发工资、补偿日常开支和运费等。因此，作为创业者必须要清楚地了解;</a:t>
            </a:r>
          </a:p>
          <a:p>
            <a:pPr eaLnBrk="1" hangingPunct="1">
              <a:lnSpc>
                <a:spcPct val="114000"/>
              </a:lnSpc>
              <a:spcAft>
                <a:spcPts val="1000"/>
              </a:spcAft>
            </a:pPr>
            <a:r>
              <a:rPr lang="en-US" altLang="x-none" sz="1400" dirty="0">
                <a:latin typeface="Segoe UI" panose="020B0502040204020203" pitchFamily="2" charset="0"/>
              </a:rPr>
              <a:t>1. 已经筹了多少资金?用在了什么地方? </a:t>
            </a:r>
          </a:p>
          <a:p>
            <a:pPr eaLnBrk="1" hangingPunct="1">
              <a:lnSpc>
                <a:spcPct val="114000"/>
              </a:lnSpc>
              <a:spcAft>
                <a:spcPts val="1000"/>
              </a:spcAft>
            </a:pPr>
            <a:r>
              <a:rPr lang="en-US" altLang="x-none" sz="1400" dirty="0">
                <a:latin typeface="Segoe UI" panose="020B0502040204020203" pitchFamily="2" charset="0"/>
              </a:rPr>
              <a:t>2.经营过程中都有哪些开支?有哪些收入?</a:t>
            </a:r>
          </a:p>
          <a:p>
            <a:pPr eaLnBrk="1" hangingPunct="1">
              <a:lnSpc>
                <a:spcPct val="114000"/>
              </a:lnSpc>
              <a:spcAft>
                <a:spcPts val="1000"/>
              </a:spcAft>
            </a:pPr>
            <a:r>
              <a:rPr lang="en-US" altLang="x-none" sz="1400" dirty="0">
                <a:latin typeface="Segoe UI" panose="020B0502040204020203" pitchFamily="2" charset="0"/>
              </a:rPr>
              <a:t>3.有哪些应收账款还没有收到?哪些应付账款还没有支付? </a:t>
            </a:r>
          </a:p>
          <a:p>
            <a:pPr eaLnBrk="1" hangingPunct="1">
              <a:lnSpc>
                <a:spcPct val="114000"/>
              </a:lnSpc>
              <a:spcAft>
                <a:spcPts val="1000"/>
              </a:spcAft>
            </a:pPr>
            <a:r>
              <a:rPr lang="en-US" altLang="x-none" sz="1400" dirty="0">
                <a:latin typeface="Segoe UI" panose="020B0502040204020203" pitchFamily="2" charset="0"/>
              </a:rPr>
              <a:t>4.公司经营是否在盈利? 5.还有多少现金可以使用?</a:t>
            </a:r>
          </a:p>
          <a:p>
            <a:pPr eaLnBrk="1" hangingPunct="1">
              <a:lnSpc>
                <a:spcPct val="114000"/>
              </a:lnSpc>
              <a:spcAft>
                <a:spcPts val="1000"/>
              </a:spcAft>
            </a:pPr>
            <a:endParaRPr lang="en-US" altLang="x-none" sz="1400" dirty="0">
              <a:latin typeface="Segoe UI" panose="020B0502040204020203" pitchFamily="2" charset="0"/>
            </a:endParaRP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创业者要学会读懂三大财务报表和分析</a:t>
            </a:r>
          </a:p>
        </p:txBody>
      </p:sp>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07086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通过资产负债表可看出企业掌控的资源和经济实力。表格的右边表示"负债"，反映的是企业的钱从哪里来? 如长短期负债、资本金、股东权益等，也包括经营利润或投资收益等;左边则是"资产"，表示企业把这些资金投入到哪些资产上了?如现金、债券、原材料、商品、在建工程、长期投资等。资产负债表通常可为创业者提供以下主要信息∶</a:t>
            </a:r>
          </a:p>
          <a:p>
            <a:pPr eaLnBrk="1" hangingPunct="1">
              <a:lnSpc>
                <a:spcPct val="114000"/>
              </a:lnSpc>
              <a:spcAft>
                <a:spcPts val="1000"/>
              </a:spcAft>
            </a:pPr>
            <a:r>
              <a:rPr lang="en-US" altLang="x-none" sz="1400" dirty="0">
                <a:latin typeface="Segoe UI" panose="020B0502040204020203" pitchFamily="2" charset="0"/>
              </a:rPr>
              <a:t>（1）企业资产及分布状况;</a:t>
            </a:r>
          </a:p>
          <a:p>
            <a:pPr eaLnBrk="1" hangingPunct="1">
              <a:lnSpc>
                <a:spcPct val="114000"/>
              </a:lnSpc>
              <a:spcAft>
                <a:spcPts val="1000"/>
              </a:spcAft>
            </a:pPr>
            <a:r>
              <a:rPr lang="en-US" altLang="x-none" sz="1400" dirty="0">
                <a:latin typeface="Segoe UI" panose="020B0502040204020203" pitchFamily="2" charset="0"/>
              </a:rPr>
              <a:t>（2）企业负债及分布情况;</a:t>
            </a:r>
          </a:p>
          <a:p>
            <a:pPr eaLnBrk="1" hangingPunct="1">
              <a:lnSpc>
                <a:spcPct val="114000"/>
              </a:lnSpc>
              <a:spcAft>
                <a:spcPts val="1000"/>
              </a:spcAft>
            </a:pPr>
            <a:r>
              <a:rPr lang="en-US" altLang="x-none" sz="1400" dirty="0">
                <a:latin typeface="Segoe UI" panose="020B0502040204020203" pitchFamily="2" charset="0"/>
              </a:rPr>
              <a:t>（3）企业净资产（所有者权益）金额;</a:t>
            </a:r>
          </a:p>
          <a:p>
            <a:pPr eaLnBrk="1" hangingPunct="1">
              <a:lnSpc>
                <a:spcPct val="114000"/>
              </a:lnSpc>
              <a:spcAft>
                <a:spcPts val="1000"/>
              </a:spcAft>
            </a:pPr>
            <a:r>
              <a:rPr lang="en-US" altLang="x-none" sz="1400" dirty="0">
                <a:latin typeface="Segoe UI" panose="020B0502040204020203" pitchFamily="2" charset="0"/>
              </a:rPr>
              <a:t>（4）企业长、短期偿还能力;</a:t>
            </a:r>
          </a:p>
          <a:p>
            <a:pPr eaLnBrk="1" hangingPunct="1">
              <a:lnSpc>
                <a:spcPct val="114000"/>
              </a:lnSpc>
              <a:spcAft>
                <a:spcPts val="1000"/>
              </a:spcAft>
            </a:pPr>
            <a:r>
              <a:rPr lang="en-US" altLang="x-none" sz="1400" dirty="0">
                <a:latin typeface="Segoe UI" panose="020B0502040204020203" pitchFamily="2" charset="0"/>
              </a:rPr>
              <a:t>（5）与利润表结合可以计算企业资金周转情况及资金创收情况;</a:t>
            </a:r>
          </a:p>
          <a:p>
            <a:pPr eaLnBrk="1" hangingPunct="1">
              <a:lnSpc>
                <a:spcPct val="114000"/>
              </a:lnSpc>
              <a:spcAft>
                <a:spcPts val="1000"/>
              </a:spcAft>
            </a:pPr>
            <a:r>
              <a:rPr lang="en-US" altLang="x-none" sz="1400" dirty="0">
                <a:latin typeface="Segoe UI" panose="020B0502040204020203" pitchFamily="2" charset="0"/>
              </a:rPr>
              <a:t>（6）企业未来的财务形势和趋向，主要是根据本年数据与上年数据比较来判断。</a:t>
            </a:r>
          </a:p>
        </p:txBody>
      </p:sp>
      <p:sp>
        <p:nvSpPr>
          <p:cNvPr id="18437" name="文本框 175"/>
          <p:cNvSpPr txBox="1"/>
          <p:nvPr/>
        </p:nvSpPr>
        <p:spPr>
          <a:xfrm>
            <a:off x="975043" y="1806575"/>
            <a:ext cx="196405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1.资产负债表</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创业者要学会读懂三大财务报表和分析</a:t>
            </a:r>
          </a:p>
        </p:txBody>
      </p:sp>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69062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反映1月1 日至12 月 31 日的经营成果，通过利润表可进行企业盈利能力分析、企业长期偿债能力分析以及投资效益分析。损益表由两部分组成∶ 一部分报告资金的流入（即销售产品或服务后顾客支付现金或承诺在将来偿付，计为应收账款）——现金或应收账款，也称为收入;另一部分报告的是为获得收入所需的资金流出（也称为费用）。收入超过费用的部分就是利润 （即收益）。收入总额超过费用总额的净值称为净收益。损益表通常可提供以下主要信息;</a:t>
            </a:r>
          </a:p>
          <a:p>
            <a:pPr eaLnBrk="1" hangingPunct="1">
              <a:lnSpc>
                <a:spcPct val="114000"/>
              </a:lnSpc>
              <a:spcAft>
                <a:spcPts val="1000"/>
              </a:spcAft>
            </a:pPr>
            <a:r>
              <a:rPr lang="en-US" altLang="x-none" sz="1400" dirty="0">
                <a:latin typeface="Segoe UI" panose="020B0502040204020203" pitchFamily="2" charset="0"/>
              </a:rPr>
              <a:t>（1）企业各项收入情况;</a:t>
            </a:r>
          </a:p>
          <a:p>
            <a:pPr eaLnBrk="1" hangingPunct="1">
              <a:lnSpc>
                <a:spcPct val="114000"/>
              </a:lnSpc>
              <a:spcAft>
                <a:spcPts val="1000"/>
              </a:spcAft>
            </a:pPr>
            <a:r>
              <a:rPr lang="en-US" altLang="x-none" sz="1400" dirty="0">
                <a:latin typeface="Segoe UI" panose="020B0502040204020203" pitchFamily="2" charset="0"/>
              </a:rPr>
              <a:t>（2）企业成本费用情况;</a:t>
            </a:r>
          </a:p>
          <a:p>
            <a:pPr eaLnBrk="1" hangingPunct="1">
              <a:lnSpc>
                <a:spcPct val="114000"/>
              </a:lnSpc>
              <a:spcAft>
                <a:spcPts val="1000"/>
              </a:spcAft>
            </a:pPr>
            <a:r>
              <a:rPr lang="en-US" altLang="x-none" sz="1400" dirty="0">
                <a:latin typeface="Segoe UI" panose="020B0502040204020203" pitchFamily="2" charset="0"/>
              </a:rPr>
              <a:t>（3）主营业务税金及附加;</a:t>
            </a:r>
          </a:p>
          <a:p>
            <a:pPr eaLnBrk="1" hangingPunct="1">
              <a:lnSpc>
                <a:spcPct val="114000"/>
              </a:lnSpc>
              <a:spcAft>
                <a:spcPts val="1000"/>
              </a:spcAft>
            </a:pPr>
            <a:r>
              <a:rPr lang="en-US" altLang="x-none" sz="1400" dirty="0">
                <a:latin typeface="Segoe UI" panose="020B0502040204020203" pitchFamily="2" charset="0"/>
              </a:rPr>
              <a:t>（4）企业实现税前利润;</a:t>
            </a:r>
          </a:p>
          <a:p>
            <a:pPr eaLnBrk="1" hangingPunct="1">
              <a:lnSpc>
                <a:spcPct val="114000"/>
              </a:lnSpc>
              <a:spcAft>
                <a:spcPts val="1000"/>
              </a:spcAft>
            </a:pPr>
            <a:r>
              <a:rPr lang="en-US" altLang="x-none" sz="1400" dirty="0">
                <a:latin typeface="Segoe UI" panose="020B0502040204020203" pitchFamily="2" charset="0"/>
              </a:rPr>
              <a:t>（5）企业上交所得税;</a:t>
            </a:r>
          </a:p>
          <a:p>
            <a:pPr eaLnBrk="1" hangingPunct="1">
              <a:lnSpc>
                <a:spcPct val="114000"/>
              </a:lnSpc>
              <a:spcAft>
                <a:spcPts val="1000"/>
              </a:spcAft>
            </a:pPr>
            <a:r>
              <a:rPr lang="en-US" altLang="x-none" sz="1400" dirty="0">
                <a:latin typeface="Segoe UI" panose="020B0502040204020203" pitchFamily="2" charset="0"/>
              </a:rPr>
              <a:t>（6）企业实现税后利润;</a:t>
            </a:r>
          </a:p>
          <a:p>
            <a:pPr eaLnBrk="1" hangingPunct="1">
              <a:lnSpc>
                <a:spcPct val="114000"/>
              </a:lnSpc>
              <a:spcAft>
                <a:spcPts val="1000"/>
              </a:spcAft>
            </a:pPr>
            <a:r>
              <a:rPr lang="en-US" altLang="x-none" sz="1400" dirty="0">
                <a:latin typeface="Segoe UI" panose="020B0502040204020203" pitchFamily="2" charset="0"/>
              </a:rPr>
              <a:t>（7）与资产负债表结合可得出资金周转和创利指标。如将净利润与资产总额进行比较，可计算出资产收益率。</a:t>
            </a:r>
          </a:p>
        </p:txBody>
      </p:sp>
      <p:sp>
        <p:nvSpPr>
          <p:cNvPr id="18437" name="文本框 175"/>
          <p:cNvSpPr txBox="1"/>
          <p:nvPr/>
        </p:nvSpPr>
        <p:spPr>
          <a:xfrm>
            <a:off x="975043" y="1806575"/>
            <a:ext cx="31864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2.损益表，也称利润表</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创业者要学会读懂三大财务报表和分析</a:t>
            </a:r>
          </a:p>
        </p:txBody>
      </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419227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反映的是营运、理财、投资等三种活动的现金流入和流出状况，是企业在一定会计期间（一般指一月、一季、一年）的现金流入和流出的财政报告，为我们提任的是—家么百【经营是否健康的证报，口】 看出企业未来存活的口能性。对分业者来i.</a:t>
            </a:r>
          </a:p>
          <a:p>
            <a:pPr eaLnBrk="1" hangingPunct="1">
              <a:lnSpc>
                <a:spcPct val="114000"/>
              </a:lnSpc>
              <a:spcAft>
                <a:spcPts val="1000"/>
              </a:spcAft>
            </a:pPr>
            <a:r>
              <a:rPr lang="en-US" altLang="x-none" sz="1400" dirty="0">
                <a:latin typeface="Segoe UI" panose="020B0502040204020203" pitchFamily="2" charset="0"/>
              </a:rPr>
              <a:t>现金流量表最重要，其高流动性使之能任意转换为其他任何类型的资产。只有纸面利润而没有实际现金流入，事业很快就会萎缩。结合现金流量表和利润表，做出的财务分析才有价值。现金流量表通常可提供如下信息∶</a:t>
            </a:r>
          </a:p>
          <a:p>
            <a:pPr eaLnBrk="1" hangingPunct="1">
              <a:lnSpc>
                <a:spcPct val="114000"/>
              </a:lnSpc>
              <a:spcAft>
                <a:spcPts val="1000"/>
              </a:spcAft>
            </a:pPr>
            <a:r>
              <a:rPr lang="en-US" altLang="x-none" sz="1400" dirty="0">
                <a:latin typeface="Segoe UI" panose="020B0502040204020203" pitchFamily="2" charset="0"/>
              </a:rPr>
              <a:t>（1）提供企业现金流量信息;</a:t>
            </a:r>
          </a:p>
          <a:p>
            <a:pPr eaLnBrk="1" hangingPunct="1">
              <a:lnSpc>
                <a:spcPct val="114000"/>
              </a:lnSpc>
              <a:spcAft>
                <a:spcPts val="1000"/>
              </a:spcAft>
            </a:pPr>
            <a:r>
              <a:rPr lang="en-US" altLang="x-none" sz="1400" dirty="0">
                <a:latin typeface="Segoe UI" panose="020B0502040204020203" pitchFamily="2" charset="0"/>
              </a:rPr>
              <a:t>（2）可以分析企业应收账款和存货的质量;</a:t>
            </a:r>
          </a:p>
          <a:p>
            <a:pPr eaLnBrk="1" hangingPunct="1">
              <a:lnSpc>
                <a:spcPct val="114000"/>
              </a:lnSpc>
              <a:spcAft>
                <a:spcPts val="1000"/>
              </a:spcAft>
            </a:pPr>
            <a:r>
              <a:rPr lang="en-US" altLang="x-none" sz="1400" dirty="0">
                <a:latin typeface="Segoe UI" panose="020B0502040204020203" pitchFamily="2" charset="0"/>
              </a:rPr>
              <a:t>（3）可反映企业经营、理财、投资等三种活动的现金流入和流出状况;</a:t>
            </a:r>
          </a:p>
          <a:p>
            <a:pPr eaLnBrk="1" hangingPunct="1">
              <a:lnSpc>
                <a:spcPct val="114000"/>
              </a:lnSpc>
              <a:spcAft>
                <a:spcPts val="1000"/>
              </a:spcAft>
            </a:pPr>
            <a:r>
              <a:rPr lang="en-US" altLang="x-none" sz="1400" dirty="0">
                <a:latin typeface="Segoe UI" panose="020B0502040204020203" pitchFamily="2" charset="0"/>
              </a:rPr>
              <a:t>（4）可预测企业未来的发展状况;</a:t>
            </a:r>
          </a:p>
          <a:p>
            <a:pPr eaLnBrk="1" hangingPunct="1">
              <a:lnSpc>
                <a:spcPct val="114000"/>
              </a:lnSpc>
              <a:spcAft>
                <a:spcPts val="1000"/>
              </a:spcAft>
            </a:pPr>
            <a:r>
              <a:rPr lang="en-US" altLang="x-none" sz="1400" dirty="0">
                <a:latin typeface="Segoe UI" panose="020B0502040204020203" pitchFamily="2" charset="0"/>
              </a:rPr>
              <a:t>（5）现金流量结构百分比分析（比如∶经营、投资、筹资等引起的现金流入与流出所占比例）;</a:t>
            </a:r>
          </a:p>
          <a:p>
            <a:pPr eaLnBrk="1" hangingPunct="1">
              <a:lnSpc>
                <a:spcPct val="114000"/>
              </a:lnSpc>
              <a:spcAft>
                <a:spcPts val="1000"/>
              </a:spcAft>
            </a:pPr>
            <a:r>
              <a:rPr lang="en-US" altLang="x-none" sz="1400" dirty="0">
                <a:latin typeface="Segoe UI" panose="020B0502040204020203" pitchFamily="2" charset="0"/>
              </a:rPr>
              <a:t>（6）现金流量变动趋势分析;</a:t>
            </a:r>
          </a:p>
          <a:p>
            <a:pPr eaLnBrk="1" hangingPunct="1">
              <a:lnSpc>
                <a:spcPct val="114000"/>
              </a:lnSpc>
              <a:spcAft>
                <a:spcPts val="1000"/>
              </a:spcAft>
            </a:pPr>
            <a:r>
              <a:rPr lang="en-US" altLang="x-none" sz="1400" dirty="0">
                <a:latin typeface="Segoe UI" panose="020B0502040204020203" pitchFamily="2" charset="0"/>
              </a:rPr>
              <a:t>（7）现金流量财务比率分析（比如; 现金净流入占净利润的比率，如果小于1，说明存在尚未实现的现金）。</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196405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3.现金流量表</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创业者要学会读懂三大财务报表和分析</a:t>
            </a:r>
          </a:p>
        </p:txBody>
      </p:sp>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30581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合理的财务预测会帮助创业者制订和运行各种计划，有助于公司的成功。为此， 可以参考以下做法∶</a:t>
            </a:r>
          </a:p>
          <a:p>
            <a:pPr eaLnBrk="1" hangingPunct="1">
              <a:lnSpc>
                <a:spcPct val="114000"/>
              </a:lnSpc>
              <a:spcAft>
                <a:spcPts val="1000"/>
              </a:spcAft>
            </a:pPr>
            <a:r>
              <a:rPr lang="en-US" altLang="x-none" sz="1400" dirty="0">
                <a:latin typeface="Segoe UI" panose="020B0502040204020203" pitchFamily="2" charset="0"/>
              </a:rPr>
              <a:t>1.成本预测。从成本开始预测，而不是收入。在创业阶段，预测成本比预测收入容易得多。比如固定成本通常一目了然。而一般管理费用包括;租金、公共费用支出 （水电煤气费）、电话费/通讯费、会计费、法律/保险/许可费、邮费、技术、广告/营销、工资等;可变成本则包括∶已销售商品成本、材料和供应、包装等;还有直接人工成本。</a:t>
            </a:r>
          </a:p>
          <a:p>
            <a:pPr eaLnBrk="1" hangingPunct="1">
              <a:lnSpc>
                <a:spcPct val="114000"/>
              </a:lnSpc>
              <a:spcAft>
                <a:spcPts val="1000"/>
              </a:spcAft>
            </a:pPr>
            <a:r>
              <a:rPr lang="en-US" altLang="x-none" sz="1400" dirty="0">
                <a:latin typeface="Segoe UI" panose="020B0502040204020203" pitchFamily="2" charset="0"/>
              </a:rPr>
              <a:t>2.收入预测。包括营业收入和企业收益预测等方面。多数创业者常常在保守的现实和积极的理想状态间预测未来收入，对未来良好的收入预期会让创业者动力十足，也有助于鼓舞他人。</a:t>
            </a:r>
          </a:p>
          <a:p>
            <a:pPr eaLnBrk="1" hangingPunct="1">
              <a:lnSpc>
                <a:spcPct val="114000"/>
              </a:lnSpc>
              <a:spcAft>
                <a:spcPts val="1000"/>
              </a:spcAft>
            </a:pPr>
            <a:r>
              <a:rPr lang="en-US" altLang="x-none" sz="1400" dirty="0">
                <a:latin typeface="Segoe UI" panose="020B0502040204020203" pitchFamily="2" charset="0"/>
              </a:rPr>
              <a:t>3.资金需求量预测。一般而言，资金需求量的预测往往是借助于财务报表预测来进行的。要想知道公司未来的经营成果和资金需求量，首先要进行销售的预测，然后估计需要的资产，因为资产通常是销售量的函数，根据预计销售量和资产销售函数，可以预测所需资产的总量; 再根据销售额估计收入和费用，并确定净利润;根据预计资产总量，减去已有的资金来源、负债和内部的留存收益，得出应追加的资金需要量，以此为基础进一步确定所需的外部融资数额。</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0161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一、财务预测</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6</a:t>
            </a:r>
            <a:r>
              <a:rPr lang="zh-CN" altLang="en-US" dirty="0"/>
              <a:t>节 财务管理过程</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770063"/>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316166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2</a:t>
            </a:r>
          </a:p>
        </p:txBody>
      </p:sp>
      <p:sp>
        <p:nvSpPr>
          <p:cNvPr id="16393" name="文本框 9"/>
          <p:cNvSpPr txBox="1"/>
          <p:nvPr/>
        </p:nvSpPr>
        <p:spPr>
          <a:xfrm>
            <a:off x="1530985" y="1820545"/>
            <a:ext cx="3840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企业家型创业者具有开拓与创新精神</a:t>
            </a:r>
          </a:p>
        </p:txBody>
      </p:sp>
      <p:sp>
        <p:nvSpPr>
          <p:cNvPr id="16394" name="文本框 10"/>
          <p:cNvSpPr txBox="1"/>
          <p:nvPr/>
        </p:nvSpPr>
        <p:spPr>
          <a:xfrm>
            <a:off x="1530985" y="219075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开拓与创新是通过提供新的、独一无二的创意而成为"变化的源泉"。一般创业者恰恰缺乏创新意识和能力，习惯于因循守旧，墨守成规或照抄照搬别人的东西。他们一般没有意愿去发明或创造新东西，当他们发现市场缝隙时则会用已有的商务模式、已有产品和服务去填补这种市场缝隙。</a:t>
            </a:r>
          </a:p>
        </p:txBody>
      </p:sp>
      <p:sp>
        <p:nvSpPr>
          <p:cNvPr id="16395" name="文本框 11"/>
          <p:cNvSpPr txBox="1"/>
          <p:nvPr/>
        </p:nvSpPr>
        <p:spPr>
          <a:xfrm>
            <a:off x="1530985" y="3235960"/>
            <a:ext cx="4526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企业家型创业者具有远大的目标追求和格局</a:t>
            </a:r>
          </a:p>
        </p:txBody>
      </p:sp>
      <p:sp>
        <p:nvSpPr>
          <p:cNvPr id="16396" name="文本框 12"/>
          <p:cNvSpPr txBox="1"/>
          <p:nvPr/>
        </p:nvSpPr>
        <p:spPr>
          <a:xfrm>
            <a:off x="1530985" y="3604260"/>
            <a:ext cx="9822815" cy="231203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在这方面，一般创业者和企业家型创业者有着质的区别。</a:t>
            </a:r>
          </a:p>
          <a:p>
            <a:pPr eaLnBrk="1" hangingPunct="1">
              <a:lnSpc>
                <a:spcPct val="114000"/>
              </a:lnSpc>
              <a:spcAft>
                <a:spcPts val="1000"/>
              </a:spcAft>
            </a:pPr>
            <a:r>
              <a:rPr lang="en-US" altLang="x-none" sz="1400" dirty="0">
                <a:latin typeface="Segoe UI" panose="020B0502040204020203" pitchFamily="2" charset="0"/>
              </a:rPr>
              <a:t>一般创业者以短期利益驱动为主，习惯于做好眼前的事，满足于厮守一个摊子，或满足于一个市场或一种产品，"小富既安"，他们的创业往往是出于一种无奈，是为了缓解生存压力或者为了赚钱才走上创业之路，目标追求只是有利可图，靠的是命运或赌未来。他们也许会抓住某个市场机会，赚到了一桶金，但是在随后的日子中，由于没有远大的目标追求，没有雄才伟略，因此，在规则日益规范、竞争日益激烈的市场中，这样的创业者很难取得持久的成功。</a:t>
            </a:r>
          </a:p>
          <a:p>
            <a:pPr eaLnBrk="1" hangingPunct="1">
              <a:lnSpc>
                <a:spcPct val="114000"/>
              </a:lnSpc>
              <a:spcAft>
                <a:spcPts val="1000"/>
              </a:spcAft>
            </a:pPr>
            <a:r>
              <a:rPr lang="en-US" altLang="x-none" sz="1400" dirty="0">
                <a:latin typeface="Segoe UI" panose="020B0502040204020203" pitchFamily="2" charset="0"/>
              </a:rPr>
              <a:t>而企业家型创业者的创业却不是盲目进行的，更会朝三暮四，企业家型创业者具有远见卓识并可为长期目标而牺牲短期利益，他们的</a:t>
            </a:r>
            <a:r>
              <a:rPr lang="zh-CN" altLang="en-US" sz="1400" dirty="0">
                <a:latin typeface="Segoe UI" panose="020B0502040204020203" pitchFamily="2" charset="0"/>
              </a:rPr>
              <a:t>创</a:t>
            </a:r>
            <a:r>
              <a:rPr lang="en-US" altLang="x-none" sz="1400" dirty="0">
                <a:latin typeface="Segoe UI" panose="020B0502040204020203" pitchFamily="2" charset="0"/>
              </a:rPr>
              <a:t>业有着非常明确的事业追求与目标，他们的创业往往是基于对未来的预见，并要改变未来，他们追求基业常青，不断成长。创业者为了实现这一目标，可以根据具体情况进行必要的调整，但目标不变，持之以恒，百折不挠，最终实现预期。</a:t>
            </a:r>
          </a:p>
        </p:txBody>
      </p:sp>
      <p:sp>
        <p:nvSpPr>
          <p:cNvPr id="7"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两种不同的创业者</a:t>
            </a:r>
          </a:p>
        </p:txBody>
      </p:sp>
    </p:spTree>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06692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财务分析是对企业一定期间内发生的财务数据进行管理层面的分析，例如制造成本/销售收入、管理费用/销售收入、毛利润/销售收入、工资/管理费用、应收账款/销售收入、存货/销售收入等。财务分析能够帮助新创企业找到竞争劣势，如单位成本过高、管理效率较低、应收账款期限太长、存货周转速度过慢等。通过财务分析，我们能够从定性及定量的角度发现企业的问题。</a:t>
            </a:r>
          </a:p>
          <a:p>
            <a:pPr eaLnBrk="1" hangingPunct="1">
              <a:lnSpc>
                <a:spcPct val="114000"/>
              </a:lnSpc>
              <a:spcAft>
                <a:spcPts val="1000"/>
              </a:spcAft>
            </a:pPr>
            <a:r>
              <a:rPr lang="en-US" altLang="x-none" sz="1400" dirty="0">
                <a:latin typeface="Segoe UI" panose="020B0502040204020203" pitchFamily="2" charset="0"/>
              </a:rPr>
              <a:t>通过三大财务报表可以判断新创企业的财务状况和经营成果。对企业自身而言，可以通过财务报表将过去与当前的经营情况加以对比。这些对比不仅有助于创业者制订未来的发展计划，而且有助于其认清企业经营中的优势与劣势。</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0161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二、财务分析</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6</a:t>
            </a:r>
            <a:r>
              <a:rPr lang="zh-CN" altLang="en-US" dirty="0"/>
              <a:t>节 财务管理过程</a:t>
            </a:r>
          </a:p>
        </p:txBody>
      </p:sp>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68605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财务控制是指对企业的资金投入及收益过程和结果进行衡量与校正。 目的是确保企业目标以及为达到此目标所制订的财务计划得以实现。创业者创业之初肯定在管理和控制方</a:t>
            </a:r>
          </a:p>
          <a:p>
            <a:pPr eaLnBrk="1" hangingPunct="1">
              <a:lnSpc>
                <a:spcPct val="114000"/>
              </a:lnSpc>
              <a:spcAft>
                <a:spcPts val="1000"/>
              </a:spcAft>
            </a:pPr>
            <a:r>
              <a:rPr lang="en-US" altLang="x-none" sz="1400" dirty="0">
                <a:latin typeface="Segoe UI" panose="020B0502040204020203" pitchFamily="2" charset="0"/>
              </a:rPr>
              <a:t>面存在请诸多不足，但有些机制—定要尽早建立。良好的败财务控制能能为企业构建二面防火墙，能使创业者的努力不被内部的机制缺陷所影响，主要包括∶预算控制、成本控制、实物资产控制、风险控制等。</a:t>
            </a:r>
          </a:p>
          <a:p>
            <a:pPr eaLnBrk="1" hangingPunct="1">
              <a:lnSpc>
                <a:spcPct val="114000"/>
              </a:lnSpc>
              <a:spcAft>
                <a:spcPts val="1000"/>
              </a:spcAft>
            </a:pPr>
            <a:r>
              <a:rPr lang="en-US" altLang="x-none" sz="1400" dirty="0">
                <a:latin typeface="Segoe UI" panose="020B0502040204020203" pitchFamily="2" charset="0"/>
              </a:rPr>
              <a:t>财务控制是一个动态的控制过程，要确保财务预算制度的贯彻落实，就必须对预算的执行情况进行跟踪监控， 及时发现问题。 及时调整执行偏差。 为此。必须建立二个反 应灵敏的信息反馈系统。这一系统不仅能自下而上反馈财务预算的执行情况，也能自上而下传递调整预算偏差的要求。同时，这一系统既要求信息传递及时、快捷，也要求确保信息真实、可靠，并配备相应的信息审查人员，制定相应的责任制。</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0161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三、财务控制</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6</a:t>
            </a:r>
            <a:r>
              <a:rPr lang="zh-CN" altLang="en-US" dirty="0"/>
              <a:t>节 财务管理过程</a:t>
            </a:r>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67919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银行账户的管理; 企业一般应设立一个基本账户、一个一般账户、若干的特殊用途账户 （如基础建设、项目研发），不同账号的性质用涂不同，能够让管理者更好地掌握企业的资金流动。</a:t>
            </a:r>
          </a:p>
          <a:p>
            <a:pPr eaLnBrk="1" hangingPunct="1">
              <a:lnSpc>
                <a:spcPct val="114000"/>
              </a:lnSpc>
              <a:spcAft>
                <a:spcPts val="1000"/>
              </a:spcAft>
            </a:pPr>
            <a:r>
              <a:rPr lang="en-US" altLang="x-none" sz="1400" dirty="0">
                <a:latin typeface="Segoe UI" panose="020B0502040204020203" pitchFamily="2" charset="0"/>
              </a:rPr>
              <a:t>现金的管理∶ 现金的保管和记账一定是两个人分别负责，同时现金的提取和使用应该由财务负责任审核批准，金额较大的甚至要公司负责人批准，现金每日下班前进行盘点。</a:t>
            </a:r>
          </a:p>
          <a:p>
            <a:pPr eaLnBrk="1" hangingPunct="1">
              <a:lnSpc>
                <a:spcPct val="114000"/>
              </a:lnSpc>
              <a:spcAft>
                <a:spcPts val="1000"/>
              </a:spcAft>
            </a:pPr>
            <a:r>
              <a:rPr lang="en-US" altLang="x-none" sz="1400" dirty="0">
                <a:latin typeface="Segoe UI" panose="020B0502040204020203" pitchFamily="2" charset="0"/>
              </a:rPr>
              <a:t>费用报销控制∶ 费用报销申请应由相关部门负责人批准，财务人员将报销申请交给复核人员复核，金额较大的由财务或公司负责人审批。</a:t>
            </a:r>
          </a:p>
          <a:p>
            <a:pPr eaLnBrk="1" hangingPunct="1">
              <a:lnSpc>
                <a:spcPct val="114000"/>
              </a:lnSpc>
              <a:spcAft>
                <a:spcPts val="1000"/>
              </a:spcAft>
            </a:pPr>
            <a:r>
              <a:rPr lang="en-US" altLang="x-none" sz="1400" dirty="0">
                <a:latin typeface="Segoe UI" panose="020B0502040204020203" pitchFamily="2" charset="0"/>
              </a:rPr>
              <a:t>存货和资产管理∶存货和资产的采购申请、审批、资金发放、验收入库及库存管理应由不同部门的人员分别负责和监控，存货库房有专人看管并记录相关产品的出入库情况。</a:t>
            </a:r>
          </a:p>
          <a:p>
            <a:pPr eaLnBrk="1" hangingPunct="1">
              <a:lnSpc>
                <a:spcPct val="114000"/>
              </a:lnSpc>
              <a:spcAft>
                <a:spcPts val="1000"/>
              </a:spcAft>
            </a:pPr>
            <a:r>
              <a:rPr lang="en-US" altLang="x-none" sz="1400" dirty="0">
                <a:latin typeface="Segoe UI" panose="020B0502040204020203" pitchFamily="2" charset="0"/>
              </a:rPr>
              <a:t>账务往来管理∶具体需要注意的项目包括∶ 1.原始资料保持完整;2.与客户的账要搞清楚，特别是明细账，收款要及时， 月底应该要对账;3.开发新客户要注意进行信用评估; 4.自己要核对银行对账单;5.股东一起编制各月预算;6.每个月向合伙人报告现金状况及财务报表;7.外地销售的出差费用要及时报账，有关出差费用要先确定限额及报账方法。</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323786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四、其他财务管理活动</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6</a:t>
            </a:r>
            <a:r>
              <a:rPr lang="zh-CN" altLang="en-US" dirty="0"/>
              <a:t>节 财务管理过程</a:t>
            </a:r>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676198" y="2874963"/>
            <a:ext cx="2977515"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14</a:t>
            </a:r>
            <a:r>
              <a:rPr lang="zh-CN" altLang="en-US" sz="6600" dirty="0">
                <a:solidFill>
                  <a:schemeClr val="bg1"/>
                </a:solidFill>
                <a:latin typeface="Segoe UI Light" pitchFamily="2" charset="0"/>
              </a:rPr>
              <a:t>章</a:t>
            </a:r>
          </a:p>
        </p:txBody>
      </p:sp>
      <p:sp>
        <p:nvSpPr>
          <p:cNvPr id="15363" name="文本框 11"/>
          <p:cNvSpPr txBox="1"/>
          <p:nvPr/>
        </p:nvSpPr>
        <p:spPr>
          <a:xfrm>
            <a:off x="451485" y="3736340"/>
            <a:ext cx="7374890" cy="1129665"/>
          </a:xfrm>
          <a:prstGeom prst="rect">
            <a:avLst/>
          </a:prstGeom>
          <a:noFill/>
          <a:ln w="9525">
            <a:noFill/>
          </a:ln>
        </p:spPr>
        <p:txBody>
          <a:bodyPr wrap="square">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新创企业的发展</a:t>
            </a:r>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1965325"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华为的创业案例</a:t>
            </a:r>
          </a:p>
        </p:txBody>
      </p:sp>
      <p:sp>
        <p:nvSpPr>
          <p:cNvPr id="3" name="矩形 176"/>
          <p:cNvSpPr/>
          <p:nvPr/>
        </p:nvSpPr>
        <p:spPr>
          <a:xfrm>
            <a:off x="7958138" y="3048953"/>
            <a:ext cx="4027487" cy="13836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思考与研讨∶</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1.请查阅有关文献，思考华为在任正非的领导下，是如何不断发展壮大的? </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2.新创公司在发展中可能会遇到哪些发展瓶颈?如何超越自我?</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ownloads/pexels-lisa-fotios-3197392.jpgpexels-lisa-fotios-3197392"/>
          <p:cNvPicPr>
            <a:picLocks noGrp="1" noChangeAspect="1"/>
          </p:cNvPicPr>
          <p:nvPr/>
        </p:nvPicPr>
        <p:blipFill>
          <a:blip r:embed="rId2" cstate="print"/>
          <a:srcRect t="15011" b="23193"/>
          <a:stretch>
            <a:fillRect/>
          </a:stretch>
        </p:blipFill>
        <p:spPr>
          <a:xfrm>
            <a:off x="1106170" y="2148840"/>
            <a:ext cx="6193155" cy="2551430"/>
          </a:xfrm>
          <a:prstGeom prst="rect">
            <a:avLst/>
          </a:prstGeom>
          <a:noFill/>
          <a:ln w="9525">
            <a:noFill/>
          </a:ln>
        </p:spPr>
      </p:pic>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29438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对于初创者来说，第一阶段的首要任务就是开拓产品市场，实现企业盈利，完成资金积累。有了市场，企业才能创收。但在我国，大多数的初创企业在这个阶段就会失败。此时，创业者自身缺乏经验积累。无法制定出明确的目标及创业重点。 企业创建初期的通病都是太相信奇迹，总是期望突然间能创造出—个非常好的产品，然后赚大钱，而轻视企业从小到大、由弱到强的发展规律，轻视制度建设，轻视员工的创造力。尽管企业的失败有种种原因，其至不乏政策风险、国内外竞争压力等宏观因素，但从企业本身考虑，最重要的一条就是∶缺乏应时而变、引导潮流的发展战略。</a:t>
            </a:r>
          </a:p>
          <a:p>
            <a:pPr eaLnBrk="1" hangingPunct="1">
              <a:lnSpc>
                <a:spcPct val="114000"/>
              </a:lnSpc>
              <a:spcAft>
                <a:spcPts val="1000"/>
              </a:spcAft>
            </a:pPr>
            <a:r>
              <a:rPr lang="en-US" altLang="x-none" sz="1400" dirty="0">
                <a:latin typeface="Segoe UI" panose="020B0502040204020203" pitchFamily="2" charset="0"/>
              </a:rPr>
              <a:t>一家刚刚创立的企业无疑要考虑如何生存的问题，即如何赢得时间和市场的问题。公司处于创业初期，由于各种资源非常有限，这时应谨慎选择那些能够被市场接受、能带来短期回报的产品或服务。比如，对已经具有一定市场认可度的产品进行改良或优化，使其能更好地满足用户需求，通常就成为最现实的选择。但是，这阶段企业规模小、尚未定型、低速发展、缺乏目标与标准等。因此，此阶段成功的关键是创造真正符合市场需要的产品和服务， 主要任务就是为产品和服务确立适当的市场定位， 确保产品和服务能满足市场的需求。这就要求新创企业的创业者重视培养核心竞争能力，而且这种能力必须通过不断创新，在顺应市场的变化过程中逐渐强大起来。</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9317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第一阶段的首要任务</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初创期的经营管理</a:t>
            </a:r>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67525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企业一旦建立并开始运营，创业者的工作重点就要转移到经营企业上， 角色应向管理者转变。经营企业主要有三项任务; —是企业的日常运营管理; 二是员工管理;三是促进企业成长。在企业的日常运营管理方面，创业者主要做的事情包括∶做出决策，制定行动方案，分析企业的内部环境和外部环境，考核并评估执行情况，审时度势及时调整。在员工管理方面， 创业者主要应做的事是; 筛选和录用员工，鉴定、培训和激励员工，处理各种矛盾，尽量做到人尽其才，做一个有影响力的领导者。在促进企业成长方面，创业者主要做的事情是;制定适当的成长策略，处理危机，寻求企业增长方式，不断明确和提升企业的价值，提高自己的竞争力。</a:t>
            </a:r>
          </a:p>
          <a:p>
            <a:pPr eaLnBrk="1" hangingPunct="1">
              <a:lnSpc>
                <a:spcPct val="114000"/>
              </a:lnSpc>
              <a:spcAft>
                <a:spcPts val="1000"/>
              </a:spcAft>
            </a:pPr>
            <a:r>
              <a:rPr lang="en-US" altLang="x-none" sz="1400" dirty="0">
                <a:latin typeface="Segoe UI" panose="020B0502040204020203" pitchFamily="2" charset="0"/>
              </a:rPr>
              <a:t>在这一阶段，第一项重要任务就是尽快建立健全良好的商业模式。优质的商业模式是创业团队的智慧结晶，更是创业实践的高度浓缩。初步创业阶段，尤其是第一次创业者，要构建一套科学而可行的商业模式，也是不太现实的，所以，在创业起步阶段，最好是"站在巨人的肩膀"上（如加盟等）去实施自己的创业计划。因为这个"巨人"在创业实践过程中历经市场锤炼已形成了—一套成熟的、经得起考验的商业模式，从而降低了创业风险，可实现稳健而快速的发展。</a:t>
            </a:r>
          </a:p>
        </p:txBody>
      </p:sp>
      <p:sp>
        <p:nvSpPr>
          <p:cNvPr id="18437" name="文本框 175"/>
          <p:cNvSpPr txBox="1"/>
          <p:nvPr/>
        </p:nvSpPr>
        <p:spPr>
          <a:xfrm>
            <a:off x="975043" y="1806575"/>
            <a:ext cx="354266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企业一旦建立并开始运营</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初创期的经营管理</a:t>
            </a:r>
          </a:p>
        </p:txBody>
      </p:sp>
    </p:spTree>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3012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这一阶段的第二项重要任务是价值创造。价值创造是指企业生产、供应满足目标客户需要的产品或服务的一系列业务活动及其成本结构。要做到这一点，则需要建构能实现客户价值的活动流程——价值链。价值链是企业用来进行设计、生产、营销、交货及维护其产品的各种活动的集合。价值链定位在价值创造中扮演着关键角色，企业如果想要分享价值链中的主要利润， 必须领要掌握其中对干创造价值有重大贡献的关键流程与资源。 价值创造模式创新的最典型企业是迪士尼。在迪十尼的整体收入中，最初来自于迪士尼的动画制作，除了票房，通过发行、销售拷贝和录像带，油士尼赚到了 "第一桶金"。接着是主题公园创收构成其第二轮收入，世界各地的迪士尼乐园，吸引大量游客游玩消费。最后是品牌产品和连锁经营带来的收入。油十尼在美国本十和全球各地授权建立了大量的迪十尼专卖商店，通过销售各种玩具、食品、礼品等得到第三轮收入。其相关消费品主要包括迪十尼动画形象专有权的使用与出让、品牌产品的生产和销售，以及相关书刊、音乐乃至游戏产品的出版发行等。</a:t>
            </a:r>
          </a:p>
        </p:txBody>
      </p:sp>
      <p:sp>
        <p:nvSpPr>
          <p:cNvPr id="18437" name="文本框 175"/>
          <p:cNvSpPr txBox="1"/>
          <p:nvPr/>
        </p:nvSpPr>
        <p:spPr>
          <a:xfrm>
            <a:off x="975043" y="1806575"/>
            <a:ext cx="354266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企业一旦建立并开始运营</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初创期的经营管理</a:t>
            </a:r>
          </a:p>
        </p:txBody>
      </p:sp>
    </p:spTree>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428815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sym typeface="+mn-ea"/>
              </a:rPr>
              <a:t>初创期的第三项重要任务就是尽快创立竞争优势。新创企业一般是通过三种方式来创立竞争优势的，即∶ 成本领先、产品差异化和重点集中策略。同成本领先策略紧密相关的主要有三个方面的内容，即价值链、战略定位和成本动因。</a:t>
            </a:r>
            <a:endParaRPr lang="en-US" altLang="x-none" sz="1400" dirty="0">
              <a:latin typeface="Segoe UI" panose="020B0502040204020203" pitchFamily="2" charset="0"/>
            </a:endParaRPr>
          </a:p>
          <a:p>
            <a:pPr eaLnBrk="1" hangingPunct="1">
              <a:lnSpc>
                <a:spcPct val="114000"/>
              </a:lnSpc>
              <a:spcAft>
                <a:spcPts val="1000"/>
              </a:spcAft>
            </a:pPr>
            <a:r>
              <a:rPr lang="en-US" altLang="x-none" sz="1400" dirty="0">
                <a:sym typeface="+mn-ea"/>
              </a:rPr>
              <a:t>首先是价值链。价值链包括企业自身价值链、竞争对手价值链和行业价值链三个方面。通过对企业自身价值链的分析。可以确认企业的价值创造活动有哪此些，处干什么样的分布状态，以及在整个行业价值链中的位置， 并将本企业价值创造活动的所耗成本与其对产品价值的贡献进行比较，确定其发生的合理性，进而决定对其的取舍; 通过对竞争对手价值链的分析，能够发现价值链的合理程度，谁拥有多大的竞争优势或劣势， 是哪些价值活动或成本因素导致了这种状况的出现。</a:t>
            </a:r>
          </a:p>
          <a:p>
            <a:pPr eaLnBrk="1" hangingPunct="1">
              <a:lnSpc>
                <a:spcPct val="114000"/>
              </a:lnSpc>
              <a:spcAft>
                <a:spcPts val="1000"/>
              </a:spcAft>
            </a:pPr>
            <a:r>
              <a:rPr lang="en-US" altLang="x-none" sz="1400" dirty="0">
                <a:sym typeface="+mn-ea"/>
              </a:rPr>
              <a:t>其次是战略定位。企业战略应该很好地同其竞争环境协调起来，这也是企业战略管理的基本原则。一个行业的竞争环境是决定企业战略的重要因素，企业的战略定位必须同行业中各竞争要素的特点及其组合相匹配，如价格、产品质量、性能、特色和服务等。如果竞争环境发生了变化，企业应该做出积极的反应，采取恰当的战略行动，捍卫其竞争地位。</a:t>
            </a:r>
          </a:p>
          <a:p>
            <a:pPr eaLnBrk="1" hangingPunct="1">
              <a:lnSpc>
                <a:spcPct val="114000"/>
              </a:lnSpc>
              <a:spcAft>
                <a:spcPts val="1000"/>
              </a:spcAft>
            </a:pPr>
            <a:r>
              <a:rPr lang="en-US" altLang="x-none" sz="1400" dirty="0">
                <a:sym typeface="+mn-ea"/>
              </a:rPr>
              <a:t>最后是成本动因。 为了进—步明确成本管理的重点，还需要找出成本的驱动因素，以便对症下药，保证成本管理战略的有效性。 而成本动因分析恰恰可以满足战略成本管理的这—要求，能够将影响企业成本的因素很好地揭示出来，同时指出企业应采取什么方法来控制这些因素，以更好地为战略成本管理服务，实现战略成本管理的目标。结构性成本动因分析要求从战略成本管理的视角来洗择企业的规模、业 务范围、经验、技术、 多样性和厂址等，它针对的是如何通过企业基础经济结构的合理安排，从而形成企业的竞争优势。</a:t>
            </a:r>
            <a:endParaRPr lang="en-US" altLang="x-none" sz="1400" dirty="0">
              <a:latin typeface="Segoe UI" panose="020B0502040204020203" pitchFamily="2" charset="0"/>
            </a:endParaRP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354266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企业一旦建立并开始运营</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初创期的经营管理</a:t>
            </a:r>
          </a:p>
        </p:txBody>
      </p:sp>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07086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sym typeface="+mn-ea"/>
              </a:rPr>
              <a:t>1.与其他公司共用办公室或经营场所;</a:t>
            </a:r>
          </a:p>
          <a:p>
            <a:pPr eaLnBrk="1" hangingPunct="1">
              <a:lnSpc>
                <a:spcPct val="114000"/>
              </a:lnSpc>
              <a:spcAft>
                <a:spcPts val="1000"/>
              </a:spcAft>
            </a:pPr>
            <a:r>
              <a:rPr lang="en-US" altLang="x-none" sz="1400" dirty="0">
                <a:sym typeface="+mn-ea"/>
              </a:rPr>
              <a:t>2.下班后使用其他公司的设备、车间、场地，这样可以降低运营成本; 3.尽可能采购二手办公和生产设备，特别是在别人经营不善或破产时;</a:t>
            </a:r>
          </a:p>
          <a:p>
            <a:pPr eaLnBrk="1" hangingPunct="1">
              <a:lnSpc>
                <a:spcPct val="114000"/>
              </a:lnSpc>
              <a:spcAft>
                <a:spcPts val="1000"/>
              </a:spcAft>
            </a:pPr>
            <a:r>
              <a:rPr lang="en-US" altLang="x-none" sz="1400" dirty="0">
                <a:sym typeface="+mn-ea"/>
              </a:rPr>
              <a:t>4.使用兼职专业人员，如工程师、技术员打字员等，从而避开一些必须支付的费用和税款;</a:t>
            </a:r>
          </a:p>
          <a:p>
            <a:pPr eaLnBrk="1" hangingPunct="1">
              <a:lnSpc>
                <a:spcPct val="114000"/>
              </a:lnSpc>
              <a:spcAft>
                <a:spcPts val="1000"/>
              </a:spcAft>
            </a:pPr>
            <a:r>
              <a:rPr lang="en-US" altLang="x-none" sz="1400" dirty="0">
                <a:sym typeface="+mn-ea"/>
              </a:rPr>
              <a:t>5.开始时尽量使用兼职推销员或代理机构销售产品，而不是聘用全职销售人员队伍; 6.将产品外包给其他企业生产，这样做可以避免许多麻烦，关系比较简单，通过合同的方式明确双方的权利义务，而且也便宜;</a:t>
            </a:r>
          </a:p>
          <a:p>
            <a:pPr eaLnBrk="1" hangingPunct="1">
              <a:lnSpc>
                <a:spcPct val="114000"/>
              </a:lnSpc>
              <a:spcAft>
                <a:spcPts val="1000"/>
              </a:spcAft>
            </a:pPr>
            <a:r>
              <a:rPr lang="en-US" altLang="x-none" sz="1400" dirty="0">
                <a:sym typeface="+mn-ea"/>
              </a:rPr>
              <a:t>7.充分利用设备供应商，设备供应商希望能出售自己的产品，因此为使新创企业购买设备，常常允许延期付款。</a:t>
            </a:r>
          </a:p>
          <a:p>
            <a:pPr eaLnBrk="1" hangingPunct="1">
              <a:lnSpc>
                <a:spcPct val="114000"/>
              </a:lnSpc>
              <a:spcAft>
                <a:spcPts val="1000"/>
              </a:spcAft>
            </a:pPr>
            <a:r>
              <a:rPr lang="en-US" altLang="x-none" sz="1400" dirty="0">
                <a:sym typeface="+mn-ea"/>
              </a:rPr>
              <a:t>8.向供应商融资，指的是企业合理制定应收账款政策，通过充分利用供应商应付账款的付款期，来达到资金周转的目的。</a:t>
            </a:r>
          </a:p>
          <a:p>
            <a:pPr eaLnBrk="1" hangingPunct="1">
              <a:lnSpc>
                <a:spcPct val="114000"/>
              </a:lnSpc>
              <a:spcAft>
                <a:spcPts val="1000"/>
              </a:spcAft>
            </a:pPr>
            <a:endParaRPr lang="en-US" altLang="x-none" sz="1400" dirty="0">
              <a:sym typeface="+mn-ea"/>
            </a:endParaRPr>
          </a:p>
        </p:txBody>
      </p:sp>
      <p:sp>
        <p:nvSpPr>
          <p:cNvPr id="18437" name="文本框 175"/>
          <p:cNvSpPr txBox="1"/>
          <p:nvPr/>
        </p:nvSpPr>
        <p:spPr>
          <a:xfrm>
            <a:off x="975043" y="1835150"/>
            <a:ext cx="23209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sz="2400" b="1" dirty="0">
                <a:solidFill>
                  <a:schemeClr val="bg1"/>
                </a:solidFill>
                <a:ea typeface="Microsoft JhengHei" panose="020B0604030504040204" pitchFamily="2" charset="-120"/>
              </a:rPr>
              <a:t>降低成本的方法</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初创期的经营管理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770063"/>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3</a:t>
            </a:r>
          </a:p>
        </p:txBody>
      </p:sp>
      <p:sp>
        <p:nvSpPr>
          <p:cNvPr id="16389" name="圆角矩形 4"/>
          <p:cNvSpPr>
            <a:spLocks noChangeAspect="1"/>
          </p:cNvSpPr>
          <p:nvPr/>
        </p:nvSpPr>
        <p:spPr>
          <a:xfrm>
            <a:off x="839788" y="350837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4</a:t>
            </a:r>
          </a:p>
        </p:txBody>
      </p:sp>
      <p:sp>
        <p:nvSpPr>
          <p:cNvPr id="16393" name="文本框 9"/>
          <p:cNvSpPr txBox="1"/>
          <p:nvPr/>
        </p:nvSpPr>
        <p:spPr>
          <a:xfrm>
            <a:off x="1530985" y="1820545"/>
            <a:ext cx="4983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企业家型创业者懂得分享，具有强烈的合作精神</a:t>
            </a:r>
          </a:p>
        </p:txBody>
      </p:sp>
      <p:sp>
        <p:nvSpPr>
          <p:cNvPr id="16394" name="文本框 10"/>
          <p:cNvSpPr txBox="1"/>
          <p:nvPr/>
        </p:nvSpPr>
        <p:spPr>
          <a:xfrm>
            <a:off x="1530985" y="2190750"/>
            <a:ext cx="9822815" cy="13188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一般创业者大都对他人缺乏信任感，或者是独占股份，不愿意与合作者分享红利;而真正的企业家却懂得，要进行事业型创业，靠单枪匹马是很难实现的，必须要通过优势互补团队的合作才能完成。这样的团队是一种不断追寻机会、以创新业务为特征、把盈利和发展作为主要目标的组织。为此，企业家型创业者清楚自己既不可能也没有必要成为一个超人，而应该懂得分享、擅长合作，互相取长补短，他们在重大决策过程中善于集体行为而非个人行为，他们努力使自己成为"蜘蛛人"，有着非常强的"结网"能力和意识。他们在股权利益分配上，重视分享的激励作用。</a:t>
            </a:r>
          </a:p>
        </p:txBody>
      </p:sp>
      <p:sp>
        <p:nvSpPr>
          <p:cNvPr id="16395" name="文本框 11"/>
          <p:cNvSpPr txBox="1"/>
          <p:nvPr/>
        </p:nvSpPr>
        <p:spPr>
          <a:xfrm>
            <a:off x="1530985" y="3582670"/>
            <a:ext cx="4983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企业家型创业者具有勇于冒险、迎接挑战的精神</a:t>
            </a:r>
          </a:p>
        </p:txBody>
      </p:sp>
      <p:sp>
        <p:nvSpPr>
          <p:cNvPr id="16396" name="文本框 12"/>
          <p:cNvSpPr txBox="1"/>
          <p:nvPr/>
        </p:nvSpPr>
        <p:spPr>
          <a:xfrm>
            <a:off x="1530985" y="3950970"/>
            <a:ext cx="9822815" cy="15646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创业往往与风险或不确定性联系在一起。一般创业者通常不愿意冒险，前怕狼后怕虎，做事畏首畏尾，其中一些创业者即使做出冒险举措，通常也是以一种赌博和撞大运的心态，带有很大盲目性。但企业家型创业者并不是这样，特别是创新型创业过程要面临许多不确定性，包括寻求新的、未曾尝试过的方式和方法，是在向未知领域挑战，期间充满了激情、艰辛、挫折、忧虑、痛苦和徘徊，因此，创业者不仅需要付出坚定、坚持不懈的努力，还需要冒着各种风险，如财务的、精神的及家庭的等。事实上，企业家型创业者比任何人都具备风险意识，他们愿意冒险，但冒的是经过严谨计算并可以有效控制的风险，毕竟一旦失败会令他们付出沉重的代价，所以他们需要收集和筛选足够的数据和事实，来支持他们理性的决定。</a:t>
            </a:r>
          </a:p>
        </p:txBody>
      </p:sp>
      <p:sp>
        <p:nvSpPr>
          <p:cNvPr id="7"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两种不同的创业者</a:t>
            </a:r>
          </a:p>
        </p:txBody>
      </p:sp>
    </p:spTree>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63295" y="1943735"/>
            <a:ext cx="9822815" cy="3877945"/>
          </a:xfrm>
          <a:prstGeom prst="rect">
            <a:avLst/>
          </a:prstGeom>
          <a:noFill/>
          <a:ln w="9525">
            <a:noFill/>
          </a:ln>
        </p:spPr>
        <p:txBody>
          <a:bodyPr wrap="square">
            <a:spAutoFit/>
          </a:bodyPr>
          <a:lstStyle/>
          <a:p>
            <a:pPr eaLnBrk="1" hangingPunct="1">
              <a:lnSpc>
                <a:spcPct val="114000"/>
              </a:lnSpc>
              <a:spcAft>
                <a:spcPts val="1000"/>
              </a:spcAft>
            </a:pPr>
            <a:r>
              <a:rPr lang="en-US" altLang="x-none" sz="1800" b="1" dirty="0">
                <a:sym typeface="+mn-ea"/>
              </a:rPr>
              <a:t>1.确定管理幅度。</a:t>
            </a:r>
            <a:r>
              <a:rPr lang="en-US" altLang="x-none" sz="1400" dirty="0">
                <a:sym typeface="+mn-ea"/>
              </a:rPr>
              <a:t>即在一个组织结构中，确定管理人员所能直接管理或控制的下属数目。管理幅度决定着组织要设置多少层次，配备多少管理人员。</a:t>
            </a:r>
          </a:p>
          <a:p>
            <a:pPr eaLnBrk="1" hangingPunct="1">
              <a:lnSpc>
                <a:spcPct val="114000"/>
              </a:lnSpc>
              <a:spcAft>
                <a:spcPts val="1000"/>
              </a:spcAft>
            </a:pPr>
            <a:r>
              <a:rPr lang="en-US" altLang="x-none" sz="1800" b="1" dirty="0">
                <a:sym typeface="+mn-ea"/>
              </a:rPr>
              <a:t>2.适当集权和分权。</a:t>
            </a:r>
            <a:r>
              <a:rPr lang="en-US" altLang="x-none" sz="1400" dirty="0">
                <a:sym typeface="+mn-ea"/>
              </a:rPr>
              <a:t>即明确权力（主要是决策权）在领导和下属之间的分配格局，它反映了某种类型的领导体制和组织体制。集权式组织的优点主要有∶ 一是易于协调各职能间的决策; 二是有利于对沟通进行规范;三是能与企业的目标成一致;四是危急情况下能快速决策; 五是有助于实现规模经济。集权式组织的缺点主要有∶ 一是高管层可能不会重视个别部门的不同要求; 二是由于决策时需要通过集权职能的所有层级向 上汇报， 因此决策时间过长; 三是对级别较低的管理者而言，其职业发展有限。</a:t>
            </a:r>
          </a:p>
          <a:p>
            <a:pPr eaLnBrk="1" hangingPunct="1">
              <a:lnSpc>
                <a:spcPct val="114000"/>
              </a:lnSpc>
              <a:spcAft>
                <a:spcPts val="1000"/>
              </a:spcAft>
            </a:pPr>
            <a:r>
              <a:rPr lang="en-US" altLang="x-none" sz="1800" b="1" dirty="0">
                <a:sym typeface="+mn-ea"/>
              </a:rPr>
              <a:t>3.实行正规化管理。</a:t>
            </a:r>
            <a:r>
              <a:rPr lang="en-US" altLang="x-none" sz="1400" dirty="0">
                <a:sym typeface="+mn-ea"/>
              </a:rPr>
              <a:t>这是指组织中的工作实行标准化的程度。如果一种工作的正规化程度较高，就意味着做这项工作的人对工作内容、工作时间、工作手段没有多大自主权。在高度正规化的组织中，有明确的工作说明书，有繁杂的组织规章制度，对于工作过程有详尽的规定。</a:t>
            </a:r>
          </a:p>
          <a:p>
            <a:pPr eaLnBrk="1" hangingPunct="1">
              <a:lnSpc>
                <a:spcPct val="114000"/>
              </a:lnSpc>
              <a:spcAft>
                <a:spcPts val="1000"/>
              </a:spcAft>
            </a:pPr>
            <a:r>
              <a:rPr lang="en-US" altLang="x-none" sz="1800" b="1" dirty="0">
                <a:sym typeface="+mn-ea"/>
              </a:rPr>
              <a:t>4.落实部门化。</a:t>
            </a:r>
            <a:r>
              <a:rPr lang="en-US" altLang="x-none" sz="1400" dirty="0">
                <a:sym typeface="+mn-ea"/>
              </a:rPr>
              <a:t>这是指根据组织中管理人员为完成规定的任务有权管辖而建立的特定部门。一旦通过工作专门化完成任务细分之后，就需要按照类别对它们进行分组以便协调工作。部门化通过把专业技术、工作接近的人分配到同一个部门中，来实现规模经济。部门化方法也可根据地域来进行部门划分。</a:t>
            </a:r>
          </a:p>
        </p:txBody>
      </p:sp>
      <p:sp>
        <p:nvSpPr>
          <p:cNvPr id="2"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新创企业成长期的经营管理</a:t>
            </a:r>
          </a:p>
        </p:txBody>
      </p:sp>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3</a:t>
            </a:r>
            <a:r>
              <a:rPr lang="zh-CN" altLang="en-US" dirty="0"/>
              <a:t>节 企业发展进入稳定期的经营管理</a:t>
            </a:r>
          </a:p>
        </p:txBody>
      </p:sp>
      <p:sp>
        <p:nvSpPr>
          <p:cNvPr id="30737" name="文本框 22"/>
          <p:cNvSpPr txBox="1"/>
          <p:nvPr/>
        </p:nvSpPr>
        <p:spPr>
          <a:xfrm>
            <a:off x="838200" y="1966595"/>
            <a:ext cx="7594600" cy="224536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经历了前几轮大潮，能留下的企业已经是久经沙场的高手了。到这个时候，扩大规模已经成为企业稳定持久发展的本能要求，企业也有实力夫吞并小公司或者引入大量投资实现规模扩张。在新创企业具备了规模稳定、方向稳定、发展稳定等特征后，组织将进入一个相对稳定的时期，不稳定的因素减少了，由多年经验积累而成的业务规则与业务标准已经自成体系。同时企业经过前期的成长，达到了前所未有的规模，员工的数量远远超出了企业管理者能有效控制的范围。此阶段企业的主要任务是持续创新，而多数企业在这阶段淡出就是因为没有将创新坚持下去。</a:t>
            </a:r>
          </a:p>
        </p:txBody>
      </p:sp>
      <p:sp>
        <p:nvSpPr>
          <p:cNvPr id="30745" name="文本框 30"/>
          <p:cNvSpPr txBox="1"/>
          <p:nvPr/>
        </p:nvSpPr>
        <p:spPr>
          <a:xfrm>
            <a:off x="1455738" y="4929188"/>
            <a:ext cx="9280525" cy="89916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这时的企业管理者应当采取以权威型为主的管理风格，依据企业的发展方向，在企业中建立自上而下的标准体系，并向员工解释企业采取方针标准背后的原因以寻求员工的认同，在员工心目中树立权威形象，利用自身的影响力去引导员工。</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63295" y="1943735"/>
            <a:ext cx="9822815" cy="367919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sym typeface="+mn-ea"/>
              </a:rPr>
              <a:t>在此阶段，可能还会出现公司发展停滞不前的状况，如决策的形成过于缓慢，失去发展的良好时机;组织中沟通不畅导致难以协调人事纠纷;组织的机能不能得到正常的发挥，人员情绪低落，贪图安逸;工作效率低，人浮于事严重，人员素质不足以适应形势变化;组织缺少创新，奖惩不分明，吃"大锅饭"，内部纪律涣散，甚至出现任人唯亲，违反财务纪律，生产部门安全问题多，废品多，等等，这些都说明企业出现了问题，必须要引起警惕并及时进行组织变革。</a:t>
            </a:r>
          </a:p>
          <a:p>
            <a:pPr eaLnBrk="1" hangingPunct="1">
              <a:lnSpc>
                <a:spcPct val="114000"/>
              </a:lnSpc>
              <a:spcAft>
                <a:spcPts val="1000"/>
              </a:spcAft>
            </a:pPr>
            <a:r>
              <a:rPr lang="en-US" altLang="x-none" sz="1400" dirty="0">
                <a:sym typeface="+mn-ea"/>
              </a:rPr>
              <a:t>组织变革可以大致分成三类∶</a:t>
            </a:r>
          </a:p>
          <a:p>
            <a:pPr eaLnBrk="1" hangingPunct="1">
              <a:lnSpc>
                <a:spcPct val="114000"/>
              </a:lnSpc>
              <a:spcAft>
                <a:spcPts val="1000"/>
              </a:spcAft>
            </a:pPr>
            <a:r>
              <a:rPr lang="en-US" altLang="x-none" sz="1400" dirty="0">
                <a:sym typeface="+mn-ea"/>
              </a:rPr>
              <a:t>（1）适应性变革。这是指引入已经经过试点的比较熟悉的管理实践，属于复杂性程度较低、确定性较高的变革，适应性变革对员工的影响较少，潜在的阻力较小。</a:t>
            </a:r>
          </a:p>
          <a:p>
            <a:pPr eaLnBrk="1" hangingPunct="1">
              <a:lnSpc>
                <a:spcPct val="114000"/>
              </a:lnSpc>
              <a:spcAft>
                <a:spcPts val="1000"/>
              </a:spcAft>
            </a:pPr>
            <a:r>
              <a:rPr lang="en-US" altLang="x-none" sz="1400" dirty="0">
                <a:sym typeface="+mn-ea"/>
              </a:rPr>
              <a:t>（2）创新性变革。这是指引入全新的管理实践，例如，实施"弹性工时制"或股份制，这种变革往往具有较高的复杂性和不确定性，因而容易引起员工的思想波动和担忧。</a:t>
            </a:r>
          </a:p>
          <a:p>
            <a:pPr eaLnBrk="1" hangingPunct="1">
              <a:lnSpc>
                <a:spcPct val="114000"/>
              </a:lnSpc>
              <a:spcAft>
                <a:spcPts val="1000"/>
              </a:spcAft>
            </a:pPr>
            <a:r>
              <a:rPr lang="en-US" altLang="x-none" sz="1400" dirty="0">
                <a:sym typeface="+mn-ea"/>
              </a:rPr>
              <a:t>（3）激进性变革。这是指实行大规模、高压力的变革和管理实践，这种变革具有高度的复杂性和不确定性，变革的代价也很大。</a:t>
            </a:r>
          </a:p>
          <a:p>
            <a:pPr eaLnBrk="1" hangingPunct="1">
              <a:lnSpc>
                <a:spcPct val="114000"/>
              </a:lnSpc>
              <a:spcAft>
                <a:spcPts val="1000"/>
              </a:spcAft>
            </a:pPr>
            <a:endParaRPr lang="en-US" altLang="x-none" sz="1400" dirty="0">
              <a:sym typeface="+mn-ea"/>
            </a:endParaRPr>
          </a:p>
        </p:txBody>
      </p:sp>
      <p:sp>
        <p:nvSpPr>
          <p:cNvPr id="30723" name="标题 1"/>
          <p:cNvSpPr>
            <a:spLocks noGrp="1"/>
          </p:cNvSpPr>
          <p:nvPr/>
        </p:nvSpPr>
        <p:spPr>
          <a:xfrm>
            <a:off x="838200" y="62230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企业发展进入稳定期的经营管理</a:t>
            </a:r>
          </a:p>
        </p:txBody>
      </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622300"/>
            <a:ext cx="10515600" cy="1079500"/>
          </a:xfrm>
        </p:spPr>
        <p:txBody>
          <a:bodyPr vert="horz" wrap="square" anchor="ctr"/>
          <a:lstStyle/>
          <a:p>
            <a:r>
              <a:rPr lang="zh-CN" altLang="en-US" dirty="0"/>
              <a:t>第</a:t>
            </a:r>
            <a:r>
              <a:rPr lang="en-US" altLang="zh-CN" dirty="0"/>
              <a:t>4</a:t>
            </a:r>
            <a:r>
              <a:rPr lang="zh-CN" altLang="en-US" dirty="0"/>
              <a:t>节 企业发展进入衰退期的经营管理</a:t>
            </a:r>
          </a:p>
        </p:txBody>
      </p:sp>
      <p:sp>
        <p:nvSpPr>
          <p:cNvPr id="30737" name="文本框 22"/>
          <p:cNvSpPr txBox="1"/>
          <p:nvPr/>
        </p:nvSpPr>
        <p:spPr>
          <a:xfrm>
            <a:off x="838200" y="1966595"/>
            <a:ext cx="7594600" cy="193802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企业进入衰退期的特征就是出现了业务规模萎缩、业绩下滑等现象。衰退期的主要特征是产品老化，这个时候产品的销售量是下降的，企业的利润也很低甚至是负的，它的购买者也只是少数的忠实用户，市场竞争在这个时候也减弱了。此时，组织的成长环境开始恶化，组织业务进入萎缩衰退状况，企业急需变革。企业员工由于已经意识到危机的到来，因而人心惶惶，极大地影响了组织的凝聚力。在这一阶段，对大多数企业来说，应当机立断，弃旧图新，及时实现产品的更新换代。</a:t>
            </a:r>
          </a:p>
        </p:txBody>
      </p:sp>
      <p:sp>
        <p:nvSpPr>
          <p:cNvPr id="30745" name="文本框 30"/>
          <p:cNvSpPr txBox="1"/>
          <p:nvPr/>
        </p:nvSpPr>
        <p:spPr>
          <a:xfrm>
            <a:off x="1455738" y="4929188"/>
            <a:ext cx="9280525" cy="89916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企业的管理者应当采取以民主型为主的管理风格，让员工充分地了解企业的发展态势，并征求员工的意见，让员工参与企业的决策，激发员工的主人翁精神，发挥群策群力的效应，并鼓励员工对以往的陈规旧习进行改革，从而避免较大的动荡与损失，并从中谋取生路，以备东山再起。</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770063"/>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5</a:t>
            </a:r>
          </a:p>
        </p:txBody>
      </p:sp>
      <p:sp>
        <p:nvSpPr>
          <p:cNvPr id="16389" name="圆角矩形 4"/>
          <p:cNvSpPr>
            <a:spLocks noChangeAspect="1"/>
          </p:cNvSpPr>
          <p:nvPr/>
        </p:nvSpPr>
        <p:spPr>
          <a:xfrm>
            <a:off x="839788" y="377507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6</a:t>
            </a:r>
          </a:p>
        </p:txBody>
      </p:sp>
      <p:sp>
        <p:nvSpPr>
          <p:cNvPr id="16393" name="文本框 9"/>
          <p:cNvSpPr txBox="1"/>
          <p:nvPr/>
        </p:nvSpPr>
        <p:spPr>
          <a:xfrm>
            <a:off x="1530985" y="1820545"/>
            <a:ext cx="4983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企业家型创业者善于学习，依靠理性与智慧创业</a:t>
            </a:r>
          </a:p>
        </p:txBody>
      </p:sp>
      <p:sp>
        <p:nvSpPr>
          <p:cNvPr id="16394" name="文本框 10"/>
          <p:cNvSpPr txBox="1"/>
          <p:nvPr/>
        </p:nvSpPr>
        <p:spPr>
          <a:xfrm>
            <a:off x="1530985" y="2190750"/>
            <a:ext cx="9822815" cy="15646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一般创业者进行创业大多带有蛮干、赌一把、碰运气的色彩，他们的智慧和能力有限。而企业家型创业者大多善于学习，注意工作经验的积累和能力的培养，他们在创业之前，大都会主动关注和观察成功领者的办事风格和做法，他们也会主动学习必要的经营管理知识，不断修炼自己，培养良好的教养、理性思维，他们的创业不是心血来潮，更不是盲目冲动之举，而是一个不断学习进步，充满理性、探索、开拓创新的过程，包括从识别或创造创业商机、考察创业环竟、评价和筛选商机、创造有价值的产品/服务，再到整合创业资源、创建创业平台、创新商业模式、直至逐步正常经营管理等一系列的决策和行动等。可以说，创业过程面临许多复杂的问题，仅凭经验和卖力气远远不够，需要大量的理性、知识和商业智慧作支持。</a:t>
            </a:r>
          </a:p>
        </p:txBody>
      </p:sp>
      <p:sp>
        <p:nvSpPr>
          <p:cNvPr id="16395" name="文本框 11"/>
          <p:cNvSpPr txBox="1"/>
          <p:nvPr/>
        </p:nvSpPr>
        <p:spPr>
          <a:xfrm>
            <a:off x="1530985" y="3849370"/>
            <a:ext cx="52120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企业家型创业者具有强烈的社会责任感和诚信精神</a:t>
            </a:r>
          </a:p>
        </p:txBody>
      </p:sp>
      <p:sp>
        <p:nvSpPr>
          <p:cNvPr id="16396" name="文本框 12"/>
          <p:cNvSpPr txBox="1"/>
          <p:nvPr/>
        </p:nvSpPr>
        <p:spPr>
          <a:xfrm>
            <a:off x="1530985" y="421767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一般创业者大都对现代企业管理了解甚少且有抵触，社会责任意识不高，其中不乏唯利是图者，只要能赚到钱，干什么都行，甚至不惜偷税漏税，生产假冒伪劣产品，从而造成对社会的损害。而真正的企业家则会主动肩负起社会赋予他们的责任，他们深刻理解市场经济是法制经济，更是信用经济、诚信经济。企业家型创业者深知，诚信是绝对不能摒弃的原则。比如说按章交税、增加就业机会、诚信经商、把员工教育好、做好公益事业等。</a:t>
            </a:r>
          </a:p>
        </p:txBody>
      </p:sp>
      <p:sp>
        <p:nvSpPr>
          <p:cNvPr id="7"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两种不同的创业者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770063"/>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7</a:t>
            </a:r>
          </a:p>
        </p:txBody>
      </p:sp>
      <p:sp>
        <p:nvSpPr>
          <p:cNvPr id="16389" name="圆角矩形 4"/>
          <p:cNvSpPr>
            <a:spLocks noChangeAspect="1"/>
          </p:cNvSpPr>
          <p:nvPr/>
        </p:nvSpPr>
        <p:spPr>
          <a:xfrm>
            <a:off x="839788" y="344170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8</a:t>
            </a:r>
          </a:p>
        </p:txBody>
      </p:sp>
      <p:sp>
        <p:nvSpPr>
          <p:cNvPr id="16393" name="文本框 9"/>
          <p:cNvSpPr txBox="1"/>
          <p:nvPr/>
        </p:nvSpPr>
        <p:spPr>
          <a:xfrm>
            <a:off x="1530985" y="1820545"/>
            <a:ext cx="3840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企业家型创业者具有整合资源的能力</a:t>
            </a:r>
          </a:p>
        </p:txBody>
      </p:sp>
      <p:sp>
        <p:nvSpPr>
          <p:cNvPr id="16394" name="文本框 10"/>
          <p:cNvSpPr txBox="1"/>
          <p:nvPr/>
        </p:nvSpPr>
        <p:spPr>
          <a:xfrm>
            <a:off x="1530985" y="219075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创业需要不同的资源，同样的资源在不同创业者的运筹下，效果往往大相径庭。一般创业者的创业活动大都是依靠资源驱动的，思维模式经常是∶如果我有什么资源，我将能干成什么事情;而企业家则首先问环境中有什么机会，然后才会想到自己拥有什么资源，并想方设法去获取这些资源。此外，一般创业者的头脑中很少有将创业资源优化整合的概念，他们甚至会寄希望于拉关系、走后门，靠坑蒙拐骗等不正当手段等捞取商业利益。而真正的企业家创业者凭的是自己整合资源的真本事</a:t>
            </a:r>
          </a:p>
        </p:txBody>
      </p:sp>
      <p:sp>
        <p:nvSpPr>
          <p:cNvPr id="16395" name="文本框 11"/>
          <p:cNvSpPr txBox="1"/>
          <p:nvPr/>
        </p:nvSpPr>
        <p:spPr>
          <a:xfrm>
            <a:off x="1530985" y="3515995"/>
            <a:ext cx="3840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企业家型创业者具有百折不挠的精神</a:t>
            </a:r>
          </a:p>
        </p:txBody>
      </p:sp>
      <p:sp>
        <p:nvSpPr>
          <p:cNvPr id="16396" name="文本框 12"/>
          <p:cNvSpPr txBox="1"/>
          <p:nvPr/>
        </p:nvSpPr>
        <p:spPr>
          <a:xfrm>
            <a:off x="1530985" y="3884295"/>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在发生经济危机时，投资人可以变卖股票退出企业，员工亦可以退出企业，只有创业者是唯一不能退出企业的人。一般的创业者面对挫折时，往往会表现得无能为力，要么知难而退，要么怨天尤人;而企业家型创业者在面对挫折时，通常会表现出惊人的抗打击能力。</a:t>
            </a:r>
          </a:p>
        </p:txBody>
      </p:sp>
      <p:sp>
        <p:nvSpPr>
          <p:cNvPr id="7"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两种不同的创业者</a:t>
            </a:r>
          </a:p>
        </p:txBody>
      </p:sp>
      <p:sp>
        <p:nvSpPr>
          <p:cNvPr id="2" name="圆角矩形 4"/>
          <p:cNvSpPr>
            <a:spLocks noChangeAspect="1"/>
          </p:cNvSpPr>
          <p:nvPr/>
        </p:nvSpPr>
        <p:spPr>
          <a:xfrm>
            <a:off x="839788" y="481457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9</a:t>
            </a:r>
          </a:p>
        </p:txBody>
      </p:sp>
      <p:sp>
        <p:nvSpPr>
          <p:cNvPr id="3" name="文本框 11"/>
          <p:cNvSpPr txBox="1"/>
          <p:nvPr/>
        </p:nvSpPr>
        <p:spPr>
          <a:xfrm>
            <a:off x="1530985" y="4888865"/>
            <a:ext cx="3840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企业家型创业者具有承担风险的能力</a:t>
            </a:r>
          </a:p>
        </p:txBody>
      </p:sp>
      <p:sp>
        <p:nvSpPr>
          <p:cNvPr id="4" name="文本框 12"/>
          <p:cNvSpPr txBox="1"/>
          <p:nvPr/>
        </p:nvSpPr>
        <p:spPr>
          <a:xfrm>
            <a:off x="1530985" y="5257165"/>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企业家作为一个客观存在的特殊社会群体，在创办经营企业过程中，他们需要承担经济风险（投入资金）、职业风险（放弃稳定工作）和家庭风险（投入时间、精力），成功欲越强的人越是愿意承担高风险，这种对风险的态度和承受力，同时表现出企业家的另一种高度自信的个性特征。企业家型创业者创业过程中，通常有着清醒的风险防范意识，他们往往会精确计算自己的预期风险。</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40105" y="1770380"/>
            <a:ext cx="539115" cy="539750"/>
          </a:xfrm>
          <a:prstGeom prst="roundRect">
            <a:avLst>
              <a:gd name="adj" fmla="val 16667"/>
            </a:avLst>
          </a:prstGeom>
          <a:solidFill>
            <a:schemeClr val="accent2"/>
          </a:solidFill>
          <a:ln w="9525">
            <a:noFill/>
          </a:ln>
        </p:spPr>
        <p:txBody>
          <a:bodyPr anchor="ctr"/>
          <a:lstStyle/>
          <a:p>
            <a:pPr algn="ctr" eaLnBrk="1" hangingPunct="1"/>
            <a:r>
              <a:rPr lang="en-US" altLang="zh-CN" sz="2000" dirty="0">
                <a:solidFill>
                  <a:srgbClr val="FFFFFF"/>
                </a:solidFill>
                <a:latin typeface="Segoe UI" panose="020B0502040204020203" pitchFamily="2" charset="0"/>
              </a:rPr>
              <a:t>10</a:t>
            </a:r>
          </a:p>
        </p:txBody>
      </p:sp>
      <p:sp>
        <p:nvSpPr>
          <p:cNvPr id="16389" name="圆角矩形 4"/>
          <p:cNvSpPr>
            <a:spLocks noChangeAspect="1"/>
          </p:cNvSpPr>
          <p:nvPr/>
        </p:nvSpPr>
        <p:spPr>
          <a:xfrm>
            <a:off x="839788" y="377507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400" dirty="0">
                <a:solidFill>
                  <a:srgbClr val="FFFFFF"/>
                </a:solidFill>
                <a:latin typeface="Segoe UI" panose="020B0502040204020203" pitchFamily="2" charset="0"/>
              </a:rPr>
              <a:t>11</a:t>
            </a:r>
          </a:p>
        </p:txBody>
      </p:sp>
      <p:sp>
        <p:nvSpPr>
          <p:cNvPr id="16393" name="文本框 9"/>
          <p:cNvSpPr txBox="1"/>
          <p:nvPr/>
        </p:nvSpPr>
        <p:spPr>
          <a:xfrm>
            <a:off x="1530985" y="1820545"/>
            <a:ext cx="47548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企业家型创业者具有敏锐的洞察力和专注精神</a:t>
            </a:r>
          </a:p>
        </p:txBody>
      </p:sp>
      <p:sp>
        <p:nvSpPr>
          <p:cNvPr id="16394" name="文本框 10"/>
          <p:cNvSpPr txBox="1"/>
          <p:nvPr/>
        </p:nvSpPr>
        <p:spPr>
          <a:xfrm>
            <a:off x="1530985" y="2190750"/>
            <a:ext cx="9822815" cy="13188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洞察力就是在一个机会还没有显示出价值、在别人都不以为然的时候，企业家就能够发现它潜在的价值。在企业没有成功前，周围人甚至企业员工都不理解，也许最主要的原因是因为其他人往往未能或者不愿意投入同样的时间和付出同样的代价，去领悟别人无法看到的事物和真理。专注则是各行各业的创业者都需要的精神。因为世界上的任何事，只有一心一意、全力以赴地去做，才可能做得更好。现代社会，分工日趋精细，敬业精神、专注精神已成为时代之必需。在企业家型创业者看来，干什么事情都需要聚精会神、心无旁骛、坚持不懈，这样才能够观察到每件事情的微妙之处，精益求精，同时能够把握全局。</a:t>
            </a:r>
          </a:p>
        </p:txBody>
      </p:sp>
      <p:sp>
        <p:nvSpPr>
          <p:cNvPr id="16395" name="文本框 11"/>
          <p:cNvSpPr txBox="1"/>
          <p:nvPr/>
        </p:nvSpPr>
        <p:spPr>
          <a:xfrm>
            <a:off x="1530985" y="3849370"/>
            <a:ext cx="40690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企业家型创业者普遍具有知恩图报之心</a:t>
            </a:r>
          </a:p>
        </p:txBody>
      </p:sp>
      <p:sp>
        <p:nvSpPr>
          <p:cNvPr id="16396" name="文本框 12"/>
          <p:cNvSpPr txBox="1"/>
          <p:nvPr/>
        </p:nvSpPr>
        <p:spPr>
          <a:xfrm>
            <a:off x="1530985" y="421767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他们通常有着宽广的情怀，看不起守财奴，更厌恶为富不仁者。企业家型企业者不忘社会的滋养和哺育，常怀感恩之心，他们以回报社会为已任，常常用自己的财富做慈善事业，体现了很强的社会责任感。</a:t>
            </a:r>
          </a:p>
        </p:txBody>
      </p:sp>
      <p:sp>
        <p:nvSpPr>
          <p:cNvPr id="7"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两种不同的创业者</a:t>
            </a:r>
          </a:p>
        </p:txBody>
      </p:sp>
      <p:sp>
        <p:nvSpPr>
          <p:cNvPr id="2" name="文本框 179"/>
          <p:cNvSpPr txBox="1"/>
          <p:nvPr/>
        </p:nvSpPr>
        <p:spPr>
          <a:xfrm>
            <a:off x="1597343" y="5478780"/>
            <a:ext cx="8025130" cy="36830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1800" b="1" dirty="0">
                <a:solidFill>
                  <a:schemeClr val="accent1"/>
                </a:solidFill>
                <a:ea typeface="Microsoft JhengHei" panose="020B0604030504040204" pitchFamily="2" charset="-120"/>
              </a:rPr>
              <a:t>案例分析：马云以</a:t>
            </a:r>
            <a:r>
              <a:rPr lang="en-US" altLang="zh-CN" sz="1800" b="1" dirty="0">
                <a:solidFill>
                  <a:schemeClr val="accent1"/>
                </a:solidFill>
                <a:ea typeface="Microsoft JhengHei" panose="020B0604030504040204" pitchFamily="2" charset="-120"/>
              </a:rPr>
              <a:t>2000</a:t>
            </a:r>
            <a:r>
              <a:rPr lang="zh-CN" altLang="en-US" sz="1800" b="1" dirty="0">
                <a:solidFill>
                  <a:schemeClr val="accent1"/>
                </a:solidFill>
                <a:ea typeface="Microsoft JhengHei" panose="020B0604030504040204" pitchFamily="2" charset="-120"/>
              </a:rPr>
              <a:t>万美元的奖学金计划回报</a:t>
            </a:r>
            <a:r>
              <a:rPr lang="en-US" altLang="zh-CN" sz="1800" b="1" dirty="0">
                <a:solidFill>
                  <a:schemeClr val="accent1"/>
                </a:solidFill>
                <a:ea typeface="Microsoft JhengHei" panose="020B0604030504040204" pitchFamily="2" charset="-120"/>
              </a:rPr>
              <a:t>Ken</a:t>
            </a:r>
            <a:r>
              <a:rPr lang="zh-CN" altLang="en-US" sz="1800" b="1" dirty="0">
                <a:solidFill>
                  <a:schemeClr val="accent1"/>
                </a:solidFill>
                <a:ea typeface="Microsoft JhengHei" panose="020B0604030504040204" pitchFamily="2" charset="-120"/>
              </a:rPr>
              <a:t>曾经给予他的指导和支持</a:t>
            </a:r>
          </a:p>
        </p:txBody>
      </p:sp>
      <p:sp>
        <p:nvSpPr>
          <p:cNvPr id="3" name="圆角矩形 20"/>
          <p:cNvSpPr>
            <a:spLocks noChangeAspect="1"/>
          </p:cNvSpPr>
          <p:nvPr/>
        </p:nvSpPr>
        <p:spPr>
          <a:xfrm>
            <a:off x="867728" y="5295265"/>
            <a:ext cx="720725" cy="719138"/>
          </a:xfrm>
          <a:prstGeom prst="roundRect">
            <a:avLst>
              <a:gd name="adj" fmla="val 30000"/>
            </a:avLst>
          </a:prstGeom>
          <a:solidFill>
            <a:schemeClr val="accent1"/>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6" name="Group 5"/>
          <p:cNvPicPr>
            <a:picLocks noChangeAspect="1"/>
          </p:cNvPicPr>
          <p:nvPr/>
        </p:nvPicPr>
        <p:blipFill>
          <a:blip r:embed="rId2" cstate="print"/>
          <a:stretch>
            <a:fillRect/>
          </a:stretch>
        </p:blipFill>
        <p:spPr>
          <a:xfrm>
            <a:off x="958215" y="5376228"/>
            <a:ext cx="541338" cy="487362"/>
          </a:xfrm>
          <a:prstGeom prst="rect">
            <a:avLst/>
          </a:prstGeom>
          <a:noFill/>
          <a:ln w="9525">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7699693" y="2399665"/>
            <a:ext cx="415353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企业家型创业者的回报和挑战</a:t>
            </a:r>
          </a:p>
        </p:txBody>
      </p:sp>
      <p:sp>
        <p:nvSpPr>
          <p:cNvPr id="18440" name="矩形 178"/>
          <p:cNvSpPr/>
          <p:nvPr/>
        </p:nvSpPr>
        <p:spPr>
          <a:xfrm>
            <a:off x="1677670" y="4524375"/>
            <a:ext cx="4379913" cy="13836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创业是一个艰辛的历程，初创阶段的企业所面对的困难往往令创业者的个人和家庭生活都受到影响，财政上承受着巨大压力，万一创业失败还要承担失败所带来的一系列后果。所以事实上，所谓白手起家，是创业者运用自己有限的资源，自发性地利用市场机遇发展事业所面对的一场硬碰硬的战争。</a:t>
            </a:r>
          </a:p>
        </p:txBody>
      </p:sp>
      <p:sp>
        <p:nvSpPr>
          <p:cNvPr id="18442" name="矩形 180"/>
          <p:cNvSpPr/>
          <p:nvPr/>
        </p:nvSpPr>
        <p:spPr>
          <a:xfrm>
            <a:off x="6973888" y="4512945"/>
            <a:ext cx="4379912" cy="181483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sz="1400" dirty="0">
                <a:ea typeface="Microsoft JhengHei" panose="020B0604030504040204" pitchFamily="2" charset="-120"/>
              </a:rPr>
              <a:t>成为一名企业家型创业者有诸多的回报。许多人想创业，主要是因为创业能给他们高度的独立性。事实上，研究者们也发现，独立性是成为企业家型创业者最主要的吸引人之处。成为一名企业家型创业者的其他积极因素包括∶能发挥各种各样的技能和才能，有做决策的自由，只对自己负责，拥有应对挑战的机会，经历达到目标时的成就感和自豪感，当然，也拥有拿到更多资金回报的潜在可能性。</a:t>
            </a: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18444" name="圆角矩形 20"/>
          <p:cNvSpPr>
            <a:spLocks noChangeAspect="1"/>
          </p:cNvSpPr>
          <p:nvPr/>
        </p:nvSpPr>
        <p:spPr>
          <a:xfrm>
            <a:off x="6097588"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2" cstate="print"/>
          <a:stretch>
            <a:fillRect/>
          </a:stretch>
        </p:blipFill>
        <p:spPr>
          <a:xfrm>
            <a:off x="933450" y="4617403"/>
            <a:ext cx="534988" cy="530225"/>
          </a:xfrm>
          <a:prstGeom prst="rect">
            <a:avLst/>
          </a:prstGeom>
          <a:noFill/>
          <a:ln w="9525">
            <a:noFill/>
          </a:ln>
        </p:spPr>
      </p:pic>
      <p:pic>
        <p:nvPicPr>
          <p:cNvPr id="18446" name="Group 5"/>
          <p:cNvPicPr>
            <a:picLocks noChangeAspect="1"/>
          </p:cNvPicPr>
          <p:nvPr/>
        </p:nvPicPr>
        <p:blipFill>
          <a:blip r:embed="rId3" cstate="print"/>
          <a:stretch>
            <a:fillRect/>
          </a:stretch>
        </p:blipFill>
        <p:spPr>
          <a:xfrm>
            <a:off x="6188075" y="4604703"/>
            <a:ext cx="541338" cy="487362"/>
          </a:xfrm>
          <a:prstGeom prst="rect">
            <a:avLst/>
          </a:prstGeom>
          <a:noFill/>
          <a:ln w="9525">
            <a:noFill/>
          </a:ln>
        </p:spPr>
      </p:pic>
      <p:sp>
        <p:nvSpPr>
          <p:cNvPr id="32770"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成为企业家型创业者的回报和挑战</a:t>
            </a:r>
          </a:p>
        </p:txBody>
      </p:sp>
      <p:pic>
        <p:nvPicPr>
          <p:cNvPr id="2" name="图片 1" descr="截屏2021-03-09 下午5.50.25"/>
          <p:cNvPicPr>
            <a:picLocks noChangeAspect="1"/>
          </p:cNvPicPr>
          <p:nvPr/>
        </p:nvPicPr>
        <p:blipFill>
          <a:blip r:embed="rId4" cstate="print"/>
          <a:srcRect t="2456" r="1004" b="3713"/>
          <a:stretch>
            <a:fillRect/>
          </a:stretch>
        </p:blipFill>
        <p:spPr>
          <a:xfrm>
            <a:off x="838200" y="1854835"/>
            <a:ext cx="6638925" cy="203771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2983865" cy="706755"/>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全世界快餐领域第一品牌</a:t>
            </a:r>
          </a:p>
          <a:p>
            <a:pPr marL="0" lvl="0" indent="0">
              <a:lnSpc>
                <a:spcPct val="100000"/>
              </a:lnSpc>
              <a:spcBef>
                <a:spcPct val="0"/>
              </a:spcBef>
              <a:buNone/>
            </a:pPr>
            <a:r>
              <a:rPr lang="zh-CN" altLang="en-US" b="1" dirty="0">
                <a:solidFill>
                  <a:schemeClr val="bg1"/>
                </a:solidFill>
                <a:ea typeface="Microsoft JhengHei" panose="020B0604030504040204" pitchFamily="2" charset="-120"/>
              </a:rPr>
              <a:t>麦当劳</a:t>
            </a:r>
          </a:p>
        </p:txBody>
      </p:sp>
      <p:sp>
        <p:nvSpPr>
          <p:cNvPr id="3" name="矩形 176"/>
          <p:cNvSpPr/>
          <p:nvPr/>
        </p:nvSpPr>
        <p:spPr>
          <a:xfrm>
            <a:off x="7958138" y="3097213"/>
            <a:ext cx="4027487" cy="13836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1.麦当劳兄弟与克罗克都是通过开餐馆创业，他们的区别是什么?</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2.为什么克罗克能把麦当劳做成世界快餐领域第一品牌?他的主要做法是什么? </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3.克罗克在麦当劳创业过程中所展现的商业智慧有哪些?</a:t>
            </a:r>
          </a:p>
        </p:txBody>
      </p:sp>
      <p:pic>
        <p:nvPicPr>
          <p:cNvPr id="4" name="图片占位符 12" descr="/Users/baoshuyu/Desktop/src=http___dpic.tiankong.com_bw_zv_QJ8204892054.jpg&amp;refer=http___dpic.tiankong.jpegsrc=http___dpic.tiankong.com_bw_zv_QJ8204892054.jpg&amp;refer=http___dpic.tiankong"/>
          <p:cNvPicPr>
            <a:picLocks noGrp="1" noChangeAspect="1"/>
          </p:cNvPicPr>
          <p:nvPr/>
        </p:nvPicPr>
        <p:blipFill>
          <a:blip r:embed="rId2" cstate="print"/>
          <a:srcRect t="20160" b="22773"/>
          <a:stretch>
            <a:fillRect/>
          </a:stretch>
        </p:blipFill>
        <p:spPr>
          <a:xfrm>
            <a:off x="502920" y="2091055"/>
            <a:ext cx="7033260" cy="2676525"/>
          </a:xfrm>
          <a:prstGeom prst="rect">
            <a:avLst/>
          </a:prstGeom>
          <a:noFill/>
          <a:ln w="9525">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7699693" y="2399665"/>
            <a:ext cx="415353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企业家型创业者的回报和挑战</a:t>
            </a:r>
          </a:p>
        </p:txBody>
      </p:sp>
      <p:sp>
        <p:nvSpPr>
          <p:cNvPr id="18440" name="矩形 178"/>
          <p:cNvSpPr/>
          <p:nvPr/>
        </p:nvSpPr>
        <p:spPr>
          <a:xfrm>
            <a:off x="1677670" y="4524375"/>
            <a:ext cx="4379913" cy="13836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创业是一个艰辛的历程，初创阶段的企业所面对的困难往往令创业者的个人和家庭生活都受到影响，财政上承受着巨大压力，万一创业失败还要承担失败所带来的一系列后果。所以事实上，所谓白手起家，是创业者运用自己有限的资源，自发性地利用市场机遇发展事业所面对的一场硬碰硬的战争。</a:t>
            </a:r>
          </a:p>
        </p:txBody>
      </p:sp>
      <p:sp>
        <p:nvSpPr>
          <p:cNvPr id="18442" name="矩形 180"/>
          <p:cNvSpPr/>
          <p:nvPr/>
        </p:nvSpPr>
        <p:spPr>
          <a:xfrm>
            <a:off x="6973888" y="4512945"/>
            <a:ext cx="4379912" cy="181483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sz="1400" dirty="0">
                <a:ea typeface="Microsoft JhengHei" panose="020B0604030504040204" pitchFamily="2" charset="-120"/>
              </a:rPr>
              <a:t>成为一名企业家型创业者有诸多的回报。许多人想创业，主要是因为创业能给他们高度的独立性。事实上，研究者们也发现，独立性是成为企业家型创业者最主要的吸引人之处。成为一名企业家型创业者的其他积极因素包括∶能发挥各种各样的技能和才能，有做决策的自由，只对自己负责，拥有应对挑战的机会，经历达到目标时的成就感和自豪感，当然，也拥有拿到更多资金回报的潜在可能性。</a:t>
            </a: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18444" name="圆角矩形 20"/>
          <p:cNvSpPr>
            <a:spLocks noChangeAspect="1"/>
          </p:cNvSpPr>
          <p:nvPr/>
        </p:nvSpPr>
        <p:spPr>
          <a:xfrm>
            <a:off x="6097588"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2" cstate="print"/>
          <a:stretch>
            <a:fillRect/>
          </a:stretch>
        </p:blipFill>
        <p:spPr>
          <a:xfrm>
            <a:off x="933450" y="4617403"/>
            <a:ext cx="534988" cy="530225"/>
          </a:xfrm>
          <a:prstGeom prst="rect">
            <a:avLst/>
          </a:prstGeom>
          <a:noFill/>
          <a:ln w="9525">
            <a:noFill/>
          </a:ln>
        </p:spPr>
      </p:pic>
      <p:pic>
        <p:nvPicPr>
          <p:cNvPr id="18446" name="Group 5"/>
          <p:cNvPicPr>
            <a:picLocks noChangeAspect="1"/>
          </p:cNvPicPr>
          <p:nvPr/>
        </p:nvPicPr>
        <p:blipFill>
          <a:blip r:embed="rId3" cstate="print"/>
          <a:stretch>
            <a:fillRect/>
          </a:stretch>
        </p:blipFill>
        <p:spPr>
          <a:xfrm>
            <a:off x="6188075" y="4604703"/>
            <a:ext cx="541338" cy="487362"/>
          </a:xfrm>
          <a:prstGeom prst="rect">
            <a:avLst/>
          </a:prstGeom>
          <a:noFill/>
          <a:ln w="9525">
            <a:noFill/>
          </a:ln>
        </p:spPr>
      </p:pic>
      <p:sp>
        <p:nvSpPr>
          <p:cNvPr id="32770"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成为企业家型创业者的回报和挑战</a:t>
            </a:r>
          </a:p>
        </p:txBody>
      </p:sp>
      <p:pic>
        <p:nvPicPr>
          <p:cNvPr id="2" name="图片 1" descr="截屏2021-03-09 下午5.50.25"/>
          <p:cNvPicPr>
            <a:picLocks noChangeAspect="1"/>
          </p:cNvPicPr>
          <p:nvPr/>
        </p:nvPicPr>
        <p:blipFill>
          <a:blip r:embed="rId4" cstate="print"/>
          <a:srcRect t="2456" r="1004" b="3713"/>
          <a:stretch>
            <a:fillRect/>
          </a:stretch>
        </p:blipFill>
        <p:spPr>
          <a:xfrm>
            <a:off x="838200" y="1854835"/>
            <a:ext cx="6638925" cy="203771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占位符 4" descr="/Users/baoshuyu/Downloads/cup-of-coffee-1280537_1920.jpgcup-of-coffee-1280537_1920"/>
          <p:cNvPicPr>
            <a:picLocks noGrp="1" noChangeAspect="1"/>
          </p:cNvPicPr>
          <p:nvPr>
            <p:ph sz="quarter" idx="1"/>
          </p:nvPr>
        </p:nvPicPr>
        <p:blipFill>
          <a:blip r:embed="rId2" cstate="print"/>
          <a:srcRect/>
          <a:stretch>
            <a:fillRect/>
          </a:stretch>
        </p:blipFill>
        <p:spPr>
          <a:xfrm>
            <a:off x="0" y="1376680"/>
            <a:ext cx="6096000" cy="4051300"/>
          </a:xfrm>
        </p:spPr>
      </p:pic>
      <p:grpSp>
        <p:nvGrpSpPr>
          <p:cNvPr id="20483" name="组合 10"/>
          <p:cNvGrpSpPr/>
          <p:nvPr/>
        </p:nvGrpSpPr>
        <p:grpSpPr>
          <a:xfrm>
            <a:off x="5351780" y="1645285"/>
            <a:ext cx="6840220" cy="4133850"/>
            <a:chOff x="0" y="0"/>
            <a:chExt cx="6840000" cy="4320000"/>
          </a:xfrm>
        </p:grpSpPr>
        <p:sp>
          <p:nvSpPr>
            <p:cNvPr id="20484" name="矩形 8"/>
            <p:cNvSpPr/>
            <p:nvPr/>
          </p:nvSpPr>
          <p:spPr>
            <a:xfrm>
              <a:off x="0" y="0"/>
              <a:ext cx="6840000" cy="4320000"/>
            </a:xfrm>
            <a:prstGeom prst="rect">
              <a:avLst/>
            </a:prstGeom>
            <a:solidFill>
              <a:srgbClr val="354B5E">
                <a:alpha val="89999"/>
              </a:srgbClr>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0485" name="矩形 9"/>
            <p:cNvSpPr/>
            <p:nvPr/>
          </p:nvSpPr>
          <p:spPr>
            <a:xfrm>
              <a:off x="0" y="0"/>
              <a:ext cx="108000" cy="4320000"/>
            </a:xfrm>
            <a:prstGeom prst="rect">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grpSp>
      <p:sp>
        <p:nvSpPr>
          <p:cNvPr id="20486" name="矩形 5"/>
          <p:cNvSpPr/>
          <p:nvPr/>
        </p:nvSpPr>
        <p:spPr>
          <a:xfrm>
            <a:off x="6251575" y="1849438"/>
            <a:ext cx="5100638" cy="3283585"/>
          </a:xfrm>
          <a:prstGeom prst="rect">
            <a:avLst/>
          </a:prstGeom>
          <a:noFill/>
          <a:ln w="9525">
            <a:noFill/>
          </a:ln>
        </p:spPr>
        <p:txBody>
          <a:bodyPr>
            <a:spAutoFit/>
          </a:bodyPr>
          <a:lstStyle/>
          <a:p>
            <a:pPr eaLnBrk="1" hangingPunct="1">
              <a:lnSpc>
                <a:spcPct val="114000"/>
              </a:lnSpc>
            </a:pPr>
            <a:r>
              <a:rPr lang="en-US" altLang="x-none" sz="1400" dirty="0">
                <a:solidFill>
                  <a:schemeClr val="bg1"/>
                </a:solidFill>
                <a:latin typeface="Segoe UI" panose="020B0502040204020203" pitchFamily="2" charset="0"/>
              </a:rPr>
              <a:t>成为一名企业家型创业者意味着，必须习惯于变化和承担风险。实际上，创业的本质意味着变化，这是企业家型创业者面对挑战的正常状态。伴随变化而生的是不确定性和风险。企业家型创业者必须习惯于变化，习惯于承担风险。此外，成为一名企业家型创业者的许多挑战也包括作出种种选择。企业家型创业者面临着一系列艰难的决策，这些决策有时候是经济上和情感上的艰难决策，有时还要面对失败的现实。</a:t>
            </a:r>
          </a:p>
          <a:p>
            <a:pPr eaLnBrk="1" hangingPunct="1">
              <a:lnSpc>
                <a:spcPct val="114000"/>
              </a:lnSpc>
            </a:pPr>
            <a:endParaRPr lang="en-US" altLang="x-none" sz="1400" dirty="0">
              <a:solidFill>
                <a:schemeClr val="bg1"/>
              </a:solidFill>
              <a:latin typeface="Segoe UI" panose="020B0502040204020203" pitchFamily="2" charset="0"/>
            </a:endParaRPr>
          </a:p>
          <a:p>
            <a:pPr eaLnBrk="1" hangingPunct="1">
              <a:lnSpc>
                <a:spcPct val="114000"/>
              </a:lnSpc>
            </a:pPr>
            <a:r>
              <a:rPr lang="zh-CN" altLang="en-US" sz="1400" b="1" dirty="0">
                <a:solidFill>
                  <a:schemeClr val="bg1"/>
                </a:solidFill>
                <a:latin typeface="Segoe UI" panose="020B0502040204020203" pitchFamily="2" charset="0"/>
              </a:rPr>
              <a:t>案例分析和研讨：</a:t>
            </a:r>
            <a:endParaRPr lang="zh-CN" altLang="en-US" sz="1400" dirty="0">
              <a:solidFill>
                <a:schemeClr val="bg1"/>
              </a:solidFill>
              <a:latin typeface="Segoe UI" panose="020B0502040204020203" pitchFamily="2" charset="0"/>
            </a:endParaRPr>
          </a:p>
          <a:p>
            <a:pPr eaLnBrk="1" hangingPunct="1">
              <a:lnSpc>
                <a:spcPct val="114000"/>
              </a:lnSpc>
            </a:pPr>
            <a:r>
              <a:rPr lang="zh-CN" altLang="en-US" sz="1400" dirty="0">
                <a:solidFill>
                  <a:schemeClr val="bg1"/>
                </a:solidFill>
                <a:latin typeface="Segoe UI" panose="020B0502040204020203" pitchFamily="2" charset="0"/>
              </a:rPr>
              <a:t>（1）上述案例说明什么?如果在创业过程中总是抱有这种投机取巧、不讲诚信的心理，其后果将会如何?</a:t>
            </a:r>
          </a:p>
          <a:p>
            <a:pPr eaLnBrk="1" hangingPunct="1">
              <a:lnSpc>
                <a:spcPct val="114000"/>
              </a:lnSpc>
            </a:pPr>
            <a:r>
              <a:rPr lang="zh-CN" altLang="en-US" sz="1400" dirty="0">
                <a:solidFill>
                  <a:schemeClr val="bg1"/>
                </a:solidFill>
                <a:latin typeface="Segoe UI" panose="020B0502040204020203" pitchFamily="2" charset="0"/>
              </a:rPr>
              <a:t>（2）请你谈谈对一些创业者通过耍小聪明、钻空子，明里一套、暗里一套也获得不少经济收益的看法。</a:t>
            </a:r>
          </a:p>
        </p:txBody>
      </p:sp>
      <p:sp>
        <p:nvSpPr>
          <p:cNvPr id="20491" name="Freeform 121"/>
          <p:cNvSpPr>
            <a:spLocks noEditPoints="1"/>
          </p:cNvSpPr>
          <p:nvPr/>
        </p:nvSpPr>
        <p:spPr>
          <a:xfrm>
            <a:off x="5574348" y="1849438"/>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a:t>
            </a:r>
            <a:r>
              <a:rPr lang="zh-CN" altLang="en-US" dirty="0">
                <a:sym typeface="+mn-ea"/>
              </a:rPr>
              <a:t>成为企业家型创业者的回报和挑战</a:t>
            </a:r>
            <a:endParaRPr lang="zh-CN" altLang="en-US" dirty="0"/>
          </a:p>
        </p:txBody>
      </p:sp>
      <p:sp>
        <p:nvSpPr>
          <p:cNvPr id="3" name="Freeform 121"/>
          <p:cNvSpPr>
            <a:spLocks noEditPoints="1"/>
          </p:cNvSpPr>
          <p:nvPr/>
        </p:nvSpPr>
        <p:spPr>
          <a:xfrm>
            <a:off x="5574348" y="3804603"/>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732713" y="2874963"/>
            <a:ext cx="2921000"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3 </a:t>
            </a:r>
            <a:r>
              <a:rPr lang="zh-CN" altLang="en-US" sz="6600" dirty="0">
                <a:solidFill>
                  <a:schemeClr val="bg1"/>
                </a:solidFill>
                <a:latin typeface="Segoe UI Light" pitchFamily="2" charset="0"/>
              </a:rPr>
              <a:t>章</a:t>
            </a:r>
          </a:p>
        </p:txBody>
      </p:sp>
      <p:sp>
        <p:nvSpPr>
          <p:cNvPr id="15363" name="文本框 11"/>
          <p:cNvSpPr txBox="1"/>
          <p:nvPr/>
        </p:nvSpPr>
        <p:spPr>
          <a:xfrm>
            <a:off x="451485" y="3736340"/>
            <a:ext cx="7374890" cy="1129665"/>
          </a:xfrm>
          <a:prstGeom prst="rect">
            <a:avLst/>
          </a:prstGeom>
          <a:noFill/>
          <a:ln w="9525">
            <a:noFill/>
          </a:ln>
        </p:spPr>
        <p:txBody>
          <a:bodyPr wrap="square">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创业商机的发现与创造</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2219960"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乔布斯的创业故事</a:t>
            </a:r>
          </a:p>
        </p:txBody>
      </p:sp>
      <p:sp>
        <p:nvSpPr>
          <p:cNvPr id="3" name="矩形 176"/>
          <p:cNvSpPr/>
          <p:nvPr/>
        </p:nvSpPr>
        <p:spPr>
          <a:xfrm>
            <a:off x="7958138" y="3097213"/>
            <a:ext cx="4027487" cy="116840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思考与研讨</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1.阅读有关乔布斯的报道，分析乔布斯是如何发现和创造商机的? </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2. 发现和创造商机为什么对创业者来说非常重要?</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ownloads/pexels-tranmautritam-251225.jpgpexels-tranmautritam-251225"/>
          <p:cNvPicPr>
            <a:picLocks noGrp="1" noChangeAspect="1"/>
          </p:cNvPicPr>
          <p:nvPr/>
        </p:nvPicPr>
        <p:blipFill>
          <a:blip r:embed="rId2" cstate="print"/>
          <a:srcRect t="10660" b="21716"/>
          <a:stretch>
            <a:fillRect/>
          </a:stretch>
        </p:blipFill>
        <p:spPr>
          <a:xfrm>
            <a:off x="1048385" y="2178685"/>
            <a:ext cx="6215380" cy="2497455"/>
          </a:xfrm>
          <a:prstGeom prst="rect">
            <a:avLst/>
          </a:prstGeom>
          <a:noFill/>
          <a:ln w="9525">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8"/>
          <p:cNvSpPr>
            <a:spLocks noGrp="1"/>
          </p:cNvSpPr>
          <p:nvPr>
            <p:ph type="title" idx="4294967295"/>
          </p:nvPr>
        </p:nvSpPr>
        <p:spPr>
          <a:xfrm>
            <a:off x="838200" y="560705"/>
            <a:ext cx="10515600" cy="1079500"/>
          </a:xfrm>
        </p:spPr>
        <p:txBody>
          <a:bodyPr vert="horz" wrap="square" anchor="ctr"/>
          <a:lstStyle/>
          <a:p>
            <a:r>
              <a:rPr lang="zh-CN" altLang="en-US" dirty="0"/>
              <a:t>第</a:t>
            </a:r>
            <a:r>
              <a:rPr lang="en-US" altLang="zh-CN" dirty="0"/>
              <a:t>1</a:t>
            </a:r>
            <a:r>
              <a:rPr lang="zh-CN" altLang="en-US" dirty="0"/>
              <a:t>节 创业商机</a:t>
            </a:r>
          </a:p>
        </p:txBody>
      </p:sp>
      <p:sp>
        <p:nvSpPr>
          <p:cNvPr id="23556" name="椭圆 1"/>
          <p:cNvSpPr>
            <a:spLocks noChangeAspect="1"/>
          </p:cNvSpPr>
          <p:nvPr/>
        </p:nvSpPr>
        <p:spPr>
          <a:xfrm>
            <a:off x="839788" y="2724150"/>
            <a:ext cx="2879725" cy="2879725"/>
          </a:xfrm>
          <a:prstGeom prst="ellipse">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3557" name="空心弧 2"/>
          <p:cNvSpPr>
            <a:spLocks noChangeAspect="1"/>
          </p:cNvSpPr>
          <p:nvPr/>
        </p:nvSpPr>
        <p:spPr>
          <a:xfrm>
            <a:off x="119063" y="2005013"/>
            <a:ext cx="4321175" cy="4319587"/>
          </a:xfrm>
          <a:custGeom>
            <a:avLst/>
            <a:gdLst/>
            <a:ahLst/>
            <a:cxnLst>
              <a:cxn ang="0">
                <a:pos x="2160000" y="0"/>
              </a:cxn>
              <a:cxn ang="0">
                <a:pos x="4320000" y="2160000"/>
              </a:cxn>
              <a:cxn ang="0">
                <a:pos x="2160000" y="4320000"/>
              </a:cxn>
              <a:cxn ang="0">
                <a:pos x="2160000" y="4190400"/>
              </a:cxn>
              <a:cxn ang="0">
                <a:pos x="4190400" y="2160000"/>
              </a:cxn>
              <a:cxn ang="0">
                <a:pos x="2160000" y="129600"/>
              </a:cxn>
              <a:cxn ang="0">
                <a:pos x="2160000" y="0"/>
              </a:cxn>
            </a:cxnLst>
            <a:rect l="0" t="0" r="0" b="0"/>
            <a:pathLst>
              <a:path w="4320000" h="4320000">
                <a:moveTo>
                  <a:pt x="2160000" y="0"/>
                </a:moveTo>
                <a:cubicBezTo>
                  <a:pt x="3352935" y="0"/>
                  <a:pt x="4320000" y="967065"/>
                  <a:pt x="4320000" y="2160000"/>
                </a:cubicBezTo>
                <a:cubicBezTo>
                  <a:pt x="4320000" y="3352935"/>
                  <a:pt x="3352935" y="4320000"/>
                  <a:pt x="2160000" y="4320000"/>
                </a:cubicBezTo>
                <a:lnTo>
                  <a:pt x="2160000" y="4190400"/>
                </a:lnTo>
                <a:cubicBezTo>
                  <a:pt x="3281359" y="4190400"/>
                  <a:pt x="4190400" y="3281359"/>
                  <a:pt x="4190400" y="2160000"/>
                </a:cubicBezTo>
                <a:cubicBezTo>
                  <a:pt x="4190400" y="1038641"/>
                  <a:pt x="3281359" y="129600"/>
                  <a:pt x="2160000" y="129600"/>
                </a:cubicBezTo>
                <a:lnTo>
                  <a:pt x="2160000" y="0"/>
                </a:lnTo>
                <a:close/>
              </a:path>
            </a:pathLst>
          </a:custGeom>
          <a:solidFill>
            <a:schemeClr val="accent2">
              <a:alpha val="100000"/>
            </a:schemeClr>
          </a:solidFill>
          <a:ln w="9525">
            <a:noFill/>
          </a:ln>
        </p:spPr>
        <p:txBody>
          <a:bodyPr/>
          <a:lstStyle/>
          <a:p>
            <a:endParaRPr lang="zh-CN" altLang="en-US"/>
          </a:p>
        </p:txBody>
      </p:sp>
      <p:sp>
        <p:nvSpPr>
          <p:cNvPr id="23558" name="椭圆 5"/>
          <p:cNvSpPr>
            <a:spLocks noChangeAspect="1"/>
          </p:cNvSpPr>
          <p:nvPr/>
        </p:nvSpPr>
        <p:spPr>
          <a:xfrm>
            <a:off x="3173413" y="2187575"/>
            <a:ext cx="449262" cy="449263"/>
          </a:xfrm>
          <a:prstGeom prst="ellipse">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3559" name="椭圆 6"/>
          <p:cNvSpPr>
            <a:spLocks noChangeAspect="1"/>
          </p:cNvSpPr>
          <p:nvPr/>
        </p:nvSpPr>
        <p:spPr>
          <a:xfrm>
            <a:off x="4071938" y="3355975"/>
            <a:ext cx="450850" cy="449263"/>
          </a:xfrm>
          <a:prstGeom prst="ellipse">
            <a:avLst/>
          </a:prstGeom>
          <a:solidFill>
            <a:srgbClr val="354B5E"/>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3560" name="椭圆 7"/>
          <p:cNvSpPr>
            <a:spLocks noChangeAspect="1"/>
          </p:cNvSpPr>
          <p:nvPr/>
        </p:nvSpPr>
        <p:spPr>
          <a:xfrm>
            <a:off x="4071938" y="4522788"/>
            <a:ext cx="450850" cy="450850"/>
          </a:xfrm>
          <a:prstGeom prst="ellipse">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3561" name="椭圆 10"/>
          <p:cNvSpPr>
            <a:spLocks noChangeAspect="1"/>
          </p:cNvSpPr>
          <p:nvPr/>
        </p:nvSpPr>
        <p:spPr>
          <a:xfrm>
            <a:off x="3173413" y="5691188"/>
            <a:ext cx="449262" cy="449262"/>
          </a:xfrm>
          <a:prstGeom prst="ellipse">
            <a:avLst/>
          </a:prstGeom>
          <a:solidFill>
            <a:srgbClr val="354B5E"/>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3562" name="椭圆 11"/>
          <p:cNvSpPr>
            <a:spLocks noChangeAspect="1"/>
          </p:cNvSpPr>
          <p:nvPr/>
        </p:nvSpPr>
        <p:spPr>
          <a:xfrm>
            <a:off x="5629275" y="1962150"/>
            <a:ext cx="900113" cy="900113"/>
          </a:xfrm>
          <a:prstGeom prst="ellipse">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3563" name="椭圆 12"/>
          <p:cNvSpPr>
            <a:spLocks noChangeAspect="1"/>
          </p:cNvSpPr>
          <p:nvPr/>
        </p:nvSpPr>
        <p:spPr>
          <a:xfrm>
            <a:off x="7334250" y="3130550"/>
            <a:ext cx="900113" cy="900113"/>
          </a:xfrm>
          <a:prstGeom prst="ellipse">
            <a:avLst/>
          </a:prstGeom>
          <a:solidFill>
            <a:srgbClr val="354B5E"/>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3564" name="椭圆 13"/>
          <p:cNvSpPr>
            <a:spLocks noChangeAspect="1"/>
          </p:cNvSpPr>
          <p:nvPr/>
        </p:nvSpPr>
        <p:spPr>
          <a:xfrm>
            <a:off x="7334250" y="4298950"/>
            <a:ext cx="900113" cy="898525"/>
          </a:xfrm>
          <a:prstGeom prst="ellipse">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3565" name="椭圆 14"/>
          <p:cNvSpPr>
            <a:spLocks noChangeAspect="1"/>
          </p:cNvSpPr>
          <p:nvPr/>
        </p:nvSpPr>
        <p:spPr>
          <a:xfrm>
            <a:off x="5629275" y="5465763"/>
            <a:ext cx="900113" cy="900112"/>
          </a:xfrm>
          <a:prstGeom prst="ellipse">
            <a:avLst/>
          </a:prstGeom>
          <a:solidFill>
            <a:srgbClr val="354B5E"/>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cxnSp>
        <p:nvCxnSpPr>
          <p:cNvPr id="23566" name="直接连接符 4"/>
          <p:cNvCxnSpPr>
            <a:stCxn id="23558" idx="6"/>
            <a:endCxn id="23562" idx="2"/>
          </p:cNvCxnSpPr>
          <p:nvPr/>
        </p:nvCxnSpPr>
        <p:spPr>
          <a:xfrm>
            <a:off x="3622675" y="2413000"/>
            <a:ext cx="2006600" cy="0"/>
          </a:xfrm>
          <a:prstGeom prst="line">
            <a:avLst/>
          </a:prstGeom>
          <a:ln w="9525" cap="flat" cmpd="sng">
            <a:solidFill>
              <a:srgbClr val="BFBFBF"/>
            </a:solidFill>
            <a:prstDash val="solid"/>
            <a:headEnd type="none" w="med" len="med"/>
            <a:tailEnd type="none" w="med" len="med"/>
          </a:ln>
        </p:spPr>
      </p:cxnSp>
      <p:cxnSp>
        <p:nvCxnSpPr>
          <p:cNvPr id="23567" name="直接连接符 16"/>
          <p:cNvCxnSpPr>
            <a:stCxn id="23559" idx="6"/>
            <a:endCxn id="23563" idx="2"/>
          </p:cNvCxnSpPr>
          <p:nvPr/>
        </p:nvCxnSpPr>
        <p:spPr>
          <a:xfrm>
            <a:off x="4522788" y="3579813"/>
            <a:ext cx="2811462" cy="0"/>
          </a:xfrm>
          <a:prstGeom prst="line">
            <a:avLst/>
          </a:prstGeom>
          <a:ln w="9525" cap="flat" cmpd="sng">
            <a:solidFill>
              <a:srgbClr val="BFBFBF"/>
            </a:solidFill>
            <a:prstDash val="solid"/>
            <a:headEnd type="none" w="med" len="med"/>
            <a:tailEnd type="none" w="med" len="med"/>
          </a:ln>
        </p:spPr>
      </p:cxnSp>
      <p:cxnSp>
        <p:nvCxnSpPr>
          <p:cNvPr id="23568" name="直接连接符 18"/>
          <p:cNvCxnSpPr>
            <a:stCxn id="23560" idx="6"/>
            <a:endCxn id="23564" idx="2"/>
          </p:cNvCxnSpPr>
          <p:nvPr/>
        </p:nvCxnSpPr>
        <p:spPr>
          <a:xfrm>
            <a:off x="4522788" y="4748213"/>
            <a:ext cx="2811462" cy="0"/>
          </a:xfrm>
          <a:prstGeom prst="line">
            <a:avLst/>
          </a:prstGeom>
          <a:ln w="9525" cap="flat" cmpd="sng">
            <a:solidFill>
              <a:srgbClr val="BFBFBF"/>
            </a:solidFill>
            <a:prstDash val="solid"/>
            <a:headEnd type="none" w="med" len="med"/>
            <a:tailEnd type="none" w="med" len="med"/>
          </a:ln>
        </p:spPr>
      </p:cxnSp>
      <p:cxnSp>
        <p:nvCxnSpPr>
          <p:cNvPr id="23569" name="直接连接符 20"/>
          <p:cNvCxnSpPr>
            <a:stCxn id="23561" idx="6"/>
            <a:endCxn id="23565" idx="2"/>
          </p:cNvCxnSpPr>
          <p:nvPr/>
        </p:nvCxnSpPr>
        <p:spPr>
          <a:xfrm>
            <a:off x="3622675" y="5916613"/>
            <a:ext cx="2006600" cy="0"/>
          </a:xfrm>
          <a:prstGeom prst="line">
            <a:avLst/>
          </a:prstGeom>
          <a:ln w="9525" cap="flat" cmpd="sng">
            <a:solidFill>
              <a:srgbClr val="BFBFBF"/>
            </a:solidFill>
            <a:prstDash val="solid"/>
            <a:headEnd type="none" w="med" len="med"/>
            <a:tailEnd type="none" w="med" len="med"/>
          </a:ln>
        </p:spPr>
      </p:cxnSp>
      <p:sp>
        <p:nvSpPr>
          <p:cNvPr id="23570" name="文本框 21"/>
          <p:cNvSpPr txBox="1"/>
          <p:nvPr/>
        </p:nvSpPr>
        <p:spPr>
          <a:xfrm>
            <a:off x="6529705" y="1895475"/>
            <a:ext cx="3376930" cy="132207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chemeClr val="accent2"/>
                </a:solidFill>
                <a:latin typeface="Segoe UI" panose="020B0502040204020203" pitchFamily="2" charset="0"/>
              </a:rPr>
              <a:t>1.该商机能体现出某市场具有真实的需求，且有一定的购买力支持，能取得一定的营业额和利润，并收回投资;</a:t>
            </a:r>
          </a:p>
        </p:txBody>
      </p:sp>
      <p:sp>
        <p:nvSpPr>
          <p:cNvPr id="23571" name="文本框 22"/>
          <p:cNvSpPr txBox="1"/>
          <p:nvPr/>
        </p:nvSpPr>
        <p:spPr>
          <a:xfrm>
            <a:off x="8234680" y="4294505"/>
            <a:ext cx="3118485" cy="101473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chemeClr val="accent2"/>
                </a:solidFill>
                <a:latin typeface="Segoe UI" panose="020B0502040204020203" pitchFamily="2" charset="0"/>
              </a:rPr>
              <a:t>3.面对该商机，创业者具备与之相关的、有效的资源和技能，有能力满足该市场的需求;</a:t>
            </a:r>
          </a:p>
        </p:txBody>
      </p:sp>
      <p:sp>
        <p:nvSpPr>
          <p:cNvPr id="23572" name="文本框 23"/>
          <p:cNvSpPr txBox="1"/>
          <p:nvPr/>
        </p:nvSpPr>
        <p:spPr>
          <a:xfrm>
            <a:off x="8234680" y="3130550"/>
            <a:ext cx="3317240" cy="706755"/>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2.该商机所描述的市场有尚未满足的需求，未来有一定的发展潜力;</a:t>
            </a:r>
          </a:p>
        </p:txBody>
      </p:sp>
      <p:sp>
        <p:nvSpPr>
          <p:cNvPr id="23573" name="文本框 24"/>
          <p:cNvSpPr txBox="1"/>
          <p:nvPr/>
        </p:nvSpPr>
        <p:spPr>
          <a:xfrm>
            <a:off x="6529705" y="5466080"/>
            <a:ext cx="4367530" cy="101473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4.创业者具有一定的竞争优势和开拓该商机所描述市场潜力的能力。具有竞争优势对于一个组织的长期成功和生存是至关重要的。</a:t>
            </a:r>
          </a:p>
        </p:txBody>
      </p:sp>
      <p:sp>
        <p:nvSpPr>
          <p:cNvPr id="23578" name="KSO_Shape"/>
          <p:cNvSpPr>
            <a:spLocks noChangeAspect="1"/>
          </p:cNvSpPr>
          <p:nvPr/>
        </p:nvSpPr>
        <p:spPr>
          <a:xfrm>
            <a:off x="5797550" y="2163763"/>
            <a:ext cx="539750" cy="534987"/>
          </a:xfrm>
          <a:custGeom>
            <a:avLst/>
            <a:gdLst/>
            <a:ahLst/>
            <a:cxnLst>
              <a:cxn ang="0">
                <a:pos x="339155" y="514912"/>
              </a:cxn>
              <a:cxn ang="0">
                <a:pos x="0" y="454373"/>
              </a:cxn>
              <a:cxn ang="0">
                <a:pos x="230779" y="478450"/>
              </a:cxn>
              <a:cxn ang="0">
                <a:pos x="110653" y="429821"/>
              </a:cxn>
              <a:cxn ang="0">
                <a:pos x="458526" y="411365"/>
              </a:cxn>
              <a:cxn ang="0">
                <a:pos x="458526" y="392523"/>
              </a:cxn>
              <a:cxn ang="0">
                <a:pos x="458526" y="363321"/>
              </a:cxn>
              <a:cxn ang="0">
                <a:pos x="343109" y="425598"/>
              </a:cxn>
              <a:cxn ang="0">
                <a:pos x="0" y="351231"/>
              </a:cxn>
              <a:cxn ang="0">
                <a:pos x="311479" y="396316"/>
              </a:cxn>
              <a:cxn ang="0">
                <a:pos x="318417" y="393715"/>
              </a:cxn>
              <a:cxn ang="0">
                <a:pos x="333159" y="392036"/>
              </a:cxn>
              <a:cxn ang="0">
                <a:pos x="345734" y="393227"/>
              </a:cxn>
              <a:cxn ang="0">
                <a:pos x="400531" y="360016"/>
              </a:cxn>
              <a:cxn ang="0">
                <a:pos x="395545" y="356440"/>
              </a:cxn>
              <a:cxn ang="0">
                <a:pos x="394894" y="353352"/>
              </a:cxn>
              <a:cxn ang="0">
                <a:pos x="397171" y="350264"/>
              </a:cxn>
              <a:cxn ang="0">
                <a:pos x="237713" y="300745"/>
              </a:cxn>
              <a:cxn ang="0">
                <a:pos x="116904" y="270025"/>
              </a:cxn>
              <a:cxn ang="0">
                <a:pos x="141800" y="289879"/>
              </a:cxn>
              <a:cxn ang="0">
                <a:pos x="132600" y="292049"/>
              </a:cxn>
              <a:cxn ang="0">
                <a:pos x="116146" y="292211"/>
              </a:cxn>
              <a:cxn ang="0">
                <a:pos x="50388" y="322914"/>
              </a:cxn>
              <a:cxn ang="0">
                <a:pos x="59967" y="327036"/>
              </a:cxn>
              <a:cxn ang="0">
                <a:pos x="61862" y="330020"/>
              </a:cxn>
              <a:cxn ang="0">
                <a:pos x="60887" y="333166"/>
              </a:cxn>
              <a:cxn ang="0">
                <a:pos x="57424" y="335770"/>
              </a:cxn>
              <a:cxn ang="0">
                <a:pos x="193371" y="243926"/>
              </a:cxn>
              <a:cxn ang="0">
                <a:pos x="81474" y="184261"/>
              </a:cxn>
              <a:cxn ang="0">
                <a:pos x="540000" y="164215"/>
              </a:cxn>
              <a:cxn ang="0">
                <a:pos x="198353" y="234756"/>
              </a:cxn>
              <a:cxn ang="0">
                <a:pos x="428968" y="179764"/>
              </a:cxn>
              <a:cxn ang="0">
                <a:pos x="309221" y="157714"/>
              </a:cxn>
              <a:cxn ang="0">
                <a:pos x="540000" y="110516"/>
              </a:cxn>
              <a:cxn ang="0">
                <a:pos x="196891" y="155560"/>
              </a:cxn>
              <a:cxn ang="0">
                <a:pos x="81474" y="93296"/>
              </a:cxn>
              <a:cxn ang="0">
                <a:pos x="187798" y="55750"/>
              </a:cxn>
              <a:cxn ang="0">
                <a:pos x="143320" y="80437"/>
              </a:cxn>
              <a:cxn ang="0">
                <a:pos x="145160" y="83537"/>
              </a:cxn>
              <a:cxn ang="0">
                <a:pos x="144024" y="86636"/>
              </a:cxn>
              <a:cxn ang="0">
                <a:pos x="137639" y="90443"/>
              </a:cxn>
              <a:cxn ang="0">
                <a:pos x="195806" y="122852"/>
              </a:cxn>
              <a:cxn ang="0">
                <a:pos x="209766" y="122036"/>
              </a:cxn>
              <a:cxn ang="0">
                <a:pos x="222644" y="123994"/>
              </a:cxn>
              <a:cxn ang="0">
                <a:pos x="290389" y="111378"/>
              </a:cxn>
              <a:cxn ang="0">
                <a:pos x="417600" y="211182"/>
              </a:cxn>
              <a:cxn ang="0">
                <a:pos x="429266" y="89503"/>
              </a:cxn>
              <a:cxn ang="0">
                <a:pos x="480466" y="64403"/>
              </a:cxn>
              <a:cxn ang="0">
                <a:pos x="478193" y="61313"/>
              </a:cxn>
              <a:cxn ang="0">
                <a:pos x="478896" y="58277"/>
              </a:cxn>
              <a:cxn ang="0">
                <a:pos x="483875" y="54699"/>
              </a:cxn>
              <a:cxn ang="0">
                <a:pos x="429158" y="21414"/>
              </a:cxn>
              <a:cxn ang="0">
                <a:pos x="416547" y="22552"/>
              </a:cxn>
              <a:cxn ang="0">
                <a:pos x="401880" y="20980"/>
              </a:cxn>
              <a:cxn ang="0">
                <a:pos x="394249" y="17944"/>
              </a:cxn>
            </a:cxnLst>
            <a:rect l="0" t="0" r="0" b="0"/>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chemeClr val="bg1">
              <a:alpha val="100000"/>
            </a:schemeClr>
          </a:solidFill>
          <a:ln w="9525">
            <a:noFill/>
          </a:ln>
        </p:spPr>
        <p:txBody>
          <a:bodyPr/>
          <a:lstStyle/>
          <a:p>
            <a:endParaRPr lang="zh-CN" altLang="en-US"/>
          </a:p>
        </p:txBody>
      </p:sp>
      <p:sp>
        <p:nvSpPr>
          <p:cNvPr id="23579" name="KSO_Shape"/>
          <p:cNvSpPr>
            <a:spLocks noChangeAspect="1"/>
          </p:cNvSpPr>
          <p:nvPr/>
        </p:nvSpPr>
        <p:spPr>
          <a:xfrm>
            <a:off x="7605713" y="4478338"/>
            <a:ext cx="396875" cy="539750"/>
          </a:xfrm>
          <a:custGeom>
            <a:avLst/>
            <a:gdLst/>
            <a:ahLst/>
            <a:cxnLst>
              <a:cxn ang="0">
                <a:pos x="289724" y="465095"/>
              </a:cxn>
              <a:cxn ang="0">
                <a:pos x="288828" y="484442"/>
              </a:cxn>
              <a:cxn ang="0">
                <a:pos x="269207" y="496248"/>
              </a:cxn>
              <a:cxn ang="0">
                <a:pos x="217945" y="377083"/>
              </a:cxn>
              <a:cxn ang="0">
                <a:pos x="209948" y="359625"/>
              </a:cxn>
              <a:cxn ang="0">
                <a:pos x="217646" y="347485"/>
              </a:cxn>
              <a:cxn ang="0">
                <a:pos x="225394" y="303521"/>
              </a:cxn>
              <a:cxn ang="0">
                <a:pos x="188061" y="317341"/>
              </a:cxn>
              <a:cxn ang="0">
                <a:pos x="166656" y="338122"/>
              </a:cxn>
              <a:cxn ang="0">
                <a:pos x="157895" y="376799"/>
              </a:cxn>
              <a:cxn ang="0">
                <a:pos x="170638" y="407323"/>
              </a:cxn>
              <a:cxn ang="0">
                <a:pos x="198713" y="427706"/>
              </a:cxn>
              <a:cxn ang="0">
                <a:pos x="226389" y="496013"/>
              </a:cxn>
              <a:cxn ang="0">
                <a:pos x="184277" y="479508"/>
              </a:cxn>
              <a:cxn ang="0">
                <a:pos x="198613" y="529818"/>
              </a:cxn>
              <a:cxn ang="0">
                <a:pos x="270791" y="537971"/>
              </a:cxn>
              <a:cxn ang="0">
                <a:pos x="308025" y="526437"/>
              </a:cxn>
              <a:cxn ang="0">
                <a:pos x="331918" y="506552"/>
              </a:cxn>
              <a:cxn ang="0">
                <a:pos x="344163" y="476823"/>
              </a:cxn>
              <a:cxn ang="0">
                <a:pos x="337792" y="438842"/>
              </a:cxn>
              <a:cxn ang="0">
                <a:pos x="304341" y="408616"/>
              </a:cxn>
              <a:cxn ang="0">
                <a:pos x="274276" y="347170"/>
              </a:cxn>
              <a:cxn ang="0">
                <a:pos x="332018" y="376501"/>
              </a:cxn>
              <a:cxn ang="0">
                <a:pos x="286819" y="306305"/>
              </a:cxn>
              <a:cxn ang="0">
                <a:pos x="271189" y="163825"/>
              </a:cxn>
              <a:cxn ang="0">
                <a:pos x="337394" y="181722"/>
              </a:cxn>
              <a:cxn ang="0">
                <a:pos x="390457" y="222984"/>
              </a:cxn>
              <a:cxn ang="0">
                <a:pos x="433166" y="289103"/>
              </a:cxn>
              <a:cxn ang="0">
                <a:pos x="468210" y="381373"/>
              </a:cxn>
              <a:cxn ang="0">
                <a:pos x="492800" y="491340"/>
              </a:cxn>
              <a:cxn ang="0">
                <a:pos x="478165" y="563226"/>
              </a:cxn>
              <a:cxn ang="0">
                <a:pos x="433564" y="616916"/>
              </a:cxn>
              <a:cxn ang="0">
                <a:pos x="367260" y="652313"/>
              </a:cxn>
              <a:cxn ang="0">
                <a:pos x="287118" y="669514"/>
              </a:cxn>
              <a:cxn ang="0">
                <a:pos x="201600" y="668520"/>
              </a:cxn>
              <a:cxn ang="0">
                <a:pos x="120662" y="647838"/>
              </a:cxn>
              <a:cxn ang="0">
                <a:pos x="53959" y="608266"/>
              </a:cxn>
              <a:cxn ang="0">
                <a:pos x="11051" y="550996"/>
              </a:cxn>
              <a:cxn ang="0">
                <a:pos x="1294" y="476823"/>
              </a:cxn>
              <a:cxn ang="0">
                <a:pos x="44700" y="337724"/>
              </a:cxn>
              <a:cxn ang="0">
                <a:pos x="81436" y="261960"/>
              </a:cxn>
              <a:cxn ang="0">
                <a:pos x="127830" y="205187"/>
              </a:cxn>
              <a:cxn ang="0">
                <a:pos x="188558" y="171183"/>
              </a:cxn>
              <a:cxn ang="0">
                <a:pos x="210435" y="697"/>
              </a:cxn>
              <a:cxn ang="0">
                <a:pos x="242371" y="13148"/>
              </a:cxn>
              <a:cxn ang="0">
                <a:pos x="274605" y="11355"/>
              </a:cxn>
              <a:cxn ang="0">
                <a:pos x="311515" y="99"/>
              </a:cxn>
              <a:cxn ang="0">
                <a:pos x="333204" y="12052"/>
              </a:cxn>
              <a:cxn ang="0">
                <a:pos x="349918" y="55481"/>
              </a:cxn>
              <a:cxn ang="0">
                <a:pos x="370015" y="58170"/>
              </a:cxn>
              <a:cxn ang="0">
                <a:pos x="385535" y="56278"/>
              </a:cxn>
              <a:cxn ang="0">
                <a:pos x="375188" y="92235"/>
              </a:cxn>
              <a:cxn ang="0">
                <a:pos x="345341" y="122714"/>
              </a:cxn>
              <a:cxn ang="0">
                <a:pos x="295100" y="148811"/>
              </a:cxn>
              <a:cxn ang="0">
                <a:pos x="232024" y="142636"/>
              </a:cxn>
              <a:cxn ang="0">
                <a:pos x="195711" y="147815"/>
              </a:cxn>
              <a:cxn ang="0">
                <a:pos x="110548" y="77394"/>
              </a:cxn>
              <a:cxn ang="0">
                <a:pos x="144772" y="60062"/>
              </a:cxn>
              <a:cxn ang="0">
                <a:pos x="171236" y="56078"/>
              </a:cxn>
              <a:cxn ang="0">
                <a:pos x="183175" y="19224"/>
              </a:cxn>
            </a:cxnLst>
            <a:rect l="0" t="0" r="0" b="0"/>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alpha val="100000"/>
            </a:schemeClr>
          </a:solidFill>
          <a:ln w="9525">
            <a:noFill/>
          </a:ln>
        </p:spPr>
        <p:txBody>
          <a:bodyPr/>
          <a:lstStyle/>
          <a:p>
            <a:endParaRPr lang="zh-CN" altLang="en-US"/>
          </a:p>
        </p:txBody>
      </p:sp>
      <p:sp>
        <p:nvSpPr>
          <p:cNvPr id="23580" name="KSO_Shape"/>
          <p:cNvSpPr>
            <a:spLocks noChangeAspect="1"/>
          </p:cNvSpPr>
          <p:nvPr/>
        </p:nvSpPr>
        <p:spPr>
          <a:xfrm>
            <a:off x="7583488" y="3294063"/>
            <a:ext cx="400050" cy="539750"/>
          </a:xfrm>
          <a:custGeom>
            <a:avLst/>
            <a:gdLst/>
            <a:ahLst/>
            <a:cxnLst>
              <a:cxn ang="0">
                <a:pos x="396629" y="515205"/>
              </a:cxn>
              <a:cxn ang="0">
                <a:pos x="400178" y="518457"/>
              </a:cxn>
              <a:cxn ang="0">
                <a:pos x="399936" y="536667"/>
              </a:cxn>
              <a:cxn ang="0">
                <a:pos x="395903" y="539594"/>
              </a:cxn>
              <a:cxn ang="0">
                <a:pos x="5323" y="539756"/>
              </a:cxn>
              <a:cxn ang="0">
                <a:pos x="968" y="537155"/>
              </a:cxn>
              <a:cxn ang="0">
                <a:pos x="161" y="518945"/>
              </a:cxn>
              <a:cxn ang="0">
                <a:pos x="3306" y="515449"/>
              </a:cxn>
              <a:cxn ang="0">
                <a:pos x="72101" y="382887"/>
              </a:cxn>
              <a:cxn ang="0">
                <a:pos x="77721" y="384990"/>
              </a:cxn>
              <a:cxn ang="0">
                <a:pos x="79648" y="490636"/>
              </a:cxn>
              <a:cxn ang="0">
                <a:pos x="77159" y="494762"/>
              </a:cxn>
              <a:cxn ang="0">
                <a:pos x="71218" y="496461"/>
              </a:cxn>
              <a:cxn ang="0">
                <a:pos x="3051" y="495166"/>
              </a:cxn>
              <a:cxn ang="0">
                <a:pos x="80" y="491203"/>
              </a:cxn>
              <a:cxn ang="0">
                <a:pos x="1525" y="385395"/>
              </a:cxn>
              <a:cxn ang="0">
                <a:pos x="6744" y="382968"/>
              </a:cxn>
              <a:cxn ang="0">
                <a:pos x="175977" y="322707"/>
              </a:cxn>
              <a:cxn ang="0">
                <a:pos x="180919" y="327059"/>
              </a:cxn>
              <a:cxn ang="0">
                <a:pos x="181729" y="489288"/>
              </a:cxn>
              <a:cxn ang="0">
                <a:pos x="178245" y="494929"/>
              </a:cxn>
              <a:cxn ang="0">
                <a:pos x="109295" y="496380"/>
              </a:cxn>
              <a:cxn ang="0">
                <a:pos x="103623" y="493157"/>
              </a:cxn>
              <a:cxn ang="0">
                <a:pos x="101678" y="331330"/>
              </a:cxn>
              <a:cxn ang="0">
                <a:pos x="104109" y="324963"/>
              </a:cxn>
              <a:cxn ang="0">
                <a:pos x="218503" y="268586"/>
              </a:cxn>
              <a:cxn ang="0">
                <a:pos x="287370" y="270202"/>
              </a:cxn>
              <a:cxn ang="0">
                <a:pos x="289784" y="276745"/>
              </a:cxn>
              <a:cxn ang="0">
                <a:pos x="287853" y="494360"/>
              </a:cxn>
              <a:cxn ang="0">
                <a:pos x="281417" y="496461"/>
              </a:cxn>
              <a:cxn ang="0">
                <a:pos x="212629" y="494845"/>
              </a:cxn>
              <a:cxn ang="0">
                <a:pos x="210135" y="488302"/>
              </a:cxn>
              <a:cxn ang="0">
                <a:pos x="212066" y="270687"/>
              </a:cxn>
              <a:cxn ang="0">
                <a:pos x="218503" y="268586"/>
              </a:cxn>
              <a:cxn ang="0">
                <a:pos x="397523" y="133284"/>
              </a:cxn>
              <a:cxn ang="0">
                <a:pos x="400500" y="140880"/>
              </a:cxn>
              <a:cxn ang="0">
                <a:pos x="399133" y="492825"/>
              </a:cxn>
              <a:cxn ang="0">
                <a:pos x="393903" y="495330"/>
              </a:cxn>
              <a:cxn ang="0">
                <a:pos x="323909" y="494521"/>
              </a:cxn>
              <a:cxn ang="0">
                <a:pos x="320932" y="486844"/>
              </a:cxn>
              <a:cxn ang="0">
                <a:pos x="322220" y="134820"/>
              </a:cxn>
              <a:cxn ang="0">
                <a:pos x="327529" y="132395"/>
              </a:cxn>
              <a:cxn ang="0">
                <a:pos x="310235" y="89074"/>
              </a:cxn>
              <a:cxn ang="0">
                <a:pos x="296826" y="131471"/>
              </a:cxn>
              <a:cxn ang="0">
                <a:pos x="279380" y="167811"/>
              </a:cxn>
              <a:cxn ang="0">
                <a:pos x="258542" y="198418"/>
              </a:cxn>
              <a:cxn ang="0">
                <a:pos x="235037" y="224017"/>
              </a:cxn>
              <a:cxn ang="0">
                <a:pos x="209676" y="244852"/>
              </a:cxn>
              <a:cxn ang="0">
                <a:pos x="183021" y="261407"/>
              </a:cxn>
              <a:cxn ang="0">
                <a:pos x="149098" y="276912"/>
              </a:cxn>
              <a:cxn ang="0">
                <a:pos x="96517" y="291852"/>
              </a:cxn>
              <a:cxn ang="0">
                <a:pos x="51043" y="297747"/>
              </a:cxn>
              <a:cxn ang="0">
                <a:pos x="10497" y="298070"/>
              </a:cxn>
              <a:cxn ang="0">
                <a:pos x="34808" y="293387"/>
              </a:cxn>
              <a:cxn ang="0">
                <a:pos x="72609" y="285311"/>
              </a:cxn>
              <a:cxn ang="0">
                <a:pos x="106613" y="274570"/>
              </a:cxn>
              <a:cxn ang="0">
                <a:pos x="144010" y="258177"/>
              </a:cxn>
              <a:cxn ang="0">
                <a:pos x="193118" y="226521"/>
              </a:cxn>
              <a:cxn ang="0">
                <a:pos x="230514" y="190665"/>
              </a:cxn>
              <a:cxn ang="0">
                <a:pos x="257653" y="153759"/>
              </a:cxn>
              <a:cxn ang="0">
                <a:pos x="276230" y="118711"/>
              </a:cxn>
              <a:cxn ang="0">
                <a:pos x="289719" y="81725"/>
              </a:cxn>
            </a:cxnLst>
            <a:rect l="0" t="0" r="0" b="0"/>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bg1">
              <a:alpha val="100000"/>
            </a:schemeClr>
          </a:solidFill>
          <a:ln w="9525">
            <a:noFill/>
          </a:ln>
        </p:spPr>
        <p:txBody>
          <a:bodyPr/>
          <a:lstStyle/>
          <a:p>
            <a:endParaRPr lang="zh-CN" altLang="en-US"/>
          </a:p>
        </p:txBody>
      </p:sp>
      <p:sp>
        <p:nvSpPr>
          <p:cNvPr id="23581" name="KSO_Shape"/>
          <p:cNvSpPr>
            <a:spLocks noChangeAspect="1"/>
          </p:cNvSpPr>
          <p:nvPr/>
        </p:nvSpPr>
        <p:spPr>
          <a:xfrm>
            <a:off x="5827713" y="5668963"/>
            <a:ext cx="536575" cy="539750"/>
          </a:xfrm>
          <a:custGeom>
            <a:avLst/>
            <a:gdLst/>
            <a:ahLst/>
            <a:cxnLst>
              <a:cxn ang="0">
                <a:pos x="295324" y="439520"/>
              </a:cxn>
              <a:cxn ang="0">
                <a:pos x="314293" y="383448"/>
              </a:cxn>
              <a:cxn ang="0">
                <a:pos x="310383" y="351758"/>
              </a:cxn>
              <a:cxn ang="0">
                <a:pos x="357299" y="356823"/>
              </a:cxn>
              <a:cxn ang="0">
                <a:pos x="348539" y="464698"/>
              </a:cxn>
              <a:cxn ang="0">
                <a:pos x="376486" y="419985"/>
              </a:cxn>
              <a:cxn ang="0">
                <a:pos x="433538" y="330342"/>
              </a:cxn>
              <a:cxn ang="0">
                <a:pos x="476182" y="358704"/>
              </a:cxn>
              <a:cxn ang="0">
                <a:pos x="473793" y="457825"/>
              </a:cxn>
              <a:cxn ang="0">
                <a:pos x="400306" y="480253"/>
              </a:cxn>
              <a:cxn ang="0">
                <a:pos x="254490" y="478589"/>
              </a:cxn>
              <a:cxn ang="0">
                <a:pos x="187953" y="454641"/>
              </a:cxn>
              <a:cxn ang="0">
                <a:pos x="192080" y="352337"/>
              </a:cxn>
              <a:cxn ang="0">
                <a:pos x="246164" y="329257"/>
              </a:cxn>
              <a:cxn ang="0">
                <a:pos x="263804" y="203583"/>
              </a:cxn>
              <a:cxn ang="0">
                <a:pos x="269372" y="255789"/>
              </a:cxn>
              <a:cxn ang="0">
                <a:pos x="320136" y="307562"/>
              </a:cxn>
              <a:cxn ang="0">
                <a:pos x="354702" y="302934"/>
              </a:cxn>
              <a:cxn ang="0">
                <a:pos x="398308" y="247763"/>
              </a:cxn>
              <a:cxn ang="0">
                <a:pos x="372709" y="213923"/>
              </a:cxn>
              <a:cxn ang="0">
                <a:pos x="303070" y="189916"/>
              </a:cxn>
              <a:cxn ang="0">
                <a:pos x="339227" y="114209"/>
              </a:cxn>
              <a:cxn ang="0">
                <a:pos x="384423" y="133877"/>
              </a:cxn>
              <a:cxn ang="0">
                <a:pos x="414506" y="177479"/>
              </a:cxn>
              <a:cxn ang="0">
                <a:pos x="421521" y="236049"/>
              </a:cxn>
              <a:cxn ang="0">
                <a:pos x="398814" y="289485"/>
              </a:cxn>
              <a:cxn ang="0">
                <a:pos x="359475" y="322675"/>
              </a:cxn>
              <a:cxn ang="0">
                <a:pos x="320064" y="328315"/>
              </a:cxn>
              <a:cxn ang="0">
                <a:pos x="279134" y="304236"/>
              </a:cxn>
              <a:cxn ang="0">
                <a:pos x="248328" y="257308"/>
              </a:cxn>
              <a:cxn ang="0">
                <a:pos x="244496" y="197581"/>
              </a:cxn>
              <a:cxn ang="0">
                <a:pos x="267130" y="147399"/>
              </a:cxn>
              <a:cxn ang="0">
                <a:pos x="307626" y="118042"/>
              </a:cxn>
              <a:cxn ang="0">
                <a:pos x="204055" y="88727"/>
              </a:cxn>
              <a:cxn ang="0">
                <a:pos x="178748" y="105116"/>
              </a:cxn>
              <a:cxn ang="0">
                <a:pos x="147368" y="118184"/>
              </a:cxn>
              <a:cxn ang="0">
                <a:pos x="148163" y="143742"/>
              </a:cxn>
              <a:cxn ang="0">
                <a:pos x="196102" y="171177"/>
              </a:cxn>
              <a:cxn ang="0">
                <a:pos x="225530" y="208286"/>
              </a:cxn>
              <a:cxn ang="0">
                <a:pos x="211286" y="252760"/>
              </a:cxn>
              <a:cxn ang="0">
                <a:pos x="145271" y="266839"/>
              </a:cxn>
              <a:cxn ang="0">
                <a:pos x="147801" y="246335"/>
              </a:cxn>
              <a:cxn ang="0">
                <a:pos x="190968" y="240342"/>
              </a:cxn>
              <a:cxn ang="0">
                <a:pos x="199428" y="211174"/>
              </a:cxn>
              <a:cxn ang="0">
                <a:pos x="167396" y="184678"/>
              </a:cxn>
              <a:cxn ang="0">
                <a:pos x="122133" y="150889"/>
              </a:cxn>
              <a:cxn ang="0">
                <a:pos x="128134" y="105838"/>
              </a:cxn>
              <a:cxn ang="0">
                <a:pos x="189896" y="361"/>
              </a:cxn>
              <a:cxn ang="0">
                <a:pos x="296640" y="44102"/>
              </a:cxn>
              <a:cxn ang="0">
                <a:pos x="258285" y="54875"/>
              </a:cxn>
              <a:cxn ang="0">
                <a:pos x="167679" y="32173"/>
              </a:cxn>
              <a:cxn ang="0">
                <a:pos x="93790" y="58924"/>
              </a:cxn>
              <a:cxn ang="0">
                <a:pos x="44796" y="118426"/>
              </a:cxn>
              <a:cxn ang="0">
                <a:pos x="32639" y="195424"/>
              </a:cxn>
              <a:cxn ang="0">
                <a:pos x="56520" y="260783"/>
              </a:cxn>
              <a:cxn ang="0">
                <a:pos x="106961" y="307343"/>
              </a:cxn>
              <a:cxn ang="0">
                <a:pos x="123751" y="349060"/>
              </a:cxn>
              <a:cxn ang="0">
                <a:pos x="51816" y="304885"/>
              </a:cxn>
              <a:cxn ang="0">
                <a:pos x="8467" y="233454"/>
              </a:cxn>
              <a:cxn ang="0">
                <a:pos x="3618" y="142863"/>
              </a:cxn>
              <a:cxn ang="0">
                <a:pos x="46533" y="58635"/>
              </a:cxn>
              <a:cxn ang="0">
                <a:pos x="125777" y="8097"/>
              </a:cxn>
            </a:cxnLst>
            <a:rect l="0" t="0" r="0" b="0"/>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chemeClr val="bg1">
              <a:alpha val="100000"/>
            </a:schemeClr>
          </a:solidFill>
          <a:ln w="9525">
            <a:noFill/>
          </a:ln>
        </p:spPr>
        <p:txBody>
          <a:bodyPr/>
          <a:lstStyle/>
          <a:p>
            <a:endParaRPr lang="zh-CN" altLang="en-US"/>
          </a:p>
        </p:txBody>
      </p:sp>
      <p:sp>
        <p:nvSpPr>
          <p:cNvPr id="23582" name="KSO_Shape"/>
          <p:cNvSpPr>
            <a:spLocks noChangeAspect="1"/>
          </p:cNvSpPr>
          <p:nvPr/>
        </p:nvSpPr>
        <p:spPr>
          <a:xfrm>
            <a:off x="1739900" y="3355975"/>
            <a:ext cx="1079500" cy="1057275"/>
          </a:xfrm>
          <a:custGeom>
            <a:avLst/>
            <a:gdLst/>
            <a:ahLst/>
            <a:cxnLst>
              <a:cxn ang="0">
                <a:pos x="761428" y="698784"/>
              </a:cxn>
              <a:cxn ang="0">
                <a:pos x="776609" y="749228"/>
              </a:cxn>
              <a:cxn ang="0">
                <a:pos x="739997" y="785945"/>
              </a:cxn>
              <a:cxn ang="0">
                <a:pos x="779176" y="790521"/>
              </a:cxn>
              <a:cxn ang="0">
                <a:pos x="1069619" y="769763"/>
              </a:cxn>
              <a:cxn ang="0">
                <a:pos x="1077879" y="817752"/>
              </a:cxn>
              <a:cxn ang="0">
                <a:pos x="1049527" y="850674"/>
              </a:cxn>
              <a:cxn ang="0">
                <a:pos x="377110" y="956584"/>
              </a:cxn>
              <a:cxn ang="0">
                <a:pos x="218715" y="697274"/>
              </a:cxn>
              <a:cxn ang="0">
                <a:pos x="208566" y="738852"/>
              </a:cxn>
              <a:cxn ang="0">
                <a:pos x="239684" y="767129"/>
              </a:cxn>
              <a:cxn ang="0">
                <a:pos x="279835" y="752823"/>
              </a:cxn>
              <a:cxn ang="0">
                <a:pos x="286081" y="710351"/>
              </a:cxn>
              <a:cxn ang="0">
                <a:pos x="252175" y="685314"/>
              </a:cxn>
              <a:cxn ang="0">
                <a:pos x="613586" y="420369"/>
              </a:cxn>
              <a:cxn ang="0">
                <a:pos x="594072" y="446738"/>
              </a:cxn>
              <a:cxn ang="0">
                <a:pos x="628862" y="496234"/>
              </a:cxn>
              <a:cxn ang="0">
                <a:pos x="614478" y="502044"/>
              </a:cxn>
              <a:cxn ang="0">
                <a:pos x="581695" y="496458"/>
              </a:cxn>
              <a:cxn ang="0">
                <a:pos x="651944" y="525284"/>
              </a:cxn>
              <a:cxn ang="0">
                <a:pos x="665325" y="498581"/>
              </a:cxn>
              <a:cxn ang="0">
                <a:pos x="634103" y="453553"/>
              </a:cxn>
              <a:cxn ang="0">
                <a:pos x="650383" y="444838"/>
              </a:cxn>
              <a:cxn ang="0">
                <a:pos x="680713" y="449754"/>
              </a:cxn>
              <a:cxn ang="0">
                <a:pos x="701453" y="409978"/>
              </a:cxn>
              <a:cxn ang="0">
                <a:pos x="706137" y="491989"/>
              </a:cxn>
              <a:cxn ang="0">
                <a:pos x="657185" y="557798"/>
              </a:cxn>
              <a:cxn ang="0">
                <a:pos x="788763" y="627853"/>
              </a:cxn>
              <a:cxn ang="0">
                <a:pos x="815190" y="608077"/>
              </a:cxn>
              <a:cxn ang="0">
                <a:pos x="852656" y="477017"/>
              </a:cxn>
              <a:cxn ang="0">
                <a:pos x="844628" y="445844"/>
              </a:cxn>
              <a:cxn ang="0">
                <a:pos x="484907" y="314001"/>
              </a:cxn>
              <a:cxn ang="0">
                <a:pos x="391130" y="427520"/>
              </a:cxn>
              <a:cxn ang="0">
                <a:pos x="410309" y="455117"/>
              </a:cxn>
              <a:cxn ang="0">
                <a:pos x="569429" y="547742"/>
              </a:cxn>
              <a:cxn ang="0">
                <a:pos x="550696" y="469978"/>
              </a:cxn>
              <a:cxn ang="0">
                <a:pos x="593961" y="395788"/>
              </a:cxn>
              <a:cxn ang="0">
                <a:pos x="572886" y="339699"/>
              </a:cxn>
              <a:cxn ang="0">
                <a:pos x="694986" y="357464"/>
              </a:cxn>
              <a:cxn ang="0">
                <a:pos x="747394" y="650311"/>
              </a:cxn>
              <a:cxn ang="0">
                <a:pos x="391576" y="500369"/>
              </a:cxn>
              <a:cxn ang="0">
                <a:pos x="794694" y="149326"/>
              </a:cxn>
              <a:cxn ang="0">
                <a:pos x="838840" y="168090"/>
              </a:cxn>
              <a:cxn ang="0">
                <a:pos x="835718" y="178142"/>
              </a:cxn>
              <a:cxn ang="0">
                <a:pos x="831928" y="192326"/>
              </a:cxn>
              <a:cxn ang="0">
                <a:pos x="866375" y="159378"/>
              </a:cxn>
              <a:cxn ang="0">
                <a:pos x="823232" y="144747"/>
              </a:cxn>
              <a:cxn ang="0">
                <a:pos x="832708" y="144523"/>
              </a:cxn>
              <a:cxn ang="0">
                <a:pos x="828472" y="119729"/>
              </a:cxn>
              <a:cxn ang="0">
                <a:pos x="677641" y="151560"/>
              </a:cxn>
              <a:cxn ang="0">
                <a:pos x="712088" y="254536"/>
              </a:cxn>
              <a:cxn ang="0">
                <a:pos x="817324" y="218572"/>
              </a:cxn>
              <a:cxn ang="0">
                <a:pos x="780202" y="176131"/>
              </a:cxn>
              <a:cxn ang="0">
                <a:pos x="779756" y="117272"/>
              </a:cxn>
              <a:cxn ang="0">
                <a:pos x="823455" y="87451"/>
              </a:cxn>
              <a:cxn ang="0">
                <a:pos x="868939" y="115373"/>
              </a:cxn>
              <a:cxn ang="0">
                <a:pos x="887221" y="171664"/>
              </a:cxn>
              <a:cxn ang="0">
                <a:pos x="927354" y="188863"/>
              </a:cxn>
              <a:cxn ang="0">
                <a:pos x="998589" y="129892"/>
              </a:cxn>
              <a:cxn ang="0">
                <a:pos x="1030026" y="164292"/>
              </a:cxn>
              <a:cxn ang="0">
                <a:pos x="780648" y="266598"/>
              </a:cxn>
              <a:cxn ang="0">
                <a:pos x="757683" y="85329"/>
              </a:cxn>
            </a:cxnLst>
            <a:rect l="0" t="0" r="0" b="0"/>
            <a:pathLst>
              <a:path w="3073399" h="3009901">
                <a:moveTo>
                  <a:pt x="1055687" y="1949450"/>
                </a:moveTo>
                <a:lnTo>
                  <a:pt x="1078240" y="1949450"/>
                </a:lnTo>
                <a:lnTo>
                  <a:pt x="1078927" y="1949450"/>
                </a:lnTo>
                <a:lnTo>
                  <a:pt x="1086499" y="1949450"/>
                </a:lnTo>
                <a:lnTo>
                  <a:pt x="1351101" y="1949450"/>
                </a:lnTo>
                <a:lnTo>
                  <a:pt x="1804388" y="1949450"/>
                </a:lnTo>
                <a:lnTo>
                  <a:pt x="2069625" y="1949450"/>
                </a:lnTo>
                <a:lnTo>
                  <a:pt x="2076931" y="1949450"/>
                </a:lnTo>
                <a:lnTo>
                  <a:pt x="2084237" y="1950085"/>
                </a:lnTo>
                <a:lnTo>
                  <a:pt x="2091543" y="1951355"/>
                </a:lnTo>
                <a:lnTo>
                  <a:pt x="2098532" y="1952307"/>
                </a:lnTo>
                <a:lnTo>
                  <a:pt x="2105838" y="1953894"/>
                </a:lnTo>
                <a:lnTo>
                  <a:pt x="2112508" y="1956115"/>
                </a:lnTo>
                <a:lnTo>
                  <a:pt x="2119496" y="1958337"/>
                </a:lnTo>
                <a:lnTo>
                  <a:pt x="2126167" y="1960876"/>
                </a:lnTo>
                <a:lnTo>
                  <a:pt x="2132202" y="1963732"/>
                </a:lnTo>
                <a:lnTo>
                  <a:pt x="2138555" y="1966906"/>
                </a:lnTo>
                <a:lnTo>
                  <a:pt x="2144591" y="1970397"/>
                </a:lnTo>
                <a:lnTo>
                  <a:pt x="2150626" y="1974206"/>
                </a:lnTo>
                <a:lnTo>
                  <a:pt x="2156344" y="1978331"/>
                </a:lnTo>
                <a:lnTo>
                  <a:pt x="2161744" y="1982775"/>
                </a:lnTo>
                <a:lnTo>
                  <a:pt x="2166826" y="1987218"/>
                </a:lnTo>
                <a:lnTo>
                  <a:pt x="2172226" y="1991979"/>
                </a:lnTo>
                <a:lnTo>
                  <a:pt x="2176991" y="1997057"/>
                </a:lnTo>
                <a:lnTo>
                  <a:pt x="2181438" y="2002135"/>
                </a:lnTo>
                <a:lnTo>
                  <a:pt x="2185568" y="2007847"/>
                </a:lnTo>
                <a:lnTo>
                  <a:pt x="2190015" y="2013243"/>
                </a:lnTo>
                <a:lnTo>
                  <a:pt x="2193826" y="2019273"/>
                </a:lnTo>
                <a:lnTo>
                  <a:pt x="2197321" y="2025620"/>
                </a:lnTo>
                <a:lnTo>
                  <a:pt x="2200497" y="2031651"/>
                </a:lnTo>
                <a:lnTo>
                  <a:pt x="2203038" y="2037998"/>
                </a:lnTo>
                <a:lnTo>
                  <a:pt x="2205897" y="2044663"/>
                </a:lnTo>
                <a:lnTo>
                  <a:pt x="2208121" y="2051328"/>
                </a:lnTo>
                <a:lnTo>
                  <a:pt x="2210027" y="2058310"/>
                </a:lnTo>
                <a:lnTo>
                  <a:pt x="2211615" y="2065292"/>
                </a:lnTo>
                <a:lnTo>
                  <a:pt x="2212886" y="2072592"/>
                </a:lnTo>
                <a:lnTo>
                  <a:pt x="2213838" y="2079892"/>
                </a:lnTo>
                <a:lnTo>
                  <a:pt x="2214474" y="2087191"/>
                </a:lnTo>
                <a:lnTo>
                  <a:pt x="2214791" y="2094491"/>
                </a:lnTo>
                <a:lnTo>
                  <a:pt x="2214474" y="2102108"/>
                </a:lnTo>
                <a:lnTo>
                  <a:pt x="2213838" y="2109408"/>
                </a:lnTo>
                <a:lnTo>
                  <a:pt x="2212886" y="2116707"/>
                </a:lnTo>
                <a:lnTo>
                  <a:pt x="2211615" y="2123689"/>
                </a:lnTo>
                <a:lnTo>
                  <a:pt x="2210027" y="2130672"/>
                </a:lnTo>
                <a:lnTo>
                  <a:pt x="2208121" y="2137654"/>
                </a:lnTo>
                <a:lnTo>
                  <a:pt x="2205897" y="2144319"/>
                </a:lnTo>
                <a:lnTo>
                  <a:pt x="2203038" y="2150984"/>
                </a:lnTo>
                <a:lnTo>
                  <a:pt x="2200497" y="2157649"/>
                </a:lnTo>
                <a:lnTo>
                  <a:pt x="2197321" y="2163996"/>
                </a:lnTo>
                <a:lnTo>
                  <a:pt x="2193826" y="2169709"/>
                </a:lnTo>
                <a:lnTo>
                  <a:pt x="2190015" y="2175739"/>
                </a:lnTo>
                <a:lnTo>
                  <a:pt x="2185568" y="2181452"/>
                </a:lnTo>
                <a:lnTo>
                  <a:pt x="2181438" y="2186847"/>
                </a:lnTo>
                <a:lnTo>
                  <a:pt x="2176991" y="2192243"/>
                </a:lnTo>
                <a:lnTo>
                  <a:pt x="2172226" y="2197003"/>
                </a:lnTo>
                <a:lnTo>
                  <a:pt x="2166826" y="2201764"/>
                </a:lnTo>
                <a:lnTo>
                  <a:pt x="2161744" y="2206524"/>
                </a:lnTo>
                <a:lnTo>
                  <a:pt x="2156344" y="2210968"/>
                </a:lnTo>
                <a:lnTo>
                  <a:pt x="2150626" y="2214776"/>
                </a:lnTo>
                <a:lnTo>
                  <a:pt x="2144591" y="2218585"/>
                </a:lnTo>
                <a:lnTo>
                  <a:pt x="2138555" y="2222076"/>
                </a:lnTo>
                <a:lnTo>
                  <a:pt x="2132202" y="2225250"/>
                </a:lnTo>
                <a:lnTo>
                  <a:pt x="2126167" y="2228423"/>
                </a:lnTo>
                <a:lnTo>
                  <a:pt x="2119496" y="2230645"/>
                </a:lnTo>
                <a:lnTo>
                  <a:pt x="2112508" y="2233184"/>
                </a:lnTo>
                <a:lnTo>
                  <a:pt x="2105838" y="2235088"/>
                </a:lnTo>
                <a:lnTo>
                  <a:pt x="2098532" y="2236675"/>
                </a:lnTo>
                <a:lnTo>
                  <a:pt x="2091543" y="2238262"/>
                </a:lnTo>
                <a:lnTo>
                  <a:pt x="2084237" y="2238897"/>
                </a:lnTo>
                <a:lnTo>
                  <a:pt x="2076931" y="2239531"/>
                </a:lnTo>
                <a:lnTo>
                  <a:pt x="2069625" y="2239531"/>
                </a:lnTo>
                <a:lnTo>
                  <a:pt x="1804388" y="2239531"/>
                </a:lnTo>
                <a:lnTo>
                  <a:pt x="1584256" y="2239531"/>
                </a:lnTo>
                <a:lnTo>
                  <a:pt x="1584256" y="2308085"/>
                </a:lnTo>
                <a:lnTo>
                  <a:pt x="2069625" y="2308085"/>
                </a:lnTo>
                <a:lnTo>
                  <a:pt x="2082331" y="2307767"/>
                </a:lnTo>
                <a:lnTo>
                  <a:pt x="2095355" y="2306815"/>
                </a:lnTo>
                <a:lnTo>
                  <a:pt x="2108379" y="2304593"/>
                </a:lnTo>
                <a:lnTo>
                  <a:pt x="2120767" y="2302054"/>
                </a:lnTo>
                <a:lnTo>
                  <a:pt x="2133155" y="2298563"/>
                </a:lnTo>
                <a:lnTo>
                  <a:pt x="2144908" y="2294437"/>
                </a:lnTo>
                <a:lnTo>
                  <a:pt x="2156344" y="2289677"/>
                </a:lnTo>
                <a:lnTo>
                  <a:pt x="2167462" y="2284281"/>
                </a:lnTo>
                <a:lnTo>
                  <a:pt x="2178262" y="2278251"/>
                </a:lnTo>
                <a:lnTo>
                  <a:pt x="2188744" y="2271586"/>
                </a:lnTo>
                <a:lnTo>
                  <a:pt x="2198909" y="2264287"/>
                </a:lnTo>
                <a:lnTo>
                  <a:pt x="2208438" y="2256670"/>
                </a:lnTo>
                <a:lnTo>
                  <a:pt x="2217333" y="2248101"/>
                </a:lnTo>
                <a:lnTo>
                  <a:pt x="2226227" y="2239531"/>
                </a:lnTo>
                <a:lnTo>
                  <a:pt x="2234168" y="2230010"/>
                </a:lnTo>
                <a:lnTo>
                  <a:pt x="2241792" y="2220489"/>
                </a:lnTo>
                <a:lnTo>
                  <a:pt x="2946339" y="2149079"/>
                </a:lnTo>
                <a:lnTo>
                  <a:pt x="2952057" y="2148445"/>
                </a:lnTo>
                <a:lnTo>
                  <a:pt x="2958410" y="2148445"/>
                </a:lnTo>
                <a:lnTo>
                  <a:pt x="2964445" y="2148762"/>
                </a:lnTo>
                <a:lnTo>
                  <a:pt x="2970480" y="2149079"/>
                </a:lnTo>
                <a:lnTo>
                  <a:pt x="2976198" y="2150349"/>
                </a:lnTo>
                <a:lnTo>
                  <a:pt x="2982234" y="2151301"/>
                </a:lnTo>
                <a:lnTo>
                  <a:pt x="2988269" y="2152571"/>
                </a:lnTo>
                <a:lnTo>
                  <a:pt x="2993669" y="2154792"/>
                </a:lnTo>
                <a:lnTo>
                  <a:pt x="2999704" y="2157014"/>
                </a:lnTo>
                <a:lnTo>
                  <a:pt x="3004787" y="2159235"/>
                </a:lnTo>
                <a:lnTo>
                  <a:pt x="3010504" y="2161774"/>
                </a:lnTo>
                <a:lnTo>
                  <a:pt x="3015587" y="2164948"/>
                </a:lnTo>
                <a:lnTo>
                  <a:pt x="3020987" y="2168439"/>
                </a:lnTo>
                <a:lnTo>
                  <a:pt x="3025752" y="2171930"/>
                </a:lnTo>
                <a:lnTo>
                  <a:pt x="3030834" y="2175739"/>
                </a:lnTo>
                <a:lnTo>
                  <a:pt x="3035281" y="2179865"/>
                </a:lnTo>
                <a:lnTo>
                  <a:pt x="3039728" y="2184308"/>
                </a:lnTo>
                <a:lnTo>
                  <a:pt x="3043858" y="2189069"/>
                </a:lnTo>
                <a:lnTo>
                  <a:pt x="3047669" y="2193829"/>
                </a:lnTo>
                <a:lnTo>
                  <a:pt x="3051164" y="2199225"/>
                </a:lnTo>
                <a:lnTo>
                  <a:pt x="3054658" y="2204303"/>
                </a:lnTo>
                <a:lnTo>
                  <a:pt x="3057834" y="2209381"/>
                </a:lnTo>
                <a:lnTo>
                  <a:pt x="3060693" y="2215094"/>
                </a:lnTo>
                <a:lnTo>
                  <a:pt x="3063234" y="2220806"/>
                </a:lnTo>
                <a:lnTo>
                  <a:pt x="3065458" y="2226519"/>
                </a:lnTo>
                <a:lnTo>
                  <a:pt x="3067681" y="2232549"/>
                </a:lnTo>
                <a:lnTo>
                  <a:pt x="3069270" y="2238897"/>
                </a:lnTo>
                <a:lnTo>
                  <a:pt x="3070858" y="2244609"/>
                </a:lnTo>
                <a:lnTo>
                  <a:pt x="3071811" y="2250957"/>
                </a:lnTo>
                <a:lnTo>
                  <a:pt x="3072446" y="2257305"/>
                </a:lnTo>
                <a:lnTo>
                  <a:pt x="3072764" y="2263652"/>
                </a:lnTo>
                <a:lnTo>
                  <a:pt x="3073399" y="2270317"/>
                </a:lnTo>
                <a:lnTo>
                  <a:pt x="3073399" y="2283647"/>
                </a:lnTo>
                <a:lnTo>
                  <a:pt x="3073399" y="2289994"/>
                </a:lnTo>
                <a:lnTo>
                  <a:pt x="3072764" y="2296342"/>
                </a:lnTo>
                <a:lnTo>
                  <a:pt x="3072128" y="2302372"/>
                </a:lnTo>
                <a:lnTo>
                  <a:pt x="3071176" y="2308085"/>
                </a:lnTo>
                <a:lnTo>
                  <a:pt x="3070222" y="2314115"/>
                </a:lnTo>
                <a:lnTo>
                  <a:pt x="3068952" y="2320145"/>
                </a:lnTo>
                <a:lnTo>
                  <a:pt x="3067364" y="2325540"/>
                </a:lnTo>
                <a:lnTo>
                  <a:pt x="3065458" y="2331570"/>
                </a:lnTo>
                <a:lnTo>
                  <a:pt x="3063870" y="2336966"/>
                </a:lnTo>
                <a:lnTo>
                  <a:pt x="3061646" y="2342361"/>
                </a:lnTo>
                <a:lnTo>
                  <a:pt x="3059422" y="2347757"/>
                </a:lnTo>
                <a:lnTo>
                  <a:pt x="3056564" y="2353152"/>
                </a:lnTo>
                <a:lnTo>
                  <a:pt x="3054022" y="2357913"/>
                </a:lnTo>
                <a:lnTo>
                  <a:pt x="3050846" y="2363308"/>
                </a:lnTo>
                <a:lnTo>
                  <a:pt x="3047669" y="2368069"/>
                </a:lnTo>
                <a:lnTo>
                  <a:pt x="3044493" y="2372512"/>
                </a:lnTo>
                <a:lnTo>
                  <a:pt x="3040999" y="2377272"/>
                </a:lnTo>
                <a:lnTo>
                  <a:pt x="3037187" y="2381716"/>
                </a:lnTo>
                <a:lnTo>
                  <a:pt x="3033375" y="2385842"/>
                </a:lnTo>
                <a:lnTo>
                  <a:pt x="3029563" y="2389967"/>
                </a:lnTo>
                <a:lnTo>
                  <a:pt x="3025434" y="2394411"/>
                </a:lnTo>
                <a:lnTo>
                  <a:pt x="3020987" y="2397902"/>
                </a:lnTo>
                <a:lnTo>
                  <a:pt x="3016857" y="2401710"/>
                </a:lnTo>
                <a:lnTo>
                  <a:pt x="3011775" y="2405202"/>
                </a:lnTo>
                <a:lnTo>
                  <a:pt x="3007328" y="2408058"/>
                </a:lnTo>
                <a:lnTo>
                  <a:pt x="3002563" y="2410914"/>
                </a:lnTo>
                <a:lnTo>
                  <a:pt x="2997163" y="2414088"/>
                </a:lnTo>
                <a:lnTo>
                  <a:pt x="2992398" y="2416627"/>
                </a:lnTo>
                <a:lnTo>
                  <a:pt x="2986681" y="2419166"/>
                </a:lnTo>
                <a:lnTo>
                  <a:pt x="2981598" y="2421070"/>
                </a:lnTo>
                <a:lnTo>
                  <a:pt x="2975880" y="2423292"/>
                </a:lnTo>
                <a:lnTo>
                  <a:pt x="2970480" y="2424879"/>
                </a:lnTo>
                <a:lnTo>
                  <a:pt x="1949871" y="2711469"/>
                </a:lnTo>
                <a:lnTo>
                  <a:pt x="1922236" y="2718769"/>
                </a:lnTo>
                <a:lnTo>
                  <a:pt x="1894600" y="2725433"/>
                </a:lnTo>
                <a:lnTo>
                  <a:pt x="1867282" y="2731781"/>
                </a:lnTo>
                <a:lnTo>
                  <a:pt x="1839329" y="2737176"/>
                </a:lnTo>
                <a:lnTo>
                  <a:pt x="1811376" y="2742254"/>
                </a:lnTo>
                <a:lnTo>
                  <a:pt x="1783423" y="2746380"/>
                </a:lnTo>
                <a:lnTo>
                  <a:pt x="1755470" y="2750189"/>
                </a:lnTo>
                <a:lnTo>
                  <a:pt x="1727199" y="2753362"/>
                </a:lnTo>
                <a:lnTo>
                  <a:pt x="1698928" y="2755584"/>
                </a:lnTo>
                <a:lnTo>
                  <a:pt x="1670975" y="2757488"/>
                </a:lnTo>
                <a:lnTo>
                  <a:pt x="1643022" y="2758440"/>
                </a:lnTo>
                <a:lnTo>
                  <a:pt x="1614751" y="2759075"/>
                </a:lnTo>
                <a:lnTo>
                  <a:pt x="1586480" y="2758758"/>
                </a:lnTo>
                <a:lnTo>
                  <a:pt x="1558209" y="2758123"/>
                </a:lnTo>
                <a:lnTo>
                  <a:pt x="1529621" y="2757171"/>
                </a:lnTo>
                <a:lnTo>
                  <a:pt x="1501350" y="2754949"/>
                </a:lnTo>
                <a:lnTo>
                  <a:pt x="1079193" y="2720990"/>
                </a:lnTo>
                <a:lnTo>
                  <a:pt x="1073158" y="2720355"/>
                </a:lnTo>
                <a:lnTo>
                  <a:pt x="1067122" y="2719403"/>
                </a:lnTo>
                <a:lnTo>
                  <a:pt x="1061405" y="2718451"/>
                </a:lnTo>
                <a:lnTo>
                  <a:pt x="1055687" y="2717182"/>
                </a:lnTo>
                <a:lnTo>
                  <a:pt x="1055687" y="1952625"/>
                </a:lnTo>
                <a:lnTo>
                  <a:pt x="1055687" y="1952624"/>
                </a:lnTo>
                <a:lnTo>
                  <a:pt x="1055687" y="1949450"/>
                </a:lnTo>
                <a:close/>
                <a:moveTo>
                  <a:pt x="699851" y="1948276"/>
                </a:moveTo>
                <a:lnTo>
                  <a:pt x="693503" y="1948912"/>
                </a:lnTo>
                <a:lnTo>
                  <a:pt x="687790" y="1949865"/>
                </a:lnTo>
                <a:lnTo>
                  <a:pt x="682077" y="1950819"/>
                </a:lnTo>
                <a:lnTo>
                  <a:pt x="676364" y="1951772"/>
                </a:lnTo>
                <a:lnTo>
                  <a:pt x="670651" y="1953680"/>
                </a:lnTo>
                <a:lnTo>
                  <a:pt x="665255" y="1955269"/>
                </a:lnTo>
                <a:lnTo>
                  <a:pt x="659860" y="1957494"/>
                </a:lnTo>
                <a:lnTo>
                  <a:pt x="654781" y="1959719"/>
                </a:lnTo>
                <a:lnTo>
                  <a:pt x="649386" y="1962579"/>
                </a:lnTo>
                <a:lnTo>
                  <a:pt x="644625" y="1965440"/>
                </a:lnTo>
                <a:lnTo>
                  <a:pt x="639864" y="1968619"/>
                </a:lnTo>
                <a:lnTo>
                  <a:pt x="635103" y="1971797"/>
                </a:lnTo>
                <a:lnTo>
                  <a:pt x="630659" y="1975294"/>
                </a:lnTo>
                <a:lnTo>
                  <a:pt x="626533" y="1979108"/>
                </a:lnTo>
                <a:lnTo>
                  <a:pt x="622407" y="1982922"/>
                </a:lnTo>
                <a:lnTo>
                  <a:pt x="618599" y="1986736"/>
                </a:lnTo>
                <a:lnTo>
                  <a:pt x="615107" y="1991186"/>
                </a:lnTo>
                <a:lnTo>
                  <a:pt x="611616" y="1995318"/>
                </a:lnTo>
                <a:lnTo>
                  <a:pt x="608125" y="2000404"/>
                </a:lnTo>
                <a:lnTo>
                  <a:pt x="604951" y="2004854"/>
                </a:lnTo>
                <a:lnTo>
                  <a:pt x="602094" y="2010257"/>
                </a:lnTo>
                <a:lnTo>
                  <a:pt x="599555" y="2015025"/>
                </a:lnTo>
                <a:lnTo>
                  <a:pt x="597333" y="2020111"/>
                </a:lnTo>
                <a:lnTo>
                  <a:pt x="595112" y="2025514"/>
                </a:lnTo>
                <a:lnTo>
                  <a:pt x="593524" y="2030918"/>
                </a:lnTo>
                <a:lnTo>
                  <a:pt x="591620" y="2036639"/>
                </a:lnTo>
                <a:lnTo>
                  <a:pt x="590351" y="2042360"/>
                </a:lnTo>
                <a:lnTo>
                  <a:pt x="589081" y="2048082"/>
                </a:lnTo>
                <a:lnTo>
                  <a:pt x="588446" y="2054121"/>
                </a:lnTo>
                <a:lnTo>
                  <a:pt x="588129" y="2060160"/>
                </a:lnTo>
                <a:lnTo>
                  <a:pt x="587811" y="2065881"/>
                </a:lnTo>
                <a:lnTo>
                  <a:pt x="588129" y="2072238"/>
                </a:lnTo>
                <a:lnTo>
                  <a:pt x="588446" y="2078277"/>
                </a:lnTo>
                <a:lnTo>
                  <a:pt x="589081" y="2083999"/>
                </a:lnTo>
                <a:lnTo>
                  <a:pt x="590351" y="2089720"/>
                </a:lnTo>
                <a:lnTo>
                  <a:pt x="591620" y="2095759"/>
                </a:lnTo>
                <a:lnTo>
                  <a:pt x="593524" y="2101163"/>
                </a:lnTo>
                <a:lnTo>
                  <a:pt x="595112" y="2106566"/>
                </a:lnTo>
                <a:lnTo>
                  <a:pt x="597333" y="2111970"/>
                </a:lnTo>
                <a:lnTo>
                  <a:pt x="599555" y="2117373"/>
                </a:lnTo>
                <a:lnTo>
                  <a:pt x="602094" y="2122141"/>
                </a:lnTo>
                <a:lnTo>
                  <a:pt x="604951" y="2127227"/>
                </a:lnTo>
                <a:lnTo>
                  <a:pt x="608125" y="2131994"/>
                </a:lnTo>
                <a:lnTo>
                  <a:pt x="611616" y="2136444"/>
                </a:lnTo>
                <a:lnTo>
                  <a:pt x="615107" y="2140894"/>
                </a:lnTo>
                <a:lnTo>
                  <a:pt x="618599" y="2145344"/>
                </a:lnTo>
                <a:lnTo>
                  <a:pt x="622407" y="2149476"/>
                </a:lnTo>
                <a:lnTo>
                  <a:pt x="626533" y="2153291"/>
                </a:lnTo>
                <a:lnTo>
                  <a:pt x="630659" y="2157105"/>
                </a:lnTo>
                <a:lnTo>
                  <a:pt x="635103" y="2160601"/>
                </a:lnTo>
                <a:lnTo>
                  <a:pt x="639864" y="2163780"/>
                </a:lnTo>
                <a:lnTo>
                  <a:pt x="644625" y="2166958"/>
                </a:lnTo>
                <a:lnTo>
                  <a:pt x="649386" y="2169501"/>
                </a:lnTo>
                <a:lnTo>
                  <a:pt x="654781" y="2172362"/>
                </a:lnTo>
                <a:lnTo>
                  <a:pt x="659860" y="2174587"/>
                </a:lnTo>
                <a:lnTo>
                  <a:pt x="665255" y="2176494"/>
                </a:lnTo>
                <a:lnTo>
                  <a:pt x="670651" y="2178719"/>
                </a:lnTo>
                <a:lnTo>
                  <a:pt x="676364" y="2179990"/>
                </a:lnTo>
                <a:lnTo>
                  <a:pt x="682077" y="2181579"/>
                </a:lnTo>
                <a:lnTo>
                  <a:pt x="687790" y="2182533"/>
                </a:lnTo>
                <a:lnTo>
                  <a:pt x="693503" y="2183169"/>
                </a:lnTo>
                <a:lnTo>
                  <a:pt x="699851" y="2183486"/>
                </a:lnTo>
                <a:lnTo>
                  <a:pt x="705564" y="2184122"/>
                </a:lnTo>
                <a:lnTo>
                  <a:pt x="711595" y="2183486"/>
                </a:lnTo>
                <a:lnTo>
                  <a:pt x="717625" y="2183169"/>
                </a:lnTo>
                <a:lnTo>
                  <a:pt x="723338" y="2182533"/>
                </a:lnTo>
                <a:lnTo>
                  <a:pt x="729369" y="2181579"/>
                </a:lnTo>
                <a:lnTo>
                  <a:pt x="735082" y="2179990"/>
                </a:lnTo>
                <a:lnTo>
                  <a:pt x="740477" y="2178719"/>
                </a:lnTo>
                <a:lnTo>
                  <a:pt x="746190" y="2176494"/>
                </a:lnTo>
                <a:lnTo>
                  <a:pt x="751269" y="2174587"/>
                </a:lnTo>
                <a:lnTo>
                  <a:pt x="756664" y="2172362"/>
                </a:lnTo>
                <a:lnTo>
                  <a:pt x="761743" y="2169501"/>
                </a:lnTo>
                <a:lnTo>
                  <a:pt x="766821" y="2166958"/>
                </a:lnTo>
                <a:lnTo>
                  <a:pt x="771582" y="2163780"/>
                </a:lnTo>
                <a:lnTo>
                  <a:pt x="776025" y="2160601"/>
                </a:lnTo>
                <a:lnTo>
                  <a:pt x="780469" y="2157105"/>
                </a:lnTo>
                <a:lnTo>
                  <a:pt x="784912" y="2153291"/>
                </a:lnTo>
                <a:lnTo>
                  <a:pt x="789038" y="2149476"/>
                </a:lnTo>
                <a:lnTo>
                  <a:pt x="792847" y="2145344"/>
                </a:lnTo>
                <a:lnTo>
                  <a:pt x="796338" y="2140894"/>
                </a:lnTo>
                <a:lnTo>
                  <a:pt x="799830" y="2136444"/>
                </a:lnTo>
                <a:lnTo>
                  <a:pt x="803321" y="2131994"/>
                </a:lnTo>
                <a:lnTo>
                  <a:pt x="806495" y="2127227"/>
                </a:lnTo>
                <a:lnTo>
                  <a:pt x="809352" y="2122141"/>
                </a:lnTo>
                <a:lnTo>
                  <a:pt x="811573" y="2117373"/>
                </a:lnTo>
                <a:lnTo>
                  <a:pt x="814112" y="2111970"/>
                </a:lnTo>
                <a:lnTo>
                  <a:pt x="816017" y="2106566"/>
                </a:lnTo>
                <a:lnTo>
                  <a:pt x="817921" y="2101163"/>
                </a:lnTo>
                <a:lnTo>
                  <a:pt x="819508" y="2095759"/>
                </a:lnTo>
                <a:lnTo>
                  <a:pt x="821095" y="2089720"/>
                </a:lnTo>
                <a:lnTo>
                  <a:pt x="822047" y="2083999"/>
                </a:lnTo>
                <a:lnTo>
                  <a:pt x="822682" y="2078277"/>
                </a:lnTo>
                <a:lnTo>
                  <a:pt x="823000" y="2072238"/>
                </a:lnTo>
                <a:lnTo>
                  <a:pt x="823000" y="2065881"/>
                </a:lnTo>
                <a:lnTo>
                  <a:pt x="823000" y="2060160"/>
                </a:lnTo>
                <a:lnTo>
                  <a:pt x="822682" y="2054121"/>
                </a:lnTo>
                <a:lnTo>
                  <a:pt x="822047" y="2048082"/>
                </a:lnTo>
                <a:lnTo>
                  <a:pt x="821095" y="2042360"/>
                </a:lnTo>
                <a:lnTo>
                  <a:pt x="819508" y="2036639"/>
                </a:lnTo>
                <a:lnTo>
                  <a:pt x="817921" y="2030918"/>
                </a:lnTo>
                <a:lnTo>
                  <a:pt x="816017" y="2025514"/>
                </a:lnTo>
                <a:lnTo>
                  <a:pt x="814112" y="2020111"/>
                </a:lnTo>
                <a:lnTo>
                  <a:pt x="811573" y="2015025"/>
                </a:lnTo>
                <a:lnTo>
                  <a:pt x="809352" y="2010257"/>
                </a:lnTo>
                <a:lnTo>
                  <a:pt x="806495" y="2004854"/>
                </a:lnTo>
                <a:lnTo>
                  <a:pt x="803321" y="2000404"/>
                </a:lnTo>
                <a:lnTo>
                  <a:pt x="799830" y="1995318"/>
                </a:lnTo>
                <a:lnTo>
                  <a:pt x="796338" y="1991186"/>
                </a:lnTo>
                <a:lnTo>
                  <a:pt x="792847" y="1986736"/>
                </a:lnTo>
                <a:lnTo>
                  <a:pt x="789038" y="1982922"/>
                </a:lnTo>
                <a:lnTo>
                  <a:pt x="784912" y="1979108"/>
                </a:lnTo>
                <a:lnTo>
                  <a:pt x="780469" y="1975294"/>
                </a:lnTo>
                <a:lnTo>
                  <a:pt x="776025" y="1971797"/>
                </a:lnTo>
                <a:lnTo>
                  <a:pt x="771582" y="1968619"/>
                </a:lnTo>
                <a:lnTo>
                  <a:pt x="766821" y="1965440"/>
                </a:lnTo>
                <a:lnTo>
                  <a:pt x="761743" y="1962579"/>
                </a:lnTo>
                <a:lnTo>
                  <a:pt x="756664" y="1959719"/>
                </a:lnTo>
                <a:lnTo>
                  <a:pt x="751269" y="1957494"/>
                </a:lnTo>
                <a:lnTo>
                  <a:pt x="746190" y="1955269"/>
                </a:lnTo>
                <a:lnTo>
                  <a:pt x="740477" y="1953680"/>
                </a:lnTo>
                <a:lnTo>
                  <a:pt x="735082" y="1951772"/>
                </a:lnTo>
                <a:lnTo>
                  <a:pt x="729369" y="1950819"/>
                </a:lnTo>
                <a:lnTo>
                  <a:pt x="723338" y="1949865"/>
                </a:lnTo>
                <a:lnTo>
                  <a:pt x="717625" y="1948912"/>
                </a:lnTo>
                <a:lnTo>
                  <a:pt x="711595" y="1948276"/>
                </a:lnTo>
                <a:lnTo>
                  <a:pt x="705564" y="1948276"/>
                </a:lnTo>
                <a:lnTo>
                  <a:pt x="699851" y="1948276"/>
                </a:lnTo>
                <a:close/>
                <a:moveTo>
                  <a:pt x="0" y="1862138"/>
                </a:moveTo>
                <a:lnTo>
                  <a:pt x="941387" y="1862138"/>
                </a:lnTo>
                <a:lnTo>
                  <a:pt x="941387" y="2093534"/>
                </a:lnTo>
                <a:lnTo>
                  <a:pt x="941387" y="2574126"/>
                </a:lnTo>
                <a:lnTo>
                  <a:pt x="941387" y="3009901"/>
                </a:lnTo>
                <a:lnTo>
                  <a:pt x="0" y="3009901"/>
                </a:lnTo>
                <a:lnTo>
                  <a:pt x="0" y="1862138"/>
                </a:lnTo>
                <a:close/>
                <a:moveTo>
                  <a:pt x="1839398" y="1177026"/>
                </a:moveTo>
                <a:lnTo>
                  <a:pt x="1829243" y="1201810"/>
                </a:lnTo>
                <a:lnTo>
                  <a:pt x="1816551" y="1198314"/>
                </a:lnTo>
                <a:lnTo>
                  <a:pt x="1805127" y="1195455"/>
                </a:lnTo>
                <a:lnTo>
                  <a:pt x="1793704" y="1193230"/>
                </a:lnTo>
                <a:lnTo>
                  <a:pt x="1783232" y="1192277"/>
                </a:lnTo>
                <a:lnTo>
                  <a:pt x="1773078" y="1191959"/>
                </a:lnTo>
                <a:lnTo>
                  <a:pt x="1763241" y="1192277"/>
                </a:lnTo>
                <a:lnTo>
                  <a:pt x="1758799" y="1192595"/>
                </a:lnTo>
                <a:lnTo>
                  <a:pt x="1754356" y="1193230"/>
                </a:lnTo>
                <a:lnTo>
                  <a:pt x="1750231" y="1194501"/>
                </a:lnTo>
                <a:lnTo>
                  <a:pt x="1746106" y="1195455"/>
                </a:lnTo>
                <a:lnTo>
                  <a:pt x="1741981" y="1196726"/>
                </a:lnTo>
                <a:lnTo>
                  <a:pt x="1737856" y="1198314"/>
                </a:lnTo>
                <a:lnTo>
                  <a:pt x="1734365" y="1199903"/>
                </a:lnTo>
                <a:lnTo>
                  <a:pt x="1730557" y="1201810"/>
                </a:lnTo>
                <a:lnTo>
                  <a:pt x="1727067" y="1203716"/>
                </a:lnTo>
                <a:lnTo>
                  <a:pt x="1723576" y="1205940"/>
                </a:lnTo>
                <a:lnTo>
                  <a:pt x="1720403" y="1208482"/>
                </a:lnTo>
                <a:lnTo>
                  <a:pt x="1717230" y="1211024"/>
                </a:lnTo>
                <a:lnTo>
                  <a:pt x="1714691" y="1213884"/>
                </a:lnTo>
                <a:lnTo>
                  <a:pt x="1711835" y="1217061"/>
                </a:lnTo>
                <a:lnTo>
                  <a:pt x="1708980" y="1220239"/>
                </a:lnTo>
                <a:lnTo>
                  <a:pt x="1706441" y="1223734"/>
                </a:lnTo>
                <a:lnTo>
                  <a:pt x="1704220" y="1227547"/>
                </a:lnTo>
                <a:lnTo>
                  <a:pt x="1701998" y="1231360"/>
                </a:lnTo>
                <a:lnTo>
                  <a:pt x="1700095" y="1235173"/>
                </a:lnTo>
                <a:lnTo>
                  <a:pt x="1697873" y="1239303"/>
                </a:lnTo>
                <a:lnTo>
                  <a:pt x="1695652" y="1245023"/>
                </a:lnTo>
                <a:lnTo>
                  <a:pt x="1694066" y="1250106"/>
                </a:lnTo>
                <a:lnTo>
                  <a:pt x="1692162" y="1255508"/>
                </a:lnTo>
                <a:lnTo>
                  <a:pt x="1691210" y="1260592"/>
                </a:lnTo>
                <a:lnTo>
                  <a:pt x="1690575" y="1265676"/>
                </a:lnTo>
                <a:lnTo>
                  <a:pt x="1690575" y="1270442"/>
                </a:lnTo>
                <a:lnTo>
                  <a:pt x="1690575" y="1275526"/>
                </a:lnTo>
                <a:lnTo>
                  <a:pt x="1690892" y="1279974"/>
                </a:lnTo>
                <a:lnTo>
                  <a:pt x="1691844" y="1284423"/>
                </a:lnTo>
                <a:lnTo>
                  <a:pt x="1693114" y="1288871"/>
                </a:lnTo>
                <a:lnTo>
                  <a:pt x="1694066" y="1293320"/>
                </a:lnTo>
                <a:lnTo>
                  <a:pt x="1695335" y="1297450"/>
                </a:lnTo>
                <a:lnTo>
                  <a:pt x="1697239" y="1301263"/>
                </a:lnTo>
                <a:lnTo>
                  <a:pt x="1699143" y="1305076"/>
                </a:lnTo>
                <a:lnTo>
                  <a:pt x="1701364" y="1308889"/>
                </a:lnTo>
                <a:lnTo>
                  <a:pt x="1703902" y="1312384"/>
                </a:lnTo>
                <a:lnTo>
                  <a:pt x="1709931" y="1320328"/>
                </a:lnTo>
                <a:lnTo>
                  <a:pt x="1718816" y="1330495"/>
                </a:lnTo>
                <a:lnTo>
                  <a:pt x="1729923" y="1342570"/>
                </a:lnTo>
                <a:lnTo>
                  <a:pt x="1743885" y="1357186"/>
                </a:lnTo>
                <a:lnTo>
                  <a:pt x="1760385" y="1373073"/>
                </a:lnTo>
                <a:lnTo>
                  <a:pt x="1772443" y="1386418"/>
                </a:lnTo>
                <a:lnTo>
                  <a:pt x="1781646" y="1396268"/>
                </a:lnTo>
                <a:lnTo>
                  <a:pt x="1784184" y="1400081"/>
                </a:lnTo>
                <a:lnTo>
                  <a:pt x="1786405" y="1402623"/>
                </a:lnTo>
                <a:lnTo>
                  <a:pt x="1787675" y="1405165"/>
                </a:lnTo>
                <a:lnTo>
                  <a:pt x="1788944" y="1408025"/>
                </a:lnTo>
                <a:lnTo>
                  <a:pt x="1789578" y="1411202"/>
                </a:lnTo>
                <a:lnTo>
                  <a:pt x="1789896" y="1414062"/>
                </a:lnTo>
                <a:lnTo>
                  <a:pt x="1789896" y="1417557"/>
                </a:lnTo>
                <a:lnTo>
                  <a:pt x="1789261" y="1420734"/>
                </a:lnTo>
                <a:lnTo>
                  <a:pt x="1787992" y="1424230"/>
                </a:lnTo>
                <a:lnTo>
                  <a:pt x="1786723" y="1428360"/>
                </a:lnTo>
                <a:lnTo>
                  <a:pt x="1784501" y="1432491"/>
                </a:lnTo>
                <a:lnTo>
                  <a:pt x="1782598" y="1435986"/>
                </a:lnTo>
                <a:lnTo>
                  <a:pt x="1779742" y="1438210"/>
                </a:lnTo>
                <a:lnTo>
                  <a:pt x="1778472" y="1439481"/>
                </a:lnTo>
                <a:lnTo>
                  <a:pt x="1776568" y="1440435"/>
                </a:lnTo>
                <a:lnTo>
                  <a:pt x="1774982" y="1440752"/>
                </a:lnTo>
                <a:lnTo>
                  <a:pt x="1773395" y="1441070"/>
                </a:lnTo>
                <a:lnTo>
                  <a:pt x="1769587" y="1441388"/>
                </a:lnTo>
                <a:lnTo>
                  <a:pt x="1765462" y="1440752"/>
                </a:lnTo>
                <a:lnTo>
                  <a:pt x="1761337" y="1439481"/>
                </a:lnTo>
                <a:lnTo>
                  <a:pt x="1756260" y="1436939"/>
                </a:lnTo>
                <a:lnTo>
                  <a:pt x="1754356" y="1435668"/>
                </a:lnTo>
                <a:lnTo>
                  <a:pt x="1752452" y="1434080"/>
                </a:lnTo>
                <a:lnTo>
                  <a:pt x="1751183" y="1432809"/>
                </a:lnTo>
                <a:lnTo>
                  <a:pt x="1750231" y="1431220"/>
                </a:lnTo>
                <a:lnTo>
                  <a:pt x="1749279" y="1429631"/>
                </a:lnTo>
                <a:lnTo>
                  <a:pt x="1748644" y="1427725"/>
                </a:lnTo>
                <a:lnTo>
                  <a:pt x="1748644" y="1426136"/>
                </a:lnTo>
                <a:lnTo>
                  <a:pt x="1748644" y="1423912"/>
                </a:lnTo>
                <a:lnTo>
                  <a:pt x="1749914" y="1418510"/>
                </a:lnTo>
                <a:lnTo>
                  <a:pt x="1751818" y="1411838"/>
                </a:lnTo>
                <a:lnTo>
                  <a:pt x="1754991" y="1403894"/>
                </a:lnTo>
                <a:lnTo>
                  <a:pt x="1759433" y="1393091"/>
                </a:lnTo>
                <a:lnTo>
                  <a:pt x="1710883" y="1372438"/>
                </a:lnTo>
                <a:lnTo>
                  <a:pt x="1662334" y="1351466"/>
                </a:lnTo>
                <a:lnTo>
                  <a:pt x="1658526" y="1358457"/>
                </a:lnTo>
                <a:lnTo>
                  <a:pt x="1655987" y="1363223"/>
                </a:lnTo>
                <a:lnTo>
                  <a:pt x="1653131" y="1370531"/>
                </a:lnTo>
                <a:lnTo>
                  <a:pt x="1651545" y="1377521"/>
                </a:lnTo>
                <a:lnTo>
                  <a:pt x="1650910" y="1381017"/>
                </a:lnTo>
                <a:lnTo>
                  <a:pt x="1650593" y="1384512"/>
                </a:lnTo>
                <a:lnTo>
                  <a:pt x="1650593" y="1388007"/>
                </a:lnTo>
                <a:lnTo>
                  <a:pt x="1650593" y="1391502"/>
                </a:lnTo>
                <a:lnTo>
                  <a:pt x="1650910" y="1394997"/>
                </a:lnTo>
                <a:lnTo>
                  <a:pt x="1651227" y="1398492"/>
                </a:lnTo>
                <a:lnTo>
                  <a:pt x="1651862" y="1401670"/>
                </a:lnTo>
                <a:lnTo>
                  <a:pt x="1652814" y="1405165"/>
                </a:lnTo>
                <a:lnTo>
                  <a:pt x="1654083" y="1408660"/>
                </a:lnTo>
                <a:lnTo>
                  <a:pt x="1655353" y="1411838"/>
                </a:lnTo>
                <a:lnTo>
                  <a:pt x="1658843" y="1418510"/>
                </a:lnTo>
                <a:lnTo>
                  <a:pt x="1662968" y="1425183"/>
                </a:lnTo>
                <a:lnTo>
                  <a:pt x="1668363" y="1431220"/>
                </a:lnTo>
                <a:lnTo>
                  <a:pt x="1674392" y="1437575"/>
                </a:lnTo>
                <a:lnTo>
                  <a:pt x="1681373" y="1443930"/>
                </a:lnTo>
                <a:lnTo>
                  <a:pt x="1689623" y="1450285"/>
                </a:lnTo>
                <a:lnTo>
                  <a:pt x="1698191" y="1456004"/>
                </a:lnTo>
                <a:lnTo>
                  <a:pt x="1707710" y="1462041"/>
                </a:lnTo>
                <a:lnTo>
                  <a:pt x="1718499" y="1467760"/>
                </a:lnTo>
                <a:lnTo>
                  <a:pt x="1709614" y="1489049"/>
                </a:lnTo>
                <a:lnTo>
                  <a:pt x="1755308" y="1507796"/>
                </a:lnTo>
                <a:lnTo>
                  <a:pt x="1764193" y="1486507"/>
                </a:lnTo>
                <a:lnTo>
                  <a:pt x="1776568" y="1490320"/>
                </a:lnTo>
                <a:lnTo>
                  <a:pt x="1788944" y="1493498"/>
                </a:lnTo>
                <a:lnTo>
                  <a:pt x="1800050" y="1495722"/>
                </a:lnTo>
                <a:lnTo>
                  <a:pt x="1810839" y="1497311"/>
                </a:lnTo>
                <a:lnTo>
                  <a:pt x="1820993" y="1497946"/>
                </a:lnTo>
                <a:lnTo>
                  <a:pt x="1830513" y="1497946"/>
                </a:lnTo>
                <a:lnTo>
                  <a:pt x="1839398" y="1497311"/>
                </a:lnTo>
                <a:lnTo>
                  <a:pt x="1847648" y="1496040"/>
                </a:lnTo>
                <a:lnTo>
                  <a:pt x="1851456" y="1495086"/>
                </a:lnTo>
                <a:lnTo>
                  <a:pt x="1855264" y="1493815"/>
                </a:lnTo>
                <a:lnTo>
                  <a:pt x="1858754" y="1492862"/>
                </a:lnTo>
                <a:lnTo>
                  <a:pt x="1862245" y="1490956"/>
                </a:lnTo>
                <a:lnTo>
                  <a:pt x="1865418" y="1489367"/>
                </a:lnTo>
                <a:lnTo>
                  <a:pt x="1868591" y="1487460"/>
                </a:lnTo>
                <a:lnTo>
                  <a:pt x="1871764" y="1485554"/>
                </a:lnTo>
                <a:lnTo>
                  <a:pt x="1874620" y="1483330"/>
                </a:lnTo>
                <a:lnTo>
                  <a:pt x="1876841" y="1480788"/>
                </a:lnTo>
                <a:lnTo>
                  <a:pt x="1879380" y="1478564"/>
                </a:lnTo>
                <a:lnTo>
                  <a:pt x="1881918" y="1475704"/>
                </a:lnTo>
                <a:lnTo>
                  <a:pt x="1883822" y="1472527"/>
                </a:lnTo>
                <a:lnTo>
                  <a:pt x="1886044" y="1469667"/>
                </a:lnTo>
                <a:lnTo>
                  <a:pt x="1887947" y="1466172"/>
                </a:lnTo>
                <a:lnTo>
                  <a:pt x="1889534" y="1462677"/>
                </a:lnTo>
                <a:lnTo>
                  <a:pt x="1890803" y="1459181"/>
                </a:lnTo>
                <a:lnTo>
                  <a:pt x="1892707" y="1454097"/>
                </a:lnTo>
                <a:lnTo>
                  <a:pt x="1893976" y="1448696"/>
                </a:lnTo>
                <a:lnTo>
                  <a:pt x="1895246" y="1443930"/>
                </a:lnTo>
                <a:lnTo>
                  <a:pt x="1895563" y="1438846"/>
                </a:lnTo>
                <a:lnTo>
                  <a:pt x="1895880" y="1433444"/>
                </a:lnTo>
                <a:lnTo>
                  <a:pt x="1895563" y="1428360"/>
                </a:lnTo>
                <a:lnTo>
                  <a:pt x="1894611" y="1422959"/>
                </a:lnTo>
                <a:lnTo>
                  <a:pt x="1893342" y="1417875"/>
                </a:lnTo>
                <a:lnTo>
                  <a:pt x="1892073" y="1412791"/>
                </a:lnTo>
                <a:lnTo>
                  <a:pt x="1890169" y="1407707"/>
                </a:lnTo>
                <a:lnTo>
                  <a:pt x="1888582" y="1402941"/>
                </a:lnTo>
                <a:lnTo>
                  <a:pt x="1886361" y="1398492"/>
                </a:lnTo>
                <a:lnTo>
                  <a:pt x="1883822" y="1394044"/>
                </a:lnTo>
                <a:lnTo>
                  <a:pt x="1881601" y="1389913"/>
                </a:lnTo>
                <a:lnTo>
                  <a:pt x="1878745" y="1385783"/>
                </a:lnTo>
                <a:lnTo>
                  <a:pt x="1875572" y="1381652"/>
                </a:lnTo>
                <a:lnTo>
                  <a:pt x="1867956" y="1372755"/>
                </a:lnTo>
                <a:lnTo>
                  <a:pt x="1857168" y="1361317"/>
                </a:lnTo>
                <a:lnTo>
                  <a:pt x="1843205" y="1346700"/>
                </a:lnTo>
                <a:lnTo>
                  <a:pt x="1826388" y="1329542"/>
                </a:lnTo>
                <a:lnTo>
                  <a:pt x="1821310" y="1324141"/>
                </a:lnTo>
                <a:lnTo>
                  <a:pt x="1816551" y="1319374"/>
                </a:lnTo>
                <a:lnTo>
                  <a:pt x="1812743" y="1314608"/>
                </a:lnTo>
                <a:lnTo>
                  <a:pt x="1810204" y="1310160"/>
                </a:lnTo>
                <a:lnTo>
                  <a:pt x="1807348" y="1306029"/>
                </a:lnTo>
                <a:lnTo>
                  <a:pt x="1805444" y="1302534"/>
                </a:lnTo>
                <a:lnTo>
                  <a:pt x="1804492" y="1299039"/>
                </a:lnTo>
                <a:lnTo>
                  <a:pt x="1804175" y="1295861"/>
                </a:lnTo>
                <a:lnTo>
                  <a:pt x="1804175" y="1293320"/>
                </a:lnTo>
                <a:lnTo>
                  <a:pt x="1804492" y="1289824"/>
                </a:lnTo>
                <a:lnTo>
                  <a:pt x="1804810" y="1286329"/>
                </a:lnTo>
                <a:lnTo>
                  <a:pt x="1805762" y="1281881"/>
                </a:lnTo>
                <a:lnTo>
                  <a:pt x="1808618" y="1272984"/>
                </a:lnTo>
                <a:lnTo>
                  <a:pt x="1812426" y="1262498"/>
                </a:lnTo>
                <a:lnTo>
                  <a:pt x="1814647" y="1258686"/>
                </a:lnTo>
                <a:lnTo>
                  <a:pt x="1817185" y="1255508"/>
                </a:lnTo>
                <a:lnTo>
                  <a:pt x="1819724" y="1252966"/>
                </a:lnTo>
                <a:lnTo>
                  <a:pt x="1821310" y="1252013"/>
                </a:lnTo>
                <a:lnTo>
                  <a:pt x="1822897" y="1251377"/>
                </a:lnTo>
                <a:lnTo>
                  <a:pt x="1824801" y="1251060"/>
                </a:lnTo>
                <a:lnTo>
                  <a:pt x="1826388" y="1250742"/>
                </a:lnTo>
                <a:lnTo>
                  <a:pt x="1830195" y="1250106"/>
                </a:lnTo>
                <a:lnTo>
                  <a:pt x="1834320" y="1251377"/>
                </a:lnTo>
                <a:lnTo>
                  <a:pt x="1839080" y="1252648"/>
                </a:lnTo>
                <a:lnTo>
                  <a:pt x="1841936" y="1254237"/>
                </a:lnTo>
                <a:lnTo>
                  <a:pt x="1843840" y="1255190"/>
                </a:lnTo>
                <a:lnTo>
                  <a:pt x="1846061" y="1256461"/>
                </a:lnTo>
                <a:lnTo>
                  <a:pt x="1847648" y="1258368"/>
                </a:lnTo>
                <a:lnTo>
                  <a:pt x="1848917" y="1259639"/>
                </a:lnTo>
                <a:lnTo>
                  <a:pt x="1849869" y="1261545"/>
                </a:lnTo>
                <a:lnTo>
                  <a:pt x="1850504" y="1263134"/>
                </a:lnTo>
                <a:lnTo>
                  <a:pt x="1850821" y="1265040"/>
                </a:lnTo>
                <a:lnTo>
                  <a:pt x="1850504" y="1267265"/>
                </a:lnTo>
                <a:lnTo>
                  <a:pt x="1850186" y="1270124"/>
                </a:lnTo>
                <a:lnTo>
                  <a:pt x="1847965" y="1277432"/>
                </a:lnTo>
                <a:lnTo>
                  <a:pt x="1844792" y="1287282"/>
                </a:lnTo>
                <a:lnTo>
                  <a:pt x="1840032" y="1299039"/>
                </a:lnTo>
                <a:lnTo>
                  <a:pt x="1833369" y="1315562"/>
                </a:lnTo>
                <a:lnTo>
                  <a:pt x="1881918" y="1334944"/>
                </a:lnTo>
                <a:lnTo>
                  <a:pt x="1929834" y="1354008"/>
                </a:lnTo>
                <a:lnTo>
                  <a:pt x="1935228" y="1340981"/>
                </a:lnTo>
                <a:lnTo>
                  <a:pt x="1937132" y="1335262"/>
                </a:lnTo>
                <a:lnTo>
                  <a:pt x="1938718" y="1330178"/>
                </a:lnTo>
                <a:lnTo>
                  <a:pt x="1939988" y="1324776"/>
                </a:lnTo>
                <a:lnTo>
                  <a:pt x="1941257" y="1319692"/>
                </a:lnTo>
                <a:lnTo>
                  <a:pt x="1942209" y="1314926"/>
                </a:lnTo>
                <a:lnTo>
                  <a:pt x="1942526" y="1309842"/>
                </a:lnTo>
                <a:lnTo>
                  <a:pt x="1942844" y="1305076"/>
                </a:lnTo>
                <a:lnTo>
                  <a:pt x="1942526" y="1300628"/>
                </a:lnTo>
                <a:lnTo>
                  <a:pt x="1942209" y="1295861"/>
                </a:lnTo>
                <a:lnTo>
                  <a:pt x="1941574" y="1291413"/>
                </a:lnTo>
                <a:lnTo>
                  <a:pt x="1940305" y="1287282"/>
                </a:lnTo>
                <a:lnTo>
                  <a:pt x="1939036" y="1283152"/>
                </a:lnTo>
                <a:lnTo>
                  <a:pt x="1937132" y="1279021"/>
                </a:lnTo>
                <a:lnTo>
                  <a:pt x="1935545" y="1274890"/>
                </a:lnTo>
                <a:lnTo>
                  <a:pt x="1933007" y="1271078"/>
                </a:lnTo>
                <a:lnTo>
                  <a:pt x="1930786" y="1267265"/>
                </a:lnTo>
                <a:lnTo>
                  <a:pt x="1925074" y="1260274"/>
                </a:lnTo>
                <a:lnTo>
                  <a:pt x="1918727" y="1253602"/>
                </a:lnTo>
                <a:lnTo>
                  <a:pt x="1912064" y="1247565"/>
                </a:lnTo>
                <a:lnTo>
                  <a:pt x="1905083" y="1241210"/>
                </a:lnTo>
                <a:lnTo>
                  <a:pt x="1897467" y="1235490"/>
                </a:lnTo>
                <a:lnTo>
                  <a:pt x="1889534" y="1230089"/>
                </a:lnTo>
                <a:lnTo>
                  <a:pt x="1881284" y="1225005"/>
                </a:lnTo>
                <a:lnTo>
                  <a:pt x="1872082" y="1220556"/>
                </a:lnTo>
                <a:lnTo>
                  <a:pt x="1882553" y="1194819"/>
                </a:lnTo>
                <a:lnTo>
                  <a:pt x="1839398" y="1177026"/>
                </a:lnTo>
                <a:close/>
                <a:moveTo>
                  <a:pt x="1952046" y="1106804"/>
                </a:moveTo>
                <a:lnTo>
                  <a:pt x="1958075" y="1113159"/>
                </a:lnTo>
                <a:lnTo>
                  <a:pt x="1964421" y="1119832"/>
                </a:lnTo>
                <a:lnTo>
                  <a:pt x="1970768" y="1126504"/>
                </a:lnTo>
                <a:lnTo>
                  <a:pt x="1976162" y="1133813"/>
                </a:lnTo>
                <a:lnTo>
                  <a:pt x="1981557" y="1141438"/>
                </a:lnTo>
                <a:lnTo>
                  <a:pt x="1986634" y="1149064"/>
                </a:lnTo>
                <a:lnTo>
                  <a:pt x="1991711" y="1157326"/>
                </a:lnTo>
                <a:lnTo>
                  <a:pt x="1996153" y="1165905"/>
                </a:lnTo>
                <a:lnTo>
                  <a:pt x="2000278" y="1174484"/>
                </a:lnTo>
                <a:lnTo>
                  <a:pt x="2004086" y="1183698"/>
                </a:lnTo>
                <a:lnTo>
                  <a:pt x="2007577" y="1192595"/>
                </a:lnTo>
                <a:lnTo>
                  <a:pt x="2010750" y="1202127"/>
                </a:lnTo>
                <a:lnTo>
                  <a:pt x="2013606" y="1211977"/>
                </a:lnTo>
                <a:lnTo>
                  <a:pt x="2016462" y="1221510"/>
                </a:lnTo>
                <a:lnTo>
                  <a:pt x="2018366" y="1231677"/>
                </a:lnTo>
                <a:lnTo>
                  <a:pt x="2020587" y="1242163"/>
                </a:lnTo>
                <a:lnTo>
                  <a:pt x="2021856" y="1252648"/>
                </a:lnTo>
                <a:lnTo>
                  <a:pt x="2023443" y="1263134"/>
                </a:lnTo>
                <a:lnTo>
                  <a:pt x="2024077" y="1273937"/>
                </a:lnTo>
                <a:lnTo>
                  <a:pt x="2024395" y="1285058"/>
                </a:lnTo>
                <a:lnTo>
                  <a:pt x="2024712" y="1295861"/>
                </a:lnTo>
                <a:lnTo>
                  <a:pt x="2024395" y="1306982"/>
                </a:lnTo>
                <a:lnTo>
                  <a:pt x="2024077" y="1318739"/>
                </a:lnTo>
                <a:lnTo>
                  <a:pt x="2023125" y="1329860"/>
                </a:lnTo>
                <a:lnTo>
                  <a:pt x="2021539" y="1341299"/>
                </a:lnTo>
                <a:lnTo>
                  <a:pt x="2019952" y="1352737"/>
                </a:lnTo>
                <a:lnTo>
                  <a:pt x="2018048" y="1364494"/>
                </a:lnTo>
                <a:lnTo>
                  <a:pt x="2015827" y="1375933"/>
                </a:lnTo>
                <a:lnTo>
                  <a:pt x="2012654" y="1387371"/>
                </a:lnTo>
                <a:lnTo>
                  <a:pt x="2009481" y="1399128"/>
                </a:lnTo>
                <a:lnTo>
                  <a:pt x="2005990" y="1410884"/>
                </a:lnTo>
                <a:lnTo>
                  <a:pt x="2001865" y="1422323"/>
                </a:lnTo>
                <a:lnTo>
                  <a:pt x="1998057" y="1432809"/>
                </a:lnTo>
                <a:lnTo>
                  <a:pt x="1993615" y="1442976"/>
                </a:lnTo>
                <a:lnTo>
                  <a:pt x="1989172" y="1452509"/>
                </a:lnTo>
                <a:lnTo>
                  <a:pt x="1984412" y="1462359"/>
                </a:lnTo>
                <a:lnTo>
                  <a:pt x="1979018" y="1472209"/>
                </a:lnTo>
                <a:lnTo>
                  <a:pt x="1973941" y="1481106"/>
                </a:lnTo>
                <a:lnTo>
                  <a:pt x="1967912" y="1490638"/>
                </a:lnTo>
                <a:lnTo>
                  <a:pt x="1961883" y="1499852"/>
                </a:lnTo>
                <a:lnTo>
                  <a:pt x="1955854" y="1508432"/>
                </a:lnTo>
                <a:lnTo>
                  <a:pt x="1949507" y="1517011"/>
                </a:lnTo>
                <a:lnTo>
                  <a:pt x="1942526" y="1525272"/>
                </a:lnTo>
                <a:lnTo>
                  <a:pt x="1935545" y="1533215"/>
                </a:lnTo>
                <a:lnTo>
                  <a:pt x="1928247" y="1540841"/>
                </a:lnTo>
                <a:lnTo>
                  <a:pt x="1920631" y="1548149"/>
                </a:lnTo>
                <a:lnTo>
                  <a:pt x="1912381" y="1555457"/>
                </a:lnTo>
                <a:lnTo>
                  <a:pt x="1904448" y="1562130"/>
                </a:lnTo>
                <a:lnTo>
                  <a:pt x="1896198" y="1568803"/>
                </a:lnTo>
                <a:lnTo>
                  <a:pt x="1887947" y="1575158"/>
                </a:lnTo>
                <a:lnTo>
                  <a:pt x="1878745" y="1581195"/>
                </a:lnTo>
                <a:lnTo>
                  <a:pt x="1870178" y="1586279"/>
                </a:lnTo>
                <a:lnTo>
                  <a:pt x="1860658" y="1591680"/>
                </a:lnTo>
                <a:lnTo>
                  <a:pt x="1851138" y="1596129"/>
                </a:lnTo>
                <a:lnTo>
                  <a:pt x="1841302" y="1600577"/>
                </a:lnTo>
                <a:lnTo>
                  <a:pt x="1831782" y="1604390"/>
                </a:lnTo>
                <a:lnTo>
                  <a:pt x="1821628" y="1607885"/>
                </a:lnTo>
                <a:lnTo>
                  <a:pt x="1811474" y="1611063"/>
                </a:lnTo>
                <a:lnTo>
                  <a:pt x="1801002" y="1613922"/>
                </a:lnTo>
                <a:lnTo>
                  <a:pt x="1790213" y="1615829"/>
                </a:lnTo>
                <a:lnTo>
                  <a:pt x="1779742" y="1617735"/>
                </a:lnTo>
                <a:lnTo>
                  <a:pt x="1768636" y="1618688"/>
                </a:lnTo>
                <a:lnTo>
                  <a:pt x="1757529" y="1619324"/>
                </a:lnTo>
                <a:lnTo>
                  <a:pt x="1746423" y="1619642"/>
                </a:lnTo>
                <a:lnTo>
                  <a:pt x="1807666" y="1643472"/>
                </a:lnTo>
                <a:lnTo>
                  <a:pt x="1869226" y="1666668"/>
                </a:lnTo>
                <a:lnTo>
                  <a:pt x="1931103" y="1689227"/>
                </a:lnTo>
                <a:lnTo>
                  <a:pt x="1992663" y="1711469"/>
                </a:lnTo>
                <a:lnTo>
                  <a:pt x="2054857" y="1733076"/>
                </a:lnTo>
                <a:lnTo>
                  <a:pt x="2116734" y="1754047"/>
                </a:lnTo>
                <a:lnTo>
                  <a:pt x="2179246" y="1775018"/>
                </a:lnTo>
                <a:lnTo>
                  <a:pt x="2241758" y="1795353"/>
                </a:lnTo>
                <a:lnTo>
                  <a:pt x="2243345" y="1789952"/>
                </a:lnTo>
                <a:lnTo>
                  <a:pt x="2244614" y="1785503"/>
                </a:lnTo>
                <a:lnTo>
                  <a:pt x="2246518" y="1781373"/>
                </a:lnTo>
                <a:lnTo>
                  <a:pt x="2248422" y="1777242"/>
                </a:lnTo>
                <a:lnTo>
                  <a:pt x="2250643" y="1773429"/>
                </a:lnTo>
                <a:lnTo>
                  <a:pt x="2252547" y="1769616"/>
                </a:lnTo>
                <a:lnTo>
                  <a:pt x="2255086" y="1766121"/>
                </a:lnTo>
                <a:lnTo>
                  <a:pt x="2257941" y="1762626"/>
                </a:lnTo>
                <a:lnTo>
                  <a:pt x="2260797" y="1759131"/>
                </a:lnTo>
                <a:lnTo>
                  <a:pt x="2263970" y="1755953"/>
                </a:lnTo>
                <a:lnTo>
                  <a:pt x="2266826" y="1752776"/>
                </a:lnTo>
                <a:lnTo>
                  <a:pt x="2270317" y="1749916"/>
                </a:lnTo>
                <a:lnTo>
                  <a:pt x="2273807" y="1747057"/>
                </a:lnTo>
                <a:lnTo>
                  <a:pt x="2277298" y="1744832"/>
                </a:lnTo>
                <a:lnTo>
                  <a:pt x="2281106" y="1742290"/>
                </a:lnTo>
                <a:lnTo>
                  <a:pt x="2285231" y="1740066"/>
                </a:lnTo>
                <a:lnTo>
                  <a:pt x="2289356" y="1738160"/>
                </a:lnTo>
                <a:lnTo>
                  <a:pt x="2293481" y="1736253"/>
                </a:lnTo>
                <a:lnTo>
                  <a:pt x="2297606" y="1734665"/>
                </a:lnTo>
                <a:lnTo>
                  <a:pt x="2301731" y="1733076"/>
                </a:lnTo>
                <a:lnTo>
                  <a:pt x="2306491" y="1731805"/>
                </a:lnTo>
                <a:lnTo>
                  <a:pt x="2310934" y="1730852"/>
                </a:lnTo>
                <a:lnTo>
                  <a:pt x="2315376" y="1730216"/>
                </a:lnTo>
                <a:lnTo>
                  <a:pt x="2319819" y="1729263"/>
                </a:lnTo>
                <a:lnTo>
                  <a:pt x="2324578" y="1728627"/>
                </a:lnTo>
                <a:lnTo>
                  <a:pt x="2329338" y="1728627"/>
                </a:lnTo>
                <a:lnTo>
                  <a:pt x="2334098" y="1728310"/>
                </a:lnTo>
                <a:lnTo>
                  <a:pt x="2339175" y="1728627"/>
                </a:lnTo>
                <a:lnTo>
                  <a:pt x="2343618" y="1728945"/>
                </a:lnTo>
                <a:lnTo>
                  <a:pt x="2348377" y="1729581"/>
                </a:lnTo>
                <a:lnTo>
                  <a:pt x="2353454" y="1730534"/>
                </a:lnTo>
                <a:lnTo>
                  <a:pt x="2358214" y="1731487"/>
                </a:lnTo>
                <a:lnTo>
                  <a:pt x="2363291" y="1732758"/>
                </a:lnTo>
                <a:lnTo>
                  <a:pt x="2369003" y="1734982"/>
                </a:lnTo>
                <a:lnTo>
                  <a:pt x="2471180" y="1380699"/>
                </a:lnTo>
                <a:lnTo>
                  <a:pt x="2465468" y="1379428"/>
                </a:lnTo>
                <a:lnTo>
                  <a:pt x="2461026" y="1377839"/>
                </a:lnTo>
                <a:lnTo>
                  <a:pt x="2456583" y="1376250"/>
                </a:lnTo>
                <a:lnTo>
                  <a:pt x="2452458" y="1374344"/>
                </a:lnTo>
                <a:lnTo>
                  <a:pt x="2448333" y="1372438"/>
                </a:lnTo>
                <a:lnTo>
                  <a:pt x="2444208" y="1370213"/>
                </a:lnTo>
                <a:lnTo>
                  <a:pt x="2440400" y="1367989"/>
                </a:lnTo>
                <a:lnTo>
                  <a:pt x="2436592" y="1365447"/>
                </a:lnTo>
                <a:lnTo>
                  <a:pt x="2433102" y="1362587"/>
                </a:lnTo>
                <a:lnTo>
                  <a:pt x="2429611" y="1359728"/>
                </a:lnTo>
                <a:lnTo>
                  <a:pt x="2426438" y="1356550"/>
                </a:lnTo>
                <a:lnTo>
                  <a:pt x="2423582" y="1353691"/>
                </a:lnTo>
                <a:lnTo>
                  <a:pt x="2420726" y="1350513"/>
                </a:lnTo>
                <a:lnTo>
                  <a:pt x="2417870" y="1347018"/>
                </a:lnTo>
                <a:lnTo>
                  <a:pt x="2415332" y="1343523"/>
                </a:lnTo>
                <a:lnTo>
                  <a:pt x="2413110" y="1339710"/>
                </a:lnTo>
                <a:lnTo>
                  <a:pt x="2410889" y="1336215"/>
                </a:lnTo>
                <a:lnTo>
                  <a:pt x="2408668" y="1332402"/>
                </a:lnTo>
                <a:lnTo>
                  <a:pt x="2407081" y="1327954"/>
                </a:lnTo>
                <a:lnTo>
                  <a:pt x="2405177" y="1324141"/>
                </a:lnTo>
                <a:lnTo>
                  <a:pt x="2403908" y="1320010"/>
                </a:lnTo>
                <a:lnTo>
                  <a:pt x="2402639" y="1315879"/>
                </a:lnTo>
                <a:lnTo>
                  <a:pt x="2401370" y="1311749"/>
                </a:lnTo>
                <a:lnTo>
                  <a:pt x="2400735" y="1307618"/>
                </a:lnTo>
                <a:lnTo>
                  <a:pt x="2400100" y="1303170"/>
                </a:lnTo>
                <a:lnTo>
                  <a:pt x="2399783" y="1298721"/>
                </a:lnTo>
                <a:lnTo>
                  <a:pt x="2399783" y="1294590"/>
                </a:lnTo>
                <a:lnTo>
                  <a:pt x="2399783" y="1290142"/>
                </a:lnTo>
                <a:lnTo>
                  <a:pt x="2400100" y="1285376"/>
                </a:lnTo>
                <a:lnTo>
                  <a:pt x="2400418" y="1281245"/>
                </a:lnTo>
                <a:lnTo>
                  <a:pt x="2401052" y="1276797"/>
                </a:lnTo>
                <a:lnTo>
                  <a:pt x="2402322" y="1272348"/>
                </a:lnTo>
                <a:lnTo>
                  <a:pt x="2403591" y="1267900"/>
                </a:lnTo>
                <a:lnTo>
                  <a:pt x="2403908" y="1266947"/>
                </a:lnTo>
                <a:lnTo>
                  <a:pt x="2346473" y="1248835"/>
                </a:lnTo>
                <a:lnTo>
                  <a:pt x="2289673" y="1230406"/>
                </a:lnTo>
                <a:lnTo>
                  <a:pt x="2232873" y="1211660"/>
                </a:lnTo>
                <a:lnTo>
                  <a:pt x="2176073" y="1191642"/>
                </a:lnTo>
                <a:lnTo>
                  <a:pt x="2119590" y="1171306"/>
                </a:lnTo>
                <a:lnTo>
                  <a:pt x="2063425" y="1150335"/>
                </a:lnTo>
                <a:lnTo>
                  <a:pt x="2007577" y="1128729"/>
                </a:lnTo>
                <a:lnTo>
                  <a:pt x="1952046" y="1106804"/>
                </a:lnTo>
                <a:close/>
                <a:moveTo>
                  <a:pt x="1413556" y="857694"/>
                </a:moveTo>
                <a:lnTo>
                  <a:pt x="1413238" y="858329"/>
                </a:lnTo>
                <a:lnTo>
                  <a:pt x="1411017" y="862460"/>
                </a:lnTo>
                <a:lnTo>
                  <a:pt x="1408478" y="866273"/>
                </a:lnTo>
                <a:lnTo>
                  <a:pt x="1405940" y="869768"/>
                </a:lnTo>
                <a:lnTo>
                  <a:pt x="1403401" y="873263"/>
                </a:lnTo>
                <a:lnTo>
                  <a:pt x="1400228" y="876758"/>
                </a:lnTo>
                <a:lnTo>
                  <a:pt x="1397055" y="879936"/>
                </a:lnTo>
                <a:lnTo>
                  <a:pt x="1393882" y="882796"/>
                </a:lnTo>
                <a:lnTo>
                  <a:pt x="1390709" y="885655"/>
                </a:lnTo>
                <a:lnTo>
                  <a:pt x="1387218" y="888515"/>
                </a:lnTo>
                <a:lnTo>
                  <a:pt x="1383410" y="890739"/>
                </a:lnTo>
                <a:lnTo>
                  <a:pt x="1379920" y="892963"/>
                </a:lnTo>
                <a:lnTo>
                  <a:pt x="1376112" y="894870"/>
                </a:lnTo>
                <a:lnTo>
                  <a:pt x="1372304" y="897094"/>
                </a:lnTo>
                <a:lnTo>
                  <a:pt x="1368179" y="899000"/>
                </a:lnTo>
                <a:lnTo>
                  <a:pt x="1364371" y="900271"/>
                </a:lnTo>
                <a:lnTo>
                  <a:pt x="1360246" y="901542"/>
                </a:lnTo>
                <a:lnTo>
                  <a:pt x="1351361" y="903449"/>
                </a:lnTo>
                <a:lnTo>
                  <a:pt x="1347236" y="904084"/>
                </a:lnTo>
                <a:lnTo>
                  <a:pt x="1343111" y="904720"/>
                </a:lnTo>
                <a:lnTo>
                  <a:pt x="1338668" y="905038"/>
                </a:lnTo>
                <a:lnTo>
                  <a:pt x="1333908" y="905038"/>
                </a:lnTo>
                <a:lnTo>
                  <a:pt x="1329783" y="904720"/>
                </a:lnTo>
                <a:lnTo>
                  <a:pt x="1325341" y="904402"/>
                </a:lnTo>
                <a:lnTo>
                  <a:pt x="1320898" y="904084"/>
                </a:lnTo>
                <a:lnTo>
                  <a:pt x="1316456" y="903131"/>
                </a:lnTo>
                <a:lnTo>
                  <a:pt x="1312013" y="901860"/>
                </a:lnTo>
                <a:lnTo>
                  <a:pt x="1307571" y="900907"/>
                </a:lnTo>
                <a:lnTo>
                  <a:pt x="1303446" y="899636"/>
                </a:lnTo>
                <a:lnTo>
                  <a:pt x="1299321" y="897729"/>
                </a:lnTo>
                <a:lnTo>
                  <a:pt x="1294561" y="895823"/>
                </a:lnTo>
                <a:lnTo>
                  <a:pt x="1290436" y="893599"/>
                </a:lnTo>
                <a:lnTo>
                  <a:pt x="1289801" y="892963"/>
                </a:lnTo>
                <a:lnTo>
                  <a:pt x="1113054" y="1215790"/>
                </a:lnTo>
                <a:lnTo>
                  <a:pt x="1114006" y="1216426"/>
                </a:lnTo>
                <a:lnTo>
                  <a:pt x="1118131" y="1218968"/>
                </a:lnTo>
                <a:lnTo>
                  <a:pt x="1122891" y="1221510"/>
                </a:lnTo>
                <a:lnTo>
                  <a:pt x="1126699" y="1224369"/>
                </a:lnTo>
                <a:lnTo>
                  <a:pt x="1130507" y="1227547"/>
                </a:lnTo>
                <a:lnTo>
                  <a:pt x="1134315" y="1230724"/>
                </a:lnTo>
                <a:lnTo>
                  <a:pt x="1137805" y="1233902"/>
                </a:lnTo>
                <a:lnTo>
                  <a:pt x="1141296" y="1237397"/>
                </a:lnTo>
                <a:lnTo>
                  <a:pt x="1144469" y="1240892"/>
                </a:lnTo>
                <a:lnTo>
                  <a:pt x="1147325" y="1244387"/>
                </a:lnTo>
                <a:lnTo>
                  <a:pt x="1149863" y="1248200"/>
                </a:lnTo>
                <a:lnTo>
                  <a:pt x="1152719" y="1252013"/>
                </a:lnTo>
                <a:lnTo>
                  <a:pt x="1155258" y="1255826"/>
                </a:lnTo>
                <a:lnTo>
                  <a:pt x="1157479" y="1259957"/>
                </a:lnTo>
                <a:lnTo>
                  <a:pt x="1159383" y="1264087"/>
                </a:lnTo>
                <a:lnTo>
                  <a:pt x="1161287" y="1268536"/>
                </a:lnTo>
                <a:lnTo>
                  <a:pt x="1162873" y="1272666"/>
                </a:lnTo>
                <a:lnTo>
                  <a:pt x="1164143" y="1276797"/>
                </a:lnTo>
                <a:lnTo>
                  <a:pt x="1165412" y="1280928"/>
                </a:lnTo>
                <a:lnTo>
                  <a:pt x="1166364" y="1285376"/>
                </a:lnTo>
                <a:lnTo>
                  <a:pt x="1167316" y="1289824"/>
                </a:lnTo>
                <a:lnTo>
                  <a:pt x="1167633" y="1294273"/>
                </a:lnTo>
                <a:lnTo>
                  <a:pt x="1168268" y="1298403"/>
                </a:lnTo>
                <a:lnTo>
                  <a:pt x="1168585" y="1302852"/>
                </a:lnTo>
                <a:lnTo>
                  <a:pt x="1168268" y="1307618"/>
                </a:lnTo>
                <a:lnTo>
                  <a:pt x="1167633" y="1311749"/>
                </a:lnTo>
                <a:lnTo>
                  <a:pt x="1167316" y="1316197"/>
                </a:lnTo>
                <a:lnTo>
                  <a:pt x="1166364" y="1320328"/>
                </a:lnTo>
                <a:lnTo>
                  <a:pt x="1165412" y="1324776"/>
                </a:lnTo>
                <a:lnTo>
                  <a:pt x="1164143" y="1329224"/>
                </a:lnTo>
                <a:lnTo>
                  <a:pt x="1162556" y="1333355"/>
                </a:lnTo>
                <a:lnTo>
                  <a:pt x="1160652" y="1337486"/>
                </a:lnTo>
                <a:lnTo>
                  <a:pt x="1159066" y="1341616"/>
                </a:lnTo>
                <a:lnTo>
                  <a:pt x="1155892" y="1346700"/>
                </a:lnTo>
                <a:lnTo>
                  <a:pt x="1215231" y="1376568"/>
                </a:lnTo>
                <a:lnTo>
                  <a:pt x="1274887" y="1406118"/>
                </a:lnTo>
                <a:lnTo>
                  <a:pt x="1334226" y="1435351"/>
                </a:lnTo>
                <a:lnTo>
                  <a:pt x="1393882" y="1464265"/>
                </a:lnTo>
                <a:lnTo>
                  <a:pt x="1453855" y="1492227"/>
                </a:lnTo>
                <a:lnTo>
                  <a:pt x="1514146" y="1519870"/>
                </a:lnTo>
                <a:lnTo>
                  <a:pt x="1574754" y="1547196"/>
                </a:lnTo>
                <a:lnTo>
                  <a:pt x="1635679" y="1574204"/>
                </a:lnTo>
                <a:lnTo>
                  <a:pt x="1627746" y="1565943"/>
                </a:lnTo>
                <a:lnTo>
                  <a:pt x="1620448" y="1557682"/>
                </a:lnTo>
                <a:lnTo>
                  <a:pt x="1613466" y="1549103"/>
                </a:lnTo>
                <a:lnTo>
                  <a:pt x="1607120" y="1540206"/>
                </a:lnTo>
                <a:lnTo>
                  <a:pt x="1601091" y="1531309"/>
                </a:lnTo>
                <a:lnTo>
                  <a:pt x="1595379" y="1522094"/>
                </a:lnTo>
                <a:lnTo>
                  <a:pt x="1590620" y="1512562"/>
                </a:lnTo>
                <a:lnTo>
                  <a:pt x="1585542" y="1503030"/>
                </a:lnTo>
                <a:lnTo>
                  <a:pt x="1581417" y="1493180"/>
                </a:lnTo>
                <a:lnTo>
                  <a:pt x="1577609" y="1483330"/>
                </a:lnTo>
                <a:lnTo>
                  <a:pt x="1574436" y="1473162"/>
                </a:lnTo>
                <a:lnTo>
                  <a:pt x="1571263" y="1462994"/>
                </a:lnTo>
                <a:lnTo>
                  <a:pt x="1569042" y="1453144"/>
                </a:lnTo>
                <a:lnTo>
                  <a:pt x="1566821" y="1442659"/>
                </a:lnTo>
                <a:lnTo>
                  <a:pt x="1565234" y="1432173"/>
                </a:lnTo>
                <a:lnTo>
                  <a:pt x="1563647" y="1421688"/>
                </a:lnTo>
                <a:lnTo>
                  <a:pt x="1563013" y="1411202"/>
                </a:lnTo>
                <a:lnTo>
                  <a:pt x="1562378" y="1400717"/>
                </a:lnTo>
                <a:lnTo>
                  <a:pt x="1562378" y="1389913"/>
                </a:lnTo>
                <a:lnTo>
                  <a:pt x="1562378" y="1379110"/>
                </a:lnTo>
                <a:lnTo>
                  <a:pt x="1563013" y="1368625"/>
                </a:lnTo>
                <a:lnTo>
                  <a:pt x="1563965" y="1357821"/>
                </a:lnTo>
                <a:lnTo>
                  <a:pt x="1565551" y="1347336"/>
                </a:lnTo>
                <a:lnTo>
                  <a:pt x="1567138" y="1336533"/>
                </a:lnTo>
                <a:lnTo>
                  <a:pt x="1569359" y="1326047"/>
                </a:lnTo>
                <a:lnTo>
                  <a:pt x="1571580" y="1315562"/>
                </a:lnTo>
                <a:lnTo>
                  <a:pt x="1574436" y="1305076"/>
                </a:lnTo>
                <a:lnTo>
                  <a:pt x="1577609" y="1294590"/>
                </a:lnTo>
                <a:lnTo>
                  <a:pt x="1581100" y="1284105"/>
                </a:lnTo>
                <a:lnTo>
                  <a:pt x="1584908" y="1273937"/>
                </a:lnTo>
                <a:lnTo>
                  <a:pt x="1588716" y="1263769"/>
                </a:lnTo>
                <a:lnTo>
                  <a:pt x="1593158" y="1253602"/>
                </a:lnTo>
                <a:lnTo>
                  <a:pt x="1598552" y="1242481"/>
                </a:lnTo>
                <a:lnTo>
                  <a:pt x="1604582" y="1231677"/>
                </a:lnTo>
                <a:lnTo>
                  <a:pt x="1610293" y="1221192"/>
                </a:lnTo>
                <a:lnTo>
                  <a:pt x="1616322" y="1211024"/>
                </a:lnTo>
                <a:lnTo>
                  <a:pt x="1622986" y="1201174"/>
                </a:lnTo>
                <a:lnTo>
                  <a:pt x="1629650" y="1191642"/>
                </a:lnTo>
                <a:lnTo>
                  <a:pt x="1636631" y="1182109"/>
                </a:lnTo>
                <a:lnTo>
                  <a:pt x="1643612" y="1173213"/>
                </a:lnTo>
                <a:lnTo>
                  <a:pt x="1650910" y="1164316"/>
                </a:lnTo>
                <a:lnTo>
                  <a:pt x="1658526" y="1156055"/>
                </a:lnTo>
                <a:lnTo>
                  <a:pt x="1666141" y="1148111"/>
                </a:lnTo>
                <a:lnTo>
                  <a:pt x="1673757" y="1140485"/>
                </a:lnTo>
                <a:lnTo>
                  <a:pt x="1682325" y="1132859"/>
                </a:lnTo>
                <a:lnTo>
                  <a:pt x="1690258" y="1125551"/>
                </a:lnTo>
                <a:lnTo>
                  <a:pt x="1698508" y="1119196"/>
                </a:lnTo>
                <a:lnTo>
                  <a:pt x="1707076" y="1112841"/>
                </a:lnTo>
                <a:lnTo>
                  <a:pt x="1715643" y="1106804"/>
                </a:lnTo>
                <a:lnTo>
                  <a:pt x="1724211" y="1101403"/>
                </a:lnTo>
                <a:lnTo>
                  <a:pt x="1733096" y="1096001"/>
                </a:lnTo>
                <a:lnTo>
                  <a:pt x="1741981" y="1091235"/>
                </a:lnTo>
                <a:lnTo>
                  <a:pt x="1750866" y="1086469"/>
                </a:lnTo>
                <a:lnTo>
                  <a:pt x="1759751" y="1082656"/>
                </a:lnTo>
                <a:lnTo>
                  <a:pt x="1768953" y="1078843"/>
                </a:lnTo>
                <a:lnTo>
                  <a:pt x="1778155" y="1075666"/>
                </a:lnTo>
                <a:lnTo>
                  <a:pt x="1787357" y="1073124"/>
                </a:lnTo>
                <a:lnTo>
                  <a:pt x="1796560" y="1070582"/>
                </a:lnTo>
                <a:lnTo>
                  <a:pt x="1805444" y="1068357"/>
                </a:lnTo>
                <a:lnTo>
                  <a:pt x="1814647" y="1067086"/>
                </a:lnTo>
                <a:lnTo>
                  <a:pt x="1824166" y="1066133"/>
                </a:lnTo>
                <a:lnTo>
                  <a:pt x="1833051" y="1065180"/>
                </a:lnTo>
                <a:lnTo>
                  <a:pt x="1842254" y="1064862"/>
                </a:lnTo>
                <a:lnTo>
                  <a:pt x="1850821" y="1065180"/>
                </a:lnTo>
                <a:lnTo>
                  <a:pt x="1795290" y="1041349"/>
                </a:lnTo>
                <a:lnTo>
                  <a:pt x="1740077" y="1016883"/>
                </a:lnTo>
                <a:lnTo>
                  <a:pt x="1684863" y="991781"/>
                </a:lnTo>
                <a:lnTo>
                  <a:pt x="1630284" y="966044"/>
                </a:lnTo>
                <a:lnTo>
                  <a:pt x="1575388" y="939672"/>
                </a:lnTo>
                <a:lnTo>
                  <a:pt x="1521127" y="912663"/>
                </a:lnTo>
                <a:lnTo>
                  <a:pt x="1467182" y="885655"/>
                </a:lnTo>
                <a:lnTo>
                  <a:pt x="1413556" y="857694"/>
                </a:lnTo>
                <a:close/>
                <a:moveTo>
                  <a:pt x="1297417" y="692150"/>
                </a:moveTo>
                <a:lnTo>
                  <a:pt x="1336764" y="713756"/>
                </a:lnTo>
                <a:lnTo>
                  <a:pt x="1376112" y="734727"/>
                </a:lnTo>
                <a:lnTo>
                  <a:pt x="1415459" y="755698"/>
                </a:lnTo>
                <a:lnTo>
                  <a:pt x="1454807" y="776352"/>
                </a:lnTo>
                <a:lnTo>
                  <a:pt x="1494789" y="796687"/>
                </a:lnTo>
                <a:lnTo>
                  <a:pt x="1534454" y="816387"/>
                </a:lnTo>
                <a:lnTo>
                  <a:pt x="1574119" y="836405"/>
                </a:lnTo>
                <a:lnTo>
                  <a:pt x="1613784" y="855470"/>
                </a:lnTo>
                <a:lnTo>
                  <a:pt x="1654083" y="874852"/>
                </a:lnTo>
                <a:lnTo>
                  <a:pt x="1694066" y="893599"/>
                </a:lnTo>
                <a:lnTo>
                  <a:pt x="1734048" y="912028"/>
                </a:lnTo>
                <a:lnTo>
                  <a:pt x="1774664" y="930139"/>
                </a:lnTo>
                <a:lnTo>
                  <a:pt x="1814964" y="947933"/>
                </a:lnTo>
                <a:lnTo>
                  <a:pt x="1855264" y="965409"/>
                </a:lnTo>
                <a:lnTo>
                  <a:pt x="1896198" y="982885"/>
                </a:lnTo>
                <a:lnTo>
                  <a:pt x="1936815" y="999725"/>
                </a:lnTo>
                <a:lnTo>
                  <a:pt x="1977749" y="1016565"/>
                </a:lnTo>
                <a:lnTo>
                  <a:pt x="2018683" y="1032770"/>
                </a:lnTo>
                <a:lnTo>
                  <a:pt x="2059934" y="1049293"/>
                </a:lnTo>
                <a:lnTo>
                  <a:pt x="2101186" y="1064862"/>
                </a:lnTo>
                <a:lnTo>
                  <a:pt x="2142437" y="1080749"/>
                </a:lnTo>
                <a:lnTo>
                  <a:pt x="2184006" y="1095683"/>
                </a:lnTo>
                <a:lnTo>
                  <a:pt x="2225575" y="1110617"/>
                </a:lnTo>
                <a:lnTo>
                  <a:pt x="2267461" y="1125233"/>
                </a:lnTo>
                <a:lnTo>
                  <a:pt x="2309347" y="1139850"/>
                </a:lnTo>
                <a:lnTo>
                  <a:pt x="2351233" y="1153830"/>
                </a:lnTo>
                <a:lnTo>
                  <a:pt x="2393437" y="1167811"/>
                </a:lnTo>
                <a:lnTo>
                  <a:pt x="2435957" y="1181474"/>
                </a:lnTo>
                <a:lnTo>
                  <a:pt x="2478478" y="1194819"/>
                </a:lnTo>
                <a:lnTo>
                  <a:pt x="2520999" y="1207529"/>
                </a:lnTo>
                <a:lnTo>
                  <a:pt x="2563837" y="1220556"/>
                </a:lnTo>
                <a:lnTo>
                  <a:pt x="2606675" y="1233266"/>
                </a:lnTo>
                <a:lnTo>
                  <a:pt x="2415332" y="1938338"/>
                </a:lnTo>
                <a:lnTo>
                  <a:pt x="2366782" y="1924357"/>
                </a:lnTo>
                <a:lnTo>
                  <a:pt x="2318549" y="1910059"/>
                </a:lnTo>
                <a:lnTo>
                  <a:pt x="2270317" y="1895443"/>
                </a:lnTo>
                <a:lnTo>
                  <a:pt x="2222402" y="1880509"/>
                </a:lnTo>
                <a:lnTo>
                  <a:pt x="2174486" y="1865257"/>
                </a:lnTo>
                <a:lnTo>
                  <a:pt x="2126889" y="1849370"/>
                </a:lnTo>
                <a:lnTo>
                  <a:pt x="2079608" y="1833800"/>
                </a:lnTo>
                <a:lnTo>
                  <a:pt x="2032010" y="1817278"/>
                </a:lnTo>
                <a:lnTo>
                  <a:pt x="1984730" y="1800755"/>
                </a:lnTo>
                <a:lnTo>
                  <a:pt x="1937766" y="1783915"/>
                </a:lnTo>
                <a:lnTo>
                  <a:pt x="1890803" y="1766757"/>
                </a:lnTo>
                <a:lnTo>
                  <a:pt x="1844157" y="1749281"/>
                </a:lnTo>
                <a:lnTo>
                  <a:pt x="1797512" y="1731169"/>
                </a:lnTo>
                <a:lnTo>
                  <a:pt x="1751183" y="1713058"/>
                </a:lnTo>
                <a:lnTo>
                  <a:pt x="1704854" y="1694629"/>
                </a:lnTo>
                <a:lnTo>
                  <a:pt x="1658526" y="1675564"/>
                </a:lnTo>
                <a:lnTo>
                  <a:pt x="1612514" y="1656500"/>
                </a:lnTo>
                <a:lnTo>
                  <a:pt x="1566503" y="1636800"/>
                </a:lnTo>
                <a:lnTo>
                  <a:pt x="1520809" y="1617100"/>
                </a:lnTo>
                <a:lnTo>
                  <a:pt x="1475115" y="1596764"/>
                </a:lnTo>
                <a:lnTo>
                  <a:pt x="1429739" y="1576111"/>
                </a:lnTo>
                <a:lnTo>
                  <a:pt x="1384045" y="1555140"/>
                </a:lnTo>
                <a:lnTo>
                  <a:pt x="1338986" y="1534169"/>
                </a:lnTo>
                <a:lnTo>
                  <a:pt x="1293926" y="1512562"/>
                </a:lnTo>
                <a:lnTo>
                  <a:pt x="1248867" y="1490638"/>
                </a:lnTo>
                <a:lnTo>
                  <a:pt x="1204125" y="1468396"/>
                </a:lnTo>
                <a:lnTo>
                  <a:pt x="1159066" y="1446154"/>
                </a:lnTo>
                <a:lnTo>
                  <a:pt x="1114324" y="1422959"/>
                </a:lnTo>
                <a:lnTo>
                  <a:pt x="1069899" y="1399446"/>
                </a:lnTo>
                <a:lnTo>
                  <a:pt x="1025474" y="1376250"/>
                </a:lnTo>
                <a:lnTo>
                  <a:pt x="981050" y="1352102"/>
                </a:lnTo>
                <a:lnTo>
                  <a:pt x="936625" y="1327636"/>
                </a:lnTo>
                <a:lnTo>
                  <a:pt x="1297417" y="692150"/>
                </a:lnTo>
                <a:close/>
                <a:moveTo>
                  <a:pt x="2337312" y="325877"/>
                </a:moveTo>
                <a:lnTo>
                  <a:pt x="2306540" y="337312"/>
                </a:lnTo>
                <a:lnTo>
                  <a:pt x="2313202" y="355098"/>
                </a:lnTo>
                <a:lnTo>
                  <a:pt x="2305271" y="358910"/>
                </a:lnTo>
                <a:lnTo>
                  <a:pt x="2297974" y="363356"/>
                </a:lnTo>
                <a:lnTo>
                  <a:pt x="2291312" y="367803"/>
                </a:lnTo>
                <a:lnTo>
                  <a:pt x="2285285" y="372250"/>
                </a:lnTo>
                <a:lnTo>
                  <a:pt x="2280209" y="376696"/>
                </a:lnTo>
                <a:lnTo>
                  <a:pt x="2275450" y="381778"/>
                </a:lnTo>
                <a:lnTo>
                  <a:pt x="2271644" y="386543"/>
                </a:lnTo>
                <a:lnTo>
                  <a:pt x="2268154" y="391625"/>
                </a:lnTo>
                <a:lnTo>
                  <a:pt x="2265299" y="396706"/>
                </a:lnTo>
                <a:lnTo>
                  <a:pt x="2263078" y="402106"/>
                </a:lnTo>
                <a:lnTo>
                  <a:pt x="2261809" y="407506"/>
                </a:lnTo>
                <a:lnTo>
                  <a:pt x="2261175" y="413223"/>
                </a:lnTo>
                <a:lnTo>
                  <a:pt x="2260540" y="418622"/>
                </a:lnTo>
                <a:lnTo>
                  <a:pt x="2261492" y="424657"/>
                </a:lnTo>
                <a:lnTo>
                  <a:pt x="2262444" y="431009"/>
                </a:lnTo>
                <a:lnTo>
                  <a:pt x="2264664" y="436727"/>
                </a:lnTo>
                <a:lnTo>
                  <a:pt x="2265933" y="440538"/>
                </a:lnTo>
                <a:lnTo>
                  <a:pt x="2267202" y="444032"/>
                </a:lnTo>
                <a:lnTo>
                  <a:pt x="2269106" y="447526"/>
                </a:lnTo>
                <a:lnTo>
                  <a:pt x="2271009" y="450702"/>
                </a:lnTo>
                <a:lnTo>
                  <a:pt x="2273230" y="453560"/>
                </a:lnTo>
                <a:lnTo>
                  <a:pt x="2275450" y="456419"/>
                </a:lnTo>
                <a:lnTo>
                  <a:pt x="2277671" y="458325"/>
                </a:lnTo>
                <a:lnTo>
                  <a:pt x="2280209" y="460866"/>
                </a:lnTo>
                <a:lnTo>
                  <a:pt x="2285285" y="464359"/>
                </a:lnTo>
                <a:lnTo>
                  <a:pt x="2290678" y="467536"/>
                </a:lnTo>
                <a:lnTo>
                  <a:pt x="2296388" y="469759"/>
                </a:lnTo>
                <a:lnTo>
                  <a:pt x="2301781" y="471347"/>
                </a:lnTo>
                <a:lnTo>
                  <a:pt x="2308761" y="472300"/>
                </a:lnTo>
                <a:lnTo>
                  <a:pt x="2318278" y="473253"/>
                </a:lnTo>
                <a:lnTo>
                  <a:pt x="2329698" y="474206"/>
                </a:lnTo>
                <a:lnTo>
                  <a:pt x="2343657" y="474841"/>
                </a:lnTo>
                <a:lnTo>
                  <a:pt x="2359519" y="475158"/>
                </a:lnTo>
                <a:lnTo>
                  <a:pt x="2372209" y="476111"/>
                </a:lnTo>
                <a:lnTo>
                  <a:pt x="2381726" y="477064"/>
                </a:lnTo>
                <a:lnTo>
                  <a:pt x="2387119" y="478017"/>
                </a:lnTo>
                <a:lnTo>
                  <a:pt x="2389340" y="478335"/>
                </a:lnTo>
                <a:lnTo>
                  <a:pt x="2390926" y="479288"/>
                </a:lnTo>
                <a:lnTo>
                  <a:pt x="2392829" y="480558"/>
                </a:lnTo>
                <a:lnTo>
                  <a:pt x="2394098" y="481828"/>
                </a:lnTo>
                <a:lnTo>
                  <a:pt x="2396002" y="483734"/>
                </a:lnTo>
                <a:lnTo>
                  <a:pt x="2396953" y="485640"/>
                </a:lnTo>
                <a:lnTo>
                  <a:pt x="2398222" y="488181"/>
                </a:lnTo>
                <a:lnTo>
                  <a:pt x="2399491" y="490722"/>
                </a:lnTo>
                <a:lnTo>
                  <a:pt x="2400443" y="493580"/>
                </a:lnTo>
                <a:lnTo>
                  <a:pt x="2400760" y="496439"/>
                </a:lnTo>
                <a:lnTo>
                  <a:pt x="2400760" y="499298"/>
                </a:lnTo>
                <a:lnTo>
                  <a:pt x="2400126" y="501839"/>
                </a:lnTo>
                <a:lnTo>
                  <a:pt x="2398540" y="503744"/>
                </a:lnTo>
                <a:lnTo>
                  <a:pt x="2396953" y="505650"/>
                </a:lnTo>
                <a:lnTo>
                  <a:pt x="2394415" y="507238"/>
                </a:lnTo>
                <a:lnTo>
                  <a:pt x="2391560" y="508826"/>
                </a:lnTo>
                <a:lnTo>
                  <a:pt x="2387753" y="509779"/>
                </a:lnTo>
                <a:lnTo>
                  <a:pt x="2384581" y="510097"/>
                </a:lnTo>
                <a:lnTo>
                  <a:pt x="2382360" y="509779"/>
                </a:lnTo>
                <a:lnTo>
                  <a:pt x="2380774" y="509461"/>
                </a:lnTo>
                <a:lnTo>
                  <a:pt x="2379822" y="508826"/>
                </a:lnTo>
                <a:lnTo>
                  <a:pt x="2378236" y="506603"/>
                </a:lnTo>
                <a:lnTo>
                  <a:pt x="2376016" y="503427"/>
                </a:lnTo>
                <a:lnTo>
                  <a:pt x="2373795" y="498980"/>
                </a:lnTo>
                <a:lnTo>
                  <a:pt x="2371574" y="493263"/>
                </a:lnTo>
                <a:lnTo>
                  <a:pt x="2368719" y="485640"/>
                </a:lnTo>
                <a:lnTo>
                  <a:pt x="2334140" y="498662"/>
                </a:lnTo>
                <a:lnTo>
                  <a:pt x="2299243" y="510732"/>
                </a:lnTo>
                <a:lnTo>
                  <a:pt x="2300830" y="516449"/>
                </a:lnTo>
                <a:lnTo>
                  <a:pt x="2301781" y="519943"/>
                </a:lnTo>
                <a:lnTo>
                  <a:pt x="2304002" y="525025"/>
                </a:lnTo>
                <a:lnTo>
                  <a:pt x="2306223" y="529154"/>
                </a:lnTo>
                <a:lnTo>
                  <a:pt x="2309078" y="533600"/>
                </a:lnTo>
                <a:lnTo>
                  <a:pt x="2312568" y="537094"/>
                </a:lnTo>
                <a:lnTo>
                  <a:pt x="2316057" y="539953"/>
                </a:lnTo>
                <a:lnTo>
                  <a:pt x="2320181" y="542811"/>
                </a:lnTo>
                <a:lnTo>
                  <a:pt x="2324940" y="545035"/>
                </a:lnTo>
                <a:lnTo>
                  <a:pt x="2329698" y="546623"/>
                </a:lnTo>
                <a:lnTo>
                  <a:pt x="2334774" y="548211"/>
                </a:lnTo>
                <a:lnTo>
                  <a:pt x="2340485" y="548846"/>
                </a:lnTo>
                <a:lnTo>
                  <a:pt x="2346829" y="549164"/>
                </a:lnTo>
                <a:lnTo>
                  <a:pt x="2353174" y="548846"/>
                </a:lnTo>
                <a:lnTo>
                  <a:pt x="2360154" y="548211"/>
                </a:lnTo>
                <a:lnTo>
                  <a:pt x="2367450" y="546940"/>
                </a:lnTo>
                <a:lnTo>
                  <a:pt x="2375381" y="545670"/>
                </a:lnTo>
                <a:lnTo>
                  <a:pt x="2383312" y="543447"/>
                </a:lnTo>
                <a:lnTo>
                  <a:pt x="2389022" y="558375"/>
                </a:lnTo>
                <a:lnTo>
                  <a:pt x="2421381" y="545988"/>
                </a:lnTo>
                <a:lnTo>
                  <a:pt x="2415353" y="531377"/>
                </a:lnTo>
                <a:lnTo>
                  <a:pt x="2423602" y="527248"/>
                </a:lnTo>
                <a:lnTo>
                  <a:pt x="2431533" y="523119"/>
                </a:lnTo>
                <a:lnTo>
                  <a:pt x="2438512" y="518672"/>
                </a:lnTo>
                <a:lnTo>
                  <a:pt x="2444222" y="514226"/>
                </a:lnTo>
                <a:lnTo>
                  <a:pt x="2449932" y="509779"/>
                </a:lnTo>
                <a:lnTo>
                  <a:pt x="2455008" y="505650"/>
                </a:lnTo>
                <a:lnTo>
                  <a:pt x="2459450" y="500568"/>
                </a:lnTo>
                <a:lnTo>
                  <a:pt x="2462939" y="496121"/>
                </a:lnTo>
                <a:lnTo>
                  <a:pt x="2465477" y="491675"/>
                </a:lnTo>
                <a:lnTo>
                  <a:pt x="2467698" y="486593"/>
                </a:lnTo>
                <a:lnTo>
                  <a:pt x="2469284" y="481828"/>
                </a:lnTo>
                <a:lnTo>
                  <a:pt x="2470553" y="477064"/>
                </a:lnTo>
                <a:lnTo>
                  <a:pt x="2470553" y="471982"/>
                </a:lnTo>
                <a:lnTo>
                  <a:pt x="2470236" y="466900"/>
                </a:lnTo>
                <a:lnTo>
                  <a:pt x="2468967" y="461818"/>
                </a:lnTo>
                <a:lnTo>
                  <a:pt x="2467381" y="456737"/>
                </a:lnTo>
                <a:lnTo>
                  <a:pt x="2465477" y="453243"/>
                </a:lnTo>
                <a:lnTo>
                  <a:pt x="2463891" y="450067"/>
                </a:lnTo>
                <a:lnTo>
                  <a:pt x="2461988" y="446890"/>
                </a:lnTo>
                <a:lnTo>
                  <a:pt x="2459767" y="444032"/>
                </a:lnTo>
                <a:lnTo>
                  <a:pt x="2457546" y="441491"/>
                </a:lnTo>
                <a:lnTo>
                  <a:pt x="2454691" y="438950"/>
                </a:lnTo>
                <a:lnTo>
                  <a:pt x="2451836" y="436409"/>
                </a:lnTo>
                <a:lnTo>
                  <a:pt x="2448981" y="434503"/>
                </a:lnTo>
                <a:lnTo>
                  <a:pt x="2442636" y="431009"/>
                </a:lnTo>
                <a:lnTo>
                  <a:pt x="2435974" y="428151"/>
                </a:lnTo>
                <a:lnTo>
                  <a:pt x="2429312" y="425927"/>
                </a:lnTo>
                <a:lnTo>
                  <a:pt x="2422650" y="424657"/>
                </a:lnTo>
                <a:lnTo>
                  <a:pt x="2414402" y="424022"/>
                </a:lnTo>
                <a:lnTo>
                  <a:pt x="2403298" y="422751"/>
                </a:lnTo>
                <a:lnTo>
                  <a:pt x="2372843" y="421481"/>
                </a:lnTo>
                <a:lnTo>
                  <a:pt x="2362691" y="420846"/>
                </a:lnTo>
                <a:lnTo>
                  <a:pt x="2358567" y="420210"/>
                </a:lnTo>
                <a:lnTo>
                  <a:pt x="2355078" y="419257"/>
                </a:lnTo>
                <a:lnTo>
                  <a:pt x="2351905" y="418622"/>
                </a:lnTo>
                <a:lnTo>
                  <a:pt x="2349050" y="417669"/>
                </a:lnTo>
                <a:lnTo>
                  <a:pt x="2347147" y="416717"/>
                </a:lnTo>
                <a:lnTo>
                  <a:pt x="2345243" y="415128"/>
                </a:lnTo>
                <a:lnTo>
                  <a:pt x="2342705" y="411635"/>
                </a:lnTo>
                <a:lnTo>
                  <a:pt x="2339850" y="407188"/>
                </a:lnTo>
                <a:lnTo>
                  <a:pt x="2336678" y="401153"/>
                </a:lnTo>
                <a:lnTo>
                  <a:pt x="2333823" y="393848"/>
                </a:lnTo>
                <a:lnTo>
                  <a:pt x="2332871" y="390672"/>
                </a:lnTo>
                <a:lnTo>
                  <a:pt x="2332554" y="388448"/>
                </a:lnTo>
                <a:lnTo>
                  <a:pt x="2332871" y="385590"/>
                </a:lnTo>
                <a:lnTo>
                  <a:pt x="2333505" y="383366"/>
                </a:lnTo>
                <a:lnTo>
                  <a:pt x="2334774" y="381461"/>
                </a:lnTo>
                <a:lnTo>
                  <a:pt x="2336995" y="379237"/>
                </a:lnTo>
                <a:lnTo>
                  <a:pt x="2339533" y="377967"/>
                </a:lnTo>
                <a:lnTo>
                  <a:pt x="2342705" y="376379"/>
                </a:lnTo>
                <a:lnTo>
                  <a:pt x="2346512" y="375108"/>
                </a:lnTo>
                <a:lnTo>
                  <a:pt x="2349685" y="375108"/>
                </a:lnTo>
                <a:lnTo>
                  <a:pt x="2350954" y="375108"/>
                </a:lnTo>
                <a:lnTo>
                  <a:pt x="2352223" y="375426"/>
                </a:lnTo>
                <a:lnTo>
                  <a:pt x="2353492" y="376061"/>
                </a:lnTo>
                <a:lnTo>
                  <a:pt x="2354443" y="377332"/>
                </a:lnTo>
                <a:lnTo>
                  <a:pt x="2356664" y="379873"/>
                </a:lnTo>
                <a:lnTo>
                  <a:pt x="2358885" y="384637"/>
                </a:lnTo>
                <a:lnTo>
                  <a:pt x="2362057" y="391307"/>
                </a:lnTo>
                <a:lnTo>
                  <a:pt x="2365229" y="399565"/>
                </a:lnTo>
                <a:lnTo>
                  <a:pt x="2369671" y="410999"/>
                </a:lnTo>
                <a:lnTo>
                  <a:pt x="2403615" y="397659"/>
                </a:lnTo>
                <a:lnTo>
                  <a:pt x="2436926" y="384637"/>
                </a:lnTo>
                <a:lnTo>
                  <a:pt x="2433436" y="375426"/>
                </a:lnTo>
                <a:lnTo>
                  <a:pt x="2429946" y="368121"/>
                </a:lnTo>
                <a:lnTo>
                  <a:pt x="2426457" y="361768"/>
                </a:lnTo>
                <a:lnTo>
                  <a:pt x="2422333" y="356051"/>
                </a:lnTo>
                <a:lnTo>
                  <a:pt x="2420429" y="353510"/>
                </a:lnTo>
                <a:lnTo>
                  <a:pt x="2417891" y="351287"/>
                </a:lnTo>
                <a:lnTo>
                  <a:pt x="2415671" y="349381"/>
                </a:lnTo>
                <a:lnTo>
                  <a:pt x="2412815" y="347158"/>
                </a:lnTo>
                <a:lnTo>
                  <a:pt x="2410595" y="345570"/>
                </a:lnTo>
                <a:lnTo>
                  <a:pt x="2407740" y="343982"/>
                </a:lnTo>
                <a:lnTo>
                  <a:pt x="2405202" y="343029"/>
                </a:lnTo>
                <a:lnTo>
                  <a:pt x="2402029" y="341758"/>
                </a:lnTo>
                <a:lnTo>
                  <a:pt x="2399491" y="340805"/>
                </a:lnTo>
                <a:lnTo>
                  <a:pt x="2396319" y="340170"/>
                </a:lnTo>
                <a:lnTo>
                  <a:pt x="2389974" y="339217"/>
                </a:lnTo>
                <a:lnTo>
                  <a:pt x="2383629" y="338900"/>
                </a:lnTo>
                <a:lnTo>
                  <a:pt x="2377284" y="338582"/>
                </a:lnTo>
                <a:lnTo>
                  <a:pt x="2370940" y="338900"/>
                </a:lnTo>
                <a:lnTo>
                  <a:pt x="2364278" y="339535"/>
                </a:lnTo>
                <a:lnTo>
                  <a:pt x="2357616" y="340488"/>
                </a:lnTo>
                <a:lnTo>
                  <a:pt x="2350954" y="342394"/>
                </a:lnTo>
                <a:lnTo>
                  <a:pt x="2344292" y="343982"/>
                </a:lnTo>
                <a:lnTo>
                  <a:pt x="2337312" y="325877"/>
                </a:lnTo>
                <a:close/>
                <a:moveTo>
                  <a:pt x="2259588" y="275058"/>
                </a:moveTo>
                <a:lnTo>
                  <a:pt x="2219933" y="289351"/>
                </a:lnTo>
                <a:lnTo>
                  <a:pt x="2179961" y="303326"/>
                </a:lnTo>
                <a:lnTo>
                  <a:pt x="2139672" y="316984"/>
                </a:lnTo>
                <a:lnTo>
                  <a:pt x="2099700" y="329689"/>
                </a:lnTo>
                <a:lnTo>
                  <a:pt x="2059727" y="342394"/>
                </a:lnTo>
                <a:lnTo>
                  <a:pt x="2019121" y="354463"/>
                </a:lnTo>
                <a:lnTo>
                  <a:pt x="1978514" y="366533"/>
                </a:lnTo>
                <a:lnTo>
                  <a:pt x="1937590" y="377967"/>
                </a:lnTo>
                <a:lnTo>
                  <a:pt x="1937907" y="378285"/>
                </a:lnTo>
                <a:lnTo>
                  <a:pt x="1939493" y="384637"/>
                </a:lnTo>
                <a:lnTo>
                  <a:pt x="1940128" y="390672"/>
                </a:lnTo>
                <a:lnTo>
                  <a:pt x="1940128" y="397024"/>
                </a:lnTo>
                <a:lnTo>
                  <a:pt x="1939493" y="403059"/>
                </a:lnTo>
                <a:lnTo>
                  <a:pt x="1938542" y="409094"/>
                </a:lnTo>
                <a:lnTo>
                  <a:pt x="1936638" y="414811"/>
                </a:lnTo>
                <a:lnTo>
                  <a:pt x="1934100" y="420528"/>
                </a:lnTo>
                <a:lnTo>
                  <a:pt x="1931562" y="425610"/>
                </a:lnTo>
                <a:lnTo>
                  <a:pt x="1928390" y="431009"/>
                </a:lnTo>
                <a:lnTo>
                  <a:pt x="1924583" y="435456"/>
                </a:lnTo>
                <a:lnTo>
                  <a:pt x="1919824" y="439903"/>
                </a:lnTo>
                <a:lnTo>
                  <a:pt x="1915383" y="443714"/>
                </a:lnTo>
                <a:lnTo>
                  <a:pt x="1910307" y="447208"/>
                </a:lnTo>
                <a:lnTo>
                  <a:pt x="1904597" y="450384"/>
                </a:lnTo>
                <a:lnTo>
                  <a:pt x="1898569" y="452925"/>
                </a:lnTo>
                <a:lnTo>
                  <a:pt x="1892542" y="454513"/>
                </a:lnTo>
                <a:lnTo>
                  <a:pt x="1891590" y="454831"/>
                </a:lnTo>
                <a:lnTo>
                  <a:pt x="1955038" y="703844"/>
                </a:lnTo>
                <a:lnTo>
                  <a:pt x="1955673" y="703209"/>
                </a:lnTo>
                <a:lnTo>
                  <a:pt x="1962652" y="701939"/>
                </a:lnTo>
                <a:lnTo>
                  <a:pt x="1969314" y="701303"/>
                </a:lnTo>
                <a:lnTo>
                  <a:pt x="1976293" y="700986"/>
                </a:lnTo>
                <a:lnTo>
                  <a:pt x="1982955" y="701303"/>
                </a:lnTo>
                <a:lnTo>
                  <a:pt x="1989300" y="702256"/>
                </a:lnTo>
                <a:lnTo>
                  <a:pt x="1995645" y="704162"/>
                </a:lnTo>
                <a:lnTo>
                  <a:pt x="2001355" y="706068"/>
                </a:lnTo>
                <a:lnTo>
                  <a:pt x="2007383" y="708609"/>
                </a:lnTo>
                <a:lnTo>
                  <a:pt x="2012776" y="711785"/>
                </a:lnTo>
                <a:lnTo>
                  <a:pt x="2017852" y="715279"/>
                </a:lnTo>
                <a:lnTo>
                  <a:pt x="2022293" y="719408"/>
                </a:lnTo>
                <a:lnTo>
                  <a:pt x="2026417" y="723854"/>
                </a:lnTo>
                <a:lnTo>
                  <a:pt x="2030541" y="728936"/>
                </a:lnTo>
                <a:lnTo>
                  <a:pt x="2033396" y="734018"/>
                </a:lnTo>
                <a:lnTo>
                  <a:pt x="2036252" y="740053"/>
                </a:lnTo>
                <a:lnTo>
                  <a:pt x="2038472" y="745770"/>
                </a:lnTo>
                <a:lnTo>
                  <a:pt x="2039107" y="749582"/>
                </a:lnTo>
                <a:lnTo>
                  <a:pt x="2083838" y="736877"/>
                </a:lnTo>
                <a:lnTo>
                  <a:pt x="2127934" y="723537"/>
                </a:lnTo>
                <a:lnTo>
                  <a:pt x="2172347" y="709879"/>
                </a:lnTo>
                <a:lnTo>
                  <a:pt x="2216444" y="695904"/>
                </a:lnTo>
                <a:lnTo>
                  <a:pt x="2260223" y="681611"/>
                </a:lnTo>
                <a:lnTo>
                  <a:pt x="2304319" y="667318"/>
                </a:lnTo>
                <a:lnTo>
                  <a:pt x="2348098" y="652390"/>
                </a:lnTo>
                <a:lnTo>
                  <a:pt x="2391560" y="637144"/>
                </a:lnTo>
                <a:lnTo>
                  <a:pt x="2383947" y="636827"/>
                </a:lnTo>
                <a:lnTo>
                  <a:pt x="2376016" y="635874"/>
                </a:lnTo>
                <a:lnTo>
                  <a:pt x="2368719" y="634921"/>
                </a:lnTo>
                <a:lnTo>
                  <a:pt x="2361105" y="633333"/>
                </a:lnTo>
                <a:lnTo>
                  <a:pt x="2353809" y="631427"/>
                </a:lnTo>
                <a:lnTo>
                  <a:pt x="2346512" y="629839"/>
                </a:lnTo>
                <a:lnTo>
                  <a:pt x="2339533" y="627298"/>
                </a:lnTo>
                <a:lnTo>
                  <a:pt x="2332554" y="624440"/>
                </a:lnTo>
                <a:lnTo>
                  <a:pt x="2325892" y="621581"/>
                </a:lnTo>
                <a:lnTo>
                  <a:pt x="2319230" y="618087"/>
                </a:lnTo>
                <a:lnTo>
                  <a:pt x="2312568" y="614593"/>
                </a:lnTo>
                <a:lnTo>
                  <a:pt x="2306223" y="611100"/>
                </a:lnTo>
                <a:lnTo>
                  <a:pt x="2300195" y="606970"/>
                </a:lnTo>
                <a:lnTo>
                  <a:pt x="2294168" y="602841"/>
                </a:lnTo>
                <a:lnTo>
                  <a:pt x="2288140" y="598395"/>
                </a:lnTo>
                <a:lnTo>
                  <a:pt x="2282747" y="593313"/>
                </a:lnTo>
                <a:lnTo>
                  <a:pt x="2277037" y="588549"/>
                </a:lnTo>
                <a:lnTo>
                  <a:pt x="2271961" y="583467"/>
                </a:lnTo>
                <a:lnTo>
                  <a:pt x="2266568" y="578067"/>
                </a:lnTo>
                <a:lnTo>
                  <a:pt x="2261809" y="572668"/>
                </a:lnTo>
                <a:lnTo>
                  <a:pt x="2256733" y="566950"/>
                </a:lnTo>
                <a:lnTo>
                  <a:pt x="2252292" y="560916"/>
                </a:lnTo>
                <a:lnTo>
                  <a:pt x="2248168" y="554881"/>
                </a:lnTo>
                <a:lnTo>
                  <a:pt x="2244044" y="548528"/>
                </a:lnTo>
                <a:lnTo>
                  <a:pt x="2239920" y="542176"/>
                </a:lnTo>
                <a:lnTo>
                  <a:pt x="2236113" y="535506"/>
                </a:lnTo>
                <a:lnTo>
                  <a:pt x="2232623" y="528836"/>
                </a:lnTo>
                <a:lnTo>
                  <a:pt x="2229133" y="522166"/>
                </a:lnTo>
                <a:lnTo>
                  <a:pt x="2225961" y="515178"/>
                </a:lnTo>
                <a:lnTo>
                  <a:pt x="2223106" y="508509"/>
                </a:lnTo>
                <a:lnTo>
                  <a:pt x="2220251" y="500886"/>
                </a:lnTo>
                <a:lnTo>
                  <a:pt x="2217713" y="493898"/>
                </a:lnTo>
                <a:lnTo>
                  <a:pt x="2215492" y="485640"/>
                </a:lnTo>
                <a:lnTo>
                  <a:pt x="2212954" y="477699"/>
                </a:lnTo>
                <a:lnTo>
                  <a:pt x="2210734" y="469441"/>
                </a:lnTo>
                <a:lnTo>
                  <a:pt x="2209465" y="461183"/>
                </a:lnTo>
                <a:lnTo>
                  <a:pt x="2207878" y="453243"/>
                </a:lnTo>
                <a:lnTo>
                  <a:pt x="2206609" y="444985"/>
                </a:lnTo>
                <a:lnTo>
                  <a:pt x="2205658" y="436727"/>
                </a:lnTo>
                <a:lnTo>
                  <a:pt x="2205023" y="429104"/>
                </a:lnTo>
                <a:lnTo>
                  <a:pt x="2204706" y="421163"/>
                </a:lnTo>
                <a:lnTo>
                  <a:pt x="2204706" y="413223"/>
                </a:lnTo>
                <a:lnTo>
                  <a:pt x="2204706" y="405600"/>
                </a:lnTo>
                <a:lnTo>
                  <a:pt x="2205023" y="397659"/>
                </a:lnTo>
                <a:lnTo>
                  <a:pt x="2205658" y="390036"/>
                </a:lnTo>
                <a:lnTo>
                  <a:pt x="2206292" y="382414"/>
                </a:lnTo>
                <a:lnTo>
                  <a:pt x="2207244" y="375108"/>
                </a:lnTo>
                <a:lnTo>
                  <a:pt x="2208830" y="367803"/>
                </a:lnTo>
                <a:lnTo>
                  <a:pt x="2210099" y="360816"/>
                </a:lnTo>
                <a:lnTo>
                  <a:pt x="2212320" y="353828"/>
                </a:lnTo>
                <a:lnTo>
                  <a:pt x="2213906" y="346840"/>
                </a:lnTo>
                <a:lnTo>
                  <a:pt x="2216444" y="340170"/>
                </a:lnTo>
                <a:lnTo>
                  <a:pt x="2218982" y="333500"/>
                </a:lnTo>
                <a:lnTo>
                  <a:pt x="2221202" y="327465"/>
                </a:lnTo>
                <a:lnTo>
                  <a:pt x="2224375" y="321113"/>
                </a:lnTo>
                <a:lnTo>
                  <a:pt x="2227547" y="315078"/>
                </a:lnTo>
                <a:lnTo>
                  <a:pt x="2230720" y="309679"/>
                </a:lnTo>
                <a:lnTo>
                  <a:pt x="2234209" y="303962"/>
                </a:lnTo>
                <a:lnTo>
                  <a:pt x="2238016" y="298244"/>
                </a:lnTo>
                <a:lnTo>
                  <a:pt x="2241823" y="293163"/>
                </a:lnTo>
                <a:lnTo>
                  <a:pt x="2245947" y="288398"/>
                </a:lnTo>
                <a:lnTo>
                  <a:pt x="2250388" y="283634"/>
                </a:lnTo>
                <a:lnTo>
                  <a:pt x="2254830" y="279187"/>
                </a:lnTo>
                <a:lnTo>
                  <a:pt x="2259588" y="275058"/>
                </a:lnTo>
                <a:close/>
                <a:moveTo>
                  <a:pt x="2637421" y="114660"/>
                </a:moveTo>
                <a:lnTo>
                  <a:pt x="2599352" y="132765"/>
                </a:lnTo>
                <a:lnTo>
                  <a:pt x="2561601" y="150551"/>
                </a:lnTo>
                <a:lnTo>
                  <a:pt x="2523849" y="167703"/>
                </a:lnTo>
                <a:lnTo>
                  <a:pt x="2485463" y="184537"/>
                </a:lnTo>
                <a:lnTo>
                  <a:pt x="2447077" y="201053"/>
                </a:lnTo>
                <a:lnTo>
                  <a:pt x="2408374" y="216934"/>
                </a:lnTo>
                <a:lnTo>
                  <a:pt x="2369671" y="233133"/>
                </a:lnTo>
                <a:lnTo>
                  <a:pt x="2330650" y="248061"/>
                </a:lnTo>
                <a:lnTo>
                  <a:pt x="2336995" y="248378"/>
                </a:lnTo>
                <a:lnTo>
                  <a:pt x="2343340" y="248696"/>
                </a:lnTo>
                <a:lnTo>
                  <a:pt x="2349685" y="249331"/>
                </a:lnTo>
                <a:lnTo>
                  <a:pt x="2355712" y="250284"/>
                </a:lnTo>
                <a:lnTo>
                  <a:pt x="2362374" y="251554"/>
                </a:lnTo>
                <a:lnTo>
                  <a:pt x="2368719" y="253143"/>
                </a:lnTo>
                <a:lnTo>
                  <a:pt x="2375064" y="255048"/>
                </a:lnTo>
                <a:lnTo>
                  <a:pt x="2381409" y="257272"/>
                </a:lnTo>
                <a:lnTo>
                  <a:pt x="2387436" y="259495"/>
                </a:lnTo>
                <a:lnTo>
                  <a:pt x="2393781" y="262353"/>
                </a:lnTo>
                <a:lnTo>
                  <a:pt x="2400126" y="265212"/>
                </a:lnTo>
                <a:lnTo>
                  <a:pt x="2405836" y="268706"/>
                </a:lnTo>
                <a:lnTo>
                  <a:pt x="2412181" y="272200"/>
                </a:lnTo>
                <a:lnTo>
                  <a:pt x="2418208" y="276011"/>
                </a:lnTo>
                <a:lnTo>
                  <a:pt x="2424236" y="280140"/>
                </a:lnTo>
                <a:lnTo>
                  <a:pt x="2429946" y="284269"/>
                </a:lnTo>
                <a:lnTo>
                  <a:pt x="2435974" y="289034"/>
                </a:lnTo>
                <a:lnTo>
                  <a:pt x="2441684" y="293798"/>
                </a:lnTo>
                <a:lnTo>
                  <a:pt x="2447077" y="299197"/>
                </a:lnTo>
                <a:lnTo>
                  <a:pt x="2452788" y="304279"/>
                </a:lnTo>
                <a:lnTo>
                  <a:pt x="2457863" y="309996"/>
                </a:lnTo>
                <a:lnTo>
                  <a:pt x="2463257" y="315714"/>
                </a:lnTo>
                <a:lnTo>
                  <a:pt x="2468015" y="321748"/>
                </a:lnTo>
                <a:lnTo>
                  <a:pt x="2472774" y="328101"/>
                </a:lnTo>
                <a:lnTo>
                  <a:pt x="2477850" y="334453"/>
                </a:lnTo>
                <a:lnTo>
                  <a:pt x="2482291" y="340805"/>
                </a:lnTo>
                <a:lnTo>
                  <a:pt x="2486732" y="347793"/>
                </a:lnTo>
                <a:lnTo>
                  <a:pt x="2490856" y="354781"/>
                </a:lnTo>
                <a:lnTo>
                  <a:pt x="2495298" y="362086"/>
                </a:lnTo>
                <a:lnTo>
                  <a:pt x="2499105" y="370026"/>
                </a:lnTo>
                <a:lnTo>
                  <a:pt x="2502912" y="377332"/>
                </a:lnTo>
                <a:lnTo>
                  <a:pt x="2506401" y="385272"/>
                </a:lnTo>
                <a:lnTo>
                  <a:pt x="2509256" y="392260"/>
                </a:lnTo>
                <a:lnTo>
                  <a:pt x="2511794" y="399565"/>
                </a:lnTo>
                <a:lnTo>
                  <a:pt x="2514015" y="406553"/>
                </a:lnTo>
                <a:lnTo>
                  <a:pt x="2516553" y="413858"/>
                </a:lnTo>
                <a:lnTo>
                  <a:pt x="2518139" y="421163"/>
                </a:lnTo>
                <a:lnTo>
                  <a:pt x="2520042" y="428468"/>
                </a:lnTo>
                <a:lnTo>
                  <a:pt x="2521311" y="436091"/>
                </a:lnTo>
                <a:lnTo>
                  <a:pt x="2522580" y="443397"/>
                </a:lnTo>
                <a:lnTo>
                  <a:pt x="2523849" y="450702"/>
                </a:lnTo>
                <a:lnTo>
                  <a:pt x="2524484" y="458325"/>
                </a:lnTo>
                <a:lnTo>
                  <a:pt x="2524801" y="465948"/>
                </a:lnTo>
                <a:lnTo>
                  <a:pt x="2525118" y="473570"/>
                </a:lnTo>
                <a:lnTo>
                  <a:pt x="2525118" y="480876"/>
                </a:lnTo>
                <a:lnTo>
                  <a:pt x="2524801" y="488181"/>
                </a:lnTo>
                <a:lnTo>
                  <a:pt x="2524167" y="495486"/>
                </a:lnTo>
                <a:lnTo>
                  <a:pt x="2523215" y="502791"/>
                </a:lnTo>
                <a:lnTo>
                  <a:pt x="2521946" y="510097"/>
                </a:lnTo>
                <a:lnTo>
                  <a:pt x="2520677" y="517402"/>
                </a:lnTo>
                <a:lnTo>
                  <a:pt x="2518774" y="524389"/>
                </a:lnTo>
                <a:lnTo>
                  <a:pt x="2516870" y="531695"/>
                </a:lnTo>
                <a:lnTo>
                  <a:pt x="2514649" y="538682"/>
                </a:lnTo>
                <a:lnTo>
                  <a:pt x="2512112" y="545670"/>
                </a:lnTo>
                <a:lnTo>
                  <a:pt x="2509256" y="552340"/>
                </a:lnTo>
                <a:lnTo>
                  <a:pt x="2506084" y="559010"/>
                </a:lnTo>
                <a:lnTo>
                  <a:pt x="2502594" y="565680"/>
                </a:lnTo>
                <a:lnTo>
                  <a:pt x="2499105" y="572032"/>
                </a:lnTo>
                <a:lnTo>
                  <a:pt x="2494980" y="578385"/>
                </a:lnTo>
                <a:lnTo>
                  <a:pt x="2490222" y="584737"/>
                </a:lnTo>
                <a:lnTo>
                  <a:pt x="2485781" y="590772"/>
                </a:lnTo>
                <a:lnTo>
                  <a:pt x="2481022" y="596489"/>
                </a:lnTo>
                <a:lnTo>
                  <a:pt x="2475312" y="602206"/>
                </a:lnTo>
                <a:lnTo>
                  <a:pt x="2469601" y="607923"/>
                </a:lnTo>
                <a:lnTo>
                  <a:pt x="2512112" y="590454"/>
                </a:lnTo>
                <a:lnTo>
                  <a:pt x="2554622" y="572985"/>
                </a:lnTo>
                <a:lnTo>
                  <a:pt x="2596815" y="555199"/>
                </a:lnTo>
                <a:lnTo>
                  <a:pt x="2639008" y="537094"/>
                </a:lnTo>
                <a:lnTo>
                  <a:pt x="2680883" y="518355"/>
                </a:lnTo>
                <a:lnTo>
                  <a:pt x="2722759" y="499615"/>
                </a:lnTo>
                <a:lnTo>
                  <a:pt x="2764634" y="480558"/>
                </a:lnTo>
                <a:lnTo>
                  <a:pt x="2805876" y="460866"/>
                </a:lnTo>
                <a:lnTo>
                  <a:pt x="2803972" y="457372"/>
                </a:lnTo>
                <a:lnTo>
                  <a:pt x="2801434" y="451655"/>
                </a:lnTo>
                <a:lnTo>
                  <a:pt x="2799848" y="445620"/>
                </a:lnTo>
                <a:lnTo>
                  <a:pt x="2798579" y="439585"/>
                </a:lnTo>
                <a:lnTo>
                  <a:pt x="2798262" y="433233"/>
                </a:lnTo>
                <a:lnTo>
                  <a:pt x="2798579" y="427198"/>
                </a:lnTo>
                <a:lnTo>
                  <a:pt x="2799214" y="421163"/>
                </a:lnTo>
                <a:lnTo>
                  <a:pt x="2800800" y="414811"/>
                </a:lnTo>
                <a:lnTo>
                  <a:pt x="2802703" y="409411"/>
                </a:lnTo>
                <a:lnTo>
                  <a:pt x="2805241" y="403377"/>
                </a:lnTo>
                <a:lnTo>
                  <a:pt x="2808414" y="397659"/>
                </a:lnTo>
                <a:lnTo>
                  <a:pt x="2812220" y="392577"/>
                </a:lnTo>
                <a:lnTo>
                  <a:pt x="2816345" y="387813"/>
                </a:lnTo>
                <a:lnTo>
                  <a:pt x="2821103" y="382731"/>
                </a:lnTo>
                <a:lnTo>
                  <a:pt x="2826179" y="378602"/>
                </a:lnTo>
                <a:lnTo>
                  <a:pt x="2831889" y="374473"/>
                </a:lnTo>
                <a:lnTo>
                  <a:pt x="2837917" y="371297"/>
                </a:lnTo>
                <a:lnTo>
                  <a:pt x="2841724" y="369391"/>
                </a:lnTo>
                <a:lnTo>
                  <a:pt x="2725614" y="140388"/>
                </a:lnTo>
                <a:lnTo>
                  <a:pt x="2722124" y="141976"/>
                </a:lnTo>
                <a:lnTo>
                  <a:pt x="2716097" y="144834"/>
                </a:lnTo>
                <a:lnTo>
                  <a:pt x="2710069" y="147058"/>
                </a:lnTo>
                <a:lnTo>
                  <a:pt x="2704042" y="148328"/>
                </a:lnTo>
                <a:lnTo>
                  <a:pt x="2697697" y="148963"/>
                </a:lnTo>
                <a:lnTo>
                  <a:pt x="2691669" y="149281"/>
                </a:lnTo>
                <a:lnTo>
                  <a:pt x="2685324" y="148646"/>
                </a:lnTo>
                <a:lnTo>
                  <a:pt x="2679614" y="147693"/>
                </a:lnTo>
                <a:lnTo>
                  <a:pt x="2673587" y="146422"/>
                </a:lnTo>
                <a:lnTo>
                  <a:pt x="2667876" y="144199"/>
                </a:lnTo>
                <a:lnTo>
                  <a:pt x="2662483" y="141341"/>
                </a:lnTo>
                <a:lnTo>
                  <a:pt x="2657407" y="138164"/>
                </a:lnTo>
                <a:lnTo>
                  <a:pt x="2652649" y="134353"/>
                </a:lnTo>
                <a:lnTo>
                  <a:pt x="2648207" y="130224"/>
                </a:lnTo>
                <a:lnTo>
                  <a:pt x="2644083" y="125777"/>
                </a:lnTo>
                <a:lnTo>
                  <a:pt x="2640594" y="120378"/>
                </a:lnTo>
                <a:lnTo>
                  <a:pt x="2637421" y="114978"/>
                </a:lnTo>
                <a:lnTo>
                  <a:pt x="2637421" y="114660"/>
                </a:lnTo>
                <a:close/>
                <a:moveTo>
                  <a:pt x="2724345" y="0"/>
                </a:moveTo>
                <a:lnTo>
                  <a:pt x="2962275" y="451019"/>
                </a:lnTo>
                <a:lnTo>
                  <a:pt x="2931186" y="467218"/>
                </a:lnTo>
                <a:lnTo>
                  <a:pt x="2899779" y="482781"/>
                </a:lnTo>
                <a:lnTo>
                  <a:pt x="2868055" y="498345"/>
                </a:lnTo>
                <a:lnTo>
                  <a:pt x="2836331" y="513590"/>
                </a:lnTo>
                <a:lnTo>
                  <a:pt x="2804924" y="528518"/>
                </a:lnTo>
                <a:lnTo>
                  <a:pt x="2773200" y="543129"/>
                </a:lnTo>
                <a:lnTo>
                  <a:pt x="2741159" y="557739"/>
                </a:lnTo>
                <a:lnTo>
                  <a:pt x="2709435" y="572032"/>
                </a:lnTo>
                <a:lnTo>
                  <a:pt x="2677394" y="586008"/>
                </a:lnTo>
                <a:lnTo>
                  <a:pt x="2645352" y="599983"/>
                </a:lnTo>
                <a:lnTo>
                  <a:pt x="2613311" y="613640"/>
                </a:lnTo>
                <a:lnTo>
                  <a:pt x="2581270" y="626980"/>
                </a:lnTo>
                <a:lnTo>
                  <a:pt x="2548911" y="640003"/>
                </a:lnTo>
                <a:lnTo>
                  <a:pt x="2516870" y="652708"/>
                </a:lnTo>
                <a:lnTo>
                  <a:pt x="2483877" y="665412"/>
                </a:lnTo>
                <a:lnTo>
                  <a:pt x="2451519" y="677800"/>
                </a:lnTo>
                <a:lnTo>
                  <a:pt x="2419160" y="690187"/>
                </a:lnTo>
                <a:lnTo>
                  <a:pt x="2386484" y="701939"/>
                </a:lnTo>
                <a:lnTo>
                  <a:pt x="2353809" y="713373"/>
                </a:lnTo>
                <a:lnTo>
                  <a:pt x="2320499" y="725125"/>
                </a:lnTo>
                <a:lnTo>
                  <a:pt x="2287823" y="736242"/>
                </a:lnTo>
                <a:lnTo>
                  <a:pt x="2254830" y="747358"/>
                </a:lnTo>
                <a:lnTo>
                  <a:pt x="2221520" y="758157"/>
                </a:lnTo>
                <a:lnTo>
                  <a:pt x="2188209" y="768639"/>
                </a:lnTo>
                <a:lnTo>
                  <a:pt x="2155217" y="779120"/>
                </a:lnTo>
                <a:lnTo>
                  <a:pt x="2121589" y="789284"/>
                </a:lnTo>
                <a:lnTo>
                  <a:pt x="2087962" y="798813"/>
                </a:lnTo>
                <a:lnTo>
                  <a:pt x="2054334" y="808341"/>
                </a:lnTo>
                <a:lnTo>
                  <a:pt x="2020707" y="817870"/>
                </a:lnTo>
                <a:lnTo>
                  <a:pt x="1986445" y="827081"/>
                </a:lnTo>
                <a:lnTo>
                  <a:pt x="1952817" y="835974"/>
                </a:lnTo>
                <a:lnTo>
                  <a:pt x="1918556" y="844550"/>
                </a:lnTo>
                <a:lnTo>
                  <a:pt x="1800225" y="349064"/>
                </a:lnTo>
                <a:lnTo>
                  <a:pt x="1830363" y="341123"/>
                </a:lnTo>
                <a:lnTo>
                  <a:pt x="1860501" y="333183"/>
                </a:lnTo>
                <a:lnTo>
                  <a:pt x="1890321" y="324925"/>
                </a:lnTo>
                <a:lnTo>
                  <a:pt x="1920142" y="316349"/>
                </a:lnTo>
                <a:lnTo>
                  <a:pt x="1950280" y="308091"/>
                </a:lnTo>
                <a:lnTo>
                  <a:pt x="1979783" y="299515"/>
                </a:lnTo>
                <a:lnTo>
                  <a:pt x="2009603" y="290304"/>
                </a:lnTo>
                <a:lnTo>
                  <a:pt x="2039107" y="281411"/>
                </a:lnTo>
                <a:lnTo>
                  <a:pt x="2068293" y="271882"/>
                </a:lnTo>
                <a:lnTo>
                  <a:pt x="2098113" y="262353"/>
                </a:lnTo>
                <a:lnTo>
                  <a:pt x="2127299" y="252825"/>
                </a:lnTo>
                <a:lnTo>
                  <a:pt x="2156168" y="242661"/>
                </a:lnTo>
                <a:lnTo>
                  <a:pt x="2185354" y="232497"/>
                </a:lnTo>
                <a:lnTo>
                  <a:pt x="2214223" y="222333"/>
                </a:lnTo>
                <a:lnTo>
                  <a:pt x="2243409" y="211534"/>
                </a:lnTo>
                <a:lnTo>
                  <a:pt x="2272278" y="200735"/>
                </a:lnTo>
                <a:lnTo>
                  <a:pt x="2301147" y="189936"/>
                </a:lnTo>
                <a:lnTo>
                  <a:pt x="2329698" y="178820"/>
                </a:lnTo>
                <a:lnTo>
                  <a:pt x="2358250" y="167068"/>
                </a:lnTo>
                <a:lnTo>
                  <a:pt x="2386802" y="155633"/>
                </a:lnTo>
                <a:lnTo>
                  <a:pt x="2415353" y="143881"/>
                </a:lnTo>
                <a:lnTo>
                  <a:pt x="2443588" y="132130"/>
                </a:lnTo>
                <a:lnTo>
                  <a:pt x="2472139" y="119742"/>
                </a:lnTo>
                <a:lnTo>
                  <a:pt x="2500374" y="107355"/>
                </a:lnTo>
                <a:lnTo>
                  <a:pt x="2528608" y="94650"/>
                </a:lnTo>
                <a:lnTo>
                  <a:pt x="2556842" y="81628"/>
                </a:lnTo>
                <a:lnTo>
                  <a:pt x="2584759" y="68923"/>
                </a:lnTo>
                <a:lnTo>
                  <a:pt x="2612994" y="55583"/>
                </a:lnTo>
                <a:lnTo>
                  <a:pt x="2640911" y="41926"/>
                </a:lnTo>
                <a:lnTo>
                  <a:pt x="2668828" y="28268"/>
                </a:lnTo>
                <a:lnTo>
                  <a:pt x="2696428" y="14293"/>
                </a:lnTo>
                <a:lnTo>
                  <a:pt x="2724345" y="0"/>
                </a:lnTo>
                <a:close/>
              </a:path>
            </a:pathLst>
          </a:custGeom>
          <a:solidFill>
            <a:schemeClr val="bg1">
              <a:alpha val="100000"/>
            </a:schemeClr>
          </a:solidFill>
          <a:ln w="9525">
            <a:noFill/>
          </a:ln>
        </p:spPr>
        <p:txBody>
          <a:bodyPr/>
          <a:lstStyle/>
          <a:p>
            <a:endParaRPr lang="zh-CN" altLang="en-US"/>
          </a:p>
        </p:txBody>
      </p:sp>
      <p:sp>
        <p:nvSpPr>
          <p:cNvPr id="23583" name="文本框 34"/>
          <p:cNvSpPr txBox="1"/>
          <p:nvPr/>
        </p:nvSpPr>
        <p:spPr>
          <a:xfrm>
            <a:off x="1172210" y="4529138"/>
            <a:ext cx="2214880" cy="475615"/>
          </a:xfrm>
          <a:prstGeom prst="rect">
            <a:avLst/>
          </a:prstGeom>
          <a:noFill/>
          <a:ln w="9525">
            <a:noFill/>
          </a:ln>
        </p:spPr>
        <p:txBody>
          <a:bodyPr wrap="none">
            <a:spAutoFit/>
          </a:bodyPr>
          <a:lstStyle/>
          <a:p>
            <a:pPr algn="ctr" eaLnBrk="1" hangingPunct="1">
              <a:lnSpc>
                <a:spcPct val="125000"/>
              </a:lnSpc>
              <a:spcAft>
                <a:spcPts val="800"/>
              </a:spcAft>
            </a:pPr>
            <a:r>
              <a:rPr lang="en-US" altLang="x-none" sz="2000" dirty="0">
                <a:solidFill>
                  <a:schemeClr val="bg1"/>
                </a:solidFill>
                <a:latin typeface="Segoe UI" panose="020B0502040204020203" pitchFamily="2" charset="0"/>
              </a:rPr>
              <a:t>一个好的创业商机</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1</a:t>
            </a:r>
            <a:r>
              <a:rPr lang="zh-CN" altLang="en-US" dirty="0"/>
              <a:t>节 创业商机</a:t>
            </a:r>
          </a:p>
        </p:txBody>
      </p:sp>
      <p:sp>
        <p:nvSpPr>
          <p:cNvPr id="16388" name="圆角矩形 3"/>
          <p:cNvSpPr>
            <a:spLocks noChangeAspect="1"/>
          </p:cNvSpPr>
          <p:nvPr/>
        </p:nvSpPr>
        <p:spPr>
          <a:xfrm>
            <a:off x="839788" y="1690053"/>
            <a:ext cx="539750" cy="539750"/>
          </a:xfrm>
          <a:prstGeom prst="roundRect">
            <a:avLst>
              <a:gd name="adj" fmla="val 16667"/>
            </a:avLst>
          </a:prstGeom>
          <a:solidFill>
            <a:schemeClr val="accent1"/>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2762885"/>
            <a:ext cx="539750" cy="541338"/>
          </a:xfrm>
          <a:prstGeom prst="roundRect">
            <a:avLst>
              <a:gd name="adj" fmla="val 16667"/>
            </a:avLst>
          </a:prstGeom>
          <a:solidFill>
            <a:schemeClr val="accent1"/>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2</a:t>
            </a:r>
            <a:endParaRPr lang="zh-CN" altLang="en-US" sz="2800" dirty="0">
              <a:solidFill>
                <a:srgbClr val="FFFFFF"/>
              </a:solidFill>
              <a:latin typeface="Segoe UI" panose="020B0502040204020203" pitchFamily="2" charset="0"/>
            </a:endParaRPr>
          </a:p>
        </p:txBody>
      </p:sp>
      <p:sp>
        <p:nvSpPr>
          <p:cNvPr id="16390" name="圆角矩形 5"/>
          <p:cNvSpPr>
            <a:spLocks noChangeAspect="1"/>
          </p:cNvSpPr>
          <p:nvPr/>
        </p:nvSpPr>
        <p:spPr>
          <a:xfrm>
            <a:off x="844233" y="4174490"/>
            <a:ext cx="539750" cy="539750"/>
          </a:xfrm>
          <a:prstGeom prst="roundRect">
            <a:avLst>
              <a:gd name="adj" fmla="val 16667"/>
            </a:avLst>
          </a:prstGeom>
          <a:solidFill>
            <a:schemeClr val="accent1"/>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3</a:t>
            </a:r>
            <a:endParaRPr lang="zh-CN" altLang="en-US" sz="2800" dirty="0">
              <a:solidFill>
                <a:srgbClr val="FFFFFF"/>
              </a:solidFill>
              <a:latin typeface="Segoe UI" panose="020B0502040204020203" pitchFamily="2" charset="0"/>
            </a:endParaRPr>
          </a:p>
        </p:txBody>
      </p:sp>
      <p:sp>
        <p:nvSpPr>
          <p:cNvPr id="16393" name="文本框 9"/>
          <p:cNvSpPr txBox="1"/>
          <p:nvPr/>
        </p:nvSpPr>
        <p:spPr>
          <a:xfrm>
            <a:off x="1530985" y="1740535"/>
            <a:ext cx="2011680" cy="368300"/>
          </a:xfrm>
          <a:prstGeom prst="rect">
            <a:avLst/>
          </a:prstGeom>
          <a:noFill/>
          <a:ln w="9525">
            <a:noFill/>
          </a:ln>
        </p:spPr>
        <p:txBody>
          <a:bodyPr wrap="none">
            <a:spAutoFit/>
          </a:bodyPr>
          <a:lstStyle/>
          <a:p>
            <a:pPr algn="l" eaLnBrk="1" hangingPunct="1"/>
            <a:r>
              <a:rPr lang="en-US" altLang="x-none" dirty="0">
                <a:solidFill>
                  <a:schemeClr val="accent1"/>
                </a:solidFill>
                <a:latin typeface="Segoe UI" panose="020B0502040204020203" pitchFamily="2" charset="0"/>
              </a:rPr>
              <a:t>具有潜在的盈利性</a:t>
            </a:r>
          </a:p>
        </p:txBody>
      </p:sp>
      <p:sp>
        <p:nvSpPr>
          <p:cNvPr id="16394" name="文本框 10"/>
          <p:cNvSpPr txBox="1"/>
          <p:nvPr/>
        </p:nvSpPr>
        <p:spPr>
          <a:xfrm>
            <a:off x="1530985" y="211074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这种盈利性一般并不明显，评价和识别都有一定难度。对这种潜在的盈利性的理解需要创业者拥有一定的知识和技能，同时需要相关领域的经验。</a:t>
            </a:r>
          </a:p>
        </p:txBody>
      </p:sp>
      <p:sp>
        <p:nvSpPr>
          <p:cNvPr id="16395" name="文本框 11"/>
          <p:cNvSpPr txBox="1"/>
          <p:nvPr/>
        </p:nvSpPr>
        <p:spPr>
          <a:xfrm>
            <a:off x="1530985" y="2837180"/>
            <a:ext cx="1325880" cy="368300"/>
          </a:xfrm>
          <a:prstGeom prst="rect">
            <a:avLst/>
          </a:prstGeom>
          <a:noFill/>
          <a:ln w="9525">
            <a:noFill/>
          </a:ln>
        </p:spPr>
        <p:txBody>
          <a:bodyPr wrap="none">
            <a:spAutoFit/>
          </a:bodyPr>
          <a:lstStyle/>
          <a:p>
            <a:pPr algn="l" eaLnBrk="1" hangingPunct="1"/>
            <a:r>
              <a:rPr lang="en-US" altLang="x-none" dirty="0">
                <a:solidFill>
                  <a:schemeClr val="accent1"/>
                </a:solidFill>
                <a:latin typeface="Segoe UI" panose="020B0502040204020203" pitchFamily="2" charset="0"/>
              </a:rPr>
              <a:t>难以捕捉性</a:t>
            </a:r>
          </a:p>
        </p:txBody>
      </p:sp>
      <p:sp>
        <p:nvSpPr>
          <p:cNvPr id="16396" name="文本框 12"/>
          <p:cNvSpPr txBox="1"/>
          <p:nvPr/>
        </p:nvSpPr>
        <p:spPr>
          <a:xfrm>
            <a:off x="1530985" y="320548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商机表现为需求的产生与满足方式在时间、地点、成本、数量、对象上的不平衡状态。商机往往稍纵即逝、变化无常，旧的商机消失后，新的商机又会出现。很多商机并不是永远存在的，创业者要善于利用创业的"机会窗口"，也就是在能有效进入市场的期限内创业。如果等到参与的竞争者很多，市场更加成熟，机会窗口也就关闭了。</a:t>
            </a:r>
          </a:p>
        </p:txBody>
      </p:sp>
      <p:sp>
        <p:nvSpPr>
          <p:cNvPr id="2" name="文本框 7"/>
          <p:cNvSpPr txBox="1"/>
          <p:nvPr/>
        </p:nvSpPr>
        <p:spPr>
          <a:xfrm>
            <a:off x="1530985" y="4215130"/>
            <a:ext cx="868680" cy="368300"/>
          </a:xfrm>
          <a:prstGeom prst="rect">
            <a:avLst/>
          </a:prstGeom>
          <a:noFill/>
          <a:ln w="9525">
            <a:noFill/>
          </a:ln>
        </p:spPr>
        <p:txBody>
          <a:bodyPr wrap="none">
            <a:spAutoFit/>
          </a:bodyPr>
          <a:lstStyle/>
          <a:p>
            <a:pPr algn="l" eaLnBrk="1" hangingPunct="1"/>
            <a:r>
              <a:rPr lang="en-US" altLang="x-none" dirty="0">
                <a:solidFill>
                  <a:schemeClr val="accent1"/>
                </a:solidFill>
                <a:latin typeface="Segoe UI" panose="020B0502040204020203" pitchFamily="2" charset="0"/>
              </a:rPr>
              <a:t>离散性</a:t>
            </a:r>
          </a:p>
        </p:txBody>
      </p:sp>
      <p:sp>
        <p:nvSpPr>
          <p:cNvPr id="3" name="文本框 8"/>
          <p:cNvSpPr txBox="1"/>
          <p:nvPr/>
        </p:nvSpPr>
        <p:spPr>
          <a:xfrm>
            <a:off x="1530985" y="4583430"/>
            <a:ext cx="9822815" cy="582295"/>
          </a:xfrm>
          <a:prstGeom prst="rect">
            <a:avLst/>
          </a:prstGeom>
          <a:noFill/>
          <a:ln w="9525">
            <a:noFill/>
          </a:ln>
        </p:spPr>
        <p:txBody>
          <a:bodyPr wrap="square">
            <a:spAutoFit/>
          </a:bodyPr>
          <a:lstStyle/>
          <a:p>
            <a:pPr eaLnBrk="1" hangingPunct="1">
              <a:lnSpc>
                <a:spcPct val="114000"/>
              </a:lnSpc>
              <a:spcAft>
                <a:spcPts val="1000"/>
              </a:spcAft>
            </a:pPr>
            <a:r>
              <a:rPr lang="zh-CN" altLang="en-US" sz="1400" dirty="0">
                <a:latin typeface="Segoe UI" panose="020B0502040204020203" pitchFamily="2" charset="0"/>
              </a:rPr>
              <a:t>创业商机大都不具备完整的、明确的系统性，往往需要人们在对基本创业目标作出判断的基础上再发挥创造性，将其他离散的但却不可或缺的配套资源整合进来，逐步形成整体化且相辅相成的创业项目。</a:t>
            </a:r>
          </a:p>
        </p:txBody>
      </p:sp>
      <p:sp>
        <p:nvSpPr>
          <p:cNvPr id="4" name="圆角矩形 5"/>
          <p:cNvSpPr>
            <a:spLocks noChangeAspect="1"/>
          </p:cNvSpPr>
          <p:nvPr/>
        </p:nvSpPr>
        <p:spPr>
          <a:xfrm>
            <a:off x="844233" y="5267960"/>
            <a:ext cx="539750" cy="539750"/>
          </a:xfrm>
          <a:prstGeom prst="roundRect">
            <a:avLst>
              <a:gd name="adj" fmla="val 16667"/>
            </a:avLst>
          </a:prstGeom>
          <a:solidFill>
            <a:schemeClr val="accent1"/>
          </a:solidFill>
          <a:ln w="9525">
            <a:noFill/>
          </a:ln>
        </p:spPr>
        <p:txBody>
          <a:bodyPr anchor="ctr"/>
          <a:lstStyle/>
          <a:p>
            <a:pPr algn="ctr" eaLnBrk="1" hangingPunct="1"/>
            <a:r>
              <a:rPr lang="en-US" altLang="zh-CN" sz="2800" dirty="0">
                <a:solidFill>
                  <a:srgbClr val="FFFFFF"/>
                </a:solidFill>
                <a:latin typeface="Segoe UI" panose="020B0502040204020203" pitchFamily="2" charset="0"/>
              </a:rPr>
              <a:t>4</a:t>
            </a:r>
          </a:p>
        </p:txBody>
      </p:sp>
      <p:sp>
        <p:nvSpPr>
          <p:cNvPr id="5" name="文本框 7"/>
          <p:cNvSpPr txBox="1"/>
          <p:nvPr/>
        </p:nvSpPr>
        <p:spPr>
          <a:xfrm>
            <a:off x="1530985" y="5308600"/>
            <a:ext cx="1097280" cy="368300"/>
          </a:xfrm>
          <a:prstGeom prst="rect">
            <a:avLst/>
          </a:prstGeom>
          <a:noFill/>
          <a:ln w="9525">
            <a:noFill/>
          </a:ln>
        </p:spPr>
        <p:txBody>
          <a:bodyPr wrap="none">
            <a:spAutoFit/>
          </a:bodyPr>
          <a:lstStyle/>
          <a:p>
            <a:pPr algn="l" eaLnBrk="1" hangingPunct="1"/>
            <a:r>
              <a:rPr lang="en-US" altLang="x-none" dirty="0">
                <a:solidFill>
                  <a:schemeClr val="accent1"/>
                </a:solidFill>
                <a:latin typeface="Segoe UI" panose="020B0502040204020203" pitchFamily="2" charset="0"/>
              </a:rPr>
              <a:t>易忽略性</a:t>
            </a:r>
          </a:p>
        </p:txBody>
      </p:sp>
      <p:sp>
        <p:nvSpPr>
          <p:cNvPr id="6" name="文本框 8"/>
          <p:cNvSpPr txBox="1"/>
          <p:nvPr/>
        </p:nvSpPr>
        <p:spPr>
          <a:xfrm>
            <a:off x="1530985" y="5676900"/>
            <a:ext cx="9822815" cy="336550"/>
          </a:xfrm>
          <a:prstGeom prst="rect">
            <a:avLst/>
          </a:prstGeom>
          <a:noFill/>
          <a:ln w="9525">
            <a:noFill/>
          </a:ln>
        </p:spPr>
        <p:txBody>
          <a:bodyPr wrap="square">
            <a:spAutoFit/>
          </a:bodyPr>
          <a:lstStyle/>
          <a:p>
            <a:pPr eaLnBrk="1" hangingPunct="1">
              <a:lnSpc>
                <a:spcPct val="114000"/>
              </a:lnSpc>
              <a:spcAft>
                <a:spcPts val="1000"/>
              </a:spcAft>
            </a:pPr>
            <a:r>
              <a:rPr lang="zh-CN" altLang="en-US" sz="1400" dirty="0">
                <a:latin typeface="Segoe UI" panose="020B0502040204020203" pitchFamily="2" charset="0"/>
              </a:rPr>
              <a:t>很多商机初看上去微不足道，易被人们忽略，在某些情况下，那些细微之处恰恰就蕴含着大量的创新机会。</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2</a:t>
            </a:r>
            <a:r>
              <a:rPr lang="zh-CN" altLang="en-US" dirty="0"/>
              <a:t>节 发现创业商机</a:t>
            </a:r>
          </a:p>
        </p:txBody>
      </p:sp>
      <p:sp>
        <p:nvSpPr>
          <p:cNvPr id="30737" name="文本框 22"/>
          <p:cNvSpPr txBox="1"/>
          <p:nvPr/>
        </p:nvSpPr>
        <p:spPr>
          <a:xfrm>
            <a:off x="838200" y="2019935"/>
            <a:ext cx="7594600" cy="2040255"/>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商机是客观存在的，但并不一定显而易见。由于信息不对称，要发现商机往往需要学习与观察，需要实践经验的积累。一个有远见的创业者是靠机会驱动的，机会来源于环境中的变化，企业家型创业者就是善于捕捉这些变化的人。</a:t>
            </a:r>
          </a:p>
          <a:p>
            <a:pPr algn="l" eaLnBrk="1" hangingPunct="1">
              <a:lnSpc>
                <a:spcPct val="125000"/>
              </a:lnSpc>
              <a:spcAft>
                <a:spcPts val="800"/>
              </a:spcAft>
            </a:pPr>
            <a:r>
              <a:rPr lang="en-US" altLang="x-none" sz="1600" dirty="0">
                <a:solidFill>
                  <a:srgbClr val="354B5E"/>
                </a:solidFill>
                <a:latin typeface="Segoe UI" panose="020B0502040204020203" pitchFamily="2" charset="0"/>
              </a:rPr>
              <a:t>此外，研究发现，社会交往面广、与企业高管关系密切的创业者更容易发现创业商机。创业前曾担任过的管理职位越多样、经历的行业相关性越强的创业者往往更容易捕捉到机会。</a:t>
            </a:r>
          </a:p>
        </p:txBody>
      </p:sp>
      <p:sp>
        <p:nvSpPr>
          <p:cNvPr id="30745" name="文本框 30"/>
          <p:cNvSpPr txBox="1"/>
          <p:nvPr/>
        </p:nvSpPr>
        <p:spPr>
          <a:xfrm>
            <a:off x="1455738" y="4929188"/>
            <a:ext cx="9280525" cy="89916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通过工作经验积累而形成的"业务敏感能力"造就了其独特的视角与创业警觉性，具体表现为∶ 面对相同信息时能识别常人不能发现的有价值、回报高的创业机会，同时，在处理与先前经验相类似的问题时，也表现出与众不同的判断标准与思维方式，即经常运用直觉判断而不是预测，运用经验推理而不是理论推导，运用整体思维而不是破碎思维。</a:t>
            </a:r>
          </a:p>
        </p:txBody>
      </p:sp>
      <p:pic>
        <p:nvPicPr>
          <p:cNvPr id="30746" name="图片 31" descr="/Users/baoshuyu/Downloads/study-1968077_1920.jpgstudy-1968077_1920"/>
          <p:cNvPicPr>
            <a:picLocks noChangeAspect="1"/>
          </p:cNvPicPr>
          <p:nvPr/>
        </p:nvPicPr>
        <p:blipFill>
          <a:blip r:embed="rId3" cstate="print"/>
          <a:srcRect/>
          <a:stretch>
            <a:fillRect/>
          </a:stretch>
        </p:blipFill>
        <p:spPr>
          <a:xfrm>
            <a:off x="8340408" y="2199164"/>
            <a:ext cx="2225675" cy="1482090"/>
          </a:xfrm>
          <a:prstGeom prst="rect">
            <a:avLst/>
          </a:prstGeom>
          <a:noFill/>
          <a:ln w="9525">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占位符 4" descr="/Users/baoshuyu/Downloads/pexels-aline-viana-prado-3491940.jpgpexels-aline-viana-prado-3491940"/>
          <p:cNvPicPr>
            <a:picLocks noGrp="1" noChangeAspect="1"/>
          </p:cNvPicPr>
          <p:nvPr>
            <p:ph sz="quarter" idx="1"/>
          </p:nvPr>
        </p:nvPicPr>
        <p:blipFill>
          <a:blip r:embed="rId2" cstate="print"/>
          <a:srcRect b="13547"/>
          <a:stretch>
            <a:fillRect/>
          </a:stretch>
        </p:blipFill>
        <p:spPr>
          <a:xfrm>
            <a:off x="1170940" y="1556385"/>
            <a:ext cx="4241165" cy="4583430"/>
          </a:xfrm>
        </p:spPr>
      </p:pic>
      <p:grpSp>
        <p:nvGrpSpPr>
          <p:cNvPr id="20483" name="组合 10"/>
          <p:cNvGrpSpPr/>
          <p:nvPr/>
        </p:nvGrpSpPr>
        <p:grpSpPr>
          <a:xfrm>
            <a:off x="5351463" y="1268413"/>
            <a:ext cx="6840537" cy="4321175"/>
            <a:chOff x="0" y="0"/>
            <a:chExt cx="6840000" cy="4320000"/>
          </a:xfrm>
        </p:grpSpPr>
        <p:sp>
          <p:nvSpPr>
            <p:cNvPr id="20484" name="矩形 8"/>
            <p:cNvSpPr/>
            <p:nvPr/>
          </p:nvSpPr>
          <p:spPr>
            <a:xfrm>
              <a:off x="0" y="0"/>
              <a:ext cx="6840000" cy="4320000"/>
            </a:xfrm>
            <a:prstGeom prst="rect">
              <a:avLst/>
            </a:prstGeom>
            <a:solidFill>
              <a:srgbClr val="354B5E">
                <a:alpha val="89999"/>
              </a:srgbClr>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0485" name="矩形 9"/>
            <p:cNvSpPr/>
            <p:nvPr/>
          </p:nvSpPr>
          <p:spPr>
            <a:xfrm>
              <a:off x="0" y="0"/>
              <a:ext cx="108000" cy="4320000"/>
            </a:xfrm>
            <a:prstGeom prst="rect">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grpSp>
      <p:sp>
        <p:nvSpPr>
          <p:cNvPr id="20486" name="矩形 5"/>
          <p:cNvSpPr/>
          <p:nvPr/>
        </p:nvSpPr>
        <p:spPr>
          <a:xfrm>
            <a:off x="6251575" y="1556068"/>
            <a:ext cx="5100638" cy="3388995"/>
          </a:xfrm>
          <a:prstGeom prst="rect">
            <a:avLst/>
          </a:prstGeom>
          <a:noFill/>
          <a:ln w="9525">
            <a:noFill/>
          </a:ln>
        </p:spPr>
        <p:txBody>
          <a:bodyPr>
            <a:spAutoFit/>
          </a:bodyPr>
          <a:lstStyle/>
          <a:p>
            <a:pPr eaLnBrk="1" hangingPunct="1">
              <a:lnSpc>
                <a:spcPct val="114000"/>
              </a:lnSpc>
            </a:pPr>
            <a:r>
              <a:rPr lang="en-US" altLang="x-none" sz="2000" b="1" dirty="0">
                <a:solidFill>
                  <a:schemeClr val="bg1"/>
                </a:solidFill>
                <a:latin typeface="Segoe UI" panose="020B0502040204020203" pitchFamily="2" charset="0"/>
              </a:rPr>
              <a:t>如何发现创业商机?</a:t>
            </a:r>
            <a:endParaRPr lang="en-US" altLang="x-none" sz="1400" dirty="0">
              <a:solidFill>
                <a:schemeClr val="bg1"/>
              </a:solidFill>
              <a:latin typeface="Segoe UI" panose="020B0502040204020203" pitchFamily="2" charset="0"/>
            </a:endParaRPr>
          </a:p>
          <a:p>
            <a:pPr eaLnBrk="1" hangingPunct="1">
              <a:lnSpc>
                <a:spcPct val="114000"/>
              </a:lnSpc>
            </a:pPr>
            <a:endParaRPr lang="en-US" altLang="x-none" sz="1400" dirty="0">
              <a:solidFill>
                <a:schemeClr val="bg1"/>
              </a:solidFill>
              <a:latin typeface="Segoe UI" panose="020B0502040204020203" pitchFamily="2" charset="0"/>
            </a:endParaRPr>
          </a:p>
          <a:p>
            <a:pPr eaLnBrk="1" hangingPunct="1">
              <a:lnSpc>
                <a:spcPct val="114000"/>
              </a:lnSpc>
            </a:pPr>
            <a:r>
              <a:rPr lang="en-US" altLang="x-none" sz="1400" dirty="0">
                <a:solidFill>
                  <a:schemeClr val="bg1"/>
                </a:solidFill>
                <a:latin typeface="Segoe UI" panose="020B0502040204020203" pitchFamily="2" charset="0"/>
              </a:rPr>
              <a:t>首先，创业者应将自己置身于消费者的世界中，从消费者角度去观察和体会。这个过程的关键在于观察和体会，而不是只听消费者怎样说。</a:t>
            </a:r>
          </a:p>
          <a:p>
            <a:pPr eaLnBrk="1" hangingPunct="1">
              <a:lnSpc>
                <a:spcPct val="114000"/>
              </a:lnSpc>
            </a:pPr>
            <a:endParaRPr lang="en-US" altLang="x-none" sz="1400" dirty="0">
              <a:solidFill>
                <a:schemeClr val="bg1"/>
              </a:solidFill>
              <a:latin typeface="Segoe UI" panose="020B0502040204020203" pitchFamily="2" charset="0"/>
            </a:endParaRPr>
          </a:p>
          <a:p>
            <a:pPr eaLnBrk="1" hangingPunct="1">
              <a:lnSpc>
                <a:spcPct val="114000"/>
              </a:lnSpc>
            </a:pPr>
            <a:r>
              <a:rPr lang="en-US" altLang="x-none" sz="1400" dirty="0">
                <a:solidFill>
                  <a:schemeClr val="bg1"/>
                </a:solidFill>
                <a:latin typeface="Segoe UI" panose="020B0502040204020203" pitchFamily="2" charset="0"/>
              </a:rPr>
              <a:t>其次，创业者要善于迅速发现问题的关键点。成功的创业者通常都是那些能够快速找到关键问题，善于分析复杂数据，然后通过敏锐的思考得出解决方案的人。</a:t>
            </a:r>
          </a:p>
          <a:p>
            <a:pPr eaLnBrk="1" hangingPunct="1">
              <a:lnSpc>
                <a:spcPct val="114000"/>
              </a:lnSpc>
            </a:pPr>
            <a:endParaRPr lang="en-US" altLang="x-none" sz="1400" dirty="0">
              <a:solidFill>
                <a:schemeClr val="bg1"/>
              </a:solidFill>
              <a:latin typeface="Segoe UI" panose="020B0502040204020203" pitchFamily="2" charset="0"/>
            </a:endParaRPr>
          </a:p>
          <a:p>
            <a:pPr eaLnBrk="1" hangingPunct="1">
              <a:lnSpc>
                <a:spcPct val="114000"/>
              </a:lnSpc>
            </a:pPr>
            <a:r>
              <a:rPr lang="en-US" altLang="x-none" sz="1400" dirty="0">
                <a:solidFill>
                  <a:schemeClr val="bg1"/>
                </a:solidFill>
                <a:latin typeface="Segoe UI" panose="020B0502040204020203" pitchFamily="2" charset="0"/>
              </a:rPr>
              <a:t>最后，创业者还要学会从现有产品或服务的不足之处或是被忽略之处发现改善的机会，养成勤于思考的习惯，经常思考如何使之更新颖、更前卫、更潮流、更独特。</a:t>
            </a:r>
          </a:p>
        </p:txBody>
      </p:sp>
      <p:sp>
        <p:nvSpPr>
          <p:cNvPr id="20487" name="Freeform 121"/>
          <p:cNvSpPr>
            <a:spLocks noEditPoints="1"/>
          </p:cNvSpPr>
          <p:nvPr/>
        </p:nvSpPr>
        <p:spPr>
          <a:xfrm>
            <a:off x="5614988" y="2076450"/>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
        <p:nvSpPr>
          <p:cNvPr id="20489" name="Freeform 121"/>
          <p:cNvSpPr>
            <a:spLocks noEditPoints="1"/>
          </p:cNvSpPr>
          <p:nvPr/>
        </p:nvSpPr>
        <p:spPr>
          <a:xfrm>
            <a:off x="5614988" y="3248025"/>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
        <p:nvSpPr>
          <p:cNvPr id="20491" name="Freeform 121"/>
          <p:cNvSpPr>
            <a:spLocks noEditPoints="1"/>
          </p:cNvSpPr>
          <p:nvPr/>
        </p:nvSpPr>
        <p:spPr>
          <a:xfrm>
            <a:off x="5614988" y="4424363"/>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发现创业商机</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3</a:t>
            </a:r>
            <a:r>
              <a:rPr lang="zh-CN" altLang="en-US" dirty="0"/>
              <a:t>节 从环境变化中发现创业商机</a:t>
            </a:r>
          </a:p>
        </p:txBody>
      </p:sp>
      <p:sp>
        <p:nvSpPr>
          <p:cNvPr id="30737" name="文本框 22"/>
          <p:cNvSpPr txBox="1"/>
          <p:nvPr/>
        </p:nvSpPr>
        <p:spPr>
          <a:xfrm>
            <a:off x="838200" y="2502535"/>
            <a:ext cx="7594600" cy="142494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一定的创业商机和创业行为总是在特定的环境中产生与发展起来的。创业的机会大都产生于不断变化的市场环境，环境变化了，市场需求、市场结构必然发生变化。</a:t>
            </a:r>
          </a:p>
          <a:p>
            <a:pPr algn="l" eaLnBrk="1" hangingPunct="1">
              <a:lnSpc>
                <a:spcPct val="125000"/>
              </a:lnSpc>
              <a:spcAft>
                <a:spcPts val="800"/>
              </a:spcAft>
            </a:pPr>
            <a:r>
              <a:rPr lang="en-US" altLang="x-none" sz="1600" dirty="0">
                <a:solidFill>
                  <a:srgbClr val="354B5E"/>
                </a:solidFill>
                <a:latin typeface="Segoe UI" panose="020B0502040204020203" pitchFamily="2" charset="0"/>
              </a:rPr>
              <a:t>这种变化主要来自于产业结构变动、消费结构升级、城市化加速、人口思想观念变化、政策变化、人口结构变化、居民收入水平提高、全球化加快等方面。</a:t>
            </a:r>
          </a:p>
        </p:txBody>
      </p:sp>
      <p:sp>
        <p:nvSpPr>
          <p:cNvPr id="30745" name="文本框 30"/>
          <p:cNvSpPr txBox="1"/>
          <p:nvPr/>
        </p:nvSpPr>
        <p:spPr>
          <a:xfrm>
            <a:off x="1455738" y="4929188"/>
            <a:ext cx="9280525" cy="36068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著名管理大师彼得·德鲁克将创业者定义为那些能"寻找变化并积极反应，把它当作机会充分利用起来的人"。</a:t>
            </a:r>
          </a:p>
        </p:txBody>
      </p:sp>
      <p:pic>
        <p:nvPicPr>
          <p:cNvPr id="30746" name="图片 31" descr="/Users/baoshuyu/Downloads/pexels-rodnae-productions-5915193.jpgpexels-rodnae-productions-5915193"/>
          <p:cNvPicPr>
            <a:picLocks noChangeAspect="1"/>
          </p:cNvPicPr>
          <p:nvPr/>
        </p:nvPicPr>
        <p:blipFill>
          <a:blip r:embed="rId3" cstate="print"/>
          <a:srcRect/>
          <a:stretch>
            <a:fillRect/>
          </a:stretch>
        </p:blipFill>
        <p:spPr>
          <a:xfrm>
            <a:off x="8522018" y="2505869"/>
            <a:ext cx="2225675" cy="1483360"/>
          </a:xfrm>
          <a:prstGeom prst="rect">
            <a:avLst/>
          </a:prstGeom>
          <a:noFill/>
          <a:ln w="9525">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29317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      比如说我国城镇化和低碳节能环保都是未来的发展趋势，城镇化的发展将会给相关企业带来发展契机，也就是有可能在相关领域形成巨大的市场。</a:t>
            </a:r>
          </a:p>
          <a:p>
            <a:pPr eaLnBrk="1" hangingPunct="1">
              <a:lnSpc>
                <a:spcPct val="114000"/>
              </a:lnSpc>
              <a:spcAft>
                <a:spcPts val="1000"/>
              </a:spcAft>
            </a:pPr>
            <a:r>
              <a:rPr lang="en-US" altLang="x-none" sz="1400" dirty="0">
                <a:latin typeface="Segoe UI" panose="020B0502040204020203" pitchFamily="2" charset="0"/>
              </a:rPr>
              <a:t>      政策强制性措施往往也会带来创业商机。如国家或地方出台政策，大力治理空气污染，诸如禁止街头烧烤向大气中排烟，禁止工厂污染空气等。这些政策的强制执行，为开发和生产排烟除尘设备提供了创业机会。</a:t>
            </a:r>
          </a:p>
          <a:p>
            <a:pPr eaLnBrk="1" hangingPunct="1">
              <a:lnSpc>
                <a:spcPct val="114000"/>
              </a:lnSpc>
              <a:spcAft>
                <a:spcPts val="1000"/>
              </a:spcAft>
            </a:pPr>
            <a:r>
              <a:rPr lang="en-US" altLang="x-none" sz="1400" dirty="0">
                <a:latin typeface="Segoe UI" panose="020B0502040204020203" pitchFamily="2" charset="0"/>
              </a:rPr>
              <a:t>      再如，交管部门为加强对汽车行车违章的监控，在主要路段安装了电子眼、闯红灯监控等设备，一些精明的创业者很快发现了商机，开发出了电子狗产品，并迅速普及。</a:t>
            </a:r>
          </a:p>
          <a:p>
            <a:pPr eaLnBrk="1" hangingPunct="1">
              <a:lnSpc>
                <a:spcPct val="114000"/>
              </a:lnSpc>
              <a:spcAft>
                <a:spcPts val="1000"/>
              </a:spcAft>
            </a:pPr>
            <a:r>
              <a:rPr lang="en-US" altLang="x-none" sz="1400" dirty="0">
                <a:latin typeface="Segoe UI" panose="020B0502040204020203" pitchFamily="2" charset="0"/>
              </a:rPr>
              <a:t>      一般来说，好的创业环境，会增加成功创业的机会。比如，当今大众创业已经上升为国家战略，创业环境越来越好，主要表现在国家层面对各类创业活动的鼓励与支持，如遍布各地的创业园、各种优厚的创业政策等。创业者权益得到法律保障、创造愿望得到尊重、创造活动得到支持，创造才能得到发挥，创造成果才能得到肯定。这些都势必会激励创业行动的产生。良好的创业环境对创业人才具有吸引力。</a:t>
            </a:r>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从环境变化中发现创业商机</a:t>
            </a:r>
          </a:p>
        </p:txBody>
      </p:sp>
      <p:sp>
        <p:nvSpPr>
          <p:cNvPr id="18437" name="文本框 175"/>
          <p:cNvSpPr txBox="1"/>
          <p:nvPr/>
        </p:nvSpPr>
        <p:spPr>
          <a:xfrm>
            <a:off x="975043" y="1806575"/>
            <a:ext cx="384810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一、政治、政策、法律环境</a:t>
            </a:r>
          </a:p>
        </p:txBody>
      </p:sp>
      <p:sp>
        <p:nvSpPr>
          <p:cNvPr id="2" name="文本框 179"/>
          <p:cNvSpPr txBox="1"/>
          <p:nvPr/>
        </p:nvSpPr>
        <p:spPr>
          <a:xfrm>
            <a:off x="1611313" y="5856605"/>
            <a:ext cx="2245995" cy="36830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1800" b="1" dirty="0">
                <a:solidFill>
                  <a:schemeClr val="accent1"/>
                </a:solidFill>
                <a:ea typeface="Microsoft JhengHei" panose="020B0604030504040204" pitchFamily="2" charset="-120"/>
              </a:rPr>
              <a:t>案例分析：前程无忧</a:t>
            </a:r>
          </a:p>
        </p:txBody>
      </p:sp>
      <p:sp>
        <p:nvSpPr>
          <p:cNvPr id="3" name="圆角矩形 20"/>
          <p:cNvSpPr>
            <a:spLocks noChangeAspect="1"/>
          </p:cNvSpPr>
          <p:nvPr/>
        </p:nvSpPr>
        <p:spPr>
          <a:xfrm>
            <a:off x="881698" y="5673090"/>
            <a:ext cx="720725" cy="719138"/>
          </a:xfrm>
          <a:prstGeom prst="roundRect">
            <a:avLst>
              <a:gd name="adj" fmla="val 30000"/>
            </a:avLst>
          </a:prstGeom>
          <a:solidFill>
            <a:schemeClr val="accent1"/>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6" name="Group 5"/>
          <p:cNvPicPr>
            <a:picLocks noChangeAspect="1"/>
          </p:cNvPicPr>
          <p:nvPr/>
        </p:nvPicPr>
        <p:blipFill>
          <a:blip r:embed="rId2" cstate="print"/>
          <a:stretch>
            <a:fillRect/>
          </a:stretch>
        </p:blipFill>
        <p:spPr>
          <a:xfrm>
            <a:off x="972185" y="5754053"/>
            <a:ext cx="541338" cy="487362"/>
          </a:xfrm>
          <a:prstGeom prst="rect">
            <a:avLst/>
          </a:prstGeom>
          <a:noFill/>
          <a:ln w="9525">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1</a:t>
            </a:r>
            <a:r>
              <a:rPr lang="zh-CN" altLang="en-US" dirty="0"/>
              <a:t>节 有关创业的历史观点</a:t>
            </a:r>
          </a:p>
        </p:txBody>
      </p:sp>
      <p:sp>
        <p:nvSpPr>
          <p:cNvPr id="16388" name="圆角矩形 3"/>
          <p:cNvSpPr>
            <a:spLocks noChangeAspect="1"/>
          </p:cNvSpPr>
          <p:nvPr/>
        </p:nvSpPr>
        <p:spPr>
          <a:xfrm>
            <a:off x="839788" y="1690053"/>
            <a:ext cx="539750" cy="539750"/>
          </a:xfrm>
          <a:prstGeom prst="roundRect">
            <a:avLst>
              <a:gd name="adj" fmla="val 16667"/>
            </a:avLst>
          </a:prstGeom>
          <a:solidFill>
            <a:schemeClr val="accent1"/>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3028315"/>
            <a:ext cx="539750" cy="541338"/>
          </a:xfrm>
          <a:prstGeom prst="roundRect">
            <a:avLst>
              <a:gd name="adj" fmla="val 16667"/>
            </a:avLst>
          </a:prstGeom>
          <a:solidFill>
            <a:schemeClr val="accent1"/>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2</a:t>
            </a:r>
            <a:endParaRPr lang="zh-CN" altLang="en-US" sz="2800" dirty="0">
              <a:solidFill>
                <a:srgbClr val="FFFFFF"/>
              </a:solidFill>
              <a:latin typeface="Segoe UI" panose="020B0502040204020203" pitchFamily="2" charset="0"/>
            </a:endParaRPr>
          </a:p>
        </p:txBody>
      </p:sp>
      <p:sp>
        <p:nvSpPr>
          <p:cNvPr id="16390" name="圆角矩形 5"/>
          <p:cNvSpPr>
            <a:spLocks noChangeAspect="1"/>
          </p:cNvSpPr>
          <p:nvPr/>
        </p:nvSpPr>
        <p:spPr>
          <a:xfrm>
            <a:off x="844233" y="4998720"/>
            <a:ext cx="539750" cy="539750"/>
          </a:xfrm>
          <a:prstGeom prst="roundRect">
            <a:avLst>
              <a:gd name="adj" fmla="val 16667"/>
            </a:avLst>
          </a:prstGeom>
          <a:solidFill>
            <a:schemeClr val="accent1"/>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3</a:t>
            </a:r>
            <a:endParaRPr lang="zh-CN" altLang="en-US" sz="2800" dirty="0">
              <a:solidFill>
                <a:srgbClr val="FFFFFF"/>
              </a:solidFill>
              <a:latin typeface="Segoe UI" panose="020B0502040204020203" pitchFamily="2" charset="0"/>
            </a:endParaRPr>
          </a:p>
        </p:txBody>
      </p:sp>
      <p:sp>
        <p:nvSpPr>
          <p:cNvPr id="16393" name="文本框 9"/>
          <p:cNvSpPr txBox="1"/>
          <p:nvPr/>
        </p:nvSpPr>
        <p:spPr>
          <a:xfrm>
            <a:off x="1530985" y="1740535"/>
            <a:ext cx="1402080" cy="368300"/>
          </a:xfrm>
          <a:prstGeom prst="rect">
            <a:avLst/>
          </a:prstGeom>
          <a:noFill/>
          <a:ln w="9525">
            <a:noFill/>
          </a:ln>
        </p:spPr>
        <p:txBody>
          <a:bodyPr wrap="none">
            <a:spAutoFit/>
          </a:bodyPr>
          <a:lstStyle/>
          <a:p>
            <a:pPr algn="l" eaLnBrk="1" hangingPunct="1"/>
            <a:r>
              <a:rPr lang="en-US" altLang="x-none" dirty="0">
                <a:solidFill>
                  <a:schemeClr val="accent1"/>
                </a:solidFill>
                <a:latin typeface="Segoe UI" panose="020B0502040204020203" pitchFamily="2" charset="0"/>
              </a:rPr>
              <a:t>19 世纪早期</a:t>
            </a:r>
          </a:p>
        </p:txBody>
      </p:sp>
      <p:sp>
        <p:nvSpPr>
          <p:cNvPr id="16394" name="文本框 10"/>
          <p:cNvSpPr txBox="1"/>
          <p:nvPr/>
        </p:nvSpPr>
        <p:spPr>
          <a:xfrm>
            <a:off x="1530985" y="211074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吉恩·巴普蒂斯特赛（Jean Bap- tiste Say）提出创业所得的利润与拥有资本而产生的利润是不同的和相互独立的这一理论，把创业过程看作是一系列独特活动的观点逐渐引起了人们的关注。</a:t>
            </a:r>
          </a:p>
        </p:txBody>
      </p:sp>
      <p:sp>
        <p:nvSpPr>
          <p:cNvPr id="16395" name="文本框 11"/>
          <p:cNvSpPr txBox="1"/>
          <p:nvPr/>
        </p:nvSpPr>
        <p:spPr>
          <a:xfrm>
            <a:off x="1530985" y="3102610"/>
            <a:ext cx="2255520" cy="368300"/>
          </a:xfrm>
          <a:prstGeom prst="rect">
            <a:avLst/>
          </a:prstGeom>
          <a:noFill/>
          <a:ln w="9525">
            <a:noFill/>
          </a:ln>
        </p:spPr>
        <p:txBody>
          <a:bodyPr wrap="none">
            <a:spAutoFit/>
          </a:bodyPr>
          <a:lstStyle/>
          <a:p>
            <a:pPr algn="l" eaLnBrk="1" hangingPunct="1"/>
            <a:r>
              <a:rPr lang="en-US" altLang="x-none" dirty="0">
                <a:solidFill>
                  <a:schemeClr val="accent1"/>
                </a:solidFill>
                <a:latin typeface="Segoe UI" panose="020B0502040204020203" pitchFamily="2" charset="0"/>
              </a:rPr>
              <a:t>20 世纪 30年代中期</a:t>
            </a:r>
          </a:p>
        </p:txBody>
      </p:sp>
      <p:sp>
        <p:nvSpPr>
          <p:cNvPr id="16396" name="文本框 12"/>
          <p:cNvSpPr txBox="1"/>
          <p:nvPr/>
        </p:nvSpPr>
        <p:spPr>
          <a:xfrm>
            <a:off x="1530985" y="3470910"/>
            <a:ext cx="9822815" cy="13188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经济学家约瑟夫·熊彼特（Joseph Schumpeter）提出，创业包括创新和未曾尝试过的技术，特别是他提出了"创造性毁灭"在创业中的重要作用。熊彼特认为，创造性毁灭就是用更好的产品、工序、观念和企业，来替代现存的产品、工序、观念和企业的过程。通过创造性毁灭的过程，旧的和过时了的方法和产品会被替代。通过对旧的方法和产品的毁灭迎来对新的方法和产品的创造。他还认为，企业家们是创造性毁灭过程背后的驱动力，他们是把突破性的思想和创新带入市场的人。由此，创新和独特性的概念成了创业活动不可分割的部分。</a:t>
            </a:r>
          </a:p>
        </p:txBody>
      </p:sp>
      <p:sp>
        <p:nvSpPr>
          <p:cNvPr id="2" name="文本框 7"/>
          <p:cNvSpPr txBox="1"/>
          <p:nvPr/>
        </p:nvSpPr>
        <p:spPr>
          <a:xfrm>
            <a:off x="1530985" y="5039360"/>
            <a:ext cx="990600" cy="368300"/>
          </a:xfrm>
          <a:prstGeom prst="rect">
            <a:avLst/>
          </a:prstGeom>
          <a:noFill/>
          <a:ln w="9525">
            <a:noFill/>
          </a:ln>
        </p:spPr>
        <p:txBody>
          <a:bodyPr wrap="none">
            <a:spAutoFit/>
          </a:bodyPr>
          <a:lstStyle/>
          <a:p>
            <a:pPr algn="l" eaLnBrk="1" hangingPunct="1"/>
            <a:r>
              <a:rPr lang="en-US" altLang="x-none" dirty="0">
                <a:solidFill>
                  <a:schemeClr val="accent1"/>
                </a:solidFill>
                <a:latin typeface="Segoe UI" panose="020B0502040204020203" pitchFamily="2" charset="0"/>
              </a:rPr>
              <a:t>20 世纪</a:t>
            </a:r>
          </a:p>
        </p:txBody>
      </p:sp>
      <p:sp>
        <p:nvSpPr>
          <p:cNvPr id="3" name="文本框 8"/>
          <p:cNvSpPr txBox="1"/>
          <p:nvPr/>
        </p:nvSpPr>
        <p:spPr>
          <a:xfrm>
            <a:off x="1530985" y="5407660"/>
            <a:ext cx="9822815" cy="582295"/>
          </a:xfrm>
          <a:prstGeom prst="rect">
            <a:avLst/>
          </a:prstGeom>
          <a:noFill/>
          <a:ln w="9525">
            <a:noFill/>
          </a:ln>
        </p:spPr>
        <p:txBody>
          <a:bodyPr wrap="square">
            <a:spAutoFit/>
          </a:bodyPr>
          <a:lstStyle/>
          <a:p>
            <a:pPr eaLnBrk="1" hangingPunct="1">
              <a:lnSpc>
                <a:spcPct val="114000"/>
              </a:lnSpc>
              <a:spcAft>
                <a:spcPts val="1000"/>
              </a:spcAft>
            </a:pPr>
            <a:r>
              <a:rPr lang="zh-CN" altLang="en-US" sz="1400" dirty="0">
                <a:latin typeface="Segoe UI" panose="020B0502040204020203" pitchFamily="2" charset="0"/>
              </a:rPr>
              <a:t>经营管理大师彼得·德鲁克（Peter Drucker）为创业的概念添加了新的观点，他认为，创业是企业家们对机会的认知和采取的行动。德鲁克提出，创业不仅仅是在有蓝图的情况下发生，也是企业家对未曾使用、未曾开发的机会的一种回应。</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244030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1. 经济发展将产生大量新的商机。随着经济的发展，人们的可支配收入不断增加，使人们日益提高对商品品种、质量、花样、功能、档次等的要求。如假冒伪劣产品即使很便宜，也越来越没有市场，而质量优异的产品，即使价格较贵，也依然大受欢迎。如果创业者以生产高端产品为创业项目，未来的发展空间会很大。比如，苹果手机虽然价格比一般手机贵好几倍，但它因优异的质量和独特的性能却受到了市场的追捧。</a:t>
            </a:r>
          </a:p>
          <a:p>
            <a:pPr eaLnBrk="1" hangingPunct="1">
              <a:lnSpc>
                <a:spcPct val="114000"/>
              </a:lnSpc>
              <a:spcAft>
                <a:spcPts val="1000"/>
              </a:spcAft>
            </a:pPr>
            <a:r>
              <a:rPr lang="en-US" altLang="x-none" sz="1400" dirty="0">
                <a:latin typeface="Segoe UI" panose="020B0502040204020203" pitchFamily="2" charset="0"/>
              </a:rPr>
              <a:t>2.市场缺陷产生商机。如地区价格差异、税收差异、消费水平差异、供需差异等。 </a:t>
            </a:r>
          </a:p>
          <a:p>
            <a:pPr eaLnBrk="1" hangingPunct="1">
              <a:lnSpc>
                <a:spcPct val="114000"/>
              </a:lnSpc>
              <a:spcAft>
                <a:spcPts val="1000"/>
              </a:spcAft>
            </a:pPr>
            <a:r>
              <a:rPr lang="en-US" altLang="x-none" sz="1400" dirty="0">
                <a:latin typeface="Segoe UI" panose="020B0502040204020203" pitchFamily="2" charset="0"/>
              </a:rPr>
              <a:t>3.先进国家（或地区）产业转移产生商机，如制造业、加工业、OEM等。</a:t>
            </a:r>
          </a:p>
          <a:p>
            <a:pPr eaLnBrk="1" hangingPunct="1">
              <a:lnSpc>
                <a:spcPct val="114000"/>
              </a:lnSpc>
              <a:spcAft>
                <a:spcPts val="1000"/>
              </a:spcAft>
            </a:pPr>
            <a:r>
              <a:rPr lang="en-US" altLang="x-none" sz="1400" dirty="0">
                <a:latin typeface="Segoe UI" panose="020B0502040204020203" pitchFamily="2" charset="0"/>
              </a:rPr>
              <a:t> 4.从先进与落后比较中发现商机。如中外比较、发达地区与落后地区比较。 5.物价、原材料等变动产生商机，如石油、煤炭涨价，就引发了太阳能产品和可再生能源的创业机会。</a:t>
            </a:r>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从环境变化中发现创业商机</a:t>
            </a:r>
          </a:p>
        </p:txBody>
      </p:sp>
      <p:sp>
        <p:nvSpPr>
          <p:cNvPr id="18437" name="文本框 175"/>
          <p:cNvSpPr txBox="1"/>
          <p:nvPr/>
        </p:nvSpPr>
        <p:spPr>
          <a:xfrm>
            <a:off x="975043" y="1806575"/>
            <a:ext cx="201549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二、经济环境</a:t>
            </a:r>
          </a:p>
        </p:txBody>
      </p:sp>
      <p:sp>
        <p:nvSpPr>
          <p:cNvPr id="2" name="文本框 179"/>
          <p:cNvSpPr txBox="1"/>
          <p:nvPr/>
        </p:nvSpPr>
        <p:spPr>
          <a:xfrm>
            <a:off x="1765618" y="5464810"/>
            <a:ext cx="3162935" cy="36830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1800" b="1" dirty="0">
                <a:solidFill>
                  <a:schemeClr val="accent1"/>
                </a:solidFill>
                <a:ea typeface="Microsoft JhengHei" panose="020B0604030504040204" pitchFamily="2" charset="-120"/>
              </a:rPr>
              <a:t>案例分析：水培种植技术创业</a:t>
            </a:r>
          </a:p>
        </p:txBody>
      </p:sp>
      <p:sp>
        <p:nvSpPr>
          <p:cNvPr id="3" name="圆角矩形 20"/>
          <p:cNvSpPr>
            <a:spLocks noChangeAspect="1"/>
          </p:cNvSpPr>
          <p:nvPr/>
        </p:nvSpPr>
        <p:spPr>
          <a:xfrm>
            <a:off x="1036003" y="5281295"/>
            <a:ext cx="720725" cy="719138"/>
          </a:xfrm>
          <a:prstGeom prst="roundRect">
            <a:avLst>
              <a:gd name="adj" fmla="val 30000"/>
            </a:avLst>
          </a:prstGeom>
          <a:solidFill>
            <a:schemeClr val="accent1"/>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6" name="Group 5"/>
          <p:cNvPicPr>
            <a:picLocks noChangeAspect="1"/>
          </p:cNvPicPr>
          <p:nvPr/>
        </p:nvPicPr>
        <p:blipFill>
          <a:blip r:embed="rId2" cstate="print"/>
          <a:stretch>
            <a:fillRect/>
          </a:stretch>
        </p:blipFill>
        <p:spPr>
          <a:xfrm>
            <a:off x="1126490" y="5362258"/>
            <a:ext cx="541338" cy="487362"/>
          </a:xfrm>
          <a:prstGeom prst="rect">
            <a:avLst/>
          </a:prstGeom>
          <a:noFill/>
          <a:ln w="9525">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258000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市场是由那些想购买同时又具有购买力的人构成，这种人越多，市场规模就越大。</a:t>
            </a:r>
          </a:p>
          <a:p>
            <a:pPr eaLnBrk="1" hangingPunct="1">
              <a:lnSpc>
                <a:spcPct val="114000"/>
              </a:lnSpc>
              <a:spcAft>
                <a:spcPts val="1000"/>
              </a:spcAft>
            </a:pPr>
            <a:r>
              <a:rPr lang="en-US" altLang="x-none" sz="1400" dirty="0">
                <a:latin typeface="Segoe UI" panose="020B0502040204020203" pitchFamily="2" charset="0"/>
              </a:rPr>
              <a:t>1.人们的休闲娱乐不再仅仅是看电视、唱卡拉OK，而是渗透到了方方面面，如旅游、上网、户外运动、健身、美容，等等。</a:t>
            </a:r>
          </a:p>
          <a:p>
            <a:pPr eaLnBrk="1" hangingPunct="1">
              <a:lnSpc>
                <a:spcPct val="114000"/>
              </a:lnSpc>
              <a:spcAft>
                <a:spcPts val="1000"/>
              </a:spcAft>
            </a:pPr>
            <a:r>
              <a:rPr lang="en-US" altLang="x-none" sz="1400" dirty="0">
                <a:latin typeface="Segoe UI" panose="020B0502040204020203" pitchFamily="2" charset="0"/>
              </a:rPr>
              <a:t>2.工作节奏加快，快餐、便利店、网络购物等迅速发展。</a:t>
            </a:r>
          </a:p>
          <a:p>
            <a:pPr eaLnBrk="1" hangingPunct="1">
              <a:lnSpc>
                <a:spcPct val="114000"/>
              </a:lnSpc>
              <a:spcAft>
                <a:spcPts val="1000"/>
              </a:spcAft>
            </a:pPr>
            <a:r>
              <a:rPr lang="en-US" altLang="x-none" sz="1400" dirty="0">
                <a:latin typeface="Segoe UI" panose="020B0502040204020203" pitchFamily="2" charset="0"/>
              </a:rPr>
              <a:t>3.人口老龄化推动老年人用品市场发展，护理、保健品、营养品、自动或方便用品、服务等需求增加。</a:t>
            </a:r>
          </a:p>
          <a:p>
            <a:pPr eaLnBrk="1" hangingPunct="1">
              <a:lnSpc>
                <a:spcPct val="114000"/>
              </a:lnSpc>
              <a:spcAft>
                <a:spcPts val="1000"/>
              </a:spcAft>
            </a:pPr>
            <a:r>
              <a:rPr lang="en-US" altLang="x-none" sz="1400" dirty="0">
                <a:latin typeface="Segoe UI" panose="020B0502040204020203" pitchFamily="2" charset="0"/>
              </a:rPr>
              <a:t>4.审美、文化品位需求都提升，家居装修、家具、家电日益高档。</a:t>
            </a:r>
          </a:p>
          <a:p>
            <a:pPr eaLnBrk="1" hangingPunct="1">
              <a:lnSpc>
                <a:spcPct val="114000"/>
              </a:lnSpc>
              <a:spcAft>
                <a:spcPts val="1000"/>
              </a:spcAft>
            </a:pPr>
            <a:r>
              <a:rPr lang="en-US" altLang="x-none" sz="1400" dirty="0">
                <a:latin typeface="Segoe UI" panose="020B0502040204020203" pitchFamily="2" charset="0"/>
              </a:rPr>
              <a:t>5.素质教育深入人心，特长教育、外语、特殊技能、职业证书等需求旺盛。 </a:t>
            </a:r>
          </a:p>
          <a:p>
            <a:pPr eaLnBrk="1" hangingPunct="1">
              <a:lnSpc>
                <a:spcPct val="114000"/>
              </a:lnSpc>
              <a:spcAft>
                <a:spcPts val="1000"/>
              </a:spcAft>
            </a:pPr>
            <a:r>
              <a:rPr lang="en-US" altLang="x-none" sz="1400" dirty="0">
                <a:latin typeface="Segoe UI" panose="020B0502040204020203" pitchFamily="2" charset="0"/>
              </a:rPr>
              <a:t>6.教育投入增加，导致学校软硬件及环境建设采购任务加大。</a:t>
            </a:r>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从环境变化中发现创业商机</a:t>
            </a:r>
          </a:p>
        </p:txBody>
      </p:sp>
      <p:sp>
        <p:nvSpPr>
          <p:cNvPr id="18437" name="文本框 175"/>
          <p:cNvSpPr txBox="1"/>
          <p:nvPr/>
        </p:nvSpPr>
        <p:spPr>
          <a:xfrm>
            <a:off x="975043" y="1806575"/>
            <a:ext cx="537527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三、社会、文化、人口分布、教育环境</a:t>
            </a:r>
          </a:p>
        </p:txBody>
      </p:sp>
      <p:sp>
        <p:nvSpPr>
          <p:cNvPr id="2" name="文本框 179"/>
          <p:cNvSpPr txBox="1"/>
          <p:nvPr/>
        </p:nvSpPr>
        <p:spPr>
          <a:xfrm>
            <a:off x="1723708" y="5534660"/>
            <a:ext cx="2704465" cy="36830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1800" b="1" dirty="0">
                <a:solidFill>
                  <a:schemeClr val="accent1"/>
                </a:solidFill>
                <a:ea typeface="Microsoft JhengHei" panose="020B0604030504040204" pitchFamily="2" charset="-120"/>
              </a:rPr>
              <a:t>案例分析：旋艺窗业创业</a:t>
            </a:r>
          </a:p>
        </p:txBody>
      </p:sp>
      <p:sp>
        <p:nvSpPr>
          <p:cNvPr id="3" name="圆角矩形 20"/>
          <p:cNvSpPr>
            <a:spLocks noChangeAspect="1"/>
          </p:cNvSpPr>
          <p:nvPr/>
        </p:nvSpPr>
        <p:spPr>
          <a:xfrm>
            <a:off x="994093" y="5351145"/>
            <a:ext cx="720725" cy="719138"/>
          </a:xfrm>
          <a:prstGeom prst="roundRect">
            <a:avLst>
              <a:gd name="adj" fmla="val 30000"/>
            </a:avLst>
          </a:prstGeom>
          <a:solidFill>
            <a:schemeClr val="accent1"/>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6" name="Group 5"/>
          <p:cNvPicPr>
            <a:picLocks noChangeAspect="1"/>
          </p:cNvPicPr>
          <p:nvPr/>
        </p:nvPicPr>
        <p:blipFill>
          <a:blip r:embed="rId2" cstate="print"/>
          <a:stretch>
            <a:fillRect/>
          </a:stretch>
        </p:blipFill>
        <p:spPr>
          <a:xfrm>
            <a:off x="1084580" y="5432108"/>
            <a:ext cx="541338" cy="487362"/>
          </a:xfrm>
          <a:prstGeom prst="rect">
            <a:avLst/>
          </a:prstGeom>
          <a:noFill/>
          <a:ln w="9525">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355092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进入 21世纪以来，新技术革命及其带来的科学技术的重大发现、发明和广泛应用，推动了包括我国在内的世界范围的生产力、生产方式和经济社会发展模式的深刻变革，也给创业带来了诸多商机∶</a:t>
            </a:r>
          </a:p>
          <a:p>
            <a:pPr eaLnBrk="1" hangingPunct="1">
              <a:lnSpc>
                <a:spcPct val="114000"/>
              </a:lnSpc>
              <a:spcAft>
                <a:spcPts val="1000"/>
              </a:spcAft>
            </a:pPr>
            <a:r>
              <a:rPr lang="en-US" altLang="x-none" sz="1400" dirty="0">
                <a:latin typeface="Segoe UI" panose="020B0502040204020203" pitchFamily="2" charset="0"/>
              </a:rPr>
              <a:t>1.新技术替代旧技术产生商机。比如，国内的一些城市目前纷纷出现 3D打印照相馆的身影。他们将顾客的外形数据扫描后输入电脑，再根据顾客的想法进行设计，然后运用全彩3D打印，并进行后期加工，为顾客制作出惟妙惟肖的个人模型，受到时尚人士的喜爱。</a:t>
            </a:r>
          </a:p>
          <a:p>
            <a:pPr eaLnBrk="1" hangingPunct="1">
              <a:lnSpc>
                <a:spcPct val="114000"/>
              </a:lnSpc>
              <a:spcAft>
                <a:spcPts val="1000"/>
              </a:spcAft>
            </a:pPr>
            <a:r>
              <a:rPr lang="en-US" altLang="x-none" sz="1400" dirty="0">
                <a:latin typeface="Segoe UI" panose="020B0502040204020203" pitchFamily="2" charset="0"/>
              </a:rPr>
              <a:t>2.新技术实现新功能产生商机。如互联网的发明带来一系列与网络相关的创业机会——电子商务、网络游戏等，如今"互联网＋"成为众多创业项目的热点。 3.新技术带来新问题产生商机。如汽车和飞机的噪声污染带来了与消声器相关的创业机会。</a:t>
            </a:r>
          </a:p>
          <a:p>
            <a:pPr eaLnBrk="1" hangingPunct="1">
              <a:lnSpc>
                <a:spcPct val="114000"/>
              </a:lnSpc>
              <a:spcAft>
                <a:spcPts val="1000"/>
              </a:spcAft>
            </a:pPr>
            <a:r>
              <a:rPr lang="en-US" altLang="x-none" sz="1400" dirty="0">
                <a:latin typeface="Segoe UI" panose="020B0502040204020203" pitchFamily="2" charset="0"/>
              </a:rPr>
              <a:t>4.原有技术产生新用途带来商机。如利用手机技术发送短信、彩铃;利用网络建立贴吧、知道、翻译等版块。</a:t>
            </a:r>
          </a:p>
          <a:p>
            <a:pPr eaLnBrk="1" hangingPunct="1">
              <a:lnSpc>
                <a:spcPct val="114000"/>
              </a:lnSpc>
              <a:spcAft>
                <a:spcPts val="1000"/>
              </a:spcAft>
            </a:pPr>
            <a:r>
              <a:rPr lang="en-US" altLang="x-none" sz="1400" dirty="0">
                <a:latin typeface="Segoe UI" panose="020B0502040204020203" pitchFamily="2" charset="0"/>
              </a:rPr>
              <a:t>5.新技术产生配套需求带来商机。如阿里巴巴通过帮助小企业解决 B2B网站建设问题吸引其成为会员而产生商机。比如，在本世纪初，随着互联网的发展和计算机的普及，搜索引擎的作用越来越显著，当时，谷歌搜索引擎独步全球，而中国却处于空白状态。李彦宏在硅谷是信息技术领域的杰出专家，他的妻子马东敏认为他应该独立创业。妻子一席话，激发起李彦宏内心的创业激情，因此，他选择了回国创业，于是出现了百度。</a:t>
            </a:r>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从环境变化中发现创业商机</a:t>
            </a:r>
          </a:p>
        </p:txBody>
      </p:sp>
      <p:sp>
        <p:nvSpPr>
          <p:cNvPr id="18437" name="文本框 175"/>
          <p:cNvSpPr txBox="1"/>
          <p:nvPr/>
        </p:nvSpPr>
        <p:spPr>
          <a:xfrm>
            <a:off x="975043" y="1806575"/>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四、技术环境变化</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4</a:t>
            </a:r>
            <a:r>
              <a:rPr lang="zh-CN" altLang="en-US" dirty="0"/>
              <a:t>节 从热点中发现创业商机</a:t>
            </a:r>
          </a:p>
        </p:txBody>
      </p:sp>
      <p:sp>
        <p:nvSpPr>
          <p:cNvPr id="30737" name="文本框 22"/>
          <p:cNvSpPr txBox="1"/>
          <p:nvPr/>
        </p:nvSpPr>
        <p:spPr>
          <a:xfrm>
            <a:off x="838200" y="2502535"/>
            <a:ext cx="7594600" cy="2040255"/>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社会的变化往往伴随着很多热点形成，除了有产业热点外，还有社会热点，包括社会时尚、社会趋势两类。在这些热点中，往往是新需求和新商机的诞生之地。</a:t>
            </a:r>
          </a:p>
          <a:p>
            <a:pPr algn="l" eaLnBrk="1" hangingPunct="1">
              <a:lnSpc>
                <a:spcPct val="125000"/>
              </a:lnSpc>
              <a:spcAft>
                <a:spcPts val="800"/>
              </a:spcAft>
            </a:pPr>
            <a:r>
              <a:rPr lang="en-US" altLang="x-none" sz="1600" dirty="0">
                <a:solidFill>
                  <a:srgbClr val="354B5E"/>
                </a:solidFill>
                <a:latin typeface="Segoe UI" panose="020B0502040204020203" pitchFamily="2" charset="0"/>
              </a:rPr>
              <a:t>比如，美国西部发现金矿后，全国掀起了场淘金热，很多人趋之若鹜，大家都在为赚到第一桶金而奔波忙碌着。然而，在此过程中，真正赚到大钱的人并不是那些淘金的人，而是那些为淘金者提供各种配套服务的人，比如，提供餐饮、工服、工具、交通等服务的人。</a:t>
            </a:r>
          </a:p>
        </p:txBody>
      </p:sp>
      <p:pic>
        <p:nvPicPr>
          <p:cNvPr id="30746" name="图片 31" descr="/Users/baoshuyu/Downloads/still-life-851328_1920.jpgstill-life-851328_1920"/>
          <p:cNvPicPr>
            <a:picLocks noChangeAspect="1"/>
          </p:cNvPicPr>
          <p:nvPr/>
        </p:nvPicPr>
        <p:blipFill>
          <a:blip r:embed="rId2" cstate="print"/>
          <a:srcRect/>
          <a:stretch>
            <a:fillRect/>
          </a:stretch>
        </p:blipFill>
        <p:spPr>
          <a:xfrm>
            <a:off x="8563928" y="2563019"/>
            <a:ext cx="2225675" cy="1620520"/>
          </a:xfrm>
          <a:prstGeom prst="rect">
            <a:avLst/>
          </a:prstGeom>
          <a:noFill/>
          <a:ln w="9525">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294259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为汽车提供衍生服务的项目，涵盖了汽车维修、保养、装修、美容、清洗、年检、后续保险、防盗、安全、二手车交易等多个领域。这些服务领域主要有∶</a:t>
            </a:r>
          </a:p>
          <a:p>
            <a:pPr eaLnBrk="1" hangingPunct="1">
              <a:lnSpc>
                <a:spcPct val="114000"/>
              </a:lnSpc>
              <a:spcAft>
                <a:spcPts val="1000"/>
              </a:spcAft>
            </a:pPr>
            <a:r>
              <a:rPr lang="en-US" altLang="x-none" sz="1400" dirty="0">
                <a:latin typeface="Segoe UI" panose="020B0502040204020203" pitchFamily="2" charset="0"/>
              </a:rPr>
              <a:t>1. 售后服务。汽车美容市场的利润占 60%，这说明售后服务大有开拓余地。 2.汽车养护。谁能抓住汽车时代养护商机和服务商机，谁就能够挖到中国汽车时代最大的财富金矿。</a:t>
            </a:r>
          </a:p>
          <a:p>
            <a:pPr eaLnBrk="1" hangingPunct="1">
              <a:lnSpc>
                <a:spcPct val="114000"/>
              </a:lnSpc>
              <a:spcAft>
                <a:spcPts val="1000"/>
              </a:spcAft>
            </a:pPr>
            <a:r>
              <a:rPr lang="en-US" altLang="x-none" sz="1400" dirty="0">
                <a:latin typeface="Segoe UI" panose="020B0502040204020203" pitchFamily="2" charset="0"/>
              </a:rPr>
              <a:t>3.配件和精品零售。随着汽车的普及和提高，汽车内装饰、外装饰、汽车防盗、内饰件、保养品甚至汽车改装业务将变得异常红火。</a:t>
            </a:r>
          </a:p>
          <a:p>
            <a:pPr eaLnBrk="1" hangingPunct="1">
              <a:lnSpc>
                <a:spcPct val="114000"/>
              </a:lnSpc>
              <a:spcAft>
                <a:spcPts val="1000"/>
              </a:spcAft>
            </a:pPr>
            <a:r>
              <a:rPr lang="en-US" altLang="x-none" sz="1400" dirty="0">
                <a:latin typeface="Segoe UI" panose="020B0502040204020203" pitchFamily="2" charset="0"/>
              </a:rPr>
              <a:t>4.汽车保险。目前汽车保险已经占世界非寿险的 60%，国内汽车保险营业额也在财产保险中居第一位。</a:t>
            </a:r>
          </a:p>
          <a:p>
            <a:pPr eaLnBrk="1" hangingPunct="1">
              <a:lnSpc>
                <a:spcPct val="114000"/>
              </a:lnSpc>
              <a:spcAft>
                <a:spcPts val="1000"/>
              </a:spcAft>
            </a:pPr>
            <a:r>
              <a:rPr lang="en-US" altLang="x-none" sz="1400" dirty="0">
                <a:latin typeface="Segoe UI" panose="020B0502040204020203" pitchFamily="2" charset="0"/>
              </a:rPr>
              <a:t>5. 汽车融资。包括汽车业资本经营、汽车租赁、消费信贷。</a:t>
            </a:r>
          </a:p>
          <a:p>
            <a:pPr eaLnBrk="1" hangingPunct="1">
              <a:lnSpc>
                <a:spcPct val="114000"/>
              </a:lnSpc>
              <a:spcAft>
                <a:spcPts val="1000"/>
              </a:spcAft>
            </a:pPr>
            <a:r>
              <a:rPr lang="en-US" altLang="x-none" sz="1400" dirty="0">
                <a:latin typeface="Segoe UI" panose="020B0502040204020203" pitchFamily="2" charset="0"/>
              </a:rPr>
              <a:t>6.汽车资讯。包括汽车调查、市场分析、行业动态、统计分析、政策法规等内容。</a:t>
            </a:r>
          </a:p>
        </p:txBody>
      </p:sp>
      <p:sp>
        <p:nvSpPr>
          <p:cNvPr id="18437" name="文本框 175"/>
          <p:cNvSpPr txBox="1"/>
          <p:nvPr/>
        </p:nvSpPr>
        <p:spPr>
          <a:xfrm>
            <a:off x="975043" y="1806575"/>
            <a:ext cx="171005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一、汽车热</a:t>
            </a:r>
          </a:p>
        </p:txBody>
      </p:sp>
      <p:sp>
        <p:nvSpPr>
          <p:cNvPr id="5"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从热点中发现创业商机</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144716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最近 10年来，入境游、国内游、出境游三大市场全面振兴，我国旅游经济迅速崛起，已成为现代服务业中四大新兴产业之一。旅游业的迅速发展催生了诸多的商机，除了旅游用品销售、旅游导游服务、经营经济型酒店等传统途径外，一些以特色为主题的旅游项目也开始呈现出巨大的商机，比如农家乐、采摘游、生态养生休闲、红色之旅、校园游、摄影采风游等。</a:t>
            </a:r>
          </a:p>
          <a:p>
            <a:pPr eaLnBrk="1" hangingPunct="1">
              <a:lnSpc>
                <a:spcPct val="114000"/>
              </a:lnSpc>
              <a:spcAft>
                <a:spcPts val="1000"/>
              </a:spcAft>
            </a:pPr>
            <a:r>
              <a:rPr lang="en-US" altLang="x-none" sz="1400" dirty="0">
                <a:latin typeface="Segoe UI" panose="020B0502040204020203" pitchFamily="2" charset="0"/>
              </a:rPr>
              <a:t>随着中国旅游市场网络用户的不断激增，旅游信息搜索引擎开发成为又一个新的淘金地。纵观与旅游相关的创业商机，我们可发现，诸如旅游用品开发、自助游俱乐部、旅游纪念品销售、旅游网站、经济型连锁酒店等都可能有非常好的市场前景。</a:t>
            </a:r>
          </a:p>
        </p:txBody>
      </p:sp>
      <p:sp>
        <p:nvSpPr>
          <p:cNvPr id="18437" name="文本框 175"/>
          <p:cNvSpPr txBox="1"/>
          <p:nvPr/>
        </p:nvSpPr>
        <p:spPr>
          <a:xfrm>
            <a:off x="975043" y="1806575"/>
            <a:ext cx="171005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二、旅游热</a:t>
            </a:r>
          </a:p>
        </p:txBody>
      </p:sp>
      <p:sp>
        <p:nvSpPr>
          <p:cNvPr id="5"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从热点中发现创业商机</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182118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创意产业涉及广告、建筑、艺术、工业设计、时装设计、电影、音乐、出版、软件、电视广播等诸多领域。</a:t>
            </a:r>
          </a:p>
          <a:p>
            <a:pPr eaLnBrk="1" hangingPunct="1">
              <a:lnSpc>
                <a:spcPct val="114000"/>
              </a:lnSpc>
              <a:spcAft>
                <a:spcPts val="1000"/>
              </a:spcAft>
            </a:pPr>
            <a:r>
              <a:rPr lang="en-US" altLang="x-none" sz="1400" dirty="0">
                <a:latin typeface="Segoe UI" panose="020B0502040204020203" pitchFamily="2" charset="0"/>
              </a:rPr>
              <a:t>最近几年，创意产业迅速崛起，并涌现出一批各具特色的创意产业基地。创意创业具有点石成金的神奇作用，特别是本身没有太多资源的创业者，可通过独特的创意来获得各种资源，包括资金、人才等。此外，具有一定创新能力的在校生、在职人员也适合选择这种灵活的创业方式。</a:t>
            </a:r>
          </a:p>
          <a:p>
            <a:pPr eaLnBrk="1" hangingPunct="1">
              <a:lnSpc>
                <a:spcPct val="114000"/>
              </a:lnSpc>
              <a:spcAft>
                <a:spcPts val="1000"/>
              </a:spcAft>
            </a:pPr>
            <a:r>
              <a:rPr lang="en-US" altLang="x-none" sz="1400" dirty="0">
                <a:latin typeface="Segoe UI" panose="020B0502040204020203" pitchFamily="2" charset="0"/>
              </a:rPr>
              <a:t>商机包括∶各类婚庆公司、设计工作室（时装设计、饰品设计、广告设计、室内设计、工业设计、多媒体设计等）、艺术画廊等。</a:t>
            </a:r>
          </a:p>
        </p:txBody>
      </p:sp>
      <p:sp>
        <p:nvSpPr>
          <p:cNvPr id="18437" name="文本框 175"/>
          <p:cNvSpPr txBox="1"/>
          <p:nvPr/>
        </p:nvSpPr>
        <p:spPr>
          <a:xfrm>
            <a:off x="975043" y="1806575"/>
            <a:ext cx="23209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三、创意产业热</a:t>
            </a:r>
          </a:p>
        </p:txBody>
      </p:sp>
      <p:sp>
        <p:nvSpPr>
          <p:cNvPr id="5"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从热点中发现创业商机</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31775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爱美之心，人皆有之。尤其是女性，对美的追求更加强烈。从服装、化妆，到美容瘦身、整容等，女性都是消费的绝对主力。</a:t>
            </a:r>
          </a:p>
          <a:p>
            <a:pPr eaLnBrk="1" hangingPunct="1">
              <a:lnSpc>
                <a:spcPct val="114000"/>
              </a:lnSpc>
              <a:spcAft>
                <a:spcPts val="1000"/>
              </a:spcAft>
            </a:pPr>
            <a:r>
              <a:rPr lang="en-US" altLang="x-none" sz="1400" dirty="0">
                <a:latin typeface="Segoe UI" panose="020B0502040204020203" pitchFamily="2" charset="0"/>
              </a:rPr>
              <a:t>随着女性经济的独立，消费力提高，很多产品纷纷以女性为目标市场。买菜时可能会为了一两毛钱计较的女性，为了让自己更美，花钱却是毫不手软，尤其许多瘦身美容业者不断透过大众媒体的广告宣传攻势，激起女性爱美的天然欲望，也因此带动瘦身美容产业的兴旺。</a:t>
            </a:r>
          </a:p>
          <a:p>
            <a:pPr eaLnBrk="1" hangingPunct="1">
              <a:lnSpc>
                <a:spcPct val="114000"/>
              </a:lnSpc>
              <a:spcAft>
                <a:spcPts val="1000"/>
              </a:spcAft>
            </a:pPr>
            <a:r>
              <a:rPr lang="en-US" altLang="x-none" sz="1400" dirty="0">
                <a:latin typeface="Segoe UI" panose="020B0502040204020203" pitchFamily="2" charset="0"/>
              </a:rPr>
              <a:t>国内有瘦身减肥需求的人数不断攀升，根据调查，有高达七成以上的女性对自己的身材不满意，这就是瘦身美容业有商机的原因。一般来说，瘦身美容业投资成本约在 20 万元左右，但由于其毛利高，多半在一年半内即可收回投资，然而目前瘦身美容业已不再局限于单纯的脸部、身体美化，为求在市场上立于不败之地，协助女性全方位的身心提升已是趋势，因此除了高科技仪器与天然营养品的应用，结合 SPA 与美容的讲座活动，是瘦身美容产业未来的经营重点。</a:t>
            </a:r>
          </a:p>
          <a:p>
            <a:pPr eaLnBrk="1" hangingPunct="1">
              <a:lnSpc>
                <a:spcPct val="114000"/>
              </a:lnSpc>
              <a:spcAft>
                <a:spcPts val="1000"/>
              </a:spcAft>
            </a:pPr>
            <a:r>
              <a:rPr lang="en-US" altLang="x-none" sz="1400" dirty="0">
                <a:latin typeface="Segoe UI" panose="020B0502040204020203" pitchFamily="2" charset="0"/>
              </a:rPr>
              <a:t>其他商机相比，大多数产业项目在经营业绩上呈此消彼长的态势，美丽产业的差异在于，在新的商机出现时，对于原有结构的冲击并不明显。举例来看，近二十年的女性消费热点从服装、化妆转到美容瘦身、整容，但是新热点的出现，对前者并不会产生冲击，甚至有着相辅相成的效果。可见，这一市场是一个无限扩张的市场。</a:t>
            </a:r>
          </a:p>
        </p:txBody>
      </p:sp>
      <p:sp>
        <p:nvSpPr>
          <p:cNvPr id="18437" name="文本框 175"/>
          <p:cNvSpPr txBox="1"/>
          <p:nvPr/>
        </p:nvSpPr>
        <p:spPr>
          <a:xfrm>
            <a:off x="975043" y="1806575"/>
            <a:ext cx="23209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四、女性市场热</a:t>
            </a:r>
          </a:p>
        </p:txBody>
      </p:sp>
      <p:sp>
        <p:nvSpPr>
          <p:cNvPr id="5"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从热点中发现创业商机</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280352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随着百姓生活水平的提高，人们消费需求的结构也发生了巨大的变化。眼下，人们越来越追求生活质量，关注自身的健康状况，都市中等以上生活水平的家庭对于保健投资比重渐趋上升。随着知识水准、国民收入的提升，人们对于健康的概念也越来越重视，不再是因为生病才有医疗需求，预防医学的观念为大家接受，甚至现在市面上多了很多健身俱乐部、养生餐厅等，就连饮用水及有机蔬菜水果也因为强调有益健康而热卖，因此，健康概念被列为最具"钱"途的创业方向之一。</a:t>
            </a:r>
          </a:p>
          <a:p>
            <a:pPr eaLnBrk="1" hangingPunct="1">
              <a:lnSpc>
                <a:spcPct val="114000"/>
              </a:lnSpc>
              <a:spcAft>
                <a:spcPts val="1000"/>
              </a:spcAft>
            </a:pPr>
            <a:r>
              <a:rPr lang="en-US" altLang="x-none" sz="1400" dirty="0">
                <a:latin typeface="Segoe UI" panose="020B0502040204020203" pitchFamily="2" charset="0"/>
              </a:rPr>
              <a:t>比如，人们对食品的需求已从"温饱型"向"营养健康型"转变，绿色食品迎合市场发展和百姓消费需求，市场覆盖面日益扩大，市场占有率越来越高，具有巨大的发展前景。此外，一些提倡健康饮食的餐馆也将成为新的消费热点，蕴藏着巨大的商机。创业重点是健康与绿色食品开发与生产、净菜社、药膳馆、素菜馆、健身俱乐部、养生餐厅等。</a:t>
            </a:r>
          </a:p>
          <a:p>
            <a:pPr eaLnBrk="1" hangingPunct="1">
              <a:lnSpc>
                <a:spcPct val="114000"/>
              </a:lnSpc>
              <a:spcAft>
                <a:spcPts val="1000"/>
              </a:spcAft>
            </a:pPr>
            <a:r>
              <a:rPr lang="en-US" altLang="x-none" sz="1400" dirty="0">
                <a:latin typeface="Segoe UI" panose="020B0502040204020203" pitchFamily="2" charset="0"/>
              </a:rPr>
              <a:t>健康消费已成为寻常百姓家庭消费的一大热点。而从绿色食品的热销到健身俱乐部、养生餐厅的兴起，也都传递着这样的信息∶ 随着国内居民健康意识的不断提高，健康领域蕴藏着巨大的商机。从温饱消费向健康消费，是居民消费升级的基本方向，健康产业是未来投资的方向之一，发展潜力巨大。</a:t>
            </a:r>
          </a:p>
        </p:txBody>
      </p:sp>
      <p:sp>
        <p:nvSpPr>
          <p:cNvPr id="18437" name="文本框 175"/>
          <p:cNvSpPr txBox="1"/>
          <p:nvPr/>
        </p:nvSpPr>
        <p:spPr>
          <a:xfrm>
            <a:off x="975043" y="1806575"/>
            <a:ext cx="29317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五、健康绿色经济热</a:t>
            </a:r>
          </a:p>
        </p:txBody>
      </p:sp>
      <p:sp>
        <p:nvSpPr>
          <p:cNvPr id="5"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从热点中发现创业商机</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1728470"/>
            <a:ext cx="4972050" cy="403161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现实生活中有很多让人不满意的地方，其中就蕴含着大量的商机，而这正是创新的动力。比如，乔布斯总喜欢以顾客的思维和不满提出技术创新的要求，这正是苹果在技术与产品方面都领先对手、引领市场的重要原因。在智能手机的创新上，是因为苹果看到了人们对原有的功能手机颇有怨言，糟糕的界面使多数用户与其手机的大多数功能失之交臂，而苹果愿意帮助人们改变这一现状。</a:t>
            </a:r>
          </a:p>
          <a:p>
            <a:pPr eaLnBrk="1" hangingPunct="1">
              <a:lnSpc>
                <a:spcPct val="114000"/>
              </a:lnSpc>
              <a:spcAft>
                <a:spcPts val="1000"/>
              </a:spcAft>
            </a:pPr>
            <a:r>
              <a:rPr lang="en-US" altLang="x-none" sz="1400" dirty="0">
                <a:latin typeface="Segoe UI" panose="020B0502040204020203" pitchFamily="2" charset="0"/>
              </a:rPr>
              <a:t>再如，北方冬季干燥，室内经常会起静电，人们对此怨声载道。亚都科技有限公司发现了其中的商机，开发出适合北方的加湿器，创业成功。接下来，他们又针对室内空气污染的情况，在原有的基础上，开发了负氧离子发生器、空气净化器等更先进的产品。</a:t>
            </a:r>
          </a:p>
          <a:p>
            <a:pPr eaLnBrk="1" hangingPunct="1">
              <a:lnSpc>
                <a:spcPct val="114000"/>
              </a:lnSpc>
              <a:spcAft>
                <a:spcPts val="1000"/>
              </a:spcAft>
            </a:pPr>
            <a:r>
              <a:rPr lang="en-US" altLang="x-none" sz="1400" dirty="0">
                <a:latin typeface="Segoe UI" panose="020B0502040204020203" pitchFamily="2" charset="0"/>
              </a:rPr>
              <a:t>创业者不仅要关注那些所谓的大问题，也需要关注所谓的小问题。虽然小问题不像大问题那么显眼，但这些问题通常都是人们认为不方便的、一直在抱怨的、微不足道的事情。</a:t>
            </a:r>
          </a:p>
        </p:txBody>
      </p:sp>
      <p:sp>
        <p:nvSpPr>
          <p:cNvPr id="5"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5</a:t>
            </a:r>
            <a:r>
              <a:rPr lang="zh-CN" altLang="en-US" dirty="0"/>
              <a:t>节 从不满意中发现创业商机</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2</a:t>
            </a:r>
            <a:r>
              <a:rPr lang="zh-CN" altLang="en-US" dirty="0"/>
              <a:t>节 创业的真谛是创造事业</a:t>
            </a:r>
          </a:p>
        </p:txBody>
      </p:sp>
      <p:sp>
        <p:nvSpPr>
          <p:cNvPr id="32772" name="Freeform 5"/>
          <p:cNvSpPr/>
          <p:nvPr/>
        </p:nvSpPr>
        <p:spPr>
          <a:xfrm>
            <a:off x="5500688" y="2457450"/>
            <a:ext cx="2989262" cy="2516188"/>
          </a:xfrm>
          <a:custGeom>
            <a:avLst/>
            <a:gdLst/>
            <a:ahLst/>
            <a:cxnLst>
              <a:cxn ang="0">
                <a:pos x="2147483646" y="0"/>
              </a:cxn>
              <a:cxn ang="0">
                <a:pos x="2147483646" y="1789094331"/>
              </a:cxn>
              <a:cxn ang="0">
                <a:pos x="2147483646" y="2147483646"/>
              </a:cxn>
              <a:cxn ang="0">
                <a:pos x="1825098484" y="2147483646"/>
              </a:cxn>
              <a:cxn ang="0">
                <a:pos x="2045714822" y="2147483646"/>
              </a:cxn>
              <a:cxn ang="0">
                <a:pos x="1426842798" y="2147483646"/>
              </a:cxn>
              <a:cxn ang="0">
                <a:pos x="0" y="1789094331"/>
              </a:cxn>
              <a:cxn ang="0">
                <a:pos x="2147483646" y="0"/>
              </a:cxn>
            </a:cxnLst>
            <a:rect l="0" t="0" r="0" b="0"/>
            <a:pathLst>
              <a:path w="1766" h="1486">
                <a:moveTo>
                  <a:pt x="883" y="0"/>
                </a:moveTo>
                <a:cubicBezTo>
                  <a:pt x="1371" y="0"/>
                  <a:pt x="1766" y="279"/>
                  <a:pt x="1766" y="624"/>
                </a:cubicBezTo>
                <a:cubicBezTo>
                  <a:pt x="1766" y="969"/>
                  <a:pt x="1371" y="1249"/>
                  <a:pt x="883" y="1249"/>
                </a:cubicBezTo>
                <a:cubicBezTo>
                  <a:pt x="798" y="1249"/>
                  <a:pt x="715" y="1240"/>
                  <a:pt x="637" y="1224"/>
                </a:cubicBezTo>
                <a:cubicBezTo>
                  <a:pt x="649" y="1314"/>
                  <a:pt x="674" y="1405"/>
                  <a:pt x="714" y="1486"/>
                </a:cubicBezTo>
                <a:cubicBezTo>
                  <a:pt x="617" y="1381"/>
                  <a:pt x="547" y="1287"/>
                  <a:pt x="498" y="1186"/>
                </a:cubicBezTo>
                <a:cubicBezTo>
                  <a:pt x="203" y="1085"/>
                  <a:pt x="0" y="871"/>
                  <a:pt x="0" y="624"/>
                </a:cubicBezTo>
                <a:cubicBezTo>
                  <a:pt x="0" y="279"/>
                  <a:pt x="395" y="0"/>
                  <a:pt x="883" y="0"/>
                </a:cubicBezTo>
                <a:close/>
              </a:path>
            </a:pathLst>
          </a:custGeom>
          <a:solidFill>
            <a:schemeClr val="accent2">
              <a:alpha val="70000"/>
            </a:schemeClr>
          </a:solidFill>
          <a:ln w="9525">
            <a:noFill/>
          </a:ln>
        </p:spPr>
        <p:txBody>
          <a:bodyPr/>
          <a:lstStyle/>
          <a:p>
            <a:endParaRPr lang="zh-CN" altLang="en-US"/>
          </a:p>
        </p:txBody>
      </p:sp>
      <p:sp>
        <p:nvSpPr>
          <p:cNvPr id="32773" name="Freeform 6"/>
          <p:cNvSpPr/>
          <p:nvPr/>
        </p:nvSpPr>
        <p:spPr>
          <a:xfrm>
            <a:off x="3705225" y="2457450"/>
            <a:ext cx="2990850" cy="2516188"/>
          </a:xfrm>
          <a:custGeom>
            <a:avLst/>
            <a:gdLst/>
            <a:ahLst/>
            <a:cxnLst>
              <a:cxn ang="0">
                <a:pos x="2147483646" y="0"/>
              </a:cxn>
              <a:cxn ang="0">
                <a:pos x="0" y="1789094331"/>
              </a:cxn>
              <a:cxn ang="0">
                <a:pos x="2147483646" y="2147483646"/>
              </a:cxn>
              <a:cxn ang="0">
                <a:pos x="2147483646" y="2147483646"/>
              </a:cxn>
              <a:cxn ang="0">
                <a:pos x="2147483646" y="2147483646"/>
              </a:cxn>
              <a:cxn ang="0">
                <a:pos x="2147483646" y="2147483646"/>
              </a:cxn>
              <a:cxn ang="0">
                <a:pos x="2147483646" y="1789094331"/>
              </a:cxn>
              <a:cxn ang="0">
                <a:pos x="2147483646" y="0"/>
              </a:cxn>
            </a:cxnLst>
            <a:rect l="0" t="0" r="0" b="0"/>
            <a:pathLst>
              <a:path w="1766" h="1486">
                <a:moveTo>
                  <a:pt x="883" y="0"/>
                </a:moveTo>
                <a:cubicBezTo>
                  <a:pt x="395" y="0"/>
                  <a:pt x="0" y="279"/>
                  <a:pt x="0" y="624"/>
                </a:cubicBezTo>
                <a:cubicBezTo>
                  <a:pt x="0" y="969"/>
                  <a:pt x="395" y="1249"/>
                  <a:pt x="883" y="1249"/>
                </a:cubicBezTo>
                <a:cubicBezTo>
                  <a:pt x="968" y="1249"/>
                  <a:pt x="1051" y="1240"/>
                  <a:pt x="1129" y="1224"/>
                </a:cubicBezTo>
                <a:cubicBezTo>
                  <a:pt x="1117" y="1314"/>
                  <a:pt x="1092" y="1405"/>
                  <a:pt x="1051" y="1486"/>
                </a:cubicBezTo>
                <a:cubicBezTo>
                  <a:pt x="1149" y="1381"/>
                  <a:pt x="1219" y="1287"/>
                  <a:pt x="1268" y="1186"/>
                </a:cubicBezTo>
                <a:cubicBezTo>
                  <a:pt x="1562" y="1085"/>
                  <a:pt x="1766" y="871"/>
                  <a:pt x="1766" y="624"/>
                </a:cubicBezTo>
                <a:cubicBezTo>
                  <a:pt x="1766" y="279"/>
                  <a:pt x="1370" y="0"/>
                  <a:pt x="883" y="0"/>
                </a:cubicBezTo>
                <a:close/>
              </a:path>
            </a:pathLst>
          </a:custGeom>
          <a:solidFill>
            <a:srgbClr val="354B5E">
              <a:alpha val="70000"/>
            </a:srgbClr>
          </a:solidFill>
          <a:ln w="9525">
            <a:noFill/>
          </a:ln>
        </p:spPr>
        <p:txBody>
          <a:bodyPr/>
          <a:lstStyle/>
          <a:p>
            <a:endParaRPr lang="zh-CN" altLang="en-US"/>
          </a:p>
        </p:txBody>
      </p:sp>
      <p:sp>
        <p:nvSpPr>
          <p:cNvPr id="32774" name="Freeform 7"/>
          <p:cNvSpPr/>
          <p:nvPr/>
        </p:nvSpPr>
        <p:spPr>
          <a:xfrm>
            <a:off x="6316663" y="4833938"/>
            <a:ext cx="1793875" cy="2024062"/>
          </a:xfrm>
          <a:custGeom>
            <a:avLst/>
            <a:gdLst/>
            <a:ahLst/>
            <a:cxnLst>
              <a:cxn ang="0">
                <a:pos x="589983487" y="612913390"/>
              </a:cxn>
              <a:cxn ang="0">
                <a:pos x="375183879" y="1240147526"/>
              </a:cxn>
              <a:cxn ang="0">
                <a:pos x="329360527" y="1437769426"/>
              </a:cxn>
              <a:cxn ang="0">
                <a:pos x="131743195" y="1646846907"/>
              </a:cxn>
              <a:cxn ang="0">
                <a:pos x="71599305" y="1861653025"/>
              </a:cxn>
              <a:cxn ang="0">
                <a:pos x="220528162" y="1984809413"/>
              </a:cxn>
              <a:cxn ang="0">
                <a:pos x="171839686" y="2133740437"/>
              </a:cxn>
              <a:cxn ang="0">
                <a:pos x="249167545" y="2147483646"/>
              </a:cxn>
              <a:cxn ang="0">
                <a:pos x="217663039" y="2147483646"/>
              </a:cxn>
              <a:cxn ang="0">
                <a:pos x="272080067" y="2147483646"/>
              </a:cxn>
              <a:cxn ang="0">
                <a:pos x="254896099" y="2147483646"/>
              </a:cxn>
              <a:cxn ang="0">
                <a:pos x="736047221" y="2147483646"/>
              </a:cxn>
              <a:cxn ang="0">
                <a:pos x="870655539" y="2147483646"/>
              </a:cxn>
              <a:cxn ang="0">
                <a:pos x="979487904" y="2147483646"/>
              </a:cxn>
              <a:cxn ang="0">
                <a:pos x="1008127288" y="2147483646"/>
              </a:cxn>
              <a:cxn ang="0">
                <a:pos x="2147483646" y="2147483646"/>
              </a:cxn>
              <a:cxn ang="0">
                <a:pos x="2147483646" y="2147483646"/>
              </a:cxn>
              <a:cxn ang="0">
                <a:pos x="2147483646" y="2039227234"/>
              </a:cxn>
              <a:cxn ang="0">
                <a:pos x="2147483646" y="727477668"/>
              </a:cxn>
              <a:cxn ang="0">
                <a:pos x="1311710170" y="77330676"/>
              </a:cxn>
              <a:cxn ang="0">
                <a:pos x="589983487" y="612913390"/>
              </a:cxn>
            </a:cxnLst>
            <a:rect l="0" t="0" r="0" b="0"/>
            <a:pathLst>
              <a:path w="1060" h="1196">
                <a:moveTo>
                  <a:pt x="206" y="214"/>
                </a:moveTo>
                <a:cubicBezTo>
                  <a:pt x="186" y="246"/>
                  <a:pt x="127" y="400"/>
                  <a:pt x="131" y="433"/>
                </a:cubicBezTo>
                <a:cubicBezTo>
                  <a:pt x="133" y="456"/>
                  <a:pt x="141" y="482"/>
                  <a:pt x="115" y="502"/>
                </a:cubicBezTo>
                <a:cubicBezTo>
                  <a:pt x="89" y="521"/>
                  <a:pt x="67" y="551"/>
                  <a:pt x="46" y="575"/>
                </a:cubicBezTo>
                <a:cubicBezTo>
                  <a:pt x="26" y="599"/>
                  <a:pt x="0" y="623"/>
                  <a:pt x="25" y="650"/>
                </a:cubicBezTo>
                <a:cubicBezTo>
                  <a:pt x="50" y="677"/>
                  <a:pt x="81" y="669"/>
                  <a:pt x="77" y="693"/>
                </a:cubicBezTo>
                <a:cubicBezTo>
                  <a:pt x="73" y="717"/>
                  <a:pt x="50" y="718"/>
                  <a:pt x="60" y="745"/>
                </a:cubicBezTo>
                <a:cubicBezTo>
                  <a:pt x="70" y="773"/>
                  <a:pt x="87" y="774"/>
                  <a:pt x="87" y="774"/>
                </a:cubicBezTo>
                <a:cubicBezTo>
                  <a:pt x="87" y="774"/>
                  <a:pt x="65" y="802"/>
                  <a:pt x="76" y="815"/>
                </a:cubicBezTo>
                <a:cubicBezTo>
                  <a:pt x="88" y="829"/>
                  <a:pt x="102" y="833"/>
                  <a:pt x="95" y="850"/>
                </a:cubicBezTo>
                <a:cubicBezTo>
                  <a:pt x="89" y="868"/>
                  <a:pt x="53" y="921"/>
                  <a:pt x="89" y="965"/>
                </a:cubicBezTo>
                <a:cubicBezTo>
                  <a:pt x="124" y="1010"/>
                  <a:pt x="231" y="1001"/>
                  <a:pt x="257" y="994"/>
                </a:cubicBezTo>
                <a:cubicBezTo>
                  <a:pt x="283" y="988"/>
                  <a:pt x="298" y="976"/>
                  <a:pt x="304" y="1021"/>
                </a:cubicBezTo>
                <a:cubicBezTo>
                  <a:pt x="309" y="1066"/>
                  <a:pt x="339" y="1093"/>
                  <a:pt x="342" y="1115"/>
                </a:cubicBezTo>
                <a:cubicBezTo>
                  <a:pt x="344" y="1138"/>
                  <a:pt x="340" y="1160"/>
                  <a:pt x="352" y="1196"/>
                </a:cubicBezTo>
                <a:cubicBezTo>
                  <a:pt x="892" y="1196"/>
                  <a:pt x="892" y="1196"/>
                  <a:pt x="892" y="1196"/>
                </a:cubicBezTo>
                <a:cubicBezTo>
                  <a:pt x="848" y="1114"/>
                  <a:pt x="783" y="1019"/>
                  <a:pt x="791" y="932"/>
                </a:cubicBezTo>
                <a:cubicBezTo>
                  <a:pt x="799" y="833"/>
                  <a:pt x="833" y="784"/>
                  <a:pt x="897" y="712"/>
                </a:cubicBezTo>
                <a:cubicBezTo>
                  <a:pt x="961" y="640"/>
                  <a:pt x="1060" y="453"/>
                  <a:pt x="964" y="254"/>
                </a:cubicBezTo>
                <a:cubicBezTo>
                  <a:pt x="869" y="56"/>
                  <a:pt x="607" y="0"/>
                  <a:pt x="458" y="27"/>
                </a:cubicBezTo>
                <a:cubicBezTo>
                  <a:pt x="309" y="54"/>
                  <a:pt x="233" y="137"/>
                  <a:pt x="206" y="214"/>
                </a:cubicBezTo>
                <a:close/>
              </a:path>
            </a:pathLst>
          </a:custGeom>
          <a:solidFill>
            <a:schemeClr val="accent2">
              <a:alpha val="100000"/>
            </a:schemeClr>
          </a:solidFill>
          <a:ln w="9525">
            <a:noFill/>
          </a:ln>
        </p:spPr>
        <p:txBody>
          <a:bodyPr/>
          <a:lstStyle/>
          <a:p>
            <a:endParaRPr lang="zh-CN" altLang="en-US"/>
          </a:p>
        </p:txBody>
      </p:sp>
      <p:sp>
        <p:nvSpPr>
          <p:cNvPr id="32775" name="Freeform 8"/>
          <p:cNvSpPr/>
          <p:nvPr/>
        </p:nvSpPr>
        <p:spPr>
          <a:xfrm>
            <a:off x="4148138" y="4794250"/>
            <a:ext cx="1633537" cy="2063750"/>
          </a:xfrm>
          <a:custGeom>
            <a:avLst/>
            <a:gdLst/>
            <a:ahLst/>
            <a:cxnLst>
              <a:cxn ang="0">
                <a:pos x="2090429165" y="404134394"/>
              </a:cxn>
              <a:cxn ang="0">
                <a:pos x="2147483646" y="994571745"/>
              </a:cxn>
              <a:cxn ang="0">
                <a:pos x="2147483646" y="1415903492"/>
              </a:cxn>
              <a:cxn ang="0">
                <a:pos x="2147483646" y="1828636562"/>
              </a:cxn>
              <a:cxn ang="0">
                <a:pos x="2147483646" y="2080862703"/>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1883683368" y="2147483646"/>
              </a:cxn>
              <a:cxn ang="0">
                <a:pos x="1579308316" y="2147483646"/>
              </a:cxn>
              <a:cxn ang="0">
                <a:pos x="1441477785" y="2147483646"/>
              </a:cxn>
              <a:cxn ang="0">
                <a:pos x="195260202" y="2147483646"/>
              </a:cxn>
              <a:cxn ang="0">
                <a:pos x="493892456" y="2147483646"/>
              </a:cxn>
              <a:cxn ang="0">
                <a:pos x="86143659" y="1659530957"/>
              </a:cxn>
              <a:cxn ang="0">
                <a:pos x="600136754" y="275155944"/>
              </a:cxn>
              <a:cxn ang="0">
                <a:pos x="2090429165" y="404134394"/>
              </a:cxn>
            </a:cxnLst>
            <a:rect l="0" t="0" r="0" b="0"/>
            <a:pathLst>
              <a:path w="964" h="1219">
                <a:moveTo>
                  <a:pt x="728" y="141"/>
                </a:moveTo>
                <a:cubicBezTo>
                  <a:pt x="796" y="195"/>
                  <a:pt x="858" y="292"/>
                  <a:pt x="869" y="347"/>
                </a:cubicBezTo>
                <a:cubicBezTo>
                  <a:pt x="881" y="402"/>
                  <a:pt x="879" y="441"/>
                  <a:pt x="871" y="494"/>
                </a:cubicBezTo>
                <a:cubicBezTo>
                  <a:pt x="864" y="547"/>
                  <a:pt x="875" y="596"/>
                  <a:pt x="909" y="638"/>
                </a:cubicBezTo>
                <a:cubicBezTo>
                  <a:pt x="942" y="679"/>
                  <a:pt x="964" y="702"/>
                  <a:pt x="930" y="726"/>
                </a:cubicBezTo>
                <a:cubicBezTo>
                  <a:pt x="897" y="750"/>
                  <a:pt x="868" y="753"/>
                  <a:pt x="877" y="773"/>
                </a:cubicBezTo>
                <a:cubicBezTo>
                  <a:pt x="887" y="793"/>
                  <a:pt x="891" y="801"/>
                  <a:pt x="884" y="813"/>
                </a:cubicBezTo>
                <a:cubicBezTo>
                  <a:pt x="877" y="826"/>
                  <a:pt x="872" y="831"/>
                  <a:pt x="872" y="831"/>
                </a:cubicBezTo>
                <a:cubicBezTo>
                  <a:pt x="872" y="831"/>
                  <a:pt x="891" y="857"/>
                  <a:pt x="881" y="871"/>
                </a:cubicBezTo>
                <a:cubicBezTo>
                  <a:pt x="870" y="885"/>
                  <a:pt x="849" y="871"/>
                  <a:pt x="846" y="900"/>
                </a:cubicBezTo>
                <a:cubicBezTo>
                  <a:pt x="842" y="930"/>
                  <a:pt x="858" y="966"/>
                  <a:pt x="821" y="987"/>
                </a:cubicBezTo>
                <a:cubicBezTo>
                  <a:pt x="785" y="1008"/>
                  <a:pt x="693" y="987"/>
                  <a:pt x="656" y="979"/>
                </a:cubicBezTo>
                <a:cubicBezTo>
                  <a:pt x="620" y="970"/>
                  <a:pt x="583" y="970"/>
                  <a:pt x="550" y="1057"/>
                </a:cubicBezTo>
                <a:cubicBezTo>
                  <a:pt x="529" y="1113"/>
                  <a:pt x="507" y="1168"/>
                  <a:pt x="502" y="1219"/>
                </a:cubicBezTo>
                <a:cubicBezTo>
                  <a:pt x="68" y="1219"/>
                  <a:pt x="68" y="1219"/>
                  <a:pt x="68" y="1219"/>
                </a:cubicBezTo>
                <a:cubicBezTo>
                  <a:pt x="109" y="1121"/>
                  <a:pt x="192" y="931"/>
                  <a:pt x="172" y="853"/>
                </a:cubicBezTo>
                <a:cubicBezTo>
                  <a:pt x="151" y="770"/>
                  <a:pt x="60" y="735"/>
                  <a:pt x="30" y="579"/>
                </a:cubicBezTo>
                <a:cubicBezTo>
                  <a:pt x="0" y="423"/>
                  <a:pt x="11" y="192"/>
                  <a:pt x="209" y="96"/>
                </a:cubicBezTo>
                <a:cubicBezTo>
                  <a:pt x="408" y="0"/>
                  <a:pt x="624" y="57"/>
                  <a:pt x="728" y="141"/>
                </a:cubicBezTo>
                <a:close/>
              </a:path>
            </a:pathLst>
          </a:custGeom>
          <a:solidFill>
            <a:srgbClr val="354B5E">
              <a:alpha val="100000"/>
            </a:srgbClr>
          </a:solidFill>
          <a:ln w="9525">
            <a:noFill/>
          </a:ln>
        </p:spPr>
        <p:txBody>
          <a:bodyPr/>
          <a:lstStyle/>
          <a:p>
            <a:endParaRPr lang="zh-CN" altLang="en-US"/>
          </a:p>
        </p:txBody>
      </p:sp>
      <p:sp>
        <p:nvSpPr>
          <p:cNvPr id="32776" name="Freeform 9"/>
          <p:cNvSpPr/>
          <p:nvPr/>
        </p:nvSpPr>
        <p:spPr>
          <a:xfrm>
            <a:off x="3813175" y="3544888"/>
            <a:ext cx="173038" cy="238125"/>
          </a:xfrm>
          <a:custGeom>
            <a:avLst/>
            <a:gdLst/>
            <a:ahLst/>
            <a:cxnLst>
              <a:cxn ang="0">
                <a:pos x="158287359" y="77007261"/>
              </a:cxn>
              <a:cxn ang="0">
                <a:pos x="158287359" y="77007261"/>
              </a:cxn>
              <a:cxn ang="0">
                <a:pos x="158287359" y="319440465"/>
              </a:cxn>
              <a:cxn ang="0">
                <a:pos x="106484532" y="373631636"/>
              </a:cxn>
              <a:cxn ang="0">
                <a:pos x="34534653" y="333700944"/>
              </a:cxn>
              <a:cxn ang="0">
                <a:pos x="46046769" y="333700944"/>
              </a:cxn>
              <a:cxn ang="0">
                <a:pos x="46046769" y="313735598"/>
              </a:cxn>
              <a:cxn ang="0">
                <a:pos x="0" y="313735598"/>
              </a:cxn>
              <a:cxn ang="0">
                <a:pos x="0" y="333700944"/>
              </a:cxn>
              <a:cxn ang="0">
                <a:pos x="14389297" y="333700944"/>
              </a:cxn>
              <a:cxn ang="0">
                <a:pos x="97849596" y="396447726"/>
              </a:cxn>
              <a:cxn ang="0">
                <a:pos x="181309895" y="313735598"/>
              </a:cxn>
              <a:cxn ang="0">
                <a:pos x="181309895" y="77007261"/>
              </a:cxn>
              <a:cxn ang="0">
                <a:pos x="224479483" y="25668524"/>
              </a:cxn>
              <a:cxn ang="0">
                <a:pos x="267649071" y="79859694"/>
              </a:cxn>
              <a:cxn ang="0">
                <a:pos x="267649071" y="347961423"/>
              </a:cxn>
              <a:cxn ang="0">
                <a:pos x="293550485" y="347961423"/>
              </a:cxn>
              <a:cxn ang="0">
                <a:pos x="290673304" y="74156516"/>
              </a:cxn>
              <a:cxn ang="0">
                <a:pos x="227358360" y="2852434"/>
              </a:cxn>
              <a:cxn ang="0">
                <a:pos x="158287359" y="77007261"/>
              </a:cxn>
            </a:cxnLst>
            <a:rect l="0" t="0" r="0" b="0"/>
            <a:pathLst>
              <a:path w="102" h="141">
                <a:moveTo>
                  <a:pt x="55" y="27"/>
                </a:moveTo>
                <a:cubicBezTo>
                  <a:pt x="55" y="27"/>
                  <a:pt x="55" y="27"/>
                  <a:pt x="55" y="27"/>
                </a:cubicBezTo>
                <a:cubicBezTo>
                  <a:pt x="55" y="27"/>
                  <a:pt x="55" y="111"/>
                  <a:pt x="55" y="112"/>
                </a:cubicBezTo>
                <a:cubicBezTo>
                  <a:pt x="55" y="122"/>
                  <a:pt x="46" y="129"/>
                  <a:pt x="37" y="131"/>
                </a:cubicBezTo>
                <a:cubicBezTo>
                  <a:pt x="29" y="133"/>
                  <a:pt x="11" y="129"/>
                  <a:pt x="12" y="117"/>
                </a:cubicBezTo>
                <a:cubicBezTo>
                  <a:pt x="16" y="117"/>
                  <a:pt x="16" y="117"/>
                  <a:pt x="16" y="117"/>
                </a:cubicBezTo>
                <a:cubicBezTo>
                  <a:pt x="16" y="110"/>
                  <a:pt x="16" y="110"/>
                  <a:pt x="16" y="110"/>
                </a:cubicBezTo>
                <a:cubicBezTo>
                  <a:pt x="0" y="110"/>
                  <a:pt x="0" y="110"/>
                  <a:pt x="0" y="110"/>
                </a:cubicBezTo>
                <a:cubicBezTo>
                  <a:pt x="0" y="117"/>
                  <a:pt x="0" y="117"/>
                  <a:pt x="0" y="117"/>
                </a:cubicBezTo>
                <a:cubicBezTo>
                  <a:pt x="5" y="117"/>
                  <a:pt x="5" y="117"/>
                  <a:pt x="5" y="117"/>
                </a:cubicBezTo>
                <a:cubicBezTo>
                  <a:pt x="4" y="133"/>
                  <a:pt x="21" y="141"/>
                  <a:pt x="34" y="139"/>
                </a:cubicBezTo>
                <a:cubicBezTo>
                  <a:pt x="50" y="138"/>
                  <a:pt x="63" y="125"/>
                  <a:pt x="63" y="110"/>
                </a:cubicBezTo>
                <a:cubicBezTo>
                  <a:pt x="63" y="109"/>
                  <a:pt x="63" y="27"/>
                  <a:pt x="63" y="27"/>
                </a:cubicBezTo>
                <a:cubicBezTo>
                  <a:pt x="63" y="18"/>
                  <a:pt x="68" y="9"/>
                  <a:pt x="78" y="9"/>
                </a:cubicBezTo>
                <a:cubicBezTo>
                  <a:pt x="88" y="8"/>
                  <a:pt x="93" y="18"/>
                  <a:pt x="93" y="28"/>
                </a:cubicBezTo>
                <a:cubicBezTo>
                  <a:pt x="93" y="29"/>
                  <a:pt x="93" y="122"/>
                  <a:pt x="93" y="122"/>
                </a:cubicBezTo>
                <a:cubicBezTo>
                  <a:pt x="93" y="127"/>
                  <a:pt x="102" y="127"/>
                  <a:pt x="102" y="122"/>
                </a:cubicBezTo>
                <a:cubicBezTo>
                  <a:pt x="102" y="122"/>
                  <a:pt x="102" y="27"/>
                  <a:pt x="101" y="26"/>
                </a:cubicBezTo>
                <a:cubicBezTo>
                  <a:pt x="101" y="13"/>
                  <a:pt x="92" y="2"/>
                  <a:pt x="79" y="1"/>
                </a:cubicBezTo>
                <a:cubicBezTo>
                  <a:pt x="65" y="0"/>
                  <a:pt x="55" y="13"/>
                  <a:pt x="55" y="27"/>
                </a:cubicBezTo>
                <a:close/>
              </a:path>
            </a:pathLst>
          </a:custGeom>
          <a:solidFill>
            <a:schemeClr val="bg1">
              <a:alpha val="100000"/>
            </a:schemeClr>
          </a:solidFill>
          <a:ln w="9525">
            <a:noFill/>
          </a:ln>
        </p:spPr>
        <p:txBody>
          <a:bodyPr/>
          <a:lstStyle/>
          <a:p>
            <a:endParaRPr lang="zh-CN" altLang="en-US"/>
          </a:p>
        </p:txBody>
      </p:sp>
      <p:sp>
        <p:nvSpPr>
          <p:cNvPr id="32777" name="Freeform 10"/>
          <p:cNvSpPr/>
          <p:nvPr/>
        </p:nvSpPr>
        <p:spPr>
          <a:xfrm>
            <a:off x="3790950" y="3600450"/>
            <a:ext cx="73025" cy="123825"/>
          </a:xfrm>
          <a:custGeom>
            <a:avLst/>
            <a:gdLst/>
            <a:ahLst/>
            <a:cxnLst>
              <a:cxn ang="0">
                <a:pos x="37492394" y="210036036"/>
              </a:cxn>
              <a:cxn ang="0">
                <a:pos x="83637401" y="210036036"/>
              </a:cxn>
              <a:cxn ang="0">
                <a:pos x="100942627" y="210036036"/>
              </a:cxn>
              <a:cxn ang="0">
                <a:pos x="124015131" y="0"/>
              </a:cxn>
              <a:cxn ang="0">
                <a:pos x="60564897" y="17262562"/>
              </a:cxn>
              <a:cxn ang="0">
                <a:pos x="0" y="0"/>
              </a:cxn>
              <a:cxn ang="0">
                <a:pos x="20188865" y="210036036"/>
              </a:cxn>
              <a:cxn ang="0">
                <a:pos x="37492394" y="210036036"/>
              </a:cxn>
            </a:cxnLst>
            <a:rect l="0" t="0" r="0" b="0"/>
            <a:pathLst>
              <a:path w="43" h="73">
                <a:moveTo>
                  <a:pt x="13" y="73"/>
                </a:moveTo>
                <a:cubicBezTo>
                  <a:pt x="29" y="73"/>
                  <a:pt x="29" y="73"/>
                  <a:pt x="29" y="73"/>
                </a:cubicBezTo>
                <a:cubicBezTo>
                  <a:pt x="35" y="73"/>
                  <a:pt x="35" y="73"/>
                  <a:pt x="35" y="73"/>
                </a:cubicBezTo>
                <a:cubicBezTo>
                  <a:pt x="43" y="0"/>
                  <a:pt x="43" y="0"/>
                  <a:pt x="43" y="0"/>
                </a:cubicBezTo>
                <a:cubicBezTo>
                  <a:pt x="36" y="4"/>
                  <a:pt x="29" y="6"/>
                  <a:pt x="21" y="6"/>
                </a:cubicBezTo>
                <a:cubicBezTo>
                  <a:pt x="13" y="6"/>
                  <a:pt x="6" y="4"/>
                  <a:pt x="0" y="0"/>
                </a:cubicBezTo>
                <a:cubicBezTo>
                  <a:pt x="7" y="73"/>
                  <a:pt x="7" y="73"/>
                  <a:pt x="7" y="73"/>
                </a:cubicBezTo>
                <a:lnTo>
                  <a:pt x="13" y="73"/>
                </a:lnTo>
                <a:close/>
              </a:path>
            </a:pathLst>
          </a:custGeom>
          <a:solidFill>
            <a:schemeClr val="bg1">
              <a:alpha val="100000"/>
            </a:schemeClr>
          </a:solidFill>
          <a:ln w="9525">
            <a:noFill/>
          </a:ln>
        </p:spPr>
        <p:txBody>
          <a:bodyPr/>
          <a:lstStyle/>
          <a:p>
            <a:endParaRPr lang="zh-CN" altLang="en-US"/>
          </a:p>
        </p:txBody>
      </p:sp>
      <p:sp>
        <p:nvSpPr>
          <p:cNvPr id="32778" name="Freeform 11"/>
          <p:cNvSpPr/>
          <p:nvPr/>
        </p:nvSpPr>
        <p:spPr>
          <a:xfrm>
            <a:off x="3781425" y="3524250"/>
            <a:ext cx="92075" cy="79375"/>
          </a:xfrm>
          <a:custGeom>
            <a:avLst/>
            <a:gdLst/>
            <a:ahLst/>
            <a:cxnLst>
              <a:cxn ang="0">
                <a:pos x="0" y="74156516"/>
              </a:cxn>
              <a:cxn ang="0">
                <a:pos x="8721549" y="105529907"/>
              </a:cxn>
              <a:cxn ang="0">
                <a:pos x="11628731" y="111233085"/>
              </a:cxn>
              <a:cxn ang="0">
                <a:pos x="17444802" y="116937952"/>
              </a:cxn>
              <a:cxn ang="0">
                <a:pos x="17444802" y="116937952"/>
              </a:cxn>
              <a:cxn ang="0">
                <a:pos x="17444802" y="116937952"/>
              </a:cxn>
              <a:cxn ang="0">
                <a:pos x="78499053" y="134050864"/>
              </a:cxn>
              <a:cxn ang="0">
                <a:pos x="78499053" y="134050864"/>
              </a:cxn>
              <a:cxn ang="0">
                <a:pos x="81406236" y="134050864"/>
              </a:cxn>
              <a:cxn ang="0">
                <a:pos x="139551598" y="116937952"/>
              </a:cxn>
              <a:cxn ang="0">
                <a:pos x="139551598" y="116937952"/>
              </a:cxn>
              <a:cxn ang="0">
                <a:pos x="139551598" y="116937952"/>
              </a:cxn>
              <a:cxn ang="0">
                <a:pos x="145367669" y="111233085"/>
              </a:cxn>
              <a:cxn ang="0">
                <a:pos x="148274852" y="105529907"/>
              </a:cxn>
              <a:cxn ang="0">
                <a:pos x="156996400" y="74156516"/>
              </a:cxn>
              <a:cxn ang="0">
                <a:pos x="78499053" y="0"/>
              </a:cxn>
              <a:cxn ang="0">
                <a:pos x="0" y="74156516"/>
              </a:cxn>
            </a:cxnLst>
            <a:rect l="0" t="0" r="0" b="0"/>
            <a:pathLst>
              <a:path w="54" h="47">
                <a:moveTo>
                  <a:pt x="0" y="26"/>
                </a:moveTo>
                <a:cubicBezTo>
                  <a:pt x="0" y="31"/>
                  <a:pt x="1" y="34"/>
                  <a:pt x="3" y="37"/>
                </a:cubicBezTo>
                <a:cubicBezTo>
                  <a:pt x="3" y="37"/>
                  <a:pt x="4" y="38"/>
                  <a:pt x="4" y="39"/>
                </a:cubicBezTo>
                <a:cubicBezTo>
                  <a:pt x="5" y="39"/>
                  <a:pt x="5" y="40"/>
                  <a:pt x="6" y="41"/>
                </a:cubicBezTo>
                <a:cubicBezTo>
                  <a:pt x="6" y="41"/>
                  <a:pt x="6" y="41"/>
                  <a:pt x="6" y="41"/>
                </a:cubicBezTo>
                <a:cubicBezTo>
                  <a:pt x="6" y="41"/>
                  <a:pt x="6" y="41"/>
                  <a:pt x="6" y="41"/>
                </a:cubicBezTo>
                <a:cubicBezTo>
                  <a:pt x="12" y="45"/>
                  <a:pt x="19" y="47"/>
                  <a:pt x="27" y="47"/>
                </a:cubicBezTo>
                <a:cubicBezTo>
                  <a:pt x="27" y="47"/>
                  <a:pt x="27" y="47"/>
                  <a:pt x="27" y="47"/>
                </a:cubicBezTo>
                <a:cubicBezTo>
                  <a:pt x="27" y="47"/>
                  <a:pt x="27" y="47"/>
                  <a:pt x="28" y="47"/>
                </a:cubicBezTo>
                <a:cubicBezTo>
                  <a:pt x="35" y="47"/>
                  <a:pt x="42" y="45"/>
                  <a:pt x="48" y="41"/>
                </a:cubicBezTo>
                <a:cubicBezTo>
                  <a:pt x="48" y="41"/>
                  <a:pt x="48" y="41"/>
                  <a:pt x="48" y="41"/>
                </a:cubicBezTo>
                <a:cubicBezTo>
                  <a:pt x="48" y="41"/>
                  <a:pt x="48" y="41"/>
                  <a:pt x="48" y="41"/>
                </a:cubicBezTo>
                <a:cubicBezTo>
                  <a:pt x="49" y="40"/>
                  <a:pt x="50" y="39"/>
                  <a:pt x="50" y="39"/>
                </a:cubicBezTo>
                <a:cubicBezTo>
                  <a:pt x="51" y="38"/>
                  <a:pt x="51" y="37"/>
                  <a:pt x="51" y="37"/>
                </a:cubicBezTo>
                <a:cubicBezTo>
                  <a:pt x="53" y="34"/>
                  <a:pt x="54" y="31"/>
                  <a:pt x="54" y="26"/>
                </a:cubicBezTo>
                <a:cubicBezTo>
                  <a:pt x="54" y="12"/>
                  <a:pt x="42" y="0"/>
                  <a:pt x="27" y="0"/>
                </a:cubicBezTo>
                <a:cubicBezTo>
                  <a:pt x="12" y="0"/>
                  <a:pt x="0" y="12"/>
                  <a:pt x="0" y="26"/>
                </a:cubicBezTo>
                <a:close/>
              </a:path>
            </a:pathLst>
          </a:custGeom>
          <a:solidFill>
            <a:schemeClr val="bg1">
              <a:alpha val="100000"/>
            </a:schemeClr>
          </a:solidFill>
          <a:ln w="9525">
            <a:noFill/>
          </a:ln>
        </p:spPr>
        <p:txBody>
          <a:bodyPr/>
          <a:lstStyle/>
          <a:p>
            <a:endParaRPr lang="zh-CN" altLang="en-US"/>
          </a:p>
        </p:txBody>
      </p:sp>
      <p:sp>
        <p:nvSpPr>
          <p:cNvPr id="32779" name="Oval 12"/>
          <p:cNvSpPr/>
          <p:nvPr/>
        </p:nvSpPr>
        <p:spPr>
          <a:xfrm>
            <a:off x="4808538" y="4308475"/>
            <a:ext cx="185737" cy="184150"/>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780" name="Rectangle 13"/>
          <p:cNvSpPr/>
          <p:nvPr/>
        </p:nvSpPr>
        <p:spPr>
          <a:xfrm>
            <a:off x="4891088" y="4260850"/>
            <a:ext cx="23812" cy="33338"/>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781" name="Rectangle 14"/>
          <p:cNvSpPr/>
          <p:nvPr/>
        </p:nvSpPr>
        <p:spPr>
          <a:xfrm>
            <a:off x="5006975" y="4387850"/>
            <a:ext cx="34925" cy="23813"/>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782" name="Rectangle 15"/>
          <p:cNvSpPr/>
          <p:nvPr/>
        </p:nvSpPr>
        <p:spPr>
          <a:xfrm>
            <a:off x="4891088" y="4506913"/>
            <a:ext cx="23812" cy="33337"/>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783" name="Rectangle 16"/>
          <p:cNvSpPr/>
          <p:nvPr/>
        </p:nvSpPr>
        <p:spPr>
          <a:xfrm>
            <a:off x="4762500" y="4387850"/>
            <a:ext cx="33338" cy="23813"/>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784" name="Freeform 17"/>
          <p:cNvSpPr/>
          <p:nvPr/>
        </p:nvSpPr>
        <p:spPr>
          <a:xfrm>
            <a:off x="4968875" y="4292600"/>
            <a:ext cx="39688" cy="41275"/>
          </a:xfrm>
          <a:custGeom>
            <a:avLst/>
            <a:gdLst/>
            <a:ahLst/>
            <a:cxnLst>
              <a:cxn ang="0">
                <a:pos x="63005494" y="27722513"/>
              </a:cxn>
              <a:cxn ang="0">
                <a:pos x="25201880" y="65524063"/>
              </a:cxn>
              <a:cxn ang="0">
                <a:pos x="0" y="37803138"/>
              </a:cxn>
              <a:cxn ang="0">
                <a:pos x="37803614" y="0"/>
              </a:cxn>
              <a:cxn ang="0">
                <a:pos x="63005494" y="27722513"/>
              </a:cxn>
            </a:cxnLst>
            <a:rect l="0" t="0" r="0" b="0"/>
            <a:pathLst>
              <a:path w="25" h="26">
                <a:moveTo>
                  <a:pt x="25" y="11"/>
                </a:moveTo>
                <a:lnTo>
                  <a:pt x="10" y="26"/>
                </a:lnTo>
                <a:lnTo>
                  <a:pt x="0" y="15"/>
                </a:lnTo>
                <a:lnTo>
                  <a:pt x="15" y="0"/>
                </a:lnTo>
                <a:lnTo>
                  <a:pt x="25" y="11"/>
                </a:lnTo>
                <a:close/>
              </a:path>
            </a:pathLst>
          </a:custGeom>
          <a:solidFill>
            <a:schemeClr val="bg1">
              <a:alpha val="100000"/>
            </a:schemeClr>
          </a:solidFill>
          <a:ln w="9525">
            <a:noFill/>
          </a:ln>
        </p:spPr>
        <p:txBody>
          <a:bodyPr/>
          <a:lstStyle/>
          <a:p>
            <a:endParaRPr lang="zh-CN" altLang="en-US"/>
          </a:p>
        </p:txBody>
      </p:sp>
      <p:sp>
        <p:nvSpPr>
          <p:cNvPr id="32785" name="Freeform 18"/>
          <p:cNvSpPr/>
          <p:nvPr/>
        </p:nvSpPr>
        <p:spPr>
          <a:xfrm>
            <a:off x="4968875" y="4467225"/>
            <a:ext cx="39688" cy="41275"/>
          </a:xfrm>
          <a:custGeom>
            <a:avLst/>
            <a:gdLst/>
            <a:ahLst/>
            <a:cxnLst>
              <a:cxn ang="0">
                <a:pos x="25201880" y="0"/>
              </a:cxn>
              <a:cxn ang="0">
                <a:pos x="63005494" y="37803138"/>
              </a:cxn>
              <a:cxn ang="0">
                <a:pos x="37803614" y="65524063"/>
              </a:cxn>
              <a:cxn ang="0">
                <a:pos x="0" y="27722513"/>
              </a:cxn>
              <a:cxn ang="0">
                <a:pos x="25201880" y="0"/>
              </a:cxn>
            </a:cxnLst>
            <a:rect l="0" t="0" r="0" b="0"/>
            <a:pathLst>
              <a:path w="25" h="26">
                <a:moveTo>
                  <a:pt x="10" y="0"/>
                </a:moveTo>
                <a:lnTo>
                  <a:pt x="25" y="15"/>
                </a:lnTo>
                <a:lnTo>
                  <a:pt x="15" y="26"/>
                </a:lnTo>
                <a:lnTo>
                  <a:pt x="0" y="11"/>
                </a:lnTo>
                <a:lnTo>
                  <a:pt x="10" y="0"/>
                </a:lnTo>
                <a:close/>
              </a:path>
            </a:pathLst>
          </a:custGeom>
          <a:solidFill>
            <a:schemeClr val="bg1">
              <a:alpha val="100000"/>
            </a:schemeClr>
          </a:solidFill>
          <a:ln w="9525">
            <a:noFill/>
          </a:ln>
        </p:spPr>
        <p:txBody>
          <a:bodyPr/>
          <a:lstStyle/>
          <a:p>
            <a:endParaRPr lang="zh-CN" altLang="en-US"/>
          </a:p>
        </p:txBody>
      </p:sp>
      <p:sp>
        <p:nvSpPr>
          <p:cNvPr id="32786" name="Freeform 19"/>
          <p:cNvSpPr/>
          <p:nvPr/>
        </p:nvSpPr>
        <p:spPr>
          <a:xfrm>
            <a:off x="4794250" y="4467225"/>
            <a:ext cx="39688" cy="41275"/>
          </a:xfrm>
          <a:custGeom>
            <a:avLst/>
            <a:gdLst/>
            <a:ahLst/>
            <a:cxnLst>
              <a:cxn ang="0">
                <a:pos x="37803614" y="0"/>
              </a:cxn>
              <a:cxn ang="0">
                <a:pos x="63005494" y="27722513"/>
              </a:cxn>
              <a:cxn ang="0">
                <a:pos x="25201880" y="65524063"/>
              </a:cxn>
              <a:cxn ang="0">
                <a:pos x="0" y="37803138"/>
              </a:cxn>
              <a:cxn ang="0">
                <a:pos x="37803614" y="0"/>
              </a:cxn>
            </a:cxnLst>
            <a:rect l="0" t="0" r="0" b="0"/>
            <a:pathLst>
              <a:path w="25" h="26">
                <a:moveTo>
                  <a:pt x="15" y="0"/>
                </a:moveTo>
                <a:lnTo>
                  <a:pt x="25" y="11"/>
                </a:lnTo>
                <a:lnTo>
                  <a:pt x="10" y="26"/>
                </a:lnTo>
                <a:lnTo>
                  <a:pt x="0" y="15"/>
                </a:lnTo>
                <a:lnTo>
                  <a:pt x="15" y="0"/>
                </a:lnTo>
                <a:close/>
              </a:path>
            </a:pathLst>
          </a:custGeom>
          <a:solidFill>
            <a:schemeClr val="bg1">
              <a:alpha val="100000"/>
            </a:schemeClr>
          </a:solidFill>
          <a:ln w="9525">
            <a:noFill/>
          </a:ln>
        </p:spPr>
        <p:txBody>
          <a:bodyPr/>
          <a:lstStyle/>
          <a:p>
            <a:endParaRPr lang="zh-CN" altLang="en-US"/>
          </a:p>
        </p:txBody>
      </p:sp>
      <p:sp>
        <p:nvSpPr>
          <p:cNvPr id="32787" name="Freeform 20"/>
          <p:cNvSpPr/>
          <p:nvPr/>
        </p:nvSpPr>
        <p:spPr>
          <a:xfrm>
            <a:off x="4794250" y="4292600"/>
            <a:ext cx="39688" cy="41275"/>
          </a:xfrm>
          <a:custGeom>
            <a:avLst/>
            <a:gdLst/>
            <a:ahLst/>
            <a:cxnLst>
              <a:cxn ang="0">
                <a:pos x="63005494" y="37803138"/>
              </a:cxn>
              <a:cxn ang="0">
                <a:pos x="37803614" y="65524063"/>
              </a:cxn>
              <a:cxn ang="0">
                <a:pos x="0" y="27722513"/>
              </a:cxn>
              <a:cxn ang="0">
                <a:pos x="25201880" y="0"/>
              </a:cxn>
              <a:cxn ang="0">
                <a:pos x="63005494" y="37803138"/>
              </a:cxn>
            </a:cxnLst>
            <a:rect l="0" t="0" r="0" b="0"/>
            <a:pathLst>
              <a:path w="25" h="26">
                <a:moveTo>
                  <a:pt x="25" y="15"/>
                </a:moveTo>
                <a:lnTo>
                  <a:pt x="15" y="26"/>
                </a:lnTo>
                <a:lnTo>
                  <a:pt x="0" y="11"/>
                </a:lnTo>
                <a:lnTo>
                  <a:pt x="10" y="0"/>
                </a:lnTo>
                <a:lnTo>
                  <a:pt x="25" y="15"/>
                </a:lnTo>
                <a:close/>
              </a:path>
            </a:pathLst>
          </a:custGeom>
          <a:solidFill>
            <a:schemeClr val="bg1">
              <a:alpha val="100000"/>
            </a:schemeClr>
          </a:solidFill>
          <a:ln w="9525">
            <a:noFill/>
          </a:ln>
        </p:spPr>
        <p:txBody>
          <a:bodyPr/>
          <a:lstStyle/>
          <a:p>
            <a:endParaRPr lang="zh-CN" altLang="en-US"/>
          </a:p>
        </p:txBody>
      </p:sp>
      <p:sp>
        <p:nvSpPr>
          <p:cNvPr id="32788" name="Freeform 21"/>
          <p:cNvSpPr/>
          <p:nvPr/>
        </p:nvSpPr>
        <p:spPr>
          <a:xfrm>
            <a:off x="4930775" y="4267200"/>
            <a:ext cx="34925" cy="39688"/>
          </a:xfrm>
          <a:custGeom>
            <a:avLst/>
            <a:gdLst/>
            <a:ahLst/>
            <a:cxnLst>
              <a:cxn ang="0">
                <a:pos x="55443438" y="15121128"/>
              </a:cxn>
              <a:cxn ang="0">
                <a:pos x="35282188" y="63005494"/>
              </a:cxn>
              <a:cxn ang="0">
                <a:pos x="0" y="50403760"/>
              </a:cxn>
              <a:cxn ang="0">
                <a:pos x="20161250" y="0"/>
              </a:cxn>
              <a:cxn ang="0">
                <a:pos x="55443438" y="15121128"/>
              </a:cxn>
            </a:cxnLst>
            <a:rect l="0" t="0" r="0" b="0"/>
            <a:pathLst>
              <a:path w="22" h="25">
                <a:moveTo>
                  <a:pt x="22" y="6"/>
                </a:moveTo>
                <a:lnTo>
                  <a:pt x="14" y="25"/>
                </a:lnTo>
                <a:lnTo>
                  <a:pt x="0" y="20"/>
                </a:lnTo>
                <a:lnTo>
                  <a:pt x="8" y="0"/>
                </a:lnTo>
                <a:lnTo>
                  <a:pt x="22" y="6"/>
                </a:lnTo>
                <a:close/>
              </a:path>
            </a:pathLst>
          </a:custGeom>
          <a:solidFill>
            <a:schemeClr val="bg1">
              <a:alpha val="100000"/>
            </a:schemeClr>
          </a:solidFill>
          <a:ln w="9525">
            <a:noFill/>
          </a:ln>
        </p:spPr>
        <p:txBody>
          <a:bodyPr/>
          <a:lstStyle/>
          <a:p>
            <a:endParaRPr lang="zh-CN" altLang="en-US"/>
          </a:p>
        </p:txBody>
      </p:sp>
      <p:sp>
        <p:nvSpPr>
          <p:cNvPr id="32789" name="Freeform 22"/>
          <p:cNvSpPr/>
          <p:nvPr/>
        </p:nvSpPr>
        <p:spPr>
          <a:xfrm>
            <a:off x="4995863" y="4430713"/>
            <a:ext cx="38100" cy="33337"/>
          </a:xfrm>
          <a:custGeom>
            <a:avLst/>
            <a:gdLst/>
            <a:ahLst/>
            <a:cxnLst>
              <a:cxn ang="0">
                <a:pos x="12601575" y="0"/>
              </a:cxn>
              <a:cxn ang="0">
                <a:pos x="60483750" y="17641623"/>
              </a:cxn>
              <a:cxn ang="0">
                <a:pos x="47883763" y="52923281"/>
              </a:cxn>
              <a:cxn ang="0">
                <a:pos x="0" y="35281658"/>
              </a:cxn>
              <a:cxn ang="0">
                <a:pos x="12601575" y="0"/>
              </a:cxn>
            </a:cxnLst>
            <a:rect l="0" t="0" r="0" b="0"/>
            <a:pathLst>
              <a:path w="24" h="21">
                <a:moveTo>
                  <a:pt x="5" y="0"/>
                </a:moveTo>
                <a:lnTo>
                  <a:pt x="24" y="7"/>
                </a:lnTo>
                <a:lnTo>
                  <a:pt x="19" y="21"/>
                </a:lnTo>
                <a:lnTo>
                  <a:pt x="0" y="14"/>
                </a:lnTo>
                <a:lnTo>
                  <a:pt x="5" y="0"/>
                </a:lnTo>
                <a:close/>
              </a:path>
            </a:pathLst>
          </a:custGeom>
          <a:solidFill>
            <a:schemeClr val="bg1">
              <a:alpha val="100000"/>
            </a:schemeClr>
          </a:solidFill>
          <a:ln w="9525">
            <a:noFill/>
          </a:ln>
        </p:spPr>
        <p:txBody>
          <a:bodyPr/>
          <a:lstStyle/>
          <a:p>
            <a:endParaRPr lang="zh-CN" altLang="en-US"/>
          </a:p>
        </p:txBody>
      </p:sp>
      <p:sp>
        <p:nvSpPr>
          <p:cNvPr id="32790" name="Freeform 23"/>
          <p:cNvSpPr/>
          <p:nvPr/>
        </p:nvSpPr>
        <p:spPr>
          <a:xfrm>
            <a:off x="4838700" y="4494213"/>
            <a:ext cx="33338" cy="39687"/>
          </a:xfrm>
          <a:custGeom>
            <a:avLst/>
            <a:gdLst/>
            <a:ahLst/>
            <a:cxnLst>
              <a:cxn ang="0">
                <a:pos x="52924869" y="15120747"/>
              </a:cxn>
              <a:cxn ang="0">
                <a:pos x="32763316" y="63003906"/>
              </a:cxn>
              <a:cxn ang="0">
                <a:pos x="0" y="47883159"/>
              </a:cxn>
              <a:cxn ang="0">
                <a:pos x="17642152" y="0"/>
              </a:cxn>
              <a:cxn ang="0">
                <a:pos x="52924869" y="15120747"/>
              </a:cxn>
            </a:cxnLst>
            <a:rect l="0" t="0" r="0" b="0"/>
            <a:pathLst>
              <a:path w="21" h="25">
                <a:moveTo>
                  <a:pt x="21" y="6"/>
                </a:moveTo>
                <a:lnTo>
                  <a:pt x="13" y="25"/>
                </a:lnTo>
                <a:lnTo>
                  <a:pt x="0" y="19"/>
                </a:lnTo>
                <a:lnTo>
                  <a:pt x="7" y="0"/>
                </a:lnTo>
                <a:lnTo>
                  <a:pt x="21" y="6"/>
                </a:lnTo>
                <a:close/>
              </a:path>
            </a:pathLst>
          </a:custGeom>
          <a:solidFill>
            <a:schemeClr val="bg1">
              <a:alpha val="100000"/>
            </a:schemeClr>
          </a:solidFill>
          <a:ln w="9525">
            <a:noFill/>
          </a:ln>
        </p:spPr>
        <p:txBody>
          <a:bodyPr/>
          <a:lstStyle/>
          <a:p>
            <a:endParaRPr lang="zh-CN" altLang="en-US"/>
          </a:p>
        </p:txBody>
      </p:sp>
      <p:sp>
        <p:nvSpPr>
          <p:cNvPr id="32791" name="Freeform 24"/>
          <p:cNvSpPr/>
          <p:nvPr/>
        </p:nvSpPr>
        <p:spPr>
          <a:xfrm>
            <a:off x="4768850" y="4337050"/>
            <a:ext cx="38100" cy="33338"/>
          </a:xfrm>
          <a:custGeom>
            <a:avLst/>
            <a:gdLst/>
            <a:ahLst/>
            <a:cxnLst>
              <a:cxn ang="0">
                <a:pos x="47883763" y="52924869"/>
              </a:cxn>
              <a:cxn ang="0">
                <a:pos x="0" y="35282717"/>
              </a:cxn>
              <a:cxn ang="0">
                <a:pos x="12601575" y="0"/>
              </a:cxn>
              <a:cxn ang="0">
                <a:pos x="60483750" y="20161552"/>
              </a:cxn>
              <a:cxn ang="0">
                <a:pos x="47883763" y="52924869"/>
              </a:cxn>
            </a:cxnLst>
            <a:rect l="0" t="0" r="0" b="0"/>
            <a:pathLst>
              <a:path w="24" h="21">
                <a:moveTo>
                  <a:pt x="19" y="21"/>
                </a:moveTo>
                <a:lnTo>
                  <a:pt x="0" y="14"/>
                </a:lnTo>
                <a:lnTo>
                  <a:pt x="5" y="0"/>
                </a:lnTo>
                <a:lnTo>
                  <a:pt x="24" y="8"/>
                </a:lnTo>
                <a:lnTo>
                  <a:pt x="19" y="21"/>
                </a:lnTo>
                <a:close/>
              </a:path>
            </a:pathLst>
          </a:custGeom>
          <a:solidFill>
            <a:schemeClr val="bg1">
              <a:alpha val="100000"/>
            </a:schemeClr>
          </a:solidFill>
          <a:ln w="9525">
            <a:noFill/>
          </a:ln>
        </p:spPr>
        <p:txBody>
          <a:bodyPr/>
          <a:lstStyle/>
          <a:p>
            <a:endParaRPr lang="zh-CN" altLang="en-US"/>
          </a:p>
        </p:txBody>
      </p:sp>
      <p:sp>
        <p:nvSpPr>
          <p:cNvPr id="32792" name="Freeform 25"/>
          <p:cNvSpPr/>
          <p:nvPr/>
        </p:nvSpPr>
        <p:spPr>
          <a:xfrm>
            <a:off x="4995863" y="4335463"/>
            <a:ext cx="38100" cy="34925"/>
          </a:xfrm>
          <a:custGeom>
            <a:avLst/>
            <a:gdLst/>
            <a:ahLst/>
            <a:cxnLst>
              <a:cxn ang="0">
                <a:pos x="0" y="22682200"/>
              </a:cxn>
              <a:cxn ang="0">
                <a:pos x="47883763" y="0"/>
              </a:cxn>
              <a:cxn ang="0">
                <a:pos x="60483750" y="35282188"/>
              </a:cxn>
              <a:cxn ang="0">
                <a:pos x="12601575" y="55443438"/>
              </a:cxn>
              <a:cxn ang="0">
                <a:pos x="0" y="22682200"/>
              </a:cxn>
            </a:cxnLst>
            <a:rect l="0" t="0" r="0" b="0"/>
            <a:pathLst>
              <a:path w="24" h="22">
                <a:moveTo>
                  <a:pt x="0" y="9"/>
                </a:moveTo>
                <a:lnTo>
                  <a:pt x="19" y="0"/>
                </a:lnTo>
                <a:lnTo>
                  <a:pt x="24" y="14"/>
                </a:lnTo>
                <a:lnTo>
                  <a:pt x="5" y="22"/>
                </a:lnTo>
                <a:lnTo>
                  <a:pt x="0" y="9"/>
                </a:lnTo>
                <a:close/>
              </a:path>
            </a:pathLst>
          </a:custGeom>
          <a:solidFill>
            <a:schemeClr val="bg1">
              <a:alpha val="100000"/>
            </a:schemeClr>
          </a:solidFill>
          <a:ln w="9525">
            <a:noFill/>
          </a:ln>
        </p:spPr>
        <p:txBody>
          <a:bodyPr/>
          <a:lstStyle/>
          <a:p>
            <a:endParaRPr lang="zh-CN" altLang="en-US"/>
          </a:p>
        </p:txBody>
      </p:sp>
      <p:sp>
        <p:nvSpPr>
          <p:cNvPr id="32793" name="Freeform 26"/>
          <p:cNvSpPr/>
          <p:nvPr/>
        </p:nvSpPr>
        <p:spPr>
          <a:xfrm>
            <a:off x="4930775" y="4494213"/>
            <a:ext cx="36513" cy="39687"/>
          </a:xfrm>
          <a:custGeom>
            <a:avLst/>
            <a:gdLst/>
            <a:ahLst/>
            <a:cxnLst>
              <a:cxn ang="0">
                <a:pos x="57965181" y="47883159"/>
              </a:cxn>
              <a:cxn ang="0">
                <a:pos x="22682511" y="63003906"/>
              </a:cxn>
              <a:cxn ang="0">
                <a:pos x="0" y="15120747"/>
              </a:cxn>
              <a:cxn ang="0">
                <a:pos x="35282671" y="0"/>
              </a:cxn>
              <a:cxn ang="0">
                <a:pos x="57965181" y="47883159"/>
              </a:cxn>
            </a:cxnLst>
            <a:rect l="0" t="0" r="0" b="0"/>
            <a:pathLst>
              <a:path w="23" h="25">
                <a:moveTo>
                  <a:pt x="23" y="19"/>
                </a:moveTo>
                <a:lnTo>
                  <a:pt x="9" y="25"/>
                </a:lnTo>
                <a:lnTo>
                  <a:pt x="0" y="6"/>
                </a:lnTo>
                <a:lnTo>
                  <a:pt x="14" y="0"/>
                </a:lnTo>
                <a:lnTo>
                  <a:pt x="23" y="19"/>
                </a:lnTo>
                <a:close/>
              </a:path>
            </a:pathLst>
          </a:custGeom>
          <a:solidFill>
            <a:schemeClr val="bg1">
              <a:alpha val="100000"/>
            </a:schemeClr>
          </a:solidFill>
          <a:ln w="9525">
            <a:noFill/>
          </a:ln>
        </p:spPr>
        <p:txBody>
          <a:bodyPr/>
          <a:lstStyle/>
          <a:p>
            <a:endParaRPr lang="zh-CN" altLang="en-US"/>
          </a:p>
        </p:txBody>
      </p:sp>
      <p:sp>
        <p:nvSpPr>
          <p:cNvPr id="32794" name="Freeform 27"/>
          <p:cNvSpPr/>
          <p:nvPr/>
        </p:nvSpPr>
        <p:spPr>
          <a:xfrm>
            <a:off x="4768850" y="4430713"/>
            <a:ext cx="38100" cy="34925"/>
          </a:xfrm>
          <a:custGeom>
            <a:avLst/>
            <a:gdLst/>
            <a:ahLst/>
            <a:cxnLst>
              <a:cxn ang="0">
                <a:pos x="60483750" y="35282188"/>
              </a:cxn>
              <a:cxn ang="0">
                <a:pos x="12601575" y="55443438"/>
              </a:cxn>
              <a:cxn ang="0">
                <a:pos x="0" y="20161250"/>
              </a:cxn>
              <a:cxn ang="0">
                <a:pos x="47883763" y="0"/>
              </a:cxn>
              <a:cxn ang="0">
                <a:pos x="60483750" y="35282188"/>
              </a:cxn>
            </a:cxnLst>
            <a:rect l="0" t="0" r="0" b="0"/>
            <a:pathLst>
              <a:path w="24" h="22">
                <a:moveTo>
                  <a:pt x="24" y="14"/>
                </a:moveTo>
                <a:lnTo>
                  <a:pt x="5" y="22"/>
                </a:lnTo>
                <a:lnTo>
                  <a:pt x="0" y="8"/>
                </a:lnTo>
                <a:lnTo>
                  <a:pt x="19" y="0"/>
                </a:lnTo>
                <a:lnTo>
                  <a:pt x="24" y="14"/>
                </a:lnTo>
                <a:close/>
              </a:path>
            </a:pathLst>
          </a:custGeom>
          <a:solidFill>
            <a:schemeClr val="bg1">
              <a:alpha val="100000"/>
            </a:schemeClr>
          </a:solidFill>
          <a:ln w="9525">
            <a:noFill/>
          </a:ln>
        </p:spPr>
        <p:txBody>
          <a:bodyPr/>
          <a:lstStyle/>
          <a:p>
            <a:endParaRPr lang="zh-CN" altLang="en-US"/>
          </a:p>
        </p:txBody>
      </p:sp>
      <p:sp>
        <p:nvSpPr>
          <p:cNvPr id="32795" name="Freeform 28"/>
          <p:cNvSpPr/>
          <p:nvPr/>
        </p:nvSpPr>
        <p:spPr>
          <a:xfrm>
            <a:off x="4835525" y="4267200"/>
            <a:ext cx="36513" cy="39688"/>
          </a:xfrm>
          <a:custGeom>
            <a:avLst/>
            <a:gdLst/>
            <a:ahLst/>
            <a:cxnLst>
              <a:cxn ang="0">
                <a:pos x="57965181" y="50403760"/>
              </a:cxn>
              <a:cxn ang="0">
                <a:pos x="22682511" y="63005494"/>
              </a:cxn>
              <a:cxn ang="0">
                <a:pos x="0" y="15121128"/>
              </a:cxn>
              <a:cxn ang="0">
                <a:pos x="35282671" y="0"/>
              </a:cxn>
              <a:cxn ang="0">
                <a:pos x="57965181" y="50403760"/>
              </a:cxn>
            </a:cxnLst>
            <a:rect l="0" t="0" r="0" b="0"/>
            <a:pathLst>
              <a:path w="23" h="25">
                <a:moveTo>
                  <a:pt x="23" y="20"/>
                </a:moveTo>
                <a:lnTo>
                  <a:pt x="9" y="25"/>
                </a:lnTo>
                <a:lnTo>
                  <a:pt x="0" y="6"/>
                </a:lnTo>
                <a:lnTo>
                  <a:pt x="14" y="0"/>
                </a:lnTo>
                <a:lnTo>
                  <a:pt x="23" y="20"/>
                </a:lnTo>
                <a:close/>
              </a:path>
            </a:pathLst>
          </a:custGeom>
          <a:solidFill>
            <a:schemeClr val="bg1">
              <a:alpha val="100000"/>
            </a:schemeClr>
          </a:solidFill>
          <a:ln w="9525">
            <a:noFill/>
          </a:ln>
        </p:spPr>
        <p:txBody>
          <a:bodyPr/>
          <a:lstStyle/>
          <a:p>
            <a:endParaRPr lang="zh-CN" altLang="en-US"/>
          </a:p>
        </p:txBody>
      </p:sp>
      <p:sp>
        <p:nvSpPr>
          <p:cNvPr id="32796" name="Freeform 29"/>
          <p:cNvSpPr/>
          <p:nvPr/>
        </p:nvSpPr>
        <p:spPr>
          <a:xfrm>
            <a:off x="5516563" y="4838700"/>
            <a:ext cx="90487" cy="80963"/>
          </a:xfrm>
          <a:custGeom>
            <a:avLst/>
            <a:gdLst/>
            <a:ahLst/>
            <a:cxnLst>
              <a:cxn ang="0">
                <a:pos x="14575236" y="14225874"/>
              </a:cxn>
              <a:cxn ang="0">
                <a:pos x="0" y="42675935"/>
              </a:cxn>
              <a:cxn ang="0">
                <a:pos x="0" y="48365272"/>
              </a:cxn>
              <a:cxn ang="0">
                <a:pos x="0" y="51210784"/>
              </a:cxn>
              <a:cxn ang="0">
                <a:pos x="0" y="59745634"/>
              </a:cxn>
              <a:cxn ang="0">
                <a:pos x="0" y="62591146"/>
              </a:cxn>
              <a:cxn ang="0">
                <a:pos x="5830436" y="88197381"/>
              </a:cxn>
              <a:cxn ang="0">
                <a:pos x="23320036" y="119492954"/>
              </a:cxn>
              <a:cxn ang="0">
                <a:pos x="23320036" y="119492954"/>
              </a:cxn>
              <a:cxn ang="0">
                <a:pos x="32064837" y="130873316"/>
              </a:cxn>
              <a:cxn ang="0">
                <a:pos x="34979201" y="133717141"/>
              </a:cxn>
              <a:cxn ang="0">
                <a:pos x="52468802" y="136562654"/>
              </a:cxn>
              <a:cxn ang="0">
                <a:pos x="55383166" y="136562654"/>
              </a:cxn>
              <a:cxn ang="0">
                <a:pos x="61213602" y="133717141"/>
              </a:cxn>
              <a:cxn ang="0">
                <a:pos x="67042330" y="130873316"/>
              </a:cxn>
              <a:cxn ang="0">
                <a:pos x="78703202" y="128027804"/>
              </a:cxn>
              <a:cxn ang="0">
                <a:pos x="78703202" y="128027804"/>
              </a:cxn>
              <a:cxn ang="0">
                <a:pos x="87448003" y="130873316"/>
              </a:cxn>
              <a:cxn ang="0">
                <a:pos x="93276731" y="133717141"/>
              </a:cxn>
              <a:cxn ang="0">
                <a:pos x="102021532" y="136562654"/>
              </a:cxn>
              <a:cxn ang="0">
                <a:pos x="102021532" y="136562654"/>
              </a:cxn>
              <a:cxn ang="0">
                <a:pos x="119511132" y="133717141"/>
              </a:cxn>
              <a:cxn ang="0">
                <a:pos x="122425496" y="130873316"/>
              </a:cxn>
              <a:cxn ang="0">
                <a:pos x="131170297" y="119492954"/>
              </a:cxn>
              <a:cxn ang="0">
                <a:pos x="131170297" y="119492954"/>
              </a:cxn>
              <a:cxn ang="0">
                <a:pos x="148659897" y="88197381"/>
              </a:cxn>
              <a:cxn ang="0">
                <a:pos x="154490333" y="62591146"/>
              </a:cxn>
              <a:cxn ang="0">
                <a:pos x="154490333" y="59745634"/>
              </a:cxn>
              <a:cxn ang="0">
                <a:pos x="154490333" y="51210784"/>
              </a:cxn>
              <a:cxn ang="0">
                <a:pos x="154490333" y="48365272"/>
              </a:cxn>
              <a:cxn ang="0">
                <a:pos x="154490333" y="42675935"/>
              </a:cxn>
              <a:cxn ang="0">
                <a:pos x="139915097" y="14225874"/>
              </a:cxn>
              <a:cxn ang="0">
                <a:pos x="137000733" y="11380362"/>
              </a:cxn>
              <a:cxn ang="0">
                <a:pos x="113682403" y="0"/>
              </a:cxn>
              <a:cxn ang="0">
                <a:pos x="90362367" y="2845512"/>
              </a:cxn>
              <a:cxn ang="0">
                <a:pos x="78703202" y="8534850"/>
              </a:cxn>
              <a:cxn ang="0">
                <a:pos x="64127966" y="2845512"/>
              </a:cxn>
              <a:cxn ang="0">
                <a:pos x="40807930" y="0"/>
              </a:cxn>
              <a:cxn ang="0">
                <a:pos x="17489601" y="11380362"/>
              </a:cxn>
              <a:cxn ang="0">
                <a:pos x="14575236" y="14225874"/>
              </a:cxn>
            </a:cxnLst>
            <a:rect l="0" t="0" r="0" b="0"/>
            <a:pathLst>
              <a:path w="53" h="48">
                <a:moveTo>
                  <a:pt x="5" y="5"/>
                </a:moveTo>
                <a:cubicBezTo>
                  <a:pt x="2" y="7"/>
                  <a:pt x="1" y="11"/>
                  <a:pt x="0" y="15"/>
                </a:cubicBezTo>
                <a:cubicBezTo>
                  <a:pt x="0" y="15"/>
                  <a:pt x="0" y="16"/>
                  <a:pt x="0" y="17"/>
                </a:cubicBezTo>
                <a:cubicBezTo>
                  <a:pt x="0" y="18"/>
                  <a:pt x="0" y="18"/>
                  <a:pt x="0" y="18"/>
                </a:cubicBezTo>
                <a:cubicBezTo>
                  <a:pt x="0" y="19"/>
                  <a:pt x="0" y="20"/>
                  <a:pt x="0" y="21"/>
                </a:cubicBezTo>
                <a:cubicBezTo>
                  <a:pt x="0" y="21"/>
                  <a:pt x="0" y="22"/>
                  <a:pt x="0" y="22"/>
                </a:cubicBezTo>
                <a:cubicBezTo>
                  <a:pt x="0" y="26"/>
                  <a:pt x="1" y="28"/>
                  <a:pt x="2" y="31"/>
                </a:cubicBezTo>
                <a:cubicBezTo>
                  <a:pt x="3" y="35"/>
                  <a:pt x="5" y="39"/>
                  <a:pt x="8" y="42"/>
                </a:cubicBezTo>
                <a:cubicBezTo>
                  <a:pt x="8" y="42"/>
                  <a:pt x="8" y="42"/>
                  <a:pt x="8" y="42"/>
                </a:cubicBezTo>
                <a:cubicBezTo>
                  <a:pt x="9" y="44"/>
                  <a:pt x="10" y="45"/>
                  <a:pt x="11" y="46"/>
                </a:cubicBezTo>
                <a:cubicBezTo>
                  <a:pt x="12" y="46"/>
                  <a:pt x="12" y="47"/>
                  <a:pt x="12" y="47"/>
                </a:cubicBezTo>
                <a:cubicBezTo>
                  <a:pt x="14" y="48"/>
                  <a:pt x="16" y="48"/>
                  <a:pt x="18" y="48"/>
                </a:cubicBezTo>
                <a:cubicBezTo>
                  <a:pt x="18" y="48"/>
                  <a:pt x="18" y="48"/>
                  <a:pt x="19" y="48"/>
                </a:cubicBezTo>
                <a:cubicBezTo>
                  <a:pt x="19" y="47"/>
                  <a:pt x="20" y="47"/>
                  <a:pt x="21" y="47"/>
                </a:cubicBezTo>
                <a:cubicBezTo>
                  <a:pt x="22" y="46"/>
                  <a:pt x="23" y="46"/>
                  <a:pt x="23" y="46"/>
                </a:cubicBezTo>
                <a:cubicBezTo>
                  <a:pt x="24" y="46"/>
                  <a:pt x="27" y="45"/>
                  <a:pt x="27" y="45"/>
                </a:cubicBezTo>
                <a:cubicBezTo>
                  <a:pt x="27" y="45"/>
                  <a:pt x="27" y="45"/>
                  <a:pt x="27" y="45"/>
                </a:cubicBezTo>
                <a:cubicBezTo>
                  <a:pt x="28" y="46"/>
                  <a:pt x="29" y="46"/>
                  <a:pt x="30" y="46"/>
                </a:cubicBezTo>
                <a:cubicBezTo>
                  <a:pt x="31" y="46"/>
                  <a:pt x="31" y="46"/>
                  <a:pt x="32" y="47"/>
                </a:cubicBezTo>
                <a:cubicBezTo>
                  <a:pt x="33" y="47"/>
                  <a:pt x="34" y="47"/>
                  <a:pt x="35" y="48"/>
                </a:cubicBezTo>
                <a:cubicBezTo>
                  <a:pt x="35" y="48"/>
                  <a:pt x="35" y="48"/>
                  <a:pt x="35" y="48"/>
                </a:cubicBezTo>
                <a:cubicBezTo>
                  <a:pt x="37" y="48"/>
                  <a:pt x="39" y="48"/>
                  <a:pt x="41" y="47"/>
                </a:cubicBezTo>
                <a:cubicBezTo>
                  <a:pt x="41" y="47"/>
                  <a:pt x="41" y="46"/>
                  <a:pt x="42" y="46"/>
                </a:cubicBezTo>
                <a:cubicBezTo>
                  <a:pt x="43" y="45"/>
                  <a:pt x="44" y="44"/>
                  <a:pt x="45" y="42"/>
                </a:cubicBezTo>
                <a:cubicBezTo>
                  <a:pt x="45" y="42"/>
                  <a:pt x="45" y="42"/>
                  <a:pt x="45" y="42"/>
                </a:cubicBezTo>
                <a:cubicBezTo>
                  <a:pt x="48" y="39"/>
                  <a:pt x="50" y="35"/>
                  <a:pt x="51" y="31"/>
                </a:cubicBezTo>
                <a:cubicBezTo>
                  <a:pt x="52" y="28"/>
                  <a:pt x="53" y="26"/>
                  <a:pt x="53" y="22"/>
                </a:cubicBezTo>
                <a:cubicBezTo>
                  <a:pt x="53" y="22"/>
                  <a:pt x="53" y="21"/>
                  <a:pt x="53" y="21"/>
                </a:cubicBezTo>
                <a:cubicBezTo>
                  <a:pt x="53" y="20"/>
                  <a:pt x="53" y="19"/>
                  <a:pt x="53" y="18"/>
                </a:cubicBezTo>
                <a:cubicBezTo>
                  <a:pt x="53" y="18"/>
                  <a:pt x="53" y="18"/>
                  <a:pt x="53" y="17"/>
                </a:cubicBezTo>
                <a:cubicBezTo>
                  <a:pt x="53" y="16"/>
                  <a:pt x="53" y="15"/>
                  <a:pt x="53" y="15"/>
                </a:cubicBezTo>
                <a:cubicBezTo>
                  <a:pt x="52" y="11"/>
                  <a:pt x="51" y="7"/>
                  <a:pt x="48" y="5"/>
                </a:cubicBezTo>
                <a:cubicBezTo>
                  <a:pt x="48" y="4"/>
                  <a:pt x="47" y="4"/>
                  <a:pt x="47" y="4"/>
                </a:cubicBezTo>
                <a:cubicBezTo>
                  <a:pt x="45" y="2"/>
                  <a:pt x="42" y="1"/>
                  <a:pt x="39" y="0"/>
                </a:cubicBezTo>
                <a:cubicBezTo>
                  <a:pt x="36" y="0"/>
                  <a:pt x="34" y="0"/>
                  <a:pt x="31" y="1"/>
                </a:cubicBezTo>
                <a:cubicBezTo>
                  <a:pt x="30" y="2"/>
                  <a:pt x="27" y="3"/>
                  <a:pt x="27" y="3"/>
                </a:cubicBezTo>
                <a:cubicBezTo>
                  <a:pt x="26" y="3"/>
                  <a:pt x="24" y="2"/>
                  <a:pt x="22" y="1"/>
                </a:cubicBezTo>
                <a:cubicBezTo>
                  <a:pt x="20" y="0"/>
                  <a:pt x="17" y="0"/>
                  <a:pt x="14" y="0"/>
                </a:cubicBezTo>
                <a:cubicBezTo>
                  <a:pt x="11" y="1"/>
                  <a:pt x="8" y="2"/>
                  <a:pt x="6" y="4"/>
                </a:cubicBezTo>
                <a:cubicBezTo>
                  <a:pt x="6" y="4"/>
                  <a:pt x="5" y="4"/>
                  <a:pt x="5" y="5"/>
                </a:cubicBezTo>
                <a:close/>
              </a:path>
            </a:pathLst>
          </a:custGeom>
          <a:solidFill>
            <a:schemeClr val="bg1">
              <a:alpha val="100000"/>
            </a:schemeClr>
          </a:solidFill>
          <a:ln w="9525">
            <a:noFill/>
          </a:ln>
        </p:spPr>
        <p:txBody>
          <a:bodyPr/>
          <a:lstStyle/>
          <a:p>
            <a:endParaRPr lang="zh-CN" altLang="en-US"/>
          </a:p>
        </p:txBody>
      </p:sp>
      <p:sp>
        <p:nvSpPr>
          <p:cNvPr id="32797" name="Freeform 30"/>
          <p:cNvSpPr/>
          <p:nvPr/>
        </p:nvSpPr>
        <p:spPr>
          <a:xfrm>
            <a:off x="5540375" y="4813300"/>
            <a:ext cx="22225" cy="25400"/>
          </a:xfrm>
          <a:custGeom>
            <a:avLst/>
            <a:gdLst/>
            <a:ahLst/>
            <a:cxnLst>
              <a:cxn ang="0">
                <a:pos x="11690350" y="31541720"/>
              </a:cxn>
              <a:cxn ang="0">
                <a:pos x="26305852" y="40143853"/>
              </a:cxn>
              <a:cxn ang="0">
                <a:pos x="35072760" y="40143853"/>
              </a:cxn>
              <a:cxn ang="0">
                <a:pos x="37996202" y="40143853"/>
              </a:cxn>
              <a:cxn ang="0">
                <a:pos x="29227585" y="17204267"/>
              </a:cxn>
              <a:cxn ang="0">
                <a:pos x="2923442" y="0"/>
              </a:cxn>
              <a:cxn ang="0">
                <a:pos x="0" y="0"/>
              </a:cxn>
              <a:cxn ang="0">
                <a:pos x="0" y="0"/>
              </a:cxn>
              <a:cxn ang="0">
                <a:pos x="0" y="11468947"/>
              </a:cxn>
              <a:cxn ang="0">
                <a:pos x="11690350" y="31541720"/>
              </a:cxn>
            </a:cxnLst>
            <a:rect l="0" t="0" r="0" b="0"/>
            <a:pathLst>
              <a:path w="13" h="15">
                <a:moveTo>
                  <a:pt x="4" y="11"/>
                </a:moveTo>
                <a:cubicBezTo>
                  <a:pt x="5" y="12"/>
                  <a:pt x="7" y="14"/>
                  <a:pt x="9" y="14"/>
                </a:cubicBezTo>
                <a:cubicBezTo>
                  <a:pt x="10" y="14"/>
                  <a:pt x="11" y="15"/>
                  <a:pt x="12" y="14"/>
                </a:cubicBezTo>
                <a:cubicBezTo>
                  <a:pt x="12" y="14"/>
                  <a:pt x="13" y="14"/>
                  <a:pt x="13" y="14"/>
                </a:cubicBezTo>
                <a:cubicBezTo>
                  <a:pt x="13" y="11"/>
                  <a:pt x="12" y="8"/>
                  <a:pt x="10" y="6"/>
                </a:cubicBezTo>
                <a:cubicBezTo>
                  <a:pt x="8" y="3"/>
                  <a:pt x="4" y="1"/>
                  <a:pt x="1" y="0"/>
                </a:cubicBezTo>
                <a:cubicBezTo>
                  <a:pt x="1" y="0"/>
                  <a:pt x="0" y="0"/>
                  <a:pt x="0" y="0"/>
                </a:cubicBezTo>
                <a:cubicBezTo>
                  <a:pt x="0" y="0"/>
                  <a:pt x="0" y="0"/>
                  <a:pt x="0" y="0"/>
                </a:cubicBezTo>
                <a:cubicBezTo>
                  <a:pt x="0" y="1"/>
                  <a:pt x="0" y="2"/>
                  <a:pt x="0" y="4"/>
                </a:cubicBezTo>
                <a:cubicBezTo>
                  <a:pt x="1" y="6"/>
                  <a:pt x="2" y="9"/>
                  <a:pt x="4" y="11"/>
                </a:cubicBezTo>
                <a:close/>
              </a:path>
            </a:pathLst>
          </a:custGeom>
          <a:solidFill>
            <a:schemeClr val="bg1">
              <a:alpha val="100000"/>
            </a:schemeClr>
          </a:solidFill>
          <a:ln w="9525">
            <a:noFill/>
          </a:ln>
        </p:spPr>
        <p:txBody>
          <a:bodyPr/>
          <a:lstStyle/>
          <a:p>
            <a:endParaRPr lang="zh-CN" altLang="en-US"/>
          </a:p>
        </p:txBody>
      </p:sp>
      <p:sp>
        <p:nvSpPr>
          <p:cNvPr id="32798" name="Freeform 31"/>
          <p:cNvSpPr/>
          <p:nvPr/>
        </p:nvSpPr>
        <p:spPr>
          <a:xfrm>
            <a:off x="4972050" y="4011613"/>
            <a:ext cx="123825" cy="239712"/>
          </a:xfrm>
          <a:custGeom>
            <a:avLst/>
            <a:gdLst/>
            <a:ahLst/>
            <a:cxnLst>
              <a:cxn ang="0">
                <a:pos x="210036036" y="300592048"/>
              </a:cxn>
              <a:cxn ang="0">
                <a:pos x="210036036" y="98270019"/>
              </a:cxn>
              <a:cxn ang="0">
                <a:pos x="123719834" y="0"/>
              </a:cxn>
              <a:cxn ang="0">
                <a:pos x="83439391" y="0"/>
              </a:cxn>
              <a:cxn ang="0">
                <a:pos x="0" y="98270019"/>
              </a:cxn>
              <a:cxn ang="0">
                <a:pos x="0" y="323713205"/>
              </a:cxn>
              <a:cxn ang="0">
                <a:pos x="80562580" y="407532501"/>
              </a:cxn>
              <a:cxn ang="0">
                <a:pos x="80562580" y="407532501"/>
              </a:cxn>
              <a:cxn ang="0">
                <a:pos x="164000276" y="326603350"/>
              </a:cxn>
              <a:cxn ang="0">
                <a:pos x="164000276" y="167636892"/>
              </a:cxn>
              <a:cxn ang="0">
                <a:pos x="106457272" y="109832298"/>
              </a:cxn>
              <a:cxn ang="0">
                <a:pos x="100701953" y="109832298"/>
              </a:cxn>
              <a:cxn ang="0">
                <a:pos x="46035760" y="167636892"/>
              </a:cxn>
              <a:cxn ang="0">
                <a:pos x="46035760" y="297700203"/>
              </a:cxn>
              <a:cxn ang="0">
                <a:pos x="77684073" y="297700203"/>
              </a:cxn>
              <a:cxn ang="0">
                <a:pos x="77684073" y="167636892"/>
              </a:cxn>
              <a:cxn ang="0">
                <a:pos x="100701953" y="141625590"/>
              </a:cxn>
              <a:cxn ang="0">
                <a:pos x="106457272" y="141625590"/>
              </a:cxn>
              <a:cxn ang="0">
                <a:pos x="132351963" y="167636892"/>
              </a:cxn>
              <a:cxn ang="0">
                <a:pos x="132351963" y="323713205"/>
              </a:cxn>
              <a:cxn ang="0">
                <a:pos x="80562580" y="375739210"/>
              </a:cxn>
              <a:cxn ang="0">
                <a:pos x="43157253" y="358396641"/>
              </a:cxn>
              <a:cxn ang="0">
                <a:pos x="28771502" y="309262482"/>
              </a:cxn>
              <a:cxn ang="0">
                <a:pos x="28771502" y="98270019"/>
              </a:cxn>
              <a:cxn ang="0">
                <a:pos x="83439391" y="31793292"/>
              </a:cxn>
              <a:cxn ang="0">
                <a:pos x="123719834" y="31793292"/>
              </a:cxn>
              <a:cxn ang="0">
                <a:pos x="178386027" y="98270019"/>
              </a:cxn>
              <a:cxn ang="0">
                <a:pos x="178386027" y="300592048"/>
              </a:cxn>
              <a:cxn ang="0">
                <a:pos x="210036036" y="300592048"/>
              </a:cxn>
            </a:cxnLst>
            <a:rect l="0" t="0" r="0" b="0"/>
            <a:pathLst>
              <a:path w="73" h="141">
                <a:moveTo>
                  <a:pt x="73" y="104"/>
                </a:moveTo>
                <a:cubicBezTo>
                  <a:pt x="73" y="34"/>
                  <a:pt x="73" y="34"/>
                  <a:pt x="73" y="34"/>
                </a:cubicBezTo>
                <a:cubicBezTo>
                  <a:pt x="73" y="14"/>
                  <a:pt x="61" y="0"/>
                  <a:pt x="43" y="0"/>
                </a:cubicBezTo>
                <a:cubicBezTo>
                  <a:pt x="29" y="0"/>
                  <a:pt x="29" y="0"/>
                  <a:pt x="29" y="0"/>
                </a:cubicBezTo>
                <a:cubicBezTo>
                  <a:pt x="11" y="0"/>
                  <a:pt x="0" y="14"/>
                  <a:pt x="0" y="34"/>
                </a:cubicBezTo>
                <a:cubicBezTo>
                  <a:pt x="0" y="34"/>
                  <a:pt x="0" y="112"/>
                  <a:pt x="0" y="112"/>
                </a:cubicBezTo>
                <a:cubicBezTo>
                  <a:pt x="0" y="127"/>
                  <a:pt x="12" y="141"/>
                  <a:pt x="28" y="141"/>
                </a:cubicBezTo>
                <a:cubicBezTo>
                  <a:pt x="28" y="141"/>
                  <a:pt x="28" y="141"/>
                  <a:pt x="28" y="141"/>
                </a:cubicBezTo>
                <a:cubicBezTo>
                  <a:pt x="44" y="141"/>
                  <a:pt x="56" y="128"/>
                  <a:pt x="57" y="113"/>
                </a:cubicBezTo>
                <a:cubicBezTo>
                  <a:pt x="57" y="58"/>
                  <a:pt x="57" y="58"/>
                  <a:pt x="57" y="58"/>
                </a:cubicBezTo>
                <a:cubicBezTo>
                  <a:pt x="57" y="47"/>
                  <a:pt x="48" y="38"/>
                  <a:pt x="37" y="38"/>
                </a:cubicBezTo>
                <a:cubicBezTo>
                  <a:pt x="35" y="38"/>
                  <a:pt x="35" y="38"/>
                  <a:pt x="35" y="38"/>
                </a:cubicBezTo>
                <a:cubicBezTo>
                  <a:pt x="24" y="38"/>
                  <a:pt x="16" y="47"/>
                  <a:pt x="16" y="58"/>
                </a:cubicBezTo>
                <a:cubicBezTo>
                  <a:pt x="16" y="103"/>
                  <a:pt x="16" y="103"/>
                  <a:pt x="16" y="103"/>
                </a:cubicBezTo>
                <a:cubicBezTo>
                  <a:pt x="27" y="103"/>
                  <a:pt x="27" y="103"/>
                  <a:pt x="27" y="103"/>
                </a:cubicBezTo>
                <a:cubicBezTo>
                  <a:pt x="27" y="58"/>
                  <a:pt x="27" y="58"/>
                  <a:pt x="27" y="58"/>
                </a:cubicBezTo>
                <a:cubicBezTo>
                  <a:pt x="27" y="53"/>
                  <a:pt x="29" y="49"/>
                  <a:pt x="35" y="49"/>
                </a:cubicBezTo>
                <a:cubicBezTo>
                  <a:pt x="37" y="49"/>
                  <a:pt x="37" y="49"/>
                  <a:pt x="37" y="49"/>
                </a:cubicBezTo>
                <a:cubicBezTo>
                  <a:pt x="42" y="49"/>
                  <a:pt x="46" y="53"/>
                  <a:pt x="46" y="58"/>
                </a:cubicBezTo>
                <a:cubicBezTo>
                  <a:pt x="46" y="112"/>
                  <a:pt x="46" y="112"/>
                  <a:pt x="46" y="112"/>
                </a:cubicBezTo>
                <a:cubicBezTo>
                  <a:pt x="46" y="122"/>
                  <a:pt x="38" y="130"/>
                  <a:pt x="28" y="130"/>
                </a:cubicBezTo>
                <a:cubicBezTo>
                  <a:pt x="23" y="130"/>
                  <a:pt x="18" y="128"/>
                  <a:pt x="15" y="124"/>
                </a:cubicBezTo>
                <a:cubicBezTo>
                  <a:pt x="12" y="120"/>
                  <a:pt x="10" y="115"/>
                  <a:pt x="10" y="107"/>
                </a:cubicBezTo>
                <a:cubicBezTo>
                  <a:pt x="10" y="34"/>
                  <a:pt x="10" y="34"/>
                  <a:pt x="10" y="34"/>
                </a:cubicBezTo>
                <a:cubicBezTo>
                  <a:pt x="10" y="17"/>
                  <a:pt x="20" y="11"/>
                  <a:pt x="29" y="11"/>
                </a:cubicBezTo>
                <a:cubicBezTo>
                  <a:pt x="43" y="11"/>
                  <a:pt x="43" y="11"/>
                  <a:pt x="43" y="11"/>
                </a:cubicBezTo>
                <a:cubicBezTo>
                  <a:pt x="56" y="11"/>
                  <a:pt x="62" y="23"/>
                  <a:pt x="62" y="34"/>
                </a:cubicBezTo>
                <a:cubicBezTo>
                  <a:pt x="62" y="104"/>
                  <a:pt x="62" y="104"/>
                  <a:pt x="62" y="104"/>
                </a:cubicBezTo>
                <a:lnTo>
                  <a:pt x="73" y="104"/>
                </a:lnTo>
                <a:close/>
              </a:path>
            </a:pathLst>
          </a:custGeom>
          <a:solidFill>
            <a:schemeClr val="bg1">
              <a:alpha val="100000"/>
            </a:schemeClr>
          </a:solidFill>
          <a:ln w="9525">
            <a:noFill/>
          </a:ln>
        </p:spPr>
        <p:txBody>
          <a:bodyPr/>
          <a:lstStyle/>
          <a:p>
            <a:endParaRPr lang="zh-CN" altLang="en-US"/>
          </a:p>
        </p:txBody>
      </p:sp>
      <p:sp>
        <p:nvSpPr>
          <p:cNvPr id="32799" name="Freeform 32"/>
          <p:cNvSpPr/>
          <p:nvPr/>
        </p:nvSpPr>
        <p:spPr>
          <a:xfrm>
            <a:off x="5054600" y="2500313"/>
            <a:ext cx="201613" cy="123825"/>
          </a:xfrm>
          <a:custGeom>
            <a:avLst/>
            <a:gdLst/>
            <a:ahLst/>
            <a:cxnLst>
              <a:cxn ang="0">
                <a:pos x="37315347" y="210036036"/>
              </a:cxn>
              <a:cxn ang="0">
                <a:pos x="123427817" y="210036036"/>
              </a:cxn>
              <a:cxn ang="0">
                <a:pos x="241113900" y="138105585"/>
              </a:cxn>
              <a:cxn ang="0">
                <a:pos x="332966411" y="178386027"/>
              </a:cxn>
              <a:cxn ang="0">
                <a:pos x="335838125" y="178386027"/>
              </a:cxn>
              <a:cxn ang="0">
                <a:pos x="341578166" y="149614525"/>
              </a:cxn>
              <a:cxn ang="0">
                <a:pos x="281299268" y="89193013"/>
              </a:cxn>
              <a:cxn ang="0">
                <a:pos x="243983920" y="103578764"/>
              </a:cxn>
              <a:cxn ang="0">
                <a:pos x="137779613" y="0"/>
              </a:cxn>
              <a:cxn ang="0">
                <a:pos x="31573612" y="106457272"/>
              </a:cxn>
              <a:cxn ang="0">
                <a:pos x="37315347" y="135228774"/>
              </a:cxn>
              <a:cxn ang="0">
                <a:pos x="0" y="172632405"/>
              </a:cxn>
              <a:cxn ang="0">
                <a:pos x="37315347" y="210036036"/>
              </a:cxn>
            </a:cxnLst>
            <a:rect l="0" t="0" r="0" b="0"/>
            <a:pathLst>
              <a:path w="119" h="73">
                <a:moveTo>
                  <a:pt x="13" y="73"/>
                </a:moveTo>
                <a:cubicBezTo>
                  <a:pt x="43" y="73"/>
                  <a:pt x="43" y="73"/>
                  <a:pt x="43" y="73"/>
                </a:cubicBezTo>
                <a:cubicBezTo>
                  <a:pt x="51" y="58"/>
                  <a:pt x="66" y="48"/>
                  <a:pt x="84" y="48"/>
                </a:cubicBezTo>
                <a:cubicBezTo>
                  <a:pt x="96" y="48"/>
                  <a:pt x="107" y="53"/>
                  <a:pt x="116" y="62"/>
                </a:cubicBezTo>
                <a:cubicBezTo>
                  <a:pt x="116" y="62"/>
                  <a:pt x="116" y="62"/>
                  <a:pt x="117" y="62"/>
                </a:cubicBezTo>
                <a:cubicBezTo>
                  <a:pt x="118" y="59"/>
                  <a:pt x="119" y="56"/>
                  <a:pt x="119" y="52"/>
                </a:cubicBezTo>
                <a:cubicBezTo>
                  <a:pt x="119" y="40"/>
                  <a:pt x="110" y="31"/>
                  <a:pt x="98" y="31"/>
                </a:cubicBezTo>
                <a:cubicBezTo>
                  <a:pt x="93" y="31"/>
                  <a:pt x="88" y="33"/>
                  <a:pt x="85" y="36"/>
                </a:cubicBezTo>
                <a:cubicBezTo>
                  <a:pt x="84" y="16"/>
                  <a:pt x="68" y="0"/>
                  <a:pt x="48" y="0"/>
                </a:cubicBezTo>
                <a:cubicBezTo>
                  <a:pt x="28" y="0"/>
                  <a:pt x="11" y="16"/>
                  <a:pt x="11" y="37"/>
                </a:cubicBezTo>
                <a:cubicBezTo>
                  <a:pt x="11" y="40"/>
                  <a:pt x="12" y="44"/>
                  <a:pt x="13" y="47"/>
                </a:cubicBezTo>
                <a:cubicBezTo>
                  <a:pt x="6" y="47"/>
                  <a:pt x="0" y="53"/>
                  <a:pt x="0" y="60"/>
                </a:cubicBezTo>
                <a:cubicBezTo>
                  <a:pt x="0" y="67"/>
                  <a:pt x="6" y="73"/>
                  <a:pt x="13" y="73"/>
                </a:cubicBezTo>
                <a:close/>
              </a:path>
            </a:pathLst>
          </a:custGeom>
          <a:solidFill>
            <a:schemeClr val="bg1">
              <a:alpha val="100000"/>
            </a:schemeClr>
          </a:solidFill>
          <a:ln w="9525">
            <a:noFill/>
          </a:ln>
        </p:spPr>
        <p:txBody>
          <a:bodyPr/>
          <a:lstStyle/>
          <a:p>
            <a:endParaRPr lang="zh-CN" altLang="en-US"/>
          </a:p>
        </p:txBody>
      </p:sp>
      <p:sp>
        <p:nvSpPr>
          <p:cNvPr id="32800" name="Freeform 33"/>
          <p:cNvSpPr/>
          <p:nvPr/>
        </p:nvSpPr>
        <p:spPr>
          <a:xfrm>
            <a:off x="5105400" y="2590800"/>
            <a:ext cx="228600" cy="139700"/>
          </a:xfrm>
          <a:custGeom>
            <a:avLst/>
            <a:gdLst/>
            <a:ahLst/>
            <a:cxnLst>
              <a:cxn ang="0">
                <a:pos x="318278933" y="99153337"/>
              </a:cxn>
              <a:cxn ang="0">
                <a:pos x="272401453" y="113316898"/>
              </a:cxn>
              <a:cxn ang="0">
                <a:pos x="240859733" y="36828623"/>
              </a:cxn>
              <a:cxn ang="0">
                <a:pos x="154838400" y="0"/>
              </a:cxn>
              <a:cxn ang="0">
                <a:pos x="51612800" y="56659290"/>
              </a:cxn>
              <a:cxn ang="0">
                <a:pos x="34408533" y="116149610"/>
              </a:cxn>
              <a:cxn ang="0">
                <a:pos x="40143853" y="150145520"/>
              </a:cxn>
              <a:cxn ang="0">
                <a:pos x="0" y="192639567"/>
              </a:cxn>
              <a:cxn ang="0">
                <a:pos x="40143853" y="235133614"/>
              </a:cxn>
              <a:cxn ang="0">
                <a:pos x="154838400" y="235133614"/>
              </a:cxn>
              <a:cxn ang="0">
                <a:pos x="160573720" y="235133614"/>
              </a:cxn>
              <a:cxn ang="0">
                <a:pos x="318278933" y="235133614"/>
              </a:cxn>
              <a:cxn ang="0">
                <a:pos x="387096000" y="167143476"/>
              </a:cxn>
              <a:cxn ang="0">
                <a:pos x="318278933" y="99153337"/>
              </a:cxn>
            </a:cxnLst>
            <a:rect l="0" t="0" r="0" b="0"/>
            <a:pathLst>
              <a:path w="135" h="83">
                <a:moveTo>
                  <a:pt x="111" y="35"/>
                </a:moveTo>
                <a:cubicBezTo>
                  <a:pt x="105" y="35"/>
                  <a:pt x="100" y="37"/>
                  <a:pt x="95" y="40"/>
                </a:cubicBezTo>
                <a:cubicBezTo>
                  <a:pt x="95" y="30"/>
                  <a:pt x="91" y="20"/>
                  <a:pt x="84" y="13"/>
                </a:cubicBezTo>
                <a:cubicBezTo>
                  <a:pt x="77" y="5"/>
                  <a:pt x="66" y="0"/>
                  <a:pt x="54" y="0"/>
                </a:cubicBezTo>
                <a:cubicBezTo>
                  <a:pt x="39" y="0"/>
                  <a:pt x="25" y="8"/>
                  <a:pt x="18" y="20"/>
                </a:cubicBezTo>
                <a:cubicBezTo>
                  <a:pt x="14" y="26"/>
                  <a:pt x="12" y="34"/>
                  <a:pt x="12" y="41"/>
                </a:cubicBezTo>
                <a:cubicBezTo>
                  <a:pt x="12" y="46"/>
                  <a:pt x="13" y="50"/>
                  <a:pt x="14" y="53"/>
                </a:cubicBezTo>
                <a:cubicBezTo>
                  <a:pt x="6" y="54"/>
                  <a:pt x="0" y="60"/>
                  <a:pt x="0" y="68"/>
                </a:cubicBezTo>
                <a:cubicBezTo>
                  <a:pt x="0" y="76"/>
                  <a:pt x="6" y="83"/>
                  <a:pt x="14" y="83"/>
                </a:cubicBezTo>
                <a:cubicBezTo>
                  <a:pt x="54" y="83"/>
                  <a:pt x="54" y="83"/>
                  <a:pt x="54" y="83"/>
                </a:cubicBezTo>
                <a:cubicBezTo>
                  <a:pt x="56" y="83"/>
                  <a:pt x="56" y="83"/>
                  <a:pt x="56" y="83"/>
                </a:cubicBezTo>
                <a:cubicBezTo>
                  <a:pt x="111" y="83"/>
                  <a:pt x="111" y="83"/>
                  <a:pt x="111" y="83"/>
                </a:cubicBezTo>
                <a:cubicBezTo>
                  <a:pt x="124" y="83"/>
                  <a:pt x="135" y="72"/>
                  <a:pt x="135" y="59"/>
                </a:cubicBezTo>
                <a:cubicBezTo>
                  <a:pt x="135" y="46"/>
                  <a:pt x="124" y="35"/>
                  <a:pt x="111" y="35"/>
                </a:cubicBezTo>
                <a:close/>
              </a:path>
            </a:pathLst>
          </a:custGeom>
          <a:solidFill>
            <a:schemeClr val="bg1">
              <a:alpha val="100000"/>
            </a:schemeClr>
          </a:solidFill>
          <a:ln w="9525">
            <a:noFill/>
          </a:ln>
        </p:spPr>
        <p:txBody>
          <a:bodyPr/>
          <a:lstStyle/>
          <a:p>
            <a:endParaRPr lang="zh-CN" altLang="en-US"/>
          </a:p>
        </p:txBody>
      </p:sp>
      <p:sp>
        <p:nvSpPr>
          <p:cNvPr id="32801" name="Freeform 34"/>
          <p:cNvSpPr/>
          <p:nvPr/>
        </p:nvSpPr>
        <p:spPr>
          <a:xfrm>
            <a:off x="5237163" y="4318000"/>
            <a:ext cx="44450" cy="53975"/>
          </a:xfrm>
          <a:custGeom>
            <a:avLst/>
            <a:gdLst/>
            <a:ahLst/>
            <a:cxnLst>
              <a:cxn ang="0">
                <a:pos x="70564375" y="0"/>
              </a:cxn>
              <a:cxn ang="0">
                <a:pos x="0" y="0"/>
              </a:cxn>
              <a:cxn ang="0">
                <a:pos x="0" y="30241875"/>
              </a:cxn>
              <a:cxn ang="0">
                <a:pos x="70564375" y="85685313"/>
              </a:cxn>
              <a:cxn ang="0">
                <a:pos x="70564375" y="0"/>
              </a:cxn>
            </a:cxnLst>
            <a:rect l="0" t="0" r="0" b="0"/>
            <a:pathLst>
              <a:path w="28" h="34">
                <a:moveTo>
                  <a:pt x="28" y="0"/>
                </a:moveTo>
                <a:lnTo>
                  <a:pt x="0" y="0"/>
                </a:lnTo>
                <a:lnTo>
                  <a:pt x="0" y="12"/>
                </a:lnTo>
                <a:lnTo>
                  <a:pt x="28" y="34"/>
                </a:lnTo>
                <a:lnTo>
                  <a:pt x="28" y="0"/>
                </a:lnTo>
                <a:close/>
              </a:path>
            </a:pathLst>
          </a:custGeom>
          <a:solidFill>
            <a:schemeClr val="bg1">
              <a:alpha val="100000"/>
            </a:schemeClr>
          </a:solidFill>
          <a:ln w="9525">
            <a:noFill/>
          </a:ln>
        </p:spPr>
        <p:txBody>
          <a:bodyPr/>
          <a:lstStyle/>
          <a:p>
            <a:endParaRPr lang="zh-CN" altLang="en-US"/>
          </a:p>
        </p:txBody>
      </p:sp>
      <p:sp>
        <p:nvSpPr>
          <p:cNvPr id="32802" name="Freeform 35"/>
          <p:cNvSpPr/>
          <p:nvPr/>
        </p:nvSpPr>
        <p:spPr>
          <a:xfrm>
            <a:off x="5102225" y="4364038"/>
            <a:ext cx="179388" cy="173037"/>
          </a:xfrm>
          <a:custGeom>
            <a:avLst/>
            <a:gdLst/>
            <a:ahLst/>
            <a:cxnLst>
              <a:cxn ang="0">
                <a:pos x="284779244" y="146168640"/>
              </a:cxn>
              <a:cxn ang="0">
                <a:pos x="284779244" y="115926853"/>
              </a:cxn>
              <a:cxn ang="0">
                <a:pos x="214214672" y="60483575"/>
              </a:cxn>
              <a:cxn ang="0">
                <a:pos x="141129143" y="0"/>
              </a:cxn>
              <a:cxn ang="0">
                <a:pos x="0" y="115926853"/>
              </a:cxn>
              <a:cxn ang="0">
                <a:pos x="0" y="274697031"/>
              </a:cxn>
              <a:cxn ang="0">
                <a:pos x="88206508" y="274697031"/>
              </a:cxn>
              <a:cxn ang="0">
                <a:pos x="88206508" y="118447795"/>
              </a:cxn>
              <a:cxn ang="0">
                <a:pos x="194053366" y="118447795"/>
              </a:cxn>
              <a:cxn ang="0">
                <a:pos x="194053366" y="274697031"/>
              </a:cxn>
              <a:cxn ang="0">
                <a:pos x="284779244" y="274697031"/>
              </a:cxn>
              <a:cxn ang="0">
                <a:pos x="284779244" y="146168640"/>
              </a:cxn>
            </a:cxnLst>
            <a:rect l="0" t="0" r="0" b="0"/>
            <a:pathLst>
              <a:path w="113" h="109">
                <a:moveTo>
                  <a:pt x="113" y="58"/>
                </a:moveTo>
                <a:lnTo>
                  <a:pt x="113" y="46"/>
                </a:lnTo>
                <a:lnTo>
                  <a:pt x="85" y="24"/>
                </a:lnTo>
                <a:lnTo>
                  <a:pt x="56" y="0"/>
                </a:lnTo>
                <a:lnTo>
                  <a:pt x="0" y="46"/>
                </a:lnTo>
                <a:lnTo>
                  <a:pt x="0" y="109"/>
                </a:lnTo>
                <a:lnTo>
                  <a:pt x="35" y="109"/>
                </a:lnTo>
                <a:lnTo>
                  <a:pt x="35" y="47"/>
                </a:lnTo>
                <a:lnTo>
                  <a:pt x="77" y="47"/>
                </a:lnTo>
                <a:lnTo>
                  <a:pt x="77" y="109"/>
                </a:lnTo>
                <a:lnTo>
                  <a:pt x="113" y="109"/>
                </a:lnTo>
                <a:lnTo>
                  <a:pt x="113" y="58"/>
                </a:lnTo>
                <a:close/>
              </a:path>
            </a:pathLst>
          </a:custGeom>
          <a:solidFill>
            <a:schemeClr val="bg1">
              <a:alpha val="100000"/>
            </a:schemeClr>
          </a:solidFill>
          <a:ln w="9525">
            <a:noFill/>
          </a:ln>
        </p:spPr>
        <p:txBody>
          <a:bodyPr/>
          <a:lstStyle/>
          <a:p>
            <a:endParaRPr lang="zh-CN" altLang="en-US"/>
          </a:p>
        </p:txBody>
      </p:sp>
      <p:sp>
        <p:nvSpPr>
          <p:cNvPr id="32803" name="Freeform 36"/>
          <p:cNvSpPr/>
          <p:nvPr/>
        </p:nvSpPr>
        <p:spPr>
          <a:xfrm>
            <a:off x="5059363" y="4308475"/>
            <a:ext cx="265112" cy="134938"/>
          </a:xfrm>
          <a:custGeom>
            <a:avLst/>
            <a:gdLst/>
            <a:ahLst/>
            <a:cxnLst>
              <a:cxn ang="0">
                <a:pos x="68044884" y="191532585"/>
              </a:cxn>
              <a:cxn ang="0">
                <a:pos x="209173368" y="75604968"/>
              </a:cxn>
              <a:cxn ang="0">
                <a:pos x="282256968" y="133569570"/>
              </a:cxn>
              <a:cxn ang="0">
                <a:pos x="352821210" y="191532585"/>
              </a:cxn>
              <a:cxn ang="0">
                <a:pos x="383063028" y="214214869"/>
              </a:cxn>
              <a:cxn ang="0">
                <a:pos x="420866094" y="171371260"/>
              </a:cxn>
              <a:cxn ang="0">
                <a:pos x="352821210" y="115927617"/>
              </a:cxn>
              <a:cxn ang="0">
                <a:pos x="282256968" y="57964602"/>
              </a:cxn>
              <a:cxn ang="0">
                <a:pos x="209173368" y="0"/>
              </a:cxn>
              <a:cxn ang="0">
                <a:pos x="0" y="171371260"/>
              </a:cxn>
              <a:cxn ang="0">
                <a:pos x="35282121" y="214214869"/>
              </a:cxn>
              <a:cxn ang="0">
                <a:pos x="68044884" y="191532585"/>
              </a:cxn>
            </a:cxnLst>
            <a:rect l="0" t="0" r="0" b="0"/>
            <a:pathLst>
              <a:path w="167" h="85">
                <a:moveTo>
                  <a:pt x="27" y="76"/>
                </a:moveTo>
                <a:lnTo>
                  <a:pt x="83" y="30"/>
                </a:lnTo>
                <a:lnTo>
                  <a:pt x="112" y="53"/>
                </a:lnTo>
                <a:lnTo>
                  <a:pt x="140" y="76"/>
                </a:lnTo>
                <a:lnTo>
                  <a:pt x="152" y="85"/>
                </a:lnTo>
                <a:lnTo>
                  <a:pt x="167" y="68"/>
                </a:lnTo>
                <a:lnTo>
                  <a:pt x="140" y="46"/>
                </a:lnTo>
                <a:lnTo>
                  <a:pt x="112" y="23"/>
                </a:lnTo>
                <a:lnTo>
                  <a:pt x="83" y="0"/>
                </a:lnTo>
                <a:lnTo>
                  <a:pt x="0" y="68"/>
                </a:lnTo>
                <a:lnTo>
                  <a:pt x="14" y="85"/>
                </a:lnTo>
                <a:lnTo>
                  <a:pt x="27" y="76"/>
                </a:lnTo>
                <a:close/>
              </a:path>
            </a:pathLst>
          </a:custGeom>
          <a:solidFill>
            <a:schemeClr val="bg1">
              <a:alpha val="100000"/>
            </a:schemeClr>
          </a:solidFill>
          <a:ln w="9525">
            <a:noFill/>
          </a:ln>
        </p:spPr>
        <p:txBody>
          <a:bodyPr/>
          <a:lstStyle/>
          <a:p>
            <a:endParaRPr lang="zh-CN" altLang="en-US"/>
          </a:p>
        </p:txBody>
      </p:sp>
      <p:sp>
        <p:nvSpPr>
          <p:cNvPr id="32804" name="Rectangle 37"/>
          <p:cNvSpPr/>
          <p:nvPr/>
        </p:nvSpPr>
        <p:spPr>
          <a:xfrm>
            <a:off x="4017963" y="3944938"/>
            <a:ext cx="61912" cy="4762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05" name="Freeform 38"/>
          <p:cNvSpPr/>
          <p:nvPr/>
        </p:nvSpPr>
        <p:spPr>
          <a:xfrm>
            <a:off x="3949700" y="4000500"/>
            <a:ext cx="60325" cy="28575"/>
          </a:xfrm>
          <a:custGeom>
            <a:avLst/>
            <a:gdLst/>
            <a:ahLst/>
            <a:cxnLst>
              <a:cxn ang="0">
                <a:pos x="95765938" y="45362813"/>
              </a:cxn>
              <a:cxn ang="0">
                <a:pos x="95765938" y="0"/>
              </a:cxn>
              <a:cxn ang="0">
                <a:pos x="0" y="0"/>
              </a:cxn>
              <a:cxn ang="0">
                <a:pos x="12601575" y="45362813"/>
              </a:cxn>
              <a:cxn ang="0">
                <a:pos x="95765938" y="45362813"/>
              </a:cxn>
            </a:cxnLst>
            <a:rect l="0" t="0" r="0" b="0"/>
            <a:pathLst>
              <a:path w="38" h="18">
                <a:moveTo>
                  <a:pt x="38" y="18"/>
                </a:moveTo>
                <a:lnTo>
                  <a:pt x="38" y="0"/>
                </a:lnTo>
                <a:lnTo>
                  <a:pt x="0" y="0"/>
                </a:lnTo>
                <a:lnTo>
                  <a:pt x="5" y="18"/>
                </a:lnTo>
                <a:lnTo>
                  <a:pt x="38" y="18"/>
                </a:lnTo>
                <a:close/>
              </a:path>
            </a:pathLst>
          </a:custGeom>
          <a:solidFill>
            <a:schemeClr val="bg1">
              <a:alpha val="100000"/>
            </a:schemeClr>
          </a:solidFill>
          <a:ln w="9525">
            <a:noFill/>
          </a:ln>
        </p:spPr>
        <p:txBody>
          <a:bodyPr/>
          <a:lstStyle/>
          <a:p>
            <a:endParaRPr lang="zh-CN" altLang="en-US"/>
          </a:p>
        </p:txBody>
      </p:sp>
      <p:sp>
        <p:nvSpPr>
          <p:cNvPr id="32806" name="Rectangle 39"/>
          <p:cNvSpPr/>
          <p:nvPr/>
        </p:nvSpPr>
        <p:spPr>
          <a:xfrm>
            <a:off x="4017963" y="3905250"/>
            <a:ext cx="61912" cy="30163"/>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07" name="Rectangle 40"/>
          <p:cNvSpPr/>
          <p:nvPr/>
        </p:nvSpPr>
        <p:spPr>
          <a:xfrm>
            <a:off x="4017963" y="4000500"/>
            <a:ext cx="61912" cy="2857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08" name="Freeform 41"/>
          <p:cNvSpPr/>
          <p:nvPr/>
        </p:nvSpPr>
        <p:spPr>
          <a:xfrm>
            <a:off x="4086225" y="3944938"/>
            <a:ext cx="74613" cy="47625"/>
          </a:xfrm>
          <a:custGeom>
            <a:avLst/>
            <a:gdLst/>
            <a:ahLst/>
            <a:cxnLst>
              <a:cxn ang="0">
                <a:pos x="118448931" y="0"/>
              </a:cxn>
              <a:cxn ang="0">
                <a:pos x="0" y="0"/>
              </a:cxn>
              <a:cxn ang="0">
                <a:pos x="0" y="75604688"/>
              </a:cxn>
              <a:cxn ang="0">
                <a:pos x="98287546" y="75604688"/>
              </a:cxn>
              <a:cxn ang="0">
                <a:pos x="118448931" y="0"/>
              </a:cxn>
            </a:cxnLst>
            <a:rect l="0" t="0" r="0" b="0"/>
            <a:pathLst>
              <a:path w="47" h="30">
                <a:moveTo>
                  <a:pt x="47" y="0"/>
                </a:moveTo>
                <a:lnTo>
                  <a:pt x="0" y="0"/>
                </a:lnTo>
                <a:lnTo>
                  <a:pt x="0" y="30"/>
                </a:lnTo>
                <a:lnTo>
                  <a:pt x="39" y="30"/>
                </a:lnTo>
                <a:lnTo>
                  <a:pt x="47" y="0"/>
                </a:lnTo>
                <a:close/>
              </a:path>
            </a:pathLst>
          </a:custGeom>
          <a:solidFill>
            <a:schemeClr val="bg1">
              <a:alpha val="100000"/>
            </a:schemeClr>
          </a:solidFill>
          <a:ln w="9525">
            <a:noFill/>
          </a:ln>
        </p:spPr>
        <p:txBody>
          <a:bodyPr/>
          <a:lstStyle/>
          <a:p>
            <a:endParaRPr lang="zh-CN" altLang="en-US"/>
          </a:p>
        </p:txBody>
      </p:sp>
      <p:sp>
        <p:nvSpPr>
          <p:cNvPr id="32809" name="Freeform 42"/>
          <p:cNvSpPr/>
          <p:nvPr/>
        </p:nvSpPr>
        <p:spPr>
          <a:xfrm>
            <a:off x="4086225" y="4000500"/>
            <a:ext cx="60325" cy="28575"/>
          </a:xfrm>
          <a:custGeom>
            <a:avLst/>
            <a:gdLst/>
            <a:ahLst/>
            <a:cxnLst>
              <a:cxn ang="0">
                <a:pos x="0" y="45362813"/>
              </a:cxn>
              <a:cxn ang="0">
                <a:pos x="83165950" y="45362813"/>
              </a:cxn>
              <a:cxn ang="0">
                <a:pos x="95765938" y="0"/>
              </a:cxn>
              <a:cxn ang="0">
                <a:pos x="0" y="0"/>
              </a:cxn>
              <a:cxn ang="0">
                <a:pos x="0" y="45362813"/>
              </a:cxn>
            </a:cxnLst>
            <a:rect l="0" t="0" r="0" b="0"/>
            <a:pathLst>
              <a:path w="38" h="18">
                <a:moveTo>
                  <a:pt x="0" y="18"/>
                </a:moveTo>
                <a:lnTo>
                  <a:pt x="33" y="18"/>
                </a:lnTo>
                <a:lnTo>
                  <a:pt x="38" y="0"/>
                </a:lnTo>
                <a:lnTo>
                  <a:pt x="0" y="0"/>
                </a:lnTo>
                <a:lnTo>
                  <a:pt x="0" y="18"/>
                </a:lnTo>
                <a:close/>
              </a:path>
            </a:pathLst>
          </a:custGeom>
          <a:solidFill>
            <a:schemeClr val="bg1">
              <a:alpha val="100000"/>
            </a:schemeClr>
          </a:solidFill>
          <a:ln w="9525">
            <a:noFill/>
          </a:ln>
        </p:spPr>
        <p:txBody>
          <a:bodyPr/>
          <a:lstStyle/>
          <a:p>
            <a:endParaRPr lang="zh-CN" altLang="en-US"/>
          </a:p>
        </p:txBody>
      </p:sp>
      <p:sp>
        <p:nvSpPr>
          <p:cNvPr id="32810" name="Freeform 43"/>
          <p:cNvSpPr/>
          <p:nvPr/>
        </p:nvSpPr>
        <p:spPr>
          <a:xfrm>
            <a:off x="3933825" y="3944938"/>
            <a:ext cx="76200" cy="47625"/>
          </a:xfrm>
          <a:custGeom>
            <a:avLst/>
            <a:gdLst/>
            <a:ahLst/>
            <a:cxnLst>
              <a:cxn ang="0">
                <a:pos x="120967500" y="0"/>
              </a:cxn>
              <a:cxn ang="0">
                <a:pos x="0" y="0"/>
              </a:cxn>
              <a:cxn ang="0">
                <a:pos x="22682200" y="75604688"/>
              </a:cxn>
              <a:cxn ang="0">
                <a:pos x="120967500" y="75604688"/>
              </a:cxn>
              <a:cxn ang="0">
                <a:pos x="120967500" y="0"/>
              </a:cxn>
            </a:cxnLst>
            <a:rect l="0" t="0" r="0" b="0"/>
            <a:pathLst>
              <a:path w="48" h="30">
                <a:moveTo>
                  <a:pt x="48" y="0"/>
                </a:moveTo>
                <a:lnTo>
                  <a:pt x="0" y="0"/>
                </a:lnTo>
                <a:lnTo>
                  <a:pt x="9" y="30"/>
                </a:lnTo>
                <a:lnTo>
                  <a:pt x="48" y="30"/>
                </a:lnTo>
                <a:lnTo>
                  <a:pt x="48" y="0"/>
                </a:lnTo>
                <a:close/>
              </a:path>
            </a:pathLst>
          </a:custGeom>
          <a:solidFill>
            <a:schemeClr val="bg1">
              <a:alpha val="100000"/>
            </a:schemeClr>
          </a:solidFill>
          <a:ln w="9525">
            <a:noFill/>
          </a:ln>
        </p:spPr>
        <p:txBody>
          <a:bodyPr/>
          <a:lstStyle/>
          <a:p>
            <a:endParaRPr lang="zh-CN" altLang="en-US"/>
          </a:p>
        </p:txBody>
      </p:sp>
      <p:sp>
        <p:nvSpPr>
          <p:cNvPr id="32811" name="Freeform 44"/>
          <p:cNvSpPr/>
          <p:nvPr/>
        </p:nvSpPr>
        <p:spPr>
          <a:xfrm>
            <a:off x="3924300" y="3835400"/>
            <a:ext cx="96838" cy="100013"/>
          </a:xfrm>
          <a:custGeom>
            <a:avLst/>
            <a:gdLst/>
            <a:ahLst/>
            <a:cxnLst>
              <a:cxn ang="0">
                <a:pos x="0" y="117813619"/>
              </a:cxn>
              <a:cxn ang="0">
                <a:pos x="13937994" y="169535596"/>
              </a:cxn>
              <a:cxn ang="0">
                <a:pos x="142169871" y="169535596"/>
              </a:cxn>
              <a:cxn ang="0">
                <a:pos x="142169871" y="117813619"/>
              </a:cxn>
              <a:cxn ang="0">
                <a:pos x="91991091" y="117813619"/>
              </a:cxn>
              <a:cxn ang="0">
                <a:pos x="161682728" y="22987734"/>
              </a:cxn>
              <a:cxn ang="0">
                <a:pos x="131018475" y="0"/>
              </a:cxn>
              <a:cxn ang="0">
                <a:pos x="41813981" y="117813619"/>
              </a:cxn>
              <a:cxn ang="0">
                <a:pos x="0" y="117813619"/>
              </a:cxn>
            </a:cxnLst>
            <a:rect l="0" t="0" r="0" b="0"/>
            <a:pathLst>
              <a:path w="58" h="59">
                <a:moveTo>
                  <a:pt x="0" y="41"/>
                </a:moveTo>
                <a:cubicBezTo>
                  <a:pt x="5" y="59"/>
                  <a:pt x="5" y="59"/>
                  <a:pt x="5" y="59"/>
                </a:cubicBezTo>
                <a:cubicBezTo>
                  <a:pt x="51" y="59"/>
                  <a:pt x="51" y="59"/>
                  <a:pt x="51" y="59"/>
                </a:cubicBezTo>
                <a:cubicBezTo>
                  <a:pt x="51" y="41"/>
                  <a:pt x="51" y="41"/>
                  <a:pt x="51" y="41"/>
                </a:cubicBezTo>
                <a:cubicBezTo>
                  <a:pt x="33" y="41"/>
                  <a:pt x="33" y="41"/>
                  <a:pt x="33" y="41"/>
                </a:cubicBezTo>
                <a:cubicBezTo>
                  <a:pt x="58" y="8"/>
                  <a:pt x="58" y="8"/>
                  <a:pt x="58" y="8"/>
                </a:cubicBezTo>
                <a:cubicBezTo>
                  <a:pt x="53" y="7"/>
                  <a:pt x="49" y="4"/>
                  <a:pt x="47" y="0"/>
                </a:cubicBezTo>
                <a:cubicBezTo>
                  <a:pt x="15" y="41"/>
                  <a:pt x="15" y="41"/>
                  <a:pt x="15" y="41"/>
                </a:cubicBezTo>
                <a:lnTo>
                  <a:pt x="0" y="41"/>
                </a:lnTo>
                <a:close/>
              </a:path>
            </a:pathLst>
          </a:custGeom>
          <a:solidFill>
            <a:schemeClr val="bg1">
              <a:alpha val="100000"/>
            </a:schemeClr>
          </a:solidFill>
          <a:ln w="9525">
            <a:noFill/>
          </a:ln>
        </p:spPr>
        <p:txBody>
          <a:bodyPr/>
          <a:lstStyle/>
          <a:p>
            <a:endParaRPr lang="zh-CN" altLang="en-US"/>
          </a:p>
        </p:txBody>
      </p:sp>
      <p:sp>
        <p:nvSpPr>
          <p:cNvPr id="32812" name="Freeform 45"/>
          <p:cNvSpPr/>
          <p:nvPr/>
        </p:nvSpPr>
        <p:spPr>
          <a:xfrm>
            <a:off x="4006850" y="3806825"/>
            <a:ext cx="36513" cy="36513"/>
          </a:xfrm>
          <a:custGeom>
            <a:avLst/>
            <a:gdLst/>
            <a:ahLst/>
            <a:cxnLst>
              <a:cxn ang="0">
                <a:pos x="60599962" y="24185516"/>
              </a:cxn>
              <a:cxn ang="0">
                <a:pos x="33054223" y="0"/>
              </a:cxn>
              <a:cxn ang="0">
                <a:pos x="24790667" y="0"/>
              </a:cxn>
              <a:cxn ang="0">
                <a:pos x="2755072" y="36278274"/>
              </a:cxn>
              <a:cxn ang="0">
                <a:pos x="2755072" y="39300159"/>
              </a:cxn>
              <a:cxn ang="0">
                <a:pos x="33054223" y="63485675"/>
              </a:cxn>
              <a:cxn ang="0">
                <a:pos x="35809295" y="63485675"/>
              </a:cxn>
              <a:cxn ang="0">
                <a:pos x="38564367" y="60462051"/>
              </a:cxn>
              <a:cxn ang="0">
                <a:pos x="60599962" y="30231025"/>
              </a:cxn>
              <a:cxn ang="0">
                <a:pos x="60599962" y="30231025"/>
              </a:cxn>
              <a:cxn ang="0">
                <a:pos x="60599962" y="24185516"/>
              </a:cxn>
            </a:cxnLst>
            <a:rect l="0" t="0" r="0" b="0"/>
            <a:pathLst>
              <a:path w="22" h="21">
                <a:moveTo>
                  <a:pt x="22" y="8"/>
                </a:moveTo>
                <a:cubicBezTo>
                  <a:pt x="21" y="3"/>
                  <a:pt x="16" y="0"/>
                  <a:pt x="12" y="0"/>
                </a:cubicBezTo>
                <a:cubicBezTo>
                  <a:pt x="11" y="0"/>
                  <a:pt x="10" y="0"/>
                  <a:pt x="9" y="0"/>
                </a:cubicBezTo>
                <a:cubicBezTo>
                  <a:pt x="4" y="1"/>
                  <a:pt x="0" y="7"/>
                  <a:pt x="1" y="12"/>
                </a:cubicBezTo>
                <a:cubicBezTo>
                  <a:pt x="1" y="12"/>
                  <a:pt x="1" y="12"/>
                  <a:pt x="1" y="13"/>
                </a:cubicBezTo>
                <a:cubicBezTo>
                  <a:pt x="3" y="17"/>
                  <a:pt x="7" y="21"/>
                  <a:pt x="12" y="21"/>
                </a:cubicBezTo>
                <a:cubicBezTo>
                  <a:pt x="12" y="21"/>
                  <a:pt x="12" y="21"/>
                  <a:pt x="13" y="21"/>
                </a:cubicBezTo>
                <a:cubicBezTo>
                  <a:pt x="13" y="21"/>
                  <a:pt x="14" y="20"/>
                  <a:pt x="14" y="20"/>
                </a:cubicBezTo>
                <a:cubicBezTo>
                  <a:pt x="19" y="19"/>
                  <a:pt x="22" y="15"/>
                  <a:pt x="22" y="10"/>
                </a:cubicBezTo>
                <a:cubicBezTo>
                  <a:pt x="22" y="10"/>
                  <a:pt x="22" y="10"/>
                  <a:pt x="22" y="10"/>
                </a:cubicBezTo>
                <a:cubicBezTo>
                  <a:pt x="22" y="9"/>
                  <a:pt x="22" y="9"/>
                  <a:pt x="22" y="8"/>
                </a:cubicBezTo>
                <a:close/>
              </a:path>
            </a:pathLst>
          </a:custGeom>
          <a:solidFill>
            <a:schemeClr val="bg1">
              <a:alpha val="100000"/>
            </a:schemeClr>
          </a:solidFill>
          <a:ln w="9525">
            <a:noFill/>
          </a:ln>
        </p:spPr>
        <p:txBody>
          <a:bodyPr/>
          <a:lstStyle/>
          <a:p>
            <a:endParaRPr lang="zh-CN" altLang="en-US"/>
          </a:p>
        </p:txBody>
      </p:sp>
      <p:sp>
        <p:nvSpPr>
          <p:cNvPr id="32813" name="Freeform 46"/>
          <p:cNvSpPr/>
          <p:nvPr/>
        </p:nvSpPr>
        <p:spPr>
          <a:xfrm>
            <a:off x="4071938" y="3835400"/>
            <a:ext cx="98425" cy="100013"/>
          </a:xfrm>
          <a:custGeom>
            <a:avLst/>
            <a:gdLst/>
            <a:ahLst/>
            <a:cxnLst>
              <a:cxn ang="0">
                <a:pos x="34557357" y="0"/>
              </a:cxn>
              <a:cxn ang="0">
                <a:pos x="0" y="22987734"/>
              </a:cxn>
              <a:cxn ang="0">
                <a:pos x="71994494" y="117813619"/>
              </a:cxn>
              <a:cxn ang="0">
                <a:pos x="23038238" y="117813619"/>
              </a:cxn>
              <a:cxn ang="0">
                <a:pos x="23038238" y="169535596"/>
              </a:cxn>
              <a:cxn ang="0">
                <a:pos x="152626629" y="169535596"/>
              </a:cxn>
              <a:cxn ang="0">
                <a:pos x="167025528" y="117813619"/>
              </a:cxn>
              <a:cxn ang="0">
                <a:pos x="123828832" y="117813619"/>
              </a:cxn>
              <a:cxn ang="0">
                <a:pos x="34557357" y="0"/>
              </a:cxn>
            </a:cxnLst>
            <a:rect l="0" t="0" r="0" b="0"/>
            <a:pathLst>
              <a:path w="58" h="59">
                <a:moveTo>
                  <a:pt x="12" y="0"/>
                </a:moveTo>
                <a:cubicBezTo>
                  <a:pt x="10" y="4"/>
                  <a:pt x="6" y="7"/>
                  <a:pt x="0" y="8"/>
                </a:cubicBezTo>
                <a:cubicBezTo>
                  <a:pt x="25" y="41"/>
                  <a:pt x="25" y="41"/>
                  <a:pt x="25" y="41"/>
                </a:cubicBezTo>
                <a:cubicBezTo>
                  <a:pt x="8" y="41"/>
                  <a:pt x="8" y="41"/>
                  <a:pt x="8" y="41"/>
                </a:cubicBezTo>
                <a:cubicBezTo>
                  <a:pt x="8" y="59"/>
                  <a:pt x="8" y="59"/>
                  <a:pt x="8" y="59"/>
                </a:cubicBezTo>
                <a:cubicBezTo>
                  <a:pt x="53" y="59"/>
                  <a:pt x="53" y="59"/>
                  <a:pt x="53" y="59"/>
                </a:cubicBezTo>
                <a:cubicBezTo>
                  <a:pt x="58" y="41"/>
                  <a:pt x="58" y="41"/>
                  <a:pt x="58" y="41"/>
                </a:cubicBezTo>
                <a:cubicBezTo>
                  <a:pt x="43" y="41"/>
                  <a:pt x="43" y="41"/>
                  <a:pt x="43" y="41"/>
                </a:cubicBezTo>
                <a:lnTo>
                  <a:pt x="12" y="0"/>
                </a:lnTo>
                <a:close/>
              </a:path>
            </a:pathLst>
          </a:custGeom>
          <a:solidFill>
            <a:schemeClr val="bg1">
              <a:alpha val="100000"/>
            </a:schemeClr>
          </a:solidFill>
          <a:ln w="9525">
            <a:noFill/>
          </a:ln>
        </p:spPr>
        <p:txBody>
          <a:bodyPr/>
          <a:lstStyle/>
          <a:p>
            <a:endParaRPr lang="zh-CN" altLang="en-US"/>
          </a:p>
        </p:txBody>
      </p:sp>
      <p:sp>
        <p:nvSpPr>
          <p:cNvPr id="32814" name="Freeform 47"/>
          <p:cNvSpPr/>
          <p:nvPr/>
        </p:nvSpPr>
        <p:spPr>
          <a:xfrm>
            <a:off x="4052888" y="3806825"/>
            <a:ext cx="34925" cy="36513"/>
          </a:xfrm>
          <a:custGeom>
            <a:avLst/>
            <a:gdLst/>
            <a:ahLst/>
            <a:cxnLst>
              <a:cxn ang="0">
                <a:pos x="0" y="24185516"/>
              </a:cxn>
              <a:cxn ang="0">
                <a:pos x="0" y="30231025"/>
              </a:cxn>
              <a:cxn ang="0">
                <a:pos x="0" y="30231025"/>
              </a:cxn>
              <a:cxn ang="0">
                <a:pos x="22127482" y="60462051"/>
              </a:cxn>
              <a:cxn ang="0">
                <a:pos x="24893210" y="63485675"/>
              </a:cxn>
              <a:cxn ang="0">
                <a:pos x="27658937" y="63485675"/>
              </a:cxn>
              <a:cxn ang="0">
                <a:pos x="55317874" y="39300159"/>
              </a:cxn>
              <a:cxn ang="0">
                <a:pos x="55317874" y="36278274"/>
              </a:cxn>
              <a:cxn ang="0">
                <a:pos x="33190392" y="0"/>
              </a:cxn>
              <a:cxn ang="0">
                <a:pos x="27658937" y="0"/>
              </a:cxn>
              <a:cxn ang="0">
                <a:pos x="0" y="24185516"/>
              </a:cxn>
            </a:cxnLst>
            <a:rect l="0" t="0" r="0" b="0"/>
            <a:pathLst>
              <a:path w="21" h="21">
                <a:moveTo>
                  <a:pt x="0" y="8"/>
                </a:moveTo>
                <a:cubicBezTo>
                  <a:pt x="0" y="9"/>
                  <a:pt x="0" y="9"/>
                  <a:pt x="0" y="10"/>
                </a:cubicBezTo>
                <a:cubicBezTo>
                  <a:pt x="0" y="10"/>
                  <a:pt x="0" y="10"/>
                  <a:pt x="0" y="10"/>
                </a:cubicBezTo>
                <a:cubicBezTo>
                  <a:pt x="0" y="15"/>
                  <a:pt x="3" y="19"/>
                  <a:pt x="8" y="20"/>
                </a:cubicBezTo>
                <a:cubicBezTo>
                  <a:pt x="8" y="20"/>
                  <a:pt x="9" y="21"/>
                  <a:pt x="9" y="21"/>
                </a:cubicBezTo>
                <a:cubicBezTo>
                  <a:pt x="9" y="21"/>
                  <a:pt x="10" y="21"/>
                  <a:pt x="10" y="21"/>
                </a:cubicBezTo>
                <a:cubicBezTo>
                  <a:pt x="15" y="21"/>
                  <a:pt x="19" y="17"/>
                  <a:pt x="20" y="13"/>
                </a:cubicBezTo>
                <a:cubicBezTo>
                  <a:pt x="20" y="12"/>
                  <a:pt x="20" y="12"/>
                  <a:pt x="20" y="12"/>
                </a:cubicBezTo>
                <a:cubicBezTo>
                  <a:pt x="21" y="7"/>
                  <a:pt x="18" y="1"/>
                  <a:pt x="12" y="0"/>
                </a:cubicBezTo>
                <a:cubicBezTo>
                  <a:pt x="12" y="0"/>
                  <a:pt x="11" y="0"/>
                  <a:pt x="10" y="0"/>
                </a:cubicBezTo>
                <a:cubicBezTo>
                  <a:pt x="5" y="0"/>
                  <a:pt x="1" y="3"/>
                  <a:pt x="0" y="8"/>
                </a:cubicBezTo>
                <a:close/>
              </a:path>
            </a:pathLst>
          </a:custGeom>
          <a:solidFill>
            <a:schemeClr val="bg1">
              <a:alpha val="100000"/>
            </a:schemeClr>
          </a:solidFill>
          <a:ln w="9525">
            <a:noFill/>
          </a:ln>
        </p:spPr>
        <p:txBody>
          <a:bodyPr/>
          <a:lstStyle/>
          <a:p>
            <a:endParaRPr lang="zh-CN" altLang="en-US"/>
          </a:p>
        </p:txBody>
      </p:sp>
      <p:sp>
        <p:nvSpPr>
          <p:cNvPr id="32815" name="Oval 48"/>
          <p:cNvSpPr/>
          <p:nvPr/>
        </p:nvSpPr>
        <p:spPr>
          <a:xfrm>
            <a:off x="5130800" y="3854450"/>
            <a:ext cx="23813" cy="23813"/>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16" name="Oval 49"/>
          <p:cNvSpPr/>
          <p:nvPr/>
        </p:nvSpPr>
        <p:spPr>
          <a:xfrm>
            <a:off x="5154613" y="3829050"/>
            <a:ext cx="20637" cy="19050"/>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17" name="Oval 50"/>
          <p:cNvSpPr/>
          <p:nvPr/>
        </p:nvSpPr>
        <p:spPr>
          <a:xfrm>
            <a:off x="5135563" y="3797300"/>
            <a:ext cx="14287" cy="11113"/>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18" name="Oval 51"/>
          <p:cNvSpPr/>
          <p:nvPr/>
        </p:nvSpPr>
        <p:spPr>
          <a:xfrm>
            <a:off x="5130800" y="3743325"/>
            <a:ext cx="23813" cy="23813"/>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19" name="Freeform 52"/>
          <p:cNvSpPr>
            <a:spLocks noEditPoints="1"/>
          </p:cNvSpPr>
          <p:nvPr/>
        </p:nvSpPr>
        <p:spPr>
          <a:xfrm>
            <a:off x="5097463" y="3632200"/>
            <a:ext cx="122237" cy="274638"/>
          </a:xfrm>
          <a:custGeom>
            <a:avLst/>
            <a:gdLst/>
            <a:ahLst/>
            <a:cxnLst>
              <a:cxn ang="0">
                <a:pos x="112410503" y="22991608"/>
              </a:cxn>
              <a:cxn ang="0">
                <a:pos x="106646689" y="40236162"/>
              </a:cxn>
              <a:cxn ang="0">
                <a:pos x="106646689" y="68976520"/>
              </a:cxn>
              <a:cxn ang="0">
                <a:pos x="98000119" y="68976520"/>
              </a:cxn>
              <a:cxn ang="0">
                <a:pos x="98000119" y="152324068"/>
              </a:cxn>
              <a:cxn ang="0">
                <a:pos x="106646689" y="152324068"/>
              </a:cxn>
              <a:cxn ang="0">
                <a:pos x="106646689" y="212678311"/>
              </a:cxn>
              <a:cxn ang="0">
                <a:pos x="106646689" y="241418669"/>
              </a:cxn>
              <a:cxn ang="0">
                <a:pos x="126822585" y="261536750"/>
              </a:cxn>
              <a:cxn ang="0">
                <a:pos x="129705341" y="261536750"/>
              </a:cxn>
              <a:cxn ang="0">
                <a:pos x="144117423" y="241418669"/>
              </a:cxn>
              <a:cxn ang="0">
                <a:pos x="144117423" y="152324068"/>
              </a:cxn>
              <a:cxn ang="0">
                <a:pos x="155646749" y="152324068"/>
              </a:cxn>
              <a:cxn ang="0">
                <a:pos x="155646749" y="152324068"/>
              </a:cxn>
              <a:cxn ang="0">
                <a:pos x="155646749" y="422483095"/>
              </a:cxn>
              <a:cxn ang="0">
                <a:pos x="98000119" y="422483095"/>
              </a:cxn>
              <a:cxn ang="0">
                <a:pos x="98000119" y="465592784"/>
              </a:cxn>
              <a:cxn ang="0">
                <a:pos x="195998541" y="465592784"/>
              </a:cxn>
              <a:cxn ang="0">
                <a:pos x="195998541" y="68976520"/>
              </a:cxn>
              <a:cxn ang="0">
                <a:pos x="144117423" y="68976520"/>
              </a:cxn>
              <a:cxn ang="0">
                <a:pos x="144117423" y="48858439"/>
              </a:cxn>
              <a:cxn ang="0">
                <a:pos x="193115785" y="37362635"/>
              </a:cxn>
              <a:cxn ang="0">
                <a:pos x="204645111" y="17244554"/>
              </a:cxn>
              <a:cxn ang="0">
                <a:pos x="184469215" y="2873527"/>
              </a:cxn>
              <a:cxn ang="0">
                <a:pos x="123939829" y="17244554"/>
              </a:cxn>
              <a:cxn ang="0">
                <a:pos x="112410503" y="22991608"/>
              </a:cxn>
              <a:cxn ang="0">
                <a:pos x="98000119" y="68976520"/>
              </a:cxn>
              <a:cxn ang="0">
                <a:pos x="0" y="68976520"/>
              </a:cxn>
              <a:cxn ang="0">
                <a:pos x="0" y="465592784"/>
              </a:cxn>
              <a:cxn ang="0">
                <a:pos x="98000119" y="465592784"/>
              </a:cxn>
              <a:cxn ang="0">
                <a:pos x="98000119" y="422483095"/>
              </a:cxn>
              <a:cxn ang="0">
                <a:pos x="40353490" y="422483095"/>
              </a:cxn>
              <a:cxn ang="0">
                <a:pos x="40353490" y="152324068"/>
              </a:cxn>
              <a:cxn ang="0">
                <a:pos x="98000119" y="152324068"/>
              </a:cxn>
              <a:cxn ang="0">
                <a:pos x="98000119" y="68976520"/>
              </a:cxn>
            </a:cxnLst>
            <a:rect l="0" t="0" r="0" b="0"/>
            <a:pathLst>
              <a:path w="72" h="162">
                <a:moveTo>
                  <a:pt x="39" y="8"/>
                </a:moveTo>
                <a:cubicBezTo>
                  <a:pt x="37" y="10"/>
                  <a:pt x="37" y="12"/>
                  <a:pt x="37" y="14"/>
                </a:cubicBezTo>
                <a:cubicBezTo>
                  <a:pt x="37" y="14"/>
                  <a:pt x="37" y="18"/>
                  <a:pt x="37" y="24"/>
                </a:cubicBezTo>
                <a:cubicBezTo>
                  <a:pt x="34" y="24"/>
                  <a:pt x="34" y="24"/>
                  <a:pt x="34" y="24"/>
                </a:cubicBezTo>
                <a:cubicBezTo>
                  <a:pt x="34" y="53"/>
                  <a:pt x="34" y="53"/>
                  <a:pt x="34" y="53"/>
                </a:cubicBezTo>
                <a:cubicBezTo>
                  <a:pt x="37" y="53"/>
                  <a:pt x="37" y="53"/>
                  <a:pt x="37" y="53"/>
                </a:cubicBezTo>
                <a:cubicBezTo>
                  <a:pt x="37" y="64"/>
                  <a:pt x="37" y="73"/>
                  <a:pt x="37" y="74"/>
                </a:cubicBezTo>
                <a:cubicBezTo>
                  <a:pt x="37" y="76"/>
                  <a:pt x="37" y="84"/>
                  <a:pt x="37" y="84"/>
                </a:cubicBezTo>
                <a:cubicBezTo>
                  <a:pt x="37" y="88"/>
                  <a:pt x="40" y="91"/>
                  <a:pt x="44" y="91"/>
                </a:cubicBezTo>
                <a:cubicBezTo>
                  <a:pt x="44" y="91"/>
                  <a:pt x="45" y="91"/>
                  <a:pt x="45" y="91"/>
                </a:cubicBezTo>
                <a:cubicBezTo>
                  <a:pt x="48" y="90"/>
                  <a:pt x="50" y="87"/>
                  <a:pt x="50" y="84"/>
                </a:cubicBezTo>
                <a:cubicBezTo>
                  <a:pt x="50" y="53"/>
                  <a:pt x="50" y="53"/>
                  <a:pt x="50" y="53"/>
                </a:cubicBezTo>
                <a:cubicBezTo>
                  <a:pt x="54" y="53"/>
                  <a:pt x="54" y="53"/>
                  <a:pt x="54" y="53"/>
                </a:cubicBezTo>
                <a:cubicBezTo>
                  <a:pt x="54" y="53"/>
                  <a:pt x="54" y="53"/>
                  <a:pt x="54" y="53"/>
                </a:cubicBezTo>
                <a:cubicBezTo>
                  <a:pt x="54" y="147"/>
                  <a:pt x="54" y="147"/>
                  <a:pt x="54" y="147"/>
                </a:cubicBezTo>
                <a:cubicBezTo>
                  <a:pt x="34" y="147"/>
                  <a:pt x="34" y="147"/>
                  <a:pt x="34" y="147"/>
                </a:cubicBezTo>
                <a:cubicBezTo>
                  <a:pt x="34" y="162"/>
                  <a:pt x="34" y="162"/>
                  <a:pt x="34" y="162"/>
                </a:cubicBezTo>
                <a:cubicBezTo>
                  <a:pt x="68" y="162"/>
                  <a:pt x="68" y="162"/>
                  <a:pt x="68" y="162"/>
                </a:cubicBezTo>
                <a:cubicBezTo>
                  <a:pt x="68" y="24"/>
                  <a:pt x="68" y="24"/>
                  <a:pt x="68" y="24"/>
                </a:cubicBezTo>
                <a:cubicBezTo>
                  <a:pt x="50" y="24"/>
                  <a:pt x="50" y="24"/>
                  <a:pt x="50" y="24"/>
                </a:cubicBezTo>
                <a:cubicBezTo>
                  <a:pt x="50" y="17"/>
                  <a:pt x="50" y="17"/>
                  <a:pt x="50" y="17"/>
                </a:cubicBezTo>
                <a:cubicBezTo>
                  <a:pt x="67" y="13"/>
                  <a:pt x="67" y="13"/>
                  <a:pt x="67" y="13"/>
                </a:cubicBezTo>
                <a:cubicBezTo>
                  <a:pt x="70" y="13"/>
                  <a:pt x="72" y="9"/>
                  <a:pt x="71" y="6"/>
                </a:cubicBezTo>
                <a:cubicBezTo>
                  <a:pt x="71" y="2"/>
                  <a:pt x="67" y="0"/>
                  <a:pt x="64" y="1"/>
                </a:cubicBezTo>
                <a:cubicBezTo>
                  <a:pt x="62" y="1"/>
                  <a:pt x="46" y="5"/>
                  <a:pt x="43" y="6"/>
                </a:cubicBezTo>
                <a:cubicBezTo>
                  <a:pt x="42" y="6"/>
                  <a:pt x="40" y="7"/>
                  <a:pt x="39" y="8"/>
                </a:cubicBezTo>
                <a:close/>
                <a:moveTo>
                  <a:pt x="34" y="24"/>
                </a:moveTo>
                <a:cubicBezTo>
                  <a:pt x="0" y="24"/>
                  <a:pt x="0" y="24"/>
                  <a:pt x="0" y="24"/>
                </a:cubicBezTo>
                <a:cubicBezTo>
                  <a:pt x="0" y="162"/>
                  <a:pt x="0" y="162"/>
                  <a:pt x="0" y="162"/>
                </a:cubicBezTo>
                <a:cubicBezTo>
                  <a:pt x="34" y="162"/>
                  <a:pt x="34" y="162"/>
                  <a:pt x="34" y="162"/>
                </a:cubicBezTo>
                <a:cubicBezTo>
                  <a:pt x="34" y="147"/>
                  <a:pt x="34" y="147"/>
                  <a:pt x="34" y="147"/>
                </a:cubicBezTo>
                <a:cubicBezTo>
                  <a:pt x="14" y="147"/>
                  <a:pt x="14" y="147"/>
                  <a:pt x="14" y="147"/>
                </a:cubicBezTo>
                <a:cubicBezTo>
                  <a:pt x="14" y="53"/>
                  <a:pt x="14" y="53"/>
                  <a:pt x="14" y="53"/>
                </a:cubicBezTo>
                <a:cubicBezTo>
                  <a:pt x="34" y="53"/>
                  <a:pt x="34" y="53"/>
                  <a:pt x="34" y="53"/>
                </a:cubicBezTo>
                <a:lnTo>
                  <a:pt x="34" y="24"/>
                </a:lnTo>
                <a:close/>
              </a:path>
            </a:pathLst>
          </a:custGeom>
          <a:solidFill>
            <a:schemeClr val="bg1">
              <a:alpha val="100000"/>
            </a:schemeClr>
          </a:solidFill>
          <a:ln w="9525">
            <a:noFill/>
          </a:ln>
        </p:spPr>
        <p:txBody>
          <a:bodyPr/>
          <a:lstStyle/>
          <a:p>
            <a:endParaRPr lang="zh-CN" altLang="en-US"/>
          </a:p>
        </p:txBody>
      </p:sp>
      <p:sp>
        <p:nvSpPr>
          <p:cNvPr id="32820" name="Freeform 53"/>
          <p:cNvSpPr>
            <a:spLocks noEditPoints="1"/>
          </p:cNvSpPr>
          <p:nvPr/>
        </p:nvSpPr>
        <p:spPr>
          <a:xfrm>
            <a:off x="4116388" y="3043238"/>
            <a:ext cx="107950" cy="242887"/>
          </a:xfrm>
          <a:custGeom>
            <a:avLst/>
            <a:gdLst/>
            <a:ahLst/>
            <a:cxnLst>
              <a:cxn ang="0">
                <a:pos x="91040645" y="357733485"/>
              </a:cxn>
              <a:cxn ang="0">
                <a:pos x="91040645" y="357733485"/>
              </a:cxn>
              <a:cxn ang="0">
                <a:pos x="179235795" y="401008136"/>
              </a:cxn>
              <a:cxn ang="0">
                <a:pos x="182081289" y="401008136"/>
              </a:cxn>
              <a:cxn ang="0">
                <a:pos x="182081289" y="109628661"/>
              </a:cxn>
              <a:cxn ang="0">
                <a:pos x="176391987" y="66354011"/>
              </a:cxn>
              <a:cxn ang="0">
                <a:pos x="153631404" y="37504810"/>
              </a:cxn>
              <a:cxn ang="0">
                <a:pos x="153631404" y="11539680"/>
              </a:cxn>
              <a:cxn ang="0">
                <a:pos x="153631404" y="0"/>
              </a:cxn>
              <a:cxn ang="0">
                <a:pos x="142251113" y="0"/>
              </a:cxn>
              <a:cxn ang="0">
                <a:pos x="91040645" y="0"/>
              </a:cxn>
              <a:cxn ang="0">
                <a:pos x="91040645" y="11539680"/>
              </a:cxn>
              <a:cxn ang="0">
                <a:pos x="142251113" y="11539680"/>
              </a:cxn>
              <a:cxn ang="0">
                <a:pos x="142251113" y="31734970"/>
              </a:cxn>
              <a:cxn ang="0">
                <a:pos x="142251113" y="173096902"/>
              </a:cxn>
              <a:cxn ang="0">
                <a:pos x="91040645" y="121168341"/>
              </a:cxn>
              <a:cxn ang="0">
                <a:pos x="91040645" y="121168341"/>
              </a:cxn>
              <a:cxn ang="0">
                <a:pos x="91040645" y="357733485"/>
              </a:cxn>
              <a:cxn ang="0">
                <a:pos x="2845495" y="401008136"/>
              </a:cxn>
              <a:cxn ang="0">
                <a:pos x="91040645" y="357733485"/>
              </a:cxn>
              <a:cxn ang="0">
                <a:pos x="91040645" y="121168341"/>
              </a:cxn>
              <a:cxn ang="0">
                <a:pos x="39830177" y="173096902"/>
              </a:cxn>
              <a:cxn ang="0">
                <a:pos x="39830177" y="31734970"/>
              </a:cxn>
              <a:cxn ang="0">
                <a:pos x="39830177" y="31734970"/>
              </a:cxn>
              <a:cxn ang="0">
                <a:pos x="39830177" y="31734970"/>
              </a:cxn>
              <a:cxn ang="0">
                <a:pos x="39830177" y="11539680"/>
              </a:cxn>
              <a:cxn ang="0">
                <a:pos x="91040645" y="11539680"/>
              </a:cxn>
              <a:cxn ang="0">
                <a:pos x="91040645" y="0"/>
              </a:cxn>
              <a:cxn ang="0">
                <a:pos x="39830177" y="0"/>
              </a:cxn>
              <a:cxn ang="0">
                <a:pos x="28449885" y="0"/>
              </a:cxn>
              <a:cxn ang="0">
                <a:pos x="28449885" y="11539680"/>
              </a:cxn>
              <a:cxn ang="0">
                <a:pos x="28449885" y="37504810"/>
              </a:cxn>
              <a:cxn ang="0">
                <a:pos x="2845495" y="66354011"/>
              </a:cxn>
              <a:cxn ang="0">
                <a:pos x="0" y="109628661"/>
              </a:cxn>
              <a:cxn ang="0">
                <a:pos x="0" y="401008136"/>
              </a:cxn>
              <a:cxn ang="0">
                <a:pos x="2845495" y="401008136"/>
              </a:cxn>
            </a:cxnLst>
            <a:rect l="0" t="0" r="0" b="0"/>
            <a:pathLst>
              <a:path w="64" h="143">
                <a:moveTo>
                  <a:pt x="32" y="124"/>
                </a:moveTo>
                <a:cubicBezTo>
                  <a:pt x="32" y="124"/>
                  <a:pt x="32" y="124"/>
                  <a:pt x="32" y="124"/>
                </a:cubicBezTo>
                <a:cubicBezTo>
                  <a:pt x="47" y="124"/>
                  <a:pt x="59" y="128"/>
                  <a:pt x="63" y="139"/>
                </a:cubicBezTo>
                <a:cubicBezTo>
                  <a:pt x="64" y="143"/>
                  <a:pt x="64" y="143"/>
                  <a:pt x="64" y="139"/>
                </a:cubicBezTo>
                <a:cubicBezTo>
                  <a:pt x="64" y="118"/>
                  <a:pt x="64" y="59"/>
                  <a:pt x="64" y="38"/>
                </a:cubicBezTo>
                <a:cubicBezTo>
                  <a:pt x="64" y="34"/>
                  <a:pt x="64" y="27"/>
                  <a:pt x="62" y="23"/>
                </a:cubicBezTo>
                <a:cubicBezTo>
                  <a:pt x="61" y="18"/>
                  <a:pt x="58" y="15"/>
                  <a:pt x="54" y="13"/>
                </a:cubicBezTo>
                <a:cubicBezTo>
                  <a:pt x="54" y="4"/>
                  <a:pt x="54" y="4"/>
                  <a:pt x="54" y="4"/>
                </a:cubicBezTo>
                <a:cubicBezTo>
                  <a:pt x="54" y="0"/>
                  <a:pt x="54" y="0"/>
                  <a:pt x="54" y="0"/>
                </a:cubicBezTo>
                <a:cubicBezTo>
                  <a:pt x="50" y="0"/>
                  <a:pt x="50" y="0"/>
                  <a:pt x="50" y="0"/>
                </a:cubicBezTo>
                <a:cubicBezTo>
                  <a:pt x="32" y="0"/>
                  <a:pt x="32" y="0"/>
                  <a:pt x="32" y="0"/>
                </a:cubicBezTo>
                <a:cubicBezTo>
                  <a:pt x="32" y="4"/>
                  <a:pt x="32" y="4"/>
                  <a:pt x="32" y="4"/>
                </a:cubicBezTo>
                <a:cubicBezTo>
                  <a:pt x="50" y="4"/>
                  <a:pt x="50" y="4"/>
                  <a:pt x="50" y="4"/>
                </a:cubicBezTo>
                <a:cubicBezTo>
                  <a:pt x="50" y="11"/>
                  <a:pt x="50" y="11"/>
                  <a:pt x="50" y="11"/>
                </a:cubicBezTo>
                <a:cubicBezTo>
                  <a:pt x="50" y="60"/>
                  <a:pt x="50" y="60"/>
                  <a:pt x="50" y="60"/>
                </a:cubicBezTo>
                <a:cubicBezTo>
                  <a:pt x="32" y="42"/>
                  <a:pt x="32" y="42"/>
                  <a:pt x="32" y="42"/>
                </a:cubicBezTo>
                <a:cubicBezTo>
                  <a:pt x="32" y="42"/>
                  <a:pt x="32" y="42"/>
                  <a:pt x="32" y="42"/>
                </a:cubicBezTo>
                <a:lnTo>
                  <a:pt x="32" y="124"/>
                </a:lnTo>
                <a:close/>
                <a:moveTo>
                  <a:pt x="1" y="139"/>
                </a:moveTo>
                <a:cubicBezTo>
                  <a:pt x="5" y="128"/>
                  <a:pt x="17" y="124"/>
                  <a:pt x="32" y="124"/>
                </a:cubicBezTo>
                <a:cubicBezTo>
                  <a:pt x="32" y="42"/>
                  <a:pt x="32" y="42"/>
                  <a:pt x="32" y="42"/>
                </a:cubicBezTo>
                <a:cubicBezTo>
                  <a:pt x="14" y="60"/>
                  <a:pt x="14" y="60"/>
                  <a:pt x="14" y="60"/>
                </a:cubicBezTo>
                <a:cubicBezTo>
                  <a:pt x="14" y="11"/>
                  <a:pt x="14" y="11"/>
                  <a:pt x="14" y="11"/>
                </a:cubicBezTo>
                <a:cubicBezTo>
                  <a:pt x="14" y="11"/>
                  <a:pt x="14" y="11"/>
                  <a:pt x="14" y="11"/>
                </a:cubicBezTo>
                <a:cubicBezTo>
                  <a:pt x="14" y="11"/>
                  <a:pt x="14" y="11"/>
                  <a:pt x="14" y="11"/>
                </a:cubicBezTo>
                <a:cubicBezTo>
                  <a:pt x="14" y="4"/>
                  <a:pt x="14" y="4"/>
                  <a:pt x="14" y="4"/>
                </a:cubicBezTo>
                <a:cubicBezTo>
                  <a:pt x="32" y="4"/>
                  <a:pt x="32" y="4"/>
                  <a:pt x="32" y="4"/>
                </a:cubicBezTo>
                <a:cubicBezTo>
                  <a:pt x="32" y="0"/>
                  <a:pt x="32" y="0"/>
                  <a:pt x="32" y="0"/>
                </a:cubicBezTo>
                <a:cubicBezTo>
                  <a:pt x="14" y="0"/>
                  <a:pt x="14" y="0"/>
                  <a:pt x="14" y="0"/>
                </a:cubicBezTo>
                <a:cubicBezTo>
                  <a:pt x="10" y="0"/>
                  <a:pt x="10" y="0"/>
                  <a:pt x="10" y="0"/>
                </a:cubicBezTo>
                <a:cubicBezTo>
                  <a:pt x="10" y="4"/>
                  <a:pt x="10" y="4"/>
                  <a:pt x="10" y="4"/>
                </a:cubicBezTo>
                <a:cubicBezTo>
                  <a:pt x="10" y="13"/>
                  <a:pt x="10" y="13"/>
                  <a:pt x="10" y="13"/>
                </a:cubicBezTo>
                <a:cubicBezTo>
                  <a:pt x="6" y="15"/>
                  <a:pt x="3" y="18"/>
                  <a:pt x="1" y="23"/>
                </a:cubicBezTo>
                <a:cubicBezTo>
                  <a:pt x="0" y="27"/>
                  <a:pt x="0" y="34"/>
                  <a:pt x="0" y="38"/>
                </a:cubicBezTo>
                <a:cubicBezTo>
                  <a:pt x="0" y="59"/>
                  <a:pt x="0" y="118"/>
                  <a:pt x="0" y="139"/>
                </a:cubicBezTo>
                <a:cubicBezTo>
                  <a:pt x="0" y="143"/>
                  <a:pt x="0" y="143"/>
                  <a:pt x="1" y="139"/>
                </a:cubicBezTo>
                <a:close/>
              </a:path>
            </a:pathLst>
          </a:custGeom>
          <a:solidFill>
            <a:schemeClr val="bg1">
              <a:alpha val="100000"/>
            </a:schemeClr>
          </a:solidFill>
          <a:ln w="9525">
            <a:noFill/>
          </a:ln>
        </p:spPr>
        <p:txBody>
          <a:bodyPr/>
          <a:lstStyle/>
          <a:p>
            <a:endParaRPr lang="zh-CN" altLang="en-US"/>
          </a:p>
        </p:txBody>
      </p:sp>
      <p:sp>
        <p:nvSpPr>
          <p:cNvPr id="32821" name="Freeform 54"/>
          <p:cNvSpPr/>
          <p:nvPr/>
        </p:nvSpPr>
        <p:spPr>
          <a:xfrm>
            <a:off x="4232275" y="3059113"/>
            <a:ext cx="107950" cy="227012"/>
          </a:xfrm>
          <a:custGeom>
            <a:avLst/>
            <a:gdLst/>
            <a:ahLst/>
            <a:cxnLst>
              <a:cxn ang="0">
                <a:pos x="2845495" y="373106081"/>
              </a:cxn>
              <a:cxn ang="0">
                <a:pos x="91040645" y="330056813"/>
              </a:cxn>
              <a:cxn ang="0">
                <a:pos x="179235795" y="373106081"/>
              </a:cxn>
              <a:cxn ang="0">
                <a:pos x="182081289" y="373106081"/>
              </a:cxn>
              <a:cxn ang="0">
                <a:pos x="182081289" y="83232086"/>
              </a:cxn>
              <a:cxn ang="0">
                <a:pos x="179235795" y="40181124"/>
              </a:cxn>
              <a:cxn ang="0">
                <a:pos x="91040645" y="0"/>
              </a:cxn>
              <a:cxn ang="0">
                <a:pos x="2845495" y="40181124"/>
              </a:cxn>
              <a:cxn ang="0">
                <a:pos x="0" y="83232086"/>
              </a:cxn>
              <a:cxn ang="0">
                <a:pos x="0" y="373106081"/>
              </a:cxn>
              <a:cxn ang="0">
                <a:pos x="2845495" y="373106081"/>
              </a:cxn>
            </a:cxnLst>
            <a:rect l="0" t="0" r="0" b="0"/>
            <a:pathLst>
              <a:path w="64" h="134">
                <a:moveTo>
                  <a:pt x="1" y="130"/>
                </a:moveTo>
                <a:cubicBezTo>
                  <a:pt x="5" y="119"/>
                  <a:pt x="17" y="115"/>
                  <a:pt x="32" y="115"/>
                </a:cubicBezTo>
                <a:cubicBezTo>
                  <a:pt x="47" y="115"/>
                  <a:pt x="59" y="119"/>
                  <a:pt x="63" y="130"/>
                </a:cubicBezTo>
                <a:cubicBezTo>
                  <a:pt x="64" y="134"/>
                  <a:pt x="64" y="134"/>
                  <a:pt x="64" y="130"/>
                </a:cubicBezTo>
                <a:cubicBezTo>
                  <a:pt x="64" y="109"/>
                  <a:pt x="64" y="50"/>
                  <a:pt x="64" y="29"/>
                </a:cubicBezTo>
                <a:cubicBezTo>
                  <a:pt x="64" y="25"/>
                  <a:pt x="64" y="18"/>
                  <a:pt x="63" y="14"/>
                </a:cubicBezTo>
                <a:cubicBezTo>
                  <a:pt x="59" y="3"/>
                  <a:pt x="46" y="0"/>
                  <a:pt x="32" y="0"/>
                </a:cubicBezTo>
                <a:cubicBezTo>
                  <a:pt x="17" y="0"/>
                  <a:pt x="5" y="3"/>
                  <a:pt x="1" y="14"/>
                </a:cubicBezTo>
                <a:cubicBezTo>
                  <a:pt x="0" y="18"/>
                  <a:pt x="0" y="25"/>
                  <a:pt x="0" y="29"/>
                </a:cubicBezTo>
                <a:cubicBezTo>
                  <a:pt x="0" y="50"/>
                  <a:pt x="0" y="109"/>
                  <a:pt x="0" y="130"/>
                </a:cubicBezTo>
                <a:cubicBezTo>
                  <a:pt x="0" y="134"/>
                  <a:pt x="0" y="134"/>
                  <a:pt x="1" y="130"/>
                </a:cubicBezTo>
                <a:close/>
              </a:path>
            </a:pathLst>
          </a:custGeom>
          <a:solidFill>
            <a:schemeClr val="bg1">
              <a:alpha val="100000"/>
            </a:schemeClr>
          </a:solidFill>
          <a:ln w="9525">
            <a:noFill/>
          </a:ln>
        </p:spPr>
        <p:txBody>
          <a:bodyPr/>
          <a:lstStyle/>
          <a:p>
            <a:endParaRPr lang="zh-CN" altLang="en-US"/>
          </a:p>
        </p:txBody>
      </p:sp>
      <p:sp>
        <p:nvSpPr>
          <p:cNvPr id="32822" name="Freeform 55"/>
          <p:cNvSpPr/>
          <p:nvPr/>
        </p:nvSpPr>
        <p:spPr>
          <a:xfrm>
            <a:off x="5041900" y="3160713"/>
            <a:ext cx="254000" cy="209550"/>
          </a:xfrm>
          <a:custGeom>
            <a:avLst/>
            <a:gdLst/>
            <a:ahLst/>
            <a:cxnLst>
              <a:cxn ang="0">
                <a:pos x="330141263" y="0"/>
              </a:cxn>
              <a:cxn ang="0">
                <a:pos x="141128750" y="189012513"/>
              </a:cxn>
              <a:cxn ang="0">
                <a:pos x="70564375" y="115927188"/>
              </a:cxn>
              <a:cxn ang="0">
                <a:pos x="0" y="191531875"/>
              </a:cxn>
              <a:cxn ang="0">
                <a:pos x="68045013" y="259576888"/>
              </a:cxn>
              <a:cxn ang="0">
                <a:pos x="141128750" y="332660625"/>
              </a:cxn>
              <a:cxn ang="0">
                <a:pos x="216733438" y="259576888"/>
              </a:cxn>
              <a:cxn ang="0">
                <a:pos x="403225000" y="73085325"/>
              </a:cxn>
              <a:cxn ang="0">
                <a:pos x="330141263" y="0"/>
              </a:cxn>
            </a:cxnLst>
            <a:rect l="0" t="0" r="0" b="0"/>
            <a:pathLst>
              <a:path w="160" h="132">
                <a:moveTo>
                  <a:pt x="131" y="0"/>
                </a:moveTo>
                <a:lnTo>
                  <a:pt x="56" y="75"/>
                </a:lnTo>
                <a:lnTo>
                  <a:pt x="28" y="46"/>
                </a:lnTo>
                <a:lnTo>
                  <a:pt x="0" y="76"/>
                </a:lnTo>
                <a:lnTo>
                  <a:pt x="27" y="103"/>
                </a:lnTo>
                <a:lnTo>
                  <a:pt x="56" y="132"/>
                </a:lnTo>
                <a:lnTo>
                  <a:pt x="86" y="103"/>
                </a:lnTo>
                <a:lnTo>
                  <a:pt x="160" y="29"/>
                </a:lnTo>
                <a:lnTo>
                  <a:pt x="131" y="0"/>
                </a:lnTo>
                <a:close/>
              </a:path>
            </a:pathLst>
          </a:custGeom>
          <a:solidFill>
            <a:schemeClr val="bg1">
              <a:alpha val="100000"/>
            </a:schemeClr>
          </a:solidFill>
          <a:ln w="9525">
            <a:noFill/>
          </a:ln>
        </p:spPr>
        <p:txBody>
          <a:bodyPr/>
          <a:lstStyle/>
          <a:p>
            <a:endParaRPr lang="zh-CN" altLang="en-US"/>
          </a:p>
        </p:txBody>
      </p:sp>
      <p:sp>
        <p:nvSpPr>
          <p:cNvPr id="32823" name="Freeform 56"/>
          <p:cNvSpPr/>
          <p:nvPr/>
        </p:nvSpPr>
        <p:spPr>
          <a:xfrm>
            <a:off x="4144963" y="2917825"/>
            <a:ext cx="239712" cy="58738"/>
          </a:xfrm>
          <a:custGeom>
            <a:avLst/>
            <a:gdLst/>
            <a:ahLst/>
            <a:cxnLst>
              <a:cxn ang="0">
                <a:pos x="380543594" y="0"/>
              </a:cxn>
              <a:cxn ang="0">
                <a:pos x="345261480" y="0"/>
              </a:cxn>
              <a:cxn ang="0">
                <a:pos x="345261480" y="57964881"/>
              </a:cxn>
              <a:cxn ang="0">
                <a:pos x="35282114" y="57964881"/>
              </a:cxn>
              <a:cxn ang="0">
                <a:pos x="35282114" y="2520971"/>
              </a:cxn>
              <a:cxn ang="0">
                <a:pos x="0" y="2520971"/>
              </a:cxn>
              <a:cxn ang="0">
                <a:pos x="0" y="93247369"/>
              </a:cxn>
              <a:cxn ang="0">
                <a:pos x="380543594" y="93247369"/>
              </a:cxn>
              <a:cxn ang="0">
                <a:pos x="380543594" y="0"/>
              </a:cxn>
            </a:cxnLst>
            <a:rect l="0" t="0" r="0" b="0"/>
            <a:pathLst>
              <a:path w="151" h="37">
                <a:moveTo>
                  <a:pt x="151" y="0"/>
                </a:moveTo>
                <a:lnTo>
                  <a:pt x="137" y="0"/>
                </a:lnTo>
                <a:lnTo>
                  <a:pt x="137" y="23"/>
                </a:lnTo>
                <a:lnTo>
                  <a:pt x="14" y="23"/>
                </a:lnTo>
                <a:lnTo>
                  <a:pt x="14" y="1"/>
                </a:lnTo>
                <a:lnTo>
                  <a:pt x="0" y="1"/>
                </a:lnTo>
                <a:lnTo>
                  <a:pt x="0" y="37"/>
                </a:lnTo>
                <a:lnTo>
                  <a:pt x="151" y="37"/>
                </a:lnTo>
                <a:lnTo>
                  <a:pt x="151" y="0"/>
                </a:lnTo>
                <a:close/>
              </a:path>
            </a:pathLst>
          </a:custGeom>
          <a:solidFill>
            <a:schemeClr val="bg1">
              <a:alpha val="100000"/>
            </a:schemeClr>
          </a:solidFill>
          <a:ln w="9525">
            <a:noFill/>
          </a:ln>
        </p:spPr>
        <p:txBody>
          <a:bodyPr/>
          <a:lstStyle/>
          <a:p>
            <a:endParaRPr lang="zh-CN" altLang="en-US"/>
          </a:p>
        </p:txBody>
      </p:sp>
      <p:sp>
        <p:nvSpPr>
          <p:cNvPr id="32824" name="Freeform 57"/>
          <p:cNvSpPr/>
          <p:nvPr/>
        </p:nvSpPr>
        <p:spPr>
          <a:xfrm>
            <a:off x="4179888" y="2749550"/>
            <a:ext cx="176212" cy="187325"/>
          </a:xfrm>
          <a:custGeom>
            <a:avLst/>
            <a:gdLst/>
            <a:ahLst/>
            <a:cxnLst>
              <a:cxn ang="0">
                <a:pos x="47883627" y="126007813"/>
              </a:cxn>
              <a:cxn ang="0">
                <a:pos x="0" y="126007813"/>
              </a:cxn>
              <a:cxn ang="0">
                <a:pos x="138608994" y="297378438"/>
              </a:cxn>
              <a:cxn ang="0">
                <a:pos x="279737344" y="126007813"/>
              </a:cxn>
              <a:cxn ang="0">
                <a:pos x="229334362" y="126007813"/>
              </a:cxn>
              <a:cxn ang="0">
                <a:pos x="229334362" y="0"/>
              </a:cxn>
              <a:cxn ang="0">
                <a:pos x="47883627" y="0"/>
              </a:cxn>
              <a:cxn ang="0">
                <a:pos x="47883627" y="126007813"/>
              </a:cxn>
            </a:cxnLst>
            <a:rect l="0" t="0" r="0" b="0"/>
            <a:pathLst>
              <a:path w="111" h="118">
                <a:moveTo>
                  <a:pt x="19" y="50"/>
                </a:moveTo>
                <a:lnTo>
                  <a:pt x="0" y="50"/>
                </a:lnTo>
                <a:lnTo>
                  <a:pt x="55" y="118"/>
                </a:lnTo>
                <a:lnTo>
                  <a:pt x="111" y="50"/>
                </a:lnTo>
                <a:lnTo>
                  <a:pt x="91" y="50"/>
                </a:lnTo>
                <a:lnTo>
                  <a:pt x="91" y="0"/>
                </a:lnTo>
                <a:lnTo>
                  <a:pt x="19" y="0"/>
                </a:lnTo>
                <a:lnTo>
                  <a:pt x="19" y="50"/>
                </a:lnTo>
                <a:close/>
              </a:path>
            </a:pathLst>
          </a:custGeom>
          <a:solidFill>
            <a:schemeClr val="bg1">
              <a:alpha val="100000"/>
            </a:schemeClr>
          </a:solidFill>
          <a:ln w="9525">
            <a:noFill/>
          </a:ln>
        </p:spPr>
        <p:txBody>
          <a:bodyPr/>
          <a:lstStyle/>
          <a:p>
            <a:endParaRPr lang="zh-CN" altLang="en-US"/>
          </a:p>
        </p:txBody>
      </p:sp>
      <p:sp>
        <p:nvSpPr>
          <p:cNvPr id="32825" name="Rectangle 58"/>
          <p:cNvSpPr/>
          <p:nvPr/>
        </p:nvSpPr>
        <p:spPr>
          <a:xfrm>
            <a:off x="4660900" y="3232150"/>
            <a:ext cx="34925" cy="233363"/>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26" name="Rectangle 59"/>
          <p:cNvSpPr/>
          <p:nvPr/>
        </p:nvSpPr>
        <p:spPr>
          <a:xfrm>
            <a:off x="4610100" y="3359150"/>
            <a:ext cx="33338" cy="106363"/>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27" name="Rectangle 60"/>
          <p:cNvSpPr/>
          <p:nvPr/>
        </p:nvSpPr>
        <p:spPr>
          <a:xfrm>
            <a:off x="4557713" y="3267075"/>
            <a:ext cx="34925" cy="198438"/>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28" name="Rectangle 61"/>
          <p:cNvSpPr/>
          <p:nvPr/>
        </p:nvSpPr>
        <p:spPr>
          <a:xfrm>
            <a:off x="4506913" y="3328988"/>
            <a:ext cx="34925" cy="13652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29" name="Rectangle 62"/>
          <p:cNvSpPr/>
          <p:nvPr/>
        </p:nvSpPr>
        <p:spPr>
          <a:xfrm>
            <a:off x="4456113" y="3306763"/>
            <a:ext cx="34925" cy="158750"/>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30" name="Rectangle 63"/>
          <p:cNvSpPr/>
          <p:nvPr/>
        </p:nvSpPr>
        <p:spPr>
          <a:xfrm>
            <a:off x="4660900" y="3205163"/>
            <a:ext cx="34925" cy="1587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31" name="Rectangle 64"/>
          <p:cNvSpPr/>
          <p:nvPr/>
        </p:nvSpPr>
        <p:spPr>
          <a:xfrm>
            <a:off x="4557713" y="3240088"/>
            <a:ext cx="34925" cy="17462"/>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32" name="Rectangle 65"/>
          <p:cNvSpPr/>
          <p:nvPr/>
        </p:nvSpPr>
        <p:spPr>
          <a:xfrm>
            <a:off x="4506913" y="3303588"/>
            <a:ext cx="34925" cy="1587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33" name="Rectangle 66"/>
          <p:cNvSpPr/>
          <p:nvPr/>
        </p:nvSpPr>
        <p:spPr>
          <a:xfrm>
            <a:off x="4456113" y="3281363"/>
            <a:ext cx="34925" cy="1587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34" name="Rectangle 67"/>
          <p:cNvSpPr/>
          <p:nvPr/>
        </p:nvSpPr>
        <p:spPr>
          <a:xfrm>
            <a:off x="4610100" y="3333750"/>
            <a:ext cx="33338" cy="1587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35" name="Freeform 68"/>
          <p:cNvSpPr>
            <a:spLocks noEditPoints="1"/>
          </p:cNvSpPr>
          <p:nvPr/>
        </p:nvSpPr>
        <p:spPr>
          <a:xfrm>
            <a:off x="3806825" y="3305175"/>
            <a:ext cx="136525" cy="82550"/>
          </a:xfrm>
          <a:custGeom>
            <a:avLst/>
            <a:gdLst/>
            <a:ahLst/>
            <a:cxnLst>
              <a:cxn ang="0">
                <a:pos x="216733438" y="22682200"/>
              </a:cxn>
              <a:cxn ang="0">
                <a:pos x="216733438" y="0"/>
              </a:cxn>
              <a:cxn ang="0">
                <a:pos x="108367513" y="0"/>
              </a:cxn>
              <a:cxn ang="0">
                <a:pos x="108367513" y="20161250"/>
              </a:cxn>
              <a:cxn ang="0">
                <a:pos x="156249688" y="20161250"/>
              </a:cxn>
              <a:cxn ang="0">
                <a:pos x="156249688" y="30241875"/>
              </a:cxn>
              <a:cxn ang="0">
                <a:pos x="108367513" y="30241875"/>
              </a:cxn>
              <a:cxn ang="0">
                <a:pos x="108367513" y="47883763"/>
              </a:cxn>
              <a:cxn ang="0">
                <a:pos x="156249688" y="47883763"/>
              </a:cxn>
              <a:cxn ang="0">
                <a:pos x="156249688" y="57964388"/>
              </a:cxn>
              <a:cxn ang="0">
                <a:pos x="108367513" y="57964388"/>
              </a:cxn>
              <a:cxn ang="0">
                <a:pos x="108367513" y="131048125"/>
              </a:cxn>
              <a:cxn ang="0">
                <a:pos x="216733438" y="22682200"/>
              </a:cxn>
              <a:cxn ang="0">
                <a:pos x="108367513" y="0"/>
              </a:cxn>
              <a:cxn ang="0">
                <a:pos x="0" y="0"/>
              </a:cxn>
              <a:cxn ang="0">
                <a:pos x="0" y="22682200"/>
              </a:cxn>
              <a:cxn ang="0">
                <a:pos x="108367513" y="131048125"/>
              </a:cxn>
              <a:cxn ang="0">
                <a:pos x="108367513" y="131048125"/>
              </a:cxn>
              <a:cxn ang="0">
                <a:pos x="108367513" y="57964388"/>
              </a:cxn>
              <a:cxn ang="0">
                <a:pos x="57964388" y="57964388"/>
              </a:cxn>
              <a:cxn ang="0">
                <a:pos x="57964388" y="47883763"/>
              </a:cxn>
              <a:cxn ang="0">
                <a:pos x="57964388" y="47883763"/>
              </a:cxn>
              <a:cxn ang="0">
                <a:pos x="108367513" y="47883763"/>
              </a:cxn>
              <a:cxn ang="0">
                <a:pos x="108367513" y="30241875"/>
              </a:cxn>
              <a:cxn ang="0">
                <a:pos x="57964388" y="30241875"/>
              </a:cxn>
              <a:cxn ang="0">
                <a:pos x="57964388" y="20161250"/>
              </a:cxn>
              <a:cxn ang="0">
                <a:pos x="57964388" y="20161250"/>
              </a:cxn>
              <a:cxn ang="0">
                <a:pos x="108367513" y="20161250"/>
              </a:cxn>
              <a:cxn ang="0">
                <a:pos x="108367513" y="0"/>
              </a:cxn>
            </a:cxnLst>
            <a:rect l="0" t="0" r="0" b="0"/>
            <a:pathLst>
              <a:path w="86" h="52">
                <a:moveTo>
                  <a:pt x="86" y="9"/>
                </a:moveTo>
                <a:lnTo>
                  <a:pt x="86" y="0"/>
                </a:lnTo>
                <a:lnTo>
                  <a:pt x="43" y="0"/>
                </a:lnTo>
                <a:lnTo>
                  <a:pt x="43" y="8"/>
                </a:lnTo>
                <a:lnTo>
                  <a:pt x="62" y="8"/>
                </a:lnTo>
                <a:lnTo>
                  <a:pt x="62" y="12"/>
                </a:lnTo>
                <a:lnTo>
                  <a:pt x="43" y="12"/>
                </a:lnTo>
                <a:lnTo>
                  <a:pt x="43" y="19"/>
                </a:lnTo>
                <a:lnTo>
                  <a:pt x="62" y="19"/>
                </a:lnTo>
                <a:lnTo>
                  <a:pt x="62" y="23"/>
                </a:lnTo>
                <a:lnTo>
                  <a:pt x="43" y="23"/>
                </a:lnTo>
                <a:lnTo>
                  <a:pt x="43" y="52"/>
                </a:lnTo>
                <a:lnTo>
                  <a:pt x="86" y="9"/>
                </a:lnTo>
                <a:close/>
                <a:moveTo>
                  <a:pt x="43" y="0"/>
                </a:moveTo>
                <a:lnTo>
                  <a:pt x="0" y="0"/>
                </a:lnTo>
                <a:lnTo>
                  <a:pt x="0" y="9"/>
                </a:lnTo>
                <a:lnTo>
                  <a:pt x="43" y="52"/>
                </a:lnTo>
                <a:lnTo>
                  <a:pt x="43" y="23"/>
                </a:lnTo>
                <a:lnTo>
                  <a:pt x="23" y="23"/>
                </a:lnTo>
                <a:lnTo>
                  <a:pt x="23" y="19"/>
                </a:lnTo>
                <a:lnTo>
                  <a:pt x="43" y="19"/>
                </a:lnTo>
                <a:lnTo>
                  <a:pt x="43" y="12"/>
                </a:lnTo>
                <a:lnTo>
                  <a:pt x="23" y="12"/>
                </a:lnTo>
                <a:lnTo>
                  <a:pt x="23" y="8"/>
                </a:lnTo>
                <a:lnTo>
                  <a:pt x="43" y="8"/>
                </a:lnTo>
                <a:lnTo>
                  <a:pt x="43" y="0"/>
                </a:lnTo>
                <a:close/>
              </a:path>
            </a:pathLst>
          </a:custGeom>
          <a:solidFill>
            <a:schemeClr val="bg1">
              <a:alpha val="100000"/>
            </a:schemeClr>
          </a:solidFill>
          <a:ln w="9525">
            <a:noFill/>
          </a:ln>
        </p:spPr>
        <p:txBody>
          <a:bodyPr/>
          <a:lstStyle/>
          <a:p>
            <a:endParaRPr lang="zh-CN" altLang="en-US"/>
          </a:p>
        </p:txBody>
      </p:sp>
      <p:sp>
        <p:nvSpPr>
          <p:cNvPr id="32836" name="Freeform 69"/>
          <p:cNvSpPr>
            <a:spLocks noEditPoints="1"/>
          </p:cNvSpPr>
          <p:nvPr/>
        </p:nvSpPr>
        <p:spPr>
          <a:xfrm>
            <a:off x="3760788" y="3184525"/>
            <a:ext cx="227012" cy="239713"/>
          </a:xfrm>
          <a:custGeom>
            <a:avLst/>
            <a:gdLst/>
            <a:ahLst/>
            <a:cxnLst>
              <a:cxn ang="0">
                <a:pos x="181450850" y="380545181"/>
              </a:cxn>
              <a:cxn ang="0">
                <a:pos x="360382344" y="380545181"/>
              </a:cxn>
              <a:cxn ang="0">
                <a:pos x="360382344" y="176411305"/>
              </a:cxn>
              <a:cxn ang="0">
                <a:pos x="181450850" y="0"/>
              </a:cxn>
              <a:cxn ang="0">
                <a:pos x="181450850" y="178932261"/>
              </a:cxn>
              <a:cxn ang="0">
                <a:pos x="342740495" y="178932261"/>
              </a:cxn>
              <a:cxn ang="0">
                <a:pos x="342740495" y="178932261"/>
              </a:cxn>
              <a:cxn ang="0">
                <a:pos x="289818124" y="229335491"/>
              </a:cxn>
              <a:cxn ang="0">
                <a:pos x="181450850" y="337701642"/>
              </a:cxn>
              <a:cxn ang="0">
                <a:pos x="181450850" y="380545181"/>
              </a:cxn>
              <a:cxn ang="0">
                <a:pos x="0" y="380545181"/>
              </a:cxn>
              <a:cxn ang="0">
                <a:pos x="181450850" y="380545181"/>
              </a:cxn>
              <a:cxn ang="0">
                <a:pos x="181450850" y="337701642"/>
              </a:cxn>
              <a:cxn ang="0">
                <a:pos x="73085164" y="229335491"/>
              </a:cxn>
              <a:cxn ang="0">
                <a:pos x="22682150" y="178932261"/>
              </a:cxn>
              <a:cxn ang="0">
                <a:pos x="181450850" y="178932261"/>
              </a:cxn>
              <a:cxn ang="0">
                <a:pos x="181450850" y="0"/>
              </a:cxn>
              <a:cxn ang="0">
                <a:pos x="0" y="176411305"/>
              </a:cxn>
              <a:cxn ang="0">
                <a:pos x="0" y="380545181"/>
              </a:cxn>
            </a:cxnLst>
            <a:rect l="0" t="0" r="0" b="0"/>
            <a:pathLst>
              <a:path w="143" h="151">
                <a:moveTo>
                  <a:pt x="72" y="151"/>
                </a:moveTo>
                <a:lnTo>
                  <a:pt x="143" y="151"/>
                </a:lnTo>
                <a:lnTo>
                  <a:pt x="143" y="70"/>
                </a:lnTo>
                <a:lnTo>
                  <a:pt x="72" y="0"/>
                </a:lnTo>
                <a:lnTo>
                  <a:pt x="72" y="71"/>
                </a:lnTo>
                <a:lnTo>
                  <a:pt x="136" y="71"/>
                </a:lnTo>
                <a:lnTo>
                  <a:pt x="115" y="91"/>
                </a:lnTo>
                <a:lnTo>
                  <a:pt x="72" y="134"/>
                </a:lnTo>
                <a:lnTo>
                  <a:pt x="72" y="151"/>
                </a:lnTo>
                <a:close/>
                <a:moveTo>
                  <a:pt x="0" y="151"/>
                </a:moveTo>
                <a:lnTo>
                  <a:pt x="72" y="151"/>
                </a:lnTo>
                <a:lnTo>
                  <a:pt x="72" y="134"/>
                </a:lnTo>
                <a:lnTo>
                  <a:pt x="29" y="91"/>
                </a:lnTo>
                <a:lnTo>
                  <a:pt x="9" y="71"/>
                </a:lnTo>
                <a:lnTo>
                  <a:pt x="72" y="71"/>
                </a:lnTo>
                <a:lnTo>
                  <a:pt x="72" y="0"/>
                </a:lnTo>
                <a:lnTo>
                  <a:pt x="0" y="70"/>
                </a:lnTo>
                <a:lnTo>
                  <a:pt x="0" y="151"/>
                </a:lnTo>
                <a:close/>
              </a:path>
            </a:pathLst>
          </a:custGeom>
          <a:solidFill>
            <a:schemeClr val="bg1">
              <a:alpha val="100000"/>
            </a:schemeClr>
          </a:solidFill>
          <a:ln w="9525">
            <a:noFill/>
          </a:ln>
        </p:spPr>
        <p:txBody>
          <a:bodyPr/>
          <a:lstStyle/>
          <a:p>
            <a:endParaRPr lang="zh-CN" altLang="en-US"/>
          </a:p>
        </p:txBody>
      </p:sp>
      <p:sp>
        <p:nvSpPr>
          <p:cNvPr id="32837" name="Freeform 70"/>
          <p:cNvSpPr>
            <a:spLocks noEditPoints="1"/>
          </p:cNvSpPr>
          <p:nvPr/>
        </p:nvSpPr>
        <p:spPr>
          <a:xfrm>
            <a:off x="4421188" y="4208463"/>
            <a:ext cx="242887" cy="242887"/>
          </a:xfrm>
          <a:custGeom>
            <a:avLst/>
            <a:gdLst/>
            <a:ahLst/>
            <a:cxnLst>
              <a:cxn ang="0">
                <a:pos x="207715943" y="0"/>
              </a:cxn>
              <a:cxn ang="0">
                <a:pos x="207715943" y="0"/>
              </a:cxn>
              <a:cxn ang="0">
                <a:pos x="207715943" y="25965130"/>
              </a:cxn>
              <a:cxn ang="0">
                <a:pos x="222141393" y="25965130"/>
              </a:cxn>
              <a:cxn ang="0">
                <a:pos x="222141393" y="204831872"/>
              </a:cxn>
              <a:cxn ang="0">
                <a:pos x="207715943" y="204831872"/>
              </a:cxn>
              <a:cxn ang="0">
                <a:pos x="207715943" y="337539894"/>
              </a:cxn>
              <a:cxn ang="0">
                <a:pos x="207715943" y="337539894"/>
              </a:cxn>
              <a:cxn ang="0">
                <a:pos x="337539894" y="207715943"/>
              </a:cxn>
              <a:cxn ang="0">
                <a:pos x="265416043" y="89433371"/>
              </a:cxn>
              <a:cxn ang="0">
                <a:pos x="279839794" y="60584171"/>
              </a:cxn>
              <a:cxn ang="0">
                <a:pos x="372158935" y="207715943"/>
              </a:cxn>
              <a:cxn ang="0">
                <a:pos x="207715943" y="372158935"/>
              </a:cxn>
              <a:cxn ang="0">
                <a:pos x="207715943" y="372158935"/>
              </a:cxn>
              <a:cxn ang="0">
                <a:pos x="207715943" y="372158935"/>
              </a:cxn>
              <a:cxn ang="0">
                <a:pos x="207715943" y="412547816"/>
              </a:cxn>
              <a:cxn ang="0">
                <a:pos x="207715943" y="412547816"/>
              </a:cxn>
              <a:cxn ang="0">
                <a:pos x="412547816" y="207715943"/>
              </a:cxn>
              <a:cxn ang="0">
                <a:pos x="207715943" y="0"/>
              </a:cxn>
              <a:cxn ang="0">
                <a:pos x="207715943" y="0"/>
              </a:cxn>
              <a:cxn ang="0">
                <a:pos x="0" y="207715943"/>
              </a:cxn>
              <a:cxn ang="0">
                <a:pos x="207715943" y="412547816"/>
              </a:cxn>
              <a:cxn ang="0">
                <a:pos x="207715943" y="372158935"/>
              </a:cxn>
              <a:cxn ang="0">
                <a:pos x="40388881" y="207715943"/>
              </a:cxn>
              <a:cxn ang="0">
                <a:pos x="132708022" y="60584171"/>
              </a:cxn>
              <a:cxn ang="0">
                <a:pos x="147131773" y="89433371"/>
              </a:cxn>
              <a:cxn ang="0">
                <a:pos x="75007922" y="207715943"/>
              </a:cxn>
              <a:cxn ang="0">
                <a:pos x="207715943" y="337539894"/>
              </a:cxn>
              <a:cxn ang="0">
                <a:pos x="207715943" y="204831872"/>
              </a:cxn>
              <a:cxn ang="0">
                <a:pos x="190406423" y="204831872"/>
              </a:cxn>
              <a:cxn ang="0">
                <a:pos x="190406423" y="25965130"/>
              </a:cxn>
              <a:cxn ang="0">
                <a:pos x="190406423" y="25965130"/>
              </a:cxn>
              <a:cxn ang="0">
                <a:pos x="207715943" y="25965130"/>
              </a:cxn>
              <a:cxn ang="0">
                <a:pos x="207715943" y="0"/>
              </a:cxn>
            </a:cxnLst>
            <a:rect l="0" t="0" r="0" b="0"/>
            <a:pathLst>
              <a:path w="143" h="143">
                <a:moveTo>
                  <a:pt x="72" y="0"/>
                </a:moveTo>
                <a:cubicBezTo>
                  <a:pt x="72" y="0"/>
                  <a:pt x="72" y="0"/>
                  <a:pt x="72" y="0"/>
                </a:cubicBezTo>
                <a:cubicBezTo>
                  <a:pt x="72" y="9"/>
                  <a:pt x="72" y="9"/>
                  <a:pt x="72" y="9"/>
                </a:cubicBezTo>
                <a:cubicBezTo>
                  <a:pt x="77" y="9"/>
                  <a:pt x="77" y="9"/>
                  <a:pt x="77" y="9"/>
                </a:cubicBezTo>
                <a:cubicBezTo>
                  <a:pt x="77" y="71"/>
                  <a:pt x="77" y="71"/>
                  <a:pt x="77" y="71"/>
                </a:cubicBezTo>
                <a:cubicBezTo>
                  <a:pt x="72" y="71"/>
                  <a:pt x="72" y="71"/>
                  <a:pt x="72" y="71"/>
                </a:cubicBezTo>
                <a:cubicBezTo>
                  <a:pt x="72" y="117"/>
                  <a:pt x="72" y="117"/>
                  <a:pt x="72" y="117"/>
                </a:cubicBezTo>
                <a:cubicBezTo>
                  <a:pt x="72" y="117"/>
                  <a:pt x="72" y="117"/>
                  <a:pt x="72" y="117"/>
                </a:cubicBezTo>
                <a:cubicBezTo>
                  <a:pt x="97" y="117"/>
                  <a:pt x="117" y="97"/>
                  <a:pt x="117" y="72"/>
                </a:cubicBezTo>
                <a:cubicBezTo>
                  <a:pt x="117" y="54"/>
                  <a:pt x="107" y="39"/>
                  <a:pt x="92" y="31"/>
                </a:cubicBezTo>
                <a:cubicBezTo>
                  <a:pt x="97" y="21"/>
                  <a:pt x="97" y="21"/>
                  <a:pt x="97" y="21"/>
                </a:cubicBezTo>
                <a:cubicBezTo>
                  <a:pt x="117" y="30"/>
                  <a:pt x="129" y="50"/>
                  <a:pt x="129" y="72"/>
                </a:cubicBezTo>
                <a:cubicBezTo>
                  <a:pt x="129" y="103"/>
                  <a:pt x="103" y="129"/>
                  <a:pt x="72" y="129"/>
                </a:cubicBezTo>
                <a:cubicBezTo>
                  <a:pt x="72" y="129"/>
                  <a:pt x="72" y="129"/>
                  <a:pt x="72" y="129"/>
                </a:cubicBezTo>
                <a:cubicBezTo>
                  <a:pt x="72" y="129"/>
                  <a:pt x="72" y="129"/>
                  <a:pt x="72" y="129"/>
                </a:cubicBezTo>
                <a:cubicBezTo>
                  <a:pt x="72" y="143"/>
                  <a:pt x="72" y="143"/>
                  <a:pt x="72" y="143"/>
                </a:cubicBezTo>
                <a:cubicBezTo>
                  <a:pt x="72" y="143"/>
                  <a:pt x="72" y="143"/>
                  <a:pt x="72" y="143"/>
                </a:cubicBezTo>
                <a:cubicBezTo>
                  <a:pt x="111" y="143"/>
                  <a:pt x="143" y="111"/>
                  <a:pt x="143" y="72"/>
                </a:cubicBezTo>
                <a:cubicBezTo>
                  <a:pt x="143" y="32"/>
                  <a:pt x="111" y="0"/>
                  <a:pt x="72" y="0"/>
                </a:cubicBezTo>
                <a:close/>
                <a:moveTo>
                  <a:pt x="72" y="0"/>
                </a:moveTo>
                <a:cubicBezTo>
                  <a:pt x="32" y="0"/>
                  <a:pt x="0" y="32"/>
                  <a:pt x="0" y="72"/>
                </a:cubicBezTo>
                <a:cubicBezTo>
                  <a:pt x="0" y="111"/>
                  <a:pt x="32" y="143"/>
                  <a:pt x="72" y="143"/>
                </a:cubicBezTo>
                <a:cubicBezTo>
                  <a:pt x="72" y="129"/>
                  <a:pt x="72" y="129"/>
                  <a:pt x="72" y="129"/>
                </a:cubicBezTo>
                <a:cubicBezTo>
                  <a:pt x="40" y="129"/>
                  <a:pt x="14" y="103"/>
                  <a:pt x="14" y="72"/>
                </a:cubicBezTo>
                <a:cubicBezTo>
                  <a:pt x="14" y="50"/>
                  <a:pt x="26" y="30"/>
                  <a:pt x="46" y="21"/>
                </a:cubicBezTo>
                <a:cubicBezTo>
                  <a:pt x="51" y="31"/>
                  <a:pt x="51" y="31"/>
                  <a:pt x="51" y="31"/>
                </a:cubicBezTo>
                <a:cubicBezTo>
                  <a:pt x="36" y="39"/>
                  <a:pt x="26" y="54"/>
                  <a:pt x="26" y="72"/>
                </a:cubicBezTo>
                <a:cubicBezTo>
                  <a:pt x="26" y="97"/>
                  <a:pt x="47" y="117"/>
                  <a:pt x="72" y="117"/>
                </a:cubicBezTo>
                <a:cubicBezTo>
                  <a:pt x="72" y="71"/>
                  <a:pt x="72" y="71"/>
                  <a:pt x="72" y="71"/>
                </a:cubicBezTo>
                <a:cubicBezTo>
                  <a:pt x="66" y="71"/>
                  <a:pt x="66" y="71"/>
                  <a:pt x="66" y="71"/>
                </a:cubicBezTo>
                <a:cubicBezTo>
                  <a:pt x="66" y="9"/>
                  <a:pt x="66" y="9"/>
                  <a:pt x="66" y="9"/>
                </a:cubicBezTo>
                <a:cubicBezTo>
                  <a:pt x="66" y="9"/>
                  <a:pt x="66" y="9"/>
                  <a:pt x="66" y="9"/>
                </a:cubicBezTo>
                <a:cubicBezTo>
                  <a:pt x="72" y="9"/>
                  <a:pt x="72" y="9"/>
                  <a:pt x="72" y="9"/>
                </a:cubicBezTo>
                <a:lnTo>
                  <a:pt x="72" y="0"/>
                </a:lnTo>
                <a:close/>
              </a:path>
            </a:pathLst>
          </a:custGeom>
          <a:solidFill>
            <a:schemeClr val="bg1">
              <a:alpha val="100000"/>
            </a:schemeClr>
          </a:solidFill>
          <a:ln w="9525">
            <a:noFill/>
          </a:ln>
        </p:spPr>
        <p:txBody>
          <a:bodyPr/>
          <a:lstStyle/>
          <a:p>
            <a:endParaRPr lang="zh-CN" altLang="en-US"/>
          </a:p>
        </p:txBody>
      </p:sp>
      <p:sp>
        <p:nvSpPr>
          <p:cNvPr id="32838" name="Freeform 71"/>
          <p:cNvSpPr>
            <a:spLocks noEditPoints="1"/>
          </p:cNvSpPr>
          <p:nvPr/>
        </p:nvSpPr>
        <p:spPr>
          <a:xfrm>
            <a:off x="4783138" y="3475038"/>
            <a:ext cx="242887" cy="244475"/>
          </a:xfrm>
          <a:custGeom>
            <a:avLst/>
            <a:gdLst/>
            <a:ahLst/>
            <a:cxnLst>
              <a:cxn ang="0">
                <a:pos x="204831872" y="415055734"/>
              </a:cxn>
              <a:cxn ang="0">
                <a:pos x="412547816" y="415055734"/>
              </a:cxn>
              <a:cxn ang="0">
                <a:pos x="412547816" y="0"/>
              </a:cxn>
              <a:cxn ang="0">
                <a:pos x="204831872" y="0"/>
              </a:cxn>
              <a:cxn ang="0">
                <a:pos x="204831872" y="34588119"/>
              </a:cxn>
              <a:cxn ang="0">
                <a:pos x="210601713" y="34588119"/>
              </a:cxn>
              <a:cxn ang="0">
                <a:pos x="210601713" y="34588119"/>
              </a:cxn>
              <a:cxn ang="0">
                <a:pos x="300035084" y="121057569"/>
              </a:cxn>
              <a:cxn ang="0">
                <a:pos x="248106523" y="207528716"/>
              </a:cxn>
              <a:cxn ang="0">
                <a:pos x="222141393" y="262292813"/>
              </a:cxn>
              <a:cxn ang="0">
                <a:pos x="222141393" y="268056651"/>
              </a:cxn>
              <a:cxn ang="0">
                <a:pos x="204831872" y="268056651"/>
              </a:cxn>
              <a:cxn ang="0">
                <a:pos x="204831872" y="314174143"/>
              </a:cxn>
              <a:cxn ang="0">
                <a:pos x="222141393" y="314174143"/>
              </a:cxn>
              <a:cxn ang="0">
                <a:pos x="222141393" y="348762263"/>
              </a:cxn>
              <a:cxn ang="0">
                <a:pos x="222141393" y="348762263"/>
              </a:cxn>
              <a:cxn ang="0">
                <a:pos x="222141393" y="348762263"/>
              </a:cxn>
              <a:cxn ang="0">
                <a:pos x="204831872" y="348762263"/>
              </a:cxn>
              <a:cxn ang="0">
                <a:pos x="204831872" y="415055734"/>
              </a:cxn>
              <a:cxn ang="0">
                <a:pos x="204831872" y="201763180"/>
              </a:cxn>
              <a:cxn ang="0">
                <a:pos x="204831872" y="69176239"/>
              </a:cxn>
              <a:cxn ang="0">
                <a:pos x="210601713" y="66293471"/>
              </a:cxn>
              <a:cxn ang="0">
                <a:pos x="262530274" y="123940336"/>
              </a:cxn>
              <a:cxn ang="0">
                <a:pos x="219255624" y="190233807"/>
              </a:cxn>
              <a:cxn ang="0">
                <a:pos x="204831872" y="201763180"/>
              </a:cxn>
              <a:cxn ang="0">
                <a:pos x="0" y="415055734"/>
              </a:cxn>
              <a:cxn ang="0">
                <a:pos x="204831872" y="415055734"/>
              </a:cxn>
              <a:cxn ang="0">
                <a:pos x="204831872" y="348762263"/>
              </a:cxn>
              <a:cxn ang="0">
                <a:pos x="187522352" y="348762263"/>
              </a:cxn>
              <a:cxn ang="0">
                <a:pos x="187522352" y="314174143"/>
              </a:cxn>
              <a:cxn ang="0">
                <a:pos x="204831872" y="314174143"/>
              </a:cxn>
              <a:cxn ang="0">
                <a:pos x="204831872" y="268056651"/>
              </a:cxn>
              <a:cxn ang="0">
                <a:pos x="187522352" y="268056651"/>
              </a:cxn>
              <a:cxn ang="0">
                <a:pos x="187522352" y="259410046"/>
              </a:cxn>
              <a:cxn ang="0">
                <a:pos x="204831872" y="201763180"/>
              </a:cxn>
              <a:cxn ang="0">
                <a:pos x="204831872" y="69176239"/>
              </a:cxn>
              <a:cxn ang="0">
                <a:pos x="147131773" y="138352477"/>
              </a:cxn>
              <a:cxn ang="0">
                <a:pos x="112512732" y="129704174"/>
              </a:cxn>
              <a:cxn ang="0">
                <a:pos x="204831872" y="34588119"/>
              </a:cxn>
              <a:cxn ang="0">
                <a:pos x="204831872" y="0"/>
              </a:cxn>
              <a:cxn ang="0">
                <a:pos x="0" y="0"/>
              </a:cxn>
              <a:cxn ang="0">
                <a:pos x="0" y="415055734"/>
              </a:cxn>
            </a:cxnLst>
            <a:rect l="0" t="0" r="0" b="0"/>
            <a:pathLst>
              <a:path w="143" h="144">
                <a:moveTo>
                  <a:pt x="71" y="144"/>
                </a:moveTo>
                <a:cubicBezTo>
                  <a:pt x="143" y="144"/>
                  <a:pt x="143" y="144"/>
                  <a:pt x="143" y="144"/>
                </a:cubicBezTo>
                <a:cubicBezTo>
                  <a:pt x="143" y="0"/>
                  <a:pt x="143" y="0"/>
                  <a:pt x="143" y="0"/>
                </a:cubicBezTo>
                <a:cubicBezTo>
                  <a:pt x="71" y="0"/>
                  <a:pt x="71" y="0"/>
                  <a:pt x="71" y="0"/>
                </a:cubicBezTo>
                <a:cubicBezTo>
                  <a:pt x="71" y="12"/>
                  <a:pt x="71" y="12"/>
                  <a:pt x="71" y="12"/>
                </a:cubicBezTo>
                <a:cubicBezTo>
                  <a:pt x="72" y="12"/>
                  <a:pt x="72" y="12"/>
                  <a:pt x="73" y="12"/>
                </a:cubicBezTo>
                <a:cubicBezTo>
                  <a:pt x="73" y="12"/>
                  <a:pt x="73" y="12"/>
                  <a:pt x="73" y="12"/>
                </a:cubicBezTo>
                <a:cubicBezTo>
                  <a:pt x="91" y="12"/>
                  <a:pt x="104" y="24"/>
                  <a:pt x="104" y="42"/>
                </a:cubicBezTo>
                <a:cubicBezTo>
                  <a:pt x="104" y="56"/>
                  <a:pt x="96" y="64"/>
                  <a:pt x="86" y="72"/>
                </a:cubicBezTo>
                <a:cubicBezTo>
                  <a:pt x="79" y="79"/>
                  <a:pt x="77" y="80"/>
                  <a:pt x="77" y="91"/>
                </a:cubicBezTo>
                <a:cubicBezTo>
                  <a:pt x="77" y="93"/>
                  <a:pt x="77" y="93"/>
                  <a:pt x="77" y="93"/>
                </a:cubicBezTo>
                <a:cubicBezTo>
                  <a:pt x="71" y="93"/>
                  <a:pt x="71" y="93"/>
                  <a:pt x="71" y="93"/>
                </a:cubicBezTo>
                <a:cubicBezTo>
                  <a:pt x="71" y="109"/>
                  <a:pt x="71" y="109"/>
                  <a:pt x="71" y="109"/>
                </a:cubicBezTo>
                <a:cubicBezTo>
                  <a:pt x="77" y="109"/>
                  <a:pt x="77" y="109"/>
                  <a:pt x="77" y="109"/>
                </a:cubicBezTo>
                <a:cubicBezTo>
                  <a:pt x="77" y="121"/>
                  <a:pt x="77" y="121"/>
                  <a:pt x="77" y="121"/>
                </a:cubicBezTo>
                <a:cubicBezTo>
                  <a:pt x="77" y="121"/>
                  <a:pt x="77" y="121"/>
                  <a:pt x="77" y="121"/>
                </a:cubicBezTo>
                <a:cubicBezTo>
                  <a:pt x="77" y="121"/>
                  <a:pt x="77" y="121"/>
                  <a:pt x="77" y="121"/>
                </a:cubicBezTo>
                <a:cubicBezTo>
                  <a:pt x="71" y="121"/>
                  <a:pt x="71" y="121"/>
                  <a:pt x="71" y="121"/>
                </a:cubicBezTo>
                <a:cubicBezTo>
                  <a:pt x="71" y="144"/>
                  <a:pt x="71" y="144"/>
                  <a:pt x="71" y="144"/>
                </a:cubicBezTo>
                <a:close/>
                <a:moveTo>
                  <a:pt x="71" y="70"/>
                </a:moveTo>
                <a:cubicBezTo>
                  <a:pt x="71" y="24"/>
                  <a:pt x="71" y="24"/>
                  <a:pt x="71" y="24"/>
                </a:cubicBezTo>
                <a:cubicBezTo>
                  <a:pt x="72" y="23"/>
                  <a:pt x="73" y="23"/>
                  <a:pt x="73" y="23"/>
                </a:cubicBezTo>
                <a:cubicBezTo>
                  <a:pt x="85" y="23"/>
                  <a:pt x="91" y="32"/>
                  <a:pt x="91" y="43"/>
                </a:cubicBezTo>
                <a:cubicBezTo>
                  <a:pt x="91" y="53"/>
                  <a:pt x="83" y="60"/>
                  <a:pt x="76" y="66"/>
                </a:cubicBezTo>
                <a:cubicBezTo>
                  <a:pt x="74" y="68"/>
                  <a:pt x="72" y="69"/>
                  <a:pt x="71" y="70"/>
                </a:cubicBezTo>
                <a:close/>
                <a:moveTo>
                  <a:pt x="0" y="144"/>
                </a:moveTo>
                <a:cubicBezTo>
                  <a:pt x="71" y="144"/>
                  <a:pt x="71" y="144"/>
                  <a:pt x="71" y="144"/>
                </a:cubicBezTo>
                <a:cubicBezTo>
                  <a:pt x="71" y="121"/>
                  <a:pt x="71" y="121"/>
                  <a:pt x="71" y="121"/>
                </a:cubicBezTo>
                <a:cubicBezTo>
                  <a:pt x="65" y="121"/>
                  <a:pt x="65" y="121"/>
                  <a:pt x="65" y="121"/>
                </a:cubicBezTo>
                <a:cubicBezTo>
                  <a:pt x="65" y="109"/>
                  <a:pt x="65" y="109"/>
                  <a:pt x="65" y="109"/>
                </a:cubicBezTo>
                <a:cubicBezTo>
                  <a:pt x="71" y="109"/>
                  <a:pt x="71" y="109"/>
                  <a:pt x="71" y="109"/>
                </a:cubicBezTo>
                <a:cubicBezTo>
                  <a:pt x="71" y="93"/>
                  <a:pt x="71" y="93"/>
                  <a:pt x="71" y="93"/>
                </a:cubicBezTo>
                <a:cubicBezTo>
                  <a:pt x="65" y="93"/>
                  <a:pt x="65" y="93"/>
                  <a:pt x="65" y="93"/>
                </a:cubicBezTo>
                <a:cubicBezTo>
                  <a:pt x="65" y="90"/>
                  <a:pt x="65" y="90"/>
                  <a:pt x="65" y="90"/>
                </a:cubicBezTo>
                <a:cubicBezTo>
                  <a:pt x="65" y="80"/>
                  <a:pt x="65" y="76"/>
                  <a:pt x="71" y="70"/>
                </a:cubicBezTo>
                <a:cubicBezTo>
                  <a:pt x="71" y="24"/>
                  <a:pt x="71" y="24"/>
                  <a:pt x="71" y="24"/>
                </a:cubicBezTo>
                <a:cubicBezTo>
                  <a:pt x="59" y="25"/>
                  <a:pt x="53" y="36"/>
                  <a:pt x="51" y="48"/>
                </a:cubicBezTo>
                <a:cubicBezTo>
                  <a:pt x="39" y="45"/>
                  <a:pt x="39" y="45"/>
                  <a:pt x="39" y="45"/>
                </a:cubicBezTo>
                <a:cubicBezTo>
                  <a:pt x="43" y="27"/>
                  <a:pt x="52" y="13"/>
                  <a:pt x="71" y="12"/>
                </a:cubicBezTo>
                <a:cubicBezTo>
                  <a:pt x="71" y="0"/>
                  <a:pt x="71" y="0"/>
                  <a:pt x="71" y="0"/>
                </a:cubicBezTo>
                <a:cubicBezTo>
                  <a:pt x="0" y="0"/>
                  <a:pt x="0" y="0"/>
                  <a:pt x="0" y="0"/>
                </a:cubicBezTo>
                <a:lnTo>
                  <a:pt x="0" y="144"/>
                </a:lnTo>
                <a:close/>
              </a:path>
            </a:pathLst>
          </a:custGeom>
          <a:solidFill>
            <a:schemeClr val="bg1">
              <a:alpha val="100000"/>
            </a:schemeClr>
          </a:solidFill>
          <a:ln w="9525">
            <a:noFill/>
          </a:ln>
        </p:spPr>
        <p:txBody>
          <a:bodyPr/>
          <a:lstStyle/>
          <a:p>
            <a:endParaRPr lang="zh-CN" altLang="en-US"/>
          </a:p>
        </p:txBody>
      </p:sp>
      <p:sp>
        <p:nvSpPr>
          <p:cNvPr id="32839" name="Freeform 72"/>
          <p:cNvSpPr/>
          <p:nvPr/>
        </p:nvSpPr>
        <p:spPr>
          <a:xfrm>
            <a:off x="5732463" y="4481513"/>
            <a:ext cx="15875" cy="15875"/>
          </a:xfrm>
          <a:custGeom>
            <a:avLst/>
            <a:gdLst/>
            <a:ahLst/>
            <a:cxnLst>
              <a:cxn ang="0">
                <a:pos x="0" y="12601575"/>
              </a:cxn>
              <a:cxn ang="0">
                <a:pos x="5040313" y="15120938"/>
              </a:cxn>
              <a:cxn ang="0">
                <a:pos x="17641888" y="25201563"/>
              </a:cxn>
              <a:cxn ang="0">
                <a:pos x="25201563" y="10080625"/>
              </a:cxn>
              <a:cxn ang="0">
                <a:pos x="7561263" y="0"/>
              </a:cxn>
              <a:cxn ang="0">
                <a:pos x="0" y="12601575"/>
              </a:cxn>
            </a:cxnLst>
            <a:rect l="0" t="0" r="0" b="0"/>
            <a:pathLst>
              <a:path w="10" h="10">
                <a:moveTo>
                  <a:pt x="0" y="5"/>
                </a:moveTo>
                <a:cubicBezTo>
                  <a:pt x="1" y="6"/>
                  <a:pt x="1" y="6"/>
                  <a:pt x="2" y="6"/>
                </a:cubicBezTo>
                <a:cubicBezTo>
                  <a:pt x="3" y="7"/>
                  <a:pt x="5" y="8"/>
                  <a:pt x="7" y="10"/>
                </a:cubicBezTo>
                <a:cubicBezTo>
                  <a:pt x="10" y="4"/>
                  <a:pt x="10" y="4"/>
                  <a:pt x="10" y="4"/>
                </a:cubicBezTo>
                <a:cubicBezTo>
                  <a:pt x="3" y="0"/>
                  <a:pt x="3" y="0"/>
                  <a:pt x="3" y="0"/>
                </a:cubicBezTo>
                <a:lnTo>
                  <a:pt x="0" y="5"/>
                </a:lnTo>
                <a:close/>
              </a:path>
            </a:pathLst>
          </a:custGeom>
          <a:solidFill>
            <a:schemeClr val="bg1">
              <a:alpha val="100000"/>
            </a:schemeClr>
          </a:solidFill>
          <a:ln w="9525">
            <a:noFill/>
          </a:ln>
        </p:spPr>
        <p:txBody>
          <a:bodyPr/>
          <a:lstStyle/>
          <a:p>
            <a:endParaRPr lang="zh-CN" altLang="en-US"/>
          </a:p>
        </p:txBody>
      </p:sp>
      <p:sp>
        <p:nvSpPr>
          <p:cNvPr id="32840" name="Freeform 73"/>
          <p:cNvSpPr/>
          <p:nvPr/>
        </p:nvSpPr>
        <p:spPr>
          <a:xfrm>
            <a:off x="5616575" y="4570413"/>
            <a:ext cx="82550" cy="63500"/>
          </a:xfrm>
          <a:custGeom>
            <a:avLst/>
            <a:gdLst/>
            <a:ahLst/>
            <a:cxnLst>
              <a:cxn ang="0">
                <a:pos x="34057771" y="100142932"/>
              </a:cxn>
              <a:cxn ang="0">
                <a:pos x="59602785" y="108979730"/>
              </a:cxn>
              <a:cxn ang="0">
                <a:pos x="76631670" y="106034703"/>
              </a:cxn>
              <a:cxn ang="0">
                <a:pos x="107850733" y="79526027"/>
              </a:cxn>
              <a:cxn ang="0">
                <a:pos x="139071480" y="17671878"/>
              </a:cxn>
              <a:cxn ang="0">
                <a:pos x="127718328" y="2945027"/>
              </a:cxn>
              <a:cxn ang="0">
                <a:pos x="122042594" y="0"/>
              </a:cxn>
              <a:cxn ang="0">
                <a:pos x="87984822" y="67744203"/>
              </a:cxn>
              <a:cxn ang="0">
                <a:pos x="45410923" y="79526027"/>
              </a:cxn>
              <a:cxn ang="0">
                <a:pos x="31220747" y="38290500"/>
              </a:cxn>
              <a:cxn ang="0">
                <a:pos x="11353152" y="26508676"/>
              </a:cxn>
              <a:cxn ang="0">
                <a:pos x="34057771" y="100142932"/>
              </a:cxn>
            </a:cxnLst>
            <a:rect l="0" t="0" r="0" b="0"/>
            <a:pathLst>
              <a:path w="49" h="37">
                <a:moveTo>
                  <a:pt x="12" y="34"/>
                </a:moveTo>
                <a:cubicBezTo>
                  <a:pt x="15" y="36"/>
                  <a:pt x="18" y="37"/>
                  <a:pt x="21" y="37"/>
                </a:cubicBezTo>
                <a:cubicBezTo>
                  <a:pt x="23" y="37"/>
                  <a:pt x="25" y="36"/>
                  <a:pt x="27" y="36"/>
                </a:cubicBezTo>
                <a:cubicBezTo>
                  <a:pt x="31" y="34"/>
                  <a:pt x="35" y="31"/>
                  <a:pt x="38" y="27"/>
                </a:cubicBezTo>
                <a:cubicBezTo>
                  <a:pt x="49" y="6"/>
                  <a:pt x="49" y="6"/>
                  <a:pt x="49" y="6"/>
                </a:cubicBezTo>
                <a:cubicBezTo>
                  <a:pt x="48" y="4"/>
                  <a:pt x="46" y="2"/>
                  <a:pt x="45" y="1"/>
                </a:cubicBezTo>
                <a:cubicBezTo>
                  <a:pt x="44" y="1"/>
                  <a:pt x="43" y="1"/>
                  <a:pt x="43" y="0"/>
                </a:cubicBezTo>
                <a:cubicBezTo>
                  <a:pt x="31" y="23"/>
                  <a:pt x="31" y="23"/>
                  <a:pt x="31" y="23"/>
                </a:cubicBezTo>
                <a:cubicBezTo>
                  <a:pt x="28" y="28"/>
                  <a:pt x="21" y="30"/>
                  <a:pt x="16" y="27"/>
                </a:cubicBezTo>
                <a:cubicBezTo>
                  <a:pt x="11" y="25"/>
                  <a:pt x="9" y="18"/>
                  <a:pt x="11" y="13"/>
                </a:cubicBezTo>
                <a:cubicBezTo>
                  <a:pt x="4" y="9"/>
                  <a:pt x="4" y="9"/>
                  <a:pt x="4" y="9"/>
                </a:cubicBezTo>
                <a:cubicBezTo>
                  <a:pt x="0" y="18"/>
                  <a:pt x="3" y="30"/>
                  <a:pt x="12" y="34"/>
                </a:cubicBezTo>
                <a:close/>
              </a:path>
            </a:pathLst>
          </a:custGeom>
          <a:solidFill>
            <a:schemeClr val="bg1">
              <a:alpha val="100000"/>
            </a:schemeClr>
          </a:solidFill>
          <a:ln w="9525">
            <a:noFill/>
          </a:ln>
        </p:spPr>
        <p:txBody>
          <a:bodyPr/>
          <a:lstStyle/>
          <a:p>
            <a:endParaRPr lang="zh-CN" altLang="en-US"/>
          </a:p>
        </p:txBody>
      </p:sp>
      <p:sp>
        <p:nvSpPr>
          <p:cNvPr id="32841" name="Freeform 74"/>
          <p:cNvSpPr/>
          <p:nvPr/>
        </p:nvSpPr>
        <p:spPr>
          <a:xfrm>
            <a:off x="5632450" y="4487863"/>
            <a:ext cx="144463" cy="122237"/>
          </a:xfrm>
          <a:custGeom>
            <a:avLst/>
            <a:gdLst/>
            <a:ahLst/>
            <a:cxnLst>
              <a:cxn ang="0">
                <a:pos x="180590509" y="23058652"/>
              </a:cxn>
              <a:cxn ang="0">
                <a:pos x="169303917" y="14412082"/>
              </a:cxn>
              <a:cxn ang="0">
                <a:pos x="163661461" y="11529326"/>
              </a:cxn>
              <a:cxn ang="0">
                <a:pos x="115691346" y="0"/>
              </a:cxn>
              <a:cxn ang="0">
                <a:pos x="14108660" y="63412141"/>
              </a:cxn>
              <a:cxn ang="0">
                <a:pos x="2822068" y="103763933"/>
              </a:cxn>
              <a:cxn ang="0">
                <a:pos x="0" y="112410503"/>
              </a:cxn>
              <a:cxn ang="0">
                <a:pos x="2822068" y="115293259"/>
              </a:cxn>
              <a:cxn ang="0">
                <a:pos x="5644136" y="115293259"/>
              </a:cxn>
              <a:cxn ang="0">
                <a:pos x="11286592" y="109529445"/>
              </a:cxn>
              <a:cxn ang="0">
                <a:pos x="31039387" y="103763933"/>
              </a:cxn>
              <a:cxn ang="0">
                <a:pos x="45148047" y="106646689"/>
              </a:cxn>
              <a:cxn ang="0">
                <a:pos x="62078775" y="135469155"/>
              </a:cxn>
              <a:cxn ang="0">
                <a:pos x="62078775" y="144117423"/>
              </a:cxn>
              <a:cxn ang="0">
                <a:pos x="67721231" y="141234667"/>
              </a:cxn>
              <a:cxn ang="0">
                <a:pos x="87474026" y="132588097"/>
              </a:cxn>
              <a:cxn ang="0">
                <a:pos x="98760618" y="135469155"/>
              </a:cxn>
              <a:cxn ang="0">
                <a:pos x="104404754" y="138351911"/>
              </a:cxn>
              <a:cxn ang="0">
                <a:pos x="115691346" y="149881237"/>
              </a:cxn>
              <a:cxn ang="0">
                <a:pos x="121335482" y="167176075"/>
              </a:cxn>
              <a:cxn ang="0">
                <a:pos x="121335482" y="175822645"/>
              </a:cxn>
              <a:cxn ang="0">
                <a:pos x="126977938" y="172939889"/>
              </a:cxn>
              <a:cxn ang="0">
                <a:pos x="146730733" y="164293319"/>
              </a:cxn>
              <a:cxn ang="0">
                <a:pos x="160839393" y="170057133"/>
              </a:cxn>
              <a:cxn ang="0">
                <a:pos x="180590509" y="198881297"/>
              </a:cxn>
              <a:cxn ang="0">
                <a:pos x="183412577" y="207527867"/>
              </a:cxn>
              <a:cxn ang="0">
                <a:pos x="186234644" y="204645111"/>
              </a:cxn>
              <a:cxn ang="0">
                <a:pos x="214451964" y="170057133"/>
              </a:cxn>
              <a:cxn ang="0">
                <a:pos x="180590509" y="23058652"/>
              </a:cxn>
            </a:cxnLst>
            <a:rect l="0" t="0" r="0" b="0"/>
            <a:pathLst>
              <a:path w="86" h="72">
                <a:moveTo>
                  <a:pt x="64" y="8"/>
                </a:moveTo>
                <a:cubicBezTo>
                  <a:pt x="63" y="7"/>
                  <a:pt x="61" y="6"/>
                  <a:pt x="60" y="5"/>
                </a:cubicBezTo>
                <a:cubicBezTo>
                  <a:pt x="59" y="4"/>
                  <a:pt x="58" y="4"/>
                  <a:pt x="58" y="4"/>
                </a:cubicBezTo>
                <a:cubicBezTo>
                  <a:pt x="52" y="1"/>
                  <a:pt x="46" y="0"/>
                  <a:pt x="41" y="0"/>
                </a:cubicBezTo>
                <a:cubicBezTo>
                  <a:pt x="26" y="0"/>
                  <a:pt x="12" y="8"/>
                  <a:pt x="5" y="22"/>
                </a:cubicBezTo>
                <a:cubicBezTo>
                  <a:pt x="3" y="26"/>
                  <a:pt x="1" y="31"/>
                  <a:pt x="1" y="36"/>
                </a:cubicBezTo>
                <a:cubicBezTo>
                  <a:pt x="0" y="37"/>
                  <a:pt x="0" y="38"/>
                  <a:pt x="0" y="39"/>
                </a:cubicBezTo>
                <a:cubicBezTo>
                  <a:pt x="0" y="40"/>
                  <a:pt x="1" y="40"/>
                  <a:pt x="1" y="40"/>
                </a:cubicBezTo>
                <a:cubicBezTo>
                  <a:pt x="1" y="40"/>
                  <a:pt x="1" y="40"/>
                  <a:pt x="2" y="40"/>
                </a:cubicBezTo>
                <a:cubicBezTo>
                  <a:pt x="2" y="39"/>
                  <a:pt x="3" y="38"/>
                  <a:pt x="4" y="38"/>
                </a:cubicBezTo>
                <a:cubicBezTo>
                  <a:pt x="6" y="36"/>
                  <a:pt x="8" y="36"/>
                  <a:pt x="11" y="36"/>
                </a:cubicBezTo>
                <a:cubicBezTo>
                  <a:pt x="13" y="36"/>
                  <a:pt x="14" y="36"/>
                  <a:pt x="16" y="37"/>
                </a:cubicBezTo>
                <a:cubicBezTo>
                  <a:pt x="20" y="39"/>
                  <a:pt x="22" y="43"/>
                  <a:pt x="22" y="47"/>
                </a:cubicBezTo>
                <a:cubicBezTo>
                  <a:pt x="22" y="49"/>
                  <a:pt x="22" y="50"/>
                  <a:pt x="22" y="50"/>
                </a:cubicBezTo>
                <a:cubicBezTo>
                  <a:pt x="23" y="50"/>
                  <a:pt x="23" y="49"/>
                  <a:pt x="24" y="49"/>
                </a:cubicBezTo>
                <a:cubicBezTo>
                  <a:pt x="26" y="47"/>
                  <a:pt x="29" y="46"/>
                  <a:pt x="31" y="46"/>
                </a:cubicBezTo>
                <a:cubicBezTo>
                  <a:pt x="32" y="46"/>
                  <a:pt x="34" y="47"/>
                  <a:pt x="35" y="47"/>
                </a:cubicBezTo>
                <a:cubicBezTo>
                  <a:pt x="35" y="47"/>
                  <a:pt x="36" y="47"/>
                  <a:pt x="37" y="48"/>
                </a:cubicBezTo>
                <a:cubicBezTo>
                  <a:pt x="39" y="49"/>
                  <a:pt x="40" y="50"/>
                  <a:pt x="41" y="52"/>
                </a:cubicBezTo>
                <a:cubicBezTo>
                  <a:pt x="42" y="54"/>
                  <a:pt x="43" y="56"/>
                  <a:pt x="43" y="58"/>
                </a:cubicBezTo>
                <a:cubicBezTo>
                  <a:pt x="43" y="60"/>
                  <a:pt x="43" y="61"/>
                  <a:pt x="43" y="61"/>
                </a:cubicBezTo>
                <a:cubicBezTo>
                  <a:pt x="43" y="61"/>
                  <a:pt x="44" y="60"/>
                  <a:pt x="45" y="60"/>
                </a:cubicBezTo>
                <a:cubicBezTo>
                  <a:pt x="47" y="58"/>
                  <a:pt x="49" y="57"/>
                  <a:pt x="52" y="57"/>
                </a:cubicBezTo>
                <a:cubicBezTo>
                  <a:pt x="54" y="57"/>
                  <a:pt x="56" y="58"/>
                  <a:pt x="57" y="59"/>
                </a:cubicBezTo>
                <a:cubicBezTo>
                  <a:pt x="61" y="61"/>
                  <a:pt x="64" y="65"/>
                  <a:pt x="64" y="69"/>
                </a:cubicBezTo>
                <a:cubicBezTo>
                  <a:pt x="63" y="71"/>
                  <a:pt x="64" y="72"/>
                  <a:pt x="65" y="72"/>
                </a:cubicBezTo>
                <a:cubicBezTo>
                  <a:pt x="65" y="72"/>
                  <a:pt x="66" y="72"/>
                  <a:pt x="66" y="71"/>
                </a:cubicBezTo>
                <a:cubicBezTo>
                  <a:pt x="70" y="68"/>
                  <a:pt x="74" y="64"/>
                  <a:pt x="76" y="59"/>
                </a:cubicBezTo>
                <a:cubicBezTo>
                  <a:pt x="86" y="41"/>
                  <a:pt x="80" y="20"/>
                  <a:pt x="64" y="8"/>
                </a:cubicBezTo>
                <a:close/>
              </a:path>
            </a:pathLst>
          </a:custGeom>
          <a:solidFill>
            <a:schemeClr val="bg1">
              <a:alpha val="100000"/>
            </a:schemeClr>
          </a:solidFill>
          <a:ln w="9525">
            <a:noFill/>
          </a:ln>
        </p:spPr>
        <p:txBody>
          <a:bodyPr/>
          <a:lstStyle/>
          <a:p>
            <a:endParaRPr lang="zh-CN" altLang="en-US"/>
          </a:p>
        </p:txBody>
      </p:sp>
      <p:sp>
        <p:nvSpPr>
          <p:cNvPr id="32842" name="Freeform 75"/>
          <p:cNvSpPr>
            <a:spLocks noEditPoints="1"/>
          </p:cNvSpPr>
          <p:nvPr/>
        </p:nvSpPr>
        <p:spPr>
          <a:xfrm>
            <a:off x="4038600" y="3579813"/>
            <a:ext cx="247650" cy="239712"/>
          </a:xfrm>
          <a:custGeom>
            <a:avLst/>
            <a:gdLst/>
            <a:ahLst/>
            <a:cxnLst>
              <a:cxn ang="0">
                <a:pos x="172632405" y="317932916"/>
              </a:cxn>
              <a:cxn ang="0">
                <a:pos x="256071796" y="294810058"/>
              </a:cxn>
              <a:cxn ang="0">
                <a:pos x="371159501" y="407532501"/>
              </a:cxn>
              <a:cxn ang="0">
                <a:pos x="420072072" y="355506497"/>
              </a:cxn>
              <a:cxn ang="0">
                <a:pos x="307861178" y="242785754"/>
              </a:cxn>
              <a:cxn ang="0">
                <a:pos x="284843298" y="46244015"/>
              </a:cxn>
              <a:cxn ang="0">
                <a:pos x="172632405" y="0"/>
              </a:cxn>
              <a:cxn ang="0">
                <a:pos x="172632405" y="63586583"/>
              </a:cxn>
              <a:cxn ang="0">
                <a:pos x="204282414" y="63586583"/>
              </a:cxn>
              <a:cxn ang="0">
                <a:pos x="204282414" y="130063311"/>
              </a:cxn>
              <a:cxn ang="0">
                <a:pos x="267580736" y="130063311"/>
              </a:cxn>
              <a:cxn ang="0">
                <a:pos x="267580736" y="190759749"/>
              </a:cxn>
              <a:cxn ang="0">
                <a:pos x="204282414" y="190759749"/>
              </a:cxn>
              <a:cxn ang="0">
                <a:pos x="204282414" y="254346333"/>
              </a:cxn>
              <a:cxn ang="0">
                <a:pos x="172632405" y="254346333"/>
              </a:cxn>
              <a:cxn ang="0">
                <a:pos x="172632405" y="317932916"/>
              </a:cxn>
              <a:cxn ang="0">
                <a:pos x="60421511" y="271688901"/>
              </a:cxn>
              <a:cxn ang="0">
                <a:pos x="172632405" y="317932916"/>
              </a:cxn>
              <a:cxn ang="0">
                <a:pos x="172632405" y="254346333"/>
              </a:cxn>
              <a:cxn ang="0">
                <a:pos x="143860903" y="254346333"/>
              </a:cxn>
              <a:cxn ang="0">
                <a:pos x="143860903" y="190759749"/>
              </a:cxn>
              <a:cxn ang="0">
                <a:pos x="77684073" y="190759749"/>
              </a:cxn>
              <a:cxn ang="0">
                <a:pos x="77684073" y="130063311"/>
              </a:cxn>
              <a:cxn ang="0">
                <a:pos x="77684073" y="130063311"/>
              </a:cxn>
              <a:cxn ang="0">
                <a:pos x="143860903" y="130063311"/>
              </a:cxn>
              <a:cxn ang="0">
                <a:pos x="143860903" y="63586583"/>
              </a:cxn>
              <a:cxn ang="0">
                <a:pos x="172632405" y="63586583"/>
              </a:cxn>
              <a:cxn ang="0">
                <a:pos x="172632405" y="0"/>
              </a:cxn>
              <a:cxn ang="0">
                <a:pos x="60421511" y="46244015"/>
              </a:cxn>
              <a:cxn ang="0">
                <a:pos x="60421511" y="271688901"/>
              </a:cxn>
            </a:cxnLst>
            <a:rect l="0" t="0" r="0" b="0"/>
            <a:pathLst>
              <a:path w="146" h="141">
                <a:moveTo>
                  <a:pt x="60" y="110"/>
                </a:moveTo>
                <a:cubicBezTo>
                  <a:pt x="70" y="110"/>
                  <a:pt x="80" y="108"/>
                  <a:pt x="89" y="102"/>
                </a:cubicBezTo>
                <a:cubicBezTo>
                  <a:pt x="129" y="141"/>
                  <a:pt x="129" y="141"/>
                  <a:pt x="129" y="141"/>
                </a:cubicBezTo>
                <a:cubicBezTo>
                  <a:pt x="146" y="123"/>
                  <a:pt x="146" y="123"/>
                  <a:pt x="146" y="123"/>
                </a:cubicBezTo>
                <a:cubicBezTo>
                  <a:pt x="107" y="84"/>
                  <a:pt x="107" y="84"/>
                  <a:pt x="107" y="84"/>
                </a:cubicBezTo>
                <a:cubicBezTo>
                  <a:pt x="120" y="63"/>
                  <a:pt x="118" y="35"/>
                  <a:pt x="99" y="16"/>
                </a:cubicBezTo>
                <a:cubicBezTo>
                  <a:pt x="88" y="5"/>
                  <a:pt x="74" y="0"/>
                  <a:pt x="60" y="0"/>
                </a:cubicBezTo>
                <a:cubicBezTo>
                  <a:pt x="60" y="22"/>
                  <a:pt x="60" y="22"/>
                  <a:pt x="60" y="22"/>
                </a:cubicBezTo>
                <a:cubicBezTo>
                  <a:pt x="71" y="22"/>
                  <a:pt x="71" y="22"/>
                  <a:pt x="71" y="22"/>
                </a:cubicBezTo>
                <a:cubicBezTo>
                  <a:pt x="71" y="45"/>
                  <a:pt x="71" y="45"/>
                  <a:pt x="71" y="45"/>
                </a:cubicBezTo>
                <a:cubicBezTo>
                  <a:pt x="93" y="45"/>
                  <a:pt x="93" y="45"/>
                  <a:pt x="93" y="45"/>
                </a:cubicBezTo>
                <a:cubicBezTo>
                  <a:pt x="93" y="66"/>
                  <a:pt x="93" y="66"/>
                  <a:pt x="93" y="66"/>
                </a:cubicBezTo>
                <a:cubicBezTo>
                  <a:pt x="71" y="66"/>
                  <a:pt x="71" y="66"/>
                  <a:pt x="71" y="66"/>
                </a:cubicBezTo>
                <a:cubicBezTo>
                  <a:pt x="71" y="88"/>
                  <a:pt x="71" y="88"/>
                  <a:pt x="71" y="88"/>
                </a:cubicBezTo>
                <a:cubicBezTo>
                  <a:pt x="60" y="88"/>
                  <a:pt x="60" y="88"/>
                  <a:pt x="60" y="88"/>
                </a:cubicBezTo>
                <a:lnTo>
                  <a:pt x="60" y="110"/>
                </a:lnTo>
                <a:close/>
                <a:moveTo>
                  <a:pt x="21" y="94"/>
                </a:moveTo>
                <a:cubicBezTo>
                  <a:pt x="32" y="105"/>
                  <a:pt x="46" y="110"/>
                  <a:pt x="60" y="110"/>
                </a:cubicBezTo>
                <a:cubicBezTo>
                  <a:pt x="60" y="88"/>
                  <a:pt x="60" y="88"/>
                  <a:pt x="60" y="88"/>
                </a:cubicBezTo>
                <a:cubicBezTo>
                  <a:pt x="50" y="88"/>
                  <a:pt x="50" y="88"/>
                  <a:pt x="50" y="88"/>
                </a:cubicBezTo>
                <a:cubicBezTo>
                  <a:pt x="50" y="66"/>
                  <a:pt x="50" y="66"/>
                  <a:pt x="50" y="66"/>
                </a:cubicBezTo>
                <a:cubicBezTo>
                  <a:pt x="27" y="66"/>
                  <a:pt x="27" y="66"/>
                  <a:pt x="27" y="66"/>
                </a:cubicBezTo>
                <a:cubicBezTo>
                  <a:pt x="27" y="45"/>
                  <a:pt x="27" y="45"/>
                  <a:pt x="27" y="45"/>
                </a:cubicBezTo>
                <a:cubicBezTo>
                  <a:pt x="27" y="45"/>
                  <a:pt x="27" y="45"/>
                  <a:pt x="27" y="45"/>
                </a:cubicBezTo>
                <a:cubicBezTo>
                  <a:pt x="50" y="45"/>
                  <a:pt x="50" y="45"/>
                  <a:pt x="50" y="45"/>
                </a:cubicBezTo>
                <a:cubicBezTo>
                  <a:pt x="50" y="22"/>
                  <a:pt x="50" y="22"/>
                  <a:pt x="50" y="22"/>
                </a:cubicBezTo>
                <a:cubicBezTo>
                  <a:pt x="60" y="22"/>
                  <a:pt x="60" y="22"/>
                  <a:pt x="60" y="22"/>
                </a:cubicBezTo>
                <a:cubicBezTo>
                  <a:pt x="60" y="0"/>
                  <a:pt x="60" y="0"/>
                  <a:pt x="60" y="0"/>
                </a:cubicBezTo>
                <a:cubicBezTo>
                  <a:pt x="46" y="0"/>
                  <a:pt x="32" y="5"/>
                  <a:pt x="21" y="16"/>
                </a:cubicBezTo>
                <a:cubicBezTo>
                  <a:pt x="0" y="38"/>
                  <a:pt x="0" y="73"/>
                  <a:pt x="21" y="94"/>
                </a:cubicBezTo>
                <a:close/>
              </a:path>
            </a:pathLst>
          </a:custGeom>
          <a:solidFill>
            <a:schemeClr val="bg1">
              <a:alpha val="100000"/>
            </a:schemeClr>
          </a:solidFill>
          <a:ln w="9525">
            <a:noFill/>
          </a:ln>
        </p:spPr>
        <p:txBody>
          <a:bodyPr/>
          <a:lstStyle/>
          <a:p>
            <a:endParaRPr lang="zh-CN" altLang="en-US"/>
          </a:p>
        </p:txBody>
      </p:sp>
      <p:sp>
        <p:nvSpPr>
          <p:cNvPr id="32843" name="Freeform 76"/>
          <p:cNvSpPr/>
          <p:nvPr/>
        </p:nvSpPr>
        <p:spPr>
          <a:xfrm>
            <a:off x="5284788" y="3308350"/>
            <a:ext cx="149225" cy="163513"/>
          </a:xfrm>
          <a:custGeom>
            <a:avLst/>
            <a:gdLst/>
            <a:ahLst/>
            <a:cxnLst>
              <a:cxn ang="0">
                <a:pos x="0" y="82405495"/>
              </a:cxn>
              <a:cxn ang="0">
                <a:pos x="40256835" y="275634033"/>
              </a:cxn>
              <a:cxn ang="0">
                <a:pos x="212789763" y="275634033"/>
              </a:cxn>
              <a:cxn ang="0">
                <a:pos x="253046598" y="82405495"/>
              </a:cxn>
              <a:cxn ang="0">
                <a:pos x="212789763" y="0"/>
              </a:cxn>
              <a:cxn ang="0">
                <a:pos x="186909400" y="0"/>
              </a:cxn>
              <a:cxn ang="0">
                <a:pos x="126524147" y="68198407"/>
              </a:cxn>
              <a:cxn ang="0">
                <a:pos x="66137198" y="0"/>
              </a:cxn>
              <a:cxn ang="0">
                <a:pos x="40256835" y="0"/>
              </a:cxn>
              <a:cxn ang="0">
                <a:pos x="0" y="82405495"/>
              </a:cxn>
            </a:cxnLst>
            <a:rect l="0" t="0" r="0" b="0"/>
            <a:pathLst>
              <a:path w="88" h="97">
                <a:moveTo>
                  <a:pt x="0" y="29"/>
                </a:moveTo>
                <a:cubicBezTo>
                  <a:pt x="0" y="29"/>
                  <a:pt x="15" y="61"/>
                  <a:pt x="14" y="97"/>
                </a:cubicBezTo>
                <a:cubicBezTo>
                  <a:pt x="74" y="97"/>
                  <a:pt x="74" y="97"/>
                  <a:pt x="74" y="97"/>
                </a:cubicBezTo>
                <a:cubicBezTo>
                  <a:pt x="73" y="61"/>
                  <a:pt x="88" y="29"/>
                  <a:pt x="88" y="29"/>
                </a:cubicBezTo>
                <a:cubicBezTo>
                  <a:pt x="72" y="23"/>
                  <a:pt x="74" y="0"/>
                  <a:pt x="74" y="0"/>
                </a:cubicBezTo>
                <a:cubicBezTo>
                  <a:pt x="65" y="0"/>
                  <a:pt x="65" y="0"/>
                  <a:pt x="65" y="0"/>
                </a:cubicBezTo>
                <a:cubicBezTo>
                  <a:pt x="65" y="24"/>
                  <a:pt x="44" y="24"/>
                  <a:pt x="44" y="24"/>
                </a:cubicBezTo>
                <a:cubicBezTo>
                  <a:pt x="44" y="24"/>
                  <a:pt x="23" y="24"/>
                  <a:pt x="23" y="0"/>
                </a:cubicBezTo>
                <a:cubicBezTo>
                  <a:pt x="14" y="0"/>
                  <a:pt x="14" y="0"/>
                  <a:pt x="14" y="0"/>
                </a:cubicBezTo>
                <a:cubicBezTo>
                  <a:pt x="14" y="0"/>
                  <a:pt x="16" y="23"/>
                  <a:pt x="0" y="29"/>
                </a:cubicBezTo>
                <a:close/>
              </a:path>
            </a:pathLst>
          </a:custGeom>
          <a:solidFill>
            <a:schemeClr val="bg1">
              <a:alpha val="100000"/>
            </a:schemeClr>
          </a:solidFill>
          <a:ln w="9525">
            <a:noFill/>
          </a:ln>
        </p:spPr>
        <p:txBody>
          <a:bodyPr/>
          <a:lstStyle/>
          <a:p>
            <a:endParaRPr lang="zh-CN" altLang="en-US"/>
          </a:p>
        </p:txBody>
      </p:sp>
      <p:sp>
        <p:nvSpPr>
          <p:cNvPr id="32844" name="Freeform 77"/>
          <p:cNvSpPr/>
          <p:nvPr/>
        </p:nvSpPr>
        <p:spPr>
          <a:xfrm>
            <a:off x="5241925" y="3495675"/>
            <a:ext cx="236538" cy="120650"/>
          </a:xfrm>
          <a:custGeom>
            <a:avLst/>
            <a:gdLst/>
            <a:ahLst/>
            <a:cxnLst>
              <a:cxn ang="0">
                <a:pos x="289582072" y="0"/>
              </a:cxn>
              <a:cxn ang="0">
                <a:pos x="110041221" y="0"/>
              </a:cxn>
              <a:cxn ang="0">
                <a:pos x="66603315" y="112617429"/>
              </a:cxn>
              <a:cxn ang="0">
                <a:pos x="78186870" y="155930779"/>
              </a:cxn>
              <a:cxn ang="0">
                <a:pos x="118728462" y="155930779"/>
              </a:cxn>
              <a:cxn ang="0">
                <a:pos x="159270054" y="153043675"/>
              </a:cxn>
              <a:cxn ang="0">
                <a:pos x="199811647" y="155930779"/>
              </a:cxn>
              <a:cxn ang="0">
                <a:pos x="240353239" y="153043675"/>
              </a:cxn>
              <a:cxn ang="0">
                <a:pos x="280894831" y="155930779"/>
              </a:cxn>
              <a:cxn ang="0">
                <a:pos x="321436423" y="155930779"/>
              </a:cxn>
              <a:cxn ang="0">
                <a:pos x="333019978" y="112617429"/>
              </a:cxn>
              <a:cxn ang="0">
                <a:pos x="289582072" y="0"/>
              </a:cxn>
            </a:cxnLst>
            <a:rect l="0" t="0" r="0" b="0"/>
            <a:pathLst>
              <a:path w="139" h="71">
                <a:moveTo>
                  <a:pt x="100" y="0"/>
                </a:moveTo>
                <a:cubicBezTo>
                  <a:pt x="38" y="0"/>
                  <a:pt x="38" y="0"/>
                  <a:pt x="38" y="0"/>
                </a:cubicBezTo>
                <a:cubicBezTo>
                  <a:pt x="35" y="15"/>
                  <a:pt x="29" y="32"/>
                  <a:pt x="23" y="39"/>
                </a:cubicBezTo>
                <a:cubicBezTo>
                  <a:pt x="0" y="71"/>
                  <a:pt x="27" y="54"/>
                  <a:pt x="27" y="54"/>
                </a:cubicBezTo>
                <a:cubicBezTo>
                  <a:pt x="27" y="54"/>
                  <a:pt x="33" y="65"/>
                  <a:pt x="41" y="54"/>
                </a:cubicBezTo>
                <a:cubicBezTo>
                  <a:pt x="41" y="54"/>
                  <a:pt x="49" y="65"/>
                  <a:pt x="55" y="53"/>
                </a:cubicBezTo>
                <a:cubicBezTo>
                  <a:pt x="55" y="53"/>
                  <a:pt x="62" y="64"/>
                  <a:pt x="69" y="54"/>
                </a:cubicBezTo>
                <a:cubicBezTo>
                  <a:pt x="76" y="64"/>
                  <a:pt x="83" y="53"/>
                  <a:pt x="83" y="53"/>
                </a:cubicBezTo>
                <a:cubicBezTo>
                  <a:pt x="89" y="65"/>
                  <a:pt x="97" y="54"/>
                  <a:pt x="97" y="54"/>
                </a:cubicBezTo>
                <a:cubicBezTo>
                  <a:pt x="105" y="65"/>
                  <a:pt x="111" y="54"/>
                  <a:pt x="111" y="54"/>
                </a:cubicBezTo>
                <a:cubicBezTo>
                  <a:pt x="111" y="54"/>
                  <a:pt x="139" y="71"/>
                  <a:pt x="115" y="39"/>
                </a:cubicBezTo>
                <a:cubicBezTo>
                  <a:pt x="110" y="32"/>
                  <a:pt x="103" y="15"/>
                  <a:pt x="100" y="0"/>
                </a:cubicBezTo>
                <a:close/>
              </a:path>
            </a:pathLst>
          </a:custGeom>
          <a:solidFill>
            <a:schemeClr val="bg1">
              <a:alpha val="100000"/>
            </a:schemeClr>
          </a:solidFill>
          <a:ln w="9525">
            <a:noFill/>
          </a:ln>
        </p:spPr>
        <p:txBody>
          <a:bodyPr/>
          <a:lstStyle/>
          <a:p>
            <a:endParaRPr lang="zh-CN" altLang="en-US"/>
          </a:p>
        </p:txBody>
      </p:sp>
      <p:sp>
        <p:nvSpPr>
          <p:cNvPr id="32845" name="Freeform 78"/>
          <p:cNvSpPr>
            <a:spLocks noEditPoints="1"/>
          </p:cNvSpPr>
          <p:nvPr/>
        </p:nvSpPr>
        <p:spPr>
          <a:xfrm>
            <a:off x="5302250" y="3636963"/>
            <a:ext cx="249238" cy="304800"/>
          </a:xfrm>
          <a:custGeom>
            <a:avLst/>
            <a:gdLst/>
            <a:ahLst/>
            <a:cxnLst>
              <a:cxn ang="0">
                <a:pos x="293220877" y="475984147"/>
              </a:cxn>
              <a:cxn ang="0">
                <a:pos x="422582181" y="516128000"/>
              </a:cxn>
              <a:cxn ang="0">
                <a:pos x="296094744" y="292472533"/>
              </a:cxn>
              <a:cxn ang="0">
                <a:pos x="267347599" y="249461867"/>
              </a:cxn>
              <a:cxn ang="0">
                <a:pos x="241476017" y="355554280"/>
              </a:cxn>
              <a:cxn ang="0">
                <a:pos x="252974875" y="389962813"/>
              </a:cxn>
              <a:cxn ang="0">
                <a:pos x="241476017" y="378493867"/>
              </a:cxn>
              <a:cxn ang="0">
                <a:pos x="261598170" y="435841987"/>
              </a:cxn>
              <a:cxn ang="0">
                <a:pos x="241476017" y="475984147"/>
              </a:cxn>
              <a:cxn ang="0">
                <a:pos x="241476017" y="475984147"/>
              </a:cxn>
              <a:cxn ang="0">
                <a:pos x="209853310" y="435841987"/>
              </a:cxn>
              <a:cxn ang="0">
                <a:pos x="241476017" y="134767320"/>
              </a:cxn>
              <a:cxn ang="0">
                <a:pos x="224227730" y="74552387"/>
              </a:cxn>
              <a:cxn ang="0">
                <a:pos x="209853310" y="151971587"/>
              </a:cxn>
              <a:cxn ang="0">
                <a:pos x="209853310" y="249461867"/>
              </a:cxn>
              <a:cxn ang="0">
                <a:pos x="229977159" y="292472533"/>
              </a:cxn>
              <a:cxn ang="0">
                <a:pos x="209853310" y="349820653"/>
              </a:cxn>
              <a:cxn ang="0">
                <a:pos x="241476017" y="418637720"/>
              </a:cxn>
              <a:cxn ang="0">
                <a:pos x="229977159" y="367024920"/>
              </a:cxn>
              <a:cxn ang="0">
                <a:pos x="241476017" y="134767320"/>
              </a:cxn>
              <a:cxn ang="0">
                <a:pos x="209853310" y="475984147"/>
              </a:cxn>
              <a:cxn ang="0">
                <a:pos x="209853310" y="435841987"/>
              </a:cxn>
              <a:cxn ang="0">
                <a:pos x="209853310" y="435841987"/>
              </a:cxn>
              <a:cxn ang="0">
                <a:pos x="181106165" y="475984147"/>
              </a:cxn>
              <a:cxn ang="0">
                <a:pos x="209853310" y="0"/>
              </a:cxn>
              <a:cxn ang="0">
                <a:pos x="189731156" y="74552387"/>
              </a:cxn>
              <a:cxn ang="0">
                <a:pos x="181106165" y="355554280"/>
              </a:cxn>
              <a:cxn ang="0">
                <a:pos x="181106165" y="378493867"/>
              </a:cxn>
              <a:cxn ang="0">
                <a:pos x="209853310" y="387096000"/>
              </a:cxn>
              <a:cxn ang="0">
                <a:pos x="209853310" y="349820653"/>
              </a:cxn>
              <a:cxn ang="0">
                <a:pos x="186855594" y="324014253"/>
              </a:cxn>
              <a:cxn ang="0">
                <a:pos x="209853310" y="292472533"/>
              </a:cxn>
              <a:cxn ang="0">
                <a:pos x="209853310" y="292472533"/>
              </a:cxn>
              <a:cxn ang="0">
                <a:pos x="209853310" y="249461867"/>
              </a:cxn>
              <a:cxn ang="0">
                <a:pos x="209853310" y="151971587"/>
              </a:cxn>
              <a:cxn ang="0">
                <a:pos x="209853310" y="151971587"/>
              </a:cxn>
              <a:cxn ang="0">
                <a:pos x="0" y="516128000"/>
              </a:cxn>
              <a:cxn ang="0">
                <a:pos x="126487437" y="475984147"/>
              </a:cxn>
              <a:cxn ang="0">
                <a:pos x="181106165" y="435841987"/>
              </a:cxn>
              <a:cxn ang="0">
                <a:pos x="181106165" y="418637720"/>
              </a:cxn>
              <a:cxn ang="0">
                <a:pos x="169607307" y="389962813"/>
              </a:cxn>
              <a:cxn ang="0">
                <a:pos x="178232298" y="355554280"/>
              </a:cxn>
              <a:cxn ang="0">
                <a:pos x="181106165" y="134767320"/>
              </a:cxn>
              <a:cxn ang="0">
                <a:pos x="126487437" y="249461867"/>
              </a:cxn>
              <a:cxn ang="0">
                <a:pos x="140860162" y="292472533"/>
              </a:cxn>
            </a:cxnLst>
            <a:rect l="0" t="0" r="0" b="0"/>
            <a:pathLst>
              <a:path w="147" h="180">
                <a:moveTo>
                  <a:pt x="84" y="166"/>
                </a:moveTo>
                <a:cubicBezTo>
                  <a:pt x="102" y="166"/>
                  <a:pt x="102" y="166"/>
                  <a:pt x="102" y="166"/>
                </a:cubicBezTo>
                <a:cubicBezTo>
                  <a:pt x="117" y="180"/>
                  <a:pt x="117" y="180"/>
                  <a:pt x="117" y="180"/>
                </a:cubicBezTo>
                <a:cubicBezTo>
                  <a:pt x="147" y="180"/>
                  <a:pt x="147" y="180"/>
                  <a:pt x="147" y="180"/>
                </a:cubicBezTo>
                <a:cubicBezTo>
                  <a:pt x="123" y="167"/>
                  <a:pt x="107" y="134"/>
                  <a:pt x="97" y="102"/>
                </a:cubicBezTo>
                <a:cubicBezTo>
                  <a:pt x="103" y="102"/>
                  <a:pt x="103" y="102"/>
                  <a:pt x="103" y="102"/>
                </a:cubicBezTo>
                <a:cubicBezTo>
                  <a:pt x="103" y="87"/>
                  <a:pt x="103" y="87"/>
                  <a:pt x="103" y="87"/>
                </a:cubicBezTo>
                <a:cubicBezTo>
                  <a:pt x="93" y="87"/>
                  <a:pt x="93" y="87"/>
                  <a:pt x="93" y="87"/>
                </a:cubicBezTo>
                <a:cubicBezTo>
                  <a:pt x="89" y="72"/>
                  <a:pt x="86" y="58"/>
                  <a:pt x="84" y="47"/>
                </a:cubicBezTo>
                <a:cubicBezTo>
                  <a:pt x="84" y="124"/>
                  <a:pt x="84" y="124"/>
                  <a:pt x="84" y="124"/>
                </a:cubicBezTo>
                <a:cubicBezTo>
                  <a:pt x="85" y="124"/>
                  <a:pt x="85" y="124"/>
                  <a:pt x="85" y="124"/>
                </a:cubicBezTo>
                <a:cubicBezTo>
                  <a:pt x="86" y="128"/>
                  <a:pt x="87" y="132"/>
                  <a:pt x="88" y="136"/>
                </a:cubicBezTo>
                <a:cubicBezTo>
                  <a:pt x="88" y="136"/>
                  <a:pt x="88" y="136"/>
                  <a:pt x="88" y="136"/>
                </a:cubicBezTo>
                <a:cubicBezTo>
                  <a:pt x="84" y="132"/>
                  <a:pt x="84" y="132"/>
                  <a:pt x="84" y="132"/>
                </a:cubicBezTo>
                <a:cubicBezTo>
                  <a:pt x="84" y="146"/>
                  <a:pt x="84" y="146"/>
                  <a:pt x="84" y="146"/>
                </a:cubicBezTo>
                <a:cubicBezTo>
                  <a:pt x="91" y="152"/>
                  <a:pt x="91" y="152"/>
                  <a:pt x="91" y="152"/>
                </a:cubicBezTo>
                <a:cubicBezTo>
                  <a:pt x="84" y="152"/>
                  <a:pt x="84" y="152"/>
                  <a:pt x="84" y="152"/>
                </a:cubicBezTo>
                <a:lnTo>
                  <a:pt x="84" y="166"/>
                </a:lnTo>
                <a:close/>
                <a:moveTo>
                  <a:pt x="73" y="166"/>
                </a:moveTo>
                <a:cubicBezTo>
                  <a:pt x="84" y="166"/>
                  <a:pt x="84" y="166"/>
                  <a:pt x="84" y="166"/>
                </a:cubicBezTo>
                <a:cubicBezTo>
                  <a:pt x="84" y="152"/>
                  <a:pt x="84" y="152"/>
                  <a:pt x="84" y="152"/>
                </a:cubicBezTo>
                <a:cubicBezTo>
                  <a:pt x="73" y="152"/>
                  <a:pt x="73" y="152"/>
                  <a:pt x="73" y="152"/>
                </a:cubicBezTo>
                <a:cubicBezTo>
                  <a:pt x="73" y="166"/>
                  <a:pt x="73" y="166"/>
                  <a:pt x="73" y="166"/>
                </a:cubicBezTo>
                <a:close/>
                <a:moveTo>
                  <a:pt x="84" y="47"/>
                </a:moveTo>
                <a:cubicBezTo>
                  <a:pt x="82" y="35"/>
                  <a:pt x="81" y="26"/>
                  <a:pt x="81" y="26"/>
                </a:cubicBezTo>
                <a:cubicBezTo>
                  <a:pt x="78" y="26"/>
                  <a:pt x="78" y="26"/>
                  <a:pt x="78" y="26"/>
                </a:cubicBezTo>
                <a:cubicBezTo>
                  <a:pt x="73" y="0"/>
                  <a:pt x="73" y="0"/>
                  <a:pt x="73" y="0"/>
                </a:cubicBezTo>
                <a:cubicBezTo>
                  <a:pt x="73" y="53"/>
                  <a:pt x="73" y="53"/>
                  <a:pt x="73" y="53"/>
                </a:cubicBezTo>
                <a:cubicBezTo>
                  <a:pt x="73" y="54"/>
                  <a:pt x="75" y="79"/>
                  <a:pt x="76" y="87"/>
                </a:cubicBezTo>
                <a:cubicBezTo>
                  <a:pt x="73" y="87"/>
                  <a:pt x="73" y="87"/>
                  <a:pt x="73" y="87"/>
                </a:cubicBezTo>
                <a:cubicBezTo>
                  <a:pt x="73" y="102"/>
                  <a:pt x="73" y="102"/>
                  <a:pt x="73" y="102"/>
                </a:cubicBezTo>
                <a:cubicBezTo>
                  <a:pt x="80" y="102"/>
                  <a:pt x="80" y="102"/>
                  <a:pt x="80" y="102"/>
                </a:cubicBezTo>
                <a:cubicBezTo>
                  <a:pt x="80" y="102"/>
                  <a:pt x="81" y="107"/>
                  <a:pt x="82" y="113"/>
                </a:cubicBezTo>
                <a:cubicBezTo>
                  <a:pt x="73" y="122"/>
                  <a:pt x="73" y="122"/>
                  <a:pt x="73" y="122"/>
                </a:cubicBezTo>
                <a:cubicBezTo>
                  <a:pt x="73" y="135"/>
                  <a:pt x="73" y="135"/>
                  <a:pt x="73" y="135"/>
                </a:cubicBezTo>
                <a:cubicBezTo>
                  <a:pt x="84" y="146"/>
                  <a:pt x="84" y="146"/>
                  <a:pt x="84" y="146"/>
                </a:cubicBezTo>
                <a:cubicBezTo>
                  <a:pt x="84" y="132"/>
                  <a:pt x="84" y="132"/>
                  <a:pt x="84" y="132"/>
                </a:cubicBezTo>
                <a:cubicBezTo>
                  <a:pt x="80" y="128"/>
                  <a:pt x="80" y="128"/>
                  <a:pt x="80" y="128"/>
                </a:cubicBezTo>
                <a:cubicBezTo>
                  <a:pt x="84" y="124"/>
                  <a:pt x="84" y="124"/>
                  <a:pt x="84" y="124"/>
                </a:cubicBezTo>
                <a:lnTo>
                  <a:pt x="84" y="47"/>
                </a:lnTo>
                <a:close/>
                <a:moveTo>
                  <a:pt x="63" y="166"/>
                </a:moveTo>
                <a:cubicBezTo>
                  <a:pt x="73" y="166"/>
                  <a:pt x="73" y="166"/>
                  <a:pt x="73" y="166"/>
                </a:cubicBezTo>
                <a:cubicBezTo>
                  <a:pt x="73" y="166"/>
                  <a:pt x="73" y="166"/>
                  <a:pt x="73" y="166"/>
                </a:cubicBezTo>
                <a:cubicBezTo>
                  <a:pt x="73" y="152"/>
                  <a:pt x="73" y="152"/>
                  <a:pt x="73" y="152"/>
                </a:cubicBezTo>
                <a:cubicBezTo>
                  <a:pt x="73" y="152"/>
                  <a:pt x="73" y="152"/>
                  <a:pt x="73" y="152"/>
                </a:cubicBezTo>
                <a:cubicBezTo>
                  <a:pt x="73" y="152"/>
                  <a:pt x="73" y="152"/>
                  <a:pt x="73" y="152"/>
                </a:cubicBezTo>
                <a:cubicBezTo>
                  <a:pt x="63" y="152"/>
                  <a:pt x="63" y="152"/>
                  <a:pt x="63" y="152"/>
                </a:cubicBezTo>
                <a:cubicBezTo>
                  <a:pt x="63" y="166"/>
                  <a:pt x="63" y="166"/>
                  <a:pt x="63" y="166"/>
                </a:cubicBezTo>
                <a:close/>
                <a:moveTo>
                  <a:pt x="73" y="0"/>
                </a:moveTo>
                <a:cubicBezTo>
                  <a:pt x="73" y="0"/>
                  <a:pt x="73" y="0"/>
                  <a:pt x="73" y="0"/>
                </a:cubicBezTo>
                <a:cubicBezTo>
                  <a:pt x="69" y="26"/>
                  <a:pt x="69" y="26"/>
                  <a:pt x="69" y="26"/>
                </a:cubicBezTo>
                <a:cubicBezTo>
                  <a:pt x="66" y="26"/>
                  <a:pt x="66" y="26"/>
                  <a:pt x="66" y="26"/>
                </a:cubicBezTo>
                <a:cubicBezTo>
                  <a:pt x="66" y="26"/>
                  <a:pt x="65" y="35"/>
                  <a:pt x="63" y="47"/>
                </a:cubicBezTo>
                <a:cubicBezTo>
                  <a:pt x="63" y="124"/>
                  <a:pt x="63" y="124"/>
                  <a:pt x="63" y="124"/>
                </a:cubicBezTo>
                <a:cubicBezTo>
                  <a:pt x="67" y="128"/>
                  <a:pt x="67" y="128"/>
                  <a:pt x="67" y="128"/>
                </a:cubicBezTo>
                <a:cubicBezTo>
                  <a:pt x="63" y="132"/>
                  <a:pt x="63" y="132"/>
                  <a:pt x="63" y="132"/>
                </a:cubicBezTo>
                <a:cubicBezTo>
                  <a:pt x="63" y="146"/>
                  <a:pt x="63" y="146"/>
                  <a:pt x="63" y="146"/>
                </a:cubicBezTo>
                <a:cubicBezTo>
                  <a:pt x="73" y="135"/>
                  <a:pt x="73" y="135"/>
                  <a:pt x="73" y="135"/>
                </a:cubicBezTo>
                <a:cubicBezTo>
                  <a:pt x="73" y="135"/>
                  <a:pt x="73" y="135"/>
                  <a:pt x="73" y="135"/>
                </a:cubicBezTo>
                <a:cubicBezTo>
                  <a:pt x="73" y="122"/>
                  <a:pt x="73" y="122"/>
                  <a:pt x="73" y="122"/>
                </a:cubicBezTo>
                <a:cubicBezTo>
                  <a:pt x="73" y="122"/>
                  <a:pt x="73" y="122"/>
                  <a:pt x="73" y="122"/>
                </a:cubicBezTo>
                <a:cubicBezTo>
                  <a:pt x="65" y="113"/>
                  <a:pt x="65" y="113"/>
                  <a:pt x="65" y="113"/>
                </a:cubicBezTo>
                <a:cubicBezTo>
                  <a:pt x="66" y="107"/>
                  <a:pt x="67" y="102"/>
                  <a:pt x="67" y="102"/>
                </a:cubicBezTo>
                <a:cubicBezTo>
                  <a:pt x="73" y="102"/>
                  <a:pt x="73" y="102"/>
                  <a:pt x="73" y="102"/>
                </a:cubicBezTo>
                <a:cubicBezTo>
                  <a:pt x="73" y="102"/>
                  <a:pt x="73" y="102"/>
                  <a:pt x="73" y="102"/>
                </a:cubicBezTo>
                <a:cubicBezTo>
                  <a:pt x="73" y="102"/>
                  <a:pt x="73" y="102"/>
                  <a:pt x="73" y="102"/>
                </a:cubicBezTo>
                <a:cubicBezTo>
                  <a:pt x="73" y="87"/>
                  <a:pt x="73" y="87"/>
                  <a:pt x="73" y="87"/>
                </a:cubicBezTo>
                <a:cubicBezTo>
                  <a:pt x="73" y="87"/>
                  <a:pt x="73" y="87"/>
                  <a:pt x="73" y="87"/>
                </a:cubicBezTo>
                <a:cubicBezTo>
                  <a:pt x="70" y="87"/>
                  <a:pt x="70" y="87"/>
                  <a:pt x="70" y="87"/>
                </a:cubicBezTo>
                <a:cubicBezTo>
                  <a:pt x="72" y="79"/>
                  <a:pt x="73" y="53"/>
                  <a:pt x="73" y="53"/>
                </a:cubicBezTo>
                <a:cubicBezTo>
                  <a:pt x="73" y="53"/>
                  <a:pt x="73" y="53"/>
                  <a:pt x="73" y="53"/>
                </a:cubicBezTo>
                <a:cubicBezTo>
                  <a:pt x="73" y="53"/>
                  <a:pt x="73" y="53"/>
                  <a:pt x="73" y="53"/>
                </a:cubicBezTo>
                <a:lnTo>
                  <a:pt x="73" y="0"/>
                </a:lnTo>
                <a:close/>
                <a:moveTo>
                  <a:pt x="0" y="180"/>
                </a:moveTo>
                <a:cubicBezTo>
                  <a:pt x="29" y="180"/>
                  <a:pt x="29" y="180"/>
                  <a:pt x="29" y="180"/>
                </a:cubicBezTo>
                <a:cubicBezTo>
                  <a:pt x="44" y="166"/>
                  <a:pt x="44" y="166"/>
                  <a:pt x="44" y="166"/>
                </a:cubicBezTo>
                <a:cubicBezTo>
                  <a:pt x="63" y="166"/>
                  <a:pt x="63" y="166"/>
                  <a:pt x="63" y="166"/>
                </a:cubicBezTo>
                <a:cubicBezTo>
                  <a:pt x="63" y="152"/>
                  <a:pt x="63" y="152"/>
                  <a:pt x="63" y="152"/>
                </a:cubicBezTo>
                <a:cubicBezTo>
                  <a:pt x="56" y="152"/>
                  <a:pt x="56" y="152"/>
                  <a:pt x="56" y="152"/>
                </a:cubicBezTo>
                <a:cubicBezTo>
                  <a:pt x="63" y="146"/>
                  <a:pt x="63" y="146"/>
                  <a:pt x="63" y="146"/>
                </a:cubicBezTo>
                <a:cubicBezTo>
                  <a:pt x="63" y="132"/>
                  <a:pt x="63" y="132"/>
                  <a:pt x="63" y="132"/>
                </a:cubicBezTo>
                <a:cubicBezTo>
                  <a:pt x="59" y="136"/>
                  <a:pt x="59" y="136"/>
                  <a:pt x="59" y="136"/>
                </a:cubicBezTo>
                <a:cubicBezTo>
                  <a:pt x="60" y="132"/>
                  <a:pt x="61" y="128"/>
                  <a:pt x="62" y="124"/>
                </a:cubicBezTo>
                <a:cubicBezTo>
                  <a:pt x="62" y="124"/>
                  <a:pt x="62" y="124"/>
                  <a:pt x="62" y="124"/>
                </a:cubicBezTo>
                <a:cubicBezTo>
                  <a:pt x="63" y="124"/>
                  <a:pt x="63" y="124"/>
                  <a:pt x="63" y="124"/>
                </a:cubicBezTo>
                <a:cubicBezTo>
                  <a:pt x="63" y="47"/>
                  <a:pt x="63" y="47"/>
                  <a:pt x="63" y="47"/>
                </a:cubicBezTo>
                <a:cubicBezTo>
                  <a:pt x="61" y="58"/>
                  <a:pt x="58" y="72"/>
                  <a:pt x="54" y="87"/>
                </a:cubicBezTo>
                <a:cubicBezTo>
                  <a:pt x="44" y="87"/>
                  <a:pt x="44" y="87"/>
                  <a:pt x="44" y="87"/>
                </a:cubicBezTo>
                <a:cubicBezTo>
                  <a:pt x="44" y="102"/>
                  <a:pt x="44" y="102"/>
                  <a:pt x="44" y="102"/>
                </a:cubicBezTo>
                <a:cubicBezTo>
                  <a:pt x="49" y="102"/>
                  <a:pt x="49" y="102"/>
                  <a:pt x="49" y="102"/>
                </a:cubicBezTo>
                <a:cubicBezTo>
                  <a:pt x="39" y="134"/>
                  <a:pt x="24" y="167"/>
                  <a:pt x="0" y="180"/>
                </a:cubicBezTo>
                <a:close/>
              </a:path>
            </a:pathLst>
          </a:custGeom>
          <a:solidFill>
            <a:schemeClr val="bg1">
              <a:alpha val="100000"/>
            </a:schemeClr>
          </a:solidFill>
          <a:ln w="9525">
            <a:noFill/>
          </a:ln>
        </p:spPr>
        <p:txBody>
          <a:bodyPr/>
          <a:lstStyle/>
          <a:p>
            <a:endParaRPr lang="zh-CN" altLang="en-US"/>
          </a:p>
        </p:txBody>
      </p:sp>
      <p:sp>
        <p:nvSpPr>
          <p:cNvPr id="32846" name="Freeform 79"/>
          <p:cNvSpPr/>
          <p:nvPr/>
        </p:nvSpPr>
        <p:spPr>
          <a:xfrm>
            <a:off x="5659438" y="4222750"/>
            <a:ext cx="242887" cy="228600"/>
          </a:xfrm>
          <a:custGeom>
            <a:avLst/>
            <a:gdLst/>
            <a:ahLst/>
            <a:cxnLst>
              <a:cxn ang="0">
                <a:pos x="244671545" y="192113747"/>
              </a:cxn>
              <a:cxn ang="0">
                <a:pos x="312951466" y="137634133"/>
              </a:cxn>
              <a:cxn ang="0">
                <a:pos x="330022711" y="137634133"/>
              </a:cxn>
              <a:cxn ang="0">
                <a:pos x="375542096" y="172042667"/>
              </a:cxn>
              <a:cxn ang="0">
                <a:pos x="406837412" y="160573720"/>
              </a:cxn>
              <a:cxn ang="0">
                <a:pos x="403993610" y="97490280"/>
              </a:cxn>
              <a:cxn ang="0">
                <a:pos x="275966860" y="14337453"/>
              </a:cxn>
              <a:cxn ang="0">
                <a:pos x="196306671" y="88888147"/>
              </a:cxn>
              <a:cxn ang="0">
                <a:pos x="93885946" y="54479613"/>
              </a:cxn>
              <a:cxn ang="0">
                <a:pos x="11380268" y="183511613"/>
              </a:cxn>
              <a:cxn ang="0">
                <a:pos x="261741103" y="387096000"/>
              </a:cxn>
              <a:cxn ang="0">
                <a:pos x="304416687" y="349820653"/>
              </a:cxn>
              <a:cxn ang="0">
                <a:pos x="244671545" y="192113747"/>
              </a:cxn>
            </a:cxnLst>
            <a:rect l="0" t="0" r="0" b="0"/>
            <a:pathLst>
              <a:path w="144" h="135">
                <a:moveTo>
                  <a:pt x="86" y="67"/>
                </a:moveTo>
                <a:cubicBezTo>
                  <a:pt x="88" y="56"/>
                  <a:pt x="98" y="48"/>
                  <a:pt x="110" y="48"/>
                </a:cubicBezTo>
                <a:cubicBezTo>
                  <a:pt x="112" y="48"/>
                  <a:pt x="114" y="48"/>
                  <a:pt x="116" y="48"/>
                </a:cubicBezTo>
                <a:cubicBezTo>
                  <a:pt x="123" y="50"/>
                  <a:pt x="128" y="54"/>
                  <a:pt x="132" y="60"/>
                </a:cubicBezTo>
                <a:cubicBezTo>
                  <a:pt x="135" y="58"/>
                  <a:pt x="139" y="56"/>
                  <a:pt x="143" y="56"/>
                </a:cubicBezTo>
                <a:cubicBezTo>
                  <a:pt x="144" y="42"/>
                  <a:pt x="142" y="34"/>
                  <a:pt x="142" y="34"/>
                </a:cubicBezTo>
                <a:cubicBezTo>
                  <a:pt x="138" y="13"/>
                  <a:pt x="117" y="0"/>
                  <a:pt x="97" y="5"/>
                </a:cubicBezTo>
                <a:cubicBezTo>
                  <a:pt x="83" y="8"/>
                  <a:pt x="73" y="18"/>
                  <a:pt x="69" y="31"/>
                </a:cubicBezTo>
                <a:cubicBezTo>
                  <a:pt x="60" y="21"/>
                  <a:pt x="47" y="16"/>
                  <a:pt x="33" y="19"/>
                </a:cubicBezTo>
                <a:cubicBezTo>
                  <a:pt x="13" y="24"/>
                  <a:pt x="0" y="44"/>
                  <a:pt x="4" y="64"/>
                </a:cubicBezTo>
                <a:cubicBezTo>
                  <a:pt x="4" y="64"/>
                  <a:pt x="12" y="114"/>
                  <a:pt x="92" y="135"/>
                </a:cubicBezTo>
                <a:cubicBezTo>
                  <a:pt x="98" y="131"/>
                  <a:pt x="103" y="126"/>
                  <a:pt x="107" y="122"/>
                </a:cubicBezTo>
                <a:cubicBezTo>
                  <a:pt x="79" y="94"/>
                  <a:pt x="85" y="70"/>
                  <a:pt x="86" y="67"/>
                </a:cubicBezTo>
                <a:close/>
              </a:path>
            </a:pathLst>
          </a:custGeom>
          <a:solidFill>
            <a:schemeClr val="bg1">
              <a:alpha val="100000"/>
            </a:schemeClr>
          </a:solidFill>
          <a:ln w="9525">
            <a:noFill/>
          </a:ln>
        </p:spPr>
        <p:txBody>
          <a:bodyPr/>
          <a:lstStyle/>
          <a:p>
            <a:endParaRPr lang="zh-CN" altLang="en-US"/>
          </a:p>
        </p:txBody>
      </p:sp>
      <p:sp>
        <p:nvSpPr>
          <p:cNvPr id="32847" name="Freeform 80"/>
          <p:cNvSpPr/>
          <p:nvPr/>
        </p:nvSpPr>
        <p:spPr>
          <a:xfrm>
            <a:off x="5799138" y="4310063"/>
            <a:ext cx="146050" cy="123825"/>
          </a:xfrm>
          <a:custGeom>
            <a:avLst/>
            <a:gdLst/>
            <a:ahLst/>
            <a:cxnLst>
              <a:cxn ang="0">
                <a:pos x="193232641" y="25894691"/>
              </a:cxn>
              <a:cxn ang="0">
                <a:pos x="181696390" y="23017880"/>
              </a:cxn>
              <a:cxn ang="0">
                <a:pos x="170160138" y="23017880"/>
              </a:cxn>
              <a:cxn ang="0">
                <a:pos x="135551383" y="43157253"/>
              </a:cxn>
              <a:cxn ang="0">
                <a:pos x="92290014" y="2876811"/>
              </a:cxn>
              <a:cxn ang="0">
                <a:pos x="77870124" y="0"/>
              </a:cxn>
              <a:cxn ang="0">
                <a:pos x="20188865" y="46035760"/>
              </a:cxn>
              <a:cxn ang="0">
                <a:pos x="77870124" y="192773474"/>
              </a:cxn>
              <a:cxn ang="0">
                <a:pos x="98058989" y="210036036"/>
              </a:cxn>
              <a:cxn ang="0">
                <a:pos x="239377648" y="97825142"/>
              </a:cxn>
              <a:cxn ang="0">
                <a:pos x="193232641" y="25894691"/>
              </a:cxn>
            </a:cxnLst>
            <a:rect l="0" t="0" r="0" b="0"/>
            <a:pathLst>
              <a:path w="86" h="73">
                <a:moveTo>
                  <a:pt x="67" y="9"/>
                </a:moveTo>
                <a:cubicBezTo>
                  <a:pt x="66" y="8"/>
                  <a:pt x="64" y="8"/>
                  <a:pt x="63" y="8"/>
                </a:cubicBezTo>
                <a:cubicBezTo>
                  <a:pt x="61" y="8"/>
                  <a:pt x="60" y="8"/>
                  <a:pt x="59" y="8"/>
                </a:cubicBezTo>
                <a:cubicBezTo>
                  <a:pt x="54" y="9"/>
                  <a:pt x="50" y="12"/>
                  <a:pt x="47" y="15"/>
                </a:cubicBezTo>
                <a:cubicBezTo>
                  <a:pt x="45" y="8"/>
                  <a:pt x="40" y="2"/>
                  <a:pt x="32" y="1"/>
                </a:cubicBezTo>
                <a:cubicBezTo>
                  <a:pt x="30" y="0"/>
                  <a:pt x="29" y="0"/>
                  <a:pt x="27" y="0"/>
                </a:cubicBezTo>
                <a:cubicBezTo>
                  <a:pt x="18" y="0"/>
                  <a:pt x="9" y="7"/>
                  <a:pt x="7" y="16"/>
                </a:cubicBezTo>
                <a:cubicBezTo>
                  <a:pt x="7" y="16"/>
                  <a:pt x="0" y="40"/>
                  <a:pt x="27" y="67"/>
                </a:cubicBezTo>
                <a:cubicBezTo>
                  <a:pt x="29" y="69"/>
                  <a:pt x="32" y="71"/>
                  <a:pt x="34" y="73"/>
                </a:cubicBezTo>
                <a:cubicBezTo>
                  <a:pt x="79" y="62"/>
                  <a:pt x="83" y="34"/>
                  <a:pt x="83" y="34"/>
                </a:cubicBezTo>
                <a:cubicBezTo>
                  <a:pt x="86" y="22"/>
                  <a:pt x="79" y="11"/>
                  <a:pt x="67" y="9"/>
                </a:cubicBezTo>
                <a:close/>
              </a:path>
            </a:pathLst>
          </a:custGeom>
          <a:solidFill>
            <a:schemeClr val="bg1">
              <a:alpha val="100000"/>
            </a:schemeClr>
          </a:solidFill>
          <a:ln w="9525">
            <a:noFill/>
          </a:ln>
        </p:spPr>
        <p:txBody>
          <a:bodyPr/>
          <a:lstStyle/>
          <a:p>
            <a:endParaRPr lang="zh-CN" altLang="en-US"/>
          </a:p>
        </p:txBody>
      </p:sp>
      <p:sp>
        <p:nvSpPr>
          <p:cNvPr id="32848" name="Rectangle 81"/>
          <p:cNvSpPr/>
          <p:nvPr/>
        </p:nvSpPr>
        <p:spPr>
          <a:xfrm>
            <a:off x="4779963" y="3189288"/>
            <a:ext cx="20637" cy="50800"/>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49" name="Freeform 82"/>
          <p:cNvSpPr/>
          <p:nvPr/>
        </p:nvSpPr>
        <p:spPr>
          <a:xfrm>
            <a:off x="4865688" y="3189288"/>
            <a:ext cx="80962" cy="50800"/>
          </a:xfrm>
          <a:custGeom>
            <a:avLst/>
            <a:gdLst/>
            <a:ahLst/>
            <a:cxnLst>
              <a:cxn ang="0">
                <a:pos x="128527969" y="80645000"/>
              </a:cxn>
              <a:cxn ang="0">
                <a:pos x="128527969" y="0"/>
              </a:cxn>
              <a:cxn ang="0">
                <a:pos x="78125155" y="0"/>
              </a:cxn>
              <a:cxn ang="0">
                <a:pos x="0" y="80645000"/>
              </a:cxn>
              <a:cxn ang="0">
                <a:pos x="128527969" y="80645000"/>
              </a:cxn>
            </a:cxnLst>
            <a:rect l="0" t="0" r="0" b="0"/>
            <a:pathLst>
              <a:path w="51" h="32">
                <a:moveTo>
                  <a:pt x="51" y="32"/>
                </a:moveTo>
                <a:lnTo>
                  <a:pt x="51" y="0"/>
                </a:lnTo>
                <a:lnTo>
                  <a:pt x="31" y="0"/>
                </a:lnTo>
                <a:lnTo>
                  <a:pt x="0" y="32"/>
                </a:lnTo>
                <a:lnTo>
                  <a:pt x="51" y="32"/>
                </a:lnTo>
                <a:close/>
              </a:path>
            </a:pathLst>
          </a:custGeom>
          <a:solidFill>
            <a:schemeClr val="bg1">
              <a:alpha val="100000"/>
            </a:schemeClr>
          </a:solidFill>
          <a:ln w="9525">
            <a:noFill/>
          </a:ln>
        </p:spPr>
        <p:txBody>
          <a:bodyPr/>
          <a:lstStyle/>
          <a:p>
            <a:endParaRPr lang="zh-CN" altLang="en-US"/>
          </a:p>
        </p:txBody>
      </p:sp>
      <p:sp>
        <p:nvSpPr>
          <p:cNvPr id="32850" name="Freeform 83"/>
          <p:cNvSpPr/>
          <p:nvPr/>
        </p:nvSpPr>
        <p:spPr>
          <a:xfrm>
            <a:off x="4808538" y="3189288"/>
            <a:ext cx="55562" cy="50800"/>
          </a:xfrm>
          <a:custGeom>
            <a:avLst/>
            <a:gdLst/>
            <a:ahLst/>
            <a:cxnLst>
              <a:cxn ang="0">
                <a:pos x="88205469" y="0"/>
              </a:cxn>
              <a:cxn ang="0">
                <a:pos x="0" y="0"/>
              </a:cxn>
              <a:cxn ang="0">
                <a:pos x="0" y="80645000"/>
              </a:cxn>
              <a:cxn ang="0">
                <a:pos x="7561194" y="80645000"/>
              </a:cxn>
              <a:cxn ang="0">
                <a:pos x="88205469" y="0"/>
              </a:cxn>
            </a:cxnLst>
            <a:rect l="0" t="0" r="0" b="0"/>
            <a:pathLst>
              <a:path w="35" h="32">
                <a:moveTo>
                  <a:pt x="35" y="0"/>
                </a:moveTo>
                <a:lnTo>
                  <a:pt x="0" y="0"/>
                </a:lnTo>
                <a:lnTo>
                  <a:pt x="0" y="32"/>
                </a:lnTo>
                <a:lnTo>
                  <a:pt x="3" y="32"/>
                </a:lnTo>
                <a:lnTo>
                  <a:pt x="35" y="0"/>
                </a:lnTo>
                <a:close/>
              </a:path>
            </a:pathLst>
          </a:custGeom>
          <a:solidFill>
            <a:schemeClr val="bg1">
              <a:alpha val="100000"/>
            </a:schemeClr>
          </a:solidFill>
          <a:ln w="9525">
            <a:noFill/>
          </a:ln>
        </p:spPr>
        <p:txBody>
          <a:bodyPr/>
          <a:lstStyle/>
          <a:p>
            <a:endParaRPr lang="zh-CN" altLang="en-US"/>
          </a:p>
        </p:txBody>
      </p:sp>
      <p:sp>
        <p:nvSpPr>
          <p:cNvPr id="32851" name="Freeform 84"/>
          <p:cNvSpPr>
            <a:spLocks noEditPoints="1"/>
          </p:cNvSpPr>
          <p:nvPr/>
        </p:nvSpPr>
        <p:spPr>
          <a:xfrm>
            <a:off x="4732338" y="3084513"/>
            <a:ext cx="263525" cy="260350"/>
          </a:xfrm>
          <a:custGeom>
            <a:avLst/>
            <a:gdLst/>
            <a:ahLst/>
            <a:cxnLst>
              <a:cxn ang="0">
                <a:pos x="257258205" y="440143653"/>
              </a:cxn>
              <a:cxn ang="0">
                <a:pos x="448035004" y="220071826"/>
              </a:cxn>
              <a:cxn ang="0">
                <a:pos x="257258205" y="0"/>
              </a:cxn>
              <a:cxn ang="0">
                <a:pos x="257258205" y="40012752"/>
              </a:cxn>
              <a:cxn ang="0">
                <a:pos x="341084658" y="77168416"/>
              </a:cxn>
              <a:cxn ang="0">
                <a:pos x="257258205" y="160052698"/>
              </a:cxn>
              <a:cxn ang="0">
                <a:pos x="257258205" y="211497182"/>
              </a:cxn>
              <a:cxn ang="0">
                <a:pos x="291944896" y="177200296"/>
              </a:cxn>
              <a:cxn ang="0">
                <a:pos x="297727145" y="171484430"/>
              </a:cxn>
              <a:cxn ang="0">
                <a:pos x="303507693" y="165768564"/>
              </a:cxn>
              <a:cxn ang="0">
                <a:pos x="367098826" y="102890658"/>
              </a:cxn>
              <a:cxn ang="0">
                <a:pos x="410458039" y="220071826"/>
              </a:cxn>
              <a:cxn ang="0">
                <a:pos x="410458039" y="220071826"/>
              </a:cxn>
              <a:cxn ang="0">
                <a:pos x="257258205" y="400130901"/>
              </a:cxn>
              <a:cxn ang="0">
                <a:pos x="257258205" y="440143653"/>
              </a:cxn>
              <a:cxn ang="0">
                <a:pos x="222571515" y="440143653"/>
              </a:cxn>
              <a:cxn ang="0">
                <a:pos x="257258205" y="440143653"/>
              </a:cxn>
              <a:cxn ang="0">
                <a:pos x="257258205" y="400130901"/>
              </a:cxn>
              <a:cxn ang="0">
                <a:pos x="222571515" y="405846767"/>
              </a:cxn>
              <a:cxn ang="0">
                <a:pos x="104060072" y="362975236"/>
              </a:cxn>
              <a:cxn ang="0">
                <a:pos x="193667073" y="274375088"/>
              </a:cxn>
              <a:cxn ang="0">
                <a:pos x="199447621" y="268659222"/>
              </a:cxn>
              <a:cxn ang="0">
                <a:pos x="205228170" y="262943356"/>
              </a:cxn>
              <a:cxn ang="0">
                <a:pos x="257258205" y="211497182"/>
              </a:cxn>
              <a:cxn ang="0">
                <a:pos x="257258205" y="160052698"/>
              </a:cxn>
              <a:cxn ang="0">
                <a:pos x="251477657" y="165768564"/>
              </a:cxn>
              <a:cxn ang="0">
                <a:pos x="245697109" y="171484430"/>
              </a:cxn>
              <a:cxn ang="0">
                <a:pos x="239914860" y="177200296"/>
              </a:cxn>
              <a:cxn ang="0">
                <a:pos x="153199834" y="262943356"/>
              </a:cxn>
              <a:cxn ang="0">
                <a:pos x="147417585" y="268659222"/>
              </a:cxn>
              <a:cxn ang="0">
                <a:pos x="141637037" y="274375088"/>
              </a:cxn>
              <a:cxn ang="0">
                <a:pos x="78044204" y="337252994"/>
              </a:cxn>
              <a:cxn ang="0">
                <a:pos x="37576965" y="220071826"/>
              </a:cxn>
              <a:cxn ang="0">
                <a:pos x="222571515" y="34296886"/>
              </a:cxn>
              <a:cxn ang="0">
                <a:pos x="222571515" y="34296886"/>
              </a:cxn>
              <a:cxn ang="0">
                <a:pos x="257258205" y="40012752"/>
              </a:cxn>
              <a:cxn ang="0">
                <a:pos x="257258205" y="0"/>
              </a:cxn>
              <a:cxn ang="0">
                <a:pos x="222571515" y="0"/>
              </a:cxn>
              <a:cxn ang="0">
                <a:pos x="0" y="220071826"/>
              </a:cxn>
              <a:cxn ang="0">
                <a:pos x="222571515" y="440143653"/>
              </a:cxn>
            </a:cxnLst>
            <a:rect l="0" t="0" r="0" b="0"/>
            <a:pathLst>
              <a:path w="155" h="154">
                <a:moveTo>
                  <a:pt x="89" y="154"/>
                </a:moveTo>
                <a:cubicBezTo>
                  <a:pt x="126" y="148"/>
                  <a:pt x="155" y="116"/>
                  <a:pt x="155" y="77"/>
                </a:cubicBezTo>
                <a:cubicBezTo>
                  <a:pt x="155" y="38"/>
                  <a:pt x="126" y="6"/>
                  <a:pt x="89" y="0"/>
                </a:cubicBezTo>
                <a:cubicBezTo>
                  <a:pt x="89" y="14"/>
                  <a:pt x="89" y="14"/>
                  <a:pt x="89" y="14"/>
                </a:cubicBezTo>
                <a:cubicBezTo>
                  <a:pt x="100" y="16"/>
                  <a:pt x="110" y="20"/>
                  <a:pt x="118" y="27"/>
                </a:cubicBezTo>
                <a:cubicBezTo>
                  <a:pt x="89" y="56"/>
                  <a:pt x="89" y="56"/>
                  <a:pt x="89" y="56"/>
                </a:cubicBezTo>
                <a:cubicBezTo>
                  <a:pt x="89" y="74"/>
                  <a:pt x="89" y="74"/>
                  <a:pt x="89" y="74"/>
                </a:cubicBezTo>
                <a:cubicBezTo>
                  <a:pt x="101" y="62"/>
                  <a:pt x="101" y="62"/>
                  <a:pt x="101" y="62"/>
                </a:cubicBezTo>
                <a:cubicBezTo>
                  <a:pt x="103" y="60"/>
                  <a:pt x="103" y="60"/>
                  <a:pt x="103" y="60"/>
                </a:cubicBezTo>
                <a:cubicBezTo>
                  <a:pt x="105" y="58"/>
                  <a:pt x="105" y="58"/>
                  <a:pt x="105" y="58"/>
                </a:cubicBezTo>
                <a:cubicBezTo>
                  <a:pt x="127" y="36"/>
                  <a:pt x="127" y="36"/>
                  <a:pt x="127" y="36"/>
                </a:cubicBezTo>
                <a:cubicBezTo>
                  <a:pt x="136" y="47"/>
                  <a:pt x="142" y="62"/>
                  <a:pt x="142" y="77"/>
                </a:cubicBezTo>
                <a:cubicBezTo>
                  <a:pt x="142" y="77"/>
                  <a:pt x="142" y="77"/>
                  <a:pt x="142" y="77"/>
                </a:cubicBezTo>
                <a:cubicBezTo>
                  <a:pt x="142" y="109"/>
                  <a:pt x="119" y="135"/>
                  <a:pt x="89" y="140"/>
                </a:cubicBezTo>
                <a:lnTo>
                  <a:pt x="89" y="154"/>
                </a:lnTo>
                <a:close/>
                <a:moveTo>
                  <a:pt x="77" y="154"/>
                </a:moveTo>
                <a:cubicBezTo>
                  <a:pt x="81" y="154"/>
                  <a:pt x="85" y="154"/>
                  <a:pt x="89" y="154"/>
                </a:cubicBezTo>
                <a:cubicBezTo>
                  <a:pt x="89" y="140"/>
                  <a:pt x="89" y="140"/>
                  <a:pt x="89" y="140"/>
                </a:cubicBezTo>
                <a:cubicBezTo>
                  <a:pt x="85" y="141"/>
                  <a:pt x="81" y="142"/>
                  <a:pt x="77" y="142"/>
                </a:cubicBezTo>
                <a:cubicBezTo>
                  <a:pt x="62" y="142"/>
                  <a:pt x="47" y="136"/>
                  <a:pt x="36" y="127"/>
                </a:cubicBezTo>
                <a:cubicBezTo>
                  <a:pt x="67" y="96"/>
                  <a:pt x="67" y="96"/>
                  <a:pt x="67" y="96"/>
                </a:cubicBezTo>
                <a:cubicBezTo>
                  <a:pt x="69" y="94"/>
                  <a:pt x="69" y="94"/>
                  <a:pt x="69" y="94"/>
                </a:cubicBezTo>
                <a:cubicBezTo>
                  <a:pt x="71" y="92"/>
                  <a:pt x="71" y="92"/>
                  <a:pt x="71" y="92"/>
                </a:cubicBezTo>
                <a:cubicBezTo>
                  <a:pt x="89" y="74"/>
                  <a:pt x="89" y="74"/>
                  <a:pt x="89" y="74"/>
                </a:cubicBezTo>
                <a:cubicBezTo>
                  <a:pt x="89" y="56"/>
                  <a:pt x="89" y="56"/>
                  <a:pt x="89" y="56"/>
                </a:cubicBezTo>
                <a:cubicBezTo>
                  <a:pt x="87" y="58"/>
                  <a:pt x="87" y="58"/>
                  <a:pt x="87" y="58"/>
                </a:cubicBezTo>
                <a:cubicBezTo>
                  <a:pt x="85" y="60"/>
                  <a:pt x="85" y="60"/>
                  <a:pt x="85" y="60"/>
                </a:cubicBezTo>
                <a:cubicBezTo>
                  <a:pt x="83" y="62"/>
                  <a:pt x="83" y="62"/>
                  <a:pt x="83" y="62"/>
                </a:cubicBezTo>
                <a:cubicBezTo>
                  <a:pt x="53" y="92"/>
                  <a:pt x="53" y="92"/>
                  <a:pt x="53" y="92"/>
                </a:cubicBezTo>
                <a:cubicBezTo>
                  <a:pt x="51" y="94"/>
                  <a:pt x="51" y="94"/>
                  <a:pt x="51" y="94"/>
                </a:cubicBezTo>
                <a:cubicBezTo>
                  <a:pt x="49" y="96"/>
                  <a:pt x="49" y="96"/>
                  <a:pt x="49" y="96"/>
                </a:cubicBezTo>
                <a:cubicBezTo>
                  <a:pt x="27" y="118"/>
                  <a:pt x="27" y="118"/>
                  <a:pt x="27" y="118"/>
                </a:cubicBezTo>
                <a:cubicBezTo>
                  <a:pt x="18" y="107"/>
                  <a:pt x="13" y="92"/>
                  <a:pt x="13" y="77"/>
                </a:cubicBezTo>
                <a:cubicBezTo>
                  <a:pt x="13" y="41"/>
                  <a:pt x="41" y="12"/>
                  <a:pt x="77" y="12"/>
                </a:cubicBezTo>
                <a:cubicBezTo>
                  <a:pt x="77" y="12"/>
                  <a:pt x="77" y="12"/>
                  <a:pt x="77" y="12"/>
                </a:cubicBezTo>
                <a:cubicBezTo>
                  <a:pt x="81" y="12"/>
                  <a:pt x="85" y="13"/>
                  <a:pt x="89" y="14"/>
                </a:cubicBezTo>
                <a:cubicBezTo>
                  <a:pt x="89" y="0"/>
                  <a:pt x="89" y="0"/>
                  <a:pt x="89" y="0"/>
                </a:cubicBezTo>
                <a:cubicBezTo>
                  <a:pt x="85" y="0"/>
                  <a:pt x="81" y="0"/>
                  <a:pt x="77" y="0"/>
                </a:cubicBezTo>
                <a:cubicBezTo>
                  <a:pt x="34" y="0"/>
                  <a:pt x="0" y="34"/>
                  <a:pt x="0" y="77"/>
                </a:cubicBezTo>
                <a:cubicBezTo>
                  <a:pt x="0" y="120"/>
                  <a:pt x="34" y="154"/>
                  <a:pt x="77" y="154"/>
                </a:cubicBezTo>
                <a:close/>
              </a:path>
            </a:pathLst>
          </a:custGeom>
          <a:solidFill>
            <a:schemeClr val="bg1">
              <a:alpha val="100000"/>
            </a:schemeClr>
          </a:solidFill>
          <a:ln w="9525">
            <a:noFill/>
          </a:ln>
        </p:spPr>
        <p:txBody>
          <a:bodyPr/>
          <a:lstStyle/>
          <a:p>
            <a:endParaRPr lang="zh-CN" altLang="en-US"/>
          </a:p>
        </p:txBody>
      </p:sp>
      <p:sp>
        <p:nvSpPr>
          <p:cNvPr id="32852" name="Freeform 85"/>
          <p:cNvSpPr/>
          <p:nvPr/>
        </p:nvSpPr>
        <p:spPr>
          <a:xfrm>
            <a:off x="4487863" y="3097213"/>
            <a:ext cx="157162" cy="87312"/>
          </a:xfrm>
          <a:custGeom>
            <a:avLst/>
            <a:gdLst/>
            <a:ahLst/>
            <a:cxnLst>
              <a:cxn ang="0">
                <a:pos x="68539531" y="2930944"/>
              </a:cxn>
              <a:cxn ang="0">
                <a:pos x="0" y="99653808"/>
              </a:cxn>
              <a:cxn ang="0">
                <a:pos x="51405493" y="96722864"/>
              </a:cxn>
              <a:cxn ang="0">
                <a:pos x="65683577" y="149479856"/>
              </a:cxn>
              <a:cxn ang="0">
                <a:pos x="131368843" y="55687936"/>
              </a:cxn>
              <a:cxn ang="0">
                <a:pos x="199908374" y="149479856"/>
              </a:cxn>
              <a:cxn ang="0">
                <a:pos x="214186457" y="96722864"/>
              </a:cxn>
              <a:cxn ang="0">
                <a:pos x="265591951" y="99653808"/>
              </a:cxn>
              <a:cxn ang="0">
                <a:pos x="197052419" y="0"/>
              </a:cxn>
              <a:cxn ang="0">
                <a:pos x="179916692" y="17585664"/>
              </a:cxn>
              <a:cxn ang="0">
                <a:pos x="148502881" y="17585664"/>
              </a:cxn>
              <a:cxn ang="0">
                <a:pos x="117089070" y="17585664"/>
              </a:cxn>
              <a:cxn ang="0">
                <a:pos x="85675259" y="17585664"/>
              </a:cxn>
              <a:cxn ang="0">
                <a:pos x="68539531" y="2930944"/>
              </a:cxn>
            </a:cxnLst>
            <a:rect l="0" t="0" r="0" b="0"/>
            <a:pathLst>
              <a:path w="93" h="51">
                <a:moveTo>
                  <a:pt x="24" y="1"/>
                </a:moveTo>
                <a:cubicBezTo>
                  <a:pt x="0" y="34"/>
                  <a:pt x="0" y="34"/>
                  <a:pt x="0" y="34"/>
                </a:cubicBezTo>
                <a:cubicBezTo>
                  <a:pt x="18" y="33"/>
                  <a:pt x="18" y="33"/>
                  <a:pt x="18" y="33"/>
                </a:cubicBezTo>
                <a:cubicBezTo>
                  <a:pt x="23" y="51"/>
                  <a:pt x="23" y="51"/>
                  <a:pt x="23" y="51"/>
                </a:cubicBezTo>
                <a:cubicBezTo>
                  <a:pt x="46" y="19"/>
                  <a:pt x="46" y="19"/>
                  <a:pt x="46" y="19"/>
                </a:cubicBezTo>
                <a:cubicBezTo>
                  <a:pt x="70" y="51"/>
                  <a:pt x="70" y="51"/>
                  <a:pt x="70" y="51"/>
                </a:cubicBezTo>
                <a:cubicBezTo>
                  <a:pt x="75" y="33"/>
                  <a:pt x="75" y="33"/>
                  <a:pt x="75" y="33"/>
                </a:cubicBezTo>
                <a:cubicBezTo>
                  <a:pt x="93" y="34"/>
                  <a:pt x="93" y="34"/>
                  <a:pt x="93" y="34"/>
                </a:cubicBezTo>
                <a:cubicBezTo>
                  <a:pt x="69" y="0"/>
                  <a:pt x="69" y="0"/>
                  <a:pt x="69" y="0"/>
                </a:cubicBezTo>
                <a:cubicBezTo>
                  <a:pt x="68" y="3"/>
                  <a:pt x="66" y="6"/>
                  <a:pt x="63" y="6"/>
                </a:cubicBezTo>
                <a:cubicBezTo>
                  <a:pt x="52" y="6"/>
                  <a:pt x="52" y="6"/>
                  <a:pt x="52" y="6"/>
                </a:cubicBezTo>
                <a:cubicBezTo>
                  <a:pt x="41" y="6"/>
                  <a:pt x="41" y="6"/>
                  <a:pt x="41" y="6"/>
                </a:cubicBezTo>
                <a:cubicBezTo>
                  <a:pt x="30" y="6"/>
                  <a:pt x="30" y="6"/>
                  <a:pt x="30" y="6"/>
                </a:cubicBezTo>
                <a:cubicBezTo>
                  <a:pt x="27" y="6"/>
                  <a:pt x="24" y="3"/>
                  <a:pt x="24" y="1"/>
                </a:cubicBezTo>
                <a:close/>
              </a:path>
            </a:pathLst>
          </a:custGeom>
          <a:solidFill>
            <a:schemeClr val="bg1">
              <a:alpha val="100000"/>
            </a:schemeClr>
          </a:solidFill>
          <a:ln w="9525">
            <a:noFill/>
          </a:ln>
        </p:spPr>
        <p:txBody>
          <a:bodyPr/>
          <a:lstStyle/>
          <a:p>
            <a:endParaRPr lang="zh-CN" altLang="en-US"/>
          </a:p>
        </p:txBody>
      </p:sp>
      <p:sp>
        <p:nvSpPr>
          <p:cNvPr id="32853" name="Freeform 86"/>
          <p:cNvSpPr/>
          <p:nvPr/>
        </p:nvSpPr>
        <p:spPr>
          <a:xfrm>
            <a:off x="4425950" y="2992438"/>
            <a:ext cx="100013" cy="117475"/>
          </a:xfrm>
          <a:custGeom>
            <a:avLst/>
            <a:gdLst/>
            <a:ahLst/>
            <a:cxnLst>
              <a:cxn ang="0">
                <a:pos x="169535596" y="171019764"/>
              </a:cxn>
              <a:cxn ang="0">
                <a:pos x="169535596" y="95655296"/>
              </a:cxn>
              <a:cxn ang="0">
                <a:pos x="0" y="60870778"/>
              </a:cxn>
              <a:cxn ang="0">
                <a:pos x="0" y="171019764"/>
              </a:cxn>
              <a:cxn ang="0">
                <a:pos x="8619764" y="188411172"/>
              </a:cxn>
              <a:cxn ang="0">
                <a:pos x="48848722" y="200005444"/>
              </a:cxn>
              <a:cxn ang="0">
                <a:pos x="169535596" y="171019764"/>
              </a:cxn>
            </a:cxnLst>
            <a:rect l="0" t="0" r="0" b="0"/>
            <a:pathLst>
              <a:path w="59" h="69">
                <a:moveTo>
                  <a:pt x="59" y="59"/>
                </a:moveTo>
                <a:cubicBezTo>
                  <a:pt x="59" y="33"/>
                  <a:pt x="59" y="33"/>
                  <a:pt x="59" y="33"/>
                </a:cubicBezTo>
                <a:cubicBezTo>
                  <a:pt x="55" y="28"/>
                  <a:pt x="28" y="0"/>
                  <a:pt x="0" y="21"/>
                </a:cubicBezTo>
                <a:cubicBezTo>
                  <a:pt x="0" y="59"/>
                  <a:pt x="0" y="59"/>
                  <a:pt x="0" y="59"/>
                </a:cubicBezTo>
                <a:cubicBezTo>
                  <a:pt x="0" y="60"/>
                  <a:pt x="0" y="62"/>
                  <a:pt x="3" y="65"/>
                </a:cubicBezTo>
                <a:cubicBezTo>
                  <a:pt x="6" y="67"/>
                  <a:pt x="11" y="69"/>
                  <a:pt x="17" y="69"/>
                </a:cubicBezTo>
                <a:cubicBezTo>
                  <a:pt x="27" y="69"/>
                  <a:pt x="41" y="64"/>
                  <a:pt x="59" y="59"/>
                </a:cubicBezTo>
                <a:close/>
              </a:path>
            </a:pathLst>
          </a:custGeom>
          <a:solidFill>
            <a:schemeClr val="bg1">
              <a:alpha val="100000"/>
            </a:schemeClr>
          </a:solidFill>
          <a:ln w="9525">
            <a:noFill/>
          </a:ln>
        </p:spPr>
        <p:txBody>
          <a:bodyPr/>
          <a:lstStyle/>
          <a:p>
            <a:endParaRPr lang="zh-CN" altLang="en-US"/>
          </a:p>
        </p:txBody>
      </p:sp>
      <p:sp>
        <p:nvSpPr>
          <p:cNvPr id="32854" name="Freeform 87"/>
          <p:cNvSpPr/>
          <p:nvPr/>
        </p:nvSpPr>
        <p:spPr>
          <a:xfrm>
            <a:off x="4603750" y="2994025"/>
            <a:ext cx="100013" cy="115888"/>
          </a:xfrm>
          <a:custGeom>
            <a:avLst/>
            <a:gdLst/>
            <a:ahLst/>
            <a:cxnLst>
              <a:cxn ang="0">
                <a:pos x="166662341" y="58088860"/>
              </a:cxn>
              <a:cxn ang="0">
                <a:pos x="0" y="92942176"/>
              </a:cxn>
              <a:cxn ang="0">
                <a:pos x="0" y="168456842"/>
              </a:cxn>
              <a:cxn ang="0">
                <a:pos x="117813619" y="197500420"/>
              </a:cxn>
              <a:cxn ang="0">
                <a:pos x="160915832" y="185882648"/>
              </a:cxn>
              <a:cxn ang="0">
                <a:pos x="166662341" y="168456842"/>
              </a:cxn>
              <a:cxn ang="0">
                <a:pos x="166662341" y="58088860"/>
              </a:cxn>
            </a:cxnLst>
            <a:rect l="0" t="0" r="0" b="0"/>
            <a:pathLst>
              <a:path w="59" h="68">
                <a:moveTo>
                  <a:pt x="58" y="20"/>
                </a:moveTo>
                <a:cubicBezTo>
                  <a:pt x="31" y="0"/>
                  <a:pt x="6" y="25"/>
                  <a:pt x="0" y="32"/>
                </a:cubicBezTo>
                <a:cubicBezTo>
                  <a:pt x="0" y="58"/>
                  <a:pt x="0" y="58"/>
                  <a:pt x="0" y="58"/>
                </a:cubicBezTo>
                <a:cubicBezTo>
                  <a:pt x="18" y="63"/>
                  <a:pt x="31" y="68"/>
                  <a:pt x="41" y="68"/>
                </a:cubicBezTo>
                <a:cubicBezTo>
                  <a:pt x="48" y="68"/>
                  <a:pt x="53" y="66"/>
                  <a:pt x="56" y="64"/>
                </a:cubicBezTo>
                <a:cubicBezTo>
                  <a:pt x="59" y="61"/>
                  <a:pt x="58" y="59"/>
                  <a:pt x="58" y="58"/>
                </a:cubicBezTo>
                <a:lnTo>
                  <a:pt x="58" y="20"/>
                </a:lnTo>
                <a:close/>
              </a:path>
            </a:pathLst>
          </a:custGeom>
          <a:solidFill>
            <a:schemeClr val="bg1">
              <a:alpha val="100000"/>
            </a:schemeClr>
          </a:solidFill>
          <a:ln w="9525">
            <a:noFill/>
          </a:ln>
        </p:spPr>
        <p:txBody>
          <a:bodyPr/>
          <a:lstStyle/>
          <a:p>
            <a:endParaRPr lang="zh-CN" altLang="en-US"/>
          </a:p>
        </p:txBody>
      </p:sp>
      <p:sp>
        <p:nvSpPr>
          <p:cNvPr id="32855" name="Freeform 88"/>
          <p:cNvSpPr/>
          <p:nvPr/>
        </p:nvSpPr>
        <p:spPr>
          <a:xfrm>
            <a:off x="4535488" y="3038475"/>
            <a:ext cx="60325" cy="61913"/>
          </a:xfrm>
          <a:custGeom>
            <a:avLst/>
            <a:gdLst/>
            <a:ahLst/>
            <a:cxnLst>
              <a:cxn ang="0">
                <a:pos x="50543972" y="106478321"/>
              </a:cxn>
              <a:cxn ang="0">
                <a:pos x="53350760" y="106478321"/>
              </a:cxn>
              <a:cxn ang="0">
                <a:pos x="98277803" y="106478321"/>
              </a:cxn>
              <a:cxn ang="0">
                <a:pos x="101086267" y="100562190"/>
              </a:cxn>
              <a:cxn ang="0">
                <a:pos x="101086267" y="85773582"/>
              </a:cxn>
              <a:cxn ang="0">
                <a:pos x="101086267" y="2958066"/>
              </a:cxn>
              <a:cxn ang="0">
                <a:pos x="98277803" y="0"/>
              </a:cxn>
              <a:cxn ang="0">
                <a:pos x="5615252" y="0"/>
              </a:cxn>
              <a:cxn ang="0">
                <a:pos x="0" y="2958066"/>
              </a:cxn>
              <a:cxn ang="0">
                <a:pos x="0" y="88731648"/>
              </a:cxn>
              <a:cxn ang="0">
                <a:pos x="0" y="100562190"/>
              </a:cxn>
              <a:cxn ang="0">
                <a:pos x="5615252" y="106478321"/>
              </a:cxn>
              <a:cxn ang="0">
                <a:pos x="50543972" y="106478321"/>
              </a:cxn>
            </a:cxnLst>
            <a:rect l="0" t="0" r="0" b="0"/>
            <a:pathLst>
              <a:path w="36" h="36">
                <a:moveTo>
                  <a:pt x="18" y="36"/>
                </a:moveTo>
                <a:cubicBezTo>
                  <a:pt x="19" y="36"/>
                  <a:pt x="19" y="36"/>
                  <a:pt x="19" y="36"/>
                </a:cubicBezTo>
                <a:cubicBezTo>
                  <a:pt x="35" y="36"/>
                  <a:pt x="35" y="36"/>
                  <a:pt x="35" y="36"/>
                </a:cubicBezTo>
                <a:cubicBezTo>
                  <a:pt x="36" y="36"/>
                  <a:pt x="36" y="35"/>
                  <a:pt x="36" y="34"/>
                </a:cubicBezTo>
                <a:cubicBezTo>
                  <a:pt x="36" y="29"/>
                  <a:pt x="36" y="29"/>
                  <a:pt x="36" y="29"/>
                </a:cubicBezTo>
                <a:cubicBezTo>
                  <a:pt x="36" y="1"/>
                  <a:pt x="36" y="1"/>
                  <a:pt x="36" y="1"/>
                </a:cubicBezTo>
                <a:cubicBezTo>
                  <a:pt x="36" y="0"/>
                  <a:pt x="36" y="0"/>
                  <a:pt x="35" y="0"/>
                </a:cubicBezTo>
                <a:cubicBezTo>
                  <a:pt x="2" y="0"/>
                  <a:pt x="2" y="0"/>
                  <a:pt x="2" y="0"/>
                </a:cubicBezTo>
                <a:cubicBezTo>
                  <a:pt x="1" y="0"/>
                  <a:pt x="0" y="0"/>
                  <a:pt x="0" y="1"/>
                </a:cubicBezTo>
                <a:cubicBezTo>
                  <a:pt x="0" y="30"/>
                  <a:pt x="0" y="30"/>
                  <a:pt x="0" y="30"/>
                </a:cubicBezTo>
                <a:cubicBezTo>
                  <a:pt x="0" y="34"/>
                  <a:pt x="0" y="34"/>
                  <a:pt x="0" y="34"/>
                </a:cubicBezTo>
                <a:cubicBezTo>
                  <a:pt x="0" y="35"/>
                  <a:pt x="1" y="36"/>
                  <a:pt x="2" y="36"/>
                </a:cubicBezTo>
                <a:lnTo>
                  <a:pt x="18" y="36"/>
                </a:lnTo>
                <a:close/>
              </a:path>
            </a:pathLst>
          </a:custGeom>
          <a:solidFill>
            <a:schemeClr val="bg1">
              <a:alpha val="100000"/>
            </a:schemeClr>
          </a:solidFill>
          <a:ln w="9525">
            <a:noFill/>
          </a:ln>
        </p:spPr>
        <p:txBody>
          <a:bodyPr/>
          <a:lstStyle/>
          <a:p>
            <a:endParaRPr lang="zh-CN" altLang="en-US"/>
          </a:p>
        </p:txBody>
      </p:sp>
      <p:sp>
        <p:nvSpPr>
          <p:cNvPr id="32856" name="Freeform 89"/>
          <p:cNvSpPr>
            <a:spLocks noEditPoints="1"/>
          </p:cNvSpPr>
          <p:nvPr/>
        </p:nvSpPr>
        <p:spPr>
          <a:xfrm>
            <a:off x="4456113" y="2822575"/>
            <a:ext cx="209550" cy="52388"/>
          </a:xfrm>
          <a:custGeom>
            <a:avLst/>
            <a:gdLst/>
            <a:ahLst/>
            <a:cxnLst>
              <a:cxn ang="0">
                <a:pos x="166330313" y="68045662"/>
              </a:cxn>
              <a:cxn ang="0">
                <a:pos x="284778450" y="68045662"/>
              </a:cxn>
              <a:cxn ang="0">
                <a:pos x="294859075" y="83166744"/>
              </a:cxn>
              <a:cxn ang="0">
                <a:pos x="332660625" y="83166744"/>
              </a:cxn>
              <a:cxn ang="0">
                <a:pos x="267136563" y="0"/>
              </a:cxn>
              <a:cxn ang="0">
                <a:pos x="229335013" y="0"/>
              </a:cxn>
              <a:cxn ang="0">
                <a:pos x="236894688" y="10080721"/>
              </a:cxn>
              <a:cxn ang="0">
                <a:pos x="166330313" y="10080721"/>
              </a:cxn>
              <a:cxn ang="0">
                <a:pos x="166330313" y="30242164"/>
              </a:cxn>
              <a:cxn ang="0">
                <a:pos x="254536575" y="30242164"/>
              </a:cxn>
              <a:cxn ang="0">
                <a:pos x="267136563" y="47884220"/>
              </a:cxn>
              <a:cxn ang="0">
                <a:pos x="166330313" y="47884220"/>
              </a:cxn>
              <a:cxn ang="0">
                <a:pos x="166330313" y="68045662"/>
              </a:cxn>
              <a:cxn ang="0">
                <a:pos x="47883763" y="68045662"/>
              </a:cxn>
              <a:cxn ang="0">
                <a:pos x="166330313" y="68045662"/>
              </a:cxn>
              <a:cxn ang="0">
                <a:pos x="166330313" y="47884220"/>
              </a:cxn>
              <a:cxn ang="0">
                <a:pos x="63004700" y="47884220"/>
              </a:cxn>
              <a:cxn ang="0">
                <a:pos x="73085325" y="30242164"/>
              </a:cxn>
              <a:cxn ang="0">
                <a:pos x="73085325" y="30242164"/>
              </a:cxn>
              <a:cxn ang="0">
                <a:pos x="166330313" y="30242164"/>
              </a:cxn>
              <a:cxn ang="0">
                <a:pos x="166330313" y="10080721"/>
              </a:cxn>
              <a:cxn ang="0">
                <a:pos x="93246575" y="10080721"/>
              </a:cxn>
              <a:cxn ang="0">
                <a:pos x="100806250" y="0"/>
              </a:cxn>
              <a:cxn ang="0">
                <a:pos x="60483750" y="0"/>
              </a:cxn>
              <a:cxn ang="0">
                <a:pos x="0" y="83166744"/>
              </a:cxn>
              <a:cxn ang="0">
                <a:pos x="35282188" y="83166744"/>
              </a:cxn>
              <a:cxn ang="0">
                <a:pos x="47883763" y="68045662"/>
              </a:cxn>
            </a:cxnLst>
            <a:rect l="0" t="0" r="0" b="0"/>
            <a:pathLst>
              <a:path w="132" h="33">
                <a:moveTo>
                  <a:pt x="66" y="27"/>
                </a:moveTo>
                <a:lnTo>
                  <a:pt x="113" y="27"/>
                </a:lnTo>
                <a:lnTo>
                  <a:pt x="117" y="33"/>
                </a:lnTo>
                <a:lnTo>
                  <a:pt x="132" y="33"/>
                </a:lnTo>
                <a:lnTo>
                  <a:pt x="106" y="0"/>
                </a:lnTo>
                <a:lnTo>
                  <a:pt x="91" y="0"/>
                </a:lnTo>
                <a:lnTo>
                  <a:pt x="94" y="4"/>
                </a:lnTo>
                <a:lnTo>
                  <a:pt x="66" y="4"/>
                </a:lnTo>
                <a:lnTo>
                  <a:pt x="66" y="12"/>
                </a:lnTo>
                <a:lnTo>
                  <a:pt x="101" y="12"/>
                </a:lnTo>
                <a:lnTo>
                  <a:pt x="106" y="19"/>
                </a:lnTo>
                <a:lnTo>
                  <a:pt x="66" y="19"/>
                </a:lnTo>
                <a:lnTo>
                  <a:pt x="66" y="27"/>
                </a:lnTo>
                <a:close/>
                <a:moveTo>
                  <a:pt x="19" y="27"/>
                </a:moveTo>
                <a:lnTo>
                  <a:pt x="66" y="27"/>
                </a:lnTo>
                <a:lnTo>
                  <a:pt x="66" y="19"/>
                </a:lnTo>
                <a:lnTo>
                  <a:pt x="25" y="19"/>
                </a:lnTo>
                <a:lnTo>
                  <a:pt x="29" y="12"/>
                </a:lnTo>
                <a:lnTo>
                  <a:pt x="66" y="12"/>
                </a:lnTo>
                <a:lnTo>
                  <a:pt x="66" y="4"/>
                </a:lnTo>
                <a:lnTo>
                  <a:pt x="37" y="4"/>
                </a:lnTo>
                <a:lnTo>
                  <a:pt x="40" y="0"/>
                </a:lnTo>
                <a:lnTo>
                  <a:pt x="24" y="0"/>
                </a:lnTo>
                <a:lnTo>
                  <a:pt x="0" y="33"/>
                </a:lnTo>
                <a:lnTo>
                  <a:pt x="14" y="33"/>
                </a:lnTo>
                <a:lnTo>
                  <a:pt x="19" y="27"/>
                </a:lnTo>
                <a:close/>
              </a:path>
            </a:pathLst>
          </a:custGeom>
          <a:solidFill>
            <a:schemeClr val="bg1">
              <a:alpha val="100000"/>
            </a:schemeClr>
          </a:solidFill>
          <a:ln w="9525">
            <a:noFill/>
          </a:ln>
        </p:spPr>
        <p:txBody>
          <a:bodyPr/>
          <a:lstStyle/>
          <a:p>
            <a:endParaRPr lang="zh-CN" altLang="en-US"/>
          </a:p>
        </p:txBody>
      </p:sp>
      <p:sp>
        <p:nvSpPr>
          <p:cNvPr id="32857" name="Freeform 90"/>
          <p:cNvSpPr>
            <a:spLocks noEditPoints="1"/>
          </p:cNvSpPr>
          <p:nvPr/>
        </p:nvSpPr>
        <p:spPr>
          <a:xfrm>
            <a:off x="4467225" y="2619375"/>
            <a:ext cx="192088" cy="195263"/>
          </a:xfrm>
          <a:custGeom>
            <a:avLst/>
            <a:gdLst/>
            <a:ahLst/>
            <a:cxnLst>
              <a:cxn ang="0">
                <a:pos x="252016281" y="0"/>
              </a:cxn>
              <a:cxn ang="0">
                <a:pos x="279738866" y="65524230"/>
              </a:cxn>
              <a:cxn ang="0">
                <a:pos x="279738866" y="216733992"/>
              </a:cxn>
              <a:cxn ang="0">
                <a:pos x="252016281" y="246975945"/>
              </a:cxn>
              <a:cxn ang="0">
                <a:pos x="279738866" y="277217897"/>
              </a:cxn>
              <a:cxn ang="0">
                <a:pos x="252016281" y="277217897"/>
              </a:cxn>
              <a:cxn ang="0">
                <a:pos x="304940494" y="309980806"/>
              </a:cxn>
              <a:cxn ang="0">
                <a:pos x="304940494" y="0"/>
              </a:cxn>
              <a:cxn ang="0">
                <a:pos x="151209769" y="0"/>
              </a:cxn>
              <a:cxn ang="0">
                <a:pos x="239416261" y="20161302"/>
              </a:cxn>
              <a:cxn ang="0">
                <a:pos x="151209769" y="40322603"/>
              </a:cxn>
              <a:cxn ang="0">
                <a:pos x="252016281" y="65524230"/>
              </a:cxn>
              <a:cxn ang="0">
                <a:pos x="252016281" y="0"/>
              </a:cxn>
              <a:cxn ang="0">
                <a:pos x="252016281" y="309980806"/>
              </a:cxn>
              <a:cxn ang="0">
                <a:pos x="226814653" y="277217897"/>
              </a:cxn>
              <a:cxn ang="0">
                <a:pos x="252016281" y="246975945"/>
              </a:cxn>
              <a:cxn ang="0">
                <a:pos x="151209769" y="216733992"/>
              </a:cxn>
              <a:cxn ang="0">
                <a:pos x="151209769" y="0"/>
              </a:cxn>
              <a:cxn ang="0">
                <a:pos x="50403256" y="65524230"/>
              </a:cxn>
              <a:cxn ang="0">
                <a:pos x="151209769" y="40322603"/>
              </a:cxn>
              <a:cxn ang="0">
                <a:pos x="63004864" y="20161302"/>
              </a:cxn>
              <a:cxn ang="0">
                <a:pos x="151209769" y="20161302"/>
              </a:cxn>
              <a:cxn ang="0">
                <a:pos x="151209769" y="0"/>
              </a:cxn>
              <a:cxn ang="0">
                <a:pos x="151209769" y="309980806"/>
              </a:cxn>
              <a:cxn ang="0">
                <a:pos x="50403256" y="216733992"/>
              </a:cxn>
              <a:cxn ang="0">
                <a:pos x="75604884" y="246975945"/>
              </a:cxn>
              <a:cxn ang="0">
                <a:pos x="75604884" y="277217897"/>
              </a:cxn>
              <a:cxn ang="0">
                <a:pos x="50403256" y="309980806"/>
              </a:cxn>
              <a:cxn ang="0">
                <a:pos x="0" y="0"/>
              </a:cxn>
              <a:cxn ang="0">
                <a:pos x="50403256" y="309980806"/>
              </a:cxn>
              <a:cxn ang="0">
                <a:pos x="25201628" y="277217897"/>
              </a:cxn>
              <a:cxn ang="0">
                <a:pos x="50403256" y="246975945"/>
              </a:cxn>
              <a:cxn ang="0">
                <a:pos x="25201628" y="216733992"/>
              </a:cxn>
              <a:cxn ang="0">
                <a:pos x="50403256" y="65524230"/>
              </a:cxn>
            </a:cxnLst>
            <a:rect l="0" t="0" r="0" b="0"/>
            <a:pathLst>
              <a:path w="121" h="123">
                <a:moveTo>
                  <a:pt x="121" y="0"/>
                </a:moveTo>
                <a:lnTo>
                  <a:pt x="100" y="0"/>
                </a:lnTo>
                <a:lnTo>
                  <a:pt x="100" y="26"/>
                </a:lnTo>
                <a:lnTo>
                  <a:pt x="111" y="26"/>
                </a:lnTo>
                <a:lnTo>
                  <a:pt x="111" y="86"/>
                </a:lnTo>
                <a:lnTo>
                  <a:pt x="100" y="86"/>
                </a:lnTo>
                <a:lnTo>
                  <a:pt x="100" y="98"/>
                </a:lnTo>
                <a:lnTo>
                  <a:pt x="111" y="98"/>
                </a:lnTo>
                <a:lnTo>
                  <a:pt x="111" y="110"/>
                </a:lnTo>
                <a:lnTo>
                  <a:pt x="100" y="110"/>
                </a:lnTo>
                <a:lnTo>
                  <a:pt x="100" y="123"/>
                </a:lnTo>
                <a:lnTo>
                  <a:pt x="121" y="123"/>
                </a:lnTo>
                <a:lnTo>
                  <a:pt x="121" y="0"/>
                </a:lnTo>
                <a:close/>
                <a:moveTo>
                  <a:pt x="100" y="0"/>
                </a:moveTo>
                <a:lnTo>
                  <a:pt x="60" y="0"/>
                </a:lnTo>
                <a:lnTo>
                  <a:pt x="60" y="8"/>
                </a:lnTo>
                <a:lnTo>
                  <a:pt x="95" y="8"/>
                </a:lnTo>
                <a:lnTo>
                  <a:pt x="95" y="16"/>
                </a:lnTo>
                <a:lnTo>
                  <a:pt x="60" y="16"/>
                </a:lnTo>
                <a:lnTo>
                  <a:pt x="60" y="26"/>
                </a:lnTo>
                <a:lnTo>
                  <a:pt x="100" y="26"/>
                </a:lnTo>
                <a:lnTo>
                  <a:pt x="100" y="0"/>
                </a:lnTo>
                <a:close/>
                <a:moveTo>
                  <a:pt x="60" y="123"/>
                </a:moveTo>
                <a:lnTo>
                  <a:pt x="100" y="123"/>
                </a:lnTo>
                <a:lnTo>
                  <a:pt x="100" y="110"/>
                </a:lnTo>
                <a:lnTo>
                  <a:pt x="90" y="110"/>
                </a:lnTo>
                <a:lnTo>
                  <a:pt x="90" y="98"/>
                </a:lnTo>
                <a:lnTo>
                  <a:pt x="100" y="98"/>
                </a:lnTo>
                <a:lnTo>
                  <a:pt x="100" y="86"/>
                </a:lnTo>
                <a:lnTo>
                  <a:pt x="60" y="86"/>
                </a:lnTo>
                <a:lnTo>
                  <a:pt x="60" y="123"/>
                </a:lnTo>
                <a:close/>
                <a:moveTo>
                  <a:pt x="60" y="0"/>
                </a:moveTo>
                <a:lnTo>
                  <a:pt x="20" y="0"/>
                </a:lnTo>
                <a:lnTo>
                  <a:pt x="20" y="26"/>
                </a:lnTo>
                <a:lnTo>
                  <a:pt x="60" y="26"/>
                </a:lnTo>
                <a:lnTo>
                  <a:pt x="60" y="16"/>
                </a:lnTo>
                <a:lnTo>
                  <a:pt x="25" y="16"/>
                </a:lnTo>
                <a:lnTo>
                  <a:pt x="25" y="8"/>
                </a:lnTo>
                <a:lnTo>
                  <a:pt x="60" y="8"/>
                </a:lnTo>
                <a:lnTo>
                  <a:pt x="60" y="0"/>
                </a:lnTo>
                <a:close/>
                <a:moveTo>
                  <a:pt x="20" y="123"/>
                </a:moveTo>
                <a:lnTo>
                  <a:pt x="60" y="123"/>
                </a:lnTo>
                <a:lnTo>
                  <a:pt x="60" y="86"/>
                </a:lnTo>
                <a:lnTo>
                  <a:pt x="20" y="86"/>
                </a:lnTo>
                <a:lnTo>
                  <a:pt x="20" y="98"/>
                </a:lnTo>
                <a:lnTo>
                  <a:pt x="30" y="98"/>
                </a:lnTo>
                <a:lnTo>
                  <a:pt x="30" y="110"/>
                </a:lnTo>
                <a:lnTo>
                  <a:pt x="20" y="110"/>
                </a:lnTo>
                <a:lnTo>
                  <a:pt x="20" y="123"/>
                </a:lnTo>
                <a:close/>
                <a:moveTo>
                  <a:pt x="20" y="0"/>
                </a:moveTo>
                <a:lnTo>
                  <a:pt x="0" y="0"/>
                </a:lnTo>
                <a:lnTo>
                  <a:pt x="0" y="123"/>
                </a:lnTo>
                <a:lnTo>
                  <a:pt x="20" y="123"/>
                </a:lnTo>
                <a:lnTo>
                  <a:pt x="20" y="110"/>
                </a:lnTo>
                <a:lnTo>
                  <a:pt x="10" y="110"/>
                </a:lnTo>
                <a:lnTo>
                  <a:pt x="10" y="98"/>
                </a:lnTo>
                <a:lnTo>
                  <a:pt x="20" y="98"/>
                </a:lnTo>
                <a:lnTo>
                  <a:pt x="20" y="86"/>
                </a:lnTo>
                <a:lnTo>
                  <a:pt x="10" y="86"/>
                </a:lnTo>
                <a:lnTo>
                  <a:pt x="10" y="26"/>
                </a:lnTo>
                <a:lnTo>
                  <a:pt x="20" y="26"/>
                </a:lnTo>
                <a:lnTo>
                  <a:pt x="20" y="0"/>
                </a:lnTo>
                <a:close/>
              </a:path>
            </a:pathLst>
          </a:custGeom>
          <a:solidFill>
            <a:schemeClr val="bg1">
              <a:alpha val="100000"/>
            </a:schemeClr>
          </a:solidFill>
          <a:ln w="9525">
            <a:noFill/>
          </a:ln>
        </p:spPr>
        <p:txBody>
          <a:bodyPr/>
          <a:lstStyle/>
          <a:p>
            <a:endParaRPr lang="zh-CN" altLang="en-US"/>
          </a:p>
        </p:txBody>
      </p:sp>
      <p:sp>
        <p:nvSpPr>
          <p:cNvPr id="32858" name="Rectangle 91"/>
          <p:cNvSpPr/>
          <p:nvPr/>
        </p:nvSpPr>
        <p:spPr>
          <a:xfrm>
            <a:off x="4733925" y="2524125"/>
            <a:ext cx="239713" cy="2857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59" name="Freeform 92"/>
          <p:cNvSpPr>
            <a:spLocks noEditPoints="1"/>
          </p:cNvSpPr>
          <p:nvPr/>
        </p:nvSpPr>
        <p:spPr>
          <a:xfrm>
            <a:off x="4733925" y="2579688"/>
            <a:ext cx="239713" cy="98425"/>
          </a:xfrm>
          <a:custGeom>
            <a:avLst/>
            <a:gdLst/>
            <a:ahLst/>
            <a:cxnLst>
              <a:cxn ang="0">
                <a:pos x="320061305" y="156249688"/>
              </a:cxn>
              <a:cxn ang="0">
                <a:pos x="380545181" y="156249688"/>
              </a:cxn>
              <a:cxn ang="0">
                <a:pos x="380545181" y="0"/>
              </a:cxn>
              <a:cxn ang="0">
                <a:pos x="320061305" y="0"/>
              </a:cxn>
              <a:cxn ang="0">
                <a:pos x="320061305" y="75604688"/>
              </a:cxn>
              <a:cxn ang="0">
                <a:pos x="350303243" y="105846563"/>
              </a:cxn>
              <a:cxn ang="0">
                <a:pos x="320061305" y="131048125"/>
              </a:cxn>
              <a:cxn ang="0">
                <a:pos x="320061305" y="156249688"/>
              </a:cxn>
              <a:cxn ang="0">
                <a:pos x="0" y="156249688"/>
              </a:cxn>
              <a:cxn ang="0">
                <a:pos x="320061305" y="156249688"/>
              </a:cxn>
              <a:cxn ang="0">
                <a:pos x="320061305" y="131048125"/>
              </a:cxn>
              <a:cxn ang="0">
                <a:pos x="320061305" y="131048125"/>
              </a:cxn>
              <a:cxn ang="0">
                <a:pos x="294859690" y="105846563"/>
              </a:cxn>
              <a:cxn ang="0">
                <a:pos x="320061305" y="75604688"/>
              </a:cxn>
              <a:cxn ang="0">
                <a:pos x="320061305" y="75604688"/>
              </a:cxn>
              <a:cxn ang="0">
                <a:pos x="320061305" y="75604688"/>
              </a:cxn>
              <a:cxn ang="0">
                <a:pos x="320061305" y="0"/>
              </a:cxn>
              <a:cxn ang="0">
                <a:pos x="0" y="0"/>
              </a:cxn>
              <a:cxn ang="0">
                <a:pos x="0" y="156249688"/>
              </a:cxn>
            </a:cxnLst>
            <a:rect l="0" t="0" r="0" b="0"/>
            <a:pathLst>
              <a:path w="151" h="62">
                <a:moveTo>
                  <a:pt x="127" y="62"/>
                </a:moveTo>
                <a:lnTo>
                  <a:pt x="151" y="62"/>
                </a:lnTo>
                <a:lnTo>
                  <a:pt x="151" y="0"/>
                </a:lnTo>
                <a:lnTo>
                  <a:pt x="127" y="0"/>
                </a:lnTo>
                <a:lnTo>
                  <a:pt x="127" y="30"/>
                </a:lnTo>
                <a:lnTo>
                  <a:pt x="139" y="42"/>
                </a:lnTo>
                <a:lnTo>
                  <a:pt x="127" y="52"/>
                </a:lnTo>
                <a:lnTo>
                  <a:pt x="127" y="62"/>
                </a:lnTo>
                <a:close/>
                <a:moveTo>
                  <a:pt x="0" y="62"/>
                </a:moveTo>
                <a:lnTo>
                  <a:pt x="127" y="62"/>
                </a:lnTo>
                <a:lnTo>
                  <a:pt x="127" y="52"/>
                </a:lnTo>
                <a:lnTo>
                  <a:pt x="117" y="42"/>
                </a:lnTo>
                <a:lnTo>
                  <a:pt x="127" y="30"/>
                </a:lnTo>
                <a:lnTo>
                  <a:pt x="127" y="0"/>
                </a:lnTo>
                <a:lnTo>
                  <a:pt x="0" y="0"/>
                </a:lnTo>
                <a:lnTo>
                  <a:pt x="0" y="62"/>
                </a:lnTo>
                <a:close/>
              </a:path>
            </a:pathLst>
          </a:custGeom>
          <a:solidFill>
            <a:schemeClr val="bg1">
              <a:alpha val="100000"/>
            </a:schemeClr>
          </a:solidFill>
          <a:ln w="9525">
            <a:noFill/>
          </a:ln>
        </p:spPr>
        <p:txBody>
          <a:bodyPr/>
          <a:lstStyle/>
          <a:p>
            <a:endParaRPr lang="zh-CN" altLang="en-US"/>
          </a:p>
        </p:txBody>
      </p:sp>
      <p:sp>
        <p:nvSpPr>
          <p:cNvPr id="32860" name="Freeform 93"/>
          <p:cNvSpPr/>
          <p:nvPr/>
        </p:nvSpPr>
        <p:spPr>
          <a:xfrm>
            <a:off x="4370388" y="3836988"/>
            <a:ext cx="166687" cy="149225"/>
          </a:xfrm>
          <a:custGeom>
            <a:avLst/>
            <a:gdLst/>
            <a:ahLst/>
            <a:cxnLst>
              <a:cxn ang="0">
                <a:pos x="0" y="95765938"/>
              </a:cxn>
              <a:cxn ang="0">
                <a:pos x="0" y="201612500"/>
              </a:cxn>
              <a:cxn ang="0">
                <a:pos x="5040297" y="201612500"/>
              </a:cxn>
              <a:cxn ang="0">
                <a:pos x="42843321" y="201612500"/>
              </a:cxn>
              <a:cxn ang="0">
                <a:pos x="55443271" y="201612500"/>
              </a:cxn>
              <a:cxn ang="0">
                <a:pos x="55443271" y="214214075"/>
              </a:cxn>
              <a:cxn ang="0">
                <a:pos x="55443271" y="236894688"/>
              </a:cxn>
              <a:cxn ang="0">
                <a:pos x="68044808" y="236894688"/>
              </a:cxn>
              <a:cxn ang="0">
                <a:pos x="68044808" y="214214075"/>
              </a:cxn>
              <a:cxn ang="0">
                <a:pos x="68044808" y="201612500"/>
              </a:cxn>
              <a:cxn ang="0">
                <a:pos x="78125403" y="201612500"/>
              </a:cxn>
              <a:cxn ang="0">
                <a:pos x="113407485" y="201612500"/>
              </a:cxn>
              <a:cxn ang="0">
                <a:pos x="126007435" y="201612500"/>
              </a:cxn>
              <a:cxn ang="0">
                <a:pos x="126007435" y="214214075"/>
              </a:cxn>
              <a:cxn ang="0">
                <a:pos x="126007435" y="236894688"/>
              </a:cxn>
              <a:cxn ang="0">
                <a:pos x="141128327" y="236894688"/>
              </a:cxn>
              <a:cxn ang="0">
                <a:pos x="141128327" y="214214075"/>
              </a:cxn>
              <a:cxn ang="0">
                <a:pos x="141128327" y="201612500"/>
              </a:cxn>
              <a:cxn ang="0">
                <a:pos x="151208921" y="201612500"/>
              </a:cxn>
              <a:cxn ang="0">
                <a:pos x="186491003" y="201612500"/>
              </a:cxn>
              <a:cxn ang="0">
                <a:pos x="196571598" y="201612500"/>
              </a:cxn>
              <a:cxn ang="0">
                <a:pos x="196571598" y="214214075"/>
              </a:cxn>
              <a:cxn ang="0">
                <a:pos x="196571598" y="236894688"/>
              </a:cxn>
              <a:cxn ang="0">
                <a:pos x="209173135" y="236894688"/>
              </a:cxn>
              <a:cxn ang="0">
                <a:pos x="209173135" y="214214075"/>
              </a:cxn>
              <a:cxn ang="0">
                <a:pos x="209173135" y="201612500"/>
              </a:cxn>
              <a:cxn ang="0">
                <a:pos x="224294027" y="201612500"/>
              </a:cxn>
              <a:cxn ang="0">
                <a:pos x="259576109" y="201612500"/>
              </a:cxn>
              <a:cxn ang="0">
                <a:pos x="264616406" y="201612500"/>
              </a:cxn>
              <a:cxn ang="0">
                <a:pos x="264616406" y="95765938"/>
              </a:cxn>
              <a:cxn ang="0">
                <a:pos x="246974572" y="95765938"/>
              </a:cxn>
              <a:cxn ang="0">
                <a:pos x="246974572" y="118448138"/>
              </a:cxn>
              <a:cxn ang="0">
                <a:pos x="221773085" y="118448138"/>
              </a:cxn>
              <a:cxn ang="0">
                <a:pos x="221773085" y="95765938"/>
              </a:cxn>
              <a:cxn ang="0">
                <a:pos x="196571598" y="95765938"/>
              </a:cxn>
              <a:cxn ang="0">
                <a:pos x="196571598" y="118448138"/>
              </a:cxn>
              <a:cxn ang="0">
                <a:pos x="168850756" y="118448138"/>
              </a:cxn>
              <a:cxn ang="0">
                <a:pos x="168850756" y="95765938"/>
              </a:cxn>
              <a:cxn ang="0">
                <a:pos x="148689566" y="95765938"/>
              </a:cxn>
              <a:cxn ang="0">
                <a:pos x="148689566" y="0"/>
              </a:cxn>
              <a:cxn ang="0">
                <a:pos x="115926840" y="0"/>
              </a:cxn>
              <a:cxn ang="0">
                <a:pos x="115926840" y="95765938"/>
              </a:cxn>
              <a:cxn ang="0">
                <a:pos x="95765650" y="95765938"/>
              </a:cxn>
              <a:cxn ang="0">
                <a:pos x="95765650" y="118448138"/>
              </a:cxn>
              <a:cxn ang="0">
                <a:pos x="68044808" y="118448138"/>
              </a:cxn>
              <a:cxn ang="0">
                <a:pos x="68044808" y="95765938"/>
              </a:cxn>
              <a:cxn ang="0">
                <a:pos x="42843321" y="95765938"/>
              </a:cxn>
              <a:cxn ang="0">
                <a:pos x="42843321" y="118448138"/>
              </a:cxn>
              <a:cxn ang="0">
                <a:pos x="17641835" y="118448138"/>
              </a:cxn>
              <a:cxn ang="0">
                <a:pos x="17641835" y="95765938"/>
              </a:cxn>
              <a:cxn ang="0">
                <a:pos x="0" y="95765938"/>
              </a:cxn>
            </a:cxnLst>
            <a:rect l="0" t="0" r="0" b="0"/>
            <a:pathLst>
              <a:path w="105" h="94">
                <a:moveTo>
                  <a:pt x="0" y="38"/>
                </a:moveTo>
                <a:lnTo>
                  <a:pt x="0" y="80"/>
                </a:lnTo>
                <a:lnTo>
                  <a:pt x="2" y="80"/>
                </a:lnTo>
                <a:lnTo>
                  <a:pt x="17" y="80"/>
                </a:lnTo>
                <a:lnTo>
                  <a:pt x="22" y="80"/>
                </a:lnTo>
                <a:lnTo>
                  <a:pt x="22" y="85"/>
                </a:lnTo>
                <a:lnTo>
                  <a:pt x="22" y="94"/>
                </a:lnTo>
                <a:lnTo>
                  <a:pt x="27" y="94"/>
                </a:lnTo>
                <a:lnTo>
                  <a:pt x="27" y="85"/>
                </a:lnTo>
                <a:lnTo>
                  <a:pt x="27" y="80"/>
                </a:lnTo>
                <a:lnTo>
                  <a:pt x="31" y="80"/>
                </a:lnTo>
                <a:lnTo>
                  <a:pt x="45" y="80"/>
                </a:lnTo>
                <a:lnTo>
                  <a:pt x="50" y="80"/>
                </a:lnTo>
                <a:lnTo>
                  <a:pt x="50" y="85"/>
                </a:lnTo>
                <a:lnTo>
                  <a:pt x="50" y="94"/>
                </a:lnTo>
                <a:lnTo>
                  <a:pt x="56" y="94"/>
                </a:lnTo>
                <a:lnTo>
                  <a:pt x="56" y="85"/>
                </a:lnTo>
                <a:lnTo>
                  <a:pt x="56" y="80"/>
                </a:lnTo>
                <a:lnTo>
                  <a:pt x="60" y="80"/>
                </a:lnTo>
                <a:lnTo>
                  <a:pt x="74" y="80"/>
                </a:lnTo>
                <a:lnTo>
                  <a:pt x="78" y="80"/>
                </a:lnTo>
                <a:lnTo>
                  <a:pt x="78" y="85"/>
                </a:lnTo>
                <a:lnTo>
                  <a:pt x="78" y="94"/>
                </a:lnTo>
                <a:lnTo>
                  <a:pt x="83" y="94"/>
                </a:lnTo>
                <a:lnTo>
                  <a:pt x="83" y="85"/>
                </a:lnTo>
                <a:lnTo>
                  <a:pt x="83" y="80"/>
                </a:lnTo>
                <a:lnTo>
                  <a:pt x="89" y="80"/>
                </a:lnTo>
                <a:lnTo>
                  <a:pt x="103" y="80"/>
                </a:lnTo>
                <a:lnTo>
                  <a:pt x="105" y="80"/>
                </a:lnTo>
                <a:lnTo>
                  <a:pt x="105" y="38"/>
                </a:lnTo>
                <a:lnTo>
                  <a:pt x="98" y="38"/>
                </a:lnTo>
                <a:lnTo>
                  <a:pt x="98" y="47"/>
                </a:lnTo>
                <a:lnTo>
                  <a:pt x="88" y="47"/>
                </a:lnTo>
                <a:lnTo>
                  <a:pt x="88" y="38"/>
                </a:lnTo>
                <a:lnTo>
                  <a:pt x="78" y="38"/>
                </a:lnTo>
                <a:lnTo>
                  <a:pt x="78" y="47"/>
                </a:lnTo>
                <a:lnTo>
                  <a:pt x="67" y="47"/>
                </a:lnTo>
                <a:lnTo>
                  <a:pt x="67" y="38"/>
                </a:lnTo>
                <a:lnTo>
                  <a:pt x="59" y="38"/>
                </a:lnTo>
                <a:lnTo>
                  <a:pt x="59" y="0"/>
                </a:lnTo>
                <a:lnTo>
                  <a:pt x="46" y="0"/>
                </a:lnTo>
                <a:lnTo>
                  <a:pt x="46" y="38"/>
                </a:lnTo>
                <a:lnTo>
                  <a:pt x="38" y="38"/>
                </a:lnTo>
                <a:lnTo>
                  <a:pt x="38" y="47"/>
                </a:lnTo>
                <a:lnTo>
                  <a:pt x="27" y="47"/>
                </a:lnTo>
                <a:lnTo>
                  <a:pt x="27" y="38"/>
                </a:lnTo>
                <a:lnTo>
                  <a:pt x="17" y="38"/>
                </a:lnTo>
                <a:lnTo>
                  <a:pt x="17" y="47"/>
                </a:lnTo>
                <a:lnTo>
                  <a:pt x="7" y="47"/>
                </a:lnTo>
                <a:lnTo>
                  <a:pt x="7" y="38"/>
                </a:lnTo>
                <a:lnTo>
                  <a:pt x="0" y="38"/>
                </a:lnTo>
                <a:close/>
              </a:path>
            </a:pathLst>
          </a:custGeom>
          <a:solidFill>
            <a:schemeClr val="bg1">
              <a:alpha val="100000"/>
            </a:schemeClr>
          </a:solidFill>
          <a:ln w="9525">
            <a:noFill/>
          </a:ln>
        </p:spPr>
        <p:txBody>
          <a:bodyPr/>
          <a:lstStyle/>
          <a:p>
            <a:endParaRPr lang="zh-CN" altLang="en-US"/>
          </a:p>
        </p:txBody>
      </p:sp>
      <p:sp>
        <p:nvSpPr>
          <p:cNvPr id="32861" name="Freeform 94"/>
          <p:cNvSpPr/>
          <p:nvPr/>
        </p:nvSpPr>
        <p:spPr>
          <a:xfrm>
            <a:off x="4335463" y="3971925"/>
            <a:ext cx="236537" cy="122238"/>
          </a:xfrm>
          <a:custGeom>
            <a:avLst/>
            <a:gdLst/>
            <a:ahLst/>
            <a:cxnLst>
              <a:cxn ang="0">
                <a:pos x="375503281" y="0"/>
              </a:cxn>
              <a:cxn ang="0">
                <a:pos x="347780827" y="0"/>
              </a:cxn>
              <a:cxn ang="0">
                <a:pos x="347780827" y="35282332"/>
              </a:cxn>
              <a:cxn ang="0">
                <a:pos x="320059961" y="35282332"/>
              </a:cxn>
              <a:cxn ang="0">
                <a:pos x="315019659" y="35282332"/>
              </a:cxn>
              <a:cxn ang="0">
                <a:pos x="315019659" y="0"/>
              </a:cxn>
              <a:cxn ang="0">
                <a:pos x="279737546" y="0"/>
              </a:cxn>
              <a:cxn ang="0">
                <a:pos x="279737546" y="35282332"/>
              </a:cxn>
              <a:cxn ang="0">
                <a:pos x="241934489" y="35282332"/>
              </a:cxn>
              <a:cxn ang="0">
                <a:pos x="241934489" y="0"/>
              </a:cxn>
              <a:cxn ang="0">
                <a:pos x="206652376" y="0"/>
              </a:cxn>
              <a:cxn ang="0">
                <a:pos x="206652376" y="35282332"/>
              </a:cxn>
              <a:cxn ang="0">
                <a:pos x="168850906" y="35282332"/>
              </a:cxn>
              <a:cxn ang="0">
                <a:pos x="168850906" y="0"/>
              </a:cxn>
              <a:cxn ang="0">
                <a:pos x="133568793" y="0"/>
              </a:cxn>
              <a:cxn ang="0">
                <a:pos x="133568793" y="35282332"/>
              </a:cxn>
              <a:cxn ang="0">
                <a:pos x="98286680" y="35282332"/>
              </a:cxn>
              <a:cxn ang="0">
                <a:pos x="98286680" y="0"/>
              </a:cxn>
              <a:cxn ang="0">
                <a:pos x="60483622" y="0"/>
              </a:cxn>
              <a:cxn ang="0">
                <a:pos x="60483622" y="35282332"/>
              </a:cxn>
              <a:cxn ang="0">
                <a:pos x="55443320" y="35282332"/>
              </a:cxn>
              <a:cxn ang="0">
                <a:pos x="25201509" y="35282332"/>
              </a:cxn>
              <a:cxn ang="0">
                <a:pos x="25201509" y="0"/>
              </a:cxn>
              <a:cxn ang="0">
                <a:pos x="0" y="0"/>
              </a:cxn>
              <a:cxn ang="0">
                <a:pos x="0" y="194053619"/>
              </a:cxn>
              <a:cxn ang="0">
                <a:pos x="141128452" y="194053619"/>
              </a:cxn>
              <a:cxn ang="0">
                <a:pos x="141128452" y="118448622"/>
              </a:cxn>
              <a:cxn ang="0">
                <a:pos x="241934489" y="118448622"/>
              </a:cxn>
              <a:cxn ang="0">
                <a:pos x="241934489" y="194053619"/>
              </a:cxn>
              <a:cxn ang="0">
                <a:pos x="375503281" y="194053619"/>
              </a:cxn>
              <a:cxn ang="0">
                <a:pos x="375503281" y="0"/>
              </a:cxn>
            </a:cxnLst>
            <a:rect l="0" t="0" r="0" b="0"/>
            <a:pathLst>
              <a:path w="149" h="77">
                <a:moveTo>
                  <a:pt x="149" y="0"/>
                </a:moveTo>
                <a:lnTo>
                  <a:pt x="138" y="0"/>
                </a:lnTo>
                <a:lnTo>
                  <a:pt x="138" y="14"/>
                </a:lnTo>
                <a:lnTo>
                  <a:pt x="127" y="14"/>
                </a:lnTo>
                <a:lnTo>
                  <a:pt x="125" y="14"/>
                </a:lnTo>
                <a:lnTo>
                  <a:pt x="125" y="0"/>
                </a:lnTo>
                <a:lnTo>
                  <a:pt x="111" y="0"/>
                </a:lnTo>
                <a:lnTo>
                  <a:pt x="111" y="14"/>
                </a:lnTo>
                <a:lnTo>
                  <a:pt x="96" y="14"/>
                </a:lnTo>
                <a:lnTo>
                  <a:pt x="96" y="0"/>
                </a:lnTo>
                <a:lnTo>
                  <a:pt x="82" y="0"/>
                </a:lnTo>
                <a:lnTo>
                  <a:pt x="82" y="14"/>
                </a:lnTo>
                <a:lnTo>
                  <a:pt x="67" y="14"/>
                </a:lnTo>
                <a:lnTo>
                  <a:pt x="67" y="0"/>
                </a:lnTo>
                <a:lnTo>
                  <a:pt x="53" y="0"/>
                </a:lnTo>
                <a:lnTo>
                  <a:pt x="53" y="14"/>
                </a:lnTo>
                <a:lnTo>
                  <a:pt x="39" y="14"/>
                </a:lnTo>
                <a:lnTo>
                  <a:pt x="39" y="0"/>
                </a:lnTo>
                <a:lnTo>
                  <a:pt x="24" y="0"/>
                </a:lnTo>
                <a:lnTo>
                  <a:pt x="24" y="14"/>
                </a:lnTo>
                <a:lnTo>
                  <a:pt x="22" y="14"/>
                </a:lnTo>
                <a:lnTo>
                  <a:pt x="10" y="14"/>
                </a:lnTo>
                <a:lnTo>
                  <a:pt x="10" y="0"/>
                </a:lnTo>
                <a:lnTo>
                  <a:pt x="0" y="0"/>
                </a:lnTo>
                <a:lnTo>
                  <a:pt x="0" y="77"/>
                </a:lnTo>
                <a:lnTo>
                  <a:pt x="56" y="77"/>
                </a:lnTo>
                <a:lnTo>
                  <a:pt x="56" y="47"/>
                </a:lnTo>
                <a:lnTo>
                  <a:pt x="96" y="47"/>
                </a:lnTo>
                <a:lnTo>
                  <a:pt x="96" y="77"/>
                </a:lnTo>
                <a:lnTo>
                  <a:pt x="149" y="77"/>
                </a:lnTo>
                <a:lnTo>
                  <a:pt x="149" y="0"/>
                </a:lnTo>
                <a:close/>
              </a:path>
            </a:pathLst>
          </a:custGeom>
          <a:solidFill>
            <a:schemeClr val="bg1">
              <a:alpha val="100000"/>
            </a:schemeClr>
          </a:solidFill>
          <a:ln w="9525">
            <a:noFill/>
          </a:ln>
        </p:spPr>
        <p:txBody>
          <a:bodyPr/>
          <a:lstStyle/>
          <a:p>
            <a:endParaRPr lang="zh-CN" altLang="en-US"/>
          </a:p>
        </p:txBody>
      </p:sp>
      <p:sp>
        <p:nvSpPr>
          <p:cNvPr id="32862" name="Freeform 95"/>
          <p:cNvSpPr/>
          <p:nvPr/>
        </p:nvSpPr>
        <p:spPr>
          <a:xfrm>
            <a:off x="4475163" y="3843338"/>
            <a:ext cx="68262" cy="42862"/>
          </a:xfrm>
          <a:custGeom>
            <a:avLst/>
            <a:gdLst/>
            <a:ahLst/>
            <a:cxnLst>
              <a:cxn ang="0">
                <a:pos x="0" y="0"/>
              </a:cxn>
              <a:cxn ang="0">
                <a:pos x="0" y="68044219"/>
              </a:cxn>
              <a:cxn ang="0">
                <a:pos x="108366719" y="35281776"/>
              </a:cxn>
              <a:cxn ang="0">
                <a:pos x="0" y="0"/>
              </a:cxn>
            </a:cxnLst>
            <a:rect l="0" t="0" r="0" b="0"/>
            <a:pathLst>
              <a:path w="43" h="27">
                <a:moveTo>
                  <a:pt x="0" y="0"/>
                </a:moveTo>
                <a:lnTo>
                  <a:pt x="0" y="27"/>
                </a:lnTo>
                <a:lnTo>
                  <a:pt x="43" y="14"/>
                </a:lnTo>
                <a:lnTo>
                  <a:pt x="0" y="0"/>
                </a:lnTo>
                <a:close/>
              </a:path>
            </a:pathLst>
          </a:custGeom>
          <a:solidFill>
            <a:schemeClr val="bg1">
              <a:alpha val="100000"/>
            </a:schemeClr>
          </a:solidFill>
          <a:ln w="9525">
            <a:noFill/>
          </a:ln>
        </p:spPr>
        <p:txBody>
          <a:bodyPr/>
          <a:lstStyle/>
          <a:p>
            <a:endParaRPr lang="zh-CN" altLang="en-US"/>
          </a:p>
        </p:txBody>
      </p:sp>
      <p:sp>
        <p:nvSpPr>
          <p:cNvPr id="32863" name="Oval 96"/>
          <p:cNvSpPr/>
          <p:nvPr/>
        </p:nvSpPr>
        <p:spPr>
          <a:xfrm>
            <a:off x="5638800" y="4656138"/>
            <a:ext cx="30163" cy="30162"/>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864" name="Freeform 97"/>
          <p:cNvSpPr/>
          <p:nvPr/>
        </p:nvSpPr>
        <p:spPr>
          <a:xfrm>
            <a:off x="5557838" y="4684713"/>
            <a:ext cx="147637" cy="112712"/>
          </a:xfrm>
          <a:custGeom>
            <a:avLst/>
            <a:gdLst/>
            <a:ahLst/>
            <a:cxnLst>
              <a:cxn ang="0">
                <a:pos x="186490931" y="35282031"/>
              </a:cxn>
              <a:cxn ang="0">
                <a:pos x="161289454" y="15120870"/>
              </a:cxn>
              <a:cxn ang="0">
                <a:pos x="118447736" y="0"/>
              </a:cxn>
              <a:cxn ang="0">
                <a:pos x="63004487" y="0"/>
              </a:cxn>
              <a:cxn ang="0">
                <a:pos x="40322363" y="55443192"/>
              </a:cxn>
              <a:cxn ang="0">
                <a:pos x="32762714" y="52923840"/>
              </a:cxn>
              <a:cxn ang="0">
                <a:pos x="30241773" y="57964130"/>
              </a:cxn>
              <a:cxn ang="0">
                <a:pos x="30241773" y="60483482"/>
              </a:cxn>
              <a:cxn ang="0">
                <a:pos x="27722419" y="63004421"/>
              </a:cxn>
              <a:cxn ang="0">
                <a:pos x="17641828" y="60483482"/>
              </a:cxn>
              <a:cxn ang="0">
                <a:pos x="0" y="103326742"/>
              </a:cxn>
              <a:cxn ang="0">
                <a:pos x="42843305" y="123487902"/>
              </a:cxn>
              <a:cxn ang="0">
                <a:pos x="47883600" y="126007254"/>
              </a:cxn>
              <a:cxn ang="0">
                <a:pos x="47883600" y="123487902"/>
              </a:cxn>
              <a:cxn ang="0">
                <a:pos x="65523841" y="80644642"/>
              </a:cxn>
              <a:cxn ang="0">
                <a:pos x="57964191" y="78125291"/>
              </a:cxn>
              <a:cxn ang="0">
                <a:pos x="57964191" y="75604352"/>
              </a:cxn>
              <a:cxn ang="0">
                <a:pos x="57964191" y="73085001"/>
              </a:cxn>
              <a:cxn ang="0">
                <a:pos x="60483545" y="65523772"/>
              </a:cxn>
              <a:cxn ang="0">
                <a:pos x="55443250" y="63004421"/>
              </a:cxn>
              <a:cxn ang="0">
                <a:pos x="75604431" y="15120870"/>
              </a:cxn>
              <a:cxn ang="0">
                <a:pos x="113407441" y="15120870"/>
              </a:cxn>
              <a:cxn ang="0">
                <a:pos x="88205964" y="83165581"/>
              </a:cxn>
              <a:cxn ang="0">
                <a:pos x="80644727" y="120966963"/>
              </a:cxn>
              <a:cxn ang="0">
                <a:pos x="70564136" y="120966963"/>
              </a:cxn>
              <a:cxn ang="0">
                <a:pos x="65523841" y="131047544"/>
              </a:cxn>
              <a:cxn ang="0">
                <a:pos x="63004487" y="136087834"/>
              </a:cxn>
              <a:cxn ang="0">
                <a:pos x="57964191" y="136087834"/>
              </a:cxn>
              <a:cxn ang="0">
                <a:pos x="32762714" y="123487902"/>
              </a:cxn>
              <a:cxn ang="0">
                <a:pos x="27722419" y="123487902"/>
              </a:cxn>
              <a:cxn ang="0">
                <a:pos x="30241773" y="146168414"/>
              </a:cxn>
              <a:cxn ang="0">
                <a:pos x="100805909" y="141128124"/>
              </a:cxn>
              <a:cxn ang="0">
                <a:pos x="110886499" y="98286451"/>
              </a:cxn>
              <a:cxn ang="0">
                <a:pos x="110886499" y="100805803"/>
              </a:cxn>
              <a:cxn ang="0">
                <a:pos x="138608918" y="120966963"/>
              </a:cxn>
              <a:cxn ang="0">
                <a:pos x="141128272" y="178931094"/>
              </a:cxn>
              <a:cxn ang="0">
                <a:pos x="166329749" y="176410155"/>
              </a:cxn>
              <a:cxn ang="0">
                <a:pos x="163810395" y="108367032"/>
              </a:cxn>
              <a:cxn ang="0">
                <a:pos x="128528327" y="83165581"/>
              </a:cxn>
              <a:cxn ang="0">
                <a:pos x="153729804" y="32762680"/>
              </a:cxn>
              <a:cxn ang="0">
                <a:pos x="186490931" y="57964130"/>
              </a:cxn>
              <a:cxn ang="0">
                <a:pos x="234374531" y="17641809"/>
              </a:cxn>
              <a:cxn ang="0">
                <a:pos x="219253645" y="5040290"/>
              </a:cxn>
              <a:cxn ang="0">
                <a:pos x="186490931" y="35282031"/>
              </a:cxn>
            </a:cxnLst>
            <a:rect l="0" t="0" r="0" b="0"/>
            <a:pathLst>
              <a:path w="93" h="71">
                <a:moveTo>
                  <a:pt x="74" y="14"/>
                </a:moveTo>
                <a:lnTo>
                  <a:pt x="64" y="6"/>
                </a:lnTo>
                <a:lnTo>
                  <a:pt x="47" y="0"/>
                </a:lnTo>
                <a:lnTo>
                  <a:pt x="25" y="0"/>
                </a:lnTo>
                <a:lnTo>
                  <a:pt x="16" y="22"/>
                </a:lnTo>
                <a:lnTo>
                  <a:pt x="13" y="21"/>
                </a:lnTo>
                <a:lnTo>
                  <a:pt x="12" y="23"/>
                </a:lnTo>
                <a:lnTo>
                  <a:pt x="12" y="24"/>
                </a:lnTo>
                <a:lnTo>
                  <a:pt x="11" y="25"/>
                </a:lnTo>
                <a:lnTo>
                  <a:pt x="7" y="24"/>
                </a:lnTo>
                <a:lnTo>
                  <a:pt x="0" y="41"/>
                </a:lnTo>
                <a:lnTo>
                  <a:pt x="17" y="49"/>
                </a:lnTo>
                <a:lnTo>
                  <a:pt x="19" y="50"/>
                </a:lnTo>
                <a:lnTo>
                  <a:pt x="19" y="49"/>
                </a:lnTo>
                <a:lnTo>
                  <a:pt x="26" y="32"/>
                </a:lnTo>
                <a:lnTo>
                  <a:pt x="23" y="31"/>
                </a:lnTo>
                <a:lnTo>
                  <a:pt x="23" y="30"/>
                </a:lnTo>
                <a:lnTo>
                  <a:pt x="23" y="29"/>
                </a:lnTo>
                <a:lnTo>
                  <a:pt x="24" y="26"/>
                </a:lnTo>
                <a:lnTo>
                  <a:pt x="22" y="25"/>
                </a:lnTo>
                <a:lnTo>
                  <a:pt x="30" y="6"/>
                </a:lnTo>
                <a:lnTo>
                  <a:pt x="45" y="6"/>
                </a:lnTo>
                <a:lnTo>
                  <a:pt x="35" y="33"/>
                </a:lnTo>
                <a:lnTo>
                  <a:pt x="32" y="48"/>
                </a:lnTo>
                <a:lnTo>
                  <a:pt x="28" y="48"/>
                </a:lnTo>
                <a:lnTo>
                  <a:pt x="26" y="52"/>
                </a:lnTo>
                <a:lnTo>
                  <a:pt x="25" y="54"/>
                </a:lnTo>
                <a:lnTo>
                  <a:pt x="23" y="54"/>
                </a:lnTo>
                <a:lnTo>
                  <a:pt x="13" y="49"/>
                </a:lnTo>
                <a:lnTo>
                  <a:pt x="11" y="49"/>
                </a:lnTo>
                <a:lnTo>
                  <a:pt x="12" y="58"/>
                </a:lnTo>
                <a:lnTo>
                  <a:pt x="40" y="56"/>
                </a:lnTo>
                <a:lnTo>
                  <a:pt x="44" y="39"/>
                </a:lnTo>
                <a:lnTo>
                  <a:pt x="44" y="40"/>
                </a:lnTo>
                <a:lnTo>
                  <a:pt x="55" y="48"/>
                </a:lnTo>
                <a:lnTo>
                  <a:pt x="56" y="71"/>
                </a:lnTo>
                <a:lnTo>
                  <a:pt x="66" y="70"/>
                </a:lnTo>
                <a:lnTo>
                  <a:pt x="65" y="43"/>
                </a:lnTo>
                <a:lnTo>
                  <a:pt x="51" y="33"/>
                </a:lnTo>
                <a:lnTo>
                  <a:pt x="61" y="13"/>
                </a:lnTo>
                <a:lnTo>
                  <a:pt x="74" y="23"/>
                </a:lnTo>
                <a:lnTo>
                  <a:pt x="93" y="7"/>
                </a:lnTo>
                <a:lnTo>
                  <a:pt x="87" y="2"/>
                </a:lnTo>
                <a:lnTo>
                  <a:pt x="74" y="14"/>
                </a:lnTo>
                <a:close/>
              </a:path>
            </a:pathLst>
          </a:custGeom>
          <a:solidFill>
            <a:schemeClr val="bg1">
              <a:alpha val="100000"/>
            </a:schemeClr>
          </a:solidFill>
          <a:ln w="9525">
            <a:noFill/>
          </a:ln>
        </p:spPr>
        <p:txBody>
          <a:bodyPr/>
          <a:lstStyle/>
          <a:p>
            <a:endParaRPr lang="zh-CN" altLang="en-US"/>
          </a:p>
        </p:txBody>
      </p:sp>
      <p:sp>
        <p:nvSpPr>
          <p:cNvPr id="32865" name="Freeform 98"/>
          <p:cNvSpPr/>
          <p:nvPr/>
        </p:nvSpPr>
        <p:spPr>
          <a:xfrm>
            <a:off x="5549900" y="4719638"/>
            <a:ext cx="15875" cy="28575"/>
          </a:xfrm>
          <a:custGeom>
            <a:avLst/>
            <a:gdLst/>
            <a:ahLst/>
            <a:cxnLst>
              <a:cxn ang="0">
                <a:pos x="0" y="42843450"/>
              </a:cxn>
              <a:cxn ang="0">
                <a:pos x="17641888" y="0"/>
              </a:cxn>
              <a:cxn ang="0">
                <a:pos x="25201563" y="2520950"/>
              </a:cxn>
              <a:cxn ang="0">
                <a:pos x="7561263" y="45362813"/>
              </a:cxn>
              <a:cxn ang="0">
                <a:pos x="0" y="42843450"/>
              </a:cxn>
            </a:cxnLst>
            <a:rect l="0" t="0" r="0" b="0"/>
            <a:pathLst>
              <a:path w="10" h="18">
                <a:moveTo>
                  <a:pt x="0" y="17"/>
                </a:moveTo>
                <a:lnTo>
                  <a:pt x="7" y="0"/>
                </a:lnTo>
                <a:lnTo>
                  <a:pt x="10" y="1"/>
                </a:lnTo>
                <a:lnTo>
                  <a:pt x="3" y="18"/>
                </a:lnTo>
                <a:lnTo>
                  <a:pt x="0" y="17"/>
                </a:lnTo>
                <a:close/>
              </a:path>
            </a:pathLst>
          </a:custGeom>
          <a:solidFill>
            <a:schemeClr val="bg1">
              <a:alpha val="100000"/>
            </a:schemeClr>
          </a:solidFill>
          <a:ln w="9525">
            <a:noFill/>
          </a:ln>
        </p:spPr>
        <p:txBody>
          <a:bodyPr/>
          <a:lstStyle/>
          <a:p>
            <a:endParaRPr lang="zh-CN" altLang="en-US"/>
          </a:p>
        </p:txBody>
      </p:sp>
      <p:sp>
        <p:nvSpPr>
          <p:cNvPr id="32866" name="Freeform 99"/>
          <p:cNvSpPr/>
          <p:nvPr/>
        </p:nvSpPr>
        <p:spPr>
          <a:xfrm>
            <a:off x="5591175" y="4737100"/>
            <a:ext cx="17463" cy="30163"/>
          </a:xfrm>
          <a:custGeom>
            <a:avLst/>
            <a:gdLst/>
            <a:ahLst/>
            <a:cxnLst>
              <a:cxn ang="0">
                <a:pos x="10080914" y="37803764"/>
              </a:cxn>
              <a:cxn ang="0">
                <a:pos x="27723306" y="2520992"/>
              </a:cxn>
              <a:cxn ang="0">
                <a:pos x="20161827" y="0"/>
              </a:cxn>
              <a:cxn ang="0">
                <a:pos x="2521022" y="40323168"/>
              </a:cxn>
              <a:cxn ang="0">
                <a:pos x="0" y="45363564"/>
              </a:cxn>
              <a:cxn ang="0">
                <a:pos x="7561479" y="47884556"/>
              </a:cxn>
              <a:cxn ang="0">
                <a:pos x="10080914" y="37803764"/>
              </a:cxn>
            </a:cxnLst>
            <a:rect l="0" t="0" r="0" b="0"/>
            <a:pathLst>
              <a:path w="11" h="19">
                <a:moveTo>
                  <a:pt x="4" y="15"/>
                </a:moveTo>
                <a:lnTo>
                  <a:pt x="11" y="1"/>
                </a:lnTo>
                <a:lnTo>
                  <a:pt x="8" y="0"/>
                </a:lnTo>
                <a:lnTo>
                  <a:pt x="1" y="16"/>
                </a:lnTo>
                <a:lnTo>
                  <a:pt x="0" y="18"/>
                </a:lnTo>
                <a:lnTo>
                  <a:pt x="3" y="19"/>
                </a:lnTo>
                <a:lnTo>
                  <a:pt x="4" y="15"/>
                </a:lnTo>
                <a:close/>
              </a:path>
            </a:pathLst>
          </a:custGeom>
          <a:solidFill>
            <a:schemeClr val="bg1">
              <a:alpha val="100000"/>
            </a:schemeClr>
          </a:solidFill>
          <a:ln w="9525">
            <a:noFill/>
          </a:ln>
        </p:spPr>
        <p:txBody>
          <a:bodyPr/>
          <a:lstStyle/>
          <a:p>
            <a:endParaRPr lang="zh-CN" altLang="en-US"/>
          </a:p>
        </p:txBody>
      </p:sp>
      <p:sp>
        <p:nvSpPr>
          <p:cNvPr id="32867" name="Freeform 100"/>
          <p:cNvSpPr/>
          <p:nvPr/>
        </p:nvSpPr>
        <p:spPr>
          <a:xfrm>
            <a:off x="3857625" y="2905125"/>
            <a:ext cx="207963" cy="234950"/>
          </a:xfrm>
          <a:custGeom>
            <a:avLst/>
            <a:gdLst/>
            <a:ahLst/>
            <a:cxnLst>
              <a:cxn ang="0">
                <a:pos x="8575515" y="359990728"/>
              </a:cxn>
              <a:cxn ang="0">
                <a:pos x="31444682" y="377133627"/>
              </a:cxn>
              <a:cxn ang="0">
                <a:pos x="77183016" y="388561662"/>
              </a:cxn>
              <a:cxn ang="0">
                <a:pos x="185812404" y="394276525"/>
              </a:cxn>
              <a:cxn ang="0">
                <a:pos x="231550738" y="377133627"/>
              </a:cxn>
              <a:cxn ang="0">
                <a:pos x="240127944" y="334278071"/>
              </a:cxn>
              <a:cxn ang="0">
                <a:pos x="248703459" y="234280646"/>
              </a:cxn>
              <a:cxn ang="0">
                <a:pos x="268713557" y="188566813"/>
              </a:cxn>
              <a:cxn ang="0">
                <a:pos x="285866278" y="194281676"/>
              </a:cxn>
              <a:cxn ang="0">
                <a:pos x="288723656" y="217137747"/>
              </a:cxn>
              <a:cxn ang="0">
                <a:pos x="303017308" y="385705076"/>
              </a:cxn>
              <a:cxn ang="0">
                <a:pos x="317310960" y="385705076"/>
              </a:cxn>
              <a:cxn ang="0">
                <a:pos x="320170028" y="354277555"/>
              </a:cxn>
              <a:cxn ang="0">
                <a:pos x="323027406" y="297135687"/>
              </a:cxn>
              <a:cxn ang="0">
                <a:pos x="331604612" y="188566813"/>
              </a:cxn>
              <a:cxn ang="0">
                <a:pos x="343039195" y="131424945"/>
              </a:cxn>
              <a:cxn ang="0">
                <a:pos x="348755642" y="105712287"/>
              </a:cxn>
              <a:cxn ang="0">
                <a:pos x="351614710" y="74283077"/>
              </a:cxn>
              <a:cxn ang="0">
                <a:pos x="343039195" y="57141868"/>
              </a:cxn>
              <a:cxn ang="0">
                <a:pos x="303017308" y="14284622"/>
              </a:cxn>
              <a:cxn ang="0">
                <a:pos x="288723656" y="2856586"/>
              </a:cxn>
              <a:cxn ang="0">
                <a:pos x="277289072" y="8571449"/>
              </a:cxn>
              <a:cxn ang="0">
                <a:pos x="222975223" y="94282562"/>
              </a:cxn>
              <a:cxn ang="0">
                <a:pos x="177236889" y="194281676"/>
              </a:cxn>
              <a:cxn ang="0">
                <a:pos x="140074070" y="222850920"/>
              </a:cxn>
              <a:cxn ang="0">
                <a:pos x="117204903" y="231422369"/>
              </a:cxn>
              <a:cxn ang="0">
                <a:pos x="100052183" y="242850405"/>
              </a:cxn>
              <a:cxn ang="0">
                <a:pos x="8575515" y="277136202"/>
              </a:cxn>
              <a:cxn ang="0">
                <a:pos x="8575515" y="314278586"/>
              </a:cxn>
              <a:cxn ang="0">
                <a:pos x="8575515" y="359990728"/>
              </a:cxn>
            </a:cxnLst>
            <a:rect l="0" t="0" r="0" b="0"/>
            <a:pathLst>
              <a:path w="123" h="139">
                <a:moveTo>
                  <a:pt x="3" y="126"/>
                </a:moveTo>
                <a:cubicBezTo>
                  <a:pt x="4" y="130"/>
                  <a:pt x="8" y="131"/>
                  <a:pt x="11" y="132"/>
                </a:cubicBezTo>
                <a:cubicBezTo>
                  <a:pt x="17" y="134"/>
                  <a:pt x="22" y="135"/>
                  <a:pt x="27" y="136"/>
                </a:cubicBezTo>
                <a:cubicBezTo>
                  <a:pt x="40" y="138"/>
                  <a:pt x="53" y="139"/>
                  <a:pt x="65" y="138"/>
                </a:cubicBezTo>
                <a:cubicBezTo>
                  <a:pt x="71" y="138"/>
                  <a:pt x="76" y="137"/>
                  <a:pt x="81" y="132"/>
                </a:cubicBezTo>
                <a:cubicBezTo>
                  <a:pt x="84" y="129"/>
                  <a:pt x="84" y="122"/>
                  <a:pt x="84" y="117"/>
                </a:cubicBezTo>
                <a:cubicBezTo>
                  <a:pt x="85" y="105"/>
                  <a:pt x="84" y="94"/>
                  <a:pt x="87" y="82"/>
                </a:cubicBezTo>
                <a:cubicBezTo>
                  <a:pt x="89" y="77"/>
                  <a:pt x="90" y="69"/>
                  <a:pt x="94" y="66"/>
                </a:cubicBezTo>
                <a:cubicBezTo>
                  <a:pt x="98" y="65"/>
                  <a:pt x="99" y="65"/>
                  <a:pt x="100" y="68"/>
                </a:cubicBezTo>
                <a:cubicBezTo>
                  <a:pt x="100" y="71"/>
                  <a:pt x="101" y="74"/>
                  <a:pt x="101" y="76"/>
                </a:cubicBezTo>
                <a:cubicBezTo>
                  <a:pt x="104" y="89"/>
                  <a:pt x="106" y="134"/>
                  <a:pt x="106" y="135"/>
                </a:cubicBezTo>
                <a:cubicBezTo>
                  <a:pt x="106" y="136"/>
                  <a:pt x="111" y="136"/>
                  <a:pt x="111" y="135"/>
                </a:cubicBezTo>
                <a:cubicBezTo>
                  <a:pt x="114" y="134"/>
                  <a:pt x="112" y="126"/>
                  <a:pt x="112" y="124"/>
                </a:cubicBezTo>
                <a:cubicBezTo>
                  <a:pt x="112" y="117"/>
                  <a:pt x="112" y="111"/>
                  <a:pt x="113" y="104"/>
                </a:cubicBezTo>
                <a:cubicBezTo>
                  <a:pt x="113" y="92"/>
                  <a:pt x="114" y="79"/>
                  <a:pt x="116" y="66"/>
                </a:cubicBezTo>
                <a:cubicBezTo>
                  <a:pt x="117" y="59"/>
                  <a:pt x="118" y="53"/>
                  <a:pt x="120" y="46"/>
                </a:cubicBezTo>
                <a:cubicBezTo>
                  <a:pt x="121" y="43"/>
                  <a:pt x="121" y="40"/>
                  <a:pt x="122" y="37"/>
                </a:cubicBezTo>
                <a:cubicBezTo>
                  <a:pt x="123" y="32"/>
                  <a:pt x="123" y="26"/>
                  <a:pt x="123" y="26"/>
                </a:cubicBezTo>
                <a:cubicBezTo>
                  <a:pt x="122" y="24"/>
                  <a:pt x="121" y="22"/>
                  <a:pt x="120" y="20"/>
                </a:cubicBezTo>
                <a:cubicBezTo>
                  <a:pt x="116" y="14"/>
                  <a:pt x="111" y="9"/>
                  <a:pt x="106" y="5"/>
                </a:cubicBezTo>
                <a:cubicBezTo>
                  <a:pt x="104" y="4"/>
                  <a:pt x="103" y="2"/>
                  <a:pt x="101" y="1"/>
                </a:cubicBezTo>
                <a:cubicBezTo>
                  <a:pt x="98" y="0"/>
                  <a:pt x="99" y="0"/>
                  <a:pt x="97" y="3"/>
                </a:cubicBezTo>
                <a:cubicBezTo>
                  <a:pt x="91" y="13"/>
                  <a:pt x="84" y="22"/>
                  <a:pt x="78" y="33"/>
                </a:cubicBezTo>
                <a:cubicBezTo>
                  <a:pt x="72" y="44"/>
                  <a:pt x="68" y="57"/>
                  <a:pt x="62" y="68"/>
                </a:cubicBezTo>
                <a:cubicBezTo>
                  <a:pt x="59" y="73"/>
                  <a:pt x="55" y="76"/>
                  <a:pt x="49" y="78"/>
                </a:cubicBezTo>
                <a:cubicBezTo>
                  <a:pt x="46" y="78"/>
                  <a:pt x="43" y="79"/>
                  <a:pt x="41" y="81"/>
                </a:cubicBezTo>
                <a:cubicBezTo>
                  <a:pt x="39" y="82"/>
                  <a:pt x="37" y="84"/>
                  <a:pt x="35" y="85"/>
                </a:cubicBezTo>
                <a:cubicBezTo>
                  <a:pt x="25" y="91"/>
                  <a:pt x="11" y="88"/>
                  <a:pt x="3" y="97"/>
                </a:cubicBezTo>
                <a:cubicBezTo>
                  <a:pt x="0" y="100"/>
                  <a:pt x="2" y="106"/>
                  <a:pt x="3" y="110"/>
                </a:cubicBezTo>
                <a:cubicBezTo>
                  <a:pt x="3" y="115"/>
                  <a:pt x="1" y="121"/>
                  <a:pt x="3" y="126"/>
                </a:cubicBezTo>
                <a:close/>
              </a:path>
            </a:pathLst>
          </a:custGeom>
          <a:solidFill>
            <a:schemeClr val="bg1">
              <a:alpha val="100000"/>
            </a:schemeClr>
          </a:solidFill>
          <a:ln w="9525">
            <a:noFill/>
          </a:ln>
        </p:spPr>
        <p:txBody>
          <a:bodyPr/>
          <a:lstStyle/>
          <a:p>
            <a:endParaRPr lang="zh-CN" altLang="en-US"/>
          </a:p>
        </p:txBody>
      </p:sp>
      <p:sp>
        <p:nvSpPr>
          <p:cNvPr id="32868" name="Freeform 101"/>
          <p:cNvSpPr/>
          <p:nvPr/>
        </p:nvSpPr>
        <p:spPr>
          <a:xfrm>
            <a:off x="4665663" y="3868738"/>
            <a:ext cx="238125" cy="312737"/>
          </a:xfrm>
          <a:custGeom>
            <a:avLst/>
            <a:gdLst/>
            <a:ahLst/>
            <a:cxnLst>
              <a:cxn ang="0">
                <a:pos x="68451649" y="434369717"/>
              </a:cxn>
              <a:cxn ang="0">
                <a:pos x="79859694" y="477234972"/>
              </a:cxn>
              <a:cxn ang="0">
                <a:pos x="119790386" y="477234972"/>
              </a:cxn>
              <a:cxn ang="0">
                <a:pos x="159719388" y="474378077"/>
              </a:cxn>
              <a:cxn ang="0">
                <a:pos x="199650080" y="477234972"/>
              </a:cxn>
              <a:cxn ang="0">
                <a:pos x="239580771" y="474378077"/>
              </a:cxn>
              <a:cxn ang="0">
                <a:pos x="279509774" y="477234972"/>
              </a:cxn>
              <a:cxn ang="0">
                <a:pos x="322292899" y="477234972"/>
              </a:cxn>
              <a:cxn ang="0">
                <a:pos x="333700944" y="434369717"/>
              </a:cxn>
              <a:cxn ang="0">
                <a:pos x="288067074" y="297199888"/>
              </a:cxn>
              <a:cxn ang="0">
                <a:pos x="327996077" y="82873615"/>
              </a:cxn>
              <a:cxn ang="0">
                <a:pos x="288067074" y="0"/>
              </a:cxn>
              <a:cxn ang="0">
                <a:pos x="259546117" y="0"/>
              </a:cxn>
              <a:cxn ang="0">
                <a:pos x="199650080" y="68584069"/>
              </a:cxn>
              <a:cxn ang="0">
                <a:pos x="139755731" y="0"/>
              </a:cxn>
              <a:cxn ang="0">
                <a:pos x="114085519" y="0"/>
              </a:cxn>
              <a:cxn ang="0">
                <a:pos x="74156516" y="82873615"/>
              </a:cxn>
              <a:cxn ang="0">
                <a:pos x="114085519" y="297199888"/>
              </a:cxn>
              <a:cxn ang="0">
                <a:pos x="68451649" y="434369717"/>
              </a:cxn>
            </a:cxnLst>
            <a:rect l="0" t="0" r="0" b="0"/>
            <a:pathLst>
              <a:path w="141" h="185">
                <a:moveTo>
                  <a:pt x="24" y="152"/>
                </a:moveTo>
                <a:cubicBezTo>
                  <a:pt x="0" y="185"/>
                  <a:pt x="28" y="167"/>
                  <a:pt x="28" y="167"/>
                </a:cubicBezTo>
                <a:cubicBezTo>
                  <a:pt x="28" y="167"/>
                  <a:pt x="34" y="178"/>
                  <a:pt x="42" y="167"/>
                </a:cubicBezTo>
                <a:cubicBezTo>
                  <a:pt x="42" y="167"/>
                  <a:pt x="50" y="178"/>
                  <a:pt x="56" y="166"/>
                </a:cubicBezTo>
                <a:cubicBezTo>
                  <a:pt x="56" y="166"/>
                  <a:pt x="63" y="178"/>
                  <a:pt x="70" y="167"/>
                </a:cubicBezTo>
                <a:cubicBezTo>
                  <a:pt x="78" y="178"/>
                  <a:pt x="84" y="166"/>
                  <a:pt x="84" y="166"/>
                </a:cubicBezTo>
                <a:cubicBezTo>
                  <a:pt x="90" y="178"/>
                  <a:pt x="98" y="167"/>
                  <a:pt x="98" y="167"/>
                </a:cubicBezTo>
                <a:cubicBezTo>
                  <a:pt x="106" y="178"/>
                  <a:pt x="113" y="167"/>
                  <a:pt x="113" y="167"/>
                </a:cubicBezTo>
                <a:cubicBezTo>
                  <a:pt x="113" y="167"/>
                  <a:pt x="141" y="185"/>
                  <a:pt x="117" y="152"/>
                </a:cubicBezTo>
                <a:cubicBezTo>
                  <a:pt x="110" y="143"/>
                  <a:pt x="102" y="119"/>
                  <a:pt x="101" y="104"/>
                </a:cubicBezTo>
                <a:cubicBezTo>
                  <a:pt x="98" y="66"/>
                  <a:pt x="115" y="29"/>
                  <a:pt x="115" y="29"/>
                </a:cubicBezTo>
                <a:cubicBezTo>
                  <a:pt x="98" y="23"/>
                  <a:pt x="101" y="0"/>
                  <a:pt x="101" y="0"/>
                </a:cubicBezTo>
                <a:cubicBezTo>
                  <a:pt x="91" y="0"/>
                  <a:pt x="91" y="0"/>
                  <a:pt x="91" y="0"/>
                </a:cubicBezTo>
                <a:cubicBezTo>
                  <a:pt x="91" y="24"/>
                  <a:pt x="70" y="24"/>
                  <a:pt x="70" y="24"/>
                </a:cubicBezTo>
                <a:cubicBezTo>
                  <a:pt x="70" y="24"/>
                  <a:pt x="49" y="24"/>
                  <a:pt x="49" y="0"/>
                </a:cubicBezTo>
                <a:cubicBezTo>
                  <a:pt x="40" y="0"/>
                  <a:pt x="40" y="0"/>
                  <a:pt x="40" y="0"/>
                </a:cubicBezTo>
                <a:cubicBezTo>
                  <a:pt x="40" y="0"/>
                  <a:pt x="42" y="23"/>
                  <a:pt x="26" y="29"/>
                </a:cubicBezTo>
                <a:cubicBezTo>
                  <a:pt x="26" y="29"/>
                  <a:pt x="42" y="66"/>
                  <a:pt x="40" y="104"/>
                </a:cubicBezTo>
                <a:cubicBezTo>
                  <a:pt x="39" y="119"/>
                  <a:pt x="30" y="143"/>
                  <a:pt x="24" y="152"/>
                </a:cubicBezTo>
                <a:close/>
              </a:path>
            </a:pathLst>
          </a:custGeom>
          <a:solidFill>
            <a:schemeClr val="bg1">
              <a:alpha val="100000"/>
            </a:schemeClr>
          </a:solidFill>
          <a:ln w="9525">
            <a:noFill/>
          </a:ln>
        </p:spPr>
        <p:txBody>
          <a:bodyPr/>
          <a:lstStyle/>
          <a:p>
            <a:endParaRPr lang="zh-CN" altLang="en-US"/>
          </a:p>
        </p:txBody>
      </p:sp>
      <p:sp>
        <p:nvSpPr>
          <p:cNvPr id="32869" name="Freeform 102"/>
          <p:cNvSpPr/>
          <p:nvPr/>
        </p:nvSpPr>
        <p:spPr>
          <a:xfrm>
            <a:off x="5476875" y="3954463"/>
            <a:ext cx="228600" cy="233362"/>
          </a:xfrm>
          <a:custGeom>
            <a:avLst/>
            <a:gdLst/>
            <a:ahLst/>
            <a:cxnLst>
              <a:cxn ang="0">
                <a:pos x="381360680" y="277381176"/>
              </a:cxn>
              <a:cxn ang="0">
                <a:pos x="303941480" y="200172174"/>
              </a:cxn>
              <a:cxn ang="0">
                <a:pos x="289605720" y="188732363"/>
              </a:cxn>
              <a:cxn ang="0">
                <a:pos x="215053333" y="100085242"/>
              </a:cxn>
              <a:cxn ang="0">
                <a:pos x="180644800" y="25735770"/>
              </a:cxn>
              <a:cxn ang="0">
                <a:pos x="140500947" y="22876240"/>
              </a:cxn>
              <a:cxn ang="0">
                <a:pos x="126165187" y="54332761"/>
              </a:cxn>
              <a:cxn ang="0">
                <a:pos x="149103080" y="111523362"/>
              </a:cxn>
              <a:cxn ang="0">
                <a:pos x="151971587" y="151558473"/>
              </a:cxn>
              <a:cxn ang="0">
                <a:pos x="37275347" y="151558473"/>
              </a:cxn>
              <a:cxn ang="0">
                <a:pos x="8602133" y="188732363"/>
              </a:cxn>
              <a:cxn ang="0">
                <a:pos x="68817067" y="351728956"/>
              </a:cxn>
              <a:cxn ang="0">
                <a:pos x="91756653" y="368887827"/>
              </a:cxn>
              <a:cxn ang="0">
                <a:pos x="232257600" y="368887827"/>
              </a:cxn>
              <a:cxn ang="0">
                <a:pos x="260930813" y="383185477"/>
              </a:cxn>
              <a:cxn ang="0">
                <a:pos x="269532947" y="388904537"/>
              </a:cxn>
              <a:cxn ang="0">
                <a:pos x="292472533" y="388904537"/>
              </a:cxn>
              <a:cxn ang="0">
                <a:pos x="381360680" y="303116946"/>
              </a:cxn>
              <a:cxn ang="0">
                <a:pos x="381360680" y="277381176"/>
              </a:cxn>
            </a:cxnLst>
            <a:rect l="0" t="0" r="0" b="0"/>
            <a:pathLst>
              <a:path w="135" h="138">
                <a:moveTo>
                  <a:pt x="133" y="97"/>
                </a:moveTo>
                <a:cubicBezTo>
                  <a:pt x="106" y="70"/>
                  <a:pt x="106" y="70"/>
                  <a:pt x="106" y="70"/>
                </a:cubicBezTo>
                <a:cubicBezTo>
                  <a:pt x="103" y="68"/>
                  <a:pt x="101" y="66"/>
                  <a:pt x="101" y="66"/>
                </a:cubicBezTo>
                <a:cubicBezTo>
                  <a:pt x="101" y="66"/>
                  <a:pt x="91" y="45"/>
                  <a:pt x="75" y="35"/>
                </a:cubicBezTo>
                <a:cubicBezTo>
                  <a:pt x="59" y="25"/>
                  <a:pt x="63" y="17"/>
                  <a:pt x="63" y="9"/>
                </a:cubicBezTo>
                <a:cubicBezTo>
                  <a:pt x="63" y="2"/>
                  <a:pt x="55" y="0"/>
                  <a:pt x="49" y="8"/>
                </a:cubicBezTo>
                <a:cubicBezTo>
                  <a:pt x="47" y="10"/>
                  <a:pt x="45" y="16"/>
                  <a:pt x="44" y="19"/>
                </a:cubicBezTo>
                <a:cubicBezTo>
                  <a:pt x="43" y="30"/>
                  <a:pt x="50" y="36"/>
                  <a:pt x="52" y="39"/>
                </a:cubicBezTo>
                <a:cubicBezTo>
                  <a:pt x="54" y="42"/>
                  <a:pt x="55" y="47"/>
                  <a:pt x="53" y="53"/>
                </a:cubicBezTo>
                <a:cubicBezTo>
                  <a:pt x="13" y="53"/>
                  <a:pt x="13" y="53"/>
                  <a:pt x="13" y="53"/>
                </a:cubicBezTo>
                <a:cubicBezTo>
                  <a:pt x="5" y="53"/>
                  <a:pt x="0" y="59"/>
                  <a:pt x="3" y="66"/>
                </a:cubicBezTo>
                <a:cubicBezTo>
                  <a:pt x="24" y="123"/>
                  <a:pt x="24" y="123"/>
                  <a:pt x="24" y="123"/>
                </a:cubicBezTo>
                <a:cubicBezTo>
                  <a:pt x="25" y="127"/>
                  <a:pt x="29" y="129"/>
                  <a:pt x="32" y="129"/>
                </a:cubicBezTo>
                <a:cubicBezTo>
                  <a:pt x="81" y="129"/>
                  <a:pt x="81" y="129"/>
                  <a:pt x="81" y="129"/>
                </a:cubicBezTo>
                <a:cubicBezTo>
                  <a:pt x="84" y="129"/>
                  <a:pt x="89" y="131"/>
                  <a:pt x="91" y="134"/>
                </a:cubicBezTo>
                <a:cubicBezTo>
                  <a:pt x="94" y="136"/>
                  <a:pt x="94" y="136"/>
                  <a:pt x="94" y="136"/>
                </a:cubicBezTo>
                <a:cubicBezTo>
                  <a:pt x="96" y="138"/>
                  <a:pt x="100" y="138"/>
                  <a:pt x="102" y="136"/>
                </a:cubicBezTo>
                <a:cubicBezTo>
                  <a:pt x="133" y="106"/>
                  <a:pt x="133" y="106"/>
                  <a:pt x="133" y="106"/>
                </a:cubicBezTo>
                <a:cubicBezTo>
                  <a:pt x="135" y="103"/>
                  <a:pt x="135" y="99"/>
                  <a:pt x="133" y="97"/>
                </a:cubicBezTo>
                <a:close/>
              </a:path>
            </a:pathLst>
          </a:custGeom>
          <a:solidFill>
            <a:schemeClr val="bg1">
              <a:alpha val="100000"/>
            </a:schemeClr>
          </a:solidFill>
          <a:ln w="9525">
            <a:noFill/>
          </a:ln>
        </p:spPr>
        <p:txBody>
          <a:bodyPr/>
          <a:lstStyle/>
          <a:p>
            <a:endParaRPr lang="zh-CN" altLang="en-US"/>
          </a:p>
        </p:txBody>
      </p:sp>
      <p:sp>
        <p:nvSpPr>
          <p:cNvPr id="32870" name="Freeform 103"/>
          <p:cNvSpPr/>
          <p:nvPr/>
        </p:nvSpPr>
        <p:spPr>
          <a:xfrm>
            <a:off x="5649913" y="4135438"/>
            <a:ext cx="74612" cy="74612"/>
          </a:xfrm>
          <a:custGeom>
            <a:avLst/>
            <a:gdLst/>
            <a:ahLst/>
            <a:cxnLst>
              <a:cxn ang="0">
                <a:pos x="25201394" y="118447344"/>
              </a:cxn>
              <a:cxn ang="0">
                <a:pos x="0" y="98286229"/>
              </a:cxn>
              <a:cxn ang="0">
                <a:pos x="98286229" y="0"/>
              </a:cxn>
              <a:cxn ang="0">
                <a:pos x="118447344" y="22682048"/>
              </a:cxn>
              <a:cxn ang="0">
                <a:pos x="25201394" y="118447344"/>
              </a:cxn>
            </a:cxnLst>
            <a:rect l="0" t="0" r="0" b="0"/>
            <a:pathLst>
              <a:path w="47" h="47">
                <a:moveTo>
                  <a:pt x="10" y="47"/>
                </a:moveTo>
                <a:lnTo>
                  <a:pt x="0" y="39"/>
                </a:lnTo>
                <a:lnTo>
                  <a:pt x="39" y="0"/>
                </a:lnTo>
                <a:lnTo>
                  <a:pt x="47" y="9"/>
                </a:lnTo>
                <a:lnTo>
                  <a:pt x="10" y="47"/>
                </a:lnTo>
                <a:close/>
              </a:path>
            </a:pathLst>
          </a:custGeom>
          <a:solidFill>
            <a:schemeClr val="bg1">
              <a:alpha val="100000"/>
            </a:schemeClr>
          </a:solidFill>
          <a:ln w="9525">
            <a:noFill/>
          </a:ln>
        </p:spPr>
        <p:txBody>
          <a:bodyPr/>
          <a:lstStyle/>
          <a:p>
            <a:endParaRPr lang="zh-CN" altLang="en-US"/>
          </a:p>
        </p:txBody>
      </p:sp>
      <p:sp>
        <p:nvSpPr>
          <p:cNvPr id="32871" name="Freeform 104"/>
          <p:cNvSpPr>
            <a:spLocks noEditPoints="1"/>
          </p:cNvSpPr>
          <p:nvPr/>
        </p:nvSpPr>
        <p:spPr>
          <a:xfrm>
            <a:off x="4462463" y="3536950"/>
            <a:ext cx="236537" cy="219075"/>
          </a:xfrm>
          <a:custGeom>
            <a:avLst/>
            <a:gdLst/>
            <a:ahLst/>
            <a:cxnLst>
              <a:cxn ang="0">
                <a:pos x="356824512" y="59637271"/>
              </a:cxn>
              <a:cxn ang="0">
                <a:pos x="299732928" y="0"/>
              </a:cxn>
              <a:cxn ang="0">
                <a:pos x="199821389" y="0"/>
              </a:cxn>
              <a:cxn ang="0">
                <a:pos x="199821389" y="48277389"/>
              </a:cxn>
              <a:cxn ang="0">
                <a:pos x="299732928" y="48277389"/>
              </a:cxn>
              <a:cxn ang="0">
                <a:pos x="311150907" y="59637271"/>
              </a:cxn>
              <a:cxn ang="0">
                <a:pos x="311150907" y="159033283"/>
              </a:cxn>
              <a:cxn ang="0">
                <a:pos x="199821389" y="159033283"/>
              </a:cxn>
              <a:cxn ang="0">
                <a:pos x="199821389" y="204471123"/>
              </a:cxn>
              <a:cxn ang="0">
                <a:pos x="199821389" y="204471123"/>
              </a:cxn>
              <a:cxn ang="0">
                <a:pos x="236930665" y="241388631"/>
              </a:cxn>
              <a:cxn ang="0">
                <a:pos x="219803697" y="269787492"/>
              </a:cxn>
              <a:cxn ang="0">
                <a:pos x="214094707" y="272627041"/>
              </a:cxn>
              <a:cxn ang="0">
                <a:pos x="214094707" y="315225332"/>
              </a:cxn>
              <a:cxn ang="0">
                <a:pos x="214094707" y="326585214"/>
              </a:cxn>
              <a:cxn ang="0">
                <a:pos x="214094707" y="326585214"/>
              </a:cxn>
              <a:cxn ang="0">
                <a:pos x="199821389" y="326585214"/>
              </a:cxn>
              <a:cxn ang="0">
                <a:pos x="199821389" y="369183505"/>
              </a:cxn>
              <a:cxn ang="0">
                <a:pos x="399642778" y="369183505"/>
              </a:cxn>
              <a:cxn ang="0">
                <a:pos x="399642778" y="159033283"/>
              </a:cxn>
              <a:cxn ang="0">
                <a:pos x="356824512" y="159033283"/>
              </a:cxn>
              <a:cxn ang="0">
                <a:pos x="356824512" y="59637271"/>
              </a:cxn>
              <a:cxn ang="0">
                <a:pos x="199821389" y="0"/>
              </a:cxn>
              <a:cxn ang="0">
                <a:pos x="99911539" y="0"/>
              </a:cxn>
              <a:cxn ang="0">
                <a:pos x="39964616" y="59637271"/>
              </a:cxn>
              <a:cxn ang="0">
                <a:pos x="39964616" y="159033283"/>
              </a:cxn>
              <a:cxn ang="0">
                <a:pos x="0" y="159033283"/>
              </a:cxn>
              <a:cxn ang="0">
                <a:pos x="0" y="369183505"/>
              </a:cxn>
              <a:cxn ang="0">
                <a:pos x="199821389" y="369183505"/>
              </a:cxn>
              <a:cxn ang="0">
                <a:pos x="199821389" y="326585214"/>
              </a:cxn>
              <a:cxn ang="0">
                <a:pos x="182694421" y="326585214"/>
              </a:cxn>
              <a:cxn ang="0">
                <a:pos x="182694421" y="315225332"/>
              </a:cxn>
              <a:cxn ang="0">
                <a:pos x="182694421" y="272627041"/>
              </a:cxn>
              <a:cxn ang="0">
                <a:pos x="179839081" y="269787492"/>
              </a:cxn>
              <a:cxn ang="0">
                <a:pos x="162712113" y="241388631"/>
              </a:cxn>
              <a:cxn ang="0">
                <a:pos x="199821389" y="204471123"/>
              </a:cxn>
              <a:cxn ang="0">
                <a:pos x="199821389" y="159033283"/>
              </a:cxn>
              <a:cxn ang="0">
                <a:pos x="88491871" y="159033283"/>
              </a:cxn>
              <a:cxn ang="0">
                <a:pos x="88491871" y="159033283"/>
              </a:cxn>
              <a:cxn ang="0">
                <a:pos x="88491871" y="59637271"/>
              </a:cxn>
              <a:cxn ang="0">
                <a:pos x="99911539" y="48277389"/>
              </a:cxn>
              <a:cxn ang="0">
                <a:pos x="199821389" y="48277389"/>
              </a:cxn>
              <a:cxn ang="0">
                <a:pos x="199821389" y="0"/>
              </a:cxn>
            </a:cxnLst>
            <a:rect l="0" t="0" r="0" b="0"/>
            <a:pathLst>
              <a:path w="140" h="130">
                <a:moveTo>
                  <a:pt x="125" y="21"/>
                </a:moveTo>
                <a:cubicBezTo>
                  <a:pt x="125" y="10"/>
                  <a:pt x="116" y="0"/>
                  <a:pt x="105" y="0"/>
                </a:cubicBezTo>
                <a:cubicBezTo>
                  <a:pt x="70" y="0"/>
                  <a:pt x="70" y="0"/>
                  <a:pt x="70" y="0"/>
                </a:cubicBezTo>
                <a:cubicBezTo>
                  <a:pt x="70" y="17"/>
                  <a:pt x="70" y="17"/>
                  <a:pt x="70" y="17"/>
                </a:cubicBezTo>
                <a:cubicBezTo>
                  <a:pt x="105" y="17"/>
                  <a:pt x="105" y="17"/>
                  <a:pt x="105" y="17"/>
                </a:cubicBezTo>
                <a:cubicBezTo>
                  <a:pt x="107" y="17"/>
                  <a:pt x="109" y="19"/>
                  <a:pt x="109" y="21"/>
                </a:cubicBezTo>
                <a:cubicBezTo>
                  <a:pt x="109" y="56"/>
                  <a:pt x="109" y="56"/>
                  <a:pt x="109" y="56"/>
                </a:cubicBezTo>
                <a:cubicBezTo>
                  <a:pt x="70" y="56"/>
                  <a:pt x="70" y="56"/>
                  <a:pt x="70" y="56"/>
                </a:cubicBezTo>
                <a:cubicBezTo>
                  <a:pt x="70" y="72"/>
                  <a:pt x="70" y="72"/>
                  <a:pt x="70" y="72"/>
                </a:cubicBezTo>
                <a:cubicBezTo>
                  <a:pt x="70" y="72"/>
                  <a:pt x="70" y="72"/>
                  <a:pt x="70" y="72"/>
                </a:cubicBezTo>
                <a:cubicBezTo>
                  <a:pt x="77" y="72"/>
                  <a:pt x="83" y="78"/>
                  <a:pt x="83" y="85"/>
                </a:cubicBezTo>
                <a:cubicBezTo>
                  <a:pt x="83" y="89"/>
                  <a:pt x="81" y="93"/>
                  <a:pt x="77" y="95"/>
                </a:cubicBezTo>
                <a:cubicBezTo>
                  <a:pt x="77" y="95"/>
                  <a:pt x="76" y="96"/>
                  <a:pt x="75" y="96"/>
                </a:cubicBezTo>
                <a:cubicBezTo>
                  <a:pt x="75" y="111"/>
                  <a:pt x="75" y="111"/>
                  <a:pt x="75" y="111"/>
                </a:cubicBezTo>
                <a:cubicBezTo>
                  <a:pt x="75" y="115"/>
                  <a:pt x="75" y="115"/>
                  <a:pt x="75" y="115"/>
                </a:cubicBezTo>
                <a:cubicBezTo>
                  <a:pt x="75" y="115"/>
                  <a:pt x="75" y="115"/>
                  <a:pt x="75" y="115"/>
                </a:cubicBezTo>
                <a:cubicBezTo>
                  <a:pt x="70" y="115"/>
                  <a:pt x="70" y="115"/>
                  <a:pt x="70" y="115"/>
                </a:cubicBezTo>
                <a:cubicBezTo>
                  <a:pt x="70" y="130"/>
                  <a:pt x="70" y="130"/>
                  <a:pt x="70" y="130"/>
                </a:cubicBezTo>
                <a:cubicBezTo>
                  <a:pt x="140" y="130"/>
                  <a:pt x="140" y="130"/>
                  <a:pt x="140" y="130"/>
                </a:cubicBezTo>
                <a:cubicBezTo>
                  <a:pt x="140" y="56"/>
                  <a:pt x="140" y="56"/>
                  <a:pt x="140" y="56"/>
                </a:cubicBezTo>
                <a:cubicBezTo>
                  <a:pt x="125" y="56"/>
                  <a:pt x="125" y="56"/>
                  <a:pt x="125" y="56"/>
                </a:cubicBezTo>
                <a:lnTo>
                  <a:pt x="125" y="21"/>
                </a:lnTo>
                <a:close/>
                <a:moveTo>
                  <a:pt x="70" y="0"/>
                </a:moveTo>
                <a:cubicBezTo>
                  <a:pt x="35" y="0"/>
                  <a:pt x="35" y="0"/>
                  <a:pt x="35" y="0"/>
                </a:cubicBezTo>
                <a:cubicBezTo>
                  <a:pt x="24" y="0"/>
                  <a:pt x="14" y="10"/>
                  <a:pt x="14" y="21"/>
                </a:cubicBezTo>
                <a:cubicBezTo>
                  <a:pt x="14" y="56"/>
                  <a:pt x="14" y="56"/>
                  <a:pt x="14" y="56"/>
                </a:cubicBezTo>
                <a:cubicBezTo>
                  <a:pt x="0" y="56"/>
                  <a:pt x="0" y="56"/>
                  <a:pt x="0" y="56"/>
                </a:cubicBezTo>
                <a:cubicBezTo>
                  <a:pt x="0" y="130"/>
                  <a:pt x="0" y="130"/>
                  <a:pt x="0" y="130"/>
                </a:cubicBezTo>
                <a:cubicBezTo>
                  <a:pt x="70" y="130"/>
                  <a:pt x="70" y="130"/>
                  <a:pt x="70" y="130"/>
                </a:cubicBezTo>
                <a:cubicBezTo>
                  <a:pt x="70" y="115"/>
                  <a:pt x="70" y="115"/>
                  <a:pt x="70" y="115"/>
                </a:cubicBezTo>
                <a:cubicBezTo>
                  <a:pt x="64" y="115"/>
                  <a:pt x="64" y="115"/>
                  <a:pt x="64" y="115"/>
                </a:cubicBezTo>
                <a:cubicBezTo>
                  <a:pt x="64" y="111"/>
                  <a:pt x="64" y="111"/>
                  <a:pt x="64" y="111"/>
                </a:cubicBezTo>
                <a:cubicBezTo>
                  <a:pt x="64" y="96"/>
                  <a:pt x="64" y="96"/>
                  <a:pt x="64" y="96"/>
                </a:cubicBezTo>
                <a:cubicBezTo>
                  <a:pt x="64" y="96"/>
                  <a:pt x="63" y="95"/>
                  <a:pt x="63" y="95"/>
                </a:cubicBezTo>
                <a:cubicBezTo>
                  <a:pt x="59" y="93"/>
                  <a:pt x="57" y="89"/>
                  <a:pt x="57" y="85"/>
                </a:cubicBezTo>
                <a:cubicBezTo>
                  <a:pt x="57" y="78"/>
                  <a:pt x="63" y="72"/>
                  <a:pt x="70" y="72"/>
                </a:cubicBezTo>
                <a:cubicBezTo>
                  <a:pt x="70" y="56"/>
                  <a:pt x="70" y="56"/>
                  <a:pt x="70" y="56"/>
                </a:cubicBezTo>
                <a:cubicBezTo>
                  <a:pt x="31" y="56"/>
                  <a:pt x="31" y="56"/>
                  <a:pt x="31" y="56"/>
                </a:cubicBezTo>
                <a:cubicBezTo>
                  <a:pt x="31" y="56"/>
                  <a:pt x="31" y="56"/>
                  <a:pt x="31" y="56"/>
                </a:cubicBezTo>
                <a:cubicBezTo>
                  <a:pt x="31" y="21"/>
                  <a:pt x="31" y="21"/>
                  <a:pt x="31" y="21"/>
                </a:cubicBezTo>
                <a:cubicBezTo>
                  <a:pt x="31" y="19"/>
                  <a:pt x="33" y="17"/>
                  <a:pt x="35" y="17"/>
                </a:cubicBezTo>
                <a:cubicBezTo>
                  <a:pt x="70" y="17"/>
                  <a:pt x="70" y="17"/>
                  <a:pt x="70" y="17"/>
                </a:cubicBezTo>
                <a:lnTo>
                  <a:pt x="70" y="0"/>
                </a:lnTo>
                <a:close/>
              </a:path>
            </a:pathLst>
          </a:custGeom>
          <a:solidFill>
            <a:schemeClr val="bg1">
              <a:alpha val="100000"/>
            </a:schemeClr>
          </a:solidFill>
          <a:ln w="9525">
            <a:noFill/>
          </a:ln>
        </p:spPr>
        <p:txBody>
          <a:bodyPr/>
          <a:lstStyle/>
          <a:p>
            <a:endParaRPr lang="zh-CN" altLang="en-US"/>
          </a:p>
        </p:txBody>
      </p:sp>
      <p:sp>
        <p:nvSpPr>
          <p:cNvPr id="32872" name="Freeform 105"/>
          <p:cNvSpPr>
            <a:spLocks noEditPoints="1"/>
          </p:cNvSpPr>
          <p:nvPr/>
        </p:nvSpPr>
        <p:spPr>
          <a:xfrm>
            <a:off x="5060950" y="2813050"/>
            <a:ext cx="300038" cy="284163"/>
          </a:xfrm>
          <a:custGeom>
            <a:avLst/>
            <a:gdLst/>
            <a:ahLst/>
            <a:cxnLst>
              <a:cxn ang="0">
                <a:pos x="459754838" y="145910935"/>
              </a:cxn>
              <a:cxn ang="0">
                <a:pos x="353436288" y="125884209"/>
              </a:cxn>
              <a:cxn ang="0">
                <a:pos x="301714484" y="31471052"/>
              </a:cxn>
              <a:cxn ang="0">
                <a:pos x="255739169" y="0"/>
              </a:cxn>
              <a:cxn ang="0">
                <a:pos x="252864229" y="0"/>
              </a:cxn>
              <a:cxn ang="0">
                <a:pos x="252864229" y="85829066"/>
              </a:cxn>
              <a:cxn ang="0">
                <a:pos x="255739169" y="82968830"/>
              </a:cxn>
              <a:cxn ang="0">
                <a:pos x="310334219" y="185964386"/>
              </a:cxn>
              <a:cxn ang="0">
                <a:pos x="416652769" y="205991112"/>
              </a:cxn>
              <a:cxn ang="0">
                <a:pos x="330448631" y="283237779"/>
              </a:cxn>
              <a:cxn ang="0">
                <a:pos x="330448631" y="283237779"/>
              </a:cxn>
              <a:cxn ang="0">
                <a:pos x="353436288" y="403399825"/>
              </a:cxn>
              <a:cxn ang="0">
                <a:pos x="255739169" y="360484446"/>
              </a:cxn>
              <a:cxn ang="0">
                <a:pos x="252864229" y="360484446"/>
              </a:cxn>
              <a:cxn ang="0">
                <a:pos x="252864229" y="432008949"/>
              </a:cxn>
              <a:cxn ang="0">
                <a:pos x="252864229" y="432008949"/>
              </a:cxn>
              <a:cxn ang="0">
                <a:pos x="353436288" y="474924328"/>
              </a:cxn>
              <a:cxn ang="0">
                <a:pos x="376423946" y="480646491"/>
              </a:cxn>
              <a:cxn ang="0">
                <a:pos x="413779524" y="463480002"/>
              </a:cxn>
              <a:cxn ang="0">
                <a:pos x="425272505" y="417704387"/>
              </a:cxn>
              <a:cxn ang="0">
                <a:pos x="402284848" y="308986668"/>
              </a:cxn>
              <a:cxn ang="0">
                <a:pos x="485615741" y="231740001"/>
              </a:cxn>
              <a:cxn ang="0">
                <a:pos x="502856907" y="180242223"/>
              </a:cxn>
              <a:cxn ang="0">
                <a:pos x="459754838" y="145910935"/>
              </a:cxn>
              <a:cxn ang="0">
                <a:pos x="252864229" y="0"/>
              </a:cxn>
              <a:cxn ang="0">
                <a:pos x="209762160" y="31471052"/>
              </a:cxn>
              <a:cxn ang="0">
                <a:pos x="155167110" y="125884209"/>
              </a:cxn>
              <a:cxn ang="0">
                <a:pos x="48848560" y="145910935"/>
              </a:cxn>
              <a:cxn ang="0">
                <a:pos x="5746491" y="180242223"/>
              </a:cxn>
              <a:cxn ang="0">
                <a:pos x="22987657" y="231740001"/>
              </a:cxn>
              <a:cxn ang="0">
                <a:pos x="100572060" y="308986668"/>
              </a:cxn>
              <a:cxn ang="0">
                <a:pos x="83330893" y="417704387"/>
              </a:cxn>
              <a:cxn ang="0">
                <a:pos x="94823874" y="463480002"/>
              </a:cxn>
              <a:cxn ang="0">
                <a:pos x="132179452" y="480646491"/>
              </a:cxn>
              <a:cxn ang="0">
                <a:pos x="155167110" y="474924328"/>
              </a:cxn>
              <a:cxn ang="0">
                <a:pos x="252864229" y="432008949"/>
              </a:cxn>
              <a:cxn ang="0">
                <a:pos x="252864229" y="360484446"/>
              </a:cxn>
              <a:cxn ang="0">
                <a:pos x="152293864" y="403399825"/>
              </a:cxn>
              <a:cxn ang="0">
                <a:pos x="172408276" y="283237779"/>
              </a:cxn>
              <a:cxn ang="0">
                <a:pos x="89077383" y="205991112"/>
              </a:cxn>
              <a:cxn ang="0">
                <a:pos x="198269179" y="185964386"/>
              </a:cxn>
              <a:cxn ang="0">
                <a:pos x="252864229" y="85829066"/>
              </a:cxn>
              <a:cxn ang="0">
                <a:pos x="252864229" y="0"/>
              </a:cxn>
            </a:cxnLst>
            <a:rect l="0" t="0" r="0" b="0"/>
            <a:pathLst>
              <a:path w="177" h="168">
                <a:moveTo>
                  <a:pt x="160" y="51"/>
                </a:moveTo>
                <a:cubicBezTo>
                  <a:pt x="123" y="44"/>
                  <a:pt x="123" y="44"/>
                  <a:pt x="123" y="44"/>
                </a:cubicBezTo>
                <a:cubicBezTo>
                  <a:pt x="105" y="11"/>
                  <a:pt x="105" y="11"/>
                  <a:pt x="105" y="11"/>
                </a:cubicBezTo>
                <a:cubicBezTo>
                  <a:pt x="101" y="4"/>
                  <a:pt x="95" y="0"/>
                  <a:pt x="89" y="0"/>
                </a:cubicBezTo>
                <a:cubicBezTo>
                  <a:pt x="88" y="0"/>
                  <a:pt x="88" y="0"/>
                  <a:pt x="88" y="0"/>
                </a:cubicBezTo>
                <a:cubicBezTo>
                  <a:pt x="88" y="30"/>
                  <a:pt x="88" y="30"/>
                  <a:pt x="88" y="30"/>
                </a:cubicBezTo>
                <a:cubicBezTo>
                  <a:pt x="89" y="29"/>
                  <a:pt x="89" y="29"/>
                  <a:pt x="89" y="29"/>
                </a:cubicBezTo>
                <a:cubicBezTo>
                  <a:pt x="108" y="65"/>
                  <a:pt x="108" y="65"/>
                  <a:pt x="108" y="65"/>
                </a:cubicBezTo>
                <a:cubicBezTo>
                  <a:pt x="145" y="72"/>
                  <a:pt x="145" y="72"/>
                  <a:pt x="145" y="72"/>
                </a:cubicBezTo>
                <a:cubicBezTo>
                  <a:pt x="115" y="99"/>
                  <a:pt x="115" y="99"/>
                  <a:pt x="115" y="99"/>
                </a:cubicBezTo>
                <a:cubicBezTo>
                  <a:pt x="115" y="99"/>
                  <a:pt x="115" y="99"/>
                  <a:pt x="115" y="99"/>
                </a:cubicBezTo>
                <a:cubicBezTo>
                  <a:pt x="123" y="141"/>
                  <a:pt x="123" y="141"/>
                  <a:pt x="123" y="141"/>
                </a:cubicBezTo>
                <a:cubicBezTo>
                  <a:pt x="89" y="126"/>
                  <a:pt x="89" y="126"/>
                  <a:pt x="89" y="126"/>
                </a:cubicBezTo>
                <a:cubicBezTo>
                  <a:pt x="88" y="126"/>
                  <a:pt x="88" y="126"/>
                  <a:pt x="88" y="126"/>
                </a:cubicBezTo>
                <a:cubicBezTo>
                  <a:pt x="88" y="151"/>
                  <a:pt x="88" y="151"/>
                  <a:pt x="88" y="151"/>
                </a:cubicBezTo>
                <a:cubicBezTo>
                  <a:pt x="88" y="151"/>
                  <a:pt x="88" y="151"/>
                  <a:pt x="88" y="151"/>
                </a:cubicBezTo>
                <a:cubicBezTo>
                  <a:pt x="123" y="166"/>
                  <a:pt x="123" y="166"/>
                  <a:pt x="123" y="166"/>
                </a:cubicBezTo>
                <a:cubicBezTo>
                  <a:pt x="126" y="167"/>
                  <a:pt x="129" y="168"/>
                  <a:pt x="131" y="168"/>
                </a:cubicBezTo>
                <a:cubicBezTo>
                  <a:pt x="137" y="168"/>
                  <a:pt x="141" y="166"/>
                  <a:pt x="144" y="162"/>
                </a:cubicBezTo>
                <a:cubicBezTo>
                  <a:pt x="148" y="158"/>
                  <a:pt x="149" y="152"/>
                  <a:pt x="148" y="146"/>
                </a:cubicBezTo>
                <a:cubicBezTo>
                  <a:pt x="140" y="108"/>
                  <a:pt x="140" y="108"/>
                  <a:pt x="140" y="108"/>
                </a:cubicBezTo>
                <a:cubicBezTo>
                  <a:pt x="169" y="81"/>
                  <a:pt x="169" y="81"/>
                  <a:pt x="169" y="81"/>
                </a:cubicBezTo>
                <a:cubicBezTo>
                  <a:pt x="174" y="76"/>
                  <a:pt x="177" y="69"/>
                  <a:pt x="175" y="63"/>
                </a:cubicBezTo>
                <a:cubicBezTo>
                  <a:pt x="173" y="57"/>
                  <a:pt x="167" y="52"/>
                  <a:pt x="160" y="51"/>
                </a:cubicBezTo>
                <a:close/>
                <a:moveTo>
                  <a:pt x="88" y="0"/>
                </a:moveTo>
                <a:cubicBezTo>
                  <a:pt x="82" y="0"/>
                  <a:pt x="76" y="4"/>
                  <a:pt x="73" y="11"/>
                </a:cubicBezTo>
                <a:cubicBezTo>
                  <a:pt x="54" y="44"/>
                  <a:pt x="54" y="44"/>
                  <a:pt x="54" y="44"/>
                </a:cubicBezTo>
                <a:cubicBezTo>
                  <a:pt x="17" y="51"/>
                  <a:pt x="17" y="51"/>
                  <a:pt x="17" y="51"/>
                </a:cubicBezTo>
                <a:cubicBezTo>
                  <a:pt x="10" y="52"/>
                  <a:pt x="4" y="57"/>
                  <a:pt x="2" y="63"/>
                </a:cubicBezTo>
                <a:cubicBezTo>
                  <a:pt x="0" y="69"/>
                  <a:pt x="3" y="76"/>
                  <a:pt x="8" y="81"/>
                </a:cubicBezTo>
                <a:cubicBezTo>
                  <a:pt x="35" y="108"/>
                  <a:pt x="35" y="108"/>
                  <a:pt x="35" y="108"/>
                </a:cubicBezTo>
                <a:cubicBezTo>
                  <a:pt x="29" y="146"/>
                  <a:pt x="29" y="146"/>
                  <a:pt x="29" y="146"/>
                </a:cubicBezTo>
                <a:cubicBezTo>
                  <a:pt x="28" y="152"/>
                  <a:pt x="29" y="158"/>
                  <a:pt x="33" y="162"/>
                </a:cubicBezTo>
                <a:cubicBezTo>
                  <a:pt x="36" y="166"/>
                  <a:pt x="40" y="168"/>
                  <a:pt x="46" y="168"/>
                </a:cubicBezTo>
                <a:cubicBezTo>
                  <a:pt x="48" y="168"/>
                  <a:pt x="51" y="167"/>
                  <a:pt x="54" y="166"/>
                </a:cubicBezTo>
                <a:cubicBezTo>
                  <a:pt x="88" y="151"/>
                  <a:pt x="88" y="151"/>
                  <a:pt x="88" y="151"/>
                </a:cubicBezTo>
                <a:cubicBezTo>
                  <a:pt x="88" y="126"/>
                  <a:pt x="88" y="126"/>
                  <a:pt x="88" y="126"/>
                </a:cubicBezTo>
                <a:cubicBezTo>
                  <a:pt x="53" y="141"/>
                  <a:pt x="53" y="141"/>
                  <a:pt x="53" y="141"/>
                </a:cubicBezTo>
                <a:cubicBezTo>
                  <a:pt x="60" y="99"/>
                  <a:pt x="60" y="99"/>
                  <a:pt x="60" y="99"/>
                </a:cubicBezTo>
                <a:cubicBezTo>
                  <a:pt x="31" y="72"/>
                  <a:pt x="31" y="72"/>
                  <a:pt x="31" y="72"/>
                </a:cubicBezTo>
                <a:cubicBezTo>
                  <a:pt x="69" y="65"/>
                  <a:pt x="69" y="65"/>
                  <a:pt x="69" y="65"/>
                </a:cubicBezTo>
                <a:cubicBezTo>
                  <a:pt x="88" y="30"/>
                  <a:pt x="88" y="30"/>
                  <a:pt x="88" y="30"/>
                </a:cubicBezTo>
                <a:lnTo>
                  <a:pt x="88" y="0"/>
                </a:lnTo>
                <a:close/>
              </a:path>
            </a:pathLst>
          </a:custGeom>
          <a:solidFill>
            <a:schemeClr val="bg1">
              <a:alpha val="100000"/>
            </a:schemeClr>
          </a:solidFill>
          <a:ln w="9525">
            <a:noFill/>
          </a:ln>
        </p:spPr>
        <p:txBody>
          <a:bodyPr/>
          <a:lstStyle/>
          <a:p>
            <a:endParaRPr lang="zh-CN" altLang="en-US"/>
          </a:p>
        </p:txBody>
      </p:sp>
      <p:sp>
        <p:nvSpPr>
          <p:cNvPr id="32873" name="Freeform 106"/>
          <p:cNvSpPr/>
          <p:nvPr/>
        </p:nvSpPr>
        <p:spPr>
          <a:xfrm>
            <a:off x="5659438" y="2768600"/>
            <a:ext cx="80962" cy="87313"/>
          </a:xfrm>
          <a:custGeom>
            <a:avLst/>
            <a:gdLst/>
            <a:ahLst/>
            <a:cxnLst>
              <a:cxn ang="0">
                <a:pos x="88196292" y="0"/>
              </a:cxn>
              <a:cxn ang="0">
                <a:pos x="36984454" y="39470513"/>
              </a:cxn>
              <a:cxn ang="0">
                <a:pos x="19914965" y="45110597"/>
              </a:cxn>
              <a:cxn ang="0">
                <a:pos x="17069488" y="45110597"/>
              </a:cxn>
              <a:cxn ang="0">
                <a:pos x="36984454" y="135330113"/>
              </a:cxn>
              <a:cxn ang="0">
                <a:pos x="119491478" y="93038718"/>
              </a:cxn>
              <a:cxn ang="0">
                <a:pos x="99576513" y="2819202"/>
              </a:cxn>
              <a:cxn ang="0">
                <a:pos x="88196292" y="0"/>
              </a:cxn>
            </a:cxnLst>
            <a:rect l="0" t="0" r="0" b="0"/>
            <a:pathLst>
              <a:path w="48" h="52">
                <a:moveTo>
                  <a:pt x="31" y="0"/>
                </a:moveTo>
                <a:cubicBezTo>
                  <a:pt x="27" y="6"/>
                  <a:pt x="21" y="11"/>
                  <a:pt x="13" y="14"/>
                </a:cubicBezTo>
                <a:cubicBezTo>
                  <a:pt x="11" y="15"/>
                  <a:pt x="9" y="15"/>
                  <a:pt x="7" y="16"/>
                </a:cubicBezTo>
                <a:cubicBezTo>
                  <a:pt x="7" y="16"/>
                  <a:pt x="6" y="16"/>
                  <a:pt x="6" y="16"/>
                </a:cubicBezTo>
                <a:cubicBezTo>
                  <a:pt x="0" y="29"/>
                  <a:pt x="3" y="43"/>
                  <a:pt x="13" y="48"/>
                </a:cubicBezTo>
                <a:cubicBezTo>
                  <a:pt x="23" y="52"/>
                  <a:pt x="36" y="46"/>
                  <a:pt x="42" y="33"/>
                </a:cubicBezTo>
                <a:cubicBezTo>
                  <a:pt x="48" y="20"/>
                  <a:pt x="45" y="6"/>
                  <a:pt x="35" y="1"/>
                </a:cubicBezTo>
                <a:cubicBezTo>
                  <a:pt x="34" y="1"/>
                  <a:pt x="33" y="0"/>
                  <a:pt x="31" y="0"/>
                </a:cubicBezTo>
                <a:close/>
              </a:path>
            </a:pathLst>
          </a:custGeom>
          <a:solidFill>
            <a:schemeClr val="bg1">
              <a:alpha val="100000"/>
            </a:schemeClr>
          </a:solidFill>
          <a:ln w="9525">
            <a:noFill/>
          </a:ln>
        </p:spPr>
        <p:txBody>
          <a:bodyPr/>
          <a:lstStyle/>
          <a:p>
            <a:endParaRPr lang="zh-CN" altLang="en-US"/>
          </a:p>
        </p:txBody>
      </p:sp>
      <p:sp>
        <p:nvSpPr>
          <p:cNvPr id="32874" name="Freeform 107"/>
          <p:cNvSpPr/>
          <p:nvPr/>
        </p:nvSpPr>
        <p:spPr>
          <a:xfrm>
            <a:off x="5559425" y="2662238"/>
            <a:ext cx="161925" cy="127000"/>
          </a:xfrm>
          <a:custGeom>
            <a:avLst/>
            <a:gdLst/>
            <a:ahLst/>
            <a:cxnLst>
              <a:cxn ang="0">
                <a:pos x="93886139" y="194982253"/>
              </a:cxn>
              <a:cxn ang="0">
                <a:pos x="196307075" y="206451200"/>
              </a:cxn>
              <a:cxn ang="0">
                <a:pos x="201996377" y="203584387"/>
              </a:cxn>
              <a:cxn ang="0">
                <a:pos x="238981059" y="177777987"/>
              </a:cxn>
              <a:cxn ang="0">
                <a:pos x="250361351" y="160573720"/>
              </a:cxn>
              <a:cxn ang="0">
                <a:pos x="179235795" y="17204267"/>
              </a:cxn>
              <a:cxn ang="0">
                <a:pos x="71125556" y="11468947"/>
              </a:cxn>
              <a:cxn ang="0">
                <a:pos x="22760583" y="54479613"/>
              </a:cxn>
              <a:cxn ang="0">
                <a:pos x="93886139" y="194982253"/>
              </a:cxn>
            </a:cxnLst>
            <a:rect l="0" t="0" r="0" b="0"/>
            <a:pathLst>
              <a:path w="96" h="75">
                <a:moveTo>
                  <a:pt x="33" y="68"/>
                </a:moveTo>
                <a:cubicBezTo>
                  <a:pt x="46" y="74"/>
                  <a:pt x="59" y="75"/>
                  <a:pt x="69" y="72"/>
                </a:cubicBezTo>
                <a:cubicBezTo>
                  <a:pt x="70" y="72"/>
                  <a:pt x="70" y="71"/>
                  <a:pt x="71" y="71"/>
                </a:cubicBezTo>
                <a:cubicBezTo>
                  <a:pt x="76" y="69"/>
                  <a:pt x="81" y="66"/>
                  <a:pt x="84" y="62"/>
                </a:cubicBezTo>
                <a:cubicBezTo>
                  <a:pt x="86" y="60"/>
                  <a:pt x="87" y="58"/>
                  <a:pt x="88" y="56"/>
                </a:cubicBezTo>
                <a:cubicBezTo>
                  <a:pt x="96" y="39"/>
                  <a:pt x="85" y="17"/>
                  <a:pt x="63" y="6"/>
                </a:cubicBezTo>
                <a:cubicBezTo>
                  <a:pt x="50" y="0"/>
                  <a:pt x="36" y="0"/>
                  <a:pt x="25" y="4"/>
                </a:cubicBezTo>
                <a:cubicBezTo>
                  <a:pt x="17" y="6"/>
                  <a:pt x="11" y="11"/>
                  <a:pt x="8" y="19"/>
                </a:cubicBezTo>
                <a:cubicBezTo>
                  <a:pt x="0" y="36"/>
                  <a:pt x="11" y="58"/>
                  <a:pt x="33" y="68"/>
                </a:cubicBezTo>
                <a:close/>
              </a:path>
            </a:pathLst>
          </a:custGeom>
          <a:solidFill>
            <a:schemeClr val="bg1">
              <a:alpha val="100000"/>
            </a:schemeClr>
          </a:solidFill>
          <a:ln w="9525">
            <a:noFill/>
          </a:ln>
        </p:spPr>
        <p:txBody>
          <a:bodyPr/>
          <a:lstStyle/>
          <a:p>
            <a:endParaRPr lang="zh-CN" altLang="en-US"/>
          </a:p>
        </p:txBody>
      </p:sp>
      <p:sp>
        <p:nvSpPr>
          <p:cNvPr id="32875" name="Freeform 108"/>
          <p:cNvSpPr/>
          <p:nvPr/>
        </p:nvSpPr>
        <p:spPr>
          <a:xfrm>
            <a:off x="5759450" y="2740025"/>
            <a:ext cx="93663" cy="71438"/>
          </a:xfrm>
          <a:custGeom>
            <a:avLst/>
            <a:gdLst/>
            <a:ahLst/>
            <a:cxnLst>
              <a:cxn ang="0">
                <a:pos x="142668820" y="83898828"/>
              </a:cxn>
              <a:cxn ang="0">
                <a:pos x="103504305" y="0"/>
              </a:cxn>
              <a:cxn ang="0">
                <a:pos x="100707796" y="0"/>
              </a:cxn>
              <a:cxn ang="0">
                <a:pos x="83923721" y="8679717"/>
              </a:cxn>
              <a:cxn ang="0">
                <a:pos x="19582257" y="8679717"/>
              </a:cxn>
              <a:cxn ang="0">
                <a:pos x="13987566" y="20250972"/>
              </a:cxn>
              <a:cxn ang="0">
                <a:pos x="55948590" y="104151501"/>
              </a:cxn>
              <a:cxn ang="0">
                <a:pos x="142668820" y="83898828"/>
              </a:cxn>
            </a:cxnLst>
            <a:rect l="0" t="0" r="0" b="0"/>
            <a:pathLst>
              <a:path w="56" h="42">
                <a:moveTo>
                  <a:pt x="51" y="29"/>
                </a:moveTo>
                <a:cubicBezTo>
                  <a:pt x="56" y="19"/>
                  <a:pt x="49" y="6"/>
                  <a:pt x="37" y="0"/>
                </a:cubicBezTo>
                <a:cubicBezTo>
                  <a:pt x="36" y="0"/>
                  <a:pt x="36" y="0"/>
                  <a:pt x="36" y="0"/>
                </a:cubicBezTo>
                <a:cubicBezTo>
                  <a:pt x="34" y="1"/>
                  <a:pt x="32" y="2"/>
                  <a:pt x="30" y="3"/>
                </a:cubicBezTo>
                <a:cubicBezTo>
                  <a:pt x="22" y="5"/>
                  <a:pt x="14" y="6"/>
                  <a:pt x="7" y="3"/>
                </a:cubicBezTo>
                <a:cubicBezTo>
                  <a:pt x="6" y="4"/>
                  <a:pt x="6" y="6"/>
                  <a:pt x="5" y="7"/>
                </a:cubicBezTo>
                <a:cubicBezTo>
                  <a:pt x="0" y="17"/>
                  <a:pt x="7" y="30"/>
                  <a:pt x="20" y="36"/>
                </a:cubicBezTo>
                <a:cubicBezTo>
                  <a:pt x="33" y="42"/>
                  <a:pt x="47" y="39"/>
                  <a:pt x="51" y="29"/>
                </a:cubicBezTo>
                <a:close/>
              </a:path>
            </a:pathLst>
          </a:custGeom>
          <a:solidFill>
            <a:schemeClr val="bg1">
              <a:alpha val="100000"/>
            </a:schemeClr>
          </a:solidFill>
          <a:ln w="9525">
            <a:noFill/>
          </a:ln>
        </p:spPr>
        <p:txBody>
          <a:bodyPr/>
          <a:lstStyle/>
          <a:p>
            <a:endParaRPr lang="zh-CN" altLang="en-US"/>
          </a:p>
        </p:txBody>
      </p:sp>
      <p:sp>
        <p:nvSpPr>
          <p:cNvPr id="32876" name="Freeform 109"/>
          <p:cNvSpPr/>
          <p:nvPr/>
        </p:nvSpPr>
        <p:spPr>
          <a:xfrm>
            <a:off x="5730875" y="2595563"/>
            <a:ext cx="139700" cy="147637"/>
          </a:xfrm>
          <a:custGeom>
            <a:avLst/>
            <a:gdLst/>
            <a:ahLst/>
            <a:cxnLst>
              <a:cxn ang="0">
                <a:pos x="169976188" y="8639310"/>
              </a:cxn>
              <a:cxn ang="0">
                <a:pos x="104818761" y="8639310"/>
              </a:cxn>
              <a:cxn ang="0">
                <a:pos x="28328804" y="83513330"/>
              </a:cxn>
              <a:cxn ang="0">
                <a:pos x="62324714" y="239019212"/>
              </a:cxn>
              <a:cxn ang="0">
                <a:pos x="82155382" y="247658522"/>
              </a:cxn>
              <a:cxn ang="0">
                <a:pos x="127482141" y="241898982"/>
              </a:cxn>
              <a:cxn ang="0">
                <a:pos x="133147565" y="239019212"/>
              </a:cxn>
              <a:cxn ang="0">
                <a:pos x="203972099" y="167024962"/>
              </a:cxn>
              <a:cxn ang="0">
                <a:pos x="169976188" y="8639310"/>
              </a:cxn>
            </a:cxnLst>
            <a:rect l="0" t="0" r="0" b="0"/>
            <a:pathLst>
              <a:path w="83" h="87">
                <a:moveTo>
                  <a:pt x="60" y="3"/>
                </a:moveTo>
                <a:cubicBezTo>
                  <a:pt x="53" y="0"/>
                  <a:pt x="45" y="0"/>
                  <a:pt x="37" y="3"/>
                </a:cubicBezTo>
                <a:cubicBezTo>
                  <a:pt x="26" y="7"/>
                  <a:pt x="16" y="16"/>
                  <a:pt x="10" y="29"/>
                </a:cubicBezTo>
                <a:cubicBezTo>
                  <a:pt x="0" y="51"/>
                  <a:pt x="5" y="75"/>
                  <a:pt x="22" y="83"/>
                </a:cubicBezTo>
                <a:cubicBezTo>
                  <a:pt x="24" y="85"/>
                  <a:pt x="27" y="85"/>
                  <a:pt x="29" y="86"/>
                </a:cubicBezTo>
                <a:cubicBezTo>
                  <a:pt x="34" y="87"/>
                  <a:pt x="40" y="86"/>
                  <a:pt x="45" y="84"/>
                </a:cubicBezTo>
                <a:cubicBezTo>
                  <a:pt x="46" y="84"/>
                  <a:pt x="46" y="84"/>
                  <a:pt x="47" y="83"/>
                </a:cubicBezTo>
                <a:cubicBezTo>
                  <a:pt x="57" y="79"/>
                  <a:pt x="66" y="70"/>
                  <a:pt x="72" y="58"/>
                </a:cubicBezTo>
                <a:cubicBezTo>
                  <a:pt x="83" y="36"/>
                  <a:pt x="77" y="11"/>
                  <a:pt x="60" y="3"/>
                </a:cubicBezTo>
                <a:close/>
              </a:path>
            </a:pathLst>
          </a:custGeom>
          <a:solidFill>
            <a:schemeClr val="bg1">
              <a:alpha val="100000"/>
            </a:schemeClr>
          </a:solidFill>
          <a:ln w="9525">
            <a:noFill/>
          </a:ln>
        </p:spPr>
        <p:txBody>
          <a:bodyPr/>
          <a:lstStyle/>
          <a:p>
            <a:endParaRPr lang="zh-CN" altLang="en-US"/>
          </a:p>
        </p:txBody>
      </p:sp>
      <p:sp>
        <p:nvSpPr>
          <p:cNvPr id="32877" name="Freeform 110"/>
          <p:cNvSpPr/>
          <p:nvPr/>
        </p:nvSpPr>
        <p:spPr>
          <a:xfrm>
            <a:off x="5678488" y="2636838"/>
            <a:ext cx="95250" cy="187325"/>
          </a:xfrm>
          <a:custGeom>
            <a:avLst/>
            <a:gdLst/>
            <a:ahLst/>
            <a:cxnLst>
              <a:cxn ang="0">
                <a:pos x="78186882" y="14500658"/>
              </a:cxn>
              <a:cxn ang="0">
                <a:pos x="67017566" y="8700395"/>
              </a:cxn>
              <a:cxn ang="0">
                <a:pos x="55848250" y="43500271"/>
              </a:cxn>
              <a:cxn ang="0">
                <a:pos x="50263592" y="43500271"/>
              </a:cxn>
              <a:cxn ang="0">
                <a:pos x="44678934" y="49300534"/>
              </a:cxn>
              <a:cxn ang="0">
                <a:pos x="13961645" y="26101184"/>
              </a:cxn>
              <a:cxn ang="0">
                <a:pos x="8376987" y="40600139"/>
              </a:cxn>
              <a:cxn ang="0">
                <a:pos x="36301947" y="60901060"/>
              </a:cxn>
              <a:cxn ang="0">
                <a:pos x="39094276" y="69601455"/>
              </a:cxn>
              <a:cxn ang="0">
                <a:pos x="53055921" y="110201595"/>
              </a:cxn>
              <a:cxn ang="0">
                <a:pos x="69809895" y="159503832"/>
              </a:cxn>
              <a:cxn ang="0">
                <a:pos x="120073487" y="304505302"/>
              </a:cxn>
              <a:cxn ang="0">
                <a:pos x="145206118" y="316105829"/>
              </a:cxn>
              <a:cxn ang="0">
                <a:pos x="156375434" y="290004644"/>
              </a:cxn>
              <a:cxn ang="0">
                <a:pos x="106111842" y="147903305"/>
              </a:cxn>
              <a:cxn ang="0">
                <a:pos x="89357868" y="98601068"/>
              </a:cxn>
              <a:cxn ang="0">
                <a:pos x="72602224" y="58000929"/>
              </a:cxn>
              <a:cxn ang="0">
                <a:pos x="69809895" y="49300534"/>
              </a:cxn>
              <a:cxn ang="0">
                <a:pos x="78186882" y="14500658"/>
              </a:cxn>
            </a:cxnLst>
            <a:rect l="0" t="0" r="0" b="0"/>
            <a:pathLst>
              <a:path w="57" h="110">
                <a:moveTo>
                  <a:pt x="28" y="5"/>
                </a:moveTo>
                <a:cubicBezTo>
                  <a:pt x="30" y="2"/>
                  <a:pt x="25" y="0"/>
                  <a:pt x="24" y="3"/>
                </a:cubicBezTo>
                <a:cubicBezTo>
                  <a:pt x="22" y="6"/>
                  <a:pt x="21" y="11"/>
                  <a:pt x="20" y="15"/>
                </a:cubicBezTo>
                <a:cubicBezTo>
                  <a:pt x="19" y="15"/>
                  <a:pt x="19" y="15"/>
                  <a:pt x="18" y="15"/>
                </a:cubicBezTo>
                <a:cubicBezTo>
                  <a:pt x="17" y="16"/>
                  <a:pt x="16" y="16"/>
                  <a:pt x="16" y="17"/>
                </a:cubicBezTo>
                <a:cubicBezTo>
                  <a:pt x="13" y="13"/>
                  <a:pt x="9" y="11"/>
                  <a:pt x="5" y="9"/>
                </a:cubicBezTo>
                <a:cubicBezTo>
                  <a:pt x="2" y="8"/>
                  <a:pt x="0" y="12"/>
                  <a:pt x="3" y="14"/>
                </a:cubicBezTo>
                <a:cubicBezTo>
                  <a:pt x="7" y="15"/>
                  <a:pt x="11" y="18"/>
                  <a:pt x="13" y="21"/>
                </a:cubicBezTo>
                <a:cubicBezTo>
                  <a:pt x="13" y="22"/>
                  <a:pt x="13" y="23"/>
                  <a:pt x="14" y="24"/>
                </a:cubicBezTo>
                <a:cubicBezTo>
                  <a:pt x="19" y="38"/>
                  <a:pt x="19" y="38"/>
                  <a:pt x="19" y="38"/>
                </a:cubicBezTo>
                <a:cubicBezTo>
                  <a:pt x="25" y="55"/>
                  <a:pt x="25" y="55"/>
                  <a:pt x="25" y="55"/>
                </a:cubicBezTo>
                <a:cubicBezTo>
                  <a:pt x="43" y="105"/>
                  <a:pt x="43" y="105"/>
                  <a:pt x="43" y="105"/>
                </a:cubicBezTo>
                <a:cubicBezTo>
                  <a:pt x="44" y="109"/>
                  <a:pt x="48" y="110"/>
                  <a:pt x="52" y="109"/>
                </a:cubicBezTo>
                <a:cubicBezTo>
                  <a:pt x="55" y="108"/>
                  <a:pt x="57" y="104"/>
                  <a:pt x="56" y="100"/>
                </a:cubicBezTo>
                <a:cubicBezTo>
                  <a:pt x="38" y="51"/>
                  <a:pt x="38" y="51"/>
                  <a:pt x="38" y="51"/>
                </a:cubicBezTo>
                <a:cubicBezTo>
                  <a:pt x="32" y="34"/>
                  <a:pt x="32" y="34"/>
                  <a:pt x="32" y="34"/>
                </a:cubicBezTo>
                <a:cubicBezTo>
                  <a:pt x="26" y="20"/>
                  <a:pt x="26" y="20"/>
                  <a:pt x="26" y="20"/>
                </a:cubicBezTo>
                <a:cubicBezTo>
                  <a:pt x="26" y="19"/>
                  <a:pt x="25" y="18"/>
                  <a:pt x="25" y="17"/>
                </a:cubicBezTo>
                <a:cubicBezTo>
                  <a:pt x="25" y="13"/>
                  <a:pt x="26" y="8"/>
                  <a:pt x="28" y="5"/>
                </a:cubicBezTo>
                <a:close/>
              </a:path>
            </a:pathLst>
          </a:custGeom>
          <a:solidFill>
            <a:schemeClr val="bg1">
              <a:alpha val="100000"/>
            </a:schemeClr>
          </a:solidFill>
          <a:ln w="9525">
            <a:noFill/>
          </a:ln>
        </p:spPr>
        <p:txBody>
          <a:bodyPr/>
          <a:lstStyle/>
          <a:p>
            <a:endParaRPr lang="zh-CN" altLang="en-US"/>
          </a:p>
        </p:txBody>
      </p:sp>
      <p:sp>
        <p:nvSpPr>
          <p:cNvPr id="32878" name="Freeform 111"/>
          <p:cNvSpPr/>
          <p:nvPr/>
        </p:nvSpPr>
        <p:spPr>
          <a:xfrm>
            <a:off x="5453063" y="2660650"/>
            <a:ext cx="49212" cy="73025"/>
          </a:xfrm>
          <a:custGeom>
            <a:avLst/>
            <a:gdLst/>
            <a:ahLst/>
            <a:cxnLst>
              <a:cxn ang="0">
                <a:pos x="60474760" y="115362517"/>
              </a:cxn>
              <a:cxn ang="0">
                <a:pos x="71993762" y="98058989"/>
              </a:cxn>
              <a:cxn ang="0">
                <a:pos x="23038004" y="17305227"/>
              </a:cxn>
              <a:cxn ang="0">
                <a:pos x="11519002" y="0"/>
              </a:cxn>
              <a:cxn ang="0">
                <a:pos x="0" y="20188865"/>
              </a:cxn>
              <a:cxn ang="0">
                <a:pos x="60474760" y="115362517"/>
              </a:cxn>
            </a:cxnLst>
            <a:rect l="0" t="0" r="0" b="0"/>
            <a:pathLst>
              <a:path w="29" h="43">
                <a:moveTo>
                  <a:pt x="21" y="40"/>
                </a:moveTo>
                <a:cubicBezTo>
                  <a:pt x="25" y="43"/>
                  <a:pt x="29" y="36"/>
                  <a:pt x="25" y="34"/>
                </a:cubicBezTo>
                <a:cubicBezTo>
                  <a:pt x="15" y="28"/>
                  <a:pt x="8" y="17"/>
                  <a:pt x="8" y="6"/>
                </a:cubicBezTo>
                <a:cubicBezTo>
                  <a:pt x="6" y="4"/>
                  <a:pt x="5" y="2"/>
                  <a:pt x="4" y="0"/>
                </a:cubicBezTo>
                <a:cubicBezTo>
                  <a:pt x="3" y="3"/>
                  <a:pt x="2" y="5"/>
                  <a:pt x="0" y="7"/>
                </a:cubicBezTo>
                <a:cubicBezTo>
                  <a:pt x="1" y="21"/>
                  <a:pt x="9" y="34"/>
                  <a:pt x="21" y="40"/>
                </a:cubicBezTo>
                <a:close/>
              </a:path>
            </a:pathLst>
          </a:custGeom>
          <a:solidFill>
            <a:schemeClr val="bg1">
              <a:alpha val="100000"/>
            </a:schemeClr>
          </a:solidFill>
          <a:ln w="9525">
            <a:noFill/>
          </a:ln>
        </p:spPr>
        <p:txBody>
          <a:bodyPr/>
          <a:lstStyle/>
          <a:p>
            <a:endParaRPr lang="zh-CN" altLang="en-US"/>
          </a:p>
        </p:txBody>
      </p:sp>
      <p:sp>
        <p:nvSpPr>
          <p:cNvPr id="32879" name="Freeform 112"/>
          <p:cNvSpPr/>
          <p:nvPr/>
        </p:nvSpPr>
        <p:spPr>
          <a:xfrm>
            <a:off x="5486400" y="2528888"/>
            <a:ext cx="76200" cy="74612"/>
          </a:xfrm>
          <a:custGeom>
            <a:avLst/>
            <a:gdLst/>
            <a:ahLst/>
            <a:cxnLst>
              <a:cxn ang="0">
                <a:pos x="117563053" y="40258261"/>
              </a:cxn>
              <a:cxn ang="0">
                <a:pos x="60214933" y="0"/>
              </a:cxn>
              <a:cxn ang="0">
                <a:pos x="45877480" y="2875953"/>
              </a:cxn>
              <a:cxn ang="0">
                <a:pos x="0" y="31630401"/>
              </a:cxn>
              <a:cxn ang="0">
                <a:pos x="11468947" y="46008472"/>
              </a:cxn>
              <a:cxn ang="0">
                <a:pos x="37275347" y="34506354"/>
              </a:cxn>
              <a:cxn ang="0">
                <a:pos x="45877480" y="34506354"/>
              </a:cxn>
              <a:cxn ang="0">
                <a:pos x="80286013" y="54634637"/>
              </a:cxn>
              <a:cxn ang="0">
                <a:pos x="60214933" y="97768852"/>
              </a:cxn>
              <a:cxn ang="0">
                <a:pos x="34408533" y="106395016"/>
              </a:cxn>
              <a:cxn ang="0">
                <a:pos x="31541720" y="126523299"/>
              </a:cxn>
              <a:cxn ang="0">
                <a:pos x="48745987" y="126523299"/>
              </a:cxn>
              <a:cxn ang="0">
                <a:pos x="88888147" y="117897134"/>
              </a:cxn>
              <a:cxn ang="0">
                <a:pos x="117563053" y="40258261"/>
              </a:cxn>
            </a:cxnLst>
            <a:rect l="0" t="0" r="0" b="0"/>
            <a:pathLst>
              <a:path w="45" h="44">
                <a:moveTo>
                  <a:pt x="41" y="14"/>
                </a:moveTo>
                <a:cubicBezTo>
                  <a:pt x="38" y="6"/>
                  <a:pt x="29" y="0"/>
                  <a:pt x="21" y="0"/>
                </a:cubicBezTo>
                <a:cubicBezTo>
                  <a:pt x="19" y="0"/>
                  <a:pt x="18" y="1"/>
                  <a:pt x="16" y="1"/>
                </a:cubicBezTo>
                <a:cubicBezTo>
                  <a:pt x="10" y="2"/>
                  <a:pt x="5" y="6"/>
                  <a:pt x="0" y="11"/>
                </a:cubicBezTo>
                <a:cubicBezTo>
                  <a:pt x="1" y="13"/>
                  <a:pt x="3" y="14"/>
                  <a:pt x="4" y="16"/>
                </a:cubicBezTo>
                <a:cubicBezTo>
                  <a:pt x="7" y="14"/>
                  <a:pt x="10" y="13"/>
                  <a:pt x="13" y="12"/>
                </a:cubicBezTo>
                <a:cubicBezTo>
                  <a:pt x="14" y="12"/>
                  <a:pt x="15" y="12"/>
                  <a:pt x="16" y="12"/>
                </a:cubicBezTo>
                <a:cubicBezTo>
                  <a:pt x="21" y="12"/>
                  <a:pt x="26" y="15"/>
                  <a:pt x="28" y="19"/>
                </a:cubicBezTo>
                <a:cubicBezTo>
                  <a:pt x="30" y="25"/>
                  <a:pt x="27" y="31"/>
                  <a:pt x="21" y="34"/>
                </a:cubicBezTo>
                <a:cubicBezTo>
                  <a:pt x="19" y="36"/>
                  <a:pt x="16" y="37"/>
                  <a:pt x="12" y="37"/>
                </a:cubicBezTo>
                <a:cubicBezTo>
                  <a:pt x="12" y="40"/>
                  <a:pt x="12" y="42"/>
                  <a:pt x="11" y="44"/>
                </a:cubicBezTo>
                <a:cubicBezTo>
                  <a:pt x="13" y="44"/>
                  <a:pt x="15" y="44"/>
                  <a:pt x="17" y="44"/>
                </a:cubicBezTo>
                <a:cubicBezTo>
                  <a:pt x="22" y="44"/>
                  <a:pt x="27" y="43"/>
                  <a:pt x="31" y="41"/>
                </a:cubicBezTo>
                <a:cubicBezTo>
                  <a:pt x="40" y="36"/>
                  <a:pt x="45" y="25"/>
                  <a:pt x="41" y="14"/>
                </a:cubicBezTo>
                <a:close/>
              </a:path>
            </a:pathLst>
          </a:custGeom>
          <a:solidFill>
            <a:schemeClr val="bg1">
              <a:alpha val="100000"/>
            </a:schemeClr>
          </a:solidFill>
          <a:ln w="9525">
            <a:noFill/>
          </a:ln>
        </p:spPr>
        <p:txBody>
          <a:bodyPr/>
          <a:lstStyle/>
          <a:p>
            <a:endParaRPr lang="zh-CN" altLang="en-US"/>
          </a:p>
        </p:txBody>
      </p:sp>
      <p:sp>
        <p:nvSpPr>
          <p:cNvPr id="32880" name="Freeform 113"/>
          <p:cNvSpPr/>
          <p:nvPr/>
        </p:nvSpPr>
        <p:spPr>
          <a:xfrm>
            <a:off x="5414963" y="2484438"/>
            <a:ext cx="74612" cy="65087"/>
          </a:xfrm>
          <a:custGeom>
            <a:avLst/>
            <a:gdLst/>
            <a:ahLst/>
            <a:cxnLst>
              <a:cxn ang="0">
                <a:pos x="123647346" y="49873770"/>
              </a:cxn>
              <a:cxn ang="0">
                <a:pos x="63262497" y="0"/>
              </a:cxn>
              <a:cxn ang="0">
                <a:pos x="60386544" y="0"/>
              </a:cxn>
              <a:cxn ang="0">
                <a:pos x="2875953" y="55741877"/>
              </a:cxn>
              <a:cxn ang="0">
                <a:pos x="17254025" y="111483754"/>
              </a:cxn>
              <a:cxn ang="0">
                <a:pos x="31630401" y="102681594"/>
              </a:cxn>
              <a:cxn ang="0">
                <a:pos x="28756143" y="73344485"/>
              </a:cxn>
              <a:cxn ang="0">
                <a:pos x="63262497" y="41073323"/>
              </a:cxn>
              <a:cxn ang="0">
                <a:pos x="63262497" y="41073323"/>
              </a:cxn>
              <a:cxn ang="0">
                <a:pos x="97768852" y="70410431"/>
              </a:cxn>
              <a:cxn ang="0">
                <a:pos x="97768852" y="99749253"/>
              </a:cxn>
              <a:cxn ang="0">
                <a:pos x="115021181" y="105615647"/>
              </a:cxn>
              <a:cxn ang="0">
                <a:pos x="123647346" y="49873770"/>
              </a:cxn>
            </a:cxnLst>
            <a:rect l="0" t="0" r="0" b="0"/>
            <a:pathLst>
              <a:path w="44" h="38">
                <a:moveTo>
                  <a:pt x="43" y="17"/>
                </a:moveTo>
                <a:cubicBezTo>
                  <a:pt x="42" y="7"/>
                  <a:pt x="33" y="0"/>
                  <a:pt x="22" y="0"/>
                </a:cubicBezTo>
                <a:cubicBezTo>
                  <a:pt x="22" y="0"/>
                  <a:pt x="22" y="0"/>
                  <a:pt x="21" y="0"/>
                </a:cubicBezTo>
                <a:cubicBezTo>
                  <a:pt x="10" y="0"/>
                  <a:pt x="2" y="9"/>
                  <a:pt x="1" y="19"/>
                </a:cubicBezTo>
                <a:cubicBezTo>
                  <a:pt x="0" y="25"/>
                  <a:pt x="2" y="32"/>
                  <a:pt x="6" y="38"/>
                </a:cubicBezTo>
                <a:cubicBezTo>
                  <a:pt x="8" y="37"/>
                  <a:pt x="9" y="36"/>
                  <a:pt x="11" y="35"/>
                </a:cubicBezTo>
                <a:cubicBezTo>
                  <a:pt x="10" y="32"/>
                  <a:pt x="10" y="28"/>
                  <a:pt x="10" y="25"/>
                </a:cubicBezTo>
                <a:cubicBezTo>
                  <a:pt x="11" y="19"/>
                  <a:pt x="16" y="14"/>
                  <a:pt x="22" y="14"/>
                </a:cubicBezTo>
                <a:cubicBezTo>
                  <a:pt x="22" y="14"/>
                  <a:pt x="22" y="14"/>
                  <a:pt x="22" y="14"/>
                </a:cubicBezTo>
                <a:cubicBezTo>
                  <a:pt x="28" y="14"/>
                  <a:pt x="33" y="18"/>
                  <a:pt x="34" y="24"/>
                </a:cubicBezTo>
                <a:cubicBezTo>
                  <a:pt x="35" y="27"/>
                  <a:pt x="35" y="30"/>
                  <a:pt x="34" y="34"/>
                </a:cubicBezTo>
                <a:cubicBezTo>
                  <a:pt x="36" y="34"/>
                  <a:pt x="38" y="35"/>
                  <a:pt x="40" y="36"/>
                </a:cubicBezTo>
                <a:cubicBezTo>
                  <a:pt x="43" y="30"/>
                  <a:pt x="44" y="23"/>
                  <a:pt x="43" y="17"/>
                </a:cubicBezTo>
                <a:close/>
              </a:path>
            </a:pathLst>
          </a:custGeom>
          <a:solidFill>
            <a:schemeClr val="bg1">
              <a:alpha val="100000"/>
            </a:schemeClr>
          </a:solidFill>
          <a:ln w="9525">
            <a:noFill/>
          </a:ln>
        </p:spPr>
        <p:txBody>
          <a:bodyPr/>
          <a:lstStyle/>
          <a:p>
            <a:endParaRPr lang="zh-CN" altLang="en-US"/>
          </a:p>
        </p:txBody>
      </p:sp>
      <p:sp>
        <p:nvSpPr>
          <p:cNvPr id="32881" name="Freeform 114"/>
          <p:cNvSpPr/>
          <p:nvPr/>
        </p:nvSpPr>
        <p:spPr>
          <a:xfrm>
            <a:off x="5441950" y="2574925"/>
            <a:ext cx="28575" cy="30163"/>
          </a:xfrm>
          <a:custGeom>
            <a:avLst/>
            <a:gdLst/>
            <a:ahLst/>
            <a:cxnLst>
              <a:cxn ang="0">
                <a:pos x="22602825" y="0"/>
              </a:cxn>
              <a:cxn ang="0">
                <a:pos x="22602825" y="0"/>
              </a:cxn>
              <a:cxn ang="0">
                <a:pos x="0" y="25273243"/>
              </a:cxn>
              <a:cxn ang="0">
                <a:pos x="22602825" y="50544809"/>
              </a:cxn>
              <a:cxn ang="0">
                <a:pos x="22602825" y="50544809"/>
              </a:cxn>
              <a:cxn ang="0">
                <a:pos x="48031213" y="25273243"/>
              </a:cxn>
              <a:cxn ang="0">
                <a:pos x="22602825" y="0"/>
              </a:cxn>
            </a:cxnLst>
            <a:rect l="0" t="0" r="0" b="0"/>
            <a:pathLst>
              <a:path w="17" h="18">
                <a:moveTo>
                  <a:pt x="8" y="0"/>
                </a:moveTo>
                <a:cubicBezTo>
                  <a:pt x="8" y="0"/>
                  <a:pt x="8" y="0"/>
                  <a:pt x="8" y="0"/>
                </a:cubicBezTo>
                <a:cubicBezTo>
                  <a:pt x="4" y="0"/>
                  <a:pt x="0" y="4"/>
                  <a:pt x="0" y="9"/>
                </a:cubicBezTo>
                <a:cubicBezTo>
                  <a:pt x="0" y="14"/>
                  <a:pt x="3" y="18"/>
                  <a:pt x="8" y="18"/>
                </a:cubicBezTo>
                <a:cubicBezTo>
                  <a:pt x="8" y="18"/>
                  <a:pt x="8" y="18"/>
                  <a:pt x="8" y="18"/>
                </a:cubicBezTo>
                <a:cubicBezTo>
                  <a:pt x="13" y="18"/>
                  <a:pt x="17" y="14"/>
                  <a:pt x="17" y="9"/>
                </a:cubicBezTo>
                <a:cubicBezTo>
                  <a:pt x="17" y="5"/>
                  <a:pt x="13" y="1"/>
                  <a:pt x="8" y="0"/>
                </a:cubicBezTo>
                <a:close/>
              </a:path>
            </a:pathLst>
          </a:custGeom>
          <a:solidFill>
            <a:schemeClr val="bg1">
              <a:alpha val="100000"/>
            </a:schemeClr>
          </a:solidFill>
          <a:ln w="9525">
            <a:noFill/>
          </a:ln>
        </p:spPr>
        <p:txBody>
          <a:bodyPr/>
          <a:lstStyle/>
          <a:p>
            <a:endParaRPr lang="zh-CN" altLang="en-US"/>
          </a:p>
        </p:txBody>
      </p:sp>
      <p:sp>
        <p:nvSpPr>
          <p:cNvPr id="32882" name="Freeform 115"/>
          <p:cNvSpPr>
            <a:spLocks noEditPoints="1"/>
          </p:cNvSpPr>
          <p:nvPr/>
        </p:nvSpPr>
        <p:spPr>
          <a:xfrm>
            <a:off x="5411788" y="2546350"/>
            <a:ext cx="90487" cy="87313"/>
          </a:xfrm>
          <a:custGeom>
            <a:avLst/>
            <a:gdLst/>
            <a:ahLst/>
            <a:cxnLst>
              <a:cxn ang="0">
                <a:pos x="78703202" y="0"/>
              </a:cxn>
              <a:cxn ang="0">
                <a:pos x="75787131" y="0"/>
              </a:cxn>
              <a:cxn ang="0">
                <a:pos x="75787131" y="22555299"/>
              </a:cxn>
              <a:cxn ang="0">
                <a:pos x="78703202" y="22555299"/>
              </a:cxn>
              <a:cxn ang="0">
                <a:pos x="128255932" y="73304301"/>
              </a:cxn>
              <a:cxn ang="0">
                <a:pos x="128255932" y="73304301"/>
              </a:cxn>
              <a:cxn ang="0">
                <a:pos x="75787131" y="124051624"/>
              </a:cxn>
              <a:cxn ang="0">
                <a:pos x="75787131" y="124051624"/>
              </a:cxn>
              <a:cxn ang="0">
                <a:pos x="75787131" y="146606922"/>
              </a:cxn>
              <a:cxn ang="0">
                <a:pos x="75787131" y="146606922"/>
              </a:cxn>
              <a:cxn ang="0">
                <a:pos x="154490333" y="76123503"/>
              </a:cxn>
              <a:cxn ang="0">
                <a:pos x="78703202" y="0"/>
              </a:cxn>
              <a:cxn ang="0">
                <a:pos x="75787131" y="0"/>
              </a:cxn>
              <a:cxn ang="0">
                <a:pos x="75787131" y="0"/>
              </a:cxn>
              <a:cxn ang="0">
                <a:pos x="0" y="70483419"/>
              </a:cxn>
              <a:cxn ang="0">
                <a:pos x="75787131" y="146606922"/>
              </a:cxn>
              <a:cxn ang="0">
                <a:pos x="75787131" y="146606922"/>
              </a:cxn>
              <a:cxn ang="0">
                <a:pos x="75787131" y="124051624"/>
              </a:cxn>
              <a:cxn ang="0">
                <a:pos x="75787131" y="124051624"/>
              </a:cxn>
              <a:cxn ang="0">
                <a:pos x="26234401" y="73304301"/>
              </a:cxn>
              <a:cxn ang="0">
                <a:pos x="75787131" y="22555299"/>
              </a:cxn>
              <a:cxn ang="0">
                <a:pos x="75787131" y="22555299"/>
              </a:cxn>
              <a:cxn ang="0">
                <a:pos x="75787131" y="0"/>
              </a:cxn>
            </a:cxnLst>
            <a:rect l="0" t="0" r="0" b="0"/>
            <a:pathLst>
              <a:path w="53" h="52">
                <a:moveTo>
                  <a:pt x="27" y="0"/>
                </a:moveTo>
                <a:cubicBezTo>
                  <a:pt x="26" y="0"/>
                  <a:pt x="26" y="0"/>
                  <a:pt x="26" y="0"/>
                </a:cubicBezTo>
                <a:cubicBezTo>
                  <a:pt x="26" y="8"/>
                  <a:pt x="26" y="8"/>
                  <a:pt x="26" y="8"/>
                </a:cubicBezTo>
                <a:cubicBezTo>
                  <a:pt x="27" y="8"/>
                  <a:pt x="27" y="8"/>
                  <a:pt x="27" y="8"/>
                </a:cubicBezTo>
                <a:cubicBezTo>
                  <a:pt x="36" y="9"/>
                  <a:pt x="44" y="17"/>
                  <a:pt x="44" y="26"/>
                </a:cubicBezTo>
                <a:cubicBezTo>
                  <a:pt x="44" y="26"/>
                  <a:pt x="44" y="26"/>
                  <a:pt x="44" y="26"/>
                </a:cubicBezTo>
                <a:cubicBezTo>
                  <a:pt x="44" y="36"/>
                  <a:pt x="36" y="44"/>
                  <a:pt x="26" y="44"/>
                </a:cubicBezTo>
                <a:cubicBezTo>
                  <a:pt x="26" y="44"/>
                  <a:pt x="26" y="44"/>
                  <a:pt x="26" y="44"/>
                </a:cubicBezTo>
                <a:cubicBezTo>
                  <a:pt x="26" y="52"/>
                  <a:pt x="26" y="52"/>
                  <a:pt x="26" y="52"/>
                </a:cubicBezTo>
                <a:cubicBezTo>
                  <a:pt x="26" y="52"/>
                  <a:pt x="26" y="52"/>
                  <a:pt x="26" y="52"/>
                </a:cubicBezTo>
                <a:cubicBezTo>
                  <a:pt x="40" y="52"/>
                  <a:pt x="52" y="41"/>
                  <a:pt x="53" y="27"/>
                </a:cubicBezTo>
                <a:cubicBezTo>
                  <a:pt x="53" y="12"/>
                  <a:pt x="41" y="0"/>
                  <a:pt x="27" y="0"/>
                </a:cubicBezTo>
                <a:close/>
                <a:moveTo>
                  <a:pt x="26" y="0"/>
                </a:moveTo>
                <a:cubicBezTo>
                  <a:pt x="26" y="0"/>
                  <a:pt x="26" y="0"/>
                  <a:pt x="26" y="0"/>
                </a:cubicBezTo>
                <a:cubicBezTo>
                  <a:pt x="12" y="0"/>
                  <a:pt x="0" y="11"/>
                  <a:pt x="0" y="25"/>
                </a:cubicBezTo>
                <a:cubicBezTo>
                  <a:pt x="0" y="40"/>
                  <a:pt x="11" y="52"/>
                  <a:pt x="26" y="52"/>
                </a:cubicBezTo>
                <a:cubicBezTo>
                  <a:pt x="26" y="52"/>
                  <a:pt x="26" y="52"/>
                  <a:pt x="26" y="52"/>
                </a:cubicBezTo>
                <a:cubicBezTo>
                  <a:pt x="26" y="44"/>
                  <a:pt x="26" y="44"/>
                  <a:pt x="26" y="44"/>
                </a:cubicBezTo>
                <a:cubicBezTo>
                  <a:pt x="26" y="44"/>
                  <a:pt x="26" y="44"/>
                  <a:pt x="26" y="44"/>
                </a:cubicBezTo>
                <a:cubicBezTo>
                  <a:pt x="16" y="43"/>
                  <a:pt x="8" y="35"/>
                  <a:pt x="9" y="26"/>
                </a:cubicBezTo>
                <a:cubicBezTo>
                  <a:pt x="9" y="16"/>
                  <a:pt x="17" y="8"/>
                  <a:pt x="26" y="8"/>
                </a:cubicBezTo>
                <a:cubicBezTo>
                  <a:pt x="26" y="8"/>
                  <a:pt x="26" y="8"/>
                  <a:pt x="26" y="8"/>
                </a:cubicBezTo>
                <a:lnTo>
                  <a:pt x="26" y="0"/>
                </a:lnTo>
                <a:close/>
              </a:path>
            </a:pathLst>
          </a:custGeom>
          <a:solidFill>
            <a:schemeClr val="bg1">
              <a:alpha val="100000"/>
            </a:schemeClr>
          </a:solidFill>
          <a:ln w="9525">
            <a:noFill/>
          </a:ln>
        </p:spPr>
        <p:txBody>
          <a:bodyPr/>
          <a:lstStyle/>
          <a:p>
            <a:endParaRPr lang="zh-CN" altLang="en-US"/>
          </a:p>
        </p:txBody>
      </p:sp>
      <p:sp>
        <p:nvSpPr>
          <p:cNvPr id="32883" name="Freeform 116"/>
          <p:cNvSpPr/>
          <p:nvPr/>
        </p:nvSpPr>
        <p:spPr>
          <a:xfrm>
            <a:off x="5376863" y="2608263"/>
            <a:ext cx="79375" cy="76200"/>
          </a:xfrm>
          <a:custGeom>
            <a:avLst/>
            <a:gdLst/>
            <a:ahLst/>
            <a:cxnLst>
              <a:cxn ang="0">
                <a:pos x="62746782" y="17204267"/>
              </a:cxn>
              <a:cxn ang="0">
                <a:pos x="54191170" y="0"/>
              </a:cxn>
              <a:cxn ang="0">
                <a:pos x="14260479" y="43010667"/>
              </a:cxn>
              <a:cxn ang="0">
                <a:pos x="34225824" y="120429867"/>
              </a:cxn>
              <a:cxn ang="0">
                <a:pos x="68451649" y="129032000"/>
              </a:cxn>
              <a:cxn ang="0">
                <a:pos x="114085519" y="108960920"/>
              </a:cxn>
              <a:cxn ang="0">
                <a:pos x="134050864" y="54479613"/>
              </a:cxn>
              <a:cxn ang="0">
                <a:pos x="134050864" y="54479613"/>
              </a:cxn>
              <a:cxn ang="0">
                <a:pos x="131198431" y="54479613"/>
              </a:cxn>
              <a:cxn ang="0">
                <a:pos x="116937952" y="54479613"/>
              </a:cxn>
              <a:cxn ang="0">
                <a:pos x="102677473" y="77419200"/>
              </a:cxn>
              <a:cxn ang="0">
                <a:pos x="74156516" y="91756653"/>
              </a:cxn>
              <a:cxn ang="0">
                <a:pos x="57043604" y="86021333"/>
              </a:cxn>
              <a:cxn ang="0">
                <a:pos x="45633870" y="40143853"/>
              </a:cxn>
              <a:cxn ang="0">
                <a:pos x="62746782" y="17204267"/>
              </a:cxn>
            </a:cxnLst>
            <a:rect l="0" t="0" r="0" b="0"/>
            <a:pathLst>
              <a:path w="47" h="45">
                <a:moveTo>
                  <a:pt x="22" y="6"/>
                </a:moveTo>
                <a:cubicBezTo>
                  <a:pt x="21" y="4"/>
                  <a:pt x="20" y="2"/>
                  <a:pt x="19" y="0"/>
                </a:cubicBezTo>
                <a:cubicBezTo>
                  <a:pt x="13" y="4"/>
                  <a:pt x="8" y="9"/>
                  <a:pt x="5" y="15"/>
                </a:cubicBezTo>
                <a:cubicBezTo>
                  <a:pt x="0" y="24"/>
                  <a:pt x="3" y="36"/>
                  <a:pt x="12" y="42"/>
                </a:cubicBezTo>
                <a:cubicBezTo>
                  <a:pt x="16" y="44"/>
                  <a:pt x="20" y="45"/>
                  <a:pt x="24" y="45"/>
                </a:cubicBezTo>
                <a:cubicBezTo>
                  <a:pt x="30" y="45"/>
                  <a:pt x="36" y="43"/>
                  <a:pt x="40" y="38"/>
                </a:cubicBezTo>
                <a:cubicBezTo>
                  <a:pt x="44" y="33"/>
                  <a:pt x="47" y="27"/>
                  <a:pt x="47" y="19"/>
                </a:cubicBezTo>
                <a:cubicBezTo>
                  <a:pt x="47" y="19"/>
                  <a:pt x="47" y="19"/>
                  <a:pt x="47" y="19"/>
                </a:cubicBezTo>
                <a:cubicBezTo>
                  <a:pt x="47" y="19"/>
                  <a:pt x="47" y="19"/>
                  <a:pt x="46" y="19"/>
                </a:cubicBezTo>
                <a:cubicBezTo>
                  <a:pt x="45" y="19"/>
                  <a:pt x="43" y="19"/>
                  <a:pt x="41" y="19"/>
                </a:cubicBezTo>
                <a:cubicBezTo>
                  <a:pt x="40" y="22"/>
                  <a:pt x="38" y="25"/>
                  <a:pt x="36" y="27"/>
                </a:cubicBezTo>
                <a:cubicBezTo>
                  <a:pt x="33" y="30"/>
                  <a:pt x="30" y="32"/>
                  <a:pt x="26" y="32"/>
                </a:cubicBezTo>
                <a:cubicBezTo>
                  <a:pt x="24" y="32"/>
                  <a:pt x="22" y="31"/>
                  <a:pt x="20" y="30"/>
                </a:cubicBezTo>
                <a:cubicBezTo>
                  <a:pt x="15" y="27"/>
                  <a:pt x="14" y="20"/>
                  <a:pt x="16" y="14"/>
                </a:cubicBezTo>
                <a:cubicBezTo>
                  <a:pt x="18" y="11"/>
                  <a:pt x="20" y="8"/>
                  <a:pt x="22" y="6"/>
                </a:cubicBezTo>
                <a:close/>
              </a:path>
            </a:pathLst>
          </a:custGeom>
          <a:solidFill>
            <a:schemeClr val="bg1">
              <a:alpha val="100000"/>
            </a:schemeClr>
          </a:solidFill>
          <a:ln w="9525">
            <a:noFill/>
          </a:ln>
        </p:spPr>
        <p:txBody>
          <a:bodyPr/>
          <a:lstStyle/>
          <a:p>
            <a:endParaRPr lang="zh-CN" altLang="en-US"/>
          </a:p>
        </p:txBody>
      </p:sp>
      <p:sp>
        <p:nvSpPr>
          <p:cNvPr id="32884" name="Freeform 117"/>
          <p:cNvSpPr/>
          <p:nvPr/>
        </p:nvSpPr>
        <p:spPr>
          <a:xfrm>
            <a:off x="5459413" y="2605088"/>
            <a:ext cx="80962" cy="76200"/>
          </a:xfrm>
          <a:custGeom>
            <a:avLst/>
            <a:gdLst/>
            <a:ahLst/>
            <a:cxnLst>
              <a:cxn ang="0">
                <a:pos x="105265780" y="117563053"/>
              </a:cxn>
              <a:cxn ang="0">
                <a:pos x="119491478" y="37275347"/>
              </a:cxn>
              <a:cxn ang="0">
                <a:pos x="76816071" y="0"/>
              </a:cxn>
              <a:cxn ang="0">
                <a:pos x="68281327" y="17204267"/>
              </a:cxn>
              <a:cxn ang="0">
                <a:pos x="88196292" y="37275347"/>
              </a:cxn>
              <a:cxn ang="0">
                <a:pos x="79659861" y="83154520"/>
              </a:cxn>
              <a:cxn ang="0">
                <a:pos x="59744896" y="91756653"/>
              </a:cxn>
              <a:cxn ang="0">
                <a:pos x="34140663" y="80286013"/>
              </a:cxn>
              <a:cxn ang="0">
                <a:pos x="17069488" y="57348120"/>
              </a:cxn>
              <a:cxn ang="0">
                <a:pos x="0" y="60214933"/>
              </a:cxn>
              <a:cxn ang="0">
                <a:pos x="8534744" y="86021333"/>
              </a:cxn>
              <a:cxn ang="0">
                <a:pos x="11380221" y="91756653"/>
              </a:cxn>
              <a:cxn ang="0">
                <a:pos x="25605919" y="111827733"/>
              </a:cxn>
              <a:cxn ang="0">
                <a:pos x="68281327" y="129032000"/>
              </a:cxn>
              <a:cxn ang="0">
                <a:pos x="105265780" y="117563053"/>
              </a:cxn>
            </a:cxnLst>
            <a:rect l="0" t="0" r="0" b="0"/>
            <a:pathLst>
              <a:path w="48" h="45">
                <a:moveTo>
                  <a:pt x="37" y="41"/>
                </a:moveTo>
                <a:cubicBezTo>
                  <a:pt x="46" y="34"/>
                  <a:pt x="48" y="22"/>
                  <a:pt x="42" y="13"/>
                </a:cubicBezTo>
                <a:cubicBezTo>
                  <a:pt x="39" y="7"/>
                  <a:pt x="34" y="3"/>
                  <a:pt x="27" y="0"/>
                </a:cubicBezTo>
                <a:cubicBezTo>
                  <a:pt x="26" y="2"/>
                  <a:pt x="25" y="4"/>
                  <a:pt x="24" y="6"/>
                </a:cubicBezTo>
                <a:cubicBezTo>
                  <a:pt x="27" y="8"/>
                  <a:pt x="29" y="11"/>
                  <a:pt x="31" y="13"/>
                </a:cubicBezTo>
                <a:cubicBezTo>
                  <a:pt x="34" y="19"/>
                  <a:pt x="33" y="26"/>
                  <a:pt x="28" y="29"/>
                </a:cubicBezTo>
                <a:cubicBezTo>
                  <a:pt x="26" y="31"/>
                  <a:pt x="24" y="32"/>
                  <a:pt x="21" y="32"/>
                </a:cubicBezTo>
                <a:cubicBezTo>
                  <a:pt x="18" y="32"/>
                  <a:pt x="15" y="30"/>
                  <a:pt x="12" y="28"/>
                </a:cubicBezTo>
                <a:cubicBezTo>
                  <a:pt x="10" y="26"/>
                  <a:pt x="8" y="23"/>
                  <a:pt x="6" y="20"/>
                </a:cubicBezTo>
                <a:cubicBezTo>
                  <a:pt x="4" y="21"/>
                  <a:pt x="2" y="21"/>
                  <a:pt x="0" y="21"/>
                </a:cubicBezTo>
                <a:cubicBezTo>
                  <a:pt x="1" y="24"/>
                  <a:pt x="2" y="27"/>
                  <a:pt x="3" y="30"/>
                </a:cubicBezTo>
                <a:cubicBezTo>
                  <a:pt x="3" y="31"/>
                  <a:pt x="4" y="32"/>
                  <a:pt x="4" y="32"/>
                </a:cubicBezTo>
                <a:cubicBezTo>
                  <a:pt x="5" y="35"/>
                  <a:pt x="7" y="37"/>
                  <a:pt x="9" y="39"/>
                </a:cubicBezTo>
                <a:cubicBezTo>
                  <a:pt x="13" y="43"/>
                  <a:pt x="18" y="45"/>
                  <a:pt x="24" y="45"/>
                </a:cubicBezTo>
                <a:cubicBezTo>
                  <a:pt x="28" y="45"/>
                  <a:pt x="33" y="44"/>
                  <a:pt x="37" y="41"/>
                </a:cubicBezTo>
                <a:close/>
              </a:path>
            </a:pathLst>
          </a:custGeom>
          <a:solidFill>
            <a:schemeClr val="bg1">
              <a:alpha val="100000"/>
            </a:schemeClr>
          </a:solidFill>
          <a:ln w="9525">
            <a:noFill/>
          </a:ln>
        </p:spPr>
        <p:txBody>
          <a:bodyPr/>
          <a:lstStyle/>
          <a:p>
            <a:endParaRPr lang="zh-CN" altLang="en-US"/>
          </a:p>
        </p:txBody>
      </p:sp>
      <p:sp>
        <p:nvSpPr>
          <p:cNvPr id="32885" name="Freeform 118"/>
          <p:cNvSpPr/>
          <p:nvPr/>
        </p:nvSpPr>
        <p:spPr>
          <a:xfrm>
            <a:off x="5348288" y="2535238"/>
            <a:ext cx="76200" cy="73025"/>
          </a:xfrm>
          <a:custGeom>
            <a:avLst/>
            <a:gdLst/>
            <a:ahLst/>
            <a:cxnLst>
              <a:cxn ang="0">
                <a:pos x="43010667" y="118246156"/>
              </a:cxn>
              <a:cxn ang="0">
                <a:pos x="77419200" y="124015131"/>
              </a:cxn>
              <a:cxn ang="0">
                <a:pos x="103225600" y="121131492"/>
              </a:cxn>
              <a:cxn ang="0">
                <a:pos x="97490280" y="103826266"/>
              </a:cxn>
              <a:cxn ang="0">
                <a:pos x="71683880" y="98058989"/>
              </a:cxn>
              <a:cxn ang="0">
                <a:pos x="48745987" y="54797620"/>
              </a:cxn>
              <a:cxn ang="0">
                <a:pos x="86021333" y="31725117"/>
              </a:cxn>
              <a:cxn ang="0">
                <a:pos x="88888147" y="31725117"/>
              </a:cxn>
              <a:cxn ang="0">
                <a:pos x="114694547" y="40377730"/>
              </a:cxn>
              <a:cxn ang="0">
                <a:pos x="129032000" y="25956142"/>
              </a:cxn>
              <a:cxn ang="0">
                <a:pos x="77419200" y="0"/>
              </a:cxn>
              <a:cxn ang="0">
                <a:pos x="68817067" y="0"/>
              </a:cxn>
              <a:cxn ang="0">
                <a:pos x="8602133" y="46145007"/>
              </a:cxn>
              <a:cxn ang="0">
                <a:pos x="43010667" y="118246156"/>
              </a:cxn>
            </a:cxnLst>
            <a:rect l="0" t="0" r="0" b="0"/>
            <a:pathLst>
              <a:path w="45" h="43">
                <a:moveTo>
                  <a:pt x="15" y="41"/>
                </a:moveTo>
                <a:cubicBezTo>
                  <a:pt x="19" y="42"/>
                  <a:pt x="23" y="43"/>
                  <a:pt x="27" y="43"/>
                </a:cubicBezTo>
                <a:cubicBezTo>
                  <a:pt x="30" y="43"/>
                  <a:pt x="33" y="43"/>
                  <a:pt x="36" y="42"/>
                </a:cubicBezTo>
                <a:cubicBezTo>
                  <a:pt x="35" y="40"/>
                  <a:pt x="35" y="38"/>
                  <a:pt x="34" y="36"/>
                </a:cubicBezTo>
                <a:cubicBezTo>
                  <a:pt x="31" y="36"/>
                  <a:pt x="28" y="35"/>
                  <a:pt x="25" y="34"/>
                </a:cubicBezTo>
                <a:cubicBezTo>
                  <a:pt x="19" y="31"/>
                  <a:pt x="16" y="25"/>
                  <a:pt x="17" y="19"/>
                </a:cubicBezTo>
                <a:cubicBezTo>
                  <a:pt x="19" y="14"/>
                  <a:pt x="24" y="11"/>
                  <a:pt x="30" y="11"/>
                </a:cubicBezTo>
                <a:cubicBezTo>
                  <a:pt x="30" y="11"/>
                  <a:pt x="31" y="11"/>
                  <a:pt x="31" y="11"/>
                </a:cubicBezTo>
                <a:cubicBezTo>
                  <a:pt x="34" y="11"/>
                  <a:pt x="37" y="12"/>
                  <a:pt x="40" y="14"/>
                </a:cubicBezTo>
                <a:cubicBezTo>
                  <a:pt x="42" y="12"/>
                  <a:pt x="43" y="11"/>
                  <a:pt x="45" y="9"/>
                </a:cubicBezTo>
                <a:cubicBezTo>
                  <a:pt x="39" y="4"/>
                  <a:pt x="33" y="1"/>
                  <a:pt x="27" y="0"/>
                </a:cubicBezTo>
                <a:cubicBezTo>
                  <a:pt x="26" y="0"/>
                  <a:pt x="25" y="0"/>
                  <a:pt x="24" y="0"/>
                </a:cubicBezTo>
                <a:cubicBezTo>
                  <a:pt x="15" y="0"/>
                  <a:pt x="6" y="6"/>
                  <a:pt x="3" y="16"/>
                </a:cubicBezTo>
                <a:cubicBezTo>
                  <a:pt x="0" y="26"/>
                  <a:pt x="6" y="37"/>
                  <a:pt x="15" y="41"/>
                </a:cubicBezTo>
                <a:close/>
              </a:path>
            </a:pathLst>
          </a:custGeom>
          <a:solidFill>
            <a:schemeClr val="bg1">
              <a:alpha val="100000"/>
            </a:schemeClr>
          </a:solidFill>
          <a:ln w="9525">
            <a:noFill/>
          </a:ln>
        </p:spPr>
        <p:txBody>
          <a:bodyPr/>
          <a:lstStyle/>
          <a:p>
            <a:endParaRPr lang="zh-CN" altLang="en-US"/>
          </a:p>
        </p:txBody>
      </p:sp>
      <p:sp>
        <p:nvSpPr>
          <p:cNvPr id="32886" name="Freeform 119"/>
          <p:cNvSpPr/>
          <p:nvPr/>
        </p:nvSpPr>
        <p:spPr>
          <a:xfrm>
            <a:off x="4051300" y="4089400"/>
            <a:ext cx="287338" cy="204788"/>
          </a:xfrm>
          <a:custGeom>
            <a:avLst/>
            <a:gdLst/>
            <a:ahLst/>
            <a:cxnLst>
              <a:cxn ang="0">
                <a:pos x="448526167" y="169000874"/>
              </a:cxn>
              <a:cxn ang="0">
                <a:pos x="462810246" y="105983714"/>
              </a:cxn>
              <a:cxn ang="0">
                <a:pos x="439955043" y="103120067"/>
              </a:cxn>
              <a:cxn ang="0">
                <a:pos x="322824243" y="148950267"/>
              </a:cxn>
              <a:cxn ang="0">
                <a:pos x="288543129" y="151815607"/>
              </a:cxn>
              <a:cxn ang="0">
                <a:pos x="234261601" y="166137227"/>
              </a:cxn>
              <a:cxn ang="0">
                <a:pos x="154270082" y="186187834"/>
              </a:cxn>
              <a:cxn ang="0">
                <a:pos x="91419120" y="160408240"/>
              </a:cxn>
              <a:cxn ang="0">
                <a:pos x="122845446" y="166137227"/>
              </a:cxn>
              <a:cxn ang="0">
                <a:pos x="177125285" y="65882500"/>
              </a:cxn>
              <a:cxn ang="0">
                <a:pos x="117130800" y="54424527"/>
              </a:cxn>
              <a:cxn ang="0">
                <a:pos x="122845446" y="123170673"/>
              </a:cxn>
              <a:cxn ang="0">
                <a:pos x="145698958" y="100254727"/>
              </a:cxn>
              <a:cxn ang="0">
                <a:pos x="125701924" y="94525740"/>
              </a:cxn>
              <a:cxn ang="0">
                <a:pos x="122845446" y="94525740"/>
              </a:cxn>
              <a:cxn ang="0">
                <a:pos x="134273047" y="77338781"/>
              </a:cxn>
              <a:cxn ang="0">
                <a:pos x="157126560" y="83067767"/>
              </a:cxn>
              <a:cxn ang="0">
                <a:pos x="148557126" y="131763307"/>
              </a:cxn>
              <a:cxn ang="0">
                <a:pos x="85706165" y="128899660"/>
              </a:cxn>
              <a:cxn ang="0">
                <a:pos x="88562642" y="48695540"/>
              </a:cxn>
              <a:cxn ang="0">
                <a:pos x="165697683" y="31508580"/>
              </a:cxn>
              <a:cxn ang="0">
                <a:pos x="211408088" y="108849053"/>
              </a:cxn>
              <a:cxn ang="0">
                <a:pos x="234261601" y="100254727"/>
              </a:cxn>
              <a:cxn ang="0">
                <a:pos x="197122319" y="20050607"/>
              </a:cxn>
              <a:cxn ang="0">
                <a:pos x="85706165" y="20050607"/>
              </a:cxn>
              <a:cxn ang="0">
                <a:pos x="79991519" y="186187834"/>
              </a:cxn>
              <a:cxn ang="0">
                <a:pos x="85706165" y="197645807"/>
              </a:cxn>
              <a:cxn ang="0">
                <a:pos x="57136316" y="25779594"/>
              </a:cxn>
              <a:cxn ang="0">
                <a:pos x="45710405" y="5728987"/>
              </a:cxn>
              <a:cxn ang="0">
                <a:pos x="11427601" y="140357633"/>
              </a:cxn>
              <a:cxn ang="0">
                <a:pos x="134273047" y="234883374"/>
              </a:cxn>
              <a:cxn ang="0">
                <a:pos x="245689202" y="206238441"/>
              </a:cxn>
              <a:cxn ang="0">
                <a:pos x="325680721" y="346596074"/>
              </a:cxn>
              <a:cxn ang="0">
                <a:pos x="359963525" y="329409114"/>
              </a:cxn>
              <a:cxn ang="0">
                <a:pos x="345679446" y="317951141"/>
              </a:cxn>
              <a:cxn ang="0">
                <a:pos x="259973281" y="269257293"/>
              </a:cxn>
              <a:cxn ang="0">
                <a:pos x="291399607" y="300765873"/>
              </a:cxn>
              <a:cxn ang="0">
                <a:pos x="359963525" y="286442561"/>
              </a:cxn>
              <a:cxn ang="0">
                <a:pos x="331395367" y="206238441"/>
              </a:cxn>
              <a:cxn ang="0">
                <a:pos x="297112563" y="246341347"/>
              </a:cxn>
              <a:cxn ang="0">
                <a:pos x="319967765" y="240612360"/>
              </a:cxn>
              <a:cxn ang="0">
                <a:pos x="345679446" y="237747021"/>
              </a:cxn>
              <a:cxn ang="0">
                <a:pos x="317111287" y="277849927"/>
              </a:cxn>
              <a:cxn ang="0">
                <a:pos x="299969040" y="191916820"/>
              </a:cxn>
              <a:cxn ang="0">
                <a:pos x="365678170" y="183324187"/>
              </a:cxn>
              <a:cxn ang="0">
                <a:pos x="468524892" y="240612360"/>
              </a:cxn>
              <a:cxn ang="0">
                <a:pos x="485665448" y="223425400"/>
              </a:cxn>
            </a:cxnLst>
            <a:rect l="0" t="0" r="0" b="0"/>
            <a:pathLst>
              <a:path w="170" h="121">
                <a:moveTo>
                  <a:pt x="168" y="74"/>
                </a:moveTo>
                <a:cubicBezTo>
                  <a:pt x="162" y="71"/>
                  <a:pt x="158" y="66"/>
                  <a:pt x="157" y="59"/>
                </a:cubicBezTo>
                <a:cubicBezTo>
                  <a:pt x="156" y="53"/>
                  <a:pt x="157" y="47"/>
                  <a:pt x="161" y="42"/>
                </a:cubicBezTo>
                <a:cubicBezTo>
                  <a:pt x="162" y="41"/>
                  <a:pt x="162" y="39"/>
                  <a:pt x="162" y="37"/>
                </a:cubicBezTo>
                <a:cubicBezTo>
                  <a:pt x="161" y="35"/>
                  <a:pt x="159" y="34"/>
                  <a:pt x="158" y="34"/>
                </a:cubicBezTo>
                <a:cubicBezTo>
                  <a:pt x="157" y="34"/>
                  <a:pt x="155" y="35"/>
                  <a:pt x="154" y="36"/>
                </a:cubicBezTo>
                <a:cubicBezTo>
                  <a:pt x="149" y="43"/>
                  <a:pt x="147" y="52"/>
                  <a:pt x="148" y="61"/>
                </a:cubicBezTo>
                <a:cubicBezTo>
                  <a:pt x="137" y="55"/>
                  <a:pt x="125" y="52"/>
                  <a:pt x="113" y="52"/>
                </a:cubicBezTo>
                <a:cubicBezTo>
                  <a:pt x="113" y="52"/>
                  <a:pt x="113" y="52"/>
                  <a:pt x="113" y="52"/>
                </a:cubicBezTo>
                <a:cubicBezTo>
                  <a:pt x="112" y="52"/>
                  <a:pt x="103" y="52"/>
                  <a:pt x="101" y="53"/>
                </a:cubicBezTo>
                <a:cubicBezTo>
                  <a:pt x="101" y="53"/>
                  <a:pt x="101" y="53"/>
                  <a:pt x="101" y="53"/>
                </a:cubicBezTo>
                <a:cubicBezTo>
                  <a:pt x="95" y="54"/>
                  <a:pt x="89" y="55"/>
                  <a:pt x="82" y="58"/>
                </a:cubicBezTo>
                <a:cubicBezTo>
                  <a:pt x="81" y="58"/>
                  <a:pt x="80" y="59"/>
                  <a:pt x="78" y="59"/>
                </a:cubicBezTo>
                <a:cubicBezTo>
                  <a:pt x="71" y="62"/>
                  <a:pt x="63" y="65"/>
                  <a:pt x="54" y="65"/>
                </a:cubicBezTo>
                <a:cubicBezTo>
                  <a:pt x="52" y="65"/>
                  <a:pt x="50" y="65"/>
                  <a:pt x="48" y="65"/>
                </a:cubicBezTo>
                <a:cubicBezTo>
                  <a:pt x="42" y="63"/>
                  <a:pt x="36" y="60"/>
                  <a:pt x="32" y="56"/>
                </a:cubicBezTo>
                <a:cubicBezTo>
                  <a:pt x="32" y="56"/>
                  <a:pt x="32" y="56"/>
                  <a:pt x="33" y="56"/>
                </a:cubicBezTo>
                <a:cubicBezTo>
                  <a:pt x="36" y="57"/>
                  <a:pt x="39" y="58"/>
                  <a:pt x="43" y="58"/>
                </a:cubicBezTo>
                <a:cubicBezTo>
                  <a:pt x="53" y="58"/>
                  <a:pt x="65" y="51"/>
                  <a:pt x="67" y="39"/>
                </a:cubicBezTo>
                <a:cubicBezTo>
                  <a:pt x="68" y="34"/>
                  <a:pt x="66" y="28"/>
                  <a:pt x="62" y="23"/>
                </a:cubicBezTo>
                <a:cubicBezTo>
                  <a:pt x="59" y="19"/>
                  <a:pt x="54" y="17"/>
                  <a:pt x="49" y="17"/>
                </a:cubicBezTo>
                <a:cubicBezTo>
                  <a:pt x="46" y="17"/>
                  <a:pt x="44" y="18"/>
                  <a:pt x="41" y="19"/>
                </a:cubicBezTo>
                <a:cubicBezTo>
                  <a:pt x="36" y="22"/>
                  <a:pt x="30" y="30"/>
                  <a:pt x="34" y="37"/>
                </a:cubicBezTo>
                <a:cubicBezTo>
                  <a:pt x="36" y="40"/>
                  <a:pt x="40" y="43"/>
                  <a:pt x="43" y="43"/>
                </a:cubicBezTo>
                <a:cubicBezTo>
                  <a:pt x="46" y="43"/>
                  <a:pt x="48" y="42"/>
                  <a:pt x="50" y="40"/>
                </a:cubicBezTo>
                <a:cubicBezTo>
                  <a:pt x="52" y="38"/>
                  <a:pt x="52" y="36"/>
                  <a:pt x="51" y="35"/>
                </a:cubicBezTo>
                <a:cubicBezTo>
                  <a:pt x="50" y="33"/>
                  <a:pt x="49" y="32"/>
                  <a:pt x="47" y="32"/>
                </a:cubicBezTo>
                <a:cubicBezTo>
                  <a:pt x="46" y="32"/>
                  <a:pt x="45" y="32"/>
                  <a:pt x="44" y="33"/>
                </a:cubicBezTo>
                <a:cubicBezTo>
                  <a:pt x="43" y="34"/>
                  <a:pt x="43" y="34"/>
                  <a:pt x="43" y="34"/>
                </a:cubicBezTo>
                <a:cubicBezTo>
                  <a:pt x="43" y="34"/>
                  <a:pt x="43" y="33"/>
                  <a:pt x="43" y="33"/>
                </a:cubicBezTo>
                <a:cubicBezTo>
                  <a:pt x="42" y="32"/>
                  <a:pt x="43" y="30"/>
                  <a:pt x="43" y="29"/>
                </a:cubicBezTo>
                <a:cubicBezTo>
                  <a:pt x="44" y="28"/>
                  <a:pt x="45" y="27"/>
                  <a:pt x="47" y="27"/>
                </a:cubicBezTo>
                <a:cubicBezTo>
                  <a:pt x="48" y="26"/>
                  <a:pt x="48" y="26"/>
                  <a:pt x="49" y="26"/>
                </a:cubicBezTo>
                <a:cubicBezTo>
                  <a:pt x="51" y="26"/>
                  <a:pt x="53" y="27"/>
                  <a:pt x="55" y="29"/>
                </a:cubicBezTo>
                <a:cubicBezTo>
                  <a:pt x="57" y="31"/>
                  <a:pt x="58" y="34"/>
                  <a:pt x="58" y="38"/>
                </a:cubicBezTo>
                <a:cubicBezTo>
                  <a:pt x="57" y="41"/>
                  <a:pt x="55" y="45"/>
                  <a:pt x="52" y="46"/>
                </a:cubicBezTo>
                <a:cubicBezTo>
                  <a:pt x="49" y="48"/>
                  <a:pt x="46" y="49"/>
                  <a:pt x="43" y="49"/>
                </a:cubicBezTo>
                <a:cubicBezTo>
                  <a:pt x="39" y="49"/>
                  <a:pt x="34" y="47"/>
                  <a:pt x="30" y="45"/>
                </a:cubicBezTo>
                <a:cubicBezTo>
                  <a:pt x="27" y="44"/>
                  <a:pt x="26" y="41"/>
                  <a:pt x="25" y="37"/>
                </a:cubicBezTo>
                <a:cubicBezTo>
                  <a:pt x="24" y="32"/>
                  <a:pt x="25" y="24"/>
                  <a:pt x="31" y="17"/>
                </a:cubicBezTo>
                <a:cubicBezTo>
                  <a:pt x="36" y="12"/>
                  <a:pt x="43" y="9"/>
                  <a:pt x="50" y="9"/>
                </a:cubicBezTo>
                <a:cubicBezTo>
                  <a:pt x="53" y="9"/>
                  <a:pt x="56" y="10"/>
                  <a:pt x="58" y="11"/>
                </a:cubicBezTo>
                <a:cubicBezTo>
                  <a:pt x="68" y="15"/>
                  <a:pt x="74" y="25"/>
                  <a:pt x="73" y="35"/>
                </a:cubicBezTo>
                <a:cubicBezTo>
                  <a:pt x="73" y="36"/>
                  <a:pt x="73" y="37"/>
                  <a:pt x="74" y="38"/>
                </a:cubicBezTo>
                <a:cubicBezTo>
                  <a:pt x="75" y="39"/>
                  <a:pt x="76" y="39"/>
                  <a:pt x="77" y="39"/>
                </a:cubicBezTo>
                <a:cubicBezTo>
                  <a:pt x="80" y="39"/>
                  <a:pt x="82" y="38"/>
                  <a:pt x="82" y="35"/>
                </a:cubicBezTo>
                <a:cubicBezTo>
                  <a:pt x="82" y="32"/>
                  <a:pt x="82" y="28"/>
                  <a:pt x="82" y="26"/>
                </a:cubicBezTo>
                <a:cubicBezTo>
                  <a:pt x="80" y="18"/>
                  <a:pt x="75" y="12"/>
                  <a:pt x="69" y="7"/>
                </a:cubicBezTo>
                <a:cubicBezTo>
                  <a:pt x="63" y="3"/>
                  <a:pt x="56" y="0"/>
                  <a:pt x="49" y="0"/>
                </a:cubicBezTo>
                <a:cubicBezTo>
                  <a:pt x="42" y="0"/>
                  <a:pt x="35" y="3"/>
                  <a:pt x="30" y="7"/>
                </a:cubicBezTo>
                <a:cubicBezTo>
                  <a:pt x="21" y="13"/>
                  <a:pt x="15" y="24"/>
                  <a:pt x="15" y="36"/>
                </a:cubicBezTo>
                <a:cubicBezTo>
                  <a:pt x="15" y="47"/>
                  <a:pt x="20" y="58"/>
                  <a:pt x="28" y="65"/>
                </a:cubicBezTo>
                <a:cubicBezTo>
                  <a:pt x="33" y="69"/>
                  <a:pt x="40" y="72"/>
                  <a:pt x="46" y="73"/>
                </a:cubicBezTo>
                <a:cubicBezTo>
                  <a:pt x="40" y="73"/>
                  <a:pt x="35" y="72"/>
                  <a:pt x="30" y="69"/>
                </a:cubicBezTo>
                <a:cubicBezTo>
                  <a:pt x="21" y="64"/>
                  <a:pt x="15" y="56"/>
                  <a:pt x="12" y="47"/>
                </a:cubicBezTo>
                <a:cubicBezTo>
                  <a:pt x="9" y="35"/>
                  <a:pt x="12" y="21"/>
                  <a:pt x="20" y="9"/>
                </a:cubicBezTo>
                <a:cubicBezTo>
                  <a:pt x="21" y="7"/>
                  <a:pt x="21" y="6"/>
                  <a:pt x="20" y="4"/>
                </a:cubicBezTo>
                <a:cubicBezTo>
                  <a:pt x="19" y="3"/>
                  <a:pt x="17" y="2"/>
                  <a:pt x="16" y="2"/>
                </a:cubicBezTo>
                <a:cubicBezTo>
                  <a:pt x="14" y="2"/>
                  <a:pt x="13" y="3"/>
                  <a:pt x="12" y="4"/>
                </a:cubicBezTo>
                <a:cubicBezTo>
                  <a:pt x="3" y="18"/>
                  <a:pt x="0" y="35"/>
                  <a:pt x="4" y="49"/>
                </a:cubicBezTo>
                <a:cubicBezTo>
                  <a:pt x="7" y="61"/>
                  <a:pt x="14" y="71"/>
                  <a:pt x="25" y="77"/>
                </a:cubicBezTo>
                <a:cubicBezTo>
                  <a:pt x="31" y="80"/>
                  <a:pt x="39" y="82"/>
                  <a:pt x="47" y="82"/>
                </a:cubicBezTo>
                <a:cubicBezTo>
                  <a:pt x="53" y="82"/>
                  <a:pt x="59" y="81"/>
                  <a:pt x="66" y="79"/>
                </a:cubicBezTo>
                <a:cubicBezTo>
                  <a:pt x="73" y="77"/>
                  <a:pt x="79" y="75"/>
                  <a:pt x="86" y="72"/>
                </a:cubicBezTo>
                <a:cubicBezTo>
                  <a:pt x="81" y="80"/>
                  <a:pt x="79" y="89"/>
                  <a:pt x="82" y="98"/>
                </a:cubicBezTo>
                <a:cubicBezTo>
                  <a:pt x="87" y="112"/>
                  <a:pt x="99" y="121"/>
                  <a:pt x="114" y="121"/>
                </a:cubicBezTo>
                <a:cubicBezTo>
                  <a:pt x="117" y="121"/>
                  <a:pt x="120" y="121"/>
                  <a:pt x="123" y="120"/>
                </a:cubicBezTo>
                <a:cubicBezTo>
                  <a:pt x="126" y="119"/>
                  <a:pt x="127" y="117"/>
                  <a:pt x="126" y="115"/>
                </a:cubicBezTo>
                <a:cubicBezTo>
                  <a:pt x="126" y="113"/>
                  <a:pt x="124" y="111"/>
                  <a:pt x="122" y="111"/>
                </a:cubicBezTo>
                <a:cubicBezTo>
                  <a:pt x="122" y="111"/>
                  <a:pt x="121" y="111"/>
                  <a:pt x="121" y="111"/>
                </a:cubicBezTo>
                <a:cubicBezTo>
                  <a:pt x="118" y="111"/>
                  <a:pt x="116" y="112"/>
                  <a:pt x="114" y="112"/>
                </a:cubicBezTo>
                <a:cubicBezTo>
                  <a:pt x="103" y="112"/>
                  <a:pt x="93" y="105"/>
                  <a:pt x="91" y="94"/>
                </a:cubicBezTo>
                <a:cubicBezTo>
                  <a:pt x="91" y="94"/>
                  <a:pt x="90" y="93"/>
                  <a:pt x="90" y="92"/>
                </a:cubicBezTo>
                <a:cubicBezTo>
                  <a:pt x="93" y="98"/>
                  <a:pt x="97" y="102"/>
                  <a:pt x="102" y="105"/>
                </a:cubicBezTo>
                <a:cubicBezTo>
                  <a:pt x="105" y="106"/>
                  <a:pt x="108" y="106"/>
                  <a:pt x="111" y="106"/>
                </a:cubicBezTo>
                <a:cubicBezTo>
                  <a:pt x="116" y="106"/>
                  <a:pt x="122" y="104"/>
                  <a:pt x="126" y="100"/>
                </a:cubicBezTo>
                <a:cubicBezTo>
                  <a:pt x="130" y="96"/>
                  <a:pt x="132" y="91"/>
                  <a:pt x="131" y="85"/>
                </a:cubicBezTo>
                <a:cubicBezTo>
                  <a:pt x="130" y="77"/>
                  <a:pt x="123" y="72"/>
                  <a:pt x="116" y="72"/>
                </a:cubicBezTo>
                <a:cubicBezTo>
                  <a:pt x="111" y="72"/>
                  <a:pt x="105" y="74"/>
                  <a:pt x="104" y="82"/>
                </a:cubicBezTo>
                <a:cubicBezTo>
                  <a:pt x="103" y="83"/>
                  <a:pt x="104" y="85"/>
                  <a:pt x="104" y="86"/>
                </a:cubicBezTo>
                <a:cubicBezTo>
                  <a:pt x="105" y="87"/>
                  <a:pt x="107" y="88"/>
                  <a:pt x="108" y="88"/>
                </a:cubicBezTo>
                <a:cubicBezTo>
                  <a:pt x="110" y="88"/>
                  <a:pt x="112" y="86"/>
                  <a:pt x="112" y="84"/>
                </a:cubicBezTo>
                <a:cubicBezTo>
                  <a:pt x="113" y="81"/>
                  <a:pt x="115" y="81"/>
                  <a:pt x="117" y="81"/>
                </a:cubicBezTo>
                <a:cubicBezTo>
                  <a:pt x="119" y="81"/>
                  <a:pt x="120" y="82"/>
                  <a:pt x="121" y="83"/>
                </a:cubicBezTo>
                <a:cubicBezTo>
                  <a:pt x="123" y="88"/>
                  <a:pt x="122" y="93"/>
                  <a:pt x="118" y="95"/>
                </a:cubicBezTo>
                <a:cubicBezTo>
                  <a:pt x="116" y="96"/>
                  <a:pt x="113" y="97"/>
                  <a:pt x="111" y="97"/>
                </a:cubicBezTo>
                <a:cubicBezTo>
                  <a:pt x="106" y="97"/>
                  <a:pt x="102" y="94"/>
                  <a:pt x="99" y="90"/>
                </a:cubicBezTo>
                <a:cubicBezTo>
                  <a:pt x="95" y="82"/>
                  <a:pt x="98" y="72"/>
                  <a:pt x="105" y="67"/>
                </a:cubicBezTo>
                <a:cubicBezTo>
                  <a:pt x="109" y="65"/>
                  <a:pt x="113" y="64"/>
                  <a:pt x="119" y="64"/>
                </a:cubicBezTo>
                <a:cubicBezTo>
                  <a:pt x="122" y="64"/>
                  <a:pt x="125" y="64"/>
                  <a:pt x="128" y="64"/>
                </a:cubicBezTo>
                <a:cubicBezTo>
                  <a:pt x="141" y="66"/>
                  <a:pt x="153" y="73"/>
                  <a:pt x="161" y="82"/>
                </a:cubicBezTo>
                <a:cubicBezTo>
                  <a:pt x="162" y="83"/>
                  <a:pt x="163" y="84"/>
                  <a:pt x="164" y="84"/>
                </a:cubicBezTo>
                <a:cubicBezTo>
                  <a:pt x="166" y="84"/>
                  <a:pt x="167" y="83"/>
                  <a:pt x="168" y="82"/>
                </a:cubicBezTo>
                <a:cubicBezTo>
                  <a:pt x="169" y="81"/>
                  <a:pt x="170" y="80"/>
                  <a:pt x="170" y="78"/>
                </a:cubicBezTo>
                <a:cubicBezTo>
                  <a:pt x="170" y="77"/>
                  <a:pt x="169" y="75"/>
                  <a:pt x="168" y="74"/>
                </a:cubicBezTo>
                <a:close/>
              </a:path>
            </a:pathLst>
          </a:custGeom>
          <a:solidFill>
            <a:schemeClr val="bg1">
              <a:alpha val="100000"/>
            </a:schemeClr>
          </a:solidFill>
          <a:ln w="9525">
            <a:noFill/>
          </a:ln>
        </p:spPr>
        <p:txBody>
          <a:bodyPr/>
          <a:lstStyle/>
          <a:p>
            <a:endParaRPr lang="zh-CN" altLang="en-US"/>
          </a:p>
        </p:txBody>
      </p:sp>
      <p:sp>
        <p:nvSpPr>
          <p:cNvPr id="32887" name="Freeform 120"/>
          <p:cNvSpPr/>
          <p:nvPr/>
        </p:nvSpPr>
        <p:spPr>
          <a:xfrm>
            <a:off x="4087813" y="4078288"/>
            <a:ext cx="15875" cy="15875"/>
          </a:xfrm>
          <a:custGeom>
            <a:avLst/>
            <a:gdLst/>
            <a:ahLst/>
            <a:cxnLst>
              <a:cxn ang="0">
                <a:pos x="0" y="12446000"/>
              </a:cxn>
              <a:cxn ang="0">
                <a:pos x="3111500" y="21778736"/>
              </a:cxn>
              <a:cxn ang="0">
                <a:pos x="15555736" y="28001736"/>
              </a:cxn>
              <a:cxn ang="0">
                <a:pos x="28001736" y="12446000"/>
              </a:cxn>
              <a:cxn ang="0">
                <a:pos x="24890236" y="3111500"/>
              </a:cxn>
              <a:cxn ang="0">
                <a:pos x="15555736" y="0"/>
              </a:cxn>
              <a:cxn ang="0">
                <a:pos x="0" y="12446000"/>
              </a:cxn>
            </a:cxnLst>
            <a:rect l="0" t="0" r="0" b="0"/>
            <a:pathLst>
              <a:path w="9" h="9">
                <a:moveTo>
                  <a:pt x="0" y="4"/>
                </a:moveTo>
                <a:cubicBezTo>
                  <a:pt x="0" y="5"/>
                  <a:pt x="1" y="6"/>
                  <a:pt x="1" y="7"/>
                </a:cubicBezTo>
                <a:cubicBezTo>
                  <a:pt x="2" y="8"/>
                  <a:pt x="3" y="9"/>
                  <a:pt x="5" y="9"/>
                </a:cubicBezTo>
                <a:cubicBezTo>
                  <a:pt x="8" y="9"/>
                  <a:pt x="9" y="6"/>
                  <a:pt x="9" y="4"/>
                </a:cubicBezTo>
                <a:cubicBezTo>
                  <a:pt x="9" y="3"/>
                  <a:pt x="9" y="2"/>
                  <a:pt x="8" y="1"/>
                </a:cubicBezTo>
                <a:cubicBezTo>
                  <a:pt x="7" y="0"/>
                  <a:pt x="6" y="0"/>
                  <a:pt x="5" y="0"/>
                </a:cubicBezTo>
                <a:cubicBezTo>
                  <a:pt x="2" y="0"/>
                  <a:pt x="0" y="2"/>
                  <a:pt x="0" y="4"/>
                </a:cubicBezTo>
                <a:close/>
              </a:path>
            </a:pathLst>
          </a:custGeom>
          <a:solidFill>
            <a:schemeClr val="bg1">
              <a:alpha val="100000"/>
            </a:schemeClr>
          </a:solidFill>
          <a:ln w="9525">
            <a:noFill/>
          </a:ln>
        </p:spPr>
        <p:txBody>
          <a:bodyPr/>
          <a:lstStyle/>
          <a:p>
            <a:endParaRPr lang="zh-CN" altLang="en-US"/>
          </a:p>
        </p:txBody>
      </p:sp>
      <p:sp>
        <p:nvSpPr>
          <p:cNvPr id="32888" name="Freeform 121"/>
          <p:cNvSpPr>
            <a:spLocks noEditPoints="1"/>
          </p:cNvSpPr>
          <p:nvPr/>
        </p:nvSpPr>
        <p:spPr>
          <a:xfrm>
            <a:off x="4762500" y="2768600"/>
            <a:ext cx="247650" cy="238125"/>
          </a:xfrm>
          <a:custGeom>
            <a:avLst/>
            <a:gdLst/>
            <a:ahLst/>
            <a:cxnLst>
              <a:cxn ang="0">
                <a:pos x="215703150" y="396447726"/>
              </a:cxn>
              <a:cxn ang="0">
                <a:pos x="286657402" y="390744548"/>
              </a:cxn>
              <a:cxn ang="0">
                <a:pos x="354774630" y="279509774"/>
              </a:cxn>
              <a:cxn ang="0">
                <a:pos x="417214439" y="0"/>
              </a:cxn>
              <a:cxn ang="0">
                <a:pos x="215703150" y="45633870"/>
              </a:cxn>
              <a:cxn ang="0">
                <a:pos x="215703150" y="85564561"/>
              </a:cxn>
              <a:cxn ang="0">
                <a:pos x="366127782" y="54191170"/>
              </a:cxn>
              <a:cxn ang="0">
                <a:pos x="317878149" y="262396862"/>
              </a:cxn>
              <a:cxn ang="0">
                <a:pos x="280981668" y="342258245"/>
              </a:cxn>
              <a:cxn ang="0">
                <a:pos x="215703150" y="350813856"/>
              </a:cxn>
              <a:cxn ang="0">
                <a:pos x="215703150" y="396447726"/>
              </a:cxn>
              <a:cxn ang="0">
                <a:pos x="215703150" y="299475120"/>
              </a:cxn>
              <a:cxn ang="0">
                <a:pos x="215703150" y="259546117"/>
              </a:cxn>
              <a:cxn ang="0">
                <a:pos x="286657402" y="259546117"/>
              </a:cxn>
              <a:cxn ang="0">
                <a:pos x="275304250" y="293770253"/>
              </a:cxn>
              <a:cxn ang="0">
                <a:pos x="255436655" y="299475120"/>
              </a:cxn>
              <a:cxn ang="0">
                <a:pos x="215703150" y="299475120"/>
              </a:cxn>
              <a:cxn ang="0">
                <a:pos x="215703150" y="231023471"/>
              </a:cxn>
              <a:cxn ang="0">
                <a:pos x="215703150" y="119790386"/>
              </a:cxn>
              <a:cxn ang="0">
                <a:pos x="235570745" y="114085519"/>
              </a:cxn>
              <a:cxn ang="0">
                <a:pos x="235570745" y="156868644"/>
              </a:cxn>
              <a:cxn ang="0">
                <a:pos x="280981668" y="108382340"/>
              </a:cxn>
              <a:cxn ang="0">
                <a:pos x="323553883" y="94120173"/>
              </a:cxn>
              <a:cxn ang="0">
                <a:pos x="309363706" y="136903298"/>
              </a:cxn>
              <a:cxn ang="0">
                <a:pos x="261114073" y="182537168"/>
              </a:cxn>
              <a:cxn ang="0">
                <a:pos x="303686288" y="182537168"/>
              </a:cxn>
              <a:cxn ang="0">
                <a:pos x="292333136" y="225320293"/>
              </a:cxn>
              <a:cxn ang="0">
                <a:pos x="255436655" y="225320293"/>
              </a:cxn>
              <a:cxn ang="0">
                <a:pos x="218540174" y="228171037"/>
              </a:cxn>
              <a:cxn ang="0">
                <a:pos x="215703150" y="231023471"/>
              </a:cxn>
              <a:cxn ang="0">
                <a:pos x="51086657" y="370779202"/>
              </a:cxn>
              <a:cxn ang="0">
                <a:pos x="62439809" y="385039681"/>
              </a:cxn>
              <a:cxn ang="0">
                <a:pos x="136232770" y="310883165"/>
              </a:cxn>
              <a:cxn ang="0">
                <a:pos x="215703150" y="396447726"/>
              </a:cxn>
              <a:cxn ang="0">
                <a:pos x="215703150" y="350813856"/>
              </a:cxn>
              <a:cxn ang="0">
                <a:pos x="178806669" y="299475120"/>
              </a:cxn>
              <a:cxn ang="0">
                <a:pos x="215703150" y="299475120"/>
              </a:cxn>
              <a:cxn ang="0">
                <a:pos x="215703150" y="259546117"/>
              </a:cxn>
              <a:cxn ang="0">
                <a:pos x="187321112" y="259546117"/>
              </a:cxn>
              <a:cxn ang="0">
                <a:pos x="215703150" y="231023471"/>
              </a:cxn>
              <a:cxn ang="0">
                <a:pos x="215703150" y="119790386"/>
              </a:cxn>
              <a:cxn ang="0">
                <a:pos x="195835555" y="125495253"/>
              </a:cxn>
              <a:cxn ang="0">
                <a:pos x="192996846" y="162571822"/>
              </a:cxn>
              <a:cxn ang="0">
                <a:pos x="192996846" y="199650080"/>
              </a:cxn>
              <a:cxn ang="0">
                <a:pos x="161777784" y="231023471"/>
              </a:cxn>
              <a:cxn ang="0">
                <a:pos x="161777784" y="131198431"/>
              </a:cxn>
              <a:cxn ang="0">
                <a:pos x="124881303" y="142606476"/>
              </a:cxn>
              <a:cxn ang="0">
                <a:pos x="122042594" y="162571822"/>
              </a:cxn>
              <a:cxn ang="0">
                <a:pos x="122042594" y="242433205"/>
              </a:cxn>
              <a:cxn ang="0">
                <a:pos x="76631670" y="136903298"/>
              </a:cxn>
              <a:cxn ang="0">
                <a:pos x="76631670" y="136903298"/>
              </a:cxn>
              <a:cxn ang="0">
                <a:pos x="158939074" y="99825040"/>
              </a:cxn>
              <a:cxn ang="0">
                <a:pos x="215703150" y="85564561"/>
              </a:cxn>
              <a:cxn ang="0">
                <a:pos x="215703150" y="45633870"/>
              </a:cxn>
              <a:cxn ang="0">
                <a:pos x="139071480" y="62746782"/>
              </a:cxn>
              <a:cxn ang="0">
                <a:pos x="28382038" y="134050864"/>
              </a:cxn>
              <a:cxn ang="0">
                <a:pos x="107850733" y="285214641"/>
              </a:cxn>
              <a:cxn ang="0">
                <a:pos x="36896481" y="356518723"/>
              </a:cxn>
              <a:cxn ang="0">
                <a:pos x="51086657" y="370779202"/>
              </a:cxn>
            </a:cxnLst>
            <a:rect l="0" t="0" r="0" b="0"/>
            <a:pathLst>
              <a:path w="147" h="141">
                <a:moveTo>
                  <a:pt x="76" y="139"/>
                </a:moveTo>
                <a:cubicBezTo>
                  <a:pt x="84" y="141"/>
                  <a:pt x="92" y="141"/>
                  <a:pt x="101" y="137"/>
                </a:cubicBezTo>
                <a:cubicBezTo>
                  <a:pt x="117" y="129"/>
                  <a:pt x="121" y="114"/>
                  <a:pt x="125" y="98"/>
                </a:cubicBezTo>
                <a:cubicBezTo>
                  <a:pt x="134" y="66"/>
                  <a:pt x="141" y="33"/>
                  <a:pt x="147" y="0"/>
                </a:cubicBezTo>
                <a:cubicBezTo>
                  <a:pt x="123" y="5"/>
                  <a:pt x="99" y="10"/>
                  <a:pt x="76" y="16"/>
                </a:cubicBezTo>
                <a:cubicBezTo>
                  <a:pt x="76" y="30"/>
                  <a:pt x="76" y="30"/>
                  <a:pt x="76" y="30"/>
                </a:cubicBezTo>
                <a:cubicBezTo>
                  <a:pt x="93" y="26"/>
                  <a:pt x="111" y="22"/>
                  <a:pt x="129" y="19"/>
                </a:cubicBezTo>
                <a:cubicBezTo>
                  <a:pt x="125" y="43"/>
                  <a:pt x="118" y="68"/>
                  <a:pt x="112" y="92"/>
                </a:cubicBezTo>
                <a:cubicBezTo>
                  <a:pt x="109" y="102"/>
                  <a:pt x="108" y="113"/>
                  <a:pt x="99" y="120"/>
                </a:cubicBezTo>
                <a:cubicBezTo>
                  <a:pt x="92" y="126"/>
                  <a:pt x="83" y="126"/>
                  <a:pt x="76" y="123"/>
                </a:cubicBezTo>
                <a:cubicBezTo>
                  <a:pt x="76" y="139"/>
                  <a:pt x="76" y="139"/>
                  <a:pt x="76" y="139"/>
                </a:cubicBezTo>
                <a:close/>
                <a:moveTo>
                  <a:pt x="76" y="105"/>
                </a:moveTo>
                <a:cubicBezTo>
                  <a:pt x="76" y="91"/>
                  <a:pt x="76" y="91"/>
                  <a:pt x="76" y="91"/>
                </a:cubicBezTo>
                <a:cubicBezTo>
                  <a:pt x="101" y="91"/>
                  <a:pt x="101" y="91"/>
                  <a:pt x="101" y="91"/>
                </a:cubicBezTo>
                <a:cubicBezTo>
                  <a:pt x="100" y="95"/>
                  <a:pt x="99" y="99"/>
                  <a:pt x="97" y="103"/>
                </a:cubicBezTo>
                <a:cubicBezTo>
                  <a:pt x="96" y="106"/>
                  <a:pt x="93" y="105"/>
                  <a:pt x="90" y="105"/>
                </a:cubicBezTo>
                <a:cubicBezTo>
                  <a:pt x="76" y="105"/>
                  <a:pt x="76" y="105"/>
                  <a:pt x="76" y="105"/>
                </a:cubicBezTo>
                <a:close/>
                <a:moveTo>
                  <a:pt x="76" y="81"/>
                </a:moveTo>
                <a:cubicBezTo>
                  <a:pt x="76" y="42"/>
                  <a:pt x="76" y="42"/>
                  <a:pt x="76" y="42"/>
                </a:cubicBezTo>
                <a:cubicBezTo>
                  <a:pt x="83" y="40"/>
                  <a:pt x="83" y="40"/>
                  <a:pt x="83" y="40"/>
                </a:cubicBezTo>
                <a:cubicBezTo>
                  <a:pt x="83" y="55"/>
                  <a:pt x="83" y="55"/>
                  <a:pt x="83" y="55"/>
                </a:cubicBezTo>
                <a:cubicBezTo>
                  <a:pt x="88" y="49"/>
                  <a:pt x="94" y="44"/>
                  <a:pt x="99" y="38"/>
                </a:cubicBezTo>
                <a:cubicBezTo>
                  <a:pt x="103" y="34"/>
                  <a:pt x="109" y="34"/>
                  <a:pt x="114" y="33"/>
                </a:cubicBezTo>
                <a:cubicBezTo>
                  <a:pt x="113" y="39"/>
                  <a:pt x="113" y="44"/>
                  <a:pt x="109" y="48"/>
                </a:cubicBezTo>
                <a:cubicBezTo>
                  <a:pt x="103" y="53"/>
                  <a:pt x="98" y="59"/>
                  <a:pt x="92" y="64"/>
                </a:cubicBezTo>
                <a:cubicBezTo>
                  <a:pt x="107" y="64"/>
                  <a:pt x="107" y="64"/>
                  <a:pt x="107" y="64"/>
                </a:cubicBezTo>
                <a:cubicBezTo>
                  <a:pt x="106" y="69"/>
                  <a:pt x="104" y="74"/>
                  <a:pt x="103" y="79"/>
                </a:cubicBezTo>
                <a:cubicBezTo>
                  <a:pt x="102" y="80"/>
                  <a:pt x="92" y="79"/>
                  <a:pt x="90" y="79"/>
                </a:cubicBezTo>
                <a:cubicBezTo>
                  <a:pt x="88" y="79"/>
                  <a:pt x="79" y="78"/>
                  <a:pt x="77" y="80"/>
                </a:cubicBezTo>
                <a:lnTo>
                  <a:pt x="76" y="81"/>
                </a:lnTo>
                <a:close/>
                <a:moveTo>
                  <a:pt x="18" y="130"/>
                </a:moveTo>
                <a:cubicBezTo>
                  <a:pt x="22" y="135"/>
                  <a:pt x="22" y="135"/>
                  <a:pt x="22" y="135"/>
                </a:cubicBezTo>
                <a:cubicBezTo>
                  <a:pt x="48" y="109"/>
                  <a:pt x="48" y="109"/>
                  <a:pt x="48" y="109"/>
                </a:cubicBezTo>
                <a:cubicBezTo>
                  <a:pt x="51" y="124"/>
                  <a:pt x="62" y="135"/>
                  <a:pt x="76" y="139"/>
                </a:cubicBezTo>
                <a:cubicBezTo>
                  <a:pt x="76" y="123"/>
                  <a:pt x="76" y="123"/>
                  <a:pt x="76" y="123"/>
                </a:cubicBezTo>
                <a:cubicBezTo>
                  <a:pt x="69" y="120"/>
                  <a:pt x="64" y="113"/>
                  <a:pt x="63" y="105"/>
                </a:cubicBezTo>
                <a:cubicBezTo>
                  <a:pt x="76" y="105"/>
                  <a:pt x="76" y="105"/>
                  <a:pt x="76" y="105"/>
                </a:cubicBezTo>
                <a:cubicBezTo>
                  <a:pt x="76" y="91"/>
                  <a:pt x="76" y="91"/>
                  <a:pt x="76" y="91"/>
                </a:cubicBezTo>
                <a:cubicBezTo>
                  <a:pt x="66" y="91"/>
                  <a:pt x="66" y="91"/>
                  <a:pt x="66" y="91"/>
                </a:cubicBezTo>
                <a:cubicBezTo>
                  <a:pt x="76" y="81"/>
                  <a:pt x="76" y="81"/>
                  <a:pt x="76" y="81"/>
                </a:cubicBezTo>
                <a:cubicBezTo>
                  <a:pt x="76" y="42"/>
                  <a:pt x="76" y="42"/>
                  <a:pt x="76" y="42"/>
                </a:cubicBezTo>
                <a:cubicBezTo>
                  <a:pt x="69" y="44"/>
                  <a:pt x="69" y="44"/>
                  <a:pt x="69" y="44"/>
                </a:cubicBezTo>
                <a:cubicBezTo>
                  <a:pt x="67" y="45"/>
                  <a:pt x="68" y="55"/>
                  <a:pt x="68" y="57"/>
                </a:cubicBezTo>
                <a:cubicBezTo>
                  <a:pt x="68" y="59"/>
                  <a:pt x="69" y="68"/>
                  <a:pt x="68" y="70"/>
                </a:cubicBezTo>
                <a:cubicBezTo>
                  <a:pt x="64" y="74"/>
                  <a:pt x="60" y="77"/>
                  <a:pt x="57" y="81"/>
                </a:cubicBezTo>
                <a:cubicBezTo>
                  <a:pt x="57" y="46"/>
                  <a:pt x="57" y="46"/>
                  <a:pt x="57" y="46"/>
                </a:cubicBezTo>
                <a:cubicBezTo>
                  <a:pt x="53" y="48"/>
                  <a:pt x="48" y="49"/>
                  <a:pt x="44" y="50"/>
                </a:cubicBezTo>
                <a:cubicBezTo>
                  <a:pt x="41" y="51"/>
                  <a:pt x="43" y="54"/>
                  <a:pt x="43" y="57"/>
                </a:cubicBezTo>
                <a:cubicBezTo>
                  <a:pt x="43" y="66"/>
                  <a:pt x="43" y="75"/>
                  <a:pt x="43" y="85"/>
                </a:cubicBezTo>
                <a:cubicBezTo>
                  <a:pt x="25" y="83"/>
                  <a:pt x="16" y="62"/>
                  <a:pt x="27" y="48"/>
                </a:cubicBezTo>
                <a:cubicBezTo>
                  <a:pt x="27" y="48"/>
                  <a:pt x="27" y="48"/>
                  <a:pt x="27" y="48"/>
                </a:cubicBezTo>
                <a:cubicBezTo>
                  <a:pt x="34" y="40"/>
                  <a:pt x="46" y="38"/>
                  <a:pt x="56" y="35"/>
                </a:cubicBezTo>
                <a:cubicBezTo>
                  <a:pt x="62" y="34"/>
                  <a:pt x="69" y="32"/>
                  <a:pt x="76" y="30"/>
                </a:cubicBezTo>
                <a:cubicBezTo>
                  <a:pt x="76" y="16"/>
                  <a:pt x="76" y="16"/>
                  <a:pt x="76" y="16"/>
                </a:cubicBezTo>
                <a:cubicBezTo>
                  <a:pt x="67" y="18"/>
                  <a:pt x="58" y="20"/>
                  <a:pt x="49" y="22"/>
                </a:cubicBezTo>
                <a:cubicBezTo>
                  <a:pt x="33" y="26"/>
                  <a:pt x="18" y="31"/>
                  <a:pt x="10" y="47"/>
                </a:cubicBezTo>
                <a:cubicBezTo>
                  <a:pt x="0" y="69"/>
                  <a:pt x="15" y="95"/>
                  <a:pt x="38" y="100"/>
                </a:cubicBezTo>
                <a:cubicBezTo>
                  <a:pt x="13" y="125"/>
                  <a:pt x="13" y="125"/>
                  <a:pt x="13" y="125"/>
                </a:cubicBezTo>
                <a:lnTo>
                  <a:pt x="18" y="130"/>
                </a:lnTo>
                <a:close/>
              </a:path>
            </a:pathLst>
          </a:custGeom>
          <a:solidFill>
            <a:schemeClr val="bg1">
              <a:alpha val="100000"/>
            </a:schemeClr>
          </a:solidFill>
          <a:ln w="9525">
            <a:noFill/>
          </a:ln>
        </p:spPr>
        <p:txBody>
          <a:bodyPr/>
          <a:lstStyle/>
          <a:p>
            <a:endParaRPr lang="zh-CN" altLang="en-US"/>
          </a:p>
        </p:txBody>
      </p:sp>
      <p:sp>
        <p:nvSpPr>
          <p:cNvPr id="32889" name="Freeform 122"/>
          <p:cNvSpPr/>
          <p:nvPr/>
        </p:nvSpPr>
        <p:spPr>
          <a:xfrm>
            <a:off x="5462588" y="3122613"/>
            <a:ext cx="20637" cy="65087"/>
          </a:xfrm>
          <a:custGeom>
            <a:avLst/>
            <a:gdLst/>
            <a:ahLst/>
            <a:cxnLst>
              <a:cxn ang="0">
                <a:pos x="35492201" y="111483754"/>
              </a:cxn>
              <a:cxn ang="0">
                <a:pos x="35492201" y="0"/>
              </a:cxn>
              <a:cxn ang="0">
                <a:pos x="17746100" y="0"/>
              </a:cxn>
              <a:cxn ang="0">
                <a:pos x="0" y="0"/>
              </a:cxn>
              <a:cxn ang="0">
                <a:pos x="0" y="111483754"/>
              </a:cxn>
              <a:cxn ang="0">
                <a:pos x="17746100" y="108549701"/>
              </a:cxn>
              <a:cxn ang="0">
                <a:pos x="35492201" y="111483754"/>
              </a:cxn>
            </a:cxnLst>
            <a:rect l="0" t="0" r="0" b="0"/>
            <a:pathLst>
              <a:path w="12" h="38">
                <a:moveTo>
                  <a:pt x="12" y="38"/>
                </a:moveTo>
                <a:cubicBezTo>
                  <a:pt x="12" y="0"/>
                  <a:pt x="12" y="0"/>
                  <a:pt x="12" y="0"/>
                </a:cubicBezTo>
                <a:cubicBezTo>
                  <a:pt x="10" y="0"/>
                  <a:pt x="8" y="0"/>
                  <a:pt x="6" y="0"/>
                </a:cubicBezTo>
                <a:cubicBezTo>
                  <a:pt x="4" y="0"/>
                  <a:pt x="2" y="0"/>
                  <a:pt x="0" y="0"/>
                </a:cubicBezTo>
                <a:cubicBezTo>
                  <a:pt x="0" y="38"/>
                  <a:pt x="0" y="38"/>
                  <a:pt x="0" y="38"/>
                </a:cubicBezTo>
                <a:cubicBezTo>
                  <a:pt x="2" y="37"/>
                  <a:pt x="4" y="37"/>
                  <a:pt x="6" y="37"/>
                </a:cubicBezTo>
                <a:cubicBezTo>
                  <a:pt x="8" y="37"/>
                  <a:pt x="10" y="37"/>
                  <a:pt x="12" y="38"/>
                </a:cubicBezTo>
                <a:close/>
              </a:path>
            </a:pathLst>
          </a:custGeom>
          <a:solidFill>
            <a:schemeClr val="bg1">
              <a:alpha val="100000"/>
            </a:schemeClr>
          </a:solidFill>
          <a:ln w="9525">
            <a:noFill/>
          </a:ln>
        </p:spPr>
        <p:txBody>
          <a:bodyPr/>
          <a:lstStyle/>
          <a:p>
            <a:endParaRPr lang="zh-CN" altLang="en-US"/>
          </a:p>
        </p:txBody>
      </p:sp>
      <p:sp>
        <p:nvSpPr>
          <p:cNvPr id="32890" name="Freeform 123"/>
          <p:cNvSpPr/>
          <p:nvPr/>
        </p:nvSpPr>
        <p:spPr>
          <a:xfrm>
            <a:off x="5381625" y="2978150"/>
            <a:ext cx="184150" cy="138113"/>
          </a:xfrm>
          <a:custGeom>
            <a:avLst/>
            <a:gdLst/>
            <a:ahLst/>
            <a:cxnLst>
              <a:cxn ang="0">
                <a:pos x="311112133" y="76595449"/>
              </a:cxn>
              <a:cxn ang="0">
                <a:pos x="291132703" y="0"/>
              </a:cxn>
              <a:cxn ang="0">
                <a:pos x="222630592" y="36879540"/>
              </a:cxn>
              <a:cxn ang="0">
                <a:pos x="154128482" y="0"/>
              </a:cxn>
              <a:cxn ang="0">
                <a:pos x="88481541" y="36879540"/>
              </a:cxn>
              <a:cxn ang="0">
                <a:pos x="19979430" y="0"/>
              </a:cxn>
              <a:cxn ang="0">
                <a:pos x="0" y="76595449"/>
              </a:cxn>
              <a:cxn ang="0">
                <a:pos x="137004221" y="232624400"/>
              </a:cxn>
              <a:cxn ang="0">
                <a:pos x="154128482" y="232624400"/>
              </a:cxn>
              <a:cxn ang="0">
                <a:pos x="171254432" y="232624400"/>
              </a:cxn>
              <a:cxn ang="0">
                <a:pos x="311112133" y="76595449"/>
              </a:cxn>
            </a:cxnLst>
            <a:rect l="0" t="0" r="0" b="0"/>
            <a:pathLst>
              <a:path w="109" h="82">
                <a:moveTo>
                  <a:pt x="109" y="27"/>
                </a:moveTo>
                <a:cubicBezTo>
                  <a:pt x="109" y="17"/>
                  <a:pt x="106" y="8"/>
                  <a:pt x="102" y="0"/>
                </a:cubicBezTo>
                <a:cubicBezTo>
                  <a:pt x="78" y="13"/>
                  <a:pt x="78" y="13"/>
                  <a:pt x="78" y="13"/>
                </a:cubicBezTo>
                <a:cubicBezTo>
                  <a:pt x="54" y="0"/>
                  <a:pt x="54" y="0"/>
                  <a:pt x="54" y="0"/>
                </a:cubicBezTo>
                <a:cubicBezTo>
                  <a:pt x="31" y="13"/>
                  <a:pt x="31" y="13"/>
                  <a:pt x="31" y="13"/>
                </a:cubicBezTo>
                <a:cubicBezTo>
                  <a:pt x="7" y="0"/>
                  <a:pt x="7" y="0"/>
                  <a:pt x="7" y="0"/>
                </a:cubicBezTo>
                <a:cubicBezTo>
                  <a:pt x="2" y="8"/>
                  <a:pt x="0" y="17"/>
                  <a:pt x="0" y="27"/>
                </a:cubicBezTo>
                <a:cubicBezTo>
                  <a:pt x="0" y="55"/>
                  <a:pt x="21" y="79"/>
                  <a:pt x="48" y="82"/>
                </a:cubicBezTo>
                <a:cubicBezTo>
                  <a:pt x="50" y="82"/>
                  <a:pt x="52" y="82"/>
                  <a:pt x="54" y="82"/>
                </a:cubicBezTo>
                <a:cubicBezTo>
                  <a:pt x="56" y="82"/>
                  <a:pt x="58" y="82"/>
                  <a:pt x="60" y="82"/>
                </a:cubicBezTo>
                <a:cubicBezTo>
                  <a:pt x="88" y="79"/>
                  <a:pt x="109" y="55"/>
                  <a:pt x="109" y="27"/>
                </a:cubicBezTo>
                <a:close/>
              </a:path>
            </a:pathLst>
          </a:custGeom>
          <a:solidFill>
            <a:schemeClr val="bg1">
              <a:alpha val="100000"/>
            </a:schemeClr>
          </a:solidFill>
          <a:ln w="9525">
            <a:noFill/>
          </a:ln>
        </p:spPr>
        <p:txBody>
          <a:bodyPr/>
          <a:lstStyle/>
          <a:p>
            <a:endParaRPr lang="zh-CN" altLang="en-US"/>
          </a:p>
        </p:txBody>
      </p:sp>
      <p:sp>
        <p:nvSpPr>
          <p:cNvPr id="32891" name="Freeform 124"/>
          <p:cNvSpPr/>
          <p:nvPr/>
        </p:nvSpPr>
        <p:spPr>
          <a:xfrm>
            <a:off x="5419725" y="3125788"/>
            <a:ext cx="38100" cy="38100"/>
          </a:xfrm>
          <a:custGeom>
            <a:avLst/>
            <a:gdLst/>
            <a:ahLst/>
            <a:cxnLst>
              <a:cxn ang="0">
                <a:pos x="62982764" y="60368622"/>
              </a:cxn>
              <a:cxn ang="0">
                <a:pos x="47986950" y="16464170"/>
              </a:cxn>
              <a:cxn ang="0">
                <a:pos x="2999509" y="2744857"/>
              </a:cxn>
              <a:cxn ang="0">
                <a:pos x="14995814" y="46649309"/>
              </a:cxn>
              <a:cxn ang="0">
                <a:pos x="62982764" y="60368622"/>
              </a:cxn>
            </a:cxnLst>
            <a:rect l="0" t="0" r="0" b="0"/>
            <a:pathLst>
              <a:path w="22" h="23">
                <a:moveTo>
                  <a:pt x="21" y="22"/>
                </a:moveTo>
                <a:cubicBezTo>
                  <a:pt x="22" y="16"/>
                  <a:pt x="21" y="10"/>
                  <a:pt x="16" y="6"/>
                </a:cubicBezTo>
                <a:cubicBezTo>
                  <a:pt x="12" y="2"/>
                  <a:pt x="6" y="0"/>
                  <a:pt x="1" y="1"/>
                </a:cubicBezTo>
                <a:cubicBezTo>
                  <a:pt x="0" y="7"/>
                  <a:pt x="1" y="13"/>
                  <a:pt x="5" y="17"/>
                </a:cubicBezTo>
                <a:cubicBezTo>
                  <a:pt x="10" y="21"/>
                  <a:pt x="16" y="23"/>
                  <a:pt x="21" y="22"/>
                </a:cubicBezTo>
                <a:close/>
              </a:path>
            </a:pathLst>
          </a:custGeom>
          <a:solidFill>
            <a:schemeClr val="bg1">
              <a:alpha val="100000"/>
            </a:schemeClr>
          </a:solidFill>
          <a:ln w="9525">
            <a:noFill/>
          </a:ln>
        </p:spPr>
        <p:txBody>
          <a:bodyPr/>
          <a:lstStyle/>
          <a:p>
            <a:endParaRPr lang="zh-CN" altLang="en-US"/>
          </a:p>
        </p:txBody>
      </p:sp>
      <p:sp>
        <p:nvSpPr>
          <p:cNvPr id="32892" name="Freeform 125"/>
          <p:cNvSpPr/>
          <p:nvPr/>
        </p:nvSpPr>
        <p:spPr>
          <a:xfrm>
            <a:off x="5487988" y="3125788"/>
            <a:ext cx="39687" cy="38100"/>
          </a:xfrm>
          <a:custGeom>
            <a:avLst/>
            <a:gdLst/>
            <a:ahLst/>
            <a:cxnLst>
              <a:cxn ang="0">
                <a:pos x="50618180" y="46649309"/>
              </a:cxn>
              <a:cxn ang="0">
                <a:pos x="65504256" y="2744857"/>
              </a:cxn>
              <a:cxn ang="0">
                <a:pos x="17864327" y="16464170"/>
              </a:cxn>
              <a:cxn ang="0">
                <a:pos x="2978251" y="60368622"/>
              </a:cxn>
              <a:cxn ang="0">
                <a:pos x="50618180" y="46649309"/>
              </a:cxn>
            </a:cxnLst>
            <a:rect l="0" t="0" r="0" b="0"/>
            <a:pathLst>
              <a:path w="23" h="23">
                <a:moveTo>
                  <a:pt x="17" y="17"/>
                </a:moveTo>
                <a:cubicBezTo>
                  <a:pt x="21" y="13"/>
                  <a:pt x="23" y="7"/>
                  <a:pt x="22" y="1"/>
                </a:cubicBezTo>
                <a:cubicBezTo>
                  <a:pt x="17" y="0"/>
                  <a:pt x="11" y="2"/>
                  <a:pt x="6" y="6"/>
                </a:cubicBezTo>
                <a:cubicBezTo>
                  <a:pt x="2" y="10"/>
                  <a:pt x="0" y="16"/>
                  <a:pt x="1" y="22"/>
                </a:cubicBezTo>
                <a:cubicBezTo>
                  <a:pt x="7" y="23"/>
                  <a:pt x="13" y="21"/>
                  <a:pt x="17" y="17"/>
                </a:cubicBezTo>
                <a:close/>
              </a:path>
            </a:pathLst>
          </a:custGeom>
          <a:solidFill>
            <a:schemeClr val="bg1">
              <a:alpha val="100000"/>
            </a:schemeClr>
          </a:solidFill>
          <a:ln w="9525">
            <a:noFill/>
          </a:ln>
        </p:spPr>
        <p:txBody>
          <a:bodyPr/>
          <a:lstStyle/>
          <a:p>
            <a:endParaRPr lang="zh-CN" altLang="en-US"/>
          </a:p>
        </p:txBody>
      </p:sp>
      <p:sp>
        <p:nvSpPr>
          <p:cNvPr id="32893" name="Freeform 126"/>
          <p:cNvSpPr/>
          <p:nvPr/>
        </p:nvSpPr>
        <p:spPr>
          <a:xfrm>
            <a:off x="5418138" y="3192463"/>
            <a:ext cx="109537" cy="31750"/>
          </a:xfrm>
          <a:custGeom>
            <a:avLst/>
            <a:gdLst/>
            <a:ahLst/>
            <a:cxnLst>
              <a:cxn ang="0">
                <a:pos x="111313553" y="2792329"/>
              </a:cxn>
              <a:cxn ang="0">
                <a:pos x="93737999" y="0"/>
              </a:cxn>
              <a:cxn ang="0">
                <a:pos x="76162445" y="2792329"/>
              </a:cxn>
              <a:cxn ang="0">
                <a:pos x="0" y="53055921"/>
              </a:cxn>
              <a:cxn ang="0">
                <a:pos x="187475999" y="53055921"/>
              </a:cxn>
              <a:cxn ang="0">
                <a:pos x="111313553" y="2792329"/>
              </a:cxn>
            </a:cxnLst>
            <a:rect l="0" t="0" r="0" b="0"/>
            <a:pathLst>
              <a:path w="64" h="19">
                <a:moveTo>
                  <a:pt x="38" y="1"/>
                </a:moveTo>
                <a:cubicBezTo>
                  <a:pt x="36" y="0"/>
                  <a:pt x="34" y="0"/>
                  <a:pt x="32" y="0"/>
                </a:cubicBezTo>
                <a:cubicBezTo>
                  <a:pt x="30" y="0"/>
                  <a:pt x="28" y="0"/>
                  <a:pt x="26" y="1"/>
                </a:cubicBezTo>
                <a:cubicBezTo>
                  <a:pt x="12" y="2"/>
                  <a:pt x="0" y="10"/>
                  <a:pt x="0" y="19"/>
                </a:cubicBezTo>
                <a:cubicBezTo>
                  <a:pt x="64" y="19"/>
                  <a:pt x="64" y="19"/>
                  <a:pt x="64" y="19"/>
                </a:cubicBezTo>
                <a:cubicBezTo>
                  <a:pt x="64" y="10"/>
                  <a:pt x="53" y="2"/>
                  <a:pt x="38" y="1"/>
                </a:cubicBezTo>
                <a:close/>
              </a:path>
            </a:pathLst>
          </a:custGeom>
          <a:solidFill>
            <a:schemeClr val="bg1">
              <a:alpha val="100000"/>
            </a:schemeClr>
          </a:solidFill>
          <a:ln w="9525">
            <a:noFill/>
          </a:ln>
        </p:spPr>
        <p:txBody>
          <a:bodyPr/>
          <a:lstStyle/>
          <a:p>
            <a:endParaRPr lang="zh-CN" altLang="en-US"/>
          </a:p>
        </p:txBody>
      </p:sp>
      <p:sp>
        <p:nvSpPr>
          <p:cNvPr id="32894" name="Freeform 127"/>
          <p:cNvSpPr/>
          <p:nvPr/>
        </p:nvSpPr>
        <p:spPr>
          <a:xfrm>
            <a:off x="4238625" y="3316288"/>
            <a:ext cx="60325" cy="106362"/>
          </a:xfrm>
          <a:custGeom>
            <a:avLst/>
            <a:gdLst/>
            <a:ahLst/>
            <a:cxnLst>
              <a:cxn ang="0">
                <a:pos x="101086267" y="88359809"/>
              </a:cxn>
              <a:cxn ang="0">
                <a:pos x="50543972" y="0"/>
              </a:cxn>
              <a:cxn ang="0">
                <a:pos x="0" y="88359809"/>
              </a:cxn>
              <a:cxn ang="0">
                <a:pos x="50543972" y="179571133"/>
              </a:cxn>
              <a:cxn ang="0">
                <a:pos x="101086267" y="88359809"/>
              </a:cxn>
            </a:cxnLst>
            <a:rect l="0" t="0" r="0" b="0"/>
            <a:pathLst>
              <a:path w="36" h="63">
                <a:moveTo>
                  <a:pt x="36" y="31"/>
                </a:moveTo>
                <a:cubicBezTo>
                  <a:pt x="36" y="20"/>
                  <a:pt x="29" y="4"/>
                  <a:pt x="18" y="0"/>
                </a:cubicBezTo>
                <a:cubicBezTo>
                  <a:pt x="7" y="4"/>
                  <a:pt x="0" y="20"/>
                  <a:pt x="0" y="31"/>
                </a:cubicBezTo>
                <a:cubicBezTo>
                  <a:pt x="0" y="43"/>
                  <a:pt x="7" y="58"/>
                  <a:pt x="18" y="63"/>
                </a:cubicBezTo>
                <a:cubicBezTo>
                  <a:pt x="29" y="58"/>
                  <a:pt x="36" y="43"/>
                  <a:pt x="36" y="31"/>
                </a:cubicBezTo>
                <a:close/>
              </a:path>
            </a:pathLst>
          </a:custGeom>
          <a:solidFill>
            <a:schemeClr val="bg1">
              <a:alpha val="100000"/>
            </a:schemeClr>
          </a:solidFill>
          <a:ln w="9525">
            <a:noFill/>
          </a:ln>
        </p:spPr>
        <p:txBody>
          <a:bodyPr/>
          <a:lstStyle/>
          <a:p>
            <a:endParaRPr lang="zh-CN" altLang="en-US"/>
          </a:p>
        </p:txBody>
      </p:sp>
      <p:sp>
        <p:nvSpPr>
          <p:cNvPr id="32895" name="Freeform 128"/>
          <p:cNvSpPr/>
          <p:nvPr/>
        </p:nvSpPr>
        <p:spPr>
          <a:xfrm>
            <a:off x="4281488" y="3384550"/>
            <a:ext cx="98425" cy="77788"/>
          </a:xfrm>
          <a:custGeom>
            <a:avLst/>
            <a:gdLst/>
            <a:ahLst/>
            <a:cxnLst>
              <a:cxn ang="0">
                <a:pos x="5759559" y="108666454"/>
              </a:cxn>
              <a:cxn ang="0">
                <a:pos x="109429933" y="111526008"/>
              </a:cxn>
              <a:cxn ang="0">
                <a:pos x="164145748" y="22876436"/>
              </a:cxn>
              <a:cxn ang="0">
                <a:pos x="60475375" y="20016882"/>
              </a:cxn>
              <a:cxn ang="0">
                <a:pos x="5759559" y="108666454"/>
              </a:cxn>
            </a:cxnLst>
            <a:rect l="0" t="0" r="0" b="0"/>
            <a:pathLst>
              <a:path w="58" h="46">
                <a:moveTo>
                  <a:pt x="2" y="38"/>
                </a:moveTo>
                <a:cubicBezTo>
                  <a:pt x="11" y="46"/>
                  <a:pt x="28" y="44"/>
                  <a:pt x="38" y="39"/>
                </a:cubicBezTo>
                <a:cubicBezTo>
                  <a:pt x="48" y="33"/>
                  <a:pt x="58" y="19"/>
                  <a:pt x="57" y="8"/>
                </a:cubicBezTo>
                <a:cubicBezTo>
                  <a:pt x="47" y="0"/>
                  <a:pt x="30" y="2"/>
                  <a:pt x="21" y="7"/>
                </a:cubicBezTo>
                <a:cubicBezTo>
                  <a:pt x="11" y="13"/>
                  <a:pt x="0" y="27"/>
                  <a:pt x="2" y="38"/>
                </a:cubicBezTo>
                <a:close/>
              </a:path>
            </a:pathLst>
          </a:custGeom>
          <a:solidFill>
            <a:schemeClr val="bg1">
              <a:alpha val="100000"/>
            </a:schemeClr>
          </a:solidFill>
          <a:ln w="9525">
            <a:noFill/>
          </a:ln>
        </p:spPr>
        <p:txBody>
          <a:bodyPr/>
          <a:lstStyle/>
          <a:p>
            <a:endParaRPr lang="zh-CN" altLang="en-US"/>
          </a:p>
        </p:txBody>
      </p:sp>
      <p:sp>
        <p:nvSpPr>
          <p:cNvPr id="32896" name="Freeform 129"/>
          <p:cNvSpPr/>
          <p:nvPr/>
        </p:nvSpPr>
        <p:spPr>
          <a:xfrm>
            <a:off x="4281488" y="3462338"/>
            <a:ext cx="98425" cy="76200"/>
          </a:xfrm>
          <a:custGeom>
            <a:avLst/>
            <a:gdLst/>
            <a:ahLst/>
            <a:cxnLst>
              <a:cxn ang="0">
                <a:pos x="109429933" y="108960920"/>
              </a:cxn>
              <a:cxn ang="0">
                <a:pos x="164145748" y="20071080"/>
              </a:cxn>
              <a:cxn ang="0">
                <a:pos x="60475375" y="20071080"/>
              </a:cxn>
              <a:cxn ang="0">
                <a:pos x="5759559" y="108960920"/>
              </a:cxn>
              <a:cxn ang="0">
                <a:pos x="109429933" y="108960920"/>
              </a:cxn>
            </a:cxnLst>
            <a:rect l="0" t="0" r="0" b="0"/>
            <a:pathLst>
              <a:path w="58" h="45">
                <a:moveTo>
                  <a:pt x="38" y="38"/>
                </a:moveTo>
                <a:cubicBezTo>
                  <a:pt x="48" y="33"/>
                  <a:pt x="58" y="19"/>
                  <a:pt x="57" y="7"/>
                </a:cubicBezTo>
                <a:cubicBezTo>
                  <a:pt x="47" y="0"/>
                  <a:pt x="30" y="1"/>
                  <a:pt x="21" y="7"/>
                </a:cubicBezTo>
                <a:cubicBezTo>
                  <a:pt x="11" y="12"/>
                  <a:pt x="0" y="26"/>
                  <a:pt x="2" y="38"/>
                </a:cubicBezTo>
                <a:cubicBezTo>
                  <a:pt x="11" y="45"/>
                  <a:pt x="28" y="44"/>
                  <a:pt x="38" y="38"/>
                </a:cubicBezTo>
                <a:close/>
              </a:path>
            </a:pathLst>
          </a:custGeom>
          <a:solidFill>
            <a:schemeClr val="bg1">
              <a:alpha val="100000"/>
            </a:schemeClr>
          </a:solidFill>
          <a:ln w="9525">
            <a:noFill/>
          </a:ln>
        </p:spPr>
        <p:txBody>
          <a:bodyPr/>
          <a:lstStyle/>
          <a:p>
            <a:endParaRPr lang="zh-CN" altLang="en-US"/>
          </a:p>
        </p:txBody>
      </p:sp>
      <p:sp>
        <p:nvSpPr>
          <p:cNvPr id="32897" name="Freeform 130"/>
          <p:cNvSpPr/>
          <p:nvPr/>
        </p:nvSpPr>
        <p:spPr>
          <a:xfrm>
            <a:off x="4159250" y="3384550"/>
            <a:ext cx="98425" cy="77788"/>
          </a:xfrm>
          <a:custGeom>
            <a:avLst/>
            <a:gdLst/>
            <a:ahLst/>
            <a:cxnLst>
              <a:cxn ang="0">
                <a:pos x="57595595" y="111526008"/>
              </a:cxn>
              <a:cxn ang="0">
                <a:pos x="164145748" y="108666454"/>
              </a:cxn>
              <a:cxn ang="0">
                <a:pos x="109429933" y="20016882"/>
              </a:cxn>
              <a:cxn ang="0">
                <a:pos x="5759559" y="22876436"/>
              </a:cxn>
              <a:cxn ang="0">
                <a:pos x="57595595" y="111526008"/>
              </a:cxn>
            </a:cxnLst>
            <a:rect l="0" t="0" r="0" b="0"/>
            <a:pathLst>
              <a:path w="58" h="46">
                <a:moveTo>
                  <a:pt x="20" y="39"/>
                </a:moveTo>
                <a:cubicBezTo>
                  <a:pt x="30" y="44"/>
                  <a:pt x="47" y="46"/>
                  <a:pt x="57" y="38"/>
                </a:cubicBezTo>
                <a:cubicBezTo>
                  <a:pt x="58" y="27"/>
                  <a:pt x="48" y="13"/>
                  <a:pt x="38" y="7"/>
                </a:cubicBezTo>
                <a:cubicBezTo>
                  <a:pt x="28" y="2"/>
                  <a:pt x="11" y="0"/>
                  <a:pt x="2" y="8"/>
                </a:cubicBezTo>
                <a:cubicBezTo>
                  <a:pt x="0" y="19"/>
                  <a:pt x="11" y="33"/>
                  <a:pt x="20" y="39"/>
                </a:cubicBezTo>
                <a:close/>
              </a:path>
            </a:pathLst>
          </a:custGeom>
          <a:solidFill>
            <a:schemeClr val="bg1">
              <a:alpha val="100000"/>
            </a:schemeClr>
          </a:solidFill>
          <a:ln w="9525">
            <a:noFill/>
          </a:ln>
        </p:spPr>
        <p:txBody>
          <a:bodyPr/>
          <a:lstStyle/>
          <a:p>
            <a:endParaRPr lang="zh-CN" altLang="en-US"/>
          </a:p>
        </p:txBody>
      </p:sp>
      <p:sp>
        <p:nvSpPr>
          <p:cNvPr id="32898" name="Freeform 131"/>
          <p:cNvSpPr/>
          <p:nvPr/>
        </p:nvSpPr>
        <p:spPr>
          <a:xfrm>
            <a:off x="4159250" y="3462338"/>
            <a:ext cx="98425" cy="76200"/>
          </a:xfrm>
          <a:custGeom>
            <a:avLst/>
            <a:gdLst/>
            <a:ahLst/>
            <a:cxnLst>
              <a:cxn ang="0">
                <a:pos x="57595595" y="108960920"/>
              </a:cxn>
              <a:cxn ang="0">
                <a:pos x="164145748" y="108960920"/>
              </a:cxn>
              <a:cxn ang="0">
                <a:pos x="109429933" y="20071080"/>
              </a:cxn>
              <a:cxn ang="0">
                <a:pos x="5759559" y="20071080"/>
              </a:cxn>
              <a:cxn ang="0">
                <a:pos x="57595595" y="108960920"/>
              </a:cxn>
            </a:cxnLst>
            <a:rect l="0" t="0" r="0" b="0"/>
            <a:pathLst>
              <a:path w="58" h="45">
                <a:moveTo>
                  <a:pt x="20" y="38"/>
                </a:moveTo>
                <a:cubicBezTo>
                  <a:pt x="30" y="44"/>
                  <a:pt x="47" y="45"/>
                  <a:pt x="57" y="38"/>
                </a:cubicBezTo>
                <a:cubicBezTo>
                  <a:pt x="58" y="26"/>
                  <a:pt x="48" y="12"/>
                  <a:pt x="38" y="7"/>
                </a:cubicBezTo>
                <a:cubicBezTo>
                  <a:pt x="28" y="1"/>
                  <a:pt x="11" y="0"/>
                  <a:pt x="2" y="7"/>
                </a:cubicBezTo>
                <a:cubicBezTo>
                  <a:pt x="0" y="19"/>
                  <a:pt x="11" y="33"/>
                  <a:pt x="20" y="38"/>
                </a:cubicBezTo>
                <a:close/>
              </a:path>
            </a:pathLst>
          </a:custGeom>
          <a:solidFill>
            <a:schemeClr val="bg1">
              <a:alpha val="100000"/>
            </a:schemeClr>
          </a:solidFill>
          <a:ln w="9525">
            <a:noFill/>
          </a:ln>
        </p:spPr>
        <p:txBody>
          <a:bodyPr/>
          <a:lstStyle/>
          <a:p>
            <a:endParaRPr lang="zh-CN" altLang="en-US"/>
          </a:p>
        </p:txBody>
      </p:sp>
      <p:sp>
        <p:nvSpPr>
          <p:cNvPr id="32899" name="Freeform 132"/>
          <p:cNvSpPr/>
          <p:nvPr/>
        </p:nvSpPr>
        <p:spPr>
          <a:xfrm>
            <a:off x="4264025" y="3435350"/>
            <a:ext cx="11113" cy="123825"/>
          </a:xfrm>
          <a:custGeom>
            <a:avLst/>
            <a:gdLst/>
            <a:ahLst/>
            <a:cxnLst>
              <a:cxn ang="0">
                <a:pos x="0" y="5753622"/>
              </a:cxn>
              <a:cxn ang="0">
                <a:pos x="0" y="201403907"/>
              </a:cxn>
              <a:cxn ang="0">
                <a:pos x="7561603" y="210036036"/>
              </a:cxn>
              <a:cxn ang="0">
                <a:pos x="17642681" y="201403907"/>
              </a:cxn>
              <a:cxn ang="0">
                <a:pos x="17642681" y="5753622"/>
              </a:cxn>
              <a:cxn ang="0">
                <a:pos x="7561603" y="0"/>
              </a:cxn>
              <a:cxn ang="0">
                <a:pos x="0" y="5753622"/>
              </a:cxn>
            </a:cxnLst>
            <a:rect l="0" t="0" r="0" b="0"/>
            <a:pathLst>
              <a:path w="7" h="73">
                <a:moveTo>
                  <a:pt x="0" y="2"/>
                </a:moveTo>
                <a:cubicBezTo>
                  <a:pt x="0" y="70"/>
                  <a:pt x="0" y="70"/>
                  <a:pt x="0" y="70"/>
                </a:cubicBezTo>
                <a:cubicBezTo>
                  <a:pt x="0" y="72"/>
                  <a:pt x="1" y="73"/>
                  <a:pt x="3" y="73"/>
                </a:cubicBezTo>
                <a:cubicBezTo>
                  <a:pt x="5" y="73"/>
                  <a:pt x="7" y="72"/>
                  <a:pt x="7" y="70"/>
                </a:cubicBezTo>
                <a:cubicBezTo>
                  <a:pt x="7" y="2"/>
                  <a:pt x="7" y="2"/>
                  <a:pt x="7" y="2"/>
                </a:cubicBezTo>
                <a:cubicBezTo>
                  <a:pt x="7" y="1"/>
                  <a:pt x="5" y="0"/>
                  <a:pt x="3" y="0"/>
                </a:cubicBezTo>
                <a:cubicBezTo>
                  <a:pt x="1" y="0"/>
                  <a:pt x="0" y="1"/>
                  <a:pt x="0" y="2"/>
                </a:cubicBezTo>
                <a:close/>
              </a:path>
            </a:pathLst>
          </a:custGeom>
          <a:solidFill>
            <a:schemeClr val="bg1">
              <a:alpha val="100000"/>
            </a:schemeClr>
          </a:solidFill>
          <a:ln w="9525">
            <a:noFill/>
          </a:ln>
        </p:spPr>
        <p:txBody>
          <a:bodyPr/>
          <a:lstStyle/>
          <a:p>
            <a:endParaRPr lang="zh-CN" altLang="en-US"/>
          </a:p>
        </p:txBody>
      </p:sp>
      <p:sp>
        <p:nvSpPr>
          <p:cNvPr id="32900" name="Freeform 133"/>
          <p:cNvSpPr>
            <a:spLocks noEditPoints="1"/>
          </p:cNvSpPr>
          <p:nvPr/>
        </p:nvSpPr>
        <p:spPr>
          <a:xfrm>
            <a:off x="5202238" y="3979863"/>
            <a:ext cx="227012" cy="266700"/>
          </a:xfrm>
          <a:custGeom>
            <a:avLst/>
            <a:gdLst/>
            <a:ahLst/>
            <a:cxnLst>
              <a:cxn ang="0">
                <a:pos x="355887051" y="415537286"/>
              </a:cxn>
              <a:cxn ang="0">
                <a:pos x="384587128" y="80798209"/>
              </a:cxn>
              <a:cxn ang="0">
                <a:pos x="327185280" y="60598657"/>
              </a:cxn>
              <a:cxn ang="0">
                <a:pos x="378847451" y="5770573"/>
              </a:cxn>
              <a:cxn ang="0">
                <a:pos x="321445604" y="34628532"/>
              </a:cxn>
              <a:cxn ang="0">
                <a:pos x="350145681" y="118312876"/>
              </a:cxn>
              <a:cxn ang="0">
                <a:pos x="321445604" y="314537826"/>
              </a:cxn>
              <a:cxn ang="0">
                <a:pos x="344406004" y="366479775"/>
              </a:cxn>
              <a:cxn ang="0">
                <a:pos x="321445604" y="453050255"/>
              </a:cxn>
              <a:cxn ang="0">
                <a:pos x="321445604" y="34628532"/>
              </a:cxn>
              <a:cxn ang="0">
                <a:pos x="292745527" y="43285240"/>
              </a:cxn>
              <a:cxn ang="0">
                <a:pos x="246824726" y="20199552"/>
              </a:cxn>
              <a:cxn ang="0">
                <a:pos x="261175612" y="60598657"/>
              </a:cxn>
              <a:cxn ang="0">
                <a:pos x="246824726" y="80798209"/>
              </a:cxn>
              <a:cxn ang="0">
                <a:pos x="321445604" y="118312876"/>
              </a:cxn>
              <a:cxn ang="0">
                <a:pos x="246824726" y="415537286"/>
              </a:cxn>
              <a:cxn ang="0">
                <a:pos x="309966251" y="453050255"/>
              </a:cxn>
              <a:cxn ang="0">
                <a:pos x="321445604" y="389565462"/>
              </a:cxn>
              <a:cxn ang="0">
                <a:pos x="298485203" y="366479775"/>
              </a:cxn>
              <a:cxn ang="0">
                <a:pos x="321445604" y="343394087"/>
              </a:cxn>
              <a:cxn ang="0">
                <a:pos x="321445604" y="314537826"/>
              </a:cxn>
              <a:cxn ang="0">
                <a:pos x="246824726" y="343394087"/>
              </a:cxn>
              <a:cxn ang="0">
                <a:pos x="246824726" y="389565462"/>
              </a:cxn>
              <a:cxn ang="0">
                <a:pos x="246824726" y="389565462"/>
              </a:cxn>
              <a:cxn ang="0">
                <a:pos x="246824726" y="20199552"/>
              </a:cxn>
              <a:cxn ang="0">
                <a:pos x="206643602" y="5770573"/>
              </a:cxn>
              <a:cxn ang="0">
                <a:pos x="246824726" y="51941948"/>
              </a:cxn>
              <a:cxn ang="0">
                <a:pos x="246824726" y="80798209"/>
              </a:cxn>
              <a:cxn ang="0">
                <a:pos x="192294411" y="118312876"/>
              </a:cxn>
              <a:cxn ang="0">
                <a:pos x="246824726" y="80798209"/>
              </a:cxn>
              <a:cxn ang="0">
                <a:pos x="246824726" y="415537286"/>
              </a:cxn>
              <a:cxn ang="0">
                <a:pos x="246824726" y="389565462"/>
              </a:cxn>
              <a:cxn ang="0">
                <a:pos x="246824726" y="343394087"/>
              </a:cxn>
              <a:cxn ang="0">
                <a:pos x="192294411" y="314537826"/>
              </a:cxn>
              <a:cxn ang="0">
                <a:pos x="192294411" y="80798209"/>
              </a:cxn>
              <a:cxn ang="0">
                <a:pos x="0" y="415537286"/>
              </a:cxn>
              <a:cxn ang="0">
                <a:pos x="28700077" y="453050255"/>
              </a:cxn>
              <a:cxn ang="0">
                <a:pos x="74620877" y="415537286"/>
              </a:cxn>
              <a:cxn ang="0">
                <a:pos x="192294411" y="314537826"/>
              </a:cxn>
              <a:cxn ang="0">
                <a:pos x="34441447" y="118312876"/>
              </a:cxn>
              <a:cxn ang="0">
                <a:pos x="192294411" y="118312876"/>
              </a:cxn>
            </a:cxnLst>
            <a:rect l="0" t="0" r="0" b="0"/>
            <a:pathLst>
              <a:path w="134" h="157">
                <a:moveTo>
                  <a:pt x="124" y="157"/>
                </a:moveTo>
                <a:cubicBezTo>
                  <a:pt x="124" y="144"/>
                  <a:pt x="124" y="144"/>
                  <a:pt x="124" y="144"/>
                </a:cubicBezTo>
                <a:cubicBezTo>
                  <a:pt x="134" y="144"/>
                  <a:pt x="134" y="144"/>
                  <a:pt x="134" y="144"/>
                </a:cubicBezTo>
                <a:cubicBezTo>
                  <a:pt x="134" y="28"/>
                  <a:pt x="134" y="28"/>
                  <a:pt x="134" y="28"/>
                </a:cubicBezTo>
                <a:cubicBezTo>
                  <a:pt x="115" y="28"/>
                  <a:pt x="115" y="28"/>
                  <a:pt x="115" y="28"/>
                </a:cubicBezTo>
                <a:cubicBezTo>
                  <a:pt x="115" y="25"/>
                  <a:pt x="115" y="23"/>
                  <a:pt x="114" y="21"/>
                </a:cubicBezTo>
                <a:cubicBezTo>
                  <a:pt x="131" y="8"/>
                  <a:pt x="131" y="8"/>
                  <a:pt x="131" y="8"/>
                </a:cubicBezTo>
                <a:cubicBezTo>
                  <a:pt x="133" y="6"/>
                  <a:pt x="133" y="4"/>
                  <a:pt x="132" y="2"/>
                </a:cubicBezTo>
                <a:cubicBezTo>
                  <a:pt x="130" y="0"/>
                  <a:pt x="128" y="0"/>
                  <a:pt x="126" y="1"/>
                </a:cubicBezTo>
                <a:cubicBezTo>
                  <a:pt x="112" y="12"/>
                  <a:pt x="112" y="12"/>
                  <a:pt x="112" y="12"/>
                </a:cubicBezTo>
                <a:cubicBezTo>
                  <a:pt x="112" y="41"/>
                  <a:pt x="112" y="41"/>
                  <a:pt x="112" y="41"/>
                </a:cubicBezTo>
                <a:cubicBezTo>
                  <a:pt x="122" y="41"/>
                  <a:pt x="122" y="41"/>
                  <a:pt x="122" y="41"/>
                </a:cubicBezTo>
                <a:cubicBezTo>
                  <a:pt x="122" y="109"/>
                  <a:pt x="122" y="109"/>
                  <a:pt x="122" y="109"/>
                </a:cubicBezTo>
                <a:cubicBezTo>
                  <a:pt x="112" y="109"/>
                  <a:pt x="112" y="109"/>
                  <a:pt x="112" y="109"/>
                </a:cubicBezTo>
                <a:cubicBezTo>
                  <a:pt x="112" y="119"/>
                  <a:pt x="112" y="119"/>
                  <a:pt x="112" y="119"/>
                </a:cubicBezTo>
                <a:cubicBezTo>
                  <a:pt x="116" y="119"/>
                  <a:pt x="120" y="123"/>
                  <a:pt x="120" y="127"/>
                </a:cubicBezTo>
                <a:cubicBezTo>
                  <a:pt x="120" y="131"/>
                  <a:pt x="116" y="135"/>
                  <a:pt x="112" y="135"/>
                </a:cubicBezTo>
                <a:cubicBezTo>
                  <a:pt x="112" y="157"/>
                  <a:pt x="112" y="157"/>
                  <a:pt x="112" y="157"/>
                </a:cubicBezTo>
                <a:lnTo>
                  <a:pt x="124" y="157"/>
                </a:lnTo>
                <a:close/>
                <a:moveTo>
                  <a:pt x="112" y="12"/>
                </a:moveTo>
                <a:cubicBezTo>
                  <a:pt x="107" y="16"/>
                  <a:pt x="107" y="16"/>
                  <a:pt x="107" y="16"/>
                </a:cubicBezTo>
                <a:cubicBezTo>
                  <a:pt x="106" y="15"/>
                  <a:pt x="104" y="15"/>
                  <a:pt x="102" y="15"/>
                </a:cubicBezTo>
                <a:cubicBezTo>
                  <a:pt x="100" y="15"/>
                  <a:pt x="99" y="15"/>
                  <a:pt x="97" y="16"/>
                </a:cubicBezTo>
                <a:cubicBezTo>
                  <a:pt x="86" y="7"/>
                  <a:pt x="86" y="7"/>
                  <a:pt x="86" y="7"/>
                </a:cubicBezTo>
                <a:cubicBezTo>
                  <a:pt x="86" y="18"/>
                  <a:pt x="86" y="18"/>
                  <a:pt x="86" y="18"/>
                </a:cubicBezTo>
                <a:cubicBezTo>
                  <a:pt x="91" y="21"/>
                  <a:pt x="91" y="21"/>
                  <a:pt x="91" y="21"/>
                </a:cubicBezTo>
                <a:cubicBezTo>
                  <a:pt x="89" y="23"/>
                  <a:pt x="89" y="25"/>
                  <a:pt x="89" y="28"/>
                </a:cubicBezTo>
                <a:cubicBezTo>
                  <a:pt x="86" y="28"/>
                  <a:pt x="86" y="28"/>
                  <a:pt x="86" y="28"/>
                </a:cubicBezTo>
                <a:cubicBezTo>
                  <a:pt x="86" y="41"/>
                  <a:pt x="86" y="41"/>
                  <a:pt x="86" y="41"/>
                </a:cubicBezTo>
                <a:cubicBezTo>
                  <a:pt x="112" y="41"/>
                  <a:pt x="112" y="41"/>
                  <a:pt x="112" y="41"/>
                </a:cubicBezTo>
                <a:cubicBezTo>
                  <a:pt x="112" y="12"/>
                  <a:pt x="112" y="12"/>
                  <a:pt x="112" y="12"/>
                </a:cubicBezTo>
                <a:close/>
                <a:moveTo>
                  <a:pt x="86" y="144"/>
                </a:moveTo>
                <a:cubicBezTo>
                  <a:pt x="108" y="144"/>
                  <a:pt x="108" y="144"/>
                  <a:pt x="108" y="144"/>
                </a:cubicBezTo>
                <a:cubicBezTo>
                  <a:pt x="108" y="157"/>
                  <a:pt x="108" y="157"/>
                  <a:pt x="108" y="157"/>
                </a:cubicBezTo>
                <a:cubicBezTo>
                  <a:pt x="112" y="157"/>
                  <a:pt x="112" y="157"/>
                  <a:pt x="112" y="157"/>
                </a:cubicBezTo>
                <a:cubicBezTo>
                  <a:pt x="112" y="135"/>
                  <a:pt x="112" y="135"/>
                  <a:pt x="112" y="135"/>
                </a:cubicBezTo>
                <a:cubicBezTo>
                  <a:pt x="112" y="135"/>
                  <a:pt x="112" y="135"/>
                  <a:pt x="112" y="135"/>
                </a:cubicBezTo>
                <a:cubicBezTo>
                  <a:pt x="107" y="135"/>
                  <a:pt x="104" y="131"/>
                  <a:pt x="104" y="127"/>
                </a:cubicBezTo>
                <a:cubicBezTo>
                  <a:pt x="104" y="127"/>
                  <a:pt x="104" y="127"/>
                  <a:pt x="104" y="127"/>
                </a:cubicBezTo>
                <a:cubicBezTo>
                  <a:pt x="104" y="123"/>
                  <a:pt x="107" y="119"/>
                  <a:pt x="112" y="119"/>
                </a:cubicBezTo>
                <a:cubicBezTo>
                  <a:pt x="112" y="119"/>
                  <a:pt x="112" y="119"/>
                  <a:pt x="112" y="119"/>
                </a:cubicBezTo>
                <a:cubicBezTo>
                  <a:pt x="112" y="109"/>
                  <a:pt x="112" y="109"/>
                  <a:pt x="112" y="109"/>
                </a:cubicBezTo>
                <a:cubicBezTo>
                  <a:pt x="86" y="109"/>
                  <a:pt x="86" y="109"/>
                  <a:pt x="86" y="109"/>
                </a:cubicBezTo>
                <a:cubicBezTo>
                  <a:pt x="86" y="119"/>
                  <a:pt x="86" y="119"/>
                  <a:pt x="86" y="119"/>
                </a:cubicBezTo>
                <a:cubicBezTo>
                  <a:pt x="90" y="119"/>
                  <a:pt x="94" y="123"/>
                  <a:pt x="94" y="127"/>
                </a:cubicBezTo>
                <a:cubicBezTo>
                  <a:pt x="94" y="131"/>
                  <a:pt x="90" y="135"/>
                  <a:pt x="86" y="135"/>
                </a:cubicBezTo>
                <a:cubicBezTo>
                  <a:pt x="86" y="144"/>
                  <a:pt x="86" y="144"/>
                  <a:pt x="86" y="144"/>
                </a:cubicBezTo>
                <a:close/>
                <a:moveTo>
                  <a:pt x="86" y="135"/>
                </a:moveTo>
                <a:cubicBezTo>
                  <a:pt x="86" y="135"/>
                  <a:pt x="86" y="135"/>
                  <a:pt x="86" y="135"/>
                </a:cubicBezTo>
                <a:moveTo>
                  <a:pt x="86" y="7"/>
                </a:moveTo>
                <a:cubicBezTo>
                  <a:pt x="78" y="1"/>
                  <a:pt x="78" y="1"/>
                  <a:pt x="78" y="1"/>
                </a:cubicBezTo>
                <a:cubicBezTo>
                  <a:pt x="76" y="0"/>
                  <a:pt x="74" y="0"/>
                  <a:pt x="72" y="2"/>
                </a:cubicBezTo>
                <a:cubicBezTo>
                  <a:pt x="71" y="4"/>
                  <a:pt x="71" y="6"/>
                  <a:pt x="73" y="8"/>
                </a:cubicBezTo>
                <a:cubicBezTo>
                  <a:pt x="86" y="18"/>
                  <a:pt x="86" y="18"/>
                  <a:pt x="86" y="18"/>
                </a:cubicBezTo>
                <a:cubicBezTo>
                  <a:pt x="86" y="7"/>
                  <a:pt x="86" y="7"/>
                  <a:pt x="86" y="7"/>
                </a:cubicBezTo>
                <a:close/>
                <a:moveTo>
                  <a:pt x="86" y="28"/>
                </a:moveTo>
                <a:cubicBezTo>
                  <a:pt x="67" y="28"/>
                  <a:pt x="67" y="28"/>
                  <a:pt x="67" y="28"/>
                </a:cubicBezTo>
                <a:cubicBezTo>
                  <a:pt x="67" y="41"/>
                  <a:pt x="67" y="41"/>
                  <a:pt x="67" y="41"/>
                </a:cubicBezTo>
                <a:cubicBezTo>
                  <a:pt x="86" y="41"/>
                  <a:pt x="86" y="41"/>
                  <a:pt x="86" y="41"/>
                </a:cubicBezTo>
                <a:cubicBezTo>
                  <a:pt x="86" y="28"/>
                  <a:pt x="86" y="28"/>
                  <a:pt x="86" y="28"/>
                </a:cubicBezTo>
                <a:close/>
                <a:moveTo>
                  <a:pt x="67" y="144"/>
                </a:moveTo>
                <a:cubicBezTo>
                  <a:pt x="86" y="144"/>
                  <a:pt x="86" y="144"/>
                  <a:pt x="86" y="144"/>
                </a:cubicBezTo>
                <a:cubicBezTo>
                  <a:pt x="86" y="135"/>
                  <a:pt x="86" y="135"/>
                  <a:pt x="86" y="135"/>
                </a:cubicBezTo>
                <a:cubicBezTo>
                  <a:pt x="86" y="135"/>
                  <a:pt x="86" y="135"/>
                  <a:pt x="86" y="135"/>
                </a:cubicBezTo>
                <a:cubicBezTo>
                  <a:pt x="82" y="135"/>
                  <a:pt x="78" y="131"/>
                  <a:pt x="78" y="127"/>
                </a:cubicBezTo>
                <a:cubicBezTo>
                  <a:pt x="78" y="123"/>
                  <a:pt x="82" y="119"/>
                  <a:pt x="86" y="119"/>
                </a:cubicBezTo>
                <a:cubicBezTo>
                  <a:pt x="86" y="109"/>
                  <a:pt x="86" y="109"/>
                  <a:pt x="86" y="109"/>
                </a:cubicBezTo>
                <a:cubicBezTo>
                  <a:pt x="67" y="109"/>
                  <a:pt x="67" y="109"/>
                  <a:pt x="67" y="109"/>
                </a:cubicBezTo>
                <a:lnTo>
                  <a:pt x="67" y="144"/>
                </a:lnTo>
                <a:close/>
                <a:moveTo>
                  <a:pt x="67" y="28"/>
                </a:moveTo>
                <a:cubicBezTo>
                  <a:pt x="0" y="28"/>
                  <a:pt x="0" y="28"/>
                  <a:pt x="0" y="28"/>
                </a:cubicBezTo>
                <a:cubicBezTo>
                  <a:pt x="0" y="144"/>
                  <a:pt x="0" y="144"/>
                  <a:pt x="0" y="144"/>
                </a:cubicBezTo>
                <a:cubicBezTo>
                  <a:pt x="10" y="144"/>
                  <a:pt x="10" y="144"/>
                  <a:pt x="10" y="144"/>
                </a:cubicBezTo>
                <a:cubicBezTo>
                  <a:pt x="10" y="157"/>
                  <a:pt x="10" y="157"/>
                  <a:pt x="10" y="157"/>
                </a:cubicBezTo>
                <a:cubicBezTo>
                  <a:pt x="26" y="157"/>
                  <a:pt x="26" y="157"/>
                  <a:pt x="26" y="157"/>
                </a:cubicBezTo>
                <a:cubicBezTo>
                  <a:pt x="26" y="144"/>
                  <a:pt x="26" y="144"/>
                  <a:pt x="26" y="144"/>
                </a:cubicBezTo>
                <a:cubicBezTo>
                  <a:pt x="67" y="144"/>
                  <a:pt x="67" y="144"/>
                  <a:pt x="67" y="144"/>
                </a:cubicBezTo>
                <a:cubicBezTo>
                  <a:pt x="67" y="109"/>
                  <a:pt x="67" y="109"/>
                  <a:pt x="67" y="109"/>
                </a:cubicBezTo>
                <a:cubicBezTo>
                  <a:pt x="12" y="109"/>
                  <a:pt x="12" y="109"/>
                  <a:pt x="12" y="109"/>
                </a:cubicBezTo>
                <a:cubicBezTo>
                  <a:pt x="12" y="41"/>
                  <a:pt x="12" y="41"/>
                  <a:pt x="12" y="41"/>
                </a:cubicBezTo>
                <a:cubicBezTo>
                  <a:pt x="12" y="41"/>
                  <a:pt x="12" y="41"/>
                  <a:pt x="12" y="41"/>
                </a:cubicBezTo>
                <a:cubicBezTo>
                  <a:pt x="67" y="41"/>
                  <a:pt x="67" y="41"/>
                  <a:pt x="67" y="41"/>
                </a:cubicBezTo>
                <a:lnTo>
                  <a:pt x="67" y="28"/>
                </a:lnTo>
                <a:close/>
              </a:path>
            </a:pathLst>
          </a:custGeom>
          <a:solidFill>
            <a:schemeClr val="bg1">
              <a:alpha val="100000"/>
            </a:schemeClr>
          </a:solidFill>
          <a:ln w="9525">
            <a:noFill/>
          </a:ln>
        </p:spPr>
        <p:txBody>
          <a:bodyPr/>
          <a:lstStyle/>
          <a:p>
            <a:endParaRPr lang="zh-CN" altLang="en-US"/>
          </a:p>
        </p:txBody>
      </p:sp>
      <p:sp>
        <p:nvSpPr>
          <p:cNvPr id="32901" name="Oval 134"/>
          <p:cNvSpPr/>
          <p:nvPr/>
        </p:nvSpPr>
        <p:spPr>
          <a:xfrm>
            <a:off x="5534025" y="4249738"/>
            <a:ext cx="47625" cy="47625"/>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02" name="Freeform 135"/>
          <p:cNvSpPr>
            <a:spLocks noEditPoints="1"/>
          </p:cNvSpPr>
          <p:nvPr/>
        </p:nvSpPr>
        <p:spPr>
          <a:xfrm>
            <a:off x="5353050" y="4387850"/>
            <a:ext cx="103188" cy="103188"/>
          </a:xfrm>
          <a:custGeom>
            <a:avLst/>
            <a:gdLst/>
            <a:ahLst/>
            <a:cxnLst>
              <a:cxn ang="0">
                <a:pos x="85845650" y="174553497"/>
              </a:cxn>
              <a:cxn ang="0">
                <a:pos x="174553497" y="88707848"/>
              </a:cxn>
              <a:cxn ang="0">
                <a:pos x="85845650" y="0"/>
              </a:cxn>
              <a:cxn ang="0">
                <a:pos x="85845650" y="40060626"/>
              </a:cxn>
              <a:cxn ang="0">
                <a:pos x="134492871" y="88707848"/>
              </a:cxn>
              <a:cxn ang="0">
                <a:pos x="85845650" y="134492871"/>
              </a:cxn>
              <a:cxn ang="0">
                <a:pos x="85845650" y="174553497"/>
              </a:cxn>
              <a:cxn ang="0">
                <a:pos x="85845650" y="0"/>
              </a:cxn>
              <a:cxn ang="0">
                <a:pos x="0" y="88707848"/>
              </a:cxn>
              <a:cxn ang="0">
                <a:pos x="85845650" y="174553497"/>
              </a:cxn>
              <a:cxn ang="0">
                <a:pos x="85845650" y="174553497"/>
              </a:cxn>
              <a:cxn ang="0">
                <a:pos x="85845650" y="134492871"/>
              </a:cxn>
              <a:cxn ang="0">
                <a:pos x="85845650" y="134492871"/>
              </a:cxn>
              <a:cxn ang="0">
                <a:pos x="85845650" y="134492871"/>
              </a:cxn>
              <a:cxn ang="0">
                <a:pos x="40060626" y="88707848"/>
              </a:cxn>
              <a:cxn ang="0">
                <a:pos x="85845650" y="40060626"/>
              </a:cxn>
              <a:cxn ang="0">
                <a:pos x="85845650" y="40060626"/>
              </a:cxn>
              <a:cxn ang="0">
                <a:pos x="85845650" y="0"/>
              </a:cxn>
            </a:cxnLst>
            <a:rect l="0" t="0" r="0" b="0"/>
            <a:pathLst>
              <a:path w="61" h="61">
                <a:moveTo>
                  <a:pt x="30" y="61"/>
                </a:moveTo>
                <a:cubicBezTo>
                  <a:pt x="47" y="61"/>
                  <a:pt x="61" y="47"/>
                  <a:pt x="61" y="31"/>
                </a:cubicBezTo>
                <a:cubicBezTo>
                  <a:pt x="61" y="14"/>
                  <a:pt x="47" y="0"/>
                  <a:pt x="30" y="0"/>
                </a:cubicBezTo>
                <a:cubicBezTo>
                  <a:pt x="30" y="14"/>
                  <a:pt x="30" y="14"/>
                  <a:pt x="30" y="14"/>
                </a:cubicBezTo>
                <a:cubicBezTo>
                  <a:pt x="39" y="14"/>
                  <a:pt x="47" y="22"/>
                  <a:pt x="47" y="31"/>
                </a:cubicBezTo>
                <a:cubicBezTo>
                  <a:pt x="47" y="40"/>
                  <a:pt x="39" y="47"/>
                  <a:pt x="30" y="47"/>
                </a:cubicBezTo>
                <a:lnTo>
                  <a:pt x="30" y="61"/>
                </a:lnTo>
                <a:close/>
                <a:moveTo>
                  <a:pt x="30" y="0"/>
                </a:moveTo>
                <a:cubicBezTo>
                  <a:pt x="14" y="0"/>
                  <a:pt x="0" y="14"/>
                  <a:pt x="0" y="31"/>
                </a:cubicBezTo>
                <a:cubicBezTo>
                  <a:pt x="0" y="47"/>
                  <a:pt x="14" y="61"/>
                  <a:pt x="30" y="61"/>
                </a:cubicBezTo>
                <a:cubicBezTo>
                  <a:pt x="30" y="61"/>
                  <a:pt x="30" y="61"/>
                  <a:pt x="30" y="61"/>
                </a:cubicBezTo>
                <a:cubicBezTo>
                  <a:pt x="30" y="47"/>
                  <a:pt x="30" y="47"/>
                  <a:pt x="30" y="47"/>
                </a:cubicBezTo>
                <a:cubicBezTo>
                  <a:pt x="30" y="47"/>
                  <a:pt x="30" y="47"/>
                  <a:pt x="30" y="47"/>
                </a:cubicBezTo>
                <a:cubicBezTo>
                  <a:pt x="30" y="47"/>
                  <a:pt x="30" y="47"/>
                  <a:pt x="30" y="47"/>
                </a:cubicBezTo>
                <a:cubicBezTo>
                  <a:pt x="21" y="47"/>
                  <a:pt x="14" y="40"/>
                  <a:pt x="14" y="31"/>
                </a:cubicBezTo>
                <a:cubicBezTo>
                  <a:pt x="14" y="22"/>
                  <a:pt x="21" y="14"/>
                  <a:pt x="30" y="14"/>
                </a:cubicBezTo>
                <a:cubicBezTo>
                  <a:pt x="30" y="14"/>
                  <a:pt x="30" y="14"/>
                  <a:pt x="30" y="14"/>
                </a:cubicBezTo>
                <a:cubicBezTo>
                  <a:pt x="30" y="0"/>
                  <a:pt x="30" y="0"/>
                  <a:pt x="30" y="0"/>
                </a:cubicBezTo>
                <a:close/>
              </a:path>
            </a:pathLst>
          </a:custGeom>
          <a:solidFill>
            <a:schemeClr val="bg1">
              <a:alpha val="100000"/>
            </a:schemeClr>
          </a:solidFill>
          <a:ln w="9525">
            <a:noFill/>
          </a:ln>
        </p:spPr>
        <p:txBody>
          <a:bodyPr/>
          <a:lstStyle/>
          <a:p>
            <a:endParaRPr lang="zh-CN" altLang="en-US"/>
          </a:p>
        </p:txBody>
      </p:sp>
      <p:sp>
        <p:nvSpPr>
          <p:cNvPr id="32903" name="Freeform 136"/>
          <p:cNvSpPr/>
          <p:nvPr/>
        </p:nvSpPr>
        <p:spPr>
          <a:xfrm>
            <a:off x="5341938" y="4364038"/>
            <a:ext cx="122237" cy="44450"/>
          </a:xfrm>
          <a:custGeom>
            <a:avLst/>
            <a:gdLst/>
            <a:ahLst/>
            <a:cxnLst>
              <a:cxn ang="0">
                <a:pos x="17294838" y="75992404"/>
              </a:cxn>
              <a:cxn ang="0">
                <a:pos x="28824164" y="70147229"/>
              </a:cxn>
              <a:cxn ang="0">
                <a:pos x="103763933" y="26305852"/>
              </a:cxn>
              <a:cxn ang="0">
                <a:pos x="181586459" y="70147229"/>
              </a:cxn>
              <a:cxn ang="0">
                <a:pos x="201764053" y="73068962"/>
              </a:cxn>
              <a:cxn ang="0">
                <a:pos x="204645111" y="52609994"/>
              </a:cxn>
              <a:cxn ang="0">
                <a:pos x="103763933" y="0"/>
              </a:cxn>
              <a:cxn ang="0">
                <a:pos x="5765512" y="52609994"/>
              </a:cxn>
              <a:cxn ang="0">
                <a:pos x="8646570" y="73068962"/>
              </a:cxn>
              <a:cxn ang="0">
                <a:pos x="17294838" y="75992404"/>
              </a:cxn>
            </a:cxnLst>
            <a:rect l="0" t="0" r="0" b="0"/>
            <a:pathLst>
              <a:path w="72" h="26">
                <a:moveTo>
                  <a:pt x="6" y="26"/>
                </a:moveTo>
                <a:cubicBezTo>
                  <a:pt x="7" y="26"/>
                  <a:pt x="9" y="25"/>
                  <a:pt x="10" y="24"/>
                </a:cubicBezTo>
                <a:cubicBezTo>
                  <a:pt x="16" y="15"/>
                  <a:pt x="26" y="9"/>
                  <a:pt x="36" y="9"/>
                </a:cubicBezTo>
                <a:cubicBezTo>
                  <a:pt x="47" y="9"/>
                  <a:pt x="57" y="15"/>
                  <a:pt x="63" y="24"/>
                </a:cubicBezTo>
                <a:cubicBezTo>
                  <a:pt x="65" y="26"/>
                  <a:pt x="67" y="26"/>
                  <a:pt x="70" y="25"/>
                </a:cubicBezTo>
                <a:cubicBezTo>
                  <a:pt x="72" y="23"/>
                  <a:pt x="72" y="20"/>
                  <a:pt x="71" y="18"/>
                </a:cubicBezTo>
                <a:cubicBezTo>
                  <a:pt x="63" y="7"/>
                  <a:pt x="50" y="0"/>
                  <a:pt x="36" y="0"/>
                </a:cubicBezTo>
                <a:cubicBezTo>
                  <a:pt x="23" y="0"/>
                  <a:pt x="10" y="7"/>
                  <a:pt x="2" y="18"/>
                </a:cubicBezTo>
                <a:cubicBezTo>
                  <a:pt x="0" y="20"/>
                  <a:pt x="1" y="23"/>
                  <a:pt x="3" y="25"/>
                </a:cubicBezTo>
                <a:cubicBezTo>
                  <a:pt x="4" y="25"/>
                  <a:pt x="5" y="26"/>
                  <a:pt x="6" y="26"/>
                </a:cubicBezTo>
                <a:close/>
              </a:path>
            </a:pathLst>
          </a:custGeom>
          <a:solidFill>
            <a:schemeClr val="bg1">
              <a:alpha val="100000"/>
            </a:schemeClr>
          </a:solidFill>
          <a:ln w="9525">
            <a:noFill/>
          </a:ln>
        </p:spPr>
        <p:txBody>
          <a:bodyPr/>
          <a:lstStyle/>
          <a:p>
            <a:endParaRPr lang="zh-CN" altLang="en-US"/>
          </a:p>
        </p:txBody>
      </p:sp>
      <p:sp>
        <p:nvSpPr>
          <p:cNvPr id="32904" name="Freeform 137"/>
          <p:cNvSpPr>
            <a:spLocks noEditPoints="1"/>
          </p:cNvSpPr>
          <p:nvPr/>
        </p:nvSpPr>
        <p:spPr>
          <a:xfrm>
            <a:off x="5537200" y="4387850"/>
            <a:ext cx="103188" cy="103188"/>
          </a:xfrm>
          <a:custGeom>
            <a:avLst/>
            <a:gdLst/>
            <a:ahLst/>
            <a:cxnLst>
              <a:cxn ang="0">
                <a:pos x="88707848" y="0"/>
              </a:cxn>
              <a:cxn ang="0">
                <a:pos x="88707848" y="0"/>
              </a:cxn>
              <a:cxn ang="0">
                <a:pos x="88707848" y="40060626"/>
              </a:cxn>
              <a:cxn ang="0">
                <a:pos x="88707848" y="40060626"/>
              </a:cxn>
              <a:cxn ang="0">
                <a:pos x="134492871" y="88707848"/>
              </a:cxn>
              <a:cxn ang="0">
                <a:pos x="88707848" y="134492871"/>
              </a:cxn>
              <a:cxn ang="0">
                <a:pos x="88707848" y="134492871"/>
              </a:cxn>
              <a:cxn ang="0">
                <a:pos x="88707848" y="134492871"/>
              </a:cxn>
              <a:cxn ang="0">
                <a:pos x="88707848" y="174553497"/>
              </a:cxn>
              <a:cxn ang="0">
                <a:pos x="88707848" y="174553497"/>
              </a:cxn>
              <a:cxn ang="0">
                <a:pos x="174553497" y="88707848"/>
              </a:cxn>
              <a:cxn ang="0">
                <a:pos x="88707848" y="0"/>
              </a:cxn>
              <a:cxn ang="0">
                <a:pos x="88707848" y="0"/>
              </a:cxn>
              <a:cxn ang="0">
                <a:pos x="0" y="88707848"/>
              </a:cxn>
              <a:cxn ang="0">
                <a:pos x="88707848" y="174553497"/>
              </a:cxn>
              <a:cxn ang="0">
                <a:pos x="88707848" y="134492871"/>
              </a:cxn>
              <a:cxn ang="0">
                <a:pos x="40060626" y="88707848"/>
              </a:cxn>
              <a:cxn ang="0">
                <a:pos x="88707848" y="40060626"/>
              </a:cxn>
              <a:cxn ang="0">
                <a:pos x="88707848" y="0"/>
              </a:cxn>
            </a:cxnLst>
            <a:rect l="0" t="0" r="0" b="0"/>
            <a:pathLst>
              <a:path w="61" h="61">
                <a:moveTo>
                  <a:pt x="31" y="0"/>
                </a:moveTo>
                <a:cubicBezTo>
                  <a:pt x="31" y="0"/>
                  <a:pt x="31" y="0"/>
                  <a:pt x="31" y="0"/>
                </a:cubicBezTo>
                <a:cubicBezTo>
                  <a:pt x="31" y="14"/>
                  <a:pt x="31" y="14"/>
                  <a:pt x="31" y="14"/>
                </a:cubicBezTo>
                <a:cubicBezTo>
                  <a:pt x="31" y="14"/>
                  <a:pt x="31" y="14"/>
                  <a:pt x="31" y="14"/>
                </a:cubicBezTo>
                <a:cubicBezTo>
                  <a:pt x="40" y="14"/>
                  <a:pt x="47" y="22"/>
                  <a:pt x="47" y="31"/>
                </a:cubicBezTo>
                <a:cubicBezTo>
                  <a:pt x="47" y="40"/>
                  <a:pt x="40" y="47"/>
                  <a:pt x="31" y="47"/>
                </a:cubicBezTo>
                <a:cubicBezTo>
                  <a:pt x="31" y="47"/>
                  <a:pt x="31" y="47"/>
                  <a:pt x="31" y="47"/>
                </a:cubicBezTo>
                <a:cubicBezTo>
                  <a:pt x="31" y="47"/>
                  <a:pt x="31" y="47"/>
                  <a:pt x="31" y="47"/>
                </a:cubicBezTo>
                <a:cubicBezTo>
                  <a:pt x="31" y="61"/>
                  <a:pt x="31" y="61"/>
                  <a:pt x="31" y="61"/>
                </a:cubicBezTo>
                <a:cubicBezTo>
                  <a:pt x="31" y="61"/>
                  <a:pt x="31" y="61"/>
                  <a:pt x="31" y="61"/>
                </a:cubicBezTo>
                <a:cubicBezTo>
                  <a:pt x="48" y="61"/>
                  <a:pt x="61" y="47"/>
                  <a:pt x="61" y="31"/>
                </a:cubicBezTo>
                <a:cubicBezTo>
                  <a:pt x="61" y="14"/>
                  <a:pt x="48" y="0"/>
                  <a:pt x="31" y="0"/>
                </a:cubicBezTo>
                <a:close/>
                <a:moveTo>
                  <a:pt x="31" y="0"/>
                </a:moveTo>
                <a:cubicBezTo>
                  <a:pt x="14" y="0"/>
                  <a:pt x="0" y="14"/>
                  <a:pt x="0" y="31"/>
                </a:cubicBezTo>
                <a:cubicBezTo>
                  <a:pt x="0" y="47"/>
                  <a:pt x="14" y="61"/>
                  <a:pt x="31" y="61"/>
                </a:cubicBezTo>
                <a:cubicBezTo>
                  <a:pt x="31" y="47"/>
                  <a:pt x="31" y="47"/>
                  <a:pt x="31" y="47"/>
                </a:cubicBezTo>
                <a:cubicBezTo>
                  <a:pt x="22" y="47"/>
                  <a:pt x="14" y="40"/>
                  <a:pt x="14" y="31"/>
                </a:cubicBezTo>
                <a:cubicBezTo>
                  <a:pt x="14" y="22"/>
                  <a:pt x="22" y="14"/>
                  <a:pt x="31" y="14"/>
                </a:cubicBezTo>
                <a:lnTo>
                  <a:pt x="31" y="0"/>
                </a:lnTo>
                <a:close/>
              </a:path>
            </a:pathLst>
          </a:custGeom>
          <a:solidFill>
            <a:schemeClr val="bg1">
              <a:alpha val="100000"/>
            </a:schemeClr>
          </a:solidFill>
          <a:ln w="9525">
            <a:noFill/>
          </a:ln>
        </p:spPr>
        <p:txBody>
          <a:bodyPr/>
          <a:lstStyle/>
          <a:p>
            <a:endParaRPr lang="zh-CN" altLang="en-US"/>
          </a:p>
        </p:txBody>
      </p:sp>
      <p:sp>
        <p:nvSpPr>
          <p:cNvPr id="32905" name="Freeform 138"/>
          <p:cNvSpPr/>
          <p:nvPr/>
        </p:nvSpPr>
        <p:spPr>
          <a:xfrm>
            <a:off x="5529263" y="4364038"/>
            <a:ext cx="120650" cy="44450"/>
          </a:xfrm>
          <a:custGeom>
            <a:avLst/>
            <a:gdLst/>
            <a:ahLst/>
            <a:cxnLst>
              <a:cxn ang="0">
                <a:pos x="101086267" y="0"/>
              </a:cxn>
              <a:cxn ang="0">
                <a:pos x="2808464" y="52609994"/>
              </a:cxn>
              <a:cxn ang="0">
                <a:pos x="8423716" y="73068962"/>
              </a:cxn>
              <a:cxn ang="0">
                <a:pos x="14038968" y="75992404"/>
              </a:cxn>
              <a:cxn ang="0">
                <a:pos x="25271148" y="70147229"/>
              </a:cxn>
              <a:cxn ang="0">
                <a:pos x="101086267" y="26305852"/>
              </a:cxn>
              <a:cxn ang="0">
                <a:pos x="176901387" y="70147229"/>
              </a:cxn>
              <a:cxn ang="0">
                <a:pos x="193748819" y="73068962"/>
              </a:cxn>
              <a:cxn ang="0">
                <a:pos x="196557283" y="52609994"/>
              </a:cxn>
              <a:cxn ang="0">
                <a:pos x="101086267" y="0"/>
              </a:cxn>
            </a:cxnLst>
            <a:rect l="0" t="0" r="0" b="0"/>
            <a:pathLst>
              <a:path w="72" h="26">
                <a:moveTo>
                  <a:pt x="36" y="0"/>
                </a:moveTo>
                <a:cubicBezTo>
                  <a:pt x="22" y="0"/>
                  <a:pt x="9" y="7"/>
                  <a:pt x="1" y="18"/>
                </a:cubicBezTo>
                <a:cubicBezTo>
                  <a:pt x="0" y="20"/>
                  <a:pt x="0" y="23"/>
                  <a:pt x="3" y="25"/>
                </a:cubicBezTo>
                <a:cubicBezTo>
                  <a:pt x="3" y="25"/>
                  <a:pt x="4" y="26"/>
                  <a:pt x="5" y="26"/>
                </a:cubicBezTo>
                <a:cubicBezTo>
                  <a:pt x="7" y="26"/>
                  <a:pt x="8" y="25"/>
                  <a:pt x="9" y="24"/>
                </a:cubicBezTo>
                <a:cubicBezTo>
                  <a:pt x="15" y="15"/>
                  <a:pt x="25" y="9"/>
                  <a:pt x="36" y="9"/>
                </a:cubicBezTo>
                <a:cubicBezTo>
                  <a:pt x="47" y="9"/>
                  <a:pt x="57" y="15"/>
                  <a:pt x="63" y="24"/>
                </a:cubicBezTo>
                <a:cubicBezTo>
                  <a:pt x="64" y="26"/>
                  <a:pt x="67" y="26"/>
                  <a:pt x="69" y="25"/>
                </a:cubicBezTo>
                <a:cubicBezTo>
                  <a:pt x="71" y="23"/>
                  <a:pt x="72" y="20"/>
                  <a:pt x="70" y="18"/>
                </a:cubicBezTo>
                <a:cubicBezTo>
                  <a:pt x="63" y="7"/>
                  <a:pt x="50" y="0"/>
                  <a:pt x="36" y="0"/>
                </a:cubicBezTo>
                <a:close/>
              </a:path>
            </a:pathLst>
          </a:custGeom>
          <a:solidFill>
            <a:schemeClr val="bg1">
              <a:alpha val="100000"/>
            </a:schemeClr>
          </a:solidFill>
          <a:ln w="9525">
            <a:noFill/>
          </a:ln>
        </p:spPr>
        <p:txBody>
          <a:bodyPr/>
          <a:lstStyle/>
          <a:p>
            <a:endParaRPr lang="zh-CN" altLang="en-US"/>
          </a:p>
        </p:txBody>
      </p:sp>
      <p:sp>
        <p:nvSpPr>
          <p:cNvPr id="32906" name="Freeform 139"/>
          <p:cNvSpPr/>
          <p:nvPr/>
        </p:nvSpPr>
        <p:spPr>
          <a:xfrm>
            <a:off x="5437188" y="4276725"/>
            <a:ext cx="180975" cy="211138"/>
          </a:xfrm>
          <a:custGeom>
            <a:avLst/>
            <a:gdLst/>
            <a:ahLst/>
            <a:cxnLst>
              <a:cxn ang="0">
                <a:pos x="205969846" y="131241692"/>
              </a:cxn>
              <a:cxn ang="0">
                <a:pos x="214551782" y="131241692"/>
              </a:cxn>
              <a:cxn ang="0">
                <a:pos x="291789206" y="97005243"/>
              </a:cxn>
              <a:cxn ang="0">
                <a:pos x="300371142" y="71327484"/>
              </a:cxn>
              <a:cxn ang="0">
                <a:pos x="274625334" y="62767105"/>
              </a:cxn>
              <a:cxn ang="0">
                <a:pos x="225993800" y="88444864"/>
              </a:cxn>
              <a:cxn ang="0">
                <a:pos x="214551782" y="88444864"/>
              </a:cxn>
              <a:cxn ang="0">
                <a:pos x="131590813" y="2852897"/>
              </a:cxn>
              <a:cxn ang="0">
                <a:pos x="123008877" y="2852897"/>
              </a:cxn>
              <a:cxn ang="0">
                <a:pos x="2860082" y="122681313"/>
              </a:cxn>
              <a:cxn ang="0">
                <a:pos x="2860082" y="128388795"/>
              </a:cxn>
              <a:cxn ang="0">
                <a:pos x="82959278" y="199714590"/>
              </a:cxn>
              <a:cxn ang="0">
                <a:pos x="85821051" y="208274969"/>
              </a:cxn>
              <a:cxn ang="0">
                <a:pos x="45771453" y="296719832"/>
              </a:cxn>
              <a:cxn ang="0">
                <a:pos x="45771453" y="308131419"/>
              </a:cxn>
              <a:cxn ang="0">
                <a:pos x="74377342" y="345222454"/>
              </a:cxn>
              <a:cxn ang="0">
                <a:pos x="91541214" y="356634040"/>
              </a:cxn>
              <a:cxn ang="0">
                <a:pos x="108705086" y="350928247"/>
              </a:cxn>
              <a:cxn ang="0">
                <a:pos x="114426941" y="313837212"/>
              </a:cxn>
              <a:cxn ang="0">
                <a:pos x="105845005" y="302425626"/>
              </a:cxn>
              <a:cxn ang="0">
                <a:pos x="102984923" y="291014039"/>
              </a:cxn>
              <a:cxn ang="0">
                <a:pos x="145894603" y="194008796"/>
              </a:cxn>
              <a:cxn ang="0">
                <a:pos x="143034521" y="185450106"/>
              </a:cxn>
              <a:cxn ang="0">
                <a:pos x="97263069" y="142653278"/>
              </a:cxn>
              <a:cxn ang="0">
                <a:pos x="97263069" y="134094588"/>
              </a:cxn>
              <a:cxn ang="0">
                <a:pos x="148754685" y="85591967"/>
              </a:cxn>
              <a:cxn ang="0">
                <a:pos x="157338312" y="85591967"/>
              </a:cxn>
              <a:cxn ang="0">
                <a:pos x="205969846" y="131241692"/>
              </a:cxn>
            </a:cxnLst>
            <a:rect l="0" t="0" r="0" b="0"/>
            <a:pathLst>
              <a:path w="107" h="125">
                <a:moveTo>
                  <a:pt x="72" y="46"/>
                </a:moveTo>
                <a:cubicBezTo>
                  <a:pt x="72" y="46"/>
                  <a:pt x="74" y="47"/>
                  <a:pt x="75" y="46"/>
                </a:cubicBezTo>
                <a:cubicBezTo>
                  <a:pt x="102" y="34"/>
                  <a:pt x="102" y="34"/>
                  <a:pt x="102" y="34"/>
                </a:cubicBezTo>
                <a:cubicBezTo>
                  <a:pt x="105" y="33"/>
                  <a:pt x="107" y="29"/>
                  <a:pt x="105" y="25"/>
                </a:cubicBezTo>
                <a:cubicBezTo>
                  <a:pt x="104" y="22"/>
                  <a:pt x="100" y="21"/>
                  <a:pt x="96" y="22"/>
                </a:cubicBezTo>
                <a:cubicBezTo>
                  <a:pt x="79" y="31"/>
                  <a:pt x="79" y="31"/>
                  <a:pt x="79" y="31"/>
                </a:cubicBezTo>
                <a:cubicBezTo>
                  <a:pt x="78" y="32"/>
                  <a:pt x="76" y="31"/>
                  <a:pt x="75" y="31"/>
                </a:cubicBezTo>
                <a:cubicBezTo>
                  <a:pt x="46" y="1"/>
                  <a:pt x="46" y="1"/>
                  <a:pt x="46" y="1"/>
                </a:cubicBezTo>
                <a:cubicBezTo>
                  <a:pt x="45" y="0"/>
                  <a:pt x="43" y="0"/>
                  <a:pt x="43" y="1"/>
                </a:cubicBezTo>
                <a:cubicBezTo>
                  <a:pt x="1" y="43"/>
                  <a:pt x="1" y="43"/>
                  <a:pt x="1" y="43"/>
                </a:cubicBezTo>
                <a:cubicBezTo>
                  <a:pt x="0" y="43"/>
                  <a:pt x="0" y="45"/>
                  <a:pt x="1" y="45"/>
                </a:cubicBezTo>
                <a:cubicBezTo>
                  <a:pt x="7" y="50"/>
                  <a:pt x="24" y="65"/>
                  <a:pt x="29" y="70"/>
                </a:cubicBezTo>
                <a:cubicBezTo>
                  <a:pt x="30" y="70"/>
                  <a:pt x="31" y="72"/>
                  <a:pt x="30" y="73"/>
                </a:cubicBezTo>
                <a:cubicBezTo>
                  <a:pt x="16" y="104"/>
                  <a:pt x="16" y="104"/>
                  <a:pt x="16" y="104"/>
                </a:cubicBezTo>
                <a:cubicBezTo>
                  <a:pt x="15" y="105"/>
                  <a:pt x="16" y="107"/>
                  <a:pt x="16" y="108"/>
                </a:cubicBezTo>
                <a:cubicBezTo>
                  <a:pt x="26" y="121"/>
                  <a:pt x="26" y="121"/>
                  <a:pt x="26" y="121"/>
                </a:cubicBezTo>
                <a:cubicBezTo>
                  <a:pt x="27" y="123"/>
                  <a:pt x="30" y="124"/>
                  <a:pt x="32" y="125"/>
                </a:cubicBezTo>
                <a:cubicBezTo>
                  <a:pt x="34" y="125"/>
                  <a:pt x="36" y="124"/>
                  <a:pt x="38" y="123"/>
                </a:cubicBezTo>
                <a:cubicBezTo>
                  <a:pt x="42" y="120"/>
                  <a:pt x="43" y="114"/>
                  <a:pt x="40" y="110"/>
                </a:cubicBezTo>
                <a:cubicBezTo>
                  <a:pt x="37" y="106"/>
                  <a:pt x="37" y="106"/>
                  <a:pt x="37" y="106"/>
                </a:cubicBezTo>
                <a:cubicBezTo>
                  <a:pt x="36" y="105"/>
                  <a:pt x="36" y="103"/>
                  <a:pt x="36" y="102"/>
                </a:cubicBezTo>
                <a:cubicBezTo>
                  <a:pt x="51" y="68"/>
                  <a:pt x="51" y="68"/>
                  <a:pt x="51" y="68"/>
                </a:cubicBezTo>
                <a:cubicBezTo>
                  <a:pt x="51" y="67"/>
                  <a:pt x="51" y="66"/>
                  <a:pt x="50" y="65"/>
                </a:cubicBezTo>
                <a:cubicBezTo>
                  <a:pt x="47" y="62"/>
                  <a:pt x="38" y="54"/>
                  <a:pt x="34" y="50"/>
                </a:cubicBezTo>
                <a:cubicBezTo>
                  <a:pt x="33" y="49"/>
                  <a:pt x="33" y="48"/>
                  <a:pt x="34" y="47"/>
                </a:cubicBezTo>
                <a:cubicBezTo>
                  <a:pt x="52" y="30"/>
                  <a:pt x="52" y="30"/>
                  <a:pt x="52" y="30"/>
                </a:cubicBezTo>
                <a:cubicBezTo>
                  <a:pt x="53" y="29"/>
                  <a:pt x="54" y="29"/>
                  <a:pt x="55" y="30"/>
                </a:cubicBezTo>
                <a:lnTo>
                  <a:pt x="72" y="46"/>
                </a:lnTo>
                <a:close/>
              </a:path>
            </a:pathLst>
          </a:custGeom>
          <a:solidFill>
            <a:schemeClr val="bg1">
              <a:alpha val="100000"/>
            </a:schemeClr>
          </a:solidFill>
          <a:ln w="9525">
            <a:noFill/>
          </a:ln>
        </p:spPr>
        <p:txBody>
          <a:bodyPr/>
          <a:lstStyle/>
          <a:p>
            <a:endParaRPr lang="zh-CN" altLang="en-US"/>
          </a:p>
        </p:txBody>
      </p:sp>
      <p:sp>
        <p:nvSpPr>
          <p:cNvPr id="32907" name="Freeform 140"/>
          <p:cNvSpPr/>
          <p:nvPr/>
        </p:nvSpPr>
        <p:spPr>
          <a:xfrm>
            <a:off x="7607300" y="3252788"/>
            <a:ext cx="68263" cy="131762"/>
          </a:xfrm>
          <a:custGeom>
            <a:avLst/>
            <a:gdLst/>
            <a:ahLst/>
            <a:cxnLst>
              <a:cxn ang="0">
                <a:pos x="0" y="209172969"/>
              </a:cxn>
              <a:cxn ang="0">
                <a:pos x="108368306" y="83165634"/>
              </a:cxn>
              <a:cxn ang="0">
                <a:pos x="0" y="0"/>
              </a:cxn>
              <a:cxn ang="0">
                <a:pos x="0" y="209172969"/>
              </a:cxn>
            </a:cxnLst>
            <a:rect l="0" t="0" r="0" b="0"/>
            <a:pathLst>
              <a:path w="43" h="83">
                <a:moveTo>
                  <a:pt x="0" y="83"/>
                </a:moveTo>
                <a:lnTo>
                  <a:pt x="43" y="33"/>
                </a:lnTo>
                <a:lnTo>
                  <a:pt x="0" y="0"/>
                </a:lnTo>
                <a:lnTo>
                  <a:pt x="0" y="83"/>
                </a:lnTo>
                <a:close/>
              </a:path>
            </a:pathLst>
          </a:custGeom>
          <a:solidFill>
            <a:schemeClr val="bg1">
              <a:alpha val="100000"/>
            </a:schemeClr>
          </a:solidFill>
          <a:ln w="9525">
            <a:noFill/>
          </a:ln>
        </p:spPr>
        <p:txBody>
          <a:bodyPr/>
          <a:lstStyle/>
          <a:p>
            <a:endParaRPr lang="zh-CN" altLang="en-US"/>
          </a:p>
        </p:txBody>
      </p:sp>
      <p:sp>
        <p:nvSpPr>
          <p:cNvPr id="32908" name="Freeform 141"/>
          <p:cNvSpPr/>
          <p:nvPr/>
        </p:nvSpPr>
        <p:spPr>
          <a:xfrm>
            <a:off x="7769225" y="3252788"/>
            <a:ext cx="65088" cy="131762"/>
          </a:xfrm>
          <a:custGeom>
            <a:avLst/>
            <a:gdLst/>
            <a:ahLst/>
            <a:cxnLst>
              <a:cxn ang="0">
                <a:pos x="103327994" y="209172969"/>
              </a:cxn>
              <a:cxn ang="0">
                <a:pos x="103327994" y="0"/>
              </a:cxn>
              <a:cxn ang="0">
                <a:pos x="0" y="83165634"/>
              </a:cxn>
              <a:cxn ang="0">
                <a:pos x="103327994" y="209172969"/>
              </a:cxn>
            </a:cxnLst>
            <a:rect l="0" t="0" r="0" b="0"/>
            <a:pathLst>
              <a:path w="41" h="83">
                <a:moveTo>
                  <a:pt x="41" y="83"/>
                </a:moveTo>
                <a:lnTo>
                  <a:pt x="41" y="0"/>
                </a:lnTo>
                <a:lnTo>
                  <a:pt x="0" y="33"/>
                </a:lnTo>
                <a:lnTo>
                  <a:pt x="41" y="83"/>
                </a:lnTo>
                <a:close/>
              </a:path>
            </a:pathLst>
          </a:custGeom>
          <a:solidFill>
            <a:schemeClr val="bg1">
              <a:alpha val="100000"/>
            </a:schemeClr>
          </a:solidFill>
          <a:ln w="9525">
            <a:noFill/>
          </a:ln>
        </p:spPr>
        <p:txBody>
          <a:bodyPr/>
          <a:lstStyle/>
          <a:p>
            <a:endParaRPr lang="zh-CN" altLang="en-US"/>
          </a:p>
        </p:txBody>
      </p:sp>
      <p:sp>
        <p:nvSpPr>
          <p:cNvPr id="32909" name="Freeform 142"/>
          <p:cNvSpPr/>
          <p:nvPr/>
        </p:nvSpPr>
        <p:spPr>
          <a:xfrm>
            <a:off x="7834313" y="3389313"/>
            <a:ext cx="0" cy="1587"/>
          </a:xfrm>
          <a:custGeom>
            <a:avLst/>
            <a:gdLst/>
            <a:ahLst/>
            <a:cxnLst>
              <a:cxn ang="0">
                <a:pos x="0" y="2520156"/>
              </a:cxn>
              <a:cxn ang="0">
                <a:pos x="0" y="2520156"/>
              </a:cxn>
              <a:cxn ang="0">
                <a:pos x="0" y="0"/>
              </a:cxn>
              <a:cxn ang="0">
                <a:pos x="0" y="2520156"/>
              </a:cxn>
            </a:cxnLst>
            <a:rect l="0" t="0" r="0" b="0"/>
            <a:pathLst>
              <a:path h="1">
                <a:moveTo>
                  <a:pt x="0" y="1"/>
                </a:moveTo>
                <a:lnTo>
                  <a:pt x="0" y="1"/>
                </a:lnTo>
                <a:lnTo>
                  <a:pt x="0" y="0"/>
                </a:lnTo>
                <a:lnTo>
                  <a:pt x="0" y="1"/>
                </a:lnTo>
                <a:close/>
              </a:path>
            </a:pathLst>
          </a:custGeom>
          <a:solidFill>
            <a:schemeClr val="bg1">
              <a:alpha val="100000"/>
            </a:schemeClr>
          </a:solidFill>
          <a:ln w="9525">
            <a:noFill/>
          </a:ln>
        </p:spPr>
        <p:txBody>
          <a:bodyPr/>
          <a:lstStyle/>
          <a:p>
            <a:endParaRPr lang="zh-CN" altLang="en-US"/>
          </a:p>
        </p:txBody>
      </p:sp>
      <p:sp>
        <p:nvSpPr>
          <p:cNvPr id="32910" name="Freeform 143"/>
          <p:cNvSpPr/>
          <p:nvPr/>
        </p:nvSpPr>
        <p:spPr>
          <a:xfrm>
            <a:off x="7607300" y="3389313"/>
            <a:ext cx="0" cy="1587"/>
          </a:xfrm>
          <a:custGeom>
            <a:avLst/>
            <a:gdLst/>
            <a:ahLst/>
            <a:cxnLst>
              <a:cxn ang="0">
                <a:pos x="0" y="2520156"/>
              </a:cxn>
              <a:cxn ang="0">
                <a:pos x="0" y="2520156"/>
              </a:cxn>
              <a:cxn ang="0">
                <a:pos x="0" y="0"/>
              </a:cxn>
              <a:cxn ang="0">
                <a:pos x="0" y="2520156"/>
              </a:cxn>
            </a:cxnLst>
            <a:rect l="0" t="0" r="0" b="0"/>
            <a:pathLst>
              <a:path h="1">
                <a:moveTo>
                  <a:pt x="0" y="1"/>
                </a:moveTo>
                <a:lnTo>
                  <a:pt x="0" y="1"/>
                </a:lnTo>
                <a:lnTo>
                  <a:pt x="0" y="0"/>
                </a:lnTo>
                <a:lnTo>
                  <a:pt x="0" y="1"/>
                </a:lnTo>
                <a:close/>
              </a:path>
            </a:pathLst>
          </a:custGeom>
          <a:solidFill>
            <a:schemeClr val="bg1">
              <a:alpha val="100000"/>
            </a:schemeClr>
          </a:solidFill>
          <a:ln w="9525">
            <a:noFill/>
          </a:ln>
        </p:spPr>
        <p:txBody>
          <a:bodyPr/>
          <a:lstStyle/>
          <a:p>
            <a:endParaRPr lang="zh-CN" altLang="en-US"/>
          </a:p>
        </p:txBody>
      </p:sp>
      <p:sp>
        <p:nvSpPr>
          <p:cNvPr id="32911" name="Freeform 144"/>
          <p:cNvSpPr/>
          <p:nvPr/>
        </p:nvSpPr>
        <p:spPr>
          <a:xfrm>
            <a:off x="7612063" y="3309938"/>
            <a:ext cx="219075" cy="80962"/>
          </a:xfrm>
          <a:custGeom>
            <a:avLst/>
            <a:gdLst/>
            <a:ahLst/>
            <a:cxnLst>
              <a:cxn ang="0">
                <a:pos x="347781563" y="128527969"/>
              </a:cxn>
              <a:cxn ang="0">
                <a:pos x="347781563" y="126007034"/>
              </a:cxn>
              <a:cxn ang="0">
                <a:pos x="241935000" y="0"/>
              </a:cxn>
              <a:cxn ang="0">
                <a:pos x="173891575" y="52923748"/>
              </a:cxn>
              <a:cxn ang="0">
                <a:pos x="108367513" y="0"/>
              </a:cxn>
              <a:cxn ang="0">
                <a:pos x="2520950" y="126007034"/>
              </a:cxn>
              <a:cxn ang="0">
                <a:pos x="0" y="128527969"/>
              </a:cxn>
              <a:cxn ang="0">
                <a:pos x="347781563" y="128527969"/>
              </a:cxn>
            </a:cxnLst>
            <a:rect l="0" t="0" r="0" b="0"/>
            <a:pathLst>
              <a:path w="138" h="51">
                <a:moveTo>
                  <a:pt x="138" y="51"/>
                </a:moveTo>
                <a:lnTo>
                  <a:pt x="138" y="50"/>
                </a:lnTo>
                <a:lnTo>
                  <a:pt x="96" y="0"/>
                </a:lnTo>
                <a:lnTo>
                  <a:pt x="69" y="21"/>
                </a:lnTo>
                <a:lnTo>
                  <a:pt x="43" y="0"/>
                </a:lnTo>
                <a:lnTo>
                  <a:pt x="1" y="50"/>
                </a:lnTo>
                <a:lnTo>
                  <a:pt x="0" y="51"/>
                </a:lnTo>
                <a:lnTo>
                  <a:pt x="138" y="51"/>
                </a:lnTo>
                <a:close/>
              </a:path>
            </a:pathLst>
          </a:custGeom>
          <a:solidFill>
            <a:schemeClr val="bg1">
              <a:alpha val="100000"/>
            </a:schemeClr>
          </a:solidFill>
          <a:ln w="9525">
            <a:noFill/>
          </a:ln>
        </p:spPr>
        <p:txBody>
          <a:bodyPr/>
          <a:lstStyle/>
          <a:p>
            <a:endParaRPr lang="zh-CN" altLang="en-US"/>
          </a:p>
        </p:txBody>
      </p:sp>
      <p:sp>
        <p:nvSpPr>
          <p:cNvPr id="32912" name="Freeform 145"/>
          <p:cNvSpPr/>
          <p:nvPr/>
        </p:nvSpPr>
        <p:spPr>
          <a:xfrm>
            <a:off x="7613650" y="3246438"/>
            <a:ext cx="215900" cy="88900"/>
          </a:xfrm>
          <a:custGeom>
            <a:avLst/>
            <a:gdLst/>
            <a:ahLst/>
            <a:cxnLst>
              <a:cxn ang="0">
                <a:pos x="103327200" y="83165950"/>
              </a:cxn>
              <a:cxn ang="0">
                <a:pos x="108367513" y="90725625"/>
              </a:cxn>
              <a:cxn ang="0">
                <a:pos x="110886875" y="93246575"/>
              </a:cxn>
              <a:cxn ang="0">
                <a:pos x="171370625" y="141128750"/>
              </a:cxn>
              <a:cxn ang="0">
                <a:pos x="229335013" y="93246575"/>
              </a:cxn>
              <a:cxn ang="0">
                <a:pos x="234375325" y="90725625"/>
              </a:cxn>
              <a:cxn ang="0">
                <a:pos x="239415638" y="83165950"/>
              </a:cxn>
              <a:cxn ang="0">
                <a:pos x="342741250" y="0"/>
              </a:cxn>
              <a:cxn ang="0">
                <a:pos x="0" y="0"/>
              </a:cxn>
              <a:cxn ang="0">
                <a:pos x="103327200" y="83165950"/>
              </a:cxn>
            </a:cxnLst>
            <a:rect l="0" t="0" r="0" b="0"/>
            <a:pathLst>
              <a:path w="136" h="56">
                <a:moveTo>
                  <a:pt x="41" y="33"/>
                </a:moveTo>
                <a:lnTo>
                  <a:pt x="43" y="36"/>
                </a:lnTo>
                <a:lnTo>
                  <a:pt x="44" y="37"/>
                </a:lnTo>
                <a:lnTo>
                  <a:pt x="68" y="56"/>
                </a:lnTo>
                <a:lnTo>
                  <a:pt x="91" y="37"/>
                </a:lnTo>
                <a:lnTo>
                  <a:pt x="93" y="36"/>
                </a:lnTo>
                <a:lnTo>
                  <a:pt x="95" y="33"/>
                </a:lnTo>
                <a:lnTo>
                  <a:pt x="136" y="0"/>
                </a:lnTo>
                <a:lnTo>
                  <a:pt x="0" y="0"/>
                </a:lnTo>
                <a:lnTo>
                  <a:pt x="41" y="33"/>
                </a:lnTo>
                <a:close/>
              </a:path>
            </a:pathLst>
          </a:custGeom>
          <a:solidFill>
            <a:schemeClr val="bg1">
              <a:alpha val="100000"/>
            </a:schemeClr>
          </a:solidFill>
          <a:ln w="9525">
            <a:noFill/>
          </a:ln>
        </p:spPr>
        <p:txBody>
          <a:bodyPr/>
          <a:lstStyle/>
          <a:p>
            <a:endParaRPr lang="zh-CN" altLang="en-US"/>
          </a:p>
        </p:txBody>
      </p:sp>
      <p:sp>
        <p:nvSpPr>
          <p:cNvPr id="32913" name="Freeform 146"/>
          <p:cNvSpPr/>
          <p:nvPr/>
        </p:nvSpPr>
        <p:spPr>
          <a:xfrm>
            <a:off x="6637338" y="4279900"/>
            <a:ext cx="265112" cy="198438"/>
          </a:xfrm>
          <a:custGeom>
            <a:avLst/>
            <a:gdLst/>
            <a:ahLst/>
            <a:cxnLst>
              <a:cxn ang="0">
                <a:pos x="225272124" y="0"/>
              </a:cxn>
              <a:cxn ang="0">
                <a:pos x="0" y="227250519"/>
              </a:cxn>
              <a:cxn ang="0">
                <a:pos x="25992872" y="333684521"/>
              </a:cxn>
              <a:cxn ang="0">
                <a:pos x="25992872" y="276152766"/>
              </a:cxn>
              <a:cxn ang="0">
                <a:pos x="37545637" y="244509537"/>
              </a:cxn>
              <a:cxn ang="0">
                <a:pos x="37545637" y="227250519"/>
              </a:cxn>
              <a:cxn ang="0">
                <a:pos x="225272124" y="37396235"/>
              </a:cxn>
              <a:cxn ang="0">
                <a:pos x="412996912" y="227250519"/>
              </a:cxn>
              <a:cxn ang="0">
                <a:pos x="412996912" y="247386040"/>
              </a:cxn>
              <a:cxn ang="0">
                <a:pos x="421662335" y="276152766"/>
              </a:cxn>
              <a:cxn ang="0">
                <a:pos x="421662335" y="336561024"/>
              </a:cxn>
              <a:cxn ang="0">
                <a:pos x="450542549" y="227250519"/>
              </a:cxn>
              <a:cxn ang="0">
                <a:pos x="225272124" y="0"/>
              </a:cxn>
            </a:cxnLst>
            <a:rect l="0" t="0" r="0" b="0"/>
            <a:pathLst>
              <a:path w="156" h="117">
                <a:moveTo>
                  <a:pt x="78" y="0"/>
                </a:moveTo>
                <a:cubicBezTo>
                  <a:pt x="35" y="1"/>
                  <a:pt x="0" y="36"/>
                  <a:pt x="0" y="79"/>
                </a:cubicBezTo>
                <a:cubicBezTo>
                  <a:pt x="0" y="92"/>
                  <a:pt x="3" y="105"/>
                  <a:pt x="9" y="116"/>
                </a:cubicBezTo>
                <a:cubicBezTo>
                  <a:pt x="9" y="96"/>
                  <a:pt x="9" y="96"/>
                  <a:pt x="9" y="96"/>
                </a:cubicBezTo>
                <a:cubicBezTo>
                  <a:pt x="9" y="92"/>
                  <a:pt x="11" y="88"/>
                  <a:pt x="13" y="85"/>
                </a:cubicBezTo>
                <a:cubicBezTo>
                  <a:pt x="13" y="83"/>
                  <a:pt x="13" y="81"/>
                  <a:pt x="13" y="79"/>
                </a:cubicBezTo>
                <a:cubicBezTo>
                  <a:pt x="13" y="43"/>
                  <a:pt x="42" y="13"/>
                  <a:pt x="78" y="13"/>
                </a:cubicBezTo>
                <a:cubicBezTo>
                  <a:pt x="114" y="13"/>
                  <a:pt x="143" y="43"/>
                  <a:pt x="143" y="79"/>
                </a:cubicBezTo>
                <a:cubicBezTo>
                  <a:pt x="143" y="81"/>
                  <a:pt x="143" y="83"/>
                  <a:pt x="143" y="86"/>
                </a:cubicBezTo>
                <a:cubicBezTo>
                  <a:pt x="145" y="89"/>
                  <a:pt x="146" y="92"/>
                  <a:pt x="146" y="96"/>
                </a:cubicBezTo>
                <a:cubicBezTo>
                  <a:pt x="146" y="117"/>
                  <a:pt x="146" y="117"/>
                  <a:pt x="146" y="117"/>
                </a:cubicBezTo>
                <a:cubicBezTo>
                  <a:pt x="153" y="106"/>
                  <a:pt x="156" y="92"/>
                  <a:pt x="156" y="79"/>
                </a:cubicBezTo>
                <a:cubicBezTo>
                  <a:pt x="156" y="36"/>
                  <a:pt x="121" y="1"/>
                  <a:pt x="78" y="0"/>
                </a:cubicBezTo>
                <a:close/>
              </a:path>
            </a:pathLst>
          </a:custGeom>
          <a:solidFill>
            <a:schemeClr val="bg1">
              <a:alpha val="100000"/>
            </a:schemeClr>
          </a:solidFill>
          <a:ln w="9525">
            <a:noFill/>
          </a:ln>
        </p:spPr>
        <p:txBody>
          <a:bodyPr/>
          <a:lstStyle/>
          <a:p>
            <a:endParaRPr lang="zh-CN" altLang="en-US"/>
          </a:p>
        </p:txBody>
      </p:sp>
      <p:sp>
        <p:nvSpPr>
          <p:cNvPr id="32914" name="Freeform 147"/>
          <p:cNvSpPr/>
          <p:nvPr/>
        </p:nvSpPr>
        <p:spPr>
          <a:xfrm>
            <a:off x="6661150" y="4413250"/>
            <a:ext cx="57150" cy="104775"/>
          </a:xfrm>
          <a:custGeom>
            <a:avLst/>
            <a:gdLst/>
            <a:ahLst/>
            <a:cxnLst>
              <a:cxn ang="0">
                <a:pos x="0" y="37125838"/>
              </a:cxn>
              <a:cxn ang="0">
                <a:pos x="0" y="48549693"/>
              </a:cxn>
              <a:cxn ang="0">
                <a:pos x="0" y="105665588"/>
              </a:cxn>
              <a:cxn ang="0">
                <a:pos x="0" y="131367571"/>
              </a:cxn>
              <a:cxn ang="0">
                <a:pos x="67808475" y="177061300"/>
              </a:cxn>
              <a:cxn ang="0">
                <a:pos x="96062426" y="177061300"/>
              </a:cxn>
              <a:cxn ang="0">
                <a:pos x="96062426" y="0"/>
              </a:cxn>
              <a:cxn ang="0">
                <a:pos x="67808475" y="0"/>
              </a:cxn>
              <a:cxn ang="0">
                <a:pos x="0" y="37125838"/>
              </a:cxn>
            </a:cxnLst>
            <a:rect l="0" t="0" r="0" b="0"/>
            <a:pathLst>
              <a:path w="34" h="62">
                <a:moveTo>
                  <a:pt x="0" y="13"/>
                </a:moveTo>
                <a:cubicBezTo>
                  <a:pt x="0" y="14"/>
                  <a:pt x="0" y="15"/>
                  <a:pt x="0" y="17"/>
                </a:cubicBezTo>
                <a:cubicBezTo>
                  <a:pt x="0" y="37"/>
                  <a:pt x="0" y="37"/>
                  <a:pt x="0" y="37"/>
                </a:cubicBezTo>
                <a:cubicBezTo>
                  <a:pt x="0" y="46"/>
                  <a:pt x="0" y="46"/>
                  <a:pt x="0" y="46"/>
                </a:cubicBezTo>
                <a:cubicBezTo>
                  <a:pt x="0" y="55"/>
                  <a:pt x="10" y="62"/>
                  <a:pt x="24" y="62"/>
                </a:cubicBezTo>
                <a:cubicBezTo>
                  <a:pt x="34" y="62"/>
                  <a:pt x="34" y="62"/>
                  <a:pt x="34" y="62"/>
                </a:cubicBezTo>
                <a:cubicBezTo>
                  <a:pt x="34" y="0"/>
                  <a:pt x="34" y="0"/>
                  <a:pt x="34" y="0"/>
                </a:cubicBezTo>
                <a:cubicBezTo>
                  <a:pt x="24" y="0"/>
                  <a:pt x="24" y="0"/>
                  <a:pt x="24" y="0"/>
                </a:cubicBezTo>
                <a:cubicBezTo>
                  <a:pt x="12" y="0"/>
                  <a:pt x="2" y="6"/>
                  <a:pt x="0" y="13"/>
                </a:cubicBezTo>
                <a:close/>
              </a:path>
            </a:pathLst>
          </a:custGeom>
          <a:solidFill>
            <a:schemeClr val="bg1">
              <a:alpha val="100000"/>
            </a:schemeClr>
          </a:solidFill>
          <a:ln w="9525">
            <a:noFill/>
          </a:ln>
        </p:spPr>
        <p:txBody>
          <a:bodyPr/>
          <a:lstStyle/>
          <a:p>
            <a:endParaRPr lang="zh-CN" altLang="en-US"/>
          </a:p>
        </p:txBody>
      </p:sp>
      <p:sp>
        <p:nvSpPr>
          <p:cNvPr id="32915" name="Freeform 148"/>
          <p:cNvSpPr/>
          <p:nvPr/>
        </p:nvSpPr>
        <p:spPr>
          <a:xfrm>
            <a:off x="6819900" y="4413250"/>
            <a:ext cx="58738" cy="104775"/>
          </a:xfrm>
          <a:custGeom>
            <a:avLst/>
            <a:gdLst/>
            <a:ahLst/>
            <a:cxnLst>
              <a:cxn ang="0">
                <a:pos x="101475078" y="131367571"/>
              </a:cxn>
              <a:cxn ang="0">
                <a:pos x="101475078" y="102809624"/>
              </a:cxn>
              <a:cxn ang="0">
                <a:pos x="101475078" y="48549693"/>
              </a:cxn>
              <a:cxn ang="0">
                <a:pos x="101475078" y="39981802"/>
              </a:cxn>
              <a:cxn ang="0">
                <a:pos x="29845814" y="0"/>
              </a:cxn>
              <a:cxn ang="0">
                <a:pos x="0" y="0"/>
              </a:cxn>
              <a:cxn ang="0">
                <a:pos x="0" y="177061300"/>
              </a:cxn>
              <a:cxn ang="0">
                <a:pos x="29845814" y="177061300"/>
              </a:cxn>
              <a:cxn ang="0">
                <a:pos x="101475078" y="131367571"/>
              </a:cxn>
            </a:cxnLst>
            <a:rect l="0" t="0" r="0" b="0"/>
            <a:pathLst>
              <a:path w="34" h="62">
                <a:moveTo>
                  <a:pt x="34" y="46"/>
                </a:moveTo>
                <a:cubicBezTo>
                  <a:pt x="34" y="36"/>
                  <a:pt x="34" y="36"/>
                  <a:pt x="34" y="36"/>
                </a:cubicBezTo>
                <a:cubicBezTo>
                  <a:pt x="34" y="17"/>
                  <a:pt x="34" y="17"/>
                  <a:pt x="34" y="17"/>
                </a:cubicBezTo>
                <a:cubicBezTo>
                  <a:pt x="34" y="16"/>
                  <a:pt x="34" y="15"/>
                  <a:pt x="34" y="14"/>
                </a:cubicBezTo>
                <a:cubicBezTo>
                  <a:pt x="32" y="6"/>
                  <a:pt x="22" y="0"/>
                  <a:pt x="10" y="0"/>
                </a:cubicBezTo>
                <a:cubicBezTo>
                  <a:pt x="0" y="0"/>
                  <a:pt x="0" y="0"/>
                  <a:pt x="0" y="0"/>
                </a:cubicBezTo>
                <a:cubicBezTo>
                  <a:pt x="0" y="62"/>
                  <a:pt x="0" y="62"/>
                  <a:pt x="0" y="62"/>
                </a:cubicBezTo>
                <a:cubicBezTo>
                  <a:pt x="10" y="62"/>
                  <a:pt x="10" y="62"/>
                  <a:pt x="10" y="62"/>
                </a:cubicBezTo>
                <a:cubicBezTo>
                  <a:pt x="23" y="62"/>
                  <a:pt x="34" y="55"/>
                  <a:pt x="34" y="46"/>
                </a:cubicBezTo>
                <a:close/>
              </a:path>
            </a:pathLst>
          </a:custGeom>
          <a:solidFill>
            <a:schemeClr val="bg1">
              <a:alpha val="100000"/>
            </a:schemeClr>
          </a:solidFill>
          <a:ln w="9525">
            <a:noFill/>
          </a:ln>
        </p:spPr>
        <p:txBody>
          <a:bodyPr/>
          <a:lstStyle/>
          <a:p>
            <a:endParaRPr lang="zh-CN" altLang="en-US"/>
          </a:p>
        </p:txBody>
      </p:sp>
      <p:sp>
        <p:nvSpPr>
          <p:cNvPr id="32916" name="Freeform 149"/>
          <p:cNvSpPr/>
          <p:nvPr/>
        </p:nvSpPr>
        <p:spPr>
          <a:xfrm>
            <a:off x="7415213" y="2536825"/>
            <a:ext cx="231775" cy="233363"/>
          </a:xfrm>
          <a:custGeom>
            <a:avLst/>
            <a:gdLst/>
            <a:ahLst/>
            <a:cxnLst>
              <a:cxn ang="0">
                <a:pos x="386389226" y="153779403"/>
              </a:cxn>
              <a:cxn ang="0">
                <a:pos x="309111720" y="188598185"/>
              </a:cxn>
              <a:cxn ang="0">
                <a:pos x="277627539" y="188598185"/>
              </a:cxn>
              <a:cxn ang="0">
                <a:pos x="260455887" y="147975989"/>
              </a:cxn>
              <a:cxn ang="0">
                <a:pos x="283352551" y="127666595"/>
              </a:cxn>
              <a:cxn ang="0">
                <a:pos x="363492563" y="95750372"/>
              </a:cxn>
              <a:cxn ang="0">
                <a:pos x="329147569" y="49324762"/>
              </a:cxn>
              <a:cxn ang="0">
                <a:pos x="277627539" y="29015367"/>
              </a:cxn>
              <a:cxn ang="0">
                <a:pos x="269041713" y="92847813"/>
              </a:cxn>
              <a:cxn ang="0">
                <a:pos x="231834213" y="147975989"/>
              </a:cxn>
              <a:cxn ang="0">
                <a:pos x="234696718" y="87044399"/>
              </a:cxn>
              <a:cxn ang="0">
                <a:pos x="208937549" y="72536715"/>
              </a:cxn>
              <a:cxn ang="0">
                <a:pos x="208937549" y="40620492"/>
              </a:cxn>
              <a:cxn ang="0">
                <a:pos x="186039195" y="40620492"/>
              </a:cxn>
              <a:cxn ang="0">
                <a:pos x="186039195" y="72536715"/>
              </a:cxn>
              <a:cxn ang="0">
                <a:pos x="157417520" y="87044399"/>
              </a:cxn>
              <a:cxn ang="0">
                <a:pos x="163142531" y="147975989"/>
              </a:cxn>
              <a:cxn ang="0">
                <a:pos x="125935031" y="92847813"/>
              </a:cxn>
              <a:cxn ang="0">
                <a:pos x="114486699" y="29015367"/>
              </a:cxn>
              <a:cxn ang="0">
                <a:pos x="65829175" y="49324762"/>
              </a:cxn>
              <a:cxn ang="0">
                <a:pos x="31484181" y="95750372"/>
              </a:cxn>
              <a:cxn ang="0">
                <a:pos x="108761688" y="127666595"/>
              </a:cxn>
              <a:cxn ang="0">
                <a:pos x="131658351" y="147975989"/>
              </a:cxn>
              <a:cxn ang="0">
                <a:pos x="114486699" y="188598185"/>
              </a:cxn>
              <a:cxn ang="0">
                <a:pos x="85865024" y="188598185"/>
              </a:cxn>
              <a:cxn ang="0">
                <a:pos x="5725012" y="153779403"/>
              </a:cxn>
              <a:cxn ang="0">
                <a:pos x="0" y="208907580"/>
              </a:cxn>
              <a:cxn ang="0">
                <a:pos x="22896663" y="261134900"/>
              </a:cxn>
              <a:cxn ang="0">
                <a:pos x="71554187" y="223415263"/>
              </a:cxn>
              <a:cxn ang="0">
                <a:pos x="137383362" y="208907580"/>
              </a:cxn>
              <a:cxn ang="0">
                <a:pos x="91588344" y="249529775"/>
              </a:cxn>
              <a:cxn ang="0">
                <a:pos x="100175862" y="281445998"/>
              </a:cxn>
              <a:cxn ang="0">
                <a:pos x="77277507" y="301755393"/>
              </a:cxn>
              <a:cxn ang="0">
                <a:pos x="94450850" y="319165635"/>
              </a:cxn>
              <a:cxn ang="0">
                <a:pos x="114486699" y="295953682"/>
              </a:cxn>
              <a:cxn ang="0">
                <a:pos x="145969188" y="304657952"/>
              </a:cxn>
              <a:cxn ang="0">
                <a:pos x="186039195" y="258234045"/>
              </a:cxn>
              <a:cxn ang="0">
                <a:pos x="171728357" y="324969049"/>
              </a:cxn>
              <a:cxn ang="0">
                <a:pos x="137383362" y="377194667"/>
              </a:cxn>
              <a:cxn ang="0">
                <a:pos x="186039195" y="397505765"/>
              </a:cxn>
              <a:cxn ang="0">
                <a:pos x="240420038" y="391702351"/>
              </a:cxn>
              <a:cxn ang="0">
                <a:pos x="208937549" y="310461366"/>
              </a:cxn>
              <a:cxn ang="0">
                <a:pos x="208937549" y="281445998"/>
              </a:cxn>
              <a:cxn ang="0">
                <a:pos x="246145050" y="264037459"/>
              </a:cxn>
              <a:cxn ang="0">
                <a:pos x="269041713" y="287249412"/>
              </a:cxn>
              <a:cxn ang="0">
                <a:pos x="300525894" y="368490397"/>
              </a:cxn>
              <a:cxn ang="0">
                <a:pos x="343458406" y="330770760"/>
              </a:cxn>
              <a:cxn ang="0">
                <a:pos x="363492563" y="281445998"/>
              </a:cxn>
              <a:cxn ang="0">
                <a:pos x="300525894" y="269839170"/>
              </a:cxn>
              <a:cxn ang="0">
                <a:pos x="246145050" y="232119533"/>
              </a:cxn>
              <a:cxn ang="0">
                <a:pos x="306249214" y="237922947"/>
              </a:cxn>
              <a:cxn ang="0">
                <a:pos x="320560051" y="208907580"/>
              </a:cxn>
              <a:cxn ang="0">
                <a:pos x="352044232" y="208907580"/>
              </a:cxn>
            </a:cxnLst>
            <a:rect l="0" t="0" r="0" b="0"/>
            <a:pathLst>
              <a:path w="137" h="137">
                <a:moveTo>
                  <a:pt x="137" y="65"/>
                </a:moveTo>
                <a:cubicBezTo>
                  <a:pt x="123" y="65"/>
                  <a:pt x="123" y="65"/>
                  <a:pt x="123" y="65"/>
                </a:cubicBezTo>
                <a:cubicBezTo>
                  <a:pt x="135" y="53"/>
                  <a:pt x="135" y="53"/>
                  <a:pt x="135" y="53"/>
                </a:cubicBezTo>
                <a:cubicBezTo>
                  <a:pt x="130" y="47"/>
                  <a:pt x="130" y="47"/>
                  <a:pt x="130" y="47"/>
                </a:cubicBezTo>
                <a:cubicBezTo>
                  <a:pt x="112" y="65"/>
                  <a:pt x="112" y="65"/>
                  <a:pt x="112" y="65"/>
                </a:cubicBezTo>
                <a:cubicBezTo>
                  <a:pt x="108" y="65"/>
                  <a:pt x="108" y="65"/>
                  <a:pt x="108" y="65"/>
                </a:cubicBezTo>
                <a:cubicBezTo>
                  <a:pt x="112" y="60"/>
                  <a:pt x="112" y="60"/>
                  <a:pt x="112" y="60"/>
                </a:cubicBezTo>
                <a:cubicBezTo>
                  <a:pt x="107" y="55"/>
                  <a:pt x="107" y="55"/>
                  <a:pt x="107" y="55"/>
                </a:cubicBezTo>
                <a:cubicBezTo>
                  <a:pt x="97" y="65"/>
                  <a:pt x="97" y="65"/>
                  <a:pt x="97" y="65"/>
                </a:cubicBezTo>
                <a:cubicBezTo>
                  <a:pt x="89" y="65"/>
                  <a:pt x="89" y="65"/>
                  <a:pt x="89" y="65"/>
                </a:cubicBezTo>
                <a:cubicBezTo>
                  <a:pt x="89" y="62"/>
                  <a:pt x="88" y="59"/>
                  <a:pt x="86" y="56"/>
                </a:cubicBezTo>
                <a:cubicBezTo>
                  <a:pt x="91" y="51"/>
                  <a:pt x="91" y="51"/>
                  <a:pt x="91" y="51"/>
                </a:cubicBezTo>
                <a:cubicBezTo>
                  <a:pt x="105" y="51"/>
                  <a:pt x="105" y="51"/>
                  <a:pt x="105" y="51"/>
                </a:cubicBezTo>
                <a:cubicBezTo>
                  <a:pt x="105" y="44"/>
                  <a:pt x="105" y="44"/>
                  <a:pt x="105" y="44"/>
                </a:cubicBezTo>
                <a:cubicBezTo>
                  <a:pt x="99" y="44"/>
                  <a:pt x="99" y="44"/>
                  <a:pt x="99" y="44"/>
                </a:cubicBezTo>
                <a:cubicBezTo>
                  <a:pt x="102" y="40"/>
                  <a:pt x="102" y="40"/>
                  <a:pt x="102" y="40"/>
                </a:cubicBezTo>
                <a:cubicBezTo>
                  <a:pt x="127" y="40"/>
                  <a:pt x="127" y="40"/>
                  <a:pt x="127" y="40"/>
                </a:cubicBezTo>
                <a:cubicBezTo>
                  <a:pt x="127" y="33"/>
                  <a:pt x="127" y="33"/>
                  <a:pt x="127" y="33"/>
                </a:cubicBezTo>
                <a:cubicBezTo>
                  <a:pt x="110" y="33"/>
                  <a:pt x="110" y="33"/>
                  <a:pt x="110" y="33"/>
                </a:cubicBezTo>
                <a:cubicBezTo>
                  <a:pt x="120" y="23"/>
                  <a:pt x="120" y="23"/>
                  <a:pt x="120" y="23"/>
                </a:cubicBezTo>
                <a:cubicBezTo>
                  <a:pt x="115" y="17"/>
                  <a:pt x="115" y="17"/>
                  <a:pt x="115" y="17"/>
                </a:cubicBezTo>
                <a:cubicBezTo>
                  <a:pt x="105" y="27"/>
                  <a:pt x="105" y="27"/>
                  <a:pt x="105" y="27"/>
                </a:cubicBezTo>
                <a:cubicBezTo>
                  <a:pt x="105" y="10"/>
                  <a:pt x="105" y="10"/>
                  <a:pt x="105" y="10"/>
                </a:cubicBezTo>
                <a:cubicBezTo>
                  <a:pt x="97" y="10"/>
                  <a:pt x="97" y="10"/>
                  <a:pt x="97" y="10"/>
                </a:cubicBezTo>
                <a:cubicBezTo>
                  <a:pt x="97" y="35"/>
                  <a:pt x="97" y="35"/>
                  <a:pt x="97" y="35"/>
                </a:cubicBezTo>
                <a:cubicBezTo>
                  <a:pt x="94" y="38"/>
                  <a:pt x="94" y="38"/>
                  <a:pt x="94" y="38"/>
                </a:cubicBezTo>
                <a:cubicBezTo>
                  <a:pt x="94" y="32"/>
                  <a:pt x="94" y="32"/>
                  <a:pt x="94" y="32"/>
                </a:cubicBezTo>
                <a:cubicBezTo>
                  <a:pt x="86" y="32"/>
                  <a:pt x="86" y="32"/>
                  <a:pt x="86" y="32"/>
                </a:cubicBezTo>
                <a:cubicBezTo>
                  <a:pt x="86" y="46"/>
                  <a:pt x="86" y="46"/>
                  <a:pt x="86" y="46"/>
                </a:cubicBezTo>
                <a:cubicBezTo>
                  <a:pt x="81" y="51"/>
                  <a:pt x="81" y="51"/>
                  <a:pt x="81" y="51"/>
                </a:cubicBezTo>
                <a:cubicBezTo>
                  <a:pt x="78" y="49"/>
                  <a:pt x="76" y="48"/>
                  <a:pt x="73" y="48"/>
                </a:cubicBezTo>
                <a:cubicBezTo>
                  <a:pt x="73" y="40"/>
                  <a:pt x="73" y="40"/>
                  <a:pt x="73" y="40"/>
                </a:cubicBezTo>
                <a:cubicBezTo>
                  <a:pt x="82" y="30"/>
                  <a:pt x="82" y="30"/>
                  <a:pt x="82" y="30"/>
                </a:cubicBezTo>
                <a:cubicBezTo>
                  <a:pt x="77" y="25"/>
                  <a:pt x="77" y="25"/>
                  <a:pt x="77" y="25"/>
                </a:cubicBezTo>
                <a:cubicBezTo>
                  <a:pt x="73" y="29"/>
                  <a:pt x="73" y="29"/>
                  <a:pt x="73" y="29"/>
                </a:cubicBezTo>
                <a:cubicBezTo>
                  <a:pt x="73" y="25"/>
                  <a:pt x="73" y="25"/>
                  <a:pt x="73" y="25"/>
                </a:cubicBezTo>
                <a:cubicBezTo>
                  <a:pt x="90" y="7"/>
                  <a:pt x="90" y="7"/>
                  <a:pt x="90" y="7"/>
                </a:cubicBezTo>
                <a:cubicBezTo>
                  <a:pt x="84" y="2"/>
                  <a:pt x="84" y="2"/>
                  <a:pt x="84" y="2"/>
                </a:cubicBezTo>
                <a:cubicBezTo>
                  <a:pt x="73" y="14"/>
                  <a:pt x="73" y="14"/>
                  <a:pt x="73" y="14"/>
                </a:cubicBezTo>
                <a:cubicBezTo>
                  <a:pt x="73" y="0"/>
                  <a:pt x="73" y="0"/>
                  <a:pt x="73" y="0"/>
                </a:cubicBezTo>
                <a:cubicBezTo>
                  <a:pt x="65" y="0"/>
                  <a:pt x="65" y="0"/>
                  <a:pt x="65" y="0"/>
                </a:cubicBezTo>
                <a:cubicBezTo>
                  <a:pt x="65" y="14"/>
                  <a:pt x="65" y="14"/>
                  <a:pt x="65" y="14"/>
                </a:cubicBezTo>
                <a:cubicBezTo>
                  <a:pt x="53" y="2"/>
                  <a:pt x="53" y="2"/>
                  <a:pt x="53" y="2"/>
                </a:cubicBezTo>
                <a:cubicBezTo>
                  <a:pt x="48" y="7"/>
                  <a:pt x="48" y="7"/>
                  <a:pt x="48" y="7"/>
                </a:cubicBezTo>
                <a:cubicBezTo>
                  <a:pt x="65" y="25"/>
                  <a:pt x="65" y="25"/>
                  <a:pt x="65" y="25"/>
                </a:cubicBezTo>
                <a:cubicBezTo>
                  <a:pt x="65" y="29"/>
                  <a:pt x="65" y="29"/>
                  <a:pt x="65" y="29"/>
                </a:cubicBezTo>
                <a:cubicBezTo>
                  <a:pt x="60" y="25"/>
                  <a:pt x="60" y="25"/>
                  <a:pt x="60" y="25"/>
                </a:cubicBezTo>
                <a:cubicBezTo>
                  <a:pt x="55" y="30"/>
                  <a:pt x="55" y="30"/>
                  <a:pt x="55" y="30"/>
                </a:cubicBezTo>
                <a:cubicBezTo>
                  <a:pt x="65" y="40"/>
                  <a:pt x="65" y="40"/>
                  <a:pt x="65" y="40"/>
                </a:cubicBezTo>
                <a:cubicBezTo>
                  <a:pt x="65" y="48"/>
                  <a:pt x="65" y="48"/>
                  <a:pt x="65" y="48"/>
                </a:cubicBezTo>
                <a:cubicBezTo>
                  <a:pt x="62" y="48"/>
                  <a:pt x="59" y="49"/>
                  <a:pt x="57" y="51"/>
                </a:cubicBezTo>
                <a:cubicBezTo>
                  <a:pt x="51" y="46"/>
                  <a:pt x="51" y="46"/>
                  <a:pt x="51" y="46"/>
                </a:cubicBezTo>
                <a:cubicBezTo>
                  <a:pt x="51" y="32"/>
                  <a:pt x="51" y="32"/>
                  <a:pt x="51" y="32"/>
                </a:cubicBezTo>
                <a:cubicBezTo>
                  <a:pt x="44" y="32"/>
                  <a:pt x="44" y="32"/>
                  <a:pt x="44" y="32"/>
                </a:cubicBezTo>
                <a:cubicBezTo>
                  <a:pt x="44" y="38"/>
                  <a:pt x="44" y="38"/>
                  <a:pt x="44" y="38"/>
                </a:cubicBezTo>
                <a:cubicBezTo>
                  <a:pt x="40" y="35"/>
                  <a:pt x="40" y="35"/>
                  <a:pt x="40" y="35"/>
                </a:cubicBezTo>
                <a:cubicBezTo>
                  <a:pt x="40" y="10"/>
                  <a:pt x="40" y="10"/>
                  <a:pt x="40" y="10"/>
                </a:cubicBezTo>
                <a:cubicBezTo>
                  <a:pt x="33" y="10"/>
                  <a:pt x="33" y="10"/>
                  <a:pt x="33" y="10"/>
                </a:cubicBezTo>
                <a:cubicBezTo>
                  <a:pt x="33" y="27"/>
                  <a:pt x="33" y="27"/>
                  <a:pt x="33" y="27"/>
                </a:cubicBezTo>
                <a:cubicBezTo>
                  <a:pt x="23" y="17"/>
                  <a:pt x="23" y="17"/>
                  <a:pt x="23" y="17"/>
                </a:cubicBezTo>
                <a:cubicBezTo>
                  <a:pt x="17" y="23"/>
                  <a:pt x="17" y="23"/>
                  <a:pt x="17" y="23"/>
                </a:cubicBezTo>
                <a:cubicBezTo>
                  <a:pt x="27" y="33"/>
                  <a:pt x="27" y="33"/>
                  <a:pt x="27" y="33"/>
                </a:cubicBezTo>
                <a:cubicBezTo>
                  <a:pt x="11" y="33"/>
                  <a:pt x="11" y="33"/>
                  <a:pt x="11" y="33"/>
                </a:cubicBezTo>
                <a:cubicBezTo>
                  <a:pt x="11" y="40"/>
                  <a:pt x="11" y="40"/>
                  <a:pt x="11" y="40"/>
                </a:cubicBezTo>
                <a:cubicBezTo>
                  <a:pt x="35" y="40"/>
                  <a:pt x="35" y="40"/>
                  <a:pt x="35" y="40"/>
                </a:cubicBezTo>
                <a:cubicBezTo>
                  <a:pt x="38" y="44"/>
                  <a:pt x="38" y="44"/>
                  <a:pt x="38" y="44"/>
                </a:cubicBezTo>
                <a:cubicBezTo>
                  <a:pt x="32" y="44"/>
                  <a:pt x="32" y="44"/>
                  <a:pt x="32" y="44"/>
                </a:cubicBezTo>
                <a:cubicBezTo>
                  <a:pt x="32" y="51"/>
                  <a:pt x="32" y="51"/>
                  <a:pt x="32" y="51"/>
                </a:cubicBezTo>
                <a:cubicBezTo>
                  <a:pt x="46" y="51"/>
                  <a:pt x="46" y="51"/>
                  <a:pt x="46" y="51"/>
                </a:cubicBezTo>
                <a:cubicBezTo>
                  <a:pt x="51" y="56"/>
                  <a:pt x="51" y="56"/>
                  <a:pt x="51" y="56"/>
                </a:cubicBezTo>
                <a:cubicBezTo>
                  <a:pt x="50" y="59"/>
                  <a:pt x="48" y="62"/>
                  <a:pt x="48" y="65"/>
                </a:cubicBezTo>
                <a:cubicBezTo>
                  <a:pt x="40" y="65"/>
                  <a:pt x="40" y="65"/>
                  <a:pt x="40" y="65"/>
                </a:cubicBezTo>
                <a:cubicBezTo>
                  <a:pt x="31" y="55"/>
                  <a:pt x="31" y="55"/>
                  <a:pt x="31" y="55"/>
                </a:cubicBezTo>
                <a:cubicBezTo>
                  <a:pt x="25" y="60"/>
                  <a:pt x="25" y="60"/>
                  <a:pt x="25" y="60"/>
                </a:cubicBezTo>
                <a:cubicBezTo>
                  <a:pt x="30" y="65"/>
                  <a:pt x="30" y="65"/>
                  <a:pt x="30" y="65"/>
                </a:cubicBezTo>
                <a:cubicBezTo>
                  <a:pt x="25" y="65"/>
                  <a:pt x="25" y="65"/>
                  <a:pt x="25" y="65"/>
                </a:cubicBezTo>
                <a:cubicBezTo>
                  <a:pt x="8" y="47"/>
                  <a:pt x="8" y="47"/>
                  <a:pt x="8" y="47"/>
                </a:cubicBezTo>
                <a:cubicBezTo>
                  <a:pt x="2" y="53"/>
                  <a:pt x="2" y="53"/>
                  <a:pt x="2" y="53"/>
                </a:cubicBezTo>
                <a:cubicBezTo>
                  <a:pt x="14" y="65"/>
                  <a:pt x="14" y="65"/>
                  <a:pt x="14" y="65"/>
                </a:cubicBezTo>
                <a:cubicBezTo>
                  <a:pt x="0" y="65"/>
                  <a:pt x="0" y="65"/>
                  <a:pt x="0" y="65"/>
                </a:cubicBezTo>
                <a:cubicBezTo>
                  <a:pt x="0" y="72"/>
                  <a:pt x="0" y="72"/>
                  <a:pt x="0" y="72"/>
                </a:cubicBezTo>
                <a:cubicBezTo>
                  <a:pt x="14" y="72"/>
                  <a:pt x="14" y="72"/>
                  <a:pt x="14" y="72"/>
                </a:cubicBezTo>
                <a:cubicBezTo>
                  <a:pt x="2" y="84"/>
                  <a:pt x="2" y="84"/>
                  <a:pt x="2" y="84"/>
                </a:cubicBezTo>
                <a:cubicBezTo>
                  <a:pt x="8" y="90"/>
                  <a:pt x="8" y="90"/>
                  <a:pt x="8" y="90"/>
                </a:cubicBezTo>
                <a:cubicBezTo>
                  <a:pt x="25" y="72"/>
                  <a:pt x="25" y="72"/>
                  <a:pt x="25" y="72"/>
                </a:cubicBezTo>
                <a:cubicBezTo>
                  <a:pt x="30" y="72"/>
                  <a:pt x="30" y="72"/>
                  <a:pt x="30" y="72"/>
                </a:cubicBezTo>
                <a:cubicBezTo>
                  <a:pt x="25" y="77"/>
                  <a:pt x="25" y="77"/>
                  <a:pt x="25" y="77"/>
                </a:cubicBezTo>
                <a:cubicBezTo>
                  <a:pt x="31" y="82"/>
                  <a:pt x="31" y="82"/>
                  <a:pt x="31" y="82"/>
                </a:cubicBezTo>
                <a:cubicBezTo>
                  <a:pt x="40" y="72"/>
                  <a:pt x="40" y="72"/>
                  <a:pt x="40" y="72"/>
                </a:cubicBezTo>
                <a:cubicBezTo>
                  <a:pt x="48" y="72"/>
                  <a:pt x="48" y="72"/>
                  <a:pt x="48" y="72"/>
                </a:cubicBezTo>
                <a:cubicBezTo>
                  <a:pt x="48" y="75"/>
                  <a:pt x="50" y="78"/>
                  <a:pt x="51" y="80"/>
                </a:cubicBezTo>
                <a:cubicBezTo>
                  <a:pt x="46" y="86"/>
                  <a:pt x="46" y="86"/>
                  <a:pt x="46" y="86"/>
                </a:cubicBezTo>
                <a:cubicBezTo>
                  <a:pt x="32" y="86"/>
                  <a:pt x="32" y="86"/>
                  <a:pt x="32" y="86"/>
                </a:cubicBezTo>
                <a:cubicBezTo>
                  <a:pt x="32" y="93"/>
                  <a:pt x="32" y="93"/>
                  <a:pt x="32" y="93"/>
                </a:cubicBezTo>
                <a:cubicBezTo>
                  <a:pt x="38" y="93"/>
                  <a:pt x="38" y="93"/>
                  <a:pt x="38" y="93"/>
                </a:cubicBezTo>
                <a:cubicBezTo>
                  <a:pt x="35" y="97"/>
                  <a:pt x="35" y="97"/>
                  <a:pt x="35" y="97"/>
                </a:cubicBezTo>
                <a:cubicBezTo>
                  <a:pt x="11" y="97"/>
                  <a:pt x="11" y="97"/>
                  <a:pt x="11" y="97"/>
                </a:cubicBezTo>
                <a:cubicBezTo>
                  <a:pt x="11" y="104"/>
                  <a:pt x="11" y="104"/>
                  <a:pt x="11" y="104"/>
                </a:cubicBezTo>
                <a:cubicBezTo>
                  <a:pt x="27" y="104"/>
                  <a:pt x="27" y="104"/>
                  <a:pt x="27" y="104"/>
                </a:cubicBezTo>
                <a:cubicBezTo>
                  <a:pt x="17" y="114"/>
                  <a:pt x="17" y="114"/>
                  <a:pt x="17" y="114"/>
                </a:cubicBezTo>
                <a:cubicBezTo>
                  <a:pt x="23" y="120"/>
                  <a:pt x="23" y="120"/>
                  <a:pt x="23" y="120"/>
                </a:cubicBezTo>
                <a:cubicBezTo>
                  <a:pt x="33" y="110"/>
                  <a:pt x="33" y="110"/>
                  <a:pt x="33" y="110"/>
                </a:cubicBezTo>
                <a:cubicBezTo>
                  <a:pt x="33" y="127"/>
                  <a:pt x="33" y="127"/>
                  <a:pt x="33" y="127"/>
                </a:cubicBezTo>
                <a:cubicBezTo>
                  <a:pt x="40" y="127"/>
                  <a:pt x="40" y="127"/>
                  <a:pt x="40" y="127"/>
                </a:cubicBezTo>
                <a:cubicBezTo>
                  <a:pt x="40" y="102"/>
                  <a:pt x="40" y="102"/>
                  <a:pt x="40" y="102"/>
                </a:cubicBezTo>
                <a:cubicBezTo>
                  <a:pt x="44" y="99"/>
                  <a:pt x="44" y="99"/>
                  <a:pt x="44" y="99"/>
                </a:cubicBezTo>
                <a:cubicBezTo>
                  <a:pt x="44" y="105"/>
                  <a:pt x="44" y="105"/>
                  <a:pt x="44" y="105"/>
                </a:cubicBezTo>
                <a:cubicBezTo>
                  <a:pt x="51" y="105"/>
                  <a:pt x="51" y="105"/>
                  <a:pt x="51" y="105"/>
                </a:cubicBezTo>
                <a:cubicBezTo>
                  <a:pt x="51" y="91"/>
                  <a:pt x="51" y="91"/>
                  <a:pt x="51" y="91"/>
                </a:cubicBezTo>
                <a:cubicBezTo>
                  <a:pt x="57" y="86"/>
                  <a:pt x="57" y="86"/>
                  <a:pt x="57" y="86"/>
                </a:cubicBezTo>
                <a:cubicBezTo>
                  <a:pt x="59" y="87"/>
                  <a:pt x="62" y="89"/>
                  <a:pt x="65" y="89"/>
                </a:cubicBezTo>
                <a:cubicBezTo>
                  <a:pt x="65" y="97"/>
                  <a:pt x="65" y="97"/>
                  <a:pt x="65" y="97"/>
                </a:cubicBezTo>
                <a:cubicBezTo>
                  <a:pt x="55" y="107"/>
                  <a:pt x="55" y="107"/>
                  <a:pt x="55" y="107"/>
                </a:cubicBezTo>
                <a:cubicBezTo>
                  <a:pt x="60" y="112"/>
                  <a:pt x="60" y="112"/>
                  <a:pt x="60" y="112"/>
                </a:cubicBezTo>
                <a:cubicBezTo>
                  <a:pt x="65" y="107"/>
                  <a:pt x="65" y="107"/>
                  <a:pt x="65" y="107"/>
                </a:cubicBezTo>
                <a:cubicBezTo>
                  <a:pt x="65" y="112"/>
                  <a:pt x="65" y="112"/>
                  <a:pt x="65" y="112"/>
                </a:cubicBezTo>
                <a:cubicBezTo>
                  <a:pt x="48" y="130"/>
                  <a:pt x="48" y="130"/>
                  <a:pt x="48" y="130"/>
                </a:cubicBezTo>
                <a:cubicBezTo>
                  <a:pt x="53" y="135"/>
                  <a:pt x="53" y="135"/>
                  <a:pt x="53" y="135"/>
                </a:cubicBezTo>
                <a:cubicBezTo>
                  <a:pt x="65" y="123"/>
                  <a:pt x="65" y="123"/>
                  <a:pt x="65" y="123"/>
                </a:cubicBezTo>
                <a:cubicBezTo>
                  <a:pt x="65" y="137"/>
                  <a:pt x="65" y="137"/>
                  <a:pt x="65" y="137"/>
                </a:cubicBezTo>
                <a:cubicBezTo>
                  <a:pt x="73" y="137"/>
                  <a:pt x="73" y="137"/>
                  <a:pt x="73" y="137"/>
                </a:cubicBezTo>
                <a:cubicBezTo>
                  <a:pt x="73" y="123"/>
                  <a:pt x="73" y="123"/>
                  <a:pt x="73" y="123"/>
                </a:cubicBezTo>
                <a:cubicBezTo>
                  <a:pt x="84" y="135"/>
                  <a:pt x="84" y="135"/>
                  <a:pt x="84" y="135"/>
                </a:cubicBezTo>
                <a:cubicBezTo>
                  <a:pt x="90" y="130"/>
                  <a:pt x="90" y="130"/>
                  <a:pt x="90" y="130"/>
                </a:cubicBezTo>
                <a:cubicBezTo>
                  <a:pt x="73" y="112"/>
                  <a:pt x="73" y="112"/>
                  <a:pt x="73" y="112"/>
                </a:cubicBezTo>
                <a:cubicBezTo>
                  <a:pt x="73" y="107"/>
                  <a:pt x="73" y="107"/>
                  <a:pt x="73" y="107"/>
                </a:cubicBezTo>
                <a:cubicBezTo>
                  <a:pt x="77" y="112"/>
                  <a:pt x="77" y="112"/>
                  <a:pt x="77" y="112"/>
                </a:cubicBezTo>
                <a:cubicBezTo>
                  <a:pt x="82" y="107"/>
                  <a:pt x="82" y="107"/>
                  <a:pt x="82" y="107"/>
                </a:cubicBezTo>
                <a:cubicBezTo>
                  <a:pt x="73" y="97"/>
                  <a:pt x="73" y="97"/>
                  <a:pt x="73" y="97"/>
                </a:cubicBezTo>
                <a:cubicBezTo>
                  <a:pt x="73" y="89"/>
                  <a:pt x="73" y="89"/>
                  <a:pt x="73" y="89"/>
                </a:cubicBezTo>
                <a:cubicBezTo>
                  <a:pt x="76" y="89"/>
                  <a:pt x="78" y="87"/>
                  <a:pt x="81" y="86"/>
                </a:cubicBezTo>
                <a:cubicBezTo>
                  <a:pt x="86" y="91"/>
                  <a:pt x="86" y="91"/>
                  <a:pt x="86" y="91"/>
                </a:cubicBezTo>
                <a:cubicBezTo>
                  <a:pt x="86" y="105"/>
                  <a:pt x="86" y="105"/>
                  <a:pt x="86" y="105"/>
                </a:cubicBezTo>
                <a:cubicBezTo>
                  <a:pt x="94" y="105"/>
                  <a:pt x="94" y="105"/>
                  <a:pt x="94" y="105"/>
                </a:cubicBezTo>
                <a:cubicBezTo>
                  <a:pt x="94" y="99"/>
                  <a:pt x="94" y="99"/>
                  <a:pt x="94" y="99"/>
                </a:cubicBezTo>
                <a:cubicBezTo>
                  <a:pt x="97" y="102"/>
                  <a:pt x="97" y="102"/>
                  <a:pt x="97" y="102"/>
                </a:cubicBezTo>
                <a:cubicBezTo>
                  <a:pt x="97" y="127"/>
                  <a:pt x="97" y="127"/>
                  <a:pt x="97" y="127"/>
                </a:cubicBezTo>
                <a:cubicBezTo>
                  <a:pt x="105" y="127"/>
                  <a:pt x="105" y="127"/>
                  <a:pt x="105" y="127"/>
                </a:cubicBezTo>
                <a:cubicBezTo>
                  <a:pt x="105" y="110"/>
                  <a:pt x="105" y="110"/>
                  <a:pt x="105" y="110"/>
                </a:cubicBezTo>
                <a:cubicBezTo>
                  <a:pt x="115" y="120"/>
                  <a:pt x="115" y="120"/>
                  <a:pt x="115" y="120"/>
                </a:cubicBezTo>
                <a:cubicBezTo>
                  <a:pt x="120" y="114"/>
                  <a:pt x="120" y="114"/>
                  <a:pt x="120" y="114"/>
                </a:cubicBezTo>
                <a:cubicBezTo>
                  <a:pt x="110" y="104"/>
                  <a:pt x="110" y="104"/>
                  <a:pt x="110" y="104"/>
                </a:cubicBezTo>
                <a:cubicBezTo>
                  <a:pt x="127" y="104"/>
                  <a:pt x="127" y="104"/>
                  <a:pt x="127" y="104"/>
                </a:cubicBezTo>
                <a:cubicBezTo>
                  <a:pt x="127" y="97"/>
                  <a:pt x="127" y="97"/>
                  <a:pt x="127" y="97"/>
                </a:cubicBezTo>
                <a:cubicBezTo>
                  <a:pt x="102" y="97"/>
                  <a:pt x="102" y="97"/>
                  <a:pt x="102" y="97"/>
                </a:cubicBezTo>
                <a:cubicBezTo>
                  <a:pt x="99" y="93"/>
                  <a:pt x="99" y="93"/>
                  <a:pt x="99" y="93"/>
                </a:cubicBezTo>
                <a:cubicBezTo>
                  <a:pt x="105" y="93"/>
                  <a:pt x="105" y="93"/>
                  <a:pt x="105" y="93"/>
                </a:cubicBezTo>
                <a:cubicBezTo>
                  <a:pt x="105" y="86"/>
                  <a:pt x="105" y="86"/>
                  <a:pt x="105" y="86"/>
                </a:cubicBezTo>
                <a:cubicBezTo>
                  <a:pt x="91" y="86"/>
                  <a:pt x="91" y="86"/>
                  <a:pt x="91" y="86"/>
                </a:cubicBezTo>
                <a:cubicBezTo>
                  <a:pt x="86" y="80"/>
                  <a:pt x="86" y="80"/>
                  <a:pt x="86" y="80"/>
                </a:cubicBezTo>
                <a:cubicBezTo>
                  <a:pt x="88" y="78"/>
                  <a:pt x="89" y="75"/>
                  <a:pt x="89" y="72"/>
                </a:cubicBezTo>
                <a:cubicBezTo>
                  <a:pt x="97" y="72"/>
                  <a:pt x="97" y="72"/>
                  <a:pt x="97" y="72"/>
                </a:cubicBezTo>
                <a:cubicBezTo>
                  <a:pt x="107" y="82"/>
                  <a:pt x="107" y="82"/>
                  <a:pt x="107" y="82"/>
                </a:cubicBezTo>
                <a:cubicBezTo>
                  <a:pt x="112" y="77"/>
                  <a:pt x="112" y="77"/>
                  <a:pt x="112" y="77"/>
                </a:cubicBezTo>
                <a:cubicBezTo>
                  <a:pt x="108" y="72"/>
                  <a:pt x="108" y="72"/>
                  <a:pt x="108" y="72"/>
                </a:cubicBezTo>
                <a:cubicBezTo>
                  <a:pt x="112" y="72"/>
                  <a:pt x="112" y="72"/>
                  <a:pt x="112" y="72"/>
                </a:cubicBezTo>
                <a:cubicBezTo>
                  <a:pt x="130" y="90"/>
                  <a:pt x="130" y="90"/>
                  <a:pt x="130" y="90"/>
                </a:cubicBezTo>
                <a:cubicBezTo>
                  <a:pt x="135" y="84"/>
                  <a:pt x="135" y="84"/>
                  <a:pt x="135" y="84"/>
                </a:cubicBezTo>
                <a:cubicBezTo>
                  <a:pt x="123" y="72"/>
                  <a:pt x="123" y="72"/>
                  <a:pt x="123" y="72"/>
                </a:cubicBezTo>
                <a:cubicBezTo>
                  <a:pt x="137" y="72"/>
                  <a:pt x="137" y="72"/>
                  <a:pt x="137" y="72"/>
                </a:cubicBezTo>
                <a:lnTo>
                  <a:pt x="137" y="65"/>
                </a:lnTo>
                <a:close/>
              </a:path>
            </a:pathLst>
          </a:custGeom>
          <a:solidFill>
            <a:schemeClr val="bg1">
              <a:alpha val="100000"/>
            </a:schemeClr>
          </a:solidFill>
          <a:ln w="9525">
            <a:noFill/>
          </a:ln>
        </p:spPr>
        <p:txBody>
          <a:bodyPr/>
          <a:lstStyle/>
          <a:p>
            <a:endParaRPr lang="zh-CN" altLang="en-US"/>
          </a:p>
        </p:txBody>
      </p:sp>
      <p:sp>
        <p:nvSpPr>
          <p:cNvPr id="32917" name="Freeform 150"/>
          <p:cNvSpPr/>
          <p:nvPr/>
        </p:nvSpPr>
        <p:spPr>
          <a:xfrm>
            <a:off x="8291513" y="3590925"/>
            <a:ext cx="115887" cy="115888"/>
          </a:xfrm>
          <a:custGeom>
            <a:avLst/>
            <a:gdLst/>
            <a:ahLst/>
            <a:cxnLst>
              <a:cxn ang="0">
                <a:pos x="92941374" y="194638095"/>
              </a:cxn>
              <a:cxn ang="0">
                <a:pos x="98749358" y="194638095"/>
              </a:cxn>
              <a:cxn ang="0">
                <a:pos x="197498716" y="98729858"/>
              </a:cxn>
              <a:cxn ang="0">
                <a:pos x="98749358" y="0"/>
              </a:cxn>
              <a:cxn ang="0">
                <a:pos x="0" y="95908237"/>
              </a:cxn>
              <a:cxn ang="0">
                <a:pos x="52278671" y="126937669"/>
              </a:cxn>
              <a:cxn ang="0">
                <a:pos x="92941374" y="194638095"/>
              </a:cxn>
            </a:cxnLst>
            <a:rect l="0" t="0" r="0" b="0"/>
            <a:pathLst>
              <a:path w="68" h="69">
                <a:moveTo>
                  <a:pt x="32" y="69"/>
                </a:moveTo>
                <a:cubicBezTo>
                  <a:pt x="32" y="69"/>
                  <a:pt x="33" y="69"/>
                  <a:pt x="34" y="69"/>
                </a:cubicBezTo>
                <a:cubicBezTo>
                  <a:pt x="53" y="69"/>
                  <a:pt x="68" y="54"/>
                  <a:pt x="68" y="35"/>
                </a:cubicBezTo>
                <a:cubicBezTo>
                  <a:pt x="68" y="16"/>
                  <a:pt x="53" y="0"/>
                  <a:pt x="34" y="0"/>
                </a:cubicBezTo>
                <a:cubicBezTo>
                  <a:pt x="15" y="0"/>
                  <a:pt x="0" y="15"/>
                  <a:pt x="0" y="34"/>
                </a:cubicBezTo>
                <a:cubicBezTo>
                  <a:pt x="7" y="36"/>
                  <a:pt x="13" y="40"/>
                  <a:pt x="18" y="45"/>
                </a:cubicBezTo>
                <a:cubicBezTo>
                  <a:pt x="25" y="52"/>
                  <a:pt x="30" y="60"/>
                  <a:pt x="32" y="69"/>
                </a:cubicBezTo>
                <a:close/>
              </a:path>
            </a:pathLst>
          </a:custGeom>
          <a:solidFill>
            <a:schemeClr val="bg1">
              <a:alpha val="100000"/>
            </a:schemeClr>
          </a:solidFill>
          <a:ln w="9525">
            <a:noFill/>
          </a:ln>
        </p:spPr>
        <p:txBody>
          <a:bodyPr/>
          <a:lstStyle/>
          <a:p>
            <a:endParaRPr lang="zh-CN" altLang="en-US"/>
          </a:p>
        </p:txBody>
      </p:sp>
      <p:sp>
        <p:nvSpPr>
          <p:cNvPr id="32918" name="Freeform 151"/>
          <p:cNvSpPr/>
          <p:nvPr/>
        </p:nvSpPr>
        <p:spPr>
          <a:xfrm>
            <a:off x="8332788" y="3559175"/>
            <a:ext cx="31750" cy="25400"/>
          </a:xfrm>
          <a:custGeom>
            <a:avLst/>
            <a:gdLst/>
            <a:ahLst/>
            <a:cxnLst>
              <a:cxn ang="0">
                <a:pos x="50403125" y="40322500"/>
              </a:cxn>
              <a:cxn ang="0">
                <a:pos x="27722513" y="0"/>
              </a:cxn>
              <a:cxn ang="0">
                <a:pos x="0" y="40322500"/>
              </a:cxn>
              <a:cxn ang="0">
                <a:pos x="50403125" y="40322500"/>
              </a:cxn>
            </a:cxnLst>
            <a:rect l="0" t="0" r="0" b="0"/>
            <a:pathLst>
              <a:path w="20" h="16">
                <a:moveTo>
                  <a:pt x="20" y="16"/>
                </a:moveTo>
                <a:lnTo>
                  <a:pt x="11" y="0"/>
                </a:lnTo>
                <a:lnTo>
                  <a:pt x="0" y="16"/>
                </a:lnTo>
                <a:lnTo>
                  <a:pt x="20" y="16"/>
                </a:lnTo>
                <a:close/>
              </a:path>
            </a:pathLst>
          </a:custGeom>
          <a:solidFill>
            <a:schemeClr val="bg1">
              <a:alpha val="100000"/>
            </a:schemeClr>
          </a:solidFill>
          <a:ln w="9525">
            <a:noFill/>
          </a:ln>
        </p:spPr>
        <p:txBody>
          <a:bodyPr/>
          <a:lstStyle/>
          <a:p>
            <a:endParaRPr lang="zh-CN" altLang="en-US"/>
          </a:p>
        </p:txBody>
      </p:sp>
      <p:sp>
        <p:nvSpPr>
          <p:cNvPr id="32919" name="Freeform 152"/>
          <p:cNvSpPr/>
          <p:nvPr/>
        </p:nvSpPr>
        <p:spPr>
          <a:xfrm>
            <a:off x="8413750" y="3632200"/>
            <a:ext cx="25400" cy="33338"/>
          </a:xfrm>
          <a:custGeom>
            <a:avLst/>
            <a:gdLst/>
            <a:ahLst/>
            <a:cxnLst>
              <a:cxn ang="0">
                <a:pos x="0" y="52924869"/>
              </a:cxn>
              <a:cxn ang="0">
                <a:pos x="40322500" y="27722928"/>
              </a:cxn>
              <a:cxn ang="0">
                <a:pos x="0" y="0"/>
              </a:cxn>
              <a:cxn ang="0">
                <a:pos x="0" y="52924869"/>
              </a:cxn>
            </a:cxnLst>
            <a:rect l="0" t="0" r="0" b="0"/>
            <a:pathLst>
              <a:path w="16" h="21">
                <a:moveTo>
                  <a:pt x="0" y="21"/>
                </a:moveTo>
                <a:lnTo>
                  <a:pt x="16" y="11"/>
                </a:lnTo>
                <a:lnTo>
                  <a:pt x="0" y="0"/>
                </a:lnTo>
                <a:lnTo>
                  <a:pt x="0" y="21"/>
                </a:lnTo>
                <a:close/>
              </a:path>
            </a:pathLst>
          </a:custGeom>
          <a:solidFill>
            <a:schemeClr val="bg1">
              <a:alpha val="100000"/>
            </a:schemeClr>
          </a:solidFill>
          <a:ln w="9525">
            <a:noFill/>
          </a:ln>
        </p:spPr>
        <p:txBody>
          <a:bodyPr/>
          <a:lstStyle/>
          <a:p>
            <a:endParaRPr lang="zh-CN" altLang="en-US"/>
          </a:p>
        </p:txBody>
      </p:sp>
      <p:sp>
        <p:nvSpPr>
          <p:cNvPr id="32920" name="Freeform 153"/>
          <p:cNvSpPr/>
          <p:nvPr/>
        </p:nvSpPr>
        <p:spPr>
          <a:xfrm>
            <a:off x="8267700" y="3632200"/>
            <a:ext cx="15875" cy="12700"/>
          </a:xfrm>
          <a:custGeom>
            <a:avLst/>
            <a:gdLst/>
            <a:ahLst/>
            <a:cxnLst>
              <a:cxn ang="0">
                <a:pos x="28001736" y="0"/>
              </a:cxn>
              <a:cxn ang="0">
                <a:pos x="0" y="19750314"/>
              </a:cxn>
              <a:cxn ang="0">
                <a:pos x="28001736" y="23041429"/>
              </a:cxn>
              <a:cxn ang="0">
                <a:pos x="28001736" y="0"/>
              </a:cxn>
            </a:cxnLst>
            <a:rect l="0" t="0" r="0" b="0"/>
            <a:pathLst>
              <a:path w="9" h="7">
                <a:moveTo>
                  <a:pt x="9" y="0"/>
                </a:moveTo>
                <a:cubicBezTo>
                  <a:pt x="0" y="6"/>
                  <a:pt x="0" y="6"/>
                  <a:pt x="0" y="6"/>
                </a:cubicBezTo>
                <a:cubicBezTo>
                  <a:pt x="3" y="6"/>
                  <a:pt x="6" y="7"/>
                  <a:pt x="9" y="7"/>
                </a:cubicBezTo>
                <a:lnTo>
                  <a:pt x="9" y="0"/>
                </a:lnTo>
                <a:close/>
              </a:path>
            </a:pathLst>
          </a:custGeom>
          <a:solidFill>
            <a:schemeClr val="bg1">
              <a:alpha val="100000"/>
            </a:schemeClr>
          </a:solidFill>
          <a:ln w="9525">
            <a:noFill/>
          </a:ln>
        </p:spPr>
        <p:txBody>
          <a:bodyPr/>
          <a:lstStyle/>
          <a:p>
            <a:endParaRPr lang="zh-CN" altLang="en-US"/>
          </a:p>
        </p:txBody>
      </p:sp>
      <p:sp>
        <p:nvSpPr>
          <p:cNvPr id="32921" name="Freeform 154"/>
          <p:cNvSpPr/>
          <p:nvPr/>
        </p:nvSpPr>
        <p:spPr>
          <a:xfrm>
            <a:off x="8383588" y="3586163"/>
            <a:ext cx="30162" cy="28575"/>
          </a:xfrm>
          <a:custGeom>
            <a:avLst/>
            <a:gdLst/>
            <a:ahLst/>
            <a:cxnLst>
              <a:cxn ang="0">
                <a:pos x="0" y="10080625"/>
              </a:cxn>
              <a:cxn ang="0">
                <a:pos x="37802511" y="45362813"/>
              </a:cxn>
              <a:cxn ang="0">
                <a:pos x="47882969" y="0"/>
              </a:cxn>
              <a:cxn ang="0">
                <a:pos x="0" y="10080625"/>
              </a:cxn>
            </a:cxnLst>
            <a:rect l="0" t="0" r="0" b="0"/>
            <a:pathLst>
              <a:path w="19" h="18">
                <a:moveTo>
                  <a:pt x="0" y="4"/>
                </a:moveTo>
                <a:lnTo>
                  <a:pt x="15" y="18"/>
                </a:lnTo>
                <a:lnTo>
                  <a:pt x="19" y="0"/>
                </a:lnTo>
                <a:lnTo>
                  <a:pt x="0" y="4"/>
                </a:lnTo>
                <a:close/>
              </a:path>
            </a:pathLst>
          </a:custGeom>
          <a:solidFill>
            <a:schemeClr val="bg1">
              <a:alpha val="100000"/>
            </a:schemeClr>
          </a:solidFill>
          <a:ln w="9525">
            <a:noFill/>
          </a:ln>
        </p:spPr>
        <p:txBody>
          <a:bodyPr/>
          <a:lstStyle/>
          <a:p>
            <a:endParaRPr lang="zh-CN" altLang="en-US"/>
          </a:p>
        </p:txBody>
      </p:sp>
      <p:sp>
        <p:nvSpPr>
          <p:cNvPr id="32922" name="Freeform 155"/>
          <p:cNvSpPr/>
          <p:nvPr/>
        </p:nvSpPr>
        <p:spPr>
          <a:xfrm>
            <a:off x="8383588" y="3683000"/>
            <a:ext cx="30162" cy="31750"/>
          </a:xfrm>
          <a:custGeom>
            <a:avLst/>
            <a:gdLst/>
            <a:ahLst/>
            <a:cxnLst>
              <a:cxn ang="0">
                <a:pos x="37802511" y="0"/>
              </a:cxn>
              <a:cxn ang="0">
                <a:pos x="0" y="37803138"/>
              </a:cxn>
              <a:cxn ang="0">
                <a:pos x="47882969" y="50403125"/>
              </a:cxn>
              <a:cxn ang="0">
                <a:pos x="37802511" y="0"/>
              </a:cxn>
            </a:cxnLst>
            <a:rect l="0" t="0" r="0" b="0"/>
            <a:pathLst>
              <a:path w="19" h="20">
                <a:moveTo>
                  <a:pt x="15" y="0"/>
                </a:moveTo>
                <a:lnTo>
                  <a:pt x="0" y="15"/>
                </a:lnTo>
                <a:lnTo>
                  <a:pt x="19" y="20"/>
                </a:lnTo>
                <a:lnTo>
                  <a:pt x="15" y="0"/>
                </a:lnTo>
                <a:close/>
              </a:path>
            </a:pathLst>
          </a:custGeom>
          <a:solidFill>
            <a:schemeClr val="bg1">
              <a:alpha val="100000"/>
            </a:schemeClr>
          </a:solidFill>
          <a:ln w="9525">
            <a:noFill/>
          </a:ln>
        </p:spPr>
        <p:txBody>
          <a:bodyPr/>
          <a:lstStyle/>
          <a:p>
            <a:endParaRPr lang="zh-CN" altLang="en-US"/>
          </a:p>
        </p:txBody>
      </p:sp>
      <p:sp>
        <p:nvSpPr>
          <p:cNvPr id="32923" name="Freeform 156"/>
          <p:cNvSpPr/>
          <p:nvPr/>
        </p:nvSpPr>
        <p:spPr>
          <a:xfrm>
            <a:off x="8285163" y="3586163"/>
            <a:ext cx="28575" cy="28575"/>
          </a:xfrm>
          <a:custGeom>
            <a:avLst/>
            <a:gdLst/>
            <a:ahLst/>
            <a:cxnLst>
              <a:cxn ang="0">
                <a:pos x="10080625" y="45362813"/>
              </a:cxn>
              <a:cxn ang="0">
                <a:pos x="45362813" y="10080625"/>
              </a:cxn>
              <a:cxn ang="0">
                <a:pos x="0" y="0"/>
              </a:cxn>
              <a:cxn ang="0">
                <a:pos x="10080625" y="45362813"/>
              </a:cxn>
            </a:cxnLst>
            <a:rect l="0" t="0" r="0" b="0"/>
            <a:pathLst>
              <a:path w="18" h="18">
                <a:moveTo>
                  <a:pt x="4" y="18"/>
                </a:moveTo>
                <a:lnTo>
                  <a:pt x="18" y="4"/>
                </a:lnTo>
                <a:lnTo>
                  <a:pt x="0" y="0"/>
                </a:lnTo>
                <a:lnTo>
                  <a:pt x="4" y="18"/>
                </a:lnTo>
                <a:close/>
              </a:path>
            </a:pathLst>
          </a:custGeom>
          <a:solidFill>
            <a:schemeClr val="bg1">
              <a:alpha val="100000"/>
            </a:schemeClr>
          </a:solidFill>
          <a:ln w="9525">
            <a:noFill/>
          </a:ln>
        </p:spPr>
        <p:txBody>
          <a:bodyPr/>
          <a:lstStyle/>
          <a:p>
            <a:endParaRPr lang="zh-CN" altLang="en-US"/>
          </a:p>
        </p:txBody>
      </p:sp>
      <p:sp>
        <p:nvSpPr>
          <p:cNvPr id="32924" name="Freeform 157"/>
          <p:cNvSpPr/>
          <p:nvPr/>
        </p:nvSpPr>
        <p:spPr>
          <a:xfrm>
            <a:off x="8161338" y="3649663"/>
            <a:ext cx="254000" cy="155575"/>
          </a:xfrm>
          <a:custGeom>
            <a:avLst/>
            <a:gdLst/>
            <a:ahLst/>
            <a:cxnLst>
              <a:cxn ang="0">
                <a:pos x="352687467" y="111523601"/>
              </a:cxn>
              <a:cxn ang="0">
                <a:pos x="341218520" y="114383137"/>
              </a:cxn>
              <a:cxn ang="0">
                <a:pos x="303941480" y="128680817"/>
              </a:cxn>
              <a:cxn ang="0">
                <a:pos x="301074667" y="108664064"/>
              </a:cxn>
              <a:cxn ang="0">
                <a:pos x="298207853" y="94366384"/>
              </a:cxn>
              <a:cxn ang="0">
                <a:pos x="220788653" y="8578608"/>
              </a:cxn>
              <a:cxn ang="0">
                <a:pos x="206451200" y="5719072"/>
              </a:cxn>
              <a:cxn ang="0">
                <a:pos x="172042667" y="0"/>
              </a:cxn>
              <a:cxn ang="0">
                <a:pos x="166307347" y="0"/>
              </a:cxn>
              <a:cxn ang="0">
                <a:pos x="40143853" y="131542045"/>
              </a:cxn>
              <a:cxn ang="0">
                <a:pos x="45877480" y="171575551"/>
              </a:cxn>
              <a:cxn ang="0">
                <a:pos x="0" y="217328129"/>
              </a:cxn>
              <a:cxn ang="0">
                <a:pos x="45877480" y="263082398"/>
              </a:cxn>
              <a:cxn ang="0">
                <a:pos x="172042667" y="263082398"/>
              </a:cxn>
              <a:cxn ang="0">
                <a:pos x="177777987" y="263082398"/>
              </a:cxn>
              <a:cxn ang="0">
                <a:pos x="352687467" y="263082398"/>
              </a:cxn>
              <a:cxn ang="0">
                <a:pos x="430106667" y="188732767"/>
              </a:cxn>
              <a:cxn ang="0">
                <a:pos x="352687467" y="111523601"/>
              </a:cxn>
            </a:cxnLst>
            <a:rect l="0" t="0" r="0" b="0"/>
            <a:pathLst>
              <a:path w="150" h="92">
                <a:moveTo>
                  <a:pt x="123" y="39"/>
                </a:moveTo>
                <a:cubicBezTo>
                  <a:pt x="122" y="39"/>
                  <a:pt x="121" y="39"/>
                  <a:pt x="119" y="40"/>
                </a:cubicBezTo>
                <a:cubicBezTo>
                  <a:pt x="114" y="40"/>
                  <a:pt x="110" y="42"/>
                  <a:pt x="106" y="45"/>
                </a:cubicBezTo>
                <a:cubicBezTo>
                  <a:pt x="106" y="43"/>
                  <a:pt x="106" y="41"/>
                  <a:pt x="105" y="38"/>
                </a:cubicBezTo>
                <a:cubicBezTo>
                  <a:pt x="105" y="37"/>
                  <a:pt x="105" y="35"/>
                  <a:pt x="104" y="33"/>
                </a:cubicBezTo>
                <a:cubicBezTo>
                  <a:pt x="100" y="20"/>
                  <a:pt x="90" y="9"/>
                  <a:pt x="77" y="3"/>
                </a:cubicBezTo>
                <a:cubicBezTo>
                  <a:pt x="75" y="3"/>
                  <a:pt x="74" y="2"/>
                  <a:pt x="72" y="2"/>
                </a:cubicBezTo>
                <a:cubicBezTo>
                  <a:pt x="68" y="1"/>
                  <a:pt x="64" y="0"/>
                  <a:pt x="60" y="0"/>
                </a:cubicBezTo>
                <a:cubicBezTo>
                  <a:pt x="59" y="0"/>
                  <a:pt x="59" y="0"/>
                  <a:pt x="58" y="0"/>
                </a:cubicBezTo>
                <a:cubicBezTo>
                  <a:pt x="34" y="1"/>
                  <a:pt x="14" y="22"/>
                  <a:pt x="14" y="46"/>
                </a:cubicBezTo>
                <a:cubicBezTo>
                  <a:pt x="14" y="51"/>
                  <a:pt x="15" y="56"/>
                  <a:pt x="16" y="60"/>
                </a:cubicBezTo>
                <a:cubicBezTo>
                  <a:pt x="7" y="60"/>
                  <a:pt x="0" y="67"/>
                  <a:pt x="0" y="76"/>
                </a:cubicBezTo>
                <a:cubicBezTo>
                  <a:pt x="0" y="85"/>
                  <a:pt x="7" y="92"/>
                  <a:pt x="16" y="92"/>
                </a:cubicBezTo>
                <a:cubicBezTo>
                  <a:pt x="60" y="92"/>
                  <a:pt x="60" y="92"/>
                  <a:pt x="60" y="92"/>
                </a:cubicBezTo>
                <a:cubicBezTo>
                  <a:pt x="62" y="92"/>
                  <a:pt x="62" y="92"/>
                  <a:pt x="62" y="92"/>
                </a:cubicBezTo>
                <a:cubicBezTo>
                  <a:pt x="123" y="92"/>
                  <a:pt x="123" y="92"/>
                  <a:pt x="123" y="92"/>
                </a:cubicBezTo>
                <a:cubicBezTo>
                  <a:pt x="138" y="92"/>
                  <a:pt x="150" y="81"/>
                  <a:pt x="150" y="66"/>
                </a:cubicBezTo>
                <a:cubicBezTo>
                  <a:pt x="150" y="51"/>
                  <a:pt x="138" y="39"/>
                  <a:pt x="123" y="39"/>
                </a:cubicBezTo>
                <a:close/>
              </a:path>
            </a:pathLst>
          </a:custGeom>
          <a:solidFill>
            <a:schemeClr val="bg1">
              <a:alpha val="100000"/>
            </a:schemeClr>
          </a:solidFill>
          <a:ln w="9525">
            <a:noFill/>
          </a:ln>
        </p:spPr>
        <p:txBody>
          <a:bodyPr/>
          <a:lstStyle/>
          <a:p>
            <a:endParaRPr lang="zh-CN" altLang="en-US"/>
          </a:p>
        </p:txBody>
      </p:sp>
      <p:sp>
        <p:nvSpPr>
          <p:cNvPr id="32925" name="Freeform 158"/>
          <p:cNvSpPr>
            <a:spLocks noEditPoints="1"/>
          </p:cNvSpPr>
          <p:nvPr/>
        </p:nvSpPr>
        <p:spPr>
          <a:xfrm>
            <a:off x="6954838" y="3033713"/>
            <a:ext cx="188912" cy="212725"/>
          </a:xfrm>
          <a:custGeom>
            <a:avLst/>
            <a:gdLst/>
            <a:ahLst/>
            <a:cxnLst>
              <a:cxn ang="0">
                <a:pos x="279737397" y="337700938"/>
              </a:cxn>
              <a:cxn ang="0">
                <a:pos x="279737397" y="0"/>
              </a:cxn>
              <a:cxn ang="0">
                <a:pos x="262095556" y="37803138"/>
              </a:cxn>
              <a:cxn ang="0">
                <a:pos x="262095556" y="70564375"/>
              </a:cxn>
              <a:cxn ang="0">
                <a:pos x="279737397" y="128528763"/>
              </a:cxn>
              <a:cxn ang="0">
                <a:pos x="279737397" y="153730325"/>
              </a:cxn>
              <a:cxn ang="0">
                <a:pos x="262095556" y="211693125"/>
              </a:cxn>
              <a:cxn ang="0">
                <a:pos x="262095556" y="241935000"/>
              </a:cxn>
              <a:cxn ang="0">
                <a:pos x="279737397" y="299899388"/>
              </a:cxn>
              <a:cxn ang="0">
                <a:pos x="148689619" y="246975313"/>
              </a:cxn>
              <a:cxn ang="0">
                <a:pos x="244455303" y="337700938"/>
              </a:cxn>
              <a:cxn ang="0">
                <a:pos x="262095556" y="299899388"/>
              </a:cxn>
              <a:cxn ang="0">
                <a:pos x="244455303" y="269657513"/>
              </a:cxn>
              <a:cxn ang="0">
                <a:pos x="244455303" y="241935000"/>
              </a:cxn>
              <a:cxn ang="0">
                <a:pos x="262095556" y="211693125"/>
              </a:cxn>
              <a:cxn ang="0">
                <a:pos x="244455303" y="153730325"/>
              </a:cxn>
              <a:cxn ang="0">
                <a:pos x="262095556" y="128528763"/>
              </a:cxn>
              <a:cxn ang="0">
                <a:pos x="244455303" y="95765938"/>
              </a:cxn>
              <a:cxn ang="0">
                <a:pos x="244455303" y="70564375"/>
              </a:cxn>
              <a:cxn ang="0">
                <a:pos x="262095556" y="37803138"/>
              </a:cxn>
              <a:cxn ang="0">
                <a:pos x="244455303" y="0"/>
              </a:cxn>
              <a:cxn ang="0">
                <a:pos x="148689619" y="90725625"/>
              </a:cxn>
              <a:cxn ang="0">
                <a:pos x="221773163" y="123488450"/>
              </a:cxn>
              <a:cxn ang="0">
                <a:pos x="148689619" y="246975313"/>
              </a:cxn>
              <a:cxn ang="0">
                <a:pos x="40322393" y="12601575"/>
              </a:cxn>
              <a:cxn ang="0">
                <a:pos x="55443291" y="70564375"/>
              </a:cxn>
              <a:cxn ang="0">
                <a:pos x="40322393" y="95765938"/>
              </a:cxn>
              <a:cxn ang="0">
                <a:pos x="55443291" y="128528763"/>
              </a:cxn>
              <a:cxn ang="0">
                <a:pos x="55443291" y="153730325"/>
              </a:cxn>
              <a:cxn ang="0">
                <a:pos x="40322393" y="186491563"/>
              </a:cxn>
              <a:cxn ang="0">
                <a:pos x="55443291" y="241935000"/>
              </a:cxn>
              <a:cxn ang="0">
                <a:pos x="40322393" y="269657513"/>
              </a:cxn>
              <a:cxn ang="0">
                <a:pos x="55443291" y="299899388"/>
              </a:cxn>
              <a:cxn ang="0">
                <a:pos x="55443291" y="325100950"/>
              </a:cxn>
              <a:cxn ang="0">
                <a:pos x="80644787" y="246975313"/>
              </a:cxn>
              <a:cxn ang="0">
                <a:pos x="80644787" y="214214075"/>
              </a:cxn>
              <a:cxn ang="0">
                <a:pos x="148689619" y="90725625"/>
              </a:cxn>
              <a:cxn ang="0">
                <a:pos x="55443291" y="0"/>
              </a:cxn>
              <a:cxn ang="0">
                <a:pos x="20161197" y="0"/>
              </a:cxn>
              <a:cxn ang="0">
                <a:pos x="20161197" y="337700938"/>
              </a:cxn>
              <a:cxn ang="0">
                <a:pos x="40322393" y="299899388"/>
              </a:cxn>
              <a:cxn ang="0">
                <a:pos x="40322393" y="269657513"/>
              </a:cxn>
              <a:cxn ang="0">
                <a:pos x="20161197" y="211693125"/>
              </a:cxn>
              <a:cxn ang="0">
                <a:pos x="20161197" y="186491563"/>
              </a:cxn>
              <a:cxn ang="0">
                <a:pos x="40322393" y="128528763"/>
              </a:cxn>
              <a:cxn ang="0">
                <a:pos x="40322393" y="95765938"/>
              </a:cxn>
              <a:cxn ang="0">
                <a:pos x="20161197" y="37803138"/>
              </a:cxn>
            </a:cxnLst>
            <a:rect l="0" t="0" r="0" b="0"/>
            <a:pathLst>
              <a:path w="119" h="134">
                <a:moveTo>
                  <a:pt x="104" y="129"/>
                </a:moveTo>
                <a:lnTo>
                  <a:pt x="111" y="129"/>
                </a:lnTo>
                <a:lnTo>
                  <a:pt x="111" y="134"/>
                </a:lnTo>
                <a:lnTo>
                  <a:pt x="119" y="134"/>
                </a:lnTo>
                <a:lnTo>
                  <a:pt x="119" y="0"/>
                </a:lnTo>
                <a:lnTo>
                  <a:pt x="111" y="0"/>
                </a:lnTo>
                <a:lnTo>
                  <a:pt x="111" y="5"/>
                </a:lnTo>
                <a:lnTo>
                  <a:pt x="104" y="5"/>
                </a:lnTo>
                <a:lnTo>
                  <a:pt x="104" y="15"/>
                </a:lnTo>
                <a:lnTo>
                  <a:pt x="111" y="15"/>
                </a:lnTo>
                <a:lnTo>
                  <a:pt x="111" y="28"/>
                </a:lnTo>
                <a:lnTo>
                  <a:pt x="104" y="28"/>
                </a:lnTo>
                <a:lnTo>
                  <a:pt x="104" y="38"/>
                </a:lnTo>
                <a:lnTo>
                  <a:pt x="111" y="38"/>
                </a:lnTo>
                <a:lnTo>
                  <a:pt x="111" y="51"/>
                </a:lnTo>
                <a:lnTo>
                  <a:pt x="104" y="51"/>
                </a:lnTo>
                <a:lnTo>
                  <a:pt x="104" y="61"/>
                </a:lnTo>
                <a:lnTo>
                  <a:pt x="111" y="61"/>
                </a:lnTo>
                <a:lnTo>
                  <a:pt x="111" y="74"/>
                </a:lnTo>
                <a:lnTo>
                  <a:pt x="104" y="74"/>
                </a:lnTo>
                <a:lnTo>
                  <a:pt x="104" y="84"/>
                </a:lnTo>
                <a:lnTo>
                  <a:pt x="111" y="84"/>
                </a:lnTo>
                <a:lnTo>
                  <a:pt x="111" y="96"/>
                </a:lnTo>
                <a:lnTo>
                  <a:pt x="104" y="96"/>
                </a:lnTo>
                <a:lnTo>
                  <a:pt x="104" y="107"/>
                </a:lnTo>
                <a:lnTo>
                  <a:pt x="111" y="107"/>
                </a:lnTo>
                <a:lnTo>
                  <a:pt x="111" y="119"/>
                </a:lnTo>
                <a:lnTo>
                  <a:pt x="104" y="119"/>
                </a:lnTo>
                <a:lnTo>
                  <a:pt x="104" y="129"/>
                </a:lnTo>
                <a:close/>
                <a:moveTo>
                  <a:pt x="59" y="98"/>
                </a:moveTo>
                <a:lnTo>
                  <a:pt x="88" y="98"/>
                </a:lnTo>
                <a:lnTo>
                  <a:pt x="88" y="134"/>
                </a:lnTo>
                <a:lnTo>
                  <a:pt x="97" y="134"/>
                </a:lnTo>
                <a:lnTo>
                  <a:pt x="97" y="129"/>
                </a:lnTo>
                <a:lnTo>
                  <a:pt x="104" y="129"/>
                </a:lnTo>
                <a:lnTo>
                  <a:pt x="104" y="119"/>
                </a:lnTo>
                <a:lnTo>
                  <a:pt x="97" y="119"/>
                </a:lnTo>
                <a:lnTo>
                  <a:pt x="97" y="107"/>
                </a:lnTo>
                <a:lnTo>
                  <a:pt x="104" y="107"/>
                </a:lnTo>
                <a:lnTo>
                  <a:pt x="104" y="96"/>
                </a:lnTo>
                <a:lnTo>
                  <a:pt x="97" y="96"/>
                </a:lnTo>
                <a:lnTo>
                  <a:pt x="97" y="84"/>
                </a:lnTo>
                <a:lnTo>
                  <a:pt x="104" y="84"/>
                </a:lnTo>
                <a:lnTo>
                  <a:pt x="104" y="74"/>
                </a:lnTo>
                <a:lnTo>
                  <a:pt x="97" y="74"/>
                </a:lnTo>
                <a:lnTo>
                  <a:pt x="97" y="61"/>
                </a:lnTo>
                <a:lnTo>
                  <a:pt x="104" y="61"/>
                </a:lnTo>
                <a:lnTo>
                  <a:pt x="104" y="51"/>
                </a:lnTo>
                <a:lnTo>
                  <a:pt x="97" y="51"/>
                </a:lnTo>
                <a:lnTo>
                  <a:pt x="97" y="38"/>
                </a:lnTo>
                <a:lnTo>
                  <a:pt x="104" y="38"/>
                </a:lnTo>
                <a:lnTo>
                  <a:pt x="104" y="28"/>
                </a:lnTo>
                <a:lnTo>
                  <a:pt x="97" y="28"/>
                </a:lnTo>
                <a:lnTo>
                  <a:pt x="97" y="15"/>
                </a:lnTo>
                <a:lnTo>
                  <a:pt x="104" y="15"/>
                </a:lnTo>
                <a:lnTo>
                  <a:pt x="104" y="5"/>
                </a:lnTo>
                <a:lnTo>
                  <a:pt x="97" y="5"/>
                </a:lnTo>
                <a:lnTo>
                  <a:pt x="97" y="0"/>
                </a:lnTo>
                <a:lnTo>
                  <a:pt x="88" y="0"/>
                </a:lnTo>
                <a:lnTo>
                  <a:pt x="88" y="36"/>
                </a:lnTo>
                <a:lnTo>
                  <a:pt x="59" y="36"/>
                </a:lnTo>
                <a:lnTo>
                  <a:pt x="59" y="49"/>
                </a:lnTo>
                <a:lnTo>
                  <a:pt x="88" y="49"/>
                </a:lnTo>
                <a:lnTo>
                  <a:pt x="88" y="85"/>
                </a:lnTo>
                <a:lnTo>
                  <a:pt x="59" y="85"/>
                </a:lnTo>
                <a:lnTo>
                  <a:pt x="59" y="98"/>
                </a:lnTo>
                <a:close/>
                <a:moveTo>
                  <a:pt x="22" y="0"/>
                </a:moveTo>
                <a:lnTo>
                  <a:pt x="22" y="5"/>
                </a:lnTo>
                <a:lnTo>
                  <a:pt x="16" y="5"/>
                </a:lnTo>
                <a:lnTo>
                  <a:pt x="16" y="15"/>
                </a:lnTo>
                <a:lnTo>
                  <a:pt x="22" y="15"/>
                </a:lnTo>
                <a:lnTo>
                  <a:pt x="22" y="28"/>
                </a:lnTo>
                <a:lnTo>
                  <a:pt x="16" y="28"/>
                </a:lnTo>
                <a:lnTo>
                  <a:pt x="16" y="38"/>
                </a:lnTo>
                <a:lnTo>
                  <a:pt x="22" y="38"/>
                </a:lnTo>
                <a:lnTo>
                  <a:pt x="22" y="51"/>
                </a:lnTo>
                <a:lnTo>
                  <a:pt x="16" y="51"/>
                </a:lnTo>
                <a:lnTo>
                  <a:pt x="16" y="61"/>
                </a:lnTo>
                <a:lnTo>
                  <a:pt x="22" y="61"/>
                </a:lnTo>
                <a:lnTo>
                  <a:pt x="22" y="74"/>
                </a:lnTo>
                <a:lnTo>
                  <a:pt x="16" y="74"/>
                </a:lnTo>
                <a:lnTo>
                  <a:pt x="16" y="84"/>
                </a:lnTo>
                <a:lnTo>
                  <a:pt x="22" y="84"/>
                </a:lnTo>
                <a:lnTo>
                  <a:pt x="22" y="96"/>
                </a:lnTo>
                <a:lnTo>
                  <a:pt x="16" y="96"/>
                </a:lnTo>
                <a:lnTo>
                  <a:pt x="16" y="107"/>
                </a:lnTo>
                <a:lnTo>
                  <a:pt x="22" y="107"/>
                </a:lnTo>
                <a:lnTo>
                  <a:pt x="22" y="119"/>
                </a:lnTo>
                <a:lnTo>
                  <a:pt x="16" y="119"/>
                </a:lnTo>
                <a:lnTo>
                  <a:pt x="16" y="129"/>
                </a:lnTo>
                <a:lnTo>
                  <a:pt x="22" y="129"/>
                </a:lnTo>
                <a:lnTo>
                  <a:pt x="22" y="134"/>
                </a:lnTo>
                <a:lnTo>
                  <a:pt x="32" y="134"/>
                </a:lnTo>
                <a:lnTo>
                  <a:pt x="32" y="98"/>
                </a:lnTo>
                <a:lnTo>
                  <a:pt x="59" y="98"/>
                </a:lnTo>
                <a:lnTo>
                  <a:pt x="59" y="85"/>
                </a:lnTo>
                <a:lnTo>
                  <a:pt x="32" y="85"/>
                </a:lnTo>
                <a:lnTo>
                  <a:pt x="32" y="49"/>
                </a:lnTo>
                <a:lnTo>
                  <a:pt x="59" y="49"/>
                </a:lnTo>
                <a:lnTo>
                  <a:pt x="59" y="36"/>
                </a:lnTo>
                <a:lnTo>
                  <a:pt x="32" y="36"/>
                </a:lnTo>
                <a:lnTo>
                  <a:pt x="32" y="0"/>
                </a:lnTo>
                <a:lnTo>
                  <a:pt x="22" y="0"/>
                </a:lnTo>
                <a:close/>
                <a:moveTo>
                  <a:pt x="16" y="5"/>
                </a:moveTo>
                <a:lnTo>
                  <a:pt x="8" y="5"/>
                </a:lnTo>
                <a:lnTo>
                  <a:pt x="8" y="0"/>
                </a:lnTo>
                <a:lnTo>
                  <a:pt x="0" y="0"/>
                </a:lnTo>
                <a:lnTo>
                  <a:pt x="0" y="134"/>
                </a:lnTo>
                <a:lnTo>
                  <a:pt x="8" y="134"/>
                </a:lnTo>
                <a:lnTo>
                  <a:pt x="8" y="129"/>
                </a:lnTo>
                <a:lnTo>
                  <a:pt x="16" y="129"/>
                </a:lnTo>
                <a:lnTo>
                  <a:pt x="16" y="119"/>
                </a:lnTo>
                <a:lnTo>
                  <a:pt x="8" y="119"/>
                </a:lnTo>
                <a:lnTo>
                  <a:pt x="8" y="107"/>
                </a:lnTo>
                <a:lnTo>
                  <a:pt x="16" y="107"/>
                </a:lnTo>
                <a:lnTo>
                  <a:pt x="16" y="96"/>
                </a:lnTo>
                <a:lnTo>
                  <a:pt x="8" y="96"/>
                </a:lnTo>
                <a:lnTo>
                  <a:pt x="8" y="84"/>
                </a:lnTo>
                <a:lnTo>
                  <a:pt x="16" y="84"/>
                </a:lnTo>
                <a:lnTo>
                  <a:pt x="16" y="74"/>
                </a:lnTo>
                <a:lnTo>
                  <a:pt x="8" y="74"/>
                </a:lnTo>
                <a:lnTo>
                  <a:pt x="8" y="61"/>
                </a:lnTo>
                <a:lnTo>
                  <a:pt x="16" y="61"/>
                </a:lnTo>
                <a:lnTo>
                  <a:pt x="16" y="51"/>
                </a:lnTo>
                <a:lnTo>
                  <a:pt x="8" y="51"/>
                </a:lnTo>
                <a:lnTo>
                  <a:pt x="8" y="38"/>
                </a:lnTo>
                <a:lnTo>
                  <a:pt x="16" y="38"/>
                </a:lnTo>
                <a:lnTo>
                  <a:pt x="16" y="28"/>
                </a:lnTo>
                <a:lnTo>
                  <a:pt x="8" y="28"/>
                </a:lnTo>
                <a:lnTo>
                  <a:pt x="8" y="15"/>
                </a:lnTo>
                <a:lnTo>
                  <a:pt x="16" y="15"/>
                </a:lnTo>
                <a:lnTo>
                  <a:pt x="16" y="5"/>
                </a:lnTo>
                <a:close/>
              </a:path>
            </a:pathLst>
          </a:custGeom>
          <a:solidFill>
            <a:schemeClr val="bg1">
              <a:alpha val="100000"/>
            </a:schemeClr>
          </a:solidFill>
          <a:ln w="9525">
            <a:noFill/>
          </a:ln>
        </p:spPr>
        <p:txBody>
          <a:bodyPr/>
          <a:lstStyle/>
          <a:p>
            <a:endParaRPr lang="zh-CN" altLang="en-US"/>
          </a:p>
        </p:txBody>
      </p:sp>
      <p:sp>
        <p:nvSpPr>
          <p:cNvPr id="32926" name="Freeform 159"/>
          <p:cNvSpPr/>
          <p:nvPr/>
        </p:nvSpPr>
        <p:spPr>
          <a:xfrm>
            <a:off x="8202613" y="3332163"/>
            <a:ext cx="22225" cy="212725"/>
          </a:xfrm>
          <a:custGeom>
            <a:avLst/>
            <a:gdLst/>
            <a:ahLst/>
            <a:cxnLst>
              <a:cxn ang="0">
                <a:pos x="0" y="0"/>
              </a:cxn>
              <a:cxn ang="0">
                <a:pos x="0" y="359142267"/>
              </a:cxn>
              <a:cxn ang="0">
                <a:pos x="37996202" y="359142267"/>
              </a:cxn>
              <a:cxn ang="0">
                <a:pos x="37996202" y="0"/>
              </a:cxn>
              <a:cxn ang="0">
                <a:pos x="20458967" y="5701368"/>
              </a:cxn>
              <a:cxn ang="0">
                <a:pos x="0" y="0"/>
              </a:cxn>
            </a:cxnLst>
            <a:rect l="0" t="0" r="0" b="0"/>
            <a:pathLst>
              <a:path w="13" h="126">
                <a:moveTo>
                  <a:pt x="0" y="0"/>
                </a:moveTo>
                <a:cubicBezTo>
                  <a:pt x="0" y="126"/>
                  <a:pt x="0" y="126"/>
                  <a:pt x="0" y="126"/>
                </a:cubicBezTo>
                <a:cubicBezTo>
                  <a:pt x="13" y="126"/>
                  <a:pt x="13" y="126"/>
                  <a:pt x="13" y="126"/>
                </a:cubicBezTo>
                <a:cubicBezTo>
                  <a:pt x="13" y="0"/>
                  <a:pt x="13" y="0"/>
                  <a:pt x="13" y="0"/>
                </a:cubicBezTo>
                <a:cubicBezTo>
                  <a:pt x="11" y="1"/>
                  <a:pt x="9" y="2"/>
                  <a:pt x="7" y="2"/>
                </a:cubicBezTo>
                <a:cubicBezTo>
                  <a:pt x="4" y="2"/>
                  <a:pt x="2" y="1"/>
                  <a:pt x="0" y="0"/>
                </a:cubicBezTo>
                <a:close/>
              </a:path>
            </a:pathLst>
          </a:custGeom>
          <a:solidFill>
            <a:schemeClr val="bg1">
              <a:alpha val="100000"/>
            </a:schemeClr>
          </a:solidFill>
          <a:ln w="9525">
            <a:noFill/>
          </a:ln>
        </p:spPr>
        <p:txBody>
          <a:bodyPr/>
          <a:lstStyle/>
          <a:p>
            <a:endParaRPr lang="zh-CN" altLang="en-US"/>
          </a:p>
        </p:txBody>
      </p:sp>
      <p:sp>
        <p:nvSpPr>
          <p:cNvPr id="32927" name="Oval 160"/>
          <p:cNvSpPr/>
          <p:nvPr/>
        </p:nvSpPr>
        <p:spPr>
          <a:xfrm>
            <a:off x="8196263" y="3292475"/>
            <a:ext cx="34925" cy="33338"/>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28" name="Rectangle 161"/>
          <p:cNvSpPr/>
          <p:nvPr/>
        </p:nvSpPr>
        <p:spPr>
          <a:xfrm>
            <a:off x="8237538" y="3333750"/>
            <a:ext cx="182562" cy="131763"/>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29" name="Rectangle 162"/>
          <p:cNvSpPr/>
          <p:nvPr/>
        </p:nvSpPr>
        <p:spPr>
          <a:xfrm>
            <a:off x="7696200" y="3640138"/>
            <a:ext cx="39688" cy="14287"/>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30" name="Freeform 163"/>
          <p:cNvSpPr>
            <a:spLocks noEditPoints="1"/>
          </p:cNvSpPr>
          <p:nvPr/>
        </p:nvSpPr>
        <p:spPr>
          <a:xfrm>
            <a:off x="7545388" y="3662363"/>
            <a:ext cx="219075" cy="157162"/>
          </a:xfrm>
          <a:custGeom>
            <a:avLst/>
            <a:gdLst/>
            <a:ahLst/>
            <a:cxnLst>
              <a:cxn ang="0">
                <a:pos x="187465365" y="265591951"/>
              </a:cxn>
              <a:cxn ang="0">
                <a:pos x="372045392" y="265591951"/>
              </a:cxn>
              <a:cxn ang="0">
                <a:pos x="372045392" y="0"/>
              </a:cxn>
              <a:cxn ang="0">
                <a:pos x="187465365" y="0"/>
              </a:cxn>
              <a:cxn ang="0">
                <a:pos x="187465365" y="31413811"/>
              </a:cxn>
              <a:cxn ang="0">
                <a:pos x="187465365" y="31413811"/>
              </a:cxn>
              <a:cxn ang="0">
                <a:pos x="291291630" y="134223108"/>
              </a:cxn>
              <a:cxn ang="0">
                <a:pos x="187465365" y="237034094"/>
              </a:cxn>
              <a:cxn ang="0">
                <a:pos x="187465365" y="265591951"/>
              </a:cxn>
              <a:cxn ang="0">
                <a:pos x="0" y="265591951"/>
              </a:cxn>
              <a:cxn ang="0">
                <a:pos x="187465365" y="265591951"/>
              </a:cxn>
              <a:cxn ang="0">
                <a:pos x="187465365" y="237034094"/>
              </a:cxn>
              <a:cxn ang="0">
                <a:pos x="83637401" y="134223108"/>
              </a:cxn>
              <a:cxn ang="0">
                <a:pos x="187465365" y="31413811"/>
              </a:cxn>
              <a:cxn ang="0">
                <a:pos x="187465365" y="0"/>
              </a:cxn>
              <a:cxn ang="0">
                <a:pos x="0" y="0"/>
              </a:cxn>
              <a:cxn ang="0">
                <a:pos x="0" y="265591951"/>
              </a:cxn>
              <a:cxn ang="0">
                <a:pos x="187465365" y="31413811"/>
              </a:cxn>
              <a:cxn ang="0">
                <a:pos x="187465365" y="31413811"/>
              </a:cxn>
            </a:cxnLst>
            <a:rect l="0" t="0" r="0" b="0"/>
            <a:pathLst>
              <a:path w="129" h="93">
                <a:moveTo>
                  <a:pt x="65" y="93"/>
                </a:moveTo>
                <a:cubicBezTo>
                  <a:pt x="129" y="93"/>
                  <a:pt x="129" y="93"/>
                  <a:pt x="129" y="93"/>
                </a:cubicBezTo>
                <a:cubicBezTo>
                  <a:pt x="129" y="0"/>
                  <a:pt x="129" y="0"/>
                  <a:pt x="129" y="0"/>
                </a:cubicBezTo>
                <a:cubicBezTo>
                  <a:pt x="65" y="0"/>
                  <a:pt x="65" y="0"/>
                  <a:pt x="65" y="0"/>
                </a:cubicBezTo>
                <a:cubicBezTo>
                  <a:pt x="65" y="11"/>
                  <a:pt x="65" y="11"/>
                  <a:pt x="65" y="11"/>
                </a:cubicBezTo>
                <a:cubicBezTo>
                  <a:pt x="65" y="11"/>
                  <a:pt x="65" y="11"/>
                  <a:pt x="65" y="11"/>
                </a:cubicBezTo>
                <a:cubicBezTo>
                  <a:pt x="84" y="11"/>
                  <a:pt x="101" y="27"/>
                  <a:pt x="101" y="47"/>
                </a:cubicBezTo>
                <a:cubicBezTo>
                  <a:pt x="101" y="66"/>
                  <a:pt x="84" y="83"/>
                  <a:pt x="65" y="83"/>
                </a:cubicBezTo>
                <a:lnTo>
                  <a:pt x="65" y="93"/>
                </a:lnTo>
                <a:close/>
                <a:moveTo>
                  <a:pt x="0" y="93"/>
                </a:moveTo>
                <a:cubicBezTo>
                  <a:pt x="65" y="93"/>
                  <a:pt x="65" y="93"/>
                  <a:pt x="65" y="93"/>
                </a:cubicBezTo>
                <a:cubicBezTo>
                  <a:pt x="65" y="83"/>
                  <a:pt x="65" y="83"/>
                  <a:pt x="65" y="83"/>
                </a:cubicBezTo>
                <a:cubicBezTo>
                  <a:pt x="45" y="83"/>
                  <a:pt x="29" y="66"/>
                  <a:pt x="29" y="47"/>
                </a:cubicBezTo>
                <a:cubicBezTo>
                  <a:pt x="29" y="27"/>
                  <a:pt x="45" y="11"/>
                  <a:pt x="65" y="11"/>
                </a:cubicBezTo>
                <a:cubicBezTo>
                  <a:pt x="65" y="0"/>
                  <a:pt x="65" y="0"/>
                  <a:pt x="65" y="0"/>
                </a:cubicBezTo>
                <a:cubicBezTo>
                  <a:pt x="0" y="0"/>
                  <a:pt x="0" y="0"/>
                  <a:pt x="0" y="0"/>
                </a:cubicBezTo>
                <a:cubicBezTo>
                  <a:pt x="0" y="93"/>
                  <a:pt x="0" y="93"/>
                  <a:pt x="0" y="93"/>
                </a:cubicBezTo>
                <a:close/>
                <a:moveTo>
                  <a:pt x="65" y="11"/>
                </a:moveTo>
                <a:cubicBezTo>
                  <a:pt x="65" y="11"/>
                  <a:pt x="65" y="11"/>
                  <a:pt x="65" y="11"/>
                </a:cubicBezTo>
              </a:path>
            </a:pathLst>
          </a:custGeom>
          <a:solidFill>
            <a:schemeClr val="bg1">
              <a:alpha val="100000"/>
            </a:schemeClr>
          </a:solidFill>
          <a:ln w="9525">
            <a:noFill/>
          </a:ln>
        </p:spPr>
        <p:txBody>
          <a:bodyPr/>
          <a:lstStyle/>
          <a:p>
            <a:endParaRPr lang="zh-CN" altLang="en-US"/>
          </a:p>
        </p:txBody>
      </p:sp>
      <p:sp>
        <p:nvSpPr>
          <p:cNvPr id="32931" name="Oval 164"/>
          <p:cNvSpPr/>
          <p:nvPr/>
        </p:nvSpPr>
        <p:spPr>
          <a:xfrm>
            <a:off x="7613650" y="3698875"/>
            <a:ext cx="82550" cy="82550"/>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32" name="Freeform 165"/>
          <p:cNvSpPr/>
          <p:nvPr/>
        </p:nvSpPr>
        <p:spPr>
          <a:xfrm>
            <a:off x="6654800" y="3008313"/>
            <a:ext cx="233363" cy="144462"/>
          </a:xfrm>
          <a:custGeom>
            <a:avLst/>
            <a:gdLst/>
            <a:ahLst/>
            <a:cxnLst>
              <a:cxn ang="0">
                <a:pos x="394625288" y="202195813"/>
              </a:cxn>
              <a:cxn ang="0">
                <a:pos x="354590005" y="158867411"/>
              </a:cxn>
              <a:cxn ang="0">
                <a:pos x="357451239" y="121317488"/>
              </a:cxn>
              <a:cxn ang="0">
                <a:pos x="237347081" y="0"/>
              </a:cxn>
              <a:cxn ang="0">
                <a:pos x="117242924" y="121317488"/>
              </a:cxn>
              <a:cxn ang="0">
                <a:pos x="71490248" y="103985447"/>
              </a:cxn>
              <a:cxn ang="0">
                <a:pos x="0" y="173310212"/>
              </a:cxn>
              <a:cxn ang="0">
                <a:pos x="71490248" y="245522517"/>
              </a:cxn>
              <a:cxn ang="0">
                <a:pos x="231627997" y="245522517"/>
              </a:cxn>
              <a:cxn ang="0">
                <a:pos x="237347081" y="245522517"/>
              </a:cxn>
              <a:cxn ang="0">
                <a:pos x="351730463" y="245522517"/>
              </a:cxn>
              <a:cxn ang="0">
                <a:pos x="394625288" y="202195813"/>
              </a:cxn>
            </a:cxnLst>
            <a:rect l="0" t="0" r="0" b="0"/>
            <a:pathLst>
              <a:path w="138" h="85">
                <a:moveTo>
                  <a:pt x="138" y="70"/>
                </a:moveTo>
                <a:cubicBezTo>
                  <a:pt x="138" y="62"/>
                  <a:pt x="132" y="55"/>
                  <a:pt x="124" y="55"/>
                </a:cubicBezTo>
                <a:cubicBezTo>
                  <a:pt x="125" y="51"/>
                  <a:pt x="125" y="47"/>
                  <a:pt x="125" y="42"/>
                </a:cubicBezTo>
                <a:cubicBezTo>
                  <a:pt x="125" y="19"/>
                  <a:pt x="106" y="0"/>
                  <a:pt x="83" y="0"/>
                </a:cubicBezTo>
                <a:cubicBezTo>
                  <a:pt x="60" y="0"/>
                  <a:pt x="41" y="18"/>
                  <a:pt x="41" y="42"/>
                </a:cubicBezTo>
                <a:cubicBezTo>
                  <a:pt x="36" y="38"/>
                  <a:pt x="31" y="36"/>
                  <a:pt x="25" y="36"/>
                </a:cubicBezTo>
                <a:cubicBezTo>
                  <a:pt x="11" y="36"/>
                  <a:pt x="0" y="47"/>
                  <a:pt x="0" y="60"/>
                </a:cubicBezTo>
                <a:cubicBezTo>
                  <a:pt x="0" y="74"/>
                  <a:pt x="11" y="85"/>
                  <a:pt x="25" y="85"/>
                </a:cubicBezTo>
                <a:cubicBezTo>
                  <a:pt x="81" y="85"/>
                  <a:pt x="81" y="85"/>
                  <a:pt x="81" y="85"/>
                </a:cubicBezTo>
                <a:cubicBezTo>
                  <a:pt x="83" y="85"/>
                  <a:pt x="83" y="85"/>
                  <a:pt x="83" y="85"/>
                </a:cubicBezTo>
                <a:cubicBezTo>
                  <a:pt x="123" y="85"/>
                  <a:pt x="123" y="85"/>
                  <a:pt x="123" y="85"/>
                </a:cubicBezTo>
                <a:cubicBezTo>
                  <a:pt x="131" y="85"/>
                  <a:pt x="138" y="78"/>
                  <a:pt x="138" y="70"/>
                </a:cubicBezTo>
                <a:close/>
              </a:path>
            </a:pathLst>
          </a:custGeom>
          <a:solidFill>
            <a:schemeClr val="bg1">
              <a:alpha val="100000"/>
            </a:schemeClr>
          </a:solidFill>
          <a:ln w="9525">
            <a:noFill/>
          </a:ln>
        </p:spPr>
        <p:txBody>
          <a:bodyPr/>
          <a:lstStyle/>
          <a:p>
            <a:endParaRPr lang="zh-CN" altLang="en-US"/>
          </a:p>
        </p:txBody>
      </p:sp>
      <p:sp>
        <p:nvSpPr>
          <p:cNvPr id="32933" name="Rectangle 166"/>
          <p:cNvSpPr/>
          <p:nvPr/>
        </p:nvSpPr>
        <p:spPr>
          <a:xfrm>
            <a:off x="6688138" y="3165475"/>
            <a:ext cx="20637" cy="44450"/>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34" name="Rectangle 167"/>
          <p:cNvSpPr/>
          <p:nvPr/>
        </p:nvSpPr>
        <p:spPr>
          <a:xfrm>
            <a:off x="6737350" y="3189288"/>
            <a:ext cx="20638" cy="44450"/>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35" name="Rectangle 168"/>
          <p:cNvSpPr/>
          <p:nvPr/>
        </p:nvSpPr>
        <p:spPr>
          <a:xfrm>
            <a:off x="6786563" y="3165475"/>
            <a:ext cx="20637" cy="44450"/>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36" name="Rectangle 169"/>
          <p:cNvSpPr/>
          <p:nvPr/>
        </p:nvSpPr>
        <p:spPr>
          <a:xfrm>
            <a:off x="6835775" y="3189288"/>
            <a:ext cx="19050" cy="44450"/>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37" name="Freeform 170"/>
          <p:cNvSpPr/>
          <p:nvPr/>
        </p:nvSpPr>
        <p:spPr>
          <a:xfrm>
            <a:off x="7181850" y="3419475"/>
            <a:ext cx="131763" cy="80963"/>
          </a:xfrm>
          <a:custGeom>
            <a:avLst/>
            <a:gdLst/>
            <a:ahLst/>
            <a:cxnLst>
              <a:cxn ang="0">
                <a:pos x="209174556" y="0"/>
              </a:cxn>
              <a:cxn ang="0">
                <a:pos x="15120995" y="0"/>
              </a:cxn>
              <a:cxn ang="0">
                <a:pos x="15120995" y="40322749"/>
              </a:cxn>
              <a:cxn ang="0">
                <a:pos x="0" y="40322749"/>
              </a:cxn>
              <a:cxn ang="0">
                <a:pos x="0" y="93247151"/>
              </a:cxn>
              <a:cxn ang="0">
                <a:pos x="15120995" y="93247151"/>
              </a:cxn>
              <a:cxn ang="0">
                <a:pos x="15120995" y="128529556"/>
              </a:cxn>
              <a:cxn ang="0">
                <a:pos x="209174556" y="128529556"/>
              </a:cxn>
              <a:cxn ang="0">
                <a:pos x="209174556" y="0"/>
              </a:cxn>
            </a:cxnLst>
            <a:rect l="0" t="0" r="0" b="0"/>
            <a:pathLst>
              <a:path w="83" h="51">
                <a:moveTo>
                  <a:pt x="83" y="0"/>
                </a:moveTo>
                <a:lnTo>
                  <a:pt x="6" y="0"/>
                </a:lnTo>
                <a:lnTo>
                  <a:pt x="6" y="16"/>
                </a:lnTo>
                <a:lnTo>
                  <a:pt x="0" y="16"/>
                </a:lnTo>
                <a:lnTo>
                  <a:pt x="0" y="37"/>
                </a:lnTo>
                <a:lnTo>
                  <a:pt x="6" y="37"/>
                </a:lnTo>
                <a:lnTo>
                  <a:pt x="6" y="51"/>
                </a:lnTo>
                <a:lnTo>
                  <a:pt x="83" y="51"/>
                </a:lnTo>
                <a:lnTo>
                  <a:pt x="83" y="0"/>
                </a:lnTo>
                <a:close/>
              </a:path>
            </a:pathLst>
          </a:custGeom>
          <a:solidFill>
            <a:schemeClr val="bg1">
              <a:alpha val="100000"/>
            </a:schemeClr>
          </a:solidFill>
          <a:ln w="9525">
            <a:noFill/>
          </a:ln>
        </p:spPr>
        <p:txBody>
          <a:bodyPr/>
          <a:lstStyle/>
          <a:p>
            <a:endParaRPr lang="zh-CN" altLang="en-US"/>
          </a:p>
        </p:txBody>
      </p:sp>
      <p:sp>
        <p:nvSpPr>
          <p:cNvPr id="32938" name="Rectangle 171"/>
          <p:cNvSpPr/>
          <p:nvPr/>
        </p:nvSpPr>
        <p:spPr>
          <a:xfrm>
            <a:off x="7073900" y="3384550"/>
            <a:ext cx="20638" cy="11113"/>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39" name="Oval 172"/>
          <p:cNvSpPr/>
          <p:nvPr/>
        </p:nvSpPr>
        <p:spPr>
          <a:xfrm>
            <a:off x="7096125" y="3436938"/>
            <a:ext cx="44450" cy="41275"/>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40" name="Freeform 173"/>
          <p:cNvSpPr>
            <a:spLocks noEditPoints="1"/>
          </p:cNvSpPr>
          <p:nvPr/>
        </p:nvSpPr>
        <p:spPr>
          <a:xfrm>
            <a:off x="7061200" y="3402013"/>
            <a:ext cx="112713" cy="217487"/>
          </a:xfrm>
          <a:custGeom>
            <a:avLst/>
            <a:gdLst/>
            <a:ahLst/>
            <a:cxnLst>
              <a:cxn ang="0">
                <a:pos x="96223256" y="369537599"/>
              </a:cxn>
              <a:cxn ang="0">
                <a:pos x="189615229" y="369537599"/>
              </a:cxn>
              <a:cxn ang="0">
                <a:pos x="189615229" y="129916199"/>
              </a:cxn>
              <a:cxn ang="0">
                <a:pos x="189615229" y="72175100"/>
              </a:cxn>
              <a:cxn ang="0">
                <a:pos x="189615229" y="0"/>
              </a:cxn>
              <a:cxn ang="0">
                <a:pos x="96223256" y="0"/>
              </a:cxn>
              <a:cxn ang="0">
                <a:pos x="96223256" y="20209300"/>
              </a:cxn>
              <a:cxn ang="0">
                <a:pos x="96223256" y="20209300"/>
              </a:cxn>
              <a:cxn ang="0">
                <a:pos x="96223256" y="20209300"/>
              </a:cxn>
              <a:cxn ang="0">
                <a:pos x="166975057" y="92384400"/>
              </a:cxn>
              <a:cxn ang="0">
                <a:pos x="96223256" y="164559500"/>
              </a:cxn>
              <a:cxn ang="0">
                <a:pos x="96223256" y="164559500"/>
              </a:cxn>
              <a:cxn ang="0">
                <a:pos x="96223256" y="369537599"/>
              </a:cxn>
              <a:cxn ang="0">
                <a:pos x="0" y="369537599"/>
              </a:cxn>
              <a:cxn ang="0">
                <a:pos x="96223256" y="369537599"/>
              </a:cxn>
              <a:cxn ang="0">
                <a:pos x="96223256" y="164559500"/>
              </a:cxn>
              <a:cxn ang="0">
                <a:pos x="25471456" y="92384400"/>
              </a:cxn>
              <a:cxn ang="0">
                <a:pos x="96223256" y="20209300"/>
              </a:cxn>
              <a:cxn ang="0">
                <a:pos x="96223256" y="0"/>
              </a:cxn>
              <a:cxn ang="0">
                <a:pos x="0" y="0"/>
              </a:cxn>
              <a:cxn ang="0">
                <a:pos x="0" y="369537599"/>
              </a:cxn>
            </a:cxnLst>
            <a:rect l="0" t="0" r="0" b="0"/>
            <a:pathLst>
              <a:path w="67" h="128">
                <a:moveTo>
                  <a:pt x="34" y="128"/>
                </a:moveTo>
                <a:cubicBezTo>
                  <a:pt x="67" y="128"/>
                  <a:pt x="67" y="128"/>
                  <a:pt x="67" y="128"/>
                </a:cubicBezTo>
                <a:cubicBezTo>
                  <a:pt x="67" y="45"/>
                  <a:pt x="67" y="45"/>
                  <a:pt x="67" y="45"/>
                </a:cubicBezTo>
                <a:cubicBezTo>
                  <a:pt x="67" y="25"/>
                  <a:pt x="67" y="25"/>
                  <a:pt x="67" y="25"/>
                </a:cubicBezTo>
                <a:cubicBezTo>
                  <a:pt x="67" y="0"/>
                  <a:pt x="67" y="0"/>
                  <a:pt x="67" y="0"/>
                </a:cubicBezTo>
                <a:cubicBezTo>
                  <a:pt x="34" y="0"/>
                  <a:pt x="34" y="0"/>
                  <a:pt x="34" y="0"/>
                </a:cubicBezTo>
                <a:cubicBezTo>
                  <a:pt x="34" y="7"/>
                  <a:pt x="34" y="7"/>
                  <a:pt x="34" y="7"/>
                </a:cubicBezTo>
                <a:cubicBezTo>
                  <a:pt x="34" y="7"/>
                  <a:pt x="34" y="7"/>
                  <a:pt x="34" y="7"/>
                </a:cubicBezTo>
                <a:cubicBezTo>
                  <a:pt x="34" y="7"/>
                  <a:pt x="34" y="7"/>
                  <a:pt x="34" y="7"/>
                </a:cubicBezTo>
                <a:cubicBezTo>
                  <a:pt x="48" y="7"/>
                  <a:pt x="59" y="18"/>
                  <a:pt x="59" y="32"/>
                </a:cubicBezTo>
                <a:cubicBezTo>
                  <a:pt x="59" y="46"/>
                  <a:pt x="48" y="57"/>
                  <a:pt x="34" y="57"/>
                </a:cubicBezTo>
                <a:cubicBezTo>
                  <a:pt x="34" y="57"/>
                  <a:pt x="34" y="57"/>
                  <a:pt x="34" y="57"/>
                </a:cubicBezTo>
                <a:lnTo>
                  <a:pt x="34" y="128"/>
                </a:lnTo>
                <a:close/>
                <a:moveTo>
                  <a:pt x="0" y="128"/>
                </a:moveTo>
                <a:cubicBezTo>
                  <a:pt x="34" y="128"/>
                  <a:pt x="34" y="128"/>
                  <a:pt x="34" y="128"/>
                </a:cubicBezTo>
                <a:cubicBezTo>
                  <a:pt x="34" y="57"/>
                  <a:pt x="34" y="57"/>
                  <a:pt x="34" y="57"/>
                </a:cubicBezTo>
                <a:cubicBezTo>
                  <a:pt x="20" y="57"/>
                  <a:pt x="9" y="46"/>
                  <a:pt x="9" y="32"/>
                </a:cubicBezTo>
                <a:cubicBezTo>
                  <a:pt x="9" y="18"/>
                  <a:pt x="20" y="7"/>
                  <a:pt x="34" y="7"/>
                </a:cubicBezTo>
                <a:cubicBezTo>
                  <a:pt x="34" y="0"/>
                  <a:pt x="34" y="0"/>
                  <a:pt x="34" y="0"/>
                </a:cubicBezTo>
                <a:cubicBezTo>
                  <a:pt x="0" y="0"/>
                  <a:pt x="0" y="0"/>
                  <a:pt x="0" y="0"/>
                </a:cubicBezTo>
                <a:lnTo>
                  <a:pt x="0" y="128"/>
                </a:lnTo>
                <a:close/>
              </a:path>
            </a:pathLst>
          </a:custGeom>
          <a:solidFill>
            <a:schemeClr val="bg1">
              <a:alpha val="100000"/>
            </a:schemeClr>
          </a:solidFill>
          <a:ln w="9525">
            <a:noFill/>
          </a:ln>
        </p:spPr>
        <p:txBody>
          <a:bodyPr/>
          <a:lstStyle/>
          <a:p>
            <a:endParaRPr lang="zh-CN" altLang="en-US"/>
          </a:p>
        </p:txBody>
      </p:sp>
      <p:sp>
        <p:nvSpPr>
          <p:cNvPr id="32941" name="Freeform 174"/>
          <p:cNvSpPr/>
          <p:nvPr/>
        </p:nvSpPr>
        <p:spPr>
          <a:xfrm>
            <a:off x="7904163" y="4224338"/>
            <a:ext cx="82550" cy="26987"/>
          </a:xfrm>
          <a:custGeom>
            <a:avLst/>
            <a:gdLst/>
            <a:ahLst/>
            <a:cxnLst>
              <a:cxn ang="0">
                <a:pos x="2520950" y="0"/>
              </a:cxn>
              <a:cxn ang="0">
                <a:pos x="0" y="42842656"/>
              </a:cxn>
              <a:cxn ang="0">
                <a:pos x="131048125" y="42842656"/>
              </a:cxn>
              <a:cxn ang="0">
                <a:pos x="128528763" y="0"/>
              </a:cxn>
              <a:cxn ang="0">
                <a:pos x="2520950" y="0"/>
              </a:cxn>
            </a:cxnLst>
            <a:rect l="0" t="0" r="0" b="0"/>
            <a:pathLst>
              <a:path w="52" h="17">
                <a:moveTo>
                  <a:pt x="1" y="0"/>
                </a:moveTo>
                <a:lnTo>
                  <a:pt x="0" y="17"/>
                </a:lnTo>
                <a:lnTo>
                  <a:pt x="52" y="17"/>
                </a:lnTo>
                <a:lnTo>
                  <a:pt x="51" y="0"/>
                </a:lnTo>
                <a:lnTo>
                  <a:pt x="1" y="0"/>
                </a:lnTo>
                <a:close/>
              </a:path>
            </a:pathLst>
          </a:custGeom>
          <a:solidFill>
            <a:schemeClr val="bg1">
              <a:alpha val="100000"/>
            </a:schemeClr>
          </a:solidFill>
          <a:ln w="9525">
            <a:noFill/>
          </a:ln>
        </p:spPr>
        <p:txBody>
          <a:bodyPr/>
          <a:lstStyle/>
          <a:p>
            <a:endParaRPr lang="zh-CN" altLang="en-US"/>
          </a:p>
        </p:txBody>
      </p:sp>
      <p:sp>
        <p:nvSpPr>
          <p:cNvPr id="32942" name="Freeform 175"/>
          <p:cNvSpPr>
            <a:spLocks noEditPoints="1"/>
          </p:cNvSpPr>
          <p:nvPr/>
        </p:nvSpPr>
        <p:spPr>
          <a:xfrm>
            <a:off x="7829550" y="4071938"/>
            <a:ext cx="231775" cy="144462"/>
          </a:xfrm>
          <a:custGeom>
            <a:avLst/>
            <a:gdLst/>
            <a:ahLst/>
            <a:cxnLst>
              <a:cxn ang="0">
                <a:pos x="246975313" y="229334219"/>
              </a:cxn>
              <a:cxn ang="0">
                <a:pos x="367942813" y="229334219"/>
              </a:cxn>
              <a:cxn ang="0">
                <a:pos x="367942813" y="0"/>
              </a:cxn>
              <a:cxn ang="0">
                <a:pos x="183972200" y="0"/>
              </a:cxn>
              <a:cxn ang="0">
                <a:pos x="183972200" y="27722417"/>
              </a:cxn>
              <a:cxn ang="0">
                <a:pos x="332660625" y="27722417"/>
              </a:cxn>
              <a:cxn ang="0">
                <a:pos x="332660625" y="201611802"/>
              </a:cxn>
              <a:cxn ang="0">
                <a:pos x="244455950" y="201611802"/>
              </a:cxn>
              <a:cxn ang="0">
                <a:pos x="183972200" y="201611802"/>
              </a:cxn>
              <a:cxn ang="0">
                <a:pos x="183972200" y="229334219"/>
              </a:cxn>
              <a:cxn ang="0">
                <a:pos x="246975313" y="229334219"/>
              </a:cxn>
              <a:cxn ang="0">
                <a:pos x="183972200" y="0"/>
              </a:cxn>
              <a:cxn ang="0">
                <a:pos x="0" y="0"/>
              </a:cxn>
              <a:cxn ang="0">
                <a:pos x="0" y="229334219"/>
              </a:cxn>
              <a:cxn ang="0">
                <a:pos x="120967500" y="229334219"/>
              </a:cxn>
              <a:cxn ang="0">
                <a:pos x="183972200" y="229334219"/>
              </a:cxn>
              <a:cxn ang="0">
                <a:pos x="183972200" y="201611802"/>
              </a:cxn>
              <a:cxn ang="0">
                <a:pos x="120967500" y="201611802"/>
              </a:cxn>
              <a:cxn ang="0">
                <a:pos x="32762825" y="201611802"/>
              </a:cxn>
              <a:cxn ang="0">
                <a:pos x="32762825" y="201611802"/>
              </a:cxn>
              <a:cxn ang="0">
                <a:pos x="32762825" y="27722417"/>
              </a:cxn>
              <a:cxn ang="0">
                <a:pos x="183972200" y="27722417"/>
              </a:cxn>
              <a:cxn ang="0">
                <a:pos x="183972200" y="0"/>
              </a:cxn>
            </a:cxnLst>
            <a:rect l="0" t="0" r="0" b="0"/>
            <a:pathLst>
              <a:path w="146" h="91">
                <a:moveTo>
                  <a:pt x="98" y="91"/>
                </a:moveTo>
                <a:lnTo>
                  <a:pt x="146" y="91"/>
                </a:lnTo>
                <a:lnTo>
                  <a:pt x="146" y="0"/>
                </a:lnTo>
                <a:lnTo>
                  <a:pt x="73" y="0"/>
                </a:lnTo>
                <a:lnTo>
                  <a:pt x="73" y="11"/>
                </a:lnTo>
                <a:lnTo>
                  <a:pt x="132" y="11"/>
                </a:lnTo>
                <a:lnTo>
                  <a:pt x="132" y="80"/>
                </a:lnTo>
                <a:lnTo>
                  <a:pt x="97" y="80"/>
                </a:lnTo>
                <a:lnTo>
                  <a:pt x="73" y="80"/>
                </a:lnTo>
                <a:lnTo>
                  <a:pt x="73" y="91"/>
                </a:lnTo>
                <a:lnTo>
                  <a:pt x="98" y="91"/>
                </a:lnTo>
                <a:close/>
                <a:moveTo>
                  <a:pt x="73" y="0"/>
                </a:moveTo>
                <a:lnTo>
                  <a:pt x="0" y="0"/>
                </a:lnTo>
                <a:lnTo>
                  <a:pt x="0" y="91"/>
                </a:lnTo>
                <a:lnTo>
                  <a:pt x="48" y="91"/>
                </a:lnTo>
                <a:lnTo>
                  <a:pt x="73" y="91"/>
                </a:lnTo>
                <a:lnTo>
                  <a:pt x="73" y="80"/>
                </a:lnTo>
                <a:lnTo>
                  <a:pt x="48" y="80"/>
                </a:lnTo>
                <a:lnTo>
                  <a:pt x="13" y="80"/>
                </a:lnTo>
                <a:lnTo>
                  <a:pt x="13" y="11"/>
                </a:lnTo>
                <a:lnTo>
                  <a:pt x="73" y="11"/>
                </a:lnTo>
                <a:lnTo>
                  <a:pt x="73" y="0"/>
                </a:lnTo>
                <a:close/>
              </a:path>
            </a:pathLst>
          </a:custGeom>
          <a:solidFill>
            <a:schemeClr val="bg1">
              <a:alpha val="100000"/>
            </a:schemeClr>
          </a:solidFill>
          <a:ln w="9525">
            <a:noFill/>
          </a:ln>
        </p:spPr>
        <p:txBody>
          <a:bodyPr/>
          <a:lstStyle/>
          <a:p>
            <a:endParaRPr lang="zh-CN" altLang="en-US"/>
          </a:p>
        </p:txBody>
      </p:sp>
      <p:sp>
        <p:nvSpPr>
          <p:cNvPr id="32943" name="Freeform 176"/>
          <p:cNvSpPr/>
          <p:nvPr/>
        </p:nvSpPr>
        <p:spPr>
          <a:xfrm>
            <a:off x="7886700" y="4259263"/>
            <a:ext cx="115888" cy="9525"/>
          </a:xfrm>
          <a:custGeom>
            <a:avLst/>
            <a:gdLst/>
            <a:ahLst/>
            <a:cxnLst>
              <a:cxn ang="0">
                <a:pos x="0" y="0"/>
              </a:cxn>
              <a:cxn ang="0">
                <a:pos x="0" y="15120938"/>
              </a:cxn>
              <a:cxn ang="0">
                <a:pos x="183972994" y="15120938"/>
              </a:cxn>
              <a:cxn ang="0">
                <a:pos x="183972994" y="0"/>
              </a:cxn>
              <a:cxn ang="0">
                <a:pos x="158771323" y="0"/>
              </a:cxn>
              <a:cxn ang="0">
                <a:pos x="27722632" y="0"/>
              </a:cxn>
              <a:cxn ang="0">
                <a:pos x="0" y="0"/>
              </a:cxn>
            </a:cxnLst>
            <a:rect l="0" t="0" r="0" b="0"/>
            <a:pathLst>
              <a:path w="73" h="6">
                <a:moveTo>
                  <a:pt x="0" y="0"/>
                </a:moveTo>
                <a:lnTo>
                  <a:pt x="0" y="6"/>
                </a:lnTo>
                <a:lnTo>
                  <a:pt x="73" y="6"/>
                </a:lnTo>
                <a:lnTo>
                  <a:pt x="73" y="0"/>
                </a:lnTo>
                <a:lnTo>
                  <a:pt x="63" y="0"/>
                </a:lnTo>
                <a:lnTo>
                  <a:pt x="11" y="0"/>
                </a:lnTo>
                <a:lnTo>
                  <a:pt x="0" y="0"/>
                </a:lnTo>
                <a:close/>
              </a:path>
            </a:pathLst>
          </a:custGeom>
          <a:solidFill>
            <a:schemeClr val="bg1">
              <a:alpha val="100000"/>
            </a:schemeClr>
          </a:solidFill>
          <a:ln w="9525">
            <a:noFill/>
          </a:ln>
        </p:spPr>
        <p:txBody>
          <a:bodyPr/>
          <a:lstStyle/>
          <a:p>
            <a:endParaRPr lang="zh-CN" altLang="en-US"/>
          </a:p>
        </p:txBody>
      </p:sp>
      <p:sp>
        <p:nvSpPr>
          <p:cNvPr id="32944" name="Freeform 177"/>
          <p:cNvSpPr>
            <a:spLocks noEditPoints="1"/>
          </p:cNvSpPr>
          <p:nvPr/>
        </p:nvSpPr>
        <p:spPr>
          <a:xfrm>
            <a:off x="6511925" y="4013200"/>
            <a:ext cx="192088" cy="190500"/>
          </a:xfrm>
          <a:custGeom>
            <a:avLst/>
            <a:gdLst/>
            <a:ahLst/>
            <a:cxnLst>
              <a:cxn ang="0">
                <a:pos x="161819691" y="324020089"/>
              </a:cxn>
              <a:cxn ang="0">
                <a:pos x="187826366" y="324020089"/>
              </a:cxn>
              <a:cxn ang="0">
                <a:pos x="187826366" y="300876040"/>
              </a:cxn>
              <a:cxn ang="0">
                <a:pos x="242729536" y="277731991"/>
              </a:cxn>
              <a:cxn ang="0">
                <a:pos x="260066753" y="295089603"/>
              </a:cxn>
              <a:cxn ang="0">
                <a:pos x="294742887" y="260372679"/>
              </a:cxn>
              <a:cxn ang="0">
                <a:pos x="277405670" y="243015067"/>
              </a:cxn>
              <a:cxn ang="0">
                <a:pos x="300522526" y="188047313"/>
              </a:cxn>
              <a:cxn ang="0">
                <a:pos x="326529201" y="188047313"/>
              </a:cxn>
              <a:cxn ang="0">
                <a:pos x="326529201" y="138865996"/>
              </a:cxn>
              <a:cxn ang="0">
                <a:pos x="300522526" y="138865996"/>
              </a:cxn>
              <a:cxn ang="0">
                <a:pos x="277405670" y="83898241"/>
              </a:cxn>
              <a:cxn ang="0">
                <a:pos x="294742887" y="66540629"/>
              </a:cxn>
              <a:cxn ang="0">
                <a:pos x="260066753" y="31823705"/>
              </a:cxn>
              <a:cxn ang="0">
                <a:pos x="242729536" y="46288098"/>
              </a:cxn>
              <a:cxn ang="0">
                <a:pos x="187826366" y="26037268"/>
              </a:cxn>
              <a:cxn ang="0">
                <a:pos x="187826366" y="0"/>
              </a:cxn>
              <a:cxn ang="0">
                <a:pos x="161819691" y="0"/>
              </a:cxn>
              <a:cxn ang="0">
                <a:pos x="161819691" y="60754192"/>
              </a:cxn>
              <a:cxn ang="0">
                <a:pos x="265846392" y="162010045"/>
              </a:cxn>
              <a:cxn ang="0">
                <a:pos x="161819691" y="266159116"/>
              </a:cxn>
              <a:cxn ang="0">
                <a:pos x="161819691" y="324020089"/>
              </a:cxn>
              <a:cxn ang="0">
                <a:pos x="49123531" y="243015067"/>
              </a:cxn>
              <a:cxn ang="0">
                <a:pos x="31786314" y="260372679"/>
              </a:cxn>
              <a:cxn ang="0">
                <a:pos x="66462448" y="295089603"/>
              </a:cxn>
              <a:cxn ang="0">
                <a:pos x="83799665" y="277731991"/>
              </a:cxn>
              <a:cxn ang="0">
                <a:pos x="138702835" y="300876040"/>
              </a:cxn>
              <a:cxn ang="0">
                <a:pos x="138702835" y="324020089"/>
              </a:cxn>
              <a:cxn ang="0">
                <a:pos x="161819691" y="324020089"/>
              </a:cxn>
              <a:cxn ang="0">
                <a:pos x="161819691" y="266159116"/>
              </a:cxn>
              <a:cxn ang="0">
                <a:pos x="161819691" y="266159116"/>
              </a:cxn>
              <a:cxn ang="0">
                <a:pos x="60682809" y="162010045"/>
              </a:cxn>
              <a:cxn ang="0">
                <a:pos x="161819691" y="60754192"/>
              </a:cxn>
              <a:cxn ang="0">
                <a:pos x="161819691" y="60754192"/>
              </a:cxn>
              <a:cxn ang="0">
                <a:pos x="161819691" y="60754192"/>
              </a:cxn>
              <a:cxn ang="0">
                <a:pos x="161819691" y="0"/>
              </a:cxn>
              <a:cxn ang="0">
                <a:pos x="138702835" y="0"/>
              </a:cxn>
              <a:cxn ang="0">
                <a:pos x="138702835" y="26037268"/>
              </a:cxn>
              <a:cxn ang="0">
                <a:pos x="83799665" y="46288098"/>
              </a:cxn>
              <a:cxn ang="0">
                <a:pos x="66462448" y="31823705"/>
              </a:cxn>
              <a:cxn ang="0">
                <a:pos x="31786314" y="66540629"/>
              </a:cxn>
              <a:cxn ang="0">
                <a:pos x="49123531" y="83898241"/>
              </a:cxn>
              <a:cxn ang="0">
                <a:pos x="26006675" y="138865996"/>
              </a:cxn>
              <a:cxn ang="0">
                <a:pos x="0" y="138865996"/>
              </a:cxn>
              <a:cxn ang="0">
                <a:pos x="0" y="188047313"/>
              </a:cxn>
              <a:cxn ang="0">
                <a:pos x="26006675" y="188047313"/>
              </a:cxn>
              <a:cxn ang="0">
                <a:pos x="49123531" y="243015067"/>
              </a:cxn>
            </a:cxnLst>
            <a:rect l="0" t="0" r="0" b="0"/>
            <a:pathLst>
              <a:path w="113" h="112">
                <a:moveTo>
                  <a:pt x="56" y="112"/>
                </a:moveTo>
                <a:cubicBezTo>
                  <a:pt x="65" y="112"/>
                  <a:pt x="65" y="112"/>
                  <a:pt x="65" y="112"/>
                </a:cubicBezTo>
                <a:cubicBezTo>
                  <a:pt x="65" y="104"/>
                  <a:pt x="65" y="104"/>
                  <a:pt x="65" y="104"/>
                </a:cubicBezTo>
                <a:cubicBezTo>
                  <a:pt x="72" y="103"/>
                  <a:pt x="78" y="100"/>
                  <a:pt x="84" y="96"/>
                </a:cubicBezTo>
                <a:cubicBezTo>
                  <a:pt x="90" y="102"/>
                  <a:pt x="90" y="102"/>
                  <a:pt x="90" y="102"/>
                </a:cubicBezTo>
                <a:cubicBezTo>
                  <a:pt x="102" y="90"/>
                  <a:pt x="102" y="90"/>
                  <a:pt x="102" y="90"/>
                </a:cubicBezTo>
                <a:cubicBezTo>
                  <a:pt x="96" y="84"/>
                  <a:pt x="96" y="84"/>
                  <a:pt x="96" y="84"/>
                </a:cubicBezTo>
                <a:cubicBezTo>
                  <a:pt x="100" y="78"/>
                  <a:pt x="103" y="72"/>
                  <a:pt x="104" y="65"/>
                </a:cubicBezTo>
                <a:cubicBezTo>
                  <a:pt x="113" y="65"/>
                  <a:pt x="113" y="65"/>
                  <a:pt x="113" y="65"/>
                </a:cubicBezTo>
                <a:cubicBezTo>
                  <a:pt x="113" y="48"/>
                  <a:pt x="113" y="48"/>
                  <a:pt x="113" y="48"/>
                </a:cubicBezTo>
                <a:cubicBezTo>
                  <a:pt x="104" y="48"/>
                  <a:pt x="104" y="48"/>
                  <a:pt x="104" y="48"/>
                </a:cubicBezTo>
                <a:cubicBezTo>
                  <a:pt x="103" y="41"/>
                  <a:pt x="100" y="34"/>
                  <a:pt x="96" y="29"/>
                </a:cubicBezTo>
                <a:cubicBezTo>
                  <a:pt x="102" y="23"/>
                  <a:pt x="102" y="23"/>
                  <a:pt x="102" y="23"/>
                </a:cubicBezTo>
                <a:cubicBezTo>
                  <a:pt x="90" y="11"/>
                  <a:pt x="90" y="11"/>
                  <a:pt x="90" y="11"/>
                </a:cubicBezTo>
                <a:cubicBezTo>
                  <a:pt x="84" y="16"/>
                  <a:pt x="84" y="16"/>
                  <a:pt x="84" y="16"/>
                </a:cubicBezTo>
                <a:cubicBezTo>
                  <a:pt x="78" y="13"/>
                  <a:pt x="72" y="10"/>
                  <a:pt x="65" y="9"/>
                </a:cubicBezTo>
                <a:cubicBezTo>
                  <a:pt x="65" y="0"/>
                  <a:pt x="65" y="0"/>
                  <a:pt x="65" y="0"/>
                </a:cubicBezTo>
                <a:cubicBezTo>
                  <a:pt x="56" y="0"/>
                  <a:pt x="56" y="0"/>
                  <a:pt x="56" y="0"/>
                </a:cubicBezTo>
                <a:cubicBezTo>
                  <a:pt x="56" y="21"/>
                  <a:pt x="56" y="21"/>
                  <a:pt x="56" y="21"/>
                </a:cubicBezTo>
                <a:cubicBezTo>
                  <a:pt x="76" y="21"/>
                  <a:pt x="92" y="37"/>
                  <a:pt x="92" y="56"/>
                </a:cubicBezTo>
                <a:cubicBezTo>
                  <a:pt x="92" y="76"/>
                  <a:pt x="76" y="92"/>
                  <a:pt x="56" y="92"/>
                </a:cubicBezTo>
                <a:lnTo>
                  <a:pt x="56" y="112"/>
                </a:lnTo>
                <a:close/>
                <a:moveTo>
                  <a:pt x="17" y="84"/>
                </a:moveTo>
                <a:cubicBezTo>
                  <a:pt x="11" y="90"/>
                  <a:pt x="11" y="90"/>
                  <a:pt x="11" y="90"/>
                </a:cubicBezTo>
                <a:cubicBezTo>
                  <a:pt x="23" y="102"/>
                  <a:pt x="23" y="102"/>
                  <a:pt x="23" y="102"/>
                </a:cubicBezTo>
                <a:cubicBezTo>
                  <a:pt x="29" y="96"/>
                  <a:pt x="29" y="96"/>
                  <a:pt x="29" y="96"/>
                </a:cubicBezTo>
                <a:cubicBezTo>
                  <a:pt x="35" y="100"/>
                  <a:pt x="41" y="103"/>
                  <a:pt x="48" y="104"/>
                </a:cubicBezTo>
                <a:cubicBezTo>
                  <a:pt x="48" y="112"/>
                  <a:pt x="48" y="112"/>
                  <a:pt x="48" y="112"/>
                </a:cubicBezTo>
                <a:cubicBezTo>
                  <a:pt x="56" y="112"/>
                  <a:pt x="56" y="112"/>
                  <a:pt x="56" y="112"/>
                </a:cubicBezTo>
                <a:cubicBezTo>
                  <a:pt x="56" y="92"/>
                  <a:pt x="56" y="92"/>
                  <a:pt x="56" y="92"/>
                </a:cubicBezTo>
                <a:cubicBezTo>
                  <a:pt x="56" y="92"/>
                  <a:pt x="56" y="92"/>
                  <a:pt x="56" y="92"/>
                </a:cubicBezTo>
                <a:cubicBezTo>
                  <a:pt x="37" y="92"/>
                  <a:pt x="21" y="76"/>
                  <a:pt x="21" y="56"/>
                </a:cubicBezTo>
                <a:cubicBezTo>
                  <a:pt x="21" y="37"/>
                  <a:pt x="37" y="21"/>
                  <a:pt x="56" y="21"/>
                </a:cubicBezTo>
                <a:cubicBezTo>
                  <a:pt x="56" y="21"/>
                  <a:pt x="56" y="21"/>
                  <a:pt x="56" y="21"/>
                </a:cubicBezTo>
                <a:cubicBezTo>
                  <a:pt x="56" y="21"/>
                  <a:pt x="56" y="21"/>
                  <a:pt x="56" y="21"/>
                </a:cubicBezTo>
                <a:cubicBezTo>
                  <a:pt x="56" y="0"/>
                  <a:pt x="56" y="0"/>
                  <a:pt x="56" y="0"/>
                </a:cubicBezTo>
                <a:cubicBezTo>
                  <a:pt x="48" y="0"/>
                  <a:pt x="48" y="0"/>
                  <a:pt x="48" y="0"/>
                </a:cubicBezTo>
                <a:cubicBezTo>
                  <a:pt x="48" y="9"/>
                  <a:pt x="48" y="9"/>
                  <a:pt x="48" y="9"/>
                </a:cubicBezTo>
                <a:cubicBezTo>
                  <a:pt x="41" y="10"/>
                  <a:pt x="35" y="13"/>
                  <a:pt x="29" y="16"/>
                </a:cubicBezTo>
                <a:cubicBezTo>
                  <a:pt x="23" y="11"/>
                  <a:pt x="23" y="11"/>
                  <a:pt x="23" y="11"/>
                </a:cubicBezTo>
                <a:cubicBezTo>
                  <a:pt x="11" y="23"/>
                  <a:pt x="11" y="23"/>
                  <a:pt x="11" y="23"/>
                </a:cubicBezTo>
                <a:cubicBezTo>
                  <a:pt x="17" y="29"/>
                  <a:pt x="17" y="29"/>
                  <a:pt x="17" y="29"/>
                </a:cubicBezTo>
                <a:cubicBezTo>
                  <a:pt x="13" y="34"/>
                  <a:pt x="10" y="41"/>
                  <a:pt x="9" y="48"/>
                </a:cubicBezTo>
                <a:cubicBezTo>
                  <a:pt x="0" y="48"/>
                  <a:pt x="0" y="48"/>
                  <a:pt x="0" y="48"/>
                </a:cubicBezTo>
                <a:cubicBezTo>
                  <a:pt x="0" y="65"/>
                  <a:pt x="0" y="65"/>
                  <a:pt x="0" y="65"/>
                </a:cubicBezTo>
                <a:cubicBezTo>
                  <a:pt x="9" y="65"/>
                  <a:pt x="9" y="65"/>
                  <a:pt x="9" y="65"/>
                </a:cubicBezTo>
                <a:cubicBezTo>
                  <a:pt x="10" y="72"/>
                  <a:pt x="13" y="78"/>
                  <a:pt x="17" y="84"/>
                </a:cubicBezTo>
                <a:close/>
              </a:path>
            </a:pathLst>
          </a:custGeom>
          <a:solidFill>
            <a:schemeClr val="bg1">
              <a:alpha val="100000"/>
            </a:schemeClr>
          </a:solidFill>
          <a:ln w="9525">
            <a:noFill/>
          </a:ln>
        </p:spPr>
        <p:txBody>
          <a:bodyPr/>
          <a:lstStyle/>
          <a:p>
            <a:endParaRPr lang="zh-CN" altLang="en-US"/>
          </a:p>
        </p:txBody>
      </p:sp>
      <p:sp>
        <p:nvSpPr>
          <p:cNvPr id="32945" name="Freeform 178"/>
          <p:cNvSpPr>
            <a:spLocks noEditPoints="1"/>
          </p:cNvSpPr>
          <p:nvPr/>
        </p:nvSpPr>
        <p:spPr>
          <a:xfrm>
            <a:off x="6659563" y="3929063"/>
            <a:ext cx="127000" cy="128587"/>
          </a:xfrm>
          <a:custGeom>
            <a:avLst/>
            <a:gdLst/>
            <a:ahLst/>
            <a:cxnLst>
              <a:cxn ang="0">
                <a:pos x="200715880" y="88741949"/>
              </a:cxn>
              <a:cxn ang="0">
                <a:pos x="215053333" y="83016444"/>
              </a:cxn>
              <a:cxn ang="0">
                <a:pos x="200715880" y="45802351"/>
              </a:cxn>
              <a:cxn ang="0">
                <a:pos x="183511613" y="51527856"/>
              </a:cxn>
              <a:cxn ang="0">
                <a:pos x="160573720" y="28625835"/>
              </a:cxn>
              <a:cxn ang="0">
                <a:pos x="166307347" y="14313763"/>
              </a:cxn>
              <a:cxn ang="0">
                <a:pos x="129032000" y="0"/>
              </a:cxn>
              <a:cxn ang="0">
                <a:pos x="123296680" y="14313763"/>
              </a:cxn>
              <a:cxn ang="0">
                <a:pos x="106092413" y="14313763"/>
              </a:cxn>
              <a:cxn ang="0">
                <a:pos x="106092413" y="42939598"/>
              </a:cxn>
              <a:cxn ang="0">
                <a:pos x="166307347" y="83016444"/>
              </a:cxn>
              <a:cxn ang="0">
                <a:pos x="131898813" y="166034580"/>
              </a:cxn>
              <a:cxn ang="0">
                <a:pos x="131898813" y="166034580"/>
              </a:cxn>
              <a:cxn ang="0">
                <a:pos x="106092413" y="171760085"/>
              </a:cxn>
              <a:cxn ang="0">
                <a:pos x="106092413" y="171760085"/>
              </a:cxn>
              <a:cxn ang="0">
                <a:pos x="106092413" y="203248673"/>
              </a:cxn>
              <a:cxn ang="0">
                <a:pos x="126165187" y="200385920"/>
              </a:cxn>
              <a:cxn ang="0">
                <a:pos x="131898813" y="214699684"/>
              </a:cxn>
              <a:cxn ang="0">
                <a:pos x="169175853" y="200385920"/>
              </a:cxn>
              <a:cxn ang="0">
                <a:pos x="163440533" y="186073849"/>
              </a:cxn>
              <a:cxn ang="0">
                <a:pos x="186380120" y="160309075"/>
              </a:cxn>
              <a:cxn ang="0">
                <a:pos x="200715880" y="166034580"/>
              </a:cxn>
              <a:cxn ang="0">
                <a:pos x="215053333" y="128820487"/>
              </a:cxn>
              <a:cxn ang="0">
                <a:pos x="200715880" y="123094982"/>
              </a:cxn>
              <a:cxn ang="0">
                <a:pos x="200715880" y="88741949"/>
              </a:cxn>
              <a:cxn ang="0">
                <a:pos x="106092413" y="14313763"/>
              </a:cxn>
              <a:cxn ang="0">
                <a:pos x="88888147" y="14313763"/>
              </a:cxn>
              <a:cxn ang="0">
                <a:pos x="83154520" y="0"/>
              </a:cxn>
              <a:cxn ang="0">
                <a:pos x="45877480" y="14313763"/>
              </a:cxn>
              <a:cxn ang="0">
                <a:pos x="51612800" y="31488588"/>
              </a:cxn>
              <a:cxn ang="0">
                <a:pos x="28673213" y="54390609"/>
              </a:cxn>
              <a:cxn ang="0">
                <a:pos x="14337453" y="48665104"/>
              </a:cxn>
              <a:cxn ang="0">
                <a:pos x="0" y="85879197"/>
              </a:cxn>
              <a:cxn ang="0">
                <a:pos x="14337453" y="91604702"/>
              </a:cxn>
              <a:cxn ang="0">
                <a:pos x="14337453" y="125957734"/>
              </a:cxn>
              <a:cxn ang="0">
                <a:pos x="0" y="131683240"/>
              </a:cxn>
              <a:cxn ang="0">
                <a:pos x="14337453" y="168897333"/>
              </a:cxn>
              <a:cxn ang="0">
                <a:pos x="31541720" y="163171827"/>
              </a:cxn>
              <a:cxn ang="0">
                <a:pos x="54479613" y="186073849"/>
              </a:cxn>
              <a:cxn ang="0">
                <a:pos x="48745987" y="200385920"/>
              </a:cxn>
              <a:cxn ang="0">
                <a:pos x="86021333" y="217562436"/>
              </a:cxn>
              <a:cxn ang="0">
                <a:pos x="91756653" y="200385920"/>
              </a:cxn>
              <a:cxn ang="0">
                <a:pos x="106092413" y="203248673"/>
              </a:cxn>
              <a:cxn ang="0">
                <a:pos x="106092413" y="171760085"/>
              </a:cxn>
              <a:cxn ang="0">
                <a:pos x="48745987" y="131683240"/>
              </a:cxn>
              <a:cxn ang="0">
                <a:pos x="83154520" y="48665104"/>
              </a:cxn>
              <a:cxn ang="0">
                <a:pos x="106092413" y="42939598"/>
              </a:cxn>
              <a:cxn ang="0">
                <a:pos x="106092413" y="42939598"/>
              </a:cxn>
              <a:cxn ang="0">
                <a:pos x="106092413" y="14313763"/>
              </a:cxn>
            </a:cxnLst>
            <a:rect l="0" t="0" r="0" b="0"/>
            <a:pathLst>
              <a:path w="75" h="76">
                <a:moveTo>
                  <a:pt x="70" y="31"/>
                </a:moveTo>
                <a:cubicBezTo>
                  <a:pt x="75" y="29"/>
                  <a:pt x="75" y="29"/>
                  <a:pt x="75" y="29"/>
                </a:cubicBezTo>
                <a:cubicBezTo>
                  <a:pt x="70" y="16"/>
                  <a:pt x="70" y="16"/>
                  <a:pt x="70" y="16"/>
                </a:cubicBezTo>
                <a:cubicBezTo>
                  <a:pt x="64" y="18"/>
                  <a:pt x="64" y="18"/>
                  <a:pt x="64" y="18"/>
                </a:cubicBezTo>
                <a:cubicBezTo>
                  <a:pt x="62" y="15"/>
                  <a:pt x="59" y="12"/>
                  <a:pt x="56" y="10"/>
                </a:cubicBezTo>
                <a:cubicBezTo>
                  <a:pt x="58" y="5"/>
                  <a:pt x="58" y="5"/>
                  <a:pt x="58" y="5"/>
                </a:cubicBezTo>
                <a:cubicBezTo>
                  <a:pt x="45" y="0"/>
                  <a:pt x="45" y="0"/>
                  <a:pt x="45" y="0"/>
                </a:cubicBezTo>
                <a:cubicBezTo>
                  <a:pt x="43" y="5"/>
                  <a:pt x="43" y="5"/>
                  <a:pt x="43" y="5"/>
                </a:cubicBezTo>
                <a:cubicBezTo>
                  <a:pt x="41" y="5"/>
                  <a:pt x="39" y="5"/>
                  <a:pt x="37" y="5"/>
                </a:cubicBezTo>
                <a:cubicBezTo>
                  <a:pt x="37" y="15"/>
                  <a:pt x="37" y="15"/>
                  <a:pt x="37" y="15"/>
                </a:cubicBezTo>
                <a:cubicBezTo>
                  <a:pt x="46" y="15"/>
                  <a:pt x="54" y="21"/>
                  <a:pt x="58" y="29"/>
                </a:cubicBezTo>
                <a:cubicBezTo>
                  <a:pt x="63" y="40"/>
                  <a:pt x="57" y="53"/>
                  <a:pt x="46" y="58"/>
                </a:cubicBezTo>
                <a:cubicBezTo>
                  <a:pt x="46" y="58"/>
                  <a:pt x="46" y="58"/>
                  <a:pt x="46" y="58"/>
                </a:cubicBezTo>
                <a:cubicBezTo>
                  <a:pt x="43" y="59"/>
                  <a:pt x="40" y="60"/>
                  <a:pt x="37" y="60"/>
                </a:cubicBezTo>
                <a:cubicBezTo>
                  <a:pt x="37" y="60"/>
                  <a:pt x="37" y="60"/>
                  <a:pt x="37" y="60"/>
                </a:cubicBezTo>
                <a:cubicBezTo>
                  <a:pt x="37" y="71"/>
                  <a:pt x="37" y="71"/>
                  <a:pt x="37" y="71"/>
                </a:cubicBezTo>
                <a:cubicBezTo>
                  <a:pt x="40" y="71"/>
                  <a:pt x="42" y="70"/>
                  <a:pt x="44" y="70"/>
                </a:cubicBezTo>
                <a:cubicBezTo>
                  <a:pt x="46" y="75"/>
                  <a:pt x="46" y="75"/>
                  <a:pt x="46" y="75"/>
                </a:cubicBezTo>
                <a:cubicBezTo>
                  <a:pt x="59" y="70"/>
                  <a:pt x="59" y="70"/>
                  <a:pt x="59" y="70"/>
                </a:cubicBezTo>
                <a:cubicBezTo>
                  <a:pt x="57" y="65"/>
                  <a:pt x="57" y="65"/>
                  <a:pt x="57" y="65"/>
                </a:cubicBezTo>
                <a:cubicBezTo>
                  <a:pt x="60" y="62"/>
                  <a:pt x="63" y="59"/>
                  <a:pt x="65" y="56"/>
                </a:cubicBezTo>
                <a:cubicBezTo>
                  <a:pt x="70" y="58"/>
                  <a:pt x="70" y="58"/>
                  <a:pt x="70" y="58"/>
                </a:cubicBezTo>
                <a:cubicBezTo>
                  <a:pt x="75" y="45"/>
                  <a:pt x="75" y="45"/>
                  <a:pt x="75" y="45"/>
                </a:cubicBezTo>
                <a:cubicBezTo>
                  <a:pt x="70" y="43"/>
                  <a:pt x="70" y="43"/>
                  <a:pt x="70" y="43"/>
                </a:cubicBezTo>
                <a:cubicBezTo>
                  <a:pt x="71" y="39"/>
                  <a:pt x="71" y="35"/>
                  <a:pt x="70" y="31"/>
                </a:cubicBezTo>
                <a:close/>
                <a:moveTo>
                  <a:pt x="37" y="5"/>
                </a:moveTo>
                <a:cubicBezTo>
                  <a:pt x="35" y="5"/>
                  <a:pt x="33" y="5"/>
                  <a:pt x="31" y="5"/>
                </a:cubicBezTo>
                <a:cubicBezTo>
                  <a:pt x="29" y="0"/>
                  <a:pt x="29" y="0"/>
                  <a:pt x="29" y="0"/>
                </a:cubicBezTo>
                <a:cubicBezTo>
                  <a:pt x="16" y="5"/>
                  <a:pt x="16" y="5"/>
                  <a:pt x="16" y="5"/>
                </a:cubicBezTo>
                <a:cubicBezTo>
                  <a:pt x="18" y="11"/>
                  <a:pt x="18" y="11"/>
                  <a:pt x="18" y="11"/>
                </a:cubicBezTo>
                <a:cubicBezTo>
                  <a:pt x="15" y="13"/>
                  <a:pt x="12" y="16"/>
                  <a:pt x="10" y="19"/>
                </a:cubicBezTo>
                <a:cubicBezTo>
                  <a:pt x="5" y="17"/>
                  <a:pt x="5" y="17"/>
                  <a:pt x="5" y="17"/>
                </a:cubicBezTo>
                <a:cubicBezTo>
                  <a:pt x="0" y="30"/>
                  <a:pt x="0" y="30"/>
                  <a:pt x="0" y="30"/>
                </a:cubicBezTo>
                <a:cubicBezTo>
                  <a:pt x="5" y="32"/>
                  <a:pt x="5" y="32"/>
                  <a:pt x="5" y="32"/>
                </a:cubicBezTo>
                <a:cubicBezTo>
                  <a:pt x="4" y="36"/>
                  <a:pt x="4" y="40"/>
                  <a:pt x="5" y="44"/>
                </a:cubicBezTo>
                <a:cubicBezTo>
                  <a:pt x="0" y="46"/>
                  <a:pt x="0" y="46"/>
                  <a:pt x="0" y="46"/>
                </a:cubicBezTo>
                <a:cubicBezTo>
                  <a:pt x="5" y="59"/>
                  <a:pt x="5" y="59"/>
                  <a:pt x="5" y="59"/>
                </a:cubicBezTo>
                <a:cubicBezTo>
                  <a:pt x="11" y="57"/>
                  <a:pt x="11" y="57"/>
                  <a:pt x="11" y="57"/>
                </a:cubicBezTo>
                <a:cubicBezTo>
                  <a:pt x="13" y="60"/>
                  <a:pt x="16" y="63"/>
                  <a:pt x="19" y="65"/>
                </a:cubicBezTo>
                <a:cubicBezTo>
                  <a:pt x="17" y="70"/>
                  <a:pt x="17" y="70"/>
                  <a:pt x="17" y="70"/>
                </a:cubicBezTo>
                <a:cubicBezTo>
                  <a:pt x="30" y="76"/>
                  <a:pt x="30" y="76"/>
                  <a:pt x="30" y="76"/>
                </a:cubicBezTo>
                <a:cubicBezTo>
                  <a:pt x="32" y="70"/>
                  <a:pt x="32" y="70"/>
                  <a:pt x="32" y="70"/>
                </a:cubicBezTo>
                <a:cubicBezTo>
                  <a:pt x="34" y="70"/>
                  <a:pt x="36" y="71"/>
                  <a:pt x="37" y="71"/>
                </a:cubicBezTo>
                <a:cubicBezTo>
                  <a:pt x="37" y="60"/>
                  <a:pt x="37" y="60"/>
                  <a:pt x="37" y="60"/>
                </a:cubicBezTo>
                <a:cubicBezTo>
                  <a:pt x="29" y="60"/>
                  <a:pt x="21" y="54"/>
                  <a:pt x="17" y="46"/>
                </a:cubicBezTo>
                <a:cubicBezTo>
                  <a:pt x="12" y="35"/>
                  <a:pt x="18" y="22"/>
                  <a:pt x="29" y="17"/>
                </a:cubicBezTo>
                <a:cubicBezTo>
                  <a:pt x="32" y="16"/>
                  <a:pt x="34" y="15"/>
                  <a:pt x="37" y="15"/>
                </a:cubicBezTo>
                <a:cubicBezTo>
                  <a:pt x="37" y="15"/>
                  <a:pt x="37" y="15"/>
                  <a:pt x="37" y="15"/>
                </a:cubicBezTo>
                <a:lnTo>
                  <a:pt x="37" y="5"/>
                </a:lnTo>
                <a:close/>
              </a:path>
            </a:pathLst>
          </a:custGeom>
          <a:solidFill>
            <a:schemeClr val="bg1">
              <a:alpha val="100000"/>
            </a:schemeClr>
          </a:solidFill>
          <a:ln w="9525">
            <a:noFill/>
          </a:ln>
        </p:spPr>
        <p:txBody>
          <a:bodyPr/>
          <a:lstStyle/>
          <a:p>
            <a:endParaRPr lang="zh-CN" altLang="en-US"/>
          </a:p>
        </p:txBody>
      </p:sp>
      <p:sp>
        <p:nvSpPr>
          <p:cNvPr id="32946" name="Freeform 179"/>
          <p:cNvSpPr>
            <a:spLocks noEditPoints="1"/>
          </p:cNvSpPr>
          <p:nvPr/>
        </p:nvSpPr>
        <p:spPr>
          <a:xfrm>
            <a:off x="7902575" y="2786063"/>
            <a:ext cx="238125" cy="241300"/>
          </a:xfrm>
          <a:custGeom>
            <a:avLst/>
            <a:gdLst/>
            <a:ahLst/>
            <a:cxnLst>
              <a:cxn ang="0">
                <a:pos x="202502513" y="410040070"/>
              </a:cxn>
              <a:cxn ang="0">
                <a:pos x="402152593" y="205020035"/>
              </a:cxn>
              <a:cxn ang="0">
                <a:pos x="202502513" y="0"/>
              </a:cxn>
              <a:cxn ang="0">
                <a:pos x="202502513" y="0"/>
              </a:cxn>
              <a:cxn ang="0">
                <a:pos x="202502513" y="147267769"/>
              </a:cxn>
              <a:cxn ang="0">
                <a:pos x="305179987" y="101065616"/>
              </a:cxn>
              <a:cxn ang="0">
                <a:pos x="242433205" y="245446282"/>
              </a:cxn>
              <a:cxn ang="0">
                <a:pos x="202502513" y="262772301"/>
              </a:cxn>
              <a:cxn ang="0">
                <a:pos x="202502513" y="410040070"/>
              </a:cxn>
              <a:cxn ang="0">
                <a:pos x="202502513" y="0"/>
              </a:cxn>
              <a:cxn ang="0">
                <a:pos x="0" y="205020035"/>
              </a:cxn>
              <a:cxn ang="0">
                <a:pos x="202502513" y="410040070"/>
              </a:cxn>
              <a:cxn ang="0">
                <a:pos x="202502513" y="262772301"/>
              </a:cxn>
              <a:cxn ang="0">
                <a:pos x="99825040" y="308974454"/>
              </a:cxn>
              <a:cxn ang="0">
                <a:pos x="162571822" y="164593789"/>
              </a:cxn>
              <a:cxn ang="0">
                <a:pos x="162571822" y="164593789"/>
              </a:cxn>
              <a:cxn ang="0">
                <a:pos x="202502513" y="147267769"/>
              </a:cxn>
              <a:cxn ang="0">
                <a:pos x="202502513" y="0"/>
              </a:cxn>
            </a:cxnLst>
            <a:rect l="0" t="0" r="0" b="0"/>
            <a:pathLst>
              <a:path w="141" h="142">
                <a:moveTo>
                  <a:pt x="71" y="142"/>
                </a:moveTo>
                <a:cubicBezTo>
                  <a:pt x="110" y="142"/>
                  <a:pt x="141" y="110"/>
                  <a:pt x="141" y="71"/>
                </a:cubicBezTo>
                <a:cubicBezTo>
                  <a:pt x="141" y="32"/>
                  <a:pt x="110" y="0"/>
                  <a:pt x="71" y="0"/>
                </a:cubicBezTo>
                <a:cubicBezTo>
                  <a:pt x="71" y="0"/>
                  <a:pt x="71" y="0"/>
                  <a:pt x="71" y="0"/>
                </a:cubicBezTo>
                <a:cubicBezTo>
                  <a:pt x="71" y="51"/>
                  <a:pt x="71" y="51"/>
                  <a:pt x="71" y="51"/>
                </a:cubicBezTo>
                <a:cubicBezTo>
                  <a:pt x="107" y="35"/>
                  <a:pt x="107" y="35"/>
                  <a:pt x="107" y="35"/>
                </a:cubicBezTo>
                <a:cubicBezTo>
                  <a:pt x="85" y="85"/>
                  <a:pt x="85" y="85"/>
                  <a:pt x="85" y="85"/>
                </a:cubicBezTo>
                <a:cubicBezTo>
                  <a:pt x="71" y="91"/>
                  <a:pt x="71" y="91"/>
                  <a:pt x="71" y="91"/>
                </a:cubicBezTo>
                <a:cubicBezTo>
                  <a:pt x="71" y="142"/>
                  <a:pt x="71" y="142"/>
                  <a:pt x="71" y="142"/>
                </a:cubicBezTo>
                <a:close/>
                <a:moveTo>
                  <a:pt x="71" y="0"/>
                </a:moveTo>
                <a:cubicBezTo>
                  <a:pt x="32" y="0"/>
                  <a:pt x="0" y="32"/>
                  <a:pt x="0" y="71"/>
                </a:cubicBezTo>
                <a:cubicBezTo>
                  <a:pt x="0" y="110"/>
                  <a:pt x="32" y="142"/>
                  <a:pt x="71" y="142"/>
                </a:cubicBezTo>
                <a:cubicBezTo>
                  <a:pt x="71" y="91"/>
                  <a:pt x="71" y="91"/>
                  <a:pt x="71" y="91"/>
                </a:cubicBezTo>
                <a:cubicBezTo>
                  <a:pt x="35" y="107"/>
                  <a:pt x="35" y="107"/>
                  <a:pt x="35" y="107"/>
                </a:cubicBezTo>
                <a:cubicBezTo>
                  <a:pt x="57" y="57"/>
                  <a:pt x="57" y="57"/>
                  <a:pt x="57" y="57"/>
                </a:cubicBezTo>
                <a:cubicBezTo>
                  <a:pt x="57" y="57"/>
                  <a:pt x="57" y="57"/>
                  <a:pt x="57" y="57"/>
                </a:cubicBezTo>
                <a:cubicBezTo>
                  <a:pt x="71" y="51"/>
                  <a:pt x="71" y="51"/>
                  <a:pt x="71" y="51"/>
                </a:cubicBezTo>
                <a:lnTo>
                  <a:pt x="71" y="0"/>
                </a:lnTo>
                <a:close/>
              </a:path>
            </a:pathLst>
          </a:custGeom>
          <a:solidFill>
            <a:schemeClr val="bg1">
              <a:alpha val="100000"/>
            </a:schemeClr>
          </a:solidFill>
          <a:ln w="9525">
            <a:noFill/>
          </a:ln>
        </p:spPr>
        <p:txBody>
          <a:bodyPr/>
          <a:lstStyle/>
          <a:p>
            <a:endParaRPr lang="zh-CN" altLang="en-US"/>
          </a:p>
        </p:txBody>
      </p:sp>
      <p:sp>
        <p:nvSpPr>
          <p:cNvPr id="32947" name="Oval 180"/>
          <p:cNvSpPr/>
          <p:nvPr/>
        </p:nvSpPr>
        <p:spPr>
          <a:xfrm>
            <a:off x="8008938" y="2890838"/>
            <a:ext cx="26987" cy="26987"/>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48" name="Freeform 181"/>
          <p:cNvSpPr>
            <a:spLocks noEditPoints="1"/>
          </p:cNvSpPr>
          <p:nvPr/>
        </p:nvSpPr>
        <p:spPr>
          <a:xfrm>
            <a:off x="7224713" y="3625850"/>
            <a:ext cx="138112" cy="261938"/>
          </a:xfrm>
          <a:custGeom>
            <a:avLst/>
            <a:gdLst/>
            <a:ahLst/>
            <a:cxnLst>
              <a:cxn ang="0">
                <a:pos x="119200887" y="442654941"/>
              </a:cxn>
              <a:cxn ang="0">
                <a:pos x="235494601" y="442654941"/>
              </a:cxn>
              <a:cxn ang="0">
                <a:pos x="235494601" y="0"/>
              </a:cxn>
              <a:cxn ang="0">
                <a:pos x="119200887" y="0"/>
              </a:cxn>
              <a:cxn ang="0">
                <a:pos x="119200887" y="25702033"/>
              </a:cxn>
              <a:cxn ang="0">
                <a:pos x="212235517" y="25702033"/>
              </a:cxn>
              <a:cxn ang="0">
                <a:pos x="212235517" y="111377728"/>
              </a:cxn>
              <a:cxn ang="0">
                <a:pos x="119200887" y="111377728"/>
              </a:cxn>
              <a:cxn ang="0">
                <a:pos x="119200887" y="131367822"/>
              </a:cxn>
              <a:cxn ang="0">
                <a:pos x="212235517" y="131367822"/>
              </a:cxn>
              <a:cxn ang="0">
                <a:pos x="212235517" y="214187548"/>
              </a:cxn>
              <a:cxn ang="0">
                <a:pos x="119200887" y="214187548"/>
              </a:cxn>
              <a:cxn ang="0">
                <a:pos x="119200887" y="248457488"/>
              </a:cxn>
              <a:cxn ang="0">
                <a:pos x="119200887" y="248457488"/>
              </a:cxn>
              <a:cxn ang="0">
                <a:pos x="145367143" y="277015489"/>
              </a:cxn>
              <a:cxn ang="0">
                <a:pos x="119200887" y="305575181"/>
              </a:cxn>
              <a:cxn ang="0">
                <a:pos x="119200887" y="305575181"/>
              </a:cxn>
              <a:cxn ang="0">
                <a:pos x="119200887" y="305575181"/>
              </a:cxn>
              <a:cxn ang="0">
                <a:pos x="119200887" y="348413028"/>
              </a:cxn>
              <a:cxn ang="0">
                <a:pos x="119200887" y="348413028"/>
              </a:cxn>
              <a:cxn ang="0">
                <a:pos x="145367143" y="376971030"/>
              </a:cxn>
              <a:cxn ang="0">
                <a:pos x="119200887" y="405529032"/>
              </a:cxn>
              <a:cxn ang="0">
                <a:pos x="119200887" y="405529032"/>
              </a:cxn>
              <a:cxn ang="0">
                <a:pos x="119200887" y="405529032"/>
              </a:cxn>
              <a:cxn ang="0">
                <a:pos x="119200887" y="442654941"/>
              </a:cxn>
              <a:cxn ang="0">
                <a:pos x="0" y="442654941"/>
              </a:cxn>
              <a:cxn ang="0">
                <a:pos x="119200887" y="442654941"/>
              </a:cxn>
              <a:cxn ang="0">
                <a:pos x="119200887" y="405529032"/>
              </a:cxn>
              <a:cxn ang="0">
                <a:pos x="90127458" y="376971030"/>
              </a:cxn>
              <a:cxn ang="0">
                <a:pos x="119200887" y="348413028"/>
              </a:cxn>
              <a:cxn ang="0">
                <a:pos x="119200887" y="305575181"/>
              </a:cxn>
              <a:cxn ang="0">
                <a:pos x="90127458" y="277015489"/>
              </a:cxn>
              <a:cxn ang="0">
                <a:pos x="119200887" y="248457488"/>
              </a:cxn>
              <a:cxn ang="0">
                <a:pos x="119200887" y="214187548"/>
              </a:cxn>
              <a:cxn ang="0">
                <a:pos x="23259084" y="214187548"/>
              </a:cxn>
              <a:cxn ang="0">
                <a:pos x="23259084" y="131367822"/>
              </a:cxn>
              <a:cxn ang="0">
                <a:pos x="23259084" y="131367822"/>
              </a:cxn>
              <a:cxn ang="0">
                <a:pos x="119200887" y="131367822"/>
              </a:cxn>
              <a:cxn ang="0">
                <a:pos x="119200887" y="111377728"/>
              </a:cxn>
              <a:cxn ang="0">
                <a:pos x="23259084" y="111377728"/>
              </a:cxn>
              <a:cxn ang="0">
                <a:pos x="23259084" y="25702033"/>
              </a:cxn>
              <a:cxn ang="0">
                <a:pos x="23259084" y="25702033"/>
              </a:cxn>
              <a:cxn ang="0">
                <a:pos x="119200887" y="25702033"/>
              </a:cxn>
              <a:cxn ang="0">
                <a:pos x="119200887" y="0"/>
              </a:cxn>
              <a:cxn ang="0">
                <a:pos x="0" y="0"/>
              </a:cxn>
              <a:cxn ang="0">
                <a:pos x="0" y="442654941"/>
              </a:cxn>
            </a:cxnLst>
            <a:rect l="0" t="0" r="0" b="0"/>
            <a:pathLst>
              <a:path w="81" h="155">
                <a:moveTo>
                  <a:pt x="41" y="155"/>
                </a:moveTo>
                <a:cubicBezTo>
                  <a:pt x="81" y="155"/>
                  <a:pt x="81" y="155"/>
                  <a:pt x="81" y="155"/>
                </a:cubicBezTo>
                <a:cubicBezTo>
                  <a:pt x="81" y="0"/>
                  <a:pt x="81" y="0"/>
                  <a:pt x="81" y="0"/>
                </a:cubicBezTo>
                <a:cubicBezTo>
                  <a:pt x="41" y="0"/>
                  <a:pt x="41" y="0"/>
                  <a:pt x="41" y="0"/>
                </a:cubicBezTo>
                <a:cubicBezTo>
                  <a:pt x="41" y="9"/>
                  <a:pt x="41" y="9"/>
                  <a:pt x="41" y="9"/>
                </a:cubicBezTo>
                <a:cubicBezTo>
                  <a:pt x="73" y="9"/>
                  <a:pt x="73" y="9"/>
                  <a:pt x="73" y="9"/>
                </a:cubicBezTo>
                <a:cubicBezTo>
                  <a:pt x="73" y="39"/>
                  <a:pt x="73" y="39"/>
                  <a:pt x="73" y="39"/>
                </a:cubicBezTo>
                <a:cubicBezTo>
                  <a:pt x="41" y="39"/>
                  <a:pt x="41" y="39"/>
                  <a:pt x="41" y="39"/>
                </a:cubicBezTo>
                <a:cubicBezTo>
                  <a:pt x="41" y="46"/>
                  <a:pt x="41" y="46"/>
                  <a:pt x="41" y="46"/>
                </a:cubicBezTo>
                <a:cubicBezTo>
                  <a:pt x="73" y="46"/>
                  <a:pt x="73" y="46"/>
                  <a:pt x="73" y="46"/>
                </a:cubicBezTo>
                <a:cubicBezTo>
                  <a:pt x="73" y="75"/>
                  <a:pt x="73" y="75"/>
                  <a:pt x="73" y="75"/>
                </a:cubicBezTo>
                <a:cubicBezTo>
                  <a:pt x="41" y="75"/>
                  <a:pt x="41" y="75"/>
                  <a:pt x="41" y="75"/>
                </a:cubicBezTo>
                <a:cubicBezTo>
                  <a:pt x="41" y="87"/>
                  <a:pt x="41" y="87"/>
                  <a:pt x="41" y="87"/>
                </a:cubicBezTo>
                <a:cubicBezTo>
                  <a:pt x="41" y="87"/>
                  <a:pt x="41" y="87"/>
                  <a:pt x="41" y="87"/>
                </a:cubicBezTo>
                <a:cubicBezTo>
                  <a:pt x="46" y="87"/>
                  <a:pt x="50" y="92"/>
                  <a:pt x="50" y="97"/>
                </a:cubicBezTo>
                <a:cubicBezTo>
                  <a:pt x="50" y="103"/>
                  <a:pt x="46" y="107"/>
                  <a:pt x="41" y="107"/>
                </a:cubicBezTo>
                <a:cubicBezTo>
                  <a:pt x="41" y="107"/>
                  <a:pt x="41" y="107"/>
                  <a:pt x="41" y="107"/>
                </a:cubicBezTo>
                <a:cubicBezTo>
                  <a:pt x="41" y="107"/>
                  <a:pt x="41" y="107"/>
                  <a:pt x="41" y="107"/>
                </a:cubicBezTo>
                <a:cubicBezTo>
                  <a:pt x="41" y="122"/>
                  <a:pt x="41" y="122"/>
                  <a:pt x="41" y="122"/>
                </a:cubicBezTo>
                <a:cubicBezTo>
                  <a:pt x="41" y="122"/>
                  <a:pt x="41" y="122"/>
                  <a:pt x="41" y="122"/>
                </a:cubicBezTo>
                <a:cubicBezTo>
                  <a:pt x="46" y="122"/>
                  <a:pt x="50" y="126"/>
                  <a:pt x="50" y="132"/>
                </a:cubicBezTo>
                <a:cubicBezTo>
                  <a:pt x="50" y="137"/>
                  <a:pt x="46" y="142"/>
                  <a:pt x="41" y="142"/>
                </a:cubicBezTo>
                <a:cubicBezTo>
                  <a:pt x="41" y="142"/>
                  <a:pt x="41" y="142"/>
                  <a:pt x="41" y="142"/>
                </a:cubicBezTo>
                <a:cubicBezTo>
                  <a:pt x="41" y="142"/>
                  <a:pt x="41" y="142"/>
                  <a:pt x="41" y="142"/>
                </a:cubicBezTo>
                <a:lnTo>
                  <a:pt x="41" y="155"/>
                </a:lnTo>
                <a:close/>
                <a:moveTo>
                  <a:pt x="0" y="155"/>
                </a:moveTo>
                <a:cubicBezTo>
                  <a:pt x="41" y="155"/>
                  <a:pt x="41" y="155"/>
                  <a:pt x="41" y="155"/>
                </a:cubicBezTo>
                <a:cubicBezTo>
                  <a:pt x="41" y="142"/>
                  <a:pt x="41" y="142"/>
                  <a:pt x="41" y="142"/>
                </a:cubicBezTo>
                <a:cubicBezTo>
                  <a:pt x="35" y="142"/>
                  <a:pt x="31" y="137"/>
                  <a:pt x="31" y="132"/>
                </a:cubicBezTo>
                <a:cubicBezTo>
                  <a:pt x="31" y="126"/>
                  <a:pt x="35" y="122"/>
                  <a:pt x="41" y="122"/>
                </a:cubicBezTo>
                <a:cubicBezTo>
                  <a:pt x="41" y="107"/>
                  <a:pt x="41" y="107"/>
                  <a:pt x="41" y="107"/>
                </a:cubicBezTo>
                <a:cubicBezTo>
                  <a:pt x="35" y="107"/>
                  <a:pt x="31" y="103"/>
                  <a:pt x="31" y="97"/>
                </a:cubicBezTo>
                <a:cubicBezTo>
                  <a:pt x="31" y="92"/>
                  <a:pt x="35" y="87"/>
                  <a:pt x="41" y="87"/>
                </a:cubicBezTo>
                <a:cubicBezTo>
                  <a:pt x="41" y="75"/>
                  <a:pt x="41" y="75"/>
                  <a:pt x="41" y="75"/>
                </a:cubicBezTo>
                <a:cubicBezTo>
                  <a:pt x="8" y="75"/>
                  <a:pt x="8" y="75"/>
                  <a:pt x="8" y="75"/>
                </a:cubicBezTo>
                <a:cubicBezTo>
                  <a:pt x="8" y="46"/>
                  <a:pt x="8" y="46"/>
                  <a:pt x="8" y="46"/>
                </a:cubicBezTo>
                <a:cubicBezTo>
                  <a:pt x="8" y="46"/>
                  <a:pt x="8" y="46"/>
                  <a:pt x="8" y="46"/>
                </a:cubicBezTo>
                <a:cubicBezTo>
                  <a:pt x="41" y="46"/>
                  <a:pt x="41" y="46"/>
                  <a:pt x="41" y="46"/>
                </a:cubicBezTo>
                <a:cubicBezTo>
                  <a:pt x="41" y="39"/>
                  <a:pt x="41" y="39"/>
                  <a:pt x="41" y="39"/>
                </a:cubicBezTo>
                <a:cubicBezTo>
                  <a:pt x="8" y="39"/>
                  <a:pt x="8" y="39"/>
                  <a:pt x="8" y="39"/>
                </a:cubicBezTo>
                <a:cubicBezTo>
                  <a:pt x="8" y="9"/>
                  <a:pt x="8" y="9"/>
                  <a:pt x="8" y="9"/>
                </a:cubicBezTo>
                <a:cubicBezTo>
                  <a:pt x="8" y="9"/>
                  <a:pt x="8" y="9"/>
                  <a:pt x="8" y="9"/>
                </a:cubicBezTo>
                <a:cubicBezTo>
                  <a:pt x="41" y="9"/>
                  <a:pt x="41" y="9"/>
                  <a:pt x="41" y="9"/>
                </a:cubicBezTo>
                <a:cubicBezTo>
                  <a:pt x="41" y="0"/>
                  <a:pt x="41" y="0"/>
                  <a:pt x="41" y="0"/>
                </a:cubicBezTo>
                <a:cubicBezTo>
                  <a:pt x="0" y="0"/>
                  <a:pt x="0" y="0"/>
                  <a:pt x="0" y="0"/>
                </a:cubicBezTo>
                <a:lnTo>
                  <a:pt x="0" y="155"/>
                </a:lnTo>
                <a:close/>
              </a:path>
            </a:pathLst>
          </a:custGeom>
          <a:solidFill>
            <a:schemeClr val="bg1">
              <a:alpha val="100000"/>
            </a:schemeClr>
          </a:solidFill>
          <a:ln w="9525">
            <a:noFill/>
          </a:ln>
        </p:spPr>
        <p:txBody>
          <a:bodyPr/>
          <a:lstStyle/>
          <a:p>
            <a:endParaRPr lang="zh-CN" altLang="en-US"/>
          </a:p>
        </p:txBody>
      </p:sp>
      <p:sp>
        <p:nvSpPr>
          <p:cNvPr id="32949" name="Freeform 182"/>
          <p:cNvSpPr/>
          <p:nvPr/>
        </p:nvSpPr>
        <p:spPr>
          <a:xfrm>
            <a:off x="7372350" y="3625850"/>
            <a:ext cx="55563" cy="261938"/>
          </a:xfrm>
          <a:custGeom>
            <a:avLst/>
            <a:gdLst/>
            <a:ahLst/>
            <a:cxnLst>
              <a:cxn ang="0">
                <a:pos x="88207056" y="395666080"/>
              </a:cxn>
              <a:cxn ang="0">
                <a:pos x="88207056" y="70564510"/>
              </a:cxn>
              <a:cxn ang="0">
                <a:pos x="0" y="0"/>
              </a:cxn>
              <a:cxn ang="0">
                <a:pos x="0" y="415827369"/>
              </a:cxn>
              <a:cxn ang="0">
                <a:pos x="88207056" y="395666080"/>
              </a:cxn>
            </a:cxnLst>
            <a:rect l="0" t="0" r="0" b="0"/>
            <a:pathLst>
              <a:path w="35" h="165">
                <a:moveTo>
                  <a:pt x="35" y="157"/>
                </a:moveTo>
                <a:lnTo>
                  <a:pt x="35" y="28"/>
                </a:lnTo>
                <a:lnTo>
                  <a:pt x="0" y="0"/>
                </a:lnTo>
                <a:lnTo>
                  <a:pt x="0" y="165"/>
                </a:lnTo>
                <a:lnTo>
                  <a:pt x="35" y="157"/>
                </a:lnTo>
                <a:close/>
              </a:path>
            </a:pathLst>
          </a:custGeom>
          <a:solidFill>
            <a:schemeClr val="bg1">
              <a:alpha val="100000"/>
            </a:schemeClr>
          </a:solidFill>
          <a:ln w="9525">
            <a:noFill/>
          </a:ln>
        </p:spPr>
        <p:txBody>
          <a:bodyPr/>
          <a:lstStyle/>
          <a:p>
            <a:endParaRPr lang="zh-CN" altLang="en-US"/>
          </a:p>
        </p:txBody>
      </p:sp>
      <p:sp>
        <p:nvSpPr>
          <p:cNvPr id="32950" name="Rectangle 183"/>
          <p:cNvSpPr/>
          <p:nvPr/>
        </p:nvSpPr>
        <p:spPr>
          <a:xfrm>
            <a:off x="7246938" y="3648075"/>
            <a:ext cx="93662" cy="3492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51" name="Rectangle 184"/>
          <p:cNvSpPr/>
          <p:nvPr/>
        </p:nvSpPr>
        <p:spPr>
          <a:xfrm>
            <a:off x="7246938" y="3711575"/>
            <a:ext cx="93662" cy="3492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52" name="Rectangle 185"/>
          <p:cNvSpPr/>
          <p:nvPr/>
        </p:nvSpPr>
        <p:spPr>
          <a:xfrm>
            <a:off x="7743825" y="3894138"/>
            <a:ext cx="28575" cy="6667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53" name="Rectangle 186"/>
          <p:cNvSpPr/>
          <p:nvPr/>
        </p:nvSpPr>
        <p:spPr>
          <a:xfrm>
            <a:off x="7743825" y="3997325"/>
            <a:ext cx="28575" cy="119063"/>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54" name="Rectangle 187"/>
          <p:cNvSpPr/>
          <p:nvPr/>
        </p:nvSpPr>
        <p:spPr>
          <a:xfrm>
            <a:off x="7670800" y="3894138"/>
            <a:ext cx="30163" cy="125412"/>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55" name="Rectangle 188"/>
          <p:cNvSpPr/>
          <p:nvPr/>
        </p:nvSpPr>
        <p:spPr>
          <a:xfrm>
            <a:off x="7670800" y="4054475"/>
            <a:ext cx="30163" cy="61913"/>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56" name="Rectangle 189"/>
          <p:cNvSpPr/>
          <p:nvPr/>
        </p:nvSpPr>
        <p:spPr>
          <a:xfrm>
            <a:off x="7599363" y="3894138"/>
            <a:ext cx="30162" cy="2222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57" name="Rectangle 190"/>
          <p:cNvSpPr/>
          <p:nvPr/>
        </p:nvSpPr>
        <p:spPr>
          <a:xfrm>
            <a:off x="7599363" y="3951288"/>
            <a:ext cx="30162" cy="165100"/>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58" name="Freeform 191"/>
          <p:cNvSpPr/>
          <p:nvPr/>
        </p:nvSpPr>
        <p:spPr>
          <a:xfrm>
            <a:off x="7588250" y="3921125"/>
            <a:ext cx="53975" cy="23813"/>
          </a:xfrm>
          <a:custGeom>
            <a:avLst/>
            <a:gdLst/>
            <a:ahLst/>
            <a:cxnLst>
              <a:cxn ang="0">
                <a:pos x="0" y="0"/>
              </a:cxn>
              <a:cxn ang="0">
                <a:pos x="0" y="37803931"/>
              </a:cxn>
              <a:cxn ang="0">
                <a:pos x="17641888" y="37803931"/>
              </a:cxn>
              <a:cxn ang="0">
                <a:pos x="65524063" y="37803931"/>
              </a:cxn>
              <a:cxn ang="0">
                <a:pos x="85685313" y="37803931"/>
              </a:cxn>
              <a:cxn ang="0">
                <a:pos x="85685313" y="0"/>
              </a:cxn>
              <a:cxn ang="0">
                <a:pos x="65524063" y="0"/>
              </a:cxn>
              <a:cxn ang="0">
                <a:pos x="17641888" y="0"/>
              </a:cxn>
              <a:cxn ang="0">
                <a:pos x="0" y="0"/>
              </a:cxn>
            </a:cxnLst>
            <a:rect l="0" t="0" r="0" b="0"/>
            <a:pathLst>
              <a:path w="34" h="15">
                <a:moveTo>
                  <a:pt x="0" y="0"/>
                </a:moveTo>
                <a:lnTo>
                  <a:pt x="0" y="15"/>
                </a:lnTo>
                <a:lnTo>
                  <a:pt x="7" y="15"/>
                </a:lnTo>
                <a:lnTo>
                  <a:pt x="26" y="15"/>
                </a:lnTo>
                <a:lnTo>
                  <a:pt x="34" y="15"/>
                </a:lnTo>
                <a:lnTo>
                  <a:pt x="34" y="0"/>
                </a:lnTo>
                <a:lnTo>
                  <a:pt x="26" y="0"/>
                </a:lnTo>
                <a:lnTo>
                  <a:pt x="7" y="0"/>
                </a:lnTo>
                <a:lnTo>
                  <a:pt x="0" y="0"/>
                </a:lnTo>
                <a:close/>
              </a:path>
            </a:pathLst>
          </a:custGeom>
          <a:solidFill>
            <a:schemeClr val="bg1">
              <a:alpha val="100000"/>
            </a:schemeClr>
          </a:solidFill>
          <a:ln w="9525">
            <a:noFill/>
          </a:ln>
        </p:spPr>
        <p:txBody>
          <a:bodyPr/>
          <a:lstStyle/>
          <a:p>
            <a:endParaRPr lang="zh-CN" altLang="en-US"/>
          </a:p>
        </p:txBody>
      </p:sp>
      <p:sp>
        <p:nvSpPr>
          <p:cNvPr id="32959" name="Freeform 192"/>
          <p:cNvSpPr/>
          <p:nvPr/>
        </p:nvSpPr>
        <p:spPr>
          <a:xfrm>
            <a:off x="7658100" y="4024313"/>
            <a:ext cx="57150" cy="23812"/>
          </a:xfrm>
          <a:custGeom>
            <a:avLst/>
            <a:gdLst/>
            <a:ahLst/>
            <a:cxnLst>
              <a:cxn ang="0">
                <a:pos x="0" y="0"/>
              </a:cxn>
              <a:cxn ang="0">
                <a:pos x="0" y="37802344"/>
              </a:cxn>
              <a:cxn ang="0">
                <a:pos x="20161250" y="37802344"/>
              </a:cxn>
              <a:cxn ang="0">
                <a:pos x="68045013" y="37802344"/>
              </a:cxn>
              <a:cxn ang="0">
                <a:pos x="90725625" y="37802344"/>
              </a:cxn>
              <a:cxn ang="0">
                <a:pos x="90725625" y="0"/>
              </a:cxn>
              <a:cxn ang="0">
                <a:pos x="68045013" y="0"/>
              </a:cxn>
              <a:cxn ang="0">
                <a:pos x="20161250" y="0"/>
              </a:cxn>
              <a:cxn ang="0">
                <a:pos x="0" y="0"/>
              </a:cxn>
            </a:cxnLst>
            <a:rect l="0" t="0" r="0" b="0"/>
            <a:pathLst>
              <a:path w="36" h="15">
                <a:moveTo>
                  <a:pt x="0" y="0"/>
                </a:moveTo>
                <a:lnTo>
                  <a:pt x="0" y="15"/>
                </a:lnTo>
                <a:lnTo>
                  <a:pt x="8" y="15"/>
                </a:lnTo>
                <a:lnTo>
                  <a:pt x="27" y="15"/>
                </a:lnTo>
                <a:lnTo>
                  <a:pt x="36" y="15"/>
                </a:lnTo>
                <a:lnTo>
                  <a:pt x="36" y="0"/>
                </a:lnTo>
                <a:lnTo>
                  <a:pt x="27" y="0"/>
                </a:lnTo>
                <a:lnTo>
                  <a:pt x="8" y="0"/>
                </a:lnTo>
                <a:lnTo>
                  <a:pt x="0" y="0"/>
                </a:lnTo>
                <a:close/>
              </a:path>
            </a:pathLst>
          </a:custGeom>
          <a:solidFill>
            <a:schemeClr val="bg1">
              <a:alpha val="100000"/>
            </a:schemeClr>
          </a:solidFill>
          <a:ln w="9525">
            <a:noFill/>
          </a:ln>
        </p:spPr>
        <p:txBody>
          <a:bodyPr/>
          <a:lstStyle/>
          <a:p>
            <a:endParaRPr lang="zh-CN" altLang="en-US"/>
          </a:p>
        </p:txBody>
      </p:sp>
      <p:sp>
        <p:nvSpPr>
          <p:cNvPr id="32960" name="Freeform 193"/>
          <p:cNvSpPr/>
          <p:nvPr/>
        </p:nvSpPr>
        <p:spPr>
          <a:xfrm>
            <a:off x="7729538" y="3968750"/>
            <a:ext cx="55562" cy="23813"/>
          </a:xfrm>
          <a:custGeom>
            <a:avLst/>
            <a:gdLst/>
            <a:ahLst/>
            <a:cxnLst>
              <a:cxn ang="0">
                <a:pos x="22681996" y="0"/>
              </a:cxn>
              <a:cxn ang="0">
                <a:pos x="0" y="0"/>
              </a:cxn>
              <a:cxn ang="0">
                <a:pos x="0" y="37803931"/>
              </a:cxn>
              <a:cxn ang="0">
                <a:pos x="22681996" y="37803931"/>
              </a:cxn>
              <a:cxn ang="0">
                <a:pos x="68044400" y="37803931"/>
              </a:cxn>
              <a:cxn ang="0">
                <a:pos x="88205469" y="37803931"/>
              </a:cxn>
              <a:cxn ang="0">
                <a:pos x="88205469" y="0"/>
              </a:cxn>
              <a:cxn ang="0">
                <a:pos x="68044400" y="0"/>
              </a:cxn>
              <a:cxn ang="0">
                <a:pos x="22681996" y="0"/>
              </a:cxn>
            </a:cxnLst>
            <a:rect l="0" t="0" r="0" b="0"/>
            <a:pathLst>
              <a:path w="35" h="15">
                <a:moveTo>
                  <a:pt x="9" y="0"/>
                </a:moveTo>
                <a:lnTo>
                  <a:pt x="0" y="0"/>
                </a:lnTo>
                <a:lnTo>
                  <a:pt x="0" y="15"/>
                </a:lnTo>
                <a:lnTo>
                  <a:pt x="9" y="15"/>
                </a:lnTo>
                <a:lnTo>
                  <a:pt x="27" y="15"/>
                </a:lnTo>
                <a:lnTo>
                  <a:pt x="35" y="15"/>
                </a:lnTo>
                <a:lnTo>
                  <a:pt x="35" y="0"/>
                </a:lnTo>
                <a:lnTo>
                  <a:pt x="27" y="0"/>
                </a:lnTo>
                <a:lnTo>
                  <a:pt x="9" y="0"/>
                </a:lnTo>
                <a:close/>
              </a:path>
            </a:pathLst>
          </a:custGeom>
          <a:solidFill>
            <a:schemeClr val="bg1">
              <a:alpha val="100000"/>
            </a:schemeClr>
          </a:solidFill>
          <a:ln w="9525">
            <a:noFill/>
          </a:ln>
        </p:spPr>
        <p:txBody>
          <a:bodyPr/>
          <a:lstStyle/>
          <a:p>
            <a:endParaRPr lang="zh-CN" altLang="en-US"/>
          </a:p>
        </p:txBody>
      </p:sp>
      <p:sp>
        <p:nvSpPr>
          <p:cNvPr id="32961" name="Freeform 194"/>
          <p:cNvSpPr>
            <a:spLocks noEditPoints="1"/>
          </p:cNvSpPr>
          <p:nvPr/>
        </p:nvSpPr>
        <p:spPr>
          <a:xfrm>
            <a:off x="7226300" y="3070225"/>
            <a:ext cx="268288" cy="266700"/>
          </a:xfrm>
          <a:custGeom>
            <a:avLst/>
            <a:gdLst/>
            <a:ahLst/>
            <a:cxnLst>
              <a:cxn ang="0">
                <a:pos x="455559816" y="0"/>
              </a:cxn>
              <a:cxn ang="0">
                <a:pos x="230663155" y="0"/>
              </a:cxn>
              <a:cxn ang="0">
                <a:pos x="230663155" y="37512969"/>
              </a:cxn>
              <a:cxn ang="0">
                <a:pos x="230663155" y="37512969"/>
              </a:cxn>
              <a:cxn ang="0">
                <a:pos x="230663155" y="37512969"/>
              </a:cxn>
              <a:cxn ang="0">
                <a:pos x="265262119" y="72141501"/>
              </a:cxn>
              <a:cxn ang="0">
                <a:pos x="230663155" y="106770032"/>
              </a:cxn>
              <a:cxn ang="0">
                <a:pos x="230663155" y="106770032"/>
              </a:cxn>
              <a:cxn ang="0">
                <a:pos x="230663155" y="138512429"/>
              </a:cxn>
              <a:cxn ang="0">
                <a:pos x="291213040" y="138512429"/>
              </a:cxn>
              <a:cxn ang="0">
                <a:pos x="291213040" y="173140961"/>
              </a:cxn>
              <a:cxn ang="0">
                <a:pos x="291213040" y="173140961"/>
              </a:cxn>
              <a:cxn ang="0">
                <a:pos x="247962637" y="173140961"/>
              </a:cxn>
              <a:cxn ang="0">
                <a:pos x="247962637" y="383794890"/>
              </a:cxn>
              <a:cxn ang="0">
                <a:pos x="291213040" y="383794890"/>
              </a:cxn>
              <a:cxn ang="0">
                <a:pos x="291213040" y="415537286"/>
              </a:cxn>
              <a:cxn ang="0">
                <a:pos x="230663155" y="415537286"/>
              </a:cxn>
              <a:cxn ang="0">
                <a:pos x="230663155" y="453050255"/>
              </a:cxn>
              <a:cxn ang="0">
                <a:pos x="455559816" y="453050255"/>
              </a:cxn>
              <a:cxn ang="0">
                <a:pos x="455559816" y="0"/>
              </a:cxn>
              <a:cxn ang="0">
                <a:pos x="230663155" y="0"/>
              </a:cxn>
              <a:cxn ang="0">
                <a:pos x="0" y="0"/>
              </a:cxn>
              <a:cxn ang="0">
                <a:pos x="0" y="453050255"/>
              </a:cxn>
              <a:cxn ang="0">
                <a:pos x="230663155" y="453050255"/>
              </a:cxn>
              <a:cxn ang="0">
                <a:pos x="230663155" y="415537286"/>
              </a:cxn>
              <a:cxn ang="0">
                <a:pos x="170113270" y="415537286"/>
              </a:cxn>
              <a:cxn ang="0">
                <a:pos x="170113270" y="383794890"/>
              </a:cxn>
              <a:cxn ang="0">
                <a:pos x="210480426" y="383794890"/>
              </a:cxn>
              <a:cxn ang="0">
                <a:pos x="210480426" y="173140961"/>
              </a:cxn>
              <a:cxn ang="0">
                <a:pos x="170113270" y="173140961"/>
              </a:cxn>
              <a:cxn ang="0">
                <a:pos x="170113270" y="138512429"/>
              </a:cxn>
              <a:cxn ang="0">
                <a:pos x="230663155" y="138512429"/>
              </a:cxn>
              <a:cxn ang="0">
                <a:pos x="230663155" y="106770032"/>
              </a:cxn>
              <a:cxn ang="0">
                <a:pos x="196064191" y="72141501"/>
              </a:cxn>
              <a:cxn ang="0">
                <a:pos x="230663155" y="37512969"/>
              </a:cxn>
              <a:cxn ang="0">
                <a:pos x="230663155" y="0"/>
              </a:cxn>
            </a:cxnLst>
            <a:rect l="0" t="0" r="0" b="0"/>
            <a:pathLst>
              <a:path w="158" h="157">
                <a:moveTo>
                  <a:pt x="158" y="0"/>
                </a:moveTo>
                <a:cubicBezTo>
                  <a:pt x="80" y="0"/>
                  <a:pt x="80" y="0"/>
                  <a:pt x="80" y="0"/>
                </a:cubicBezTo>
                <a:cubicBezTo>
                  <a:pt x="80" y="13"/>
                  <a:pt x="80" y="13"/>
                  <a:pt x="80" y="13"/>
                </a:cubicBezTo>
                <a:cubicBezTo>
                  <a:pt x="80" y="13"/>
                  <a:pt x="80" y="13"/>
                  <a:pt x="80" y="13"/>
                </a:cubicBezTo>
                <a:cubicBezTo>
                  <a:pt x="80" y="13"/>
                  <a:pt x="80" y="13"/>
                  <a:pt x="80" y="13"/>
                </a:cubicBezTo>
                <a:cubicBezTo>
                  <a:pt x="87" y="13"/>
                  <a:pt x="92" y="18"/>
                  <a:pt x="92" y="25"/>
                </a:cubicBezTo>
                <a:cubicBezTo>
                  <a:pt x="92" y="32"/>
                  <a:pt x="87" y="37"/>
                  <a:pt x="80" y="37"/>
                </a:cubicBezTo>
                <a:cubicBezTo>
                  <a:pt x="80" y="37"/>
                  <a:pt x="80" y="37"/>
                  <a:pt x="80" y="37"/>
                </a:cubicBezTo>
                <a:cubicBezTo>
                  <a:pt x="80" y="48"/>
                  <a:pt x="80" y="48"/>
                  <a:pt x="80" y="48"/>
                </a:cubicBezTo>
                <a:cubicBezTo>
                  <a:pt x="101" y="48"/>
                  <a:pt x="101" y="48"/>
                  <a:pt x="101" y="48"/>
                </a:cubicBezTo>
                <a:cubicBezTo>
                  <a:pt x="101" y="60"/>
                  <a:pt x="101" y="60"/>
                  <a:pt x="101" y="60"/>
                </a:cubicBezTo>
                <a:cubicBezTo>
                  <a:pt x="101" y="60"/>
                  <a:pt x="101" y="60"/>
                  <a:pt x="101" y="60"/>
                </a:cubicBezTo>
                <a:cubicBezTo>
                  <a:pt x="86" y="60"/>
                  <a:pt x="86" y="60"/>
                  <a:pt x="86" y="60"/>
                </a:cubicBezTo>
                <a:cubicBezTo>
                  <a:pt x="86" y="133"/>
                  <a:pt x="86" y="133"/>
                  <a:pt x="86" y="133"/>
                </a:cubicBezTo>
                <a:cubicBezTo>
                  <a:pt x="101" y="133"/>
                  <a:pt x="101" y="133"/>
                  <a:pt x="101" y="133"/>
                </a:cubicBezTo>
                <a:cubicBezTo>
                  <a:pt x="101" y="144"/>
                  <a:pt x="101" y="144"/>
                  <a:pt x="101" y="144"/>
                </a:cubicBezTo>
                <a:cubicBezTo>
                  <a:pt x="80" y="144"/>
                  <a:pt x="80" y="144"/>
                  <a:pt x="80" y="144"/>
                </a:cubicBezTo>
                <a:cubicBezTo>
                  <a:pt x="80" y="157"/>
                  <a:pt x="80" y="157"/>
                  <a:pt x="80" y="157"/>
                </a:cubicBezTo>
                <a:cubicBezTo>
                  <a:pt x="158" y="157"/>
                  <a:pt x="158" y="157"/>
                  <a:pt x="158" y="157"/>
                </a:cubicBezTo>
                <a:lnTo>
                  <a:pt x="158" y="0"/>
                </a:lnTo>
                <a:close/>
                <a:moveTo>
                  <a:pt x="80" y="0"/>
                </a:moveTo>
                <a:cubicBezTo>
                  <a:pt x="0" y="0"/>
                  <a:pt x="0" y="0"/>
                  <a:pt x="0" y="0"/>
                </a:cubicBezTo>
                <a:cubicBezTo>
                  <a:pt x="0" y="157"/>
                  <a:pt x="0" y="157"/>
                  <a:pt x="0" y="157"/>
                </a:cubicBezTo>
                <a:cubicBezTo>
                  <a:pt x="80" y="157"/>
                  <a:pt x="80" y="157"/>
                  <a:pt x="80" y="157"/>
                </a:cubicBezTo>
                <a:cubicBezTo>
                  <a:pt x="80" y="144"/>
                  <a:pt x="80" y="144"/>
                  <a:pt x="80" y="144"/>
                </a:cubicBezTo>
                <a:cubicBezTo>
                  <a:pt x="59" y="144"/>
                  <a:pt x="59" y="144"/>
                  <a:pt x="59" y="144"/>
                </a:cubicBezTo>
                <a:cubicBezTo>
                  <a:pt x="59" y="133"/>
                  <a:pt x="59" y="133"/>
                  <a:pt x="59" y="133"/>
                </a:cubicBezTo>
                <a:cubicBezTo>
                  <a:pt x="73" y="133"/>
                  <a:pt x="73" y="133"/>
                  <a:pt x="73" y="133"/>
                </a:cubicBezTo>
                <a:cubicBezTo>
                  <a:pt x="73" y="60"/>
                  <a:pt x="73" y="60"/>
                  <a:pt x="73" y="60"/>
                </a:cubicBezTo>
                <a:cubicBezTo>
                  <a:pt x="59" y="60"/>
                  <a:pt x="59" y="60"/>
                  <a:pt x="59" y="60"/>
                </a:cubicBezTo>
                <a:cubicBezTo>
                  <a:pt x="59" y="48"/>
                  <a:pt x="59" y="48"/>
                  <a:pt x="59" y="48"/>
                </a:cubicBezTo>
                <a:cubicBezTo>
                  <a:pt x="80" y="48"/>
                  <a:pt x="80" y="48"/>
                  <a:pt x="80" y="48"/>
                </a:cubicBezTo>
                <a:cubicBezTo>
                  <a:pt x="80" y="37"/>
                  <a:pt x="80" y="37"/>
                  <a:pt x="80" y="37"/>
                </a:cubicBezTo>
                <a:cubicBezTo>
                  <a:pt x="73" y="37"/>
                  <a:pt x="68" y="32"/>
                  <a:pt x="68" y="25"/>
                </a:cubicBezTo>
                <a:cubicBezTo>
                  <a:pt x="68" y="18"/>
                  <a:pt x="73" y="13"/>
                  <a:pt x="80" y="13"/>
                </a:cubicBezTo>
                <a:lnTo>
                  <a:pt x="80" y="0"/>
                </a:lnTo>
                <a:close/>
              </a:path>
            </a:pathLst>
          </a:custGeom>
          <a:solidFill>
            <a:schemeClr val="bg1">
              <a:alpha val="100000"/>
            </a:schemeClr>
          </a:solidFill>
          <a:ln w="9525">
            <a:noFill/>
          </a:ln>
        </p:spPr>
        <p:txBody>
          <a:bodyPr/>
          <a:lstStyle/>
          <a:p>
            <a:endParaRPr lang="zh-CN" altLang="en-US"/>
          </a:p>
        </p:txBody>
      </p:sp>
      <p:sp>
        <p:nvSpPr>
          <p:cNvPr id="32962" name="Freeform 195"/>
          <p:cNvSpPr>
            <a:spLocks noEditPoints="1"/>
          </p:cNvSpPr>
          <p:nvPr/>
        </p:nvSpPr>
        <p:spPr>
          <a:xfrm>
            <a:off x="7188200" y="2733675"/>
            <a:ext cx="249238" cy="241300"/>
          </a:xfrm>
          <a:custGeom>
            <a:avLst/>
            <a:gdLst/>
            <a:ahLst/>
            <a:cxnLst>
              <a:cxn ang="0">
                <a:pos x="307593602" y="245446282"/>
              </a:cxn>
              <a:cxn ang="0">
                <a:pos x="284595886" y="46202153"/>
              </a:cxn>
              <a:cxn ang="0">
                <a:pos x="172482869" y="0"/>
              </a:cxn>
              <a:cxn ang="0">
                <a:pos x="172482869" y="129941749"/>
              </a:cxn>
              <a:cxn ang="0">
                <a:pos x="270223161" y="129941749"/>
              </a:cxn>
              <a:cxn ang="0">
                <a:pos x="270223161" y="190582818"/>
              </a:cxn>
              <a:cxn ang="0">
                <a:pos x="270223161" y="190582818"/>
              </a:cxn>
              <a:cxn ang="0">
                <a:pos x="270223161" y="190582818"/>
              </a:cxn>
              <a:cxn ang="0">
                <a:pos x="172482869" y="190582818"/>
              </a:cxn>
              <a:cxn ang="0">
                <a:pos x="172482869" y="320524568"/>
              </a:cxn>
              <a:cxn ang="0">
                <a:pos x="258724303" y="294535538"/>
              </a:cxn>
              <a:cxn ang="0">
                <a:pos x="370837321" y="410040070"/>
              </a:cxn>
              <a:cxn ang="0">
                <a:pos x="422582181" y="358063711"/>
              </a:cxn>
              <a:cxn ang="0">
                <a:pos x="307593602" y="245446282"/>
              </a:cxn>
              <a:cxn ang="0">
                <a:pos x="172482869" y="0"/>
              </a:cxn>
              <a:cxn ang="0">
                <a:pos x="60368156" y="46202153"/>
              </a:cxn>
              <a:cxn ang="0">
                <a:pos x="60368156" y="271435311"/>
              </a:cxn>
              <a:cxn ang="0">
                <a:pos x="172482869" y="320524568"/>
              </a:cxn>
              <a:cxn ang="0">
                <a:pos x="172482869" y="190582818"/>
              </a:cxn>
              <a:cxn ang="0">
                <a:pos x="77616443" y="190582818"/>
              </a:cxn>
              <a:cxn ang="0">
                <a:pos x="77616443" y="129941749"/>
              </a:cxn>
              <a:cxn ang="0">
                <a:pos x="172482869" y="129941749"/>
              </a:cxn>
              <a:cxn ang="0">
                <a:pos x="172482869" y="0"/>
              </a:cxn>
            </a:cxnLst>
            <a:rect l="0" t="0" r="0" b="0"/>
            <a:pathLst>
              <a:path w="147" h="142">
                <a:moveTo>
                  <a:pt x="107" y="85"/>
                </a:moveTo>
                <a:cubicBezTo>
                  <a:pt x="121" y="63"/>
                  <a:pt x="118" y="35"/>
                  <a:pt x="99" y="16"/>
                </a:cubicBezTo>
                <a:cubicBezTo>
                  <a:pt x="89" y="6"/>
                  <a:pt x="75" y="0"/>
                  <a:pt x="60" y="0"/>
                </a:cubicBezTo>
                <a:cubicBezTo>
                  <a:pt x="60" y="45"/>
                  <a:pt x="60" y="45"/>
                  <a:pt x="60" y="45"/>
                </a:cubicBezTo>
                <a:cubicBezTo>
                  <a:pt x="94" y="45"/>
                  <a:pt x="94" y="45"/>
                  <a:pt x="94" y="45"/>
                </a:cubicBezTo>
                <a:cubicBezTo>
                  <a:pt x="94" y="66"/>
                  <a:pt x="94" y="66"/>
                  <a:pt x="94" y="66"/>
                </a:cubicBezTo>
                <a:cubicBezTo>
                  <a:pt x="94" y="66"/>
                  <a:pt x="94" y="66"/>
                  <a:pt x="94" y="66"/>
                </a:cubicBezTo>
                <a:cubicBezTo>
                  <a:pt x="94" y="66"/>
                  <a:pt x="94" y="66"/>
                  <a:pt x="94" y="66"/>
                </a:cubicBezTo>
                <a:cubicBezTo>
                  <a:pt x="60" y="66"/>
                  <a:pt x="60" y="66"/>
                  <a:pt x="60" y="66"/>
                </a:cubicBezTo>
                <a:cubicBezTo>
                  <a:pt x="60" y="111"/>
                  <a:pt x="60" y="111"/>
                  <a:pt x="60" y="111"/>
                </a:cubicBezTo>
                <a:cubicBezTo>
                  <a:pt x="71" y="111"/>
                  <a:pt x="81" y="108"/>
                  <a:pt x="90" y="102"/>
                </a:cubicBezTo>
                <a:cubicBezTo>
                  <a:pt x="129" y="142"/>
                  <a:pt x="129" y="142"/>
                  <a:pt x="129" y="142"/>
                </a:cubicBezTo>
                <a:cubicBezTo>
                  <a:pt x="147" y="124"/>
                  <a:pt x="147" y="124"/>
                  <a:pt x="147" y="124"/>
                </a:cubicBezTo>
                <a:lnTo>
                  <a:pt x="107" y="85"/>
                </a:lnTo>
                <a:close/>
                <a:moveTo>
                  <a:pt x="60" y="0"/>
                </a:moveTo>
                <a:cubicBezTo>
                  <a:pt x="46" y="0"/>
                  <a:pt x="32" y="6"/>
                  <a:pt x="21" y="16"/>
                </a:cubicBezTo>
                <a:cubicBezTo>
                  <a:pt x="0" y="38"/>
                  <a:pt x="0" y="73"/>
                  <a:pt x="21" y="94"/>
                </a:cubicBezTo>
                <a:cubicBezTo>
                  <a:pt x="32" y="105"/>
                  <a:pt x="46" y="111"/>
                  <a:pt x="60" y="111"/>
                </a:cubicBezTo>
                <a:cubicBezTo>
                  <a:pt x="60" y="66"/>
                  <a:pt x="60" y="66"/>
                  <a:pt x="60" y="66"/>
                </a:cubicBezTo>
                <a:cubicBezTo>
                  <a:pt x="27" y="66"/>
                  <a:pt x="27" y="66"/>
                  <a:pt x="27" y="66"/>
                </a:cubicBezTo>
                <a:cubicBezTo>
                  <a:pt x="27" y="45"/>
                  <a:pt x="27" y="45"/>
                  <a:pt x="27" y="45"/>
                </a:cubicBezTo>
                <a:cubicBezTo>
                  <a:pt x="60" y="45"/>
                  <a:pt x="60" y="45"/>
                  <a:pt x="60" y="45"/>
                </a:cubicBezTo>
                <a:lnTo>
                  <a:pt x="60" y="0"/>
                </a:lnTo>
                <a:close/>
              </a:path>
            </a:pathLst>
          </a:custGeom>
          <a:solidFill>
            <a:schemeClr val="bg1">
              <a:alpha val="100000"/>
            </a:schemeClr>
          </a:solidFill>
          <a:ln w="9525">
            <a:noFill/>
          </a:ln>
        </p:spPr>
        <p:txBody>
          <a:bodyPr/>
          <a:lstStyle/>
          <a:p>
            <a:endParaRPr lang="zh-CN" altLang="en-US"/>
          </a:p>
        </p:txBody>
      </p:sp>
      <p:sp>
        <p:nvSpPr>
          <p:cNvPr id="32963" name="Oval 196"/>
          <p:cNvSpPr/>
          <p:nvPr/>
        </p:nvSpPr>
        <p:spPr>
          <a:xfrm>
            <a:off x="7391400" y="4017963"/>
            <a:ext cx="71438" cy="69850"/>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64" name="Freeform 197"/>
          <p:cNvSpPr>
            <a:spLocks noEditPoints="1"/>
          </p:cNvSpPr>
          <p:nvPr/>
        </p:nvSpPr>
        <p:spPr>
          <a:xfrm>
            <a:off x="7359650" y="3984625"/>
            <a:ext cx="133350" cy="195263"/>
          </a:xfrm>
          <a:custGeom>
            <a:avLst/>
            <a:gdLst/>
            <a:ahLst/>
            <a:cxnLst>
              <a:cxn ang="0">
                <a:pos x="225091424" y="0"/>
              </a:cxn>
              <a:cxn ang="0">
                <a:pos x="113970363" y="0"/>
              </a:cxn>
              <a:cxn ang="0">
                <a:pos x="113970363" y="25946208"/>
              </a:cxn>
              <a:cxn ang="0">
                <a:pos x="113970363" y="25946208"/>
              </a:cxn>
              <a:cxn ang="0">
                <a:pos x="199447713" y="115320630"/>
              </a:cxn>
              <a:cxn ang="0">
                <a:pos x="113970363" y="201810253"/>
              </a:cxn>
              <a:cxn ang="0">
                <a:pos x="113970363" y="201810253"/>
              </a:cxn>
              <a:cxn ang="0">
                <a:pos x="113970363" y="201810253"/>
              </a:cxn>
              <a:cxn ang="0">
                <a:pos x="113970363" y="242171964"/>
              </a:cxn>
              <a:cxn ang="0">
                <a:pos x="113970363" y="242171964"/>
              </a:cxn>
              <a:cxn ang="0">
                <a:pos x="142463375" y="271001273"/>
              </a:cxn>
              <a:cxn ang="0">
                <a:pos x="113970363" y="299832279"/>
              </a:cxn>
              <a:cxn ang="0">
                <a:pos x="113970363" y="299832279"/>
              </a:cxn>
              <a:cxn ang="0">
                <a:pos x="113970363" y="299832279"/>
              </a:cxn>
              <a:cxn ang="0">
                <a:pos x="113970363" y="331544688"/>
              </a:cxn>
              <a:cxn ang="0">
                <a:pos x="225091424" y="331544688"/>
              </a:cxn>
              <a:cxn ang="0">
                <a:pos x="225091424" y="0"/>
              </a:cxn>
              <a:cxn ang="0">
                <a:pos x="113970363" y="0"/>
              </a:cxn>
              <a:cxn ang="0">
                <a:pos x="0" y="0"/>
              </a:cxn>
              <a:cxn ang="0">
                <a:pos x="0" y="331544688"/>
              </a:cxn>
              <a:cxn ang="0">
                <a:pos x="113970363" y="331544688"/>
              </a:cxn>
              <a:cxn ang="0">
                <a:pos x="113970363" y="299832279"/>
              </a:cxn>
              <a:cxn ang="0">
                <a:pos x="82628049" y="271001273"/>
              </a:cxn>
              <a:cxn ang="0">
                <a:pos x="113970363" y="242171964"/>
              </a:cxn>
              <a:cxn ang="0">
                <a:pos x="113970363" y="201810253"/>
              </a:cxn>
              <a:cxn ang="0">
                <a:pos x="25643711" y="115320630"/>
              </a:cxn>
              <a:cxn ang="0">
                <a:pos x="113970363" y="25946208"/>
              </a:cxn>
              <a:cxn ang="0">
                <a:pos x="113970363" y="0"/>
              </a:cxn>
            </a:cxnLst>
            <a:rect l="0" t="0" r="0" b="0"/>
            <a:pathLst>
              <a:path w="79" h="115">
                <a:moveTo>
                  <a:pt x="79" y="0"/>
                </a:moveTo>
                <a:cubicBezTo>
                  <a:pt x="40" y="0"/>
                  <a:pt x="40" y="0"/>
                  <a:pt x="40" y="0"/>
                </a:cubicBezTo>
                <a:cubicBezTo>
                  <a:pt x="40" y="9"/>
                  <a:pt x="40" y="9"/>
                  <a:pt x="40" y="9"/>
                </a:cubicBezTo>
                <a:cubicBezTo>
                  <a:pt x="40" y="9"/>
                  <a:pt x="40" y="9"/>
                  <a:pt x="40" y="9"/>
                </a:cubicBezTo>
                <a:cubicBezTo>
                  <a:pt x="57" y="9"/>
                  <a:pt x="70" y="23"/>
                  <a:pt x="70" y="40"/>
                </a:cubicBezTo>
                <a:cubicBezTo>
                  <a:pt x="70" y="57"/>
                  <a:pt x="57" y="70"/>
                  <a:pt x="40" y="70"/>
                </a:cubicBezTo>
                <a:cubicBezTo>
                  <a:pt x="40" y="70"/>
                  <a:pt x="40" y="70"/>
                  <a:pt x="40" y="70"/>
                </a:cubicBezTo>
                <a:cubicBezTo>
                  <a:pt x="40" y="70"/>
                  <a:pt x="40" y="70"/>
                  <a:pt x="40" y="70"/>
                </a:cubicBezTo>
                <a:cubicBezTo>
                  <a:pt x="40" y="84"/>
                  <a:pt x="40" y="84"/>
                  <a:pt x="40" y="84"/>
                </a:cubicBezTo>
                <a:cubicBezTo>
                  <a:pt x="40" y="84"/>
                  <a:pt x="40" y="84"/>
                  <a:pt x="40" y="84"/>
                </a:cubicBezTo>
                <a:cubicBezTo>
                  <a:pt x="45" y="84"/>
                  <a:pt x="50" y="88"/>
                  <a:pt x="50" y="94"/>
                </a:cubicBezTo>
                <a:cubicBezTo>
                  <a:pt x="50" y="100"/>
                  <a:pt x="45" y="104"/>
                  <a:pt x="40" y="104"/>
                </a:cubicBezTo>
                <a:cubicBezTo>
                  <a:pt x="40" y="104"/>
                  <a:pt x="40" y="104"/>
                  <a:pt x="40" y="104"/>
                </a:cubicBezTo>
                <a:cubicBezTo>
                  <a:pt x="40" y="104"/>
                  <a:pt x="40" y="104"/>
                  <a:pt x="40" y="104"/>
                </a:cubicBezTo>
                <a:cubicBezTo>
                  <a:pt x="40" y="115"/>
                  <a:pt x="40" y="115"/>
                  <a:pt x="40" y="115"/>
                </a:cubicBezTo>
                <a:cubicBezTo>
                  <a:pt x="79" y="115"/>
                  <a:pt x="79" y="115"/>
                  <a:pt x="79" y="115"/>
                </a:cubicBezTo>
                <a:lnTo>
                  <a:pt x="79" y="0"/>
                </a:lnTo>
                <a:close/>
                <a:moveTo>
                  <a:pt x="40" y="0"/>
                </a:moveTo>
                <a:cubicBezTo>
                  <a:pt x="0" y="0"/>
                  <a:pt x="0" y="0"/>
                  <a:pt x="0" y="0"/>
                </a:cubicBezTo>
                <a:cubicBezTo>
                  <a:pt x="0" y="115"/>
                  <a:pt x="0" y="115"/>
                  <a:pt x="0" y="115"/>
                </a:cubicBezTo>
                <a:cubicBezTo>
                  <a:pt x="40" y="115"/>
                  <a:pt x="40" y="115"/>
                  <a:pt x="40" y="115"/>
                </a:cubicBezTo>
                <a:cubicBezTo>
                  <a:pt x="40" y="104"/>
                  <a:pt x="40" y="104"/>
                  <a:pt x="40" y="104"/>
                </a:cubicBezTo>
                <a:cubicBezTo>
                  <a:pt x="34" y="104"/>
                  <a:pt x="29" y="100"/>
                  <a:pt x="29" y="94"/>
                </a:cubicBezTo>
                <a:cubicBezTo>
                  <a:pt x="29" y="88"/>
                  <a:pt x="34" y="84"/>
                  <a:pt x="40" y="84"/>
                </a:cubicBezTo>
                <a:cubicBezTo>
                  <a:pt x="40" y="70"/>
                  <a:pt x="40" y="70"/>
                  <a:pt x="40" y="70"/>
                </a:cubicBezTo>
                <a:cubicBezTo>
                  <a:pt x="23" y="70"/>
                  <a:pt x="9" y="57"/>
                  <a:pt x="9" y="40"/>
                </a:cubicBezTo>
                <a:cubicBezTo>
                  <a:pt x="9" y="23"/>
                  <a:pt x="23" y="9"/>
                  <a:pt x="40" y="9"/>
                </a:cubicBezTo>
                <a:lnTo>
                  <a:pt x="40" y="0"/>
                </a:lnTo>
                <a:close/>
              </a:path>
            </a:pathLst>
          </a:custGeom>
          <a:solidFill>
            <a:schemeClr val="bg1">
              <a:alpha val="100000"/>
            </a:schemeClr>
          </a:solidFill>
          <a:ln w="9525">
            <a:noFill/>
          </a:ln>
        </p:spPr>
        <p:txBody>
          <a:bodyPr/>
          <a:lstStyle/>
          <a:p>
            <a:endParaRPr lang="zh-CN" altLang="en-US"/>
          </a:p>
        </p:txBody>
      </p:sp>
      <p:sp>
        <p:nvSpPr>
          <p:cNvPr id="32965" name="Freeform 198"/>
          <p:cNvSpPr/>
          <p:nvPr/>
        </p:nvSpPr>
        <p:spPr>
          <a:xfrm>
            <a:off x="7223125" y="3962400"/>
            <a:ext cx="26988" cy="14288"/>
          </a:xfrm>
          <a:custGeom>
            <a:avLst/>
            <a:gdLst/>
            <a:ahLst/>
            <a:cxnLst>
              <a:cxn ang="0">
                <a:pos x="45522009" y="19138776"/>
              </a:cxn>
              <a:cxn ang="0">
                <a:pos x="25606552" y="0"/>
              </a:cxn>
              <a:cxn ang="0">
                <a:pos x="17071597" y="0"/>
              </a:cxn>
              <a:cxn ang="0">
                <a:pos x="0" y="19138776"/>
              </a:cxn>
              <a:cxn ang="0">
                <a:pos x="0" y="25518368"/>
              </a:cxn>
              <a:cxn ang="0">
                <a:pos x="42676462" y="25518368"/>
              </a:cxn>
              <a:cxn ang="0">
                <a:pos x="45522009" y="19138776"/>
              </a:cxn>
            </a:cxnLst>
            <a:rect l="0" t="0" r="0" b="0"/>
            <a:pathLst>
              <a:path w="16" h="8">
                <a:moveTo>
                  <a:pt x="16" y="6"/>
                </a:moveTo>
                <a:cubicBezTo>
                  <a:pt x="16" y="3"/>
                  <a:pt x="13" y="0"/>
                  <a:pt x="9" y="0"/>
                </a:cubicBezTo>
                <a:cubicBezTo>
                  <a:pt x="6" y="0"/>
                  <a:pt x="6" y="0"/>
                  <a:pt x="6" y="0"/>
                </a:cubicBezTo>
                <a:cubicBezTo>
                  <a:pt x="3" y="0"/>
                  <a:pt x="0" y="3"/>
                  <a:pt x="0" y="6"/>
                </a:cubicBezTo>
                <a:cubicBezTo>
                  <a:pt x="0" y="7"/>
                  <a:pt x="0" y="8"/>
                  <a:pt x="0" y="8"/>
                </a:cubicBezTo>
                <a:cubicBezTo>
                  <a:pt x="15" y="8"/>
                  <a:pt x="15" y="8"/>
                  <a:pt x="15" y="8"/>
                </a:cubicBezTo>
                <a:cubicBezTo>
                  <a:pt x="15" y="8"/>
                  <a:pt x="16" y="7"/>
                  <a:pt x="16" y="6"/>
                </a:cubicBezTo>
                <a:close/>
              </a:path>
            </a:pathLst>
          </a:custGeom>
          <a:solidFill>
            <a:schemeClr val="bg1">
              <a:alpha val="100000"/>
            </a:schemeClr>
          </a:solidFill>
          <a:ln w="9525">
            <a:noFill/>
          </a:ln>
        </p:spPr>
        <p:txBody>
          <a:bodyPr/>
          <a:lstStyle/>
          <a:p>
            <a:endParaRPr lang="zh-CN" altLang="en-US"/>
          </a:p>
        </p:txBody>
      </p:sp>
      <p:sp>
        <p:nvSpPr>
          <p:cNvPr id="32966" name="Freeform 199"/>
          <p:cNvSpPr>
            <a:spLocks noEditPoints="1"/>
          </p:cNvSpPr>
          <p:nvPr/>
        </p:nvSpPr>
        <p:spPr>
          <a:xfrm>
            <a:off x="7207250" y="3984625"/>
            <a:ext cx="133350" cy="195263"/>
          </a:xfrm>
          <a:custGeom>
            <a:avLst/>
            <a:gdLst/>
            <a:ahLst/>
            <a:cxnLst>
              <a:cxn ang="0">
                <a:pos x="113970363" y="331544688"/>
              </a:cxn>
              <a:cxn ang="0">
                <a:pos x="225091424" y="331544688"/>
              </a:cxn>
              <a:cxn ang="0">
                <a:pos x="225091424" y="0"/>
              </a:cxn>
              <a:cxn ang="0">
                <a:pos x="113970363" y="0"/>
              </a:cxn>
              <a:cxn ang="0">
                <a:pos x="113970363" y="25946208"/>
              </a:cxn>
              <a:cxn ang="0">
                <a:pos x="113970363" y="25946208"/>
              </a:cxn>
              <a:cxn ang="0">
                <a:pos x="113970363" y="25946208"/>
              </a:cxn>
              <a:cxn ang="0">
                <a:pos x="199447713" y="115320630"/>
              </a:cxn>
              <a:cxn ang="0">
                <a:pos x="113970363" y="201810253"/>
              </a:cxn>
              <a:cxn ang="0">
                <a:pos x="113970363" y="201810253"/>
              </a:cxn>
              <a:cxn ang="0">
                <a:pos x="113970363" y="242171964"/>
              </a:cxn>
              <a:cxn ang="0">
                <a:pos x="113970363" y="242171964"/>
              </a:cxn>
              <a:cxn ang="0">
                <a:pos x="142463375" y="271001273"/>
              </a:cxn>
              <a:cxn ang="0">
                <a:pos x="113970363" y="299832279"/>
              </a:cxn>
              <a:cxn ang="0">
                <a:pos x="113970363" y="299832279"/>
              </a:cxn>
              <a:cxn ang="0">
                <a:pos x="113970363" y="299832279"/>
              </a:cxn>
              <a:cxn ang="0">
                <a:pos x="113970363" y="331544688"/>
              </a:cxn>
              <a:cxn ang="0">
                <a:pos x="0" y="331544688"/>
              </a:cxn>
              <a:cxn ang="0">
                <a:pos x="113970363" y="331544688"/>
              </a:cxn>
              <a:cxn ang="0">
                <a:pos x="113970363" y="299832279"/>
              </a:cxn>
              <a:cxn ang="0">
                <a:pos x="82628049" y="271001273"/>
              </a:cxn>
              <a:cxn ang="0">
                <a:pos x="113970363" y="242171964"/>
              </a:cxn>
              <a:cxn ang="0">
                <a:pos x="113970363" y="201810253"/>
              </a:cxn>
              <a:cxn ang="0">
                <a:pos x="25643711" y="115320630"/>
              </a:cxn>
              <a:cxn ang="0">
                <a:pos x="113970363" y="25946208"/>
              </a:cxn>
              <a:cxn ang="0">
                <a:pos x="113970363" y="0"/>
              </a:cxn>
              <a:cxn ang="0">
                <a:pos x="56984337" y="0"/>
              </a:cxn>
              <a:cxn ang="0">
                <a:pos x="42739519" y="0"/>
              </a:cxn>
              <a:cxn ang="0">
                <a:pos x="0" y="0"/>
              </a:cxn>
              <a:cxn ang="0">
                <a:pos x="0" y="331544688"/>
              </a:cxn>
            </a:cxnLst>
            <a:rect l="0" t="0" r="0" b="0"/>
            <a:pathLst>
              <a:path w="79" h="115">
                <a:moveTo>
                  <a:pt x="40" y="115"/>
                </a:moveTo>
                <a:cubicBezTo>
                  <a:pt x="79" y="115"/>
                  <a:pt x="79" y="115"/>
                  <a:pt x="79" y="115"/>
                </a:cubicBezTo>
                <a:cubicBezTo>
                  <a:pt x="79" y="0"/>
                  <a:pt x="79" y="0"/>
                  <a:pt x="79" y="0"/>
                </a:cubicBezTo>
                <a:cubicBezTo>
                  <a:pt x="40" y="0"/>
                  <a:pt x="40" y="0"/>
                  <a:pt x="40" y="0"/>
                </a:cubicBezTo>
                <a:cubicBezTo>
                  <a:pt x="40" y="9"/>
                  <a:pt x="40" y="9"/>
                  <a:pt x="40" y="9"/>
                </a:cubicBezTo>
                <a:cubicBezTo>
                  <a:pt x="40" y="9"/>
                  <a:pt x="40" y="9"/>
                  <a:pt x="40" y="9"/>
                </a:cubicBezTo>
                <a:cubicBezTo>
                  <a:pt x="40" y="9"/>
                  <a:pt x="40" y="9"/>
                  <a:pt x="40" y="9"/>
                </a:cubicBezTo>
                <a:cubicBezTo>
                  <a:pt x="57" y="9"/>
                  <a:pt x="70" y="23"/>
                  <a:pt x="70" y="40"/>
                </a:cubicBezTo>
                <a:cubicBezTo>
                  <a:pt x="70" y="57"/>
                  <a:pt x="57" y="70"/>
                  <a:pt x="40" y="70"/>
                </a:cubicBezTo>
                <a:cubicBezTo>
                  <a:pt x="40" y="70"/>
                  <a:pt x="40" y="70"/>
                  <a:pt x="40" y="70"/>
                </a:cubicBezTo>
                <a:cubicBezTo>
                  <a:pt x="40" y="84"/>
                  <a:pt x="40" y="84"/>
                  <a:pt x="40" y="84"/>
                </a:cubicBezTo>
                <a:cubicBezTo>
                  <a:pt x="40" y="84"/>
                  <a:pt x="40" y="84"/>
                  <a:pt x="40" y="84"/>
                </a:cubicBezTo>
                <a:cubicBezTo>
                  <a:pt x="46" y="84"/>
                  <a:pt x="50" y="88"/>
                  <a:pt x="50" y="94"/>
                </a:cubicBezTo>
                <a:cubicBezTo>
                  <a:pt x="50" y="100"/>
                  <a:pt x="46" y="104"/>
                  <a:pt x="40" y="104"/>
                </a:cubicBezTo>
                <a:cubicBezTo>
                  <a:pt x="40" y="104"/>
                  <a:pt x="40" y="104"/>
                  <a:pt x="40" y="104"/>
                </a:cubicBezTo>
                <a:cubicBezTo>
                  <a:pt x="40" y="104"/>
                  <a:pt x="40" y="104"/>
                  <a:pt x="40" y="104"/>
                </a:cubicBezTo>
                <a:lnTo>
                  <a:pt x="40" y="115"/>
                </a:lnTo>
                <a:close/>
                <a:moveTo>
                  <a:pt x="0" y="115"/>
                </a:moveTo>
                <a:cubicBezTo>
                  <a:pt x="40" y="115"/>
                  <a:pt x="40" y="115"/>
                  <a:pt x="40" y="115"/>
                </a:cubicBezTo>
                <a:cubicBezTo>
                  <a:pt x="40" y="104"/>
                  <a:pt x="40" y="104"/>
                  <a:pt x="40" y="104"/>
                </a:cubicBezTo>
                <a:cubicBezTo>
                  <a:pt x="34" y="104"/>
                  <a:pt x="29" y="100"/>
                  <a:pt x="29" y="94"/>
                </a:cubicBezTo>
                <a:cubicBezTo>
                  <a:pt x="29" y="88"/>
                  <a:pt x="34" y="84"/>
                  <a:pt x="40" y="84"/>
                </a:cubicBezTo>
                <a:cubicBezTo>
                  <a:pt x="40" y="70"/>
                  <a:pt x="40" y="70"/>
                  <a:pt x="40" y="70"/>
                </a:cubicBezTo>
                <a:cubicBezTo>
                  <a:pt x="23" y="70"/>
                  <a:pt x="9" y="57"/>
                  <a:pt x="9" y="40"/>
                </a:cubicBezTo>
                <a:cubicBezTo>
                  <a:pt x="9" y="23"/>
                  <a:pt x="23" y="9"/>
                  <a:pt x="40" y="9"/>
                </a:cubicBezTo>
                <a:cubicBezTo>
                  <a:pt x="40" y="0"/>
                  <a:pt x="40" y="0"/>
                  <a:pt x="40" y="0"/>
                </a:cubicBezTo>
                <a:cubicBezTo>
                  <a:pt x="20" y="0"/>
                  <a:pt x="20" y="0"/>
                  <a:pt x="20" y="0"/>
                </a:cubicBezTo>
                <a:cubicBezTo>
                  <a:pt x="15" y="0"/>
                  <a:pt x="15" y="0"/>
                  <a:pt x="15" y="0"/>
                </a:cubicBezTo>
                <a:cubicBezTo>
                  <a:pt x="0" y="0"/>
                  <a:pt x="0" y="0"/>
                  <a:pt x="0" y="0"/>
                </a:cubicBezTo>
                <a:lnTo>
                  <a:pt x="0" y="115"/>
                </a:lnTo>
                <a:close/>
              </a:path>
            </a:pathLst>
          </a:custGeom>
          <a:solidFill>
            <a:schemeClr val="bg1">
              <a:alpha val="100000"/>
            </a:schemeClr>
          </a:solidFill>
          <a:ln w="9525">
            <a:noFill/>
          </a:ln>
        </p:spPr>
        <p:txBody>
          <a:bodyPr/>
          <a:lstStyle/>
          <a:p>
            <a:endParaRPr lang="zh-CN" altLang="en-US"/>
          </a:p>
        </p:txBody>
      </p:sp>
      <p:sp>
        <p:nvSpPr>
          <p:cNvPr id="32967" name="Oval 200"/>
          <p:cNvSpPr/>
          <p:nvPr/>
        </p:nvSpPr>
        <p:spPr>
          <a:xfrm>
            <a:off x="7239000" y="4017963"/>
            <a:ext cx="71438" cy="69850"/>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68" name="Freeform 201"/>
          <p:cNvSpPr/>
          <p:nvPr/>
        </p:nvSpPr>
        <p:spPr>
          <a:xfrm>
            <a:off x="6911975" y="3883025"/>
            <a:ext cx="217488" cy="50800"/>
          </a:xfrm>
          <a:custGeom>
            <a:avLst/>
            <a:gdLst/>
            <a:ahLst/>
            <a:cxnLst>
              <a:cxn ang="0">
                <a:pos x="312500093" y="52924075"/>
              </a:cxn>
              <a:cxn ang="0">
                <a:pos x="30241945" y="52924075"/>
              </a:cxn>
              <a:cxn ang="0">
                <a:pos x="30241945" y="0"/>
              </a:cxn>
              <a:cxn ang="0">
                <a:pos x="0" y="0"/>
              </a:cxn>
              <a:cxn ang="0">
                <a:pos x="0" y="80645000"/>
              </a:cxn>
              <a:cxn ang="0">
                <a:pos x="345262994" y="80645000"/>
              </a:cxn>
              <a:cxn ang="0">
                <a:pos x="345262994" y="0"/>
              </a:cxn>
              <a:cxn ang="0">
                <a:pos x="312500093" y="0"/>
              </a:cxn>
              <a:cxn ang="0">
                <a:pos x="312500093" y="52924075"/>
              </a:cxn>
            </a:cxnLst>
            <a:rect l="0" t="0" r="0" b="0"/>
            <a:pathLst>
              <a:path w="137" h="32">
                <a:moveTo>
                  <a:pt x="124" y="21"/>
                </a:moveTo>
                <a:lnTo>
                  <a:pt x="12" y="21"/>
                </a:lnTo>
                <a:lnTo>
                  <a:pt x="12" y="0"/>
                </a:lnTo>
                <a:lnTo>
                  <a:pt x="0" y="0"/>
                </a:lnTo>
                <a:lnTo>
                  <a:pt x="0" y="32"/>
                </a:lnTo>
                <a:lnTo>
                  <a:pt x="137" y="32"/>
                </a:lnTo>
                <a:lnTo>
                  <a:pt x="137" y="0"/>
                </a:lnTo>
                <a:lnTo>
                  <a:pt x="124" y="0"/>
                </a:lnTo>
                <a:lnTo>
                  <a:pt x="124" y="21"/>
                </a:lnTo>
                <a:close/>
              </a:path>
            </a:pathLst>
          </a:custGeom>
          <a:solidFill>
            <a:schemeClr val="bg1">
              <a:alpha val="100000"/>
            </a:schemeClr>
          </a:solidFill>
          <a:ln w="9525">
            <a:noFill/>
          </a:ln>
        </p:spPr>
        <p:txBody>
          <a:bodyPr/>
          <a:lstStyle/>
          <a:p>
            <a:endParaRPr lang="zh-CN" altLang="en-US"/>
          </a:p>
        </p:txBody>
      </p:sp>
      <p:sp>
        <p:nvSpPr>
          <p:cNvPr id="32969" name="Freeform 202"/>
          <p:cNvSpPr/>
          <p:nvPr/>
        </p:nvSpPr>
        <p:spPr>
          <a:xfrm>
            <a:off x="6942138" y="3729038"/>
            <a:ext cx="160337" cy="171450"/>
          </a:xfrm>
          <a:custGeom>
            <a:avLst/>
            <a:gdLst/>
            <a:ahLst/>
            <a:cxnLst>
              <a:cxn ang="0">
                <a:pos x="42843316" y="158770638"/>
              </a:cxn>
              <a:cxn ang="0">
                <a:pos x="42843316" y="272176875"/>
              </a:cxn>
              <a:cxn ang="0">
                <a:pos x="209173110" y="272176875"/>
              </a:cxn>
              <a:cxn ang="0">
                <a:pos x="209173110" y="158770638"/>
              </a:cxn>
              <a:cxn ang="0">
                <a:pos x="254535781" y="158770638"/>
              </a:cxn>
              <a:cxn ang="0">
                <a:pos x="126007420" y="0"/>
              </a:cxn>
              <a:cxn ang="0">
                <a:pos x="0" y="158770638"/>
              </a:cxn>
              <a:cxn ang="0">
                <a:pos x="42843316" y="158770638"/>
              </a:cxn>
            </a:cxnLst>
            <a:rect l="0" t="0" r="0" b="0"/>
            <a:pathLst>
              <a:path w="101" h="108">
                <a:moveTo>
                  <a:pt x="17" y="63"/>
                </a:moveTo>
                <a:lnTo>
                  <a:pt x="17" y="108"/>
                </a:lnTo>
                <a:lnTo>
                  <a:pt x="83" y="108"/>
                </a:lnTo>
                <a:lnTo>
                  <a:pt x="83" y="63"/>
                </a:lnTo>
                <a:lnTo>
                  <a:pt x="101" y="63"/>
                </a:lnTo>
                <a:lnTo>
                  <a:pt x="50" y="0"/>
                </a:lnTo>
                <a:lnTo>
                  <a:pt x="0" y="63"/>
                </a:lnTo>
                <a:lnTo>
                  <a:pt x="17" y="63"/>
                </a:lnTo>
                <a:close/>
              </a:path>
            </a:pathLst>
          </a:custGeom>
          <a:solidFill>
            <a:schemeClr val="bg1">
              <a:alpha val="100000"/>
            </a:schemeClr>
          </a:solidFill>
          <a:ln w="9525">
            <a:noFill/>
          </a:ln>
        </p:spPr>
        <p:txBody>
          <a:bodyPr/>
          <a:lstStyle/>
          <a:p>
            <a:endParaRPr lang="zh-CN" altLang="en-US"/>
          </a:p>
        </p:txBody>
      </p:sp>
      <p:sp>
        <p:nvSpPr>
          <p:cNvPr id="32970" name="Freeform 203"/>
          <p:cNvSpPr/>
          <p:nvPr/>
        </p:nvSpPr>
        <p:spPr>
          <a:xfrm>
            <a:off x="7008813" y="4138613"/>
            <a:ext cx="58737" cy="73025"/>
          </a:xfrm>
          <a:custGeom>
            <a:avLst/>
            <a:gdLst/>
            <a:ahLst/>
            <a:cxnLst>
              <a:cxn ang="0">
                <a:pos x="0" y="0"/>
              </a:cxn>
              <a:cxn ang="0">
                <a:pos x="39429309" y="124015131"/>
              </a:cxn>
              <a:cxn ang="0">
                <a:pos x="98574112" y="0"/>
              </a:cxn>
              <a:cxn ang="0">
                <a:pos x="0" y="0"/>
              </a:cxn>
            </a:cxnLst>
            <a:rect l="0" t="0" r="0" b="0"/>
            <a:pathLst>
              <a:path w="35" h="43">
                <a:moveTo>
                  <a:pt x="0" y="0"/>
                </a:moveTo>
                <a:cubicBezTo>
                  <a:pt x="1" y="17"/>
                  <a:pt x="7" y="32"/>
                  <a:pt x="14" y="43"/>
                </a:cubicBezTo>
                <a:cubicBezTo>
                  <a:pt x="26" y="32"/>
                  <a:pt x="34" y="17"/>
                  <a:pt x="35" y="0"/>
                </a:cubicBezTo>
                <a:lnTo>
                  <a:pt x="0" y="0"/>
                </a:lnTo>
                <a:close/>
              </a:path>
            </a:pathLst>
          </a:custGeom>
          <a:solidFill>
            <a:schemeClr val="bg1">
              <a:alpha val="100000"/>
            </a:schemeClr>
          </a:solidFill>
          <a:ln w="9525">
            <a:noFill/>
          </a:ln>
        </p:spPr>
        <p:txBody>
          <a:bodyPr/>
          <a:lstStyle/>
          <a:p>
            <a:endParaRPr lang="zh-CN" altLang="en-US"/>
          </a:p>
        </p:txBody>
      </p:sp>
      <p:sp>
        <p:nvSpPr>
          <p:cNvPr id="32971" name="Freeform 204"/>
          <p:cNvSpPr/>
          <p:nvPr/>
        </p:nvSpPr>
        <p:spPr>
          <a:xfrm>
            <a:off x="7008813" y="4046538"/>
            <a:ext cx="58737" cy="74612"/>
          </a:xfrm>
          <a:custGeom>
            <a:avLst/>
            <a:gdLst/>
            <a:ahLst/>
            <a:cxnLst>
              <a:cxn ang="0">
                <a:pos x="39429309" y="0"/>
              </a:cxn>
              <a:cxn ang="0">
                <a:pos x="0" y="126523299"/>
              </a:cxn>
              <a:cxn ang="0">
                <a:pos x="98574112" y="126523299"/>
              </a:cxn>
              <a:cxn ang="0">
                <a:pos x="39429309" y="0"/>
              </a:cxn>
            </a:cxnLst>
            <a:rect l="0" t="0" r="0" b="0"/>
            <a:pathLst>
              <a:path w="35" h="44">
                <a:moveTo>
                  <a:pt x="14" y="0"/>
                </a:moveTo>
                <a:cubicBezTo>
                  <a:pt x="7" y="11"/>
                  <a:pt x="1" y="26"/>
                  <a:pt x="0" y="44"/>
                </a:cubicBezTo>
                <a:cubicBezTo>
                  <a:pt x="35" y="44"/>
                  <a:pt x="35" y="44"/>
                  <a:pt x="35" y="44"/>
                </a:cubicBezTo>
                <a:cubicBezTo>
                  <a:pt x="34" y="27"/>
                  <a:pt x="26" y="11"/>
                  <a:pt x="14" y="0"/>
                </a:cubicBezTo>
                <a:close/>
              </a:path>
            </a:pathLst>
          </a:custGeom>
          <a:solidFill>
            <a:schemeClr val="bg1">
              <a:alpha val="100000"/>
            </a:schemeClr>
          </a:solidFill>
          <a:ln w="9525">
            <a:noFill/>
          </a:ln>
        </p:spPr>
        <p:txBody>
          <a:bodyPr/>
          <a:lstStyle/>
          <a:p>
            <a:endParaRPr lang="zh-CN" altLang="en-US"/>
          </a:p>
        </p:txBody>
      </p:sp>
      <p:sp>
        <p:nvSpPr>
          <p:cNvPr id="32972" name="Freeform 206"/>
          <p:cNvSpPr/>
          <p:nvPr/>
        </p:nvSpPr>
        <p:spPr>
          <a:xfrm>
            <a:off x="6964363" y="4017963"/>
            <a:ext cx="52387" cy="103187"/>
          </a:xfrm>
          <a:custGeom>
            <a:avLst/>
            <a:gdLst/>
            <a:ahLst/>
            <a:cxnLst>
              <a:cxn ang="0">
                <a:pos x="0" y="0"/>
              </a:cxn>
              <a:cxn ang="0">
                <a:pos x="0" y="174551806"/>
              </a:cxn>
              <a:cxn ang="0">
                <a:pos x="42837357" y="174551806"/>
              </a:cxn>
              <a:cxn ang="0">
                <a:pos x="88530650" y="28614939"/>
              </a:cxn>
              <a:cxn ang="0">
                <a:pos x="0" y="0"/>
              </a:cxn>
            </a:cxnLst>
            <a:rect l="0" t="0" r="0" b="0"/>
            <a:pathLst>
              <a:path w="31" h="61">
                <a:moveTo>
                  <a:pt x="0" y="0"/>
                </a:moveTo>
                <a:cubicBezTo>
                  <a:pt x="0" y="61"/>
                  <a:pt x="0" y="61"/>
                  <a:pt x="0" y="61"/>
                </a:cubicBezTo>
                <a:cubicBezTo>
                  <a:pt x="15" y="61"/>
                  <a:pt x="15" y="61"/>
                  <a:pt x="15" y="61"/>
                </a:cubicBezTo>
                <a:cubicBezTo>
                  <a:pt x="16" y="41"/>
                  <a:pt x="23" y="23"/>
                  <a:pt x="31" y="10"/>
                </a:cubicBezTo>
                <a:cubicBezTo>
                  <a:pt x="22" y="5"/>
                  <a:pt x="12" y="1"/>
                  <a:pt x="0" y="0"/>
                </a:cubicBezTo>
                <a:close/>
              </a:path>
            </a:pathLst>
          </a:custGeom>
          <a:solidFill>
            <a:schemeClr val="bg1">
              <a:alpha val="100000"/>
            </a:schemeClr>
          </a:solidFill>
          <a:ln w="9525">
            <a:noFill/>
          </a:ln>
        </p:spPr>
        <p:txBody>
          <a:bodyPr/>
          <a:lstStyle/>
          <a:p>
            <a:endParaRPr lang="zh-CN" altLang="en-US"/>
          </a:p>
        </p:txBody>
      </p:sp>
      <p:sp>
        <p:nvSpPr>
          <p:cNvPr id="32973" name="Freeform 207"/>
          <p:cNvSpPr/>
          <p:nvPr/>
        </p:nvSpPr>
        <p:spPr>
          <a:xfrm>
            <a:off x="6892925" y="4138613"/>
            <a:ext cx="52388" cy="103187"/>
          </a:xfrm>
          <a:custGeom>
            <a:avLst/>
            <a:gdLst/>
            <a:ahLst/>
            <a:cxnLst>
              <a:cxn ang="0">
                <a:pos x="88532340" y="174551806"/>
              </a:cxn>
              <a:cxn ang="0">
                <a:pos x="88532340" y="0"/>
              </a:cxn>
              <a:cxn ang="0">
                <a:pos x="45694166" y="0"/>
              </a:cxn>
              <a:cxn ang="0">
                <a:pos x="0" y="143074696"/>
              </a:cxn>
              <a:cxn ang="0">
                <a:pos x="88532340" y="174551806"/>
              </a:cxn>
            </a:cxnLst>
            <a:rect l="0" t="0" r="0" b="0"/>
            <a:pathLst>
              <a:path w="31" h="61">
                <a:moveTo>
                  <a:pt x="31" y="61"/>
                </a:moveTo>
                <a:cubicBezTo>
                  <a:pt x="31" y="0"/>
                  <a:pt x="31" y="0"/>
                  <a:pt x="31" y="0"/>
                </a:cubicBezTo>
                <a:cubicBezTo>
                  <a:pt x="16" y="0"/>
                  <a:pt x="16" y="0"/>
                  <a:pt x="16" y="0"/>
                </a:cubicBezTo>
                <a:cubicBezTo>
                  <a:pt x="15" y="20"/>
                  <a:pt x="9" y="37"/>
                  <a:pt x="0" y="50"/>
                </a:cubicBezTo>
                <a:cubicBezTo>
                  <a:pt x="9" y="56"/>
                  <a:pt x="20" y="60"/>
                  <a:pt x="31" y="61"/>
                </a:cubicBezTo>
                <a:close/>
              </a:path>
            </a:pathLst>
          </a:custGeom>
          <a:solidFill>
            <a:schemeClr val="bg1">
              <a:alpha val="100000"/>
            </a:schemeClr>
          </a:solidFill>
          <a:ln w="9525">
            <a:noFill/>
          </a:ln>
        </p:spPr>
        <p:txBody>
          <a:bodyPr/>
          <a:lstStyle/>
          <a:p>
            <a:endParaRPr lang="zh-CN" altLang="en-US"/>
          </a:p>
        </p:txBody>
      </p:sp>
      <p:sp>
        <p:nvSpPr>
          <p:cNvPr id="32974" name="Freeform 208"/>
          <p:cNvSpPr/>
          <p:nvPr/>
        </p:nvSpPr>
        <p:spPr>
          <a:xfrm>
            <a:off x="6892925" y="4017963"/>
            <a:ext cx="52388" cy="103187"/>
          </a:xfrm>
          <a:custGeom>
            <a:avLst/>
            <a:gdLst/>
            <a:ahLst/>
            <a:cxnLst>
              <a:cxn ang="0">
                <a:pos x="45694166" y="174551806"/>
              </a:cxn>
              <a:cxn ang="0">
                <a:pos x="88532340" y="174551806"/>
              </a:cxn>
              <a:cxn ang="0">
                <a:pos x="88532340" y="0"/>
              </a:cxn>
              <a:cxn ang="0">
                <a:pos x="0" y="31477110"/>
              </a:cxn>
              <a:cxn ang="0">
                <a:pos x="45694166" y="174551806"/>
              </a:cxn>
            </a:cxnLst>
            <a:rect l="0" t="0" r="0" b="0"/>
            <a:pathLst>
              <a:path w="31" h="61">
                <a:moveTo>
                  <a:pt x="16" y="61"/>
                </a:moveTo>
                <a:cubicBezTo>
                  <a:pt x="31" y="61"/>
                  <a:pt x="31" y="61"/>
                  <a:pt x="31" y="61"/>
                </a:cubicBezTo>
                <a:cubicBezTo>
                  <a:pt x="31" y="0"/>
                  <a:pt x="31" y="0"/>
                  <a:pt x="31" y="0"/>
                </a:cubicBezTo>
                <a:cubicBezTo>
                  <a:pt x="20" y="1"/>
                  <a:pt x="9" y="5"/>
                  <a:pt x="0" y="11"/>
                </a:cubicBezTo>
                <a:cubicBezTo>
                  <a:pt x="9" y="23"/>
                  <a:pt x="15" y="41"/>
                  <a:pt x="16" y="61"/>
                </a:cubicBezTo>
                <a:close/>
              </a:path>
            </a:pathLst>
          </a:custGeom>
          <a:solidFill>
            <a:schemeClr val="bg1">
              <a:alpha val="100000"/>
            </a:schemeClr>
          </a:solidFill>
          <a:ln w="9525">
            <a:noFill/>
          </a:ln>
        </p:spPr>
        <p:txBody>
          <a:bodyPr/>
          <a:lstStyle/>
          <a:p>
            <a:endParaRPr lang="zh-CN" altLang="en-US"/>
          </a:p>
        </p:txBody>
      </p:sp>
      <p:sp>
        <p:nvSpPr>
          <p:cNvPr id="32975" name="Freeform 209"/>
          <p:cNvSpPr/>
          <p:nvPr/>
        </p:nvSpPr>
        <p:spPr>
          <a:xfrm>
            <a:off x="6843713" y="4138613"/>
            <a:ext cx="58737" cy="73025"/>
          </a:xfrm>
          <a:custGeom>
            <a:avLst/>
            <a:gdLst/>
            <a:ahLst/>
            <a:cxnLst>
              <a:cxn ang="0">
                <a:pos x="62674107" y="124015131"/>
              </a:cxn>
              <a:cxn ang="0">
                <a:pos x="101473350" y="0"/>
              </a:cxn>
              <a:cxn ang="0">
                <a:pos x="0" y="0"/>
              </a:cxn>
              <a:cxn ang="0">
                <a:pos x="62674107" y="124015131"/>
              </a:cxn>
            </a:cxnLst>
            <a:rect l="0" t="0" r="0" b="0"/>
            <a:pathLst>
              <a:path w="34" h="43">
                <a:moveTo>
                  <a:pt x="21" y="43"/>
                </a:moveTo>
                <a:cubicBezTo>
                  <a:pt x="27" y="32"/>
                  <a:pt x="33" y="17"/>
                  <a:pt x="34" y="0"/>
                </a:cubicBezTo>
                <a:cubicBezTo>
                  <a:pt x="0" y="0"/>
                  <a:pt x="0" y="0"/>
                  <a:pt x="0" y="0"/>
                </a:cubicBezTo>
                <a:cubicBezTo>
                  <a:pt x="1" y="17"/>
                  <a:pt x="9" y="32"/>
                  <a:pt x="21" y="43"/>
                </a:cubicBezTo>
                <a:close/>
              </a:path>
            </a:pathLst>
          </a:custGeom>
          <a:solidFill>
            <a:schemeClr val="bg1">
              <a:alpha val="100000"/>
            </a:schemeClr>
          </a:solidFill>
          <a:ln w="9525">
            <a:noFill/>
          </a:ln>
        </p:spPr>
        <p:txBody>
          <a:bodyPr/>
          <a:lstStyle/>
          <a:p>
            <a:endParaRPr lang="zh-CN" altLang="en-US"/>
          </a:p>
        </p:txBody>
      </p:sp>
      <p:sp>
        <p:nvSpPr>
          <p:cNvPr id="32976" name="Freeform 210"/>
          <p:cNvSpPr/>
          <p:nvPr/>
        </p:nvSpPr>
        <p:spPr>
          <a:xfrm>
            <a:off x="6843713" y="4048125"/>
            <a:ext cx="58737" cy="73025"/>
          </a:xfrm>
          <a:custGeom>
            <a:avLst/>
            <a:gdLst/>
            <a:ahLst/>
            <a:cxnLst>
              <a:cxn ang="0">
                <a:pos x="62674107" y="0"/>
              </a:cxn>
              <a:cxn ang="0">
                <a:pos x="0" y="124015131"/>
              </a:cxn>
              <a:cxn ang="0">
                <a:pos x="101473350" y="124015131"/>
              </a:cxn>
              <a:cxn ang="0">
                <a:pos x="62674107" y="0"/>
              </a:cxn>
            </a:cxnLst>
            <a:rect l="0" t="0" r="0" b="0"/>
            <a:pathLst>
              <a:path w="34" h="43">
                <a:moveTo>
                  <a:pt x="21" y="0"/>
                </a:moveTo>
                <a:cubicBezTo>
                  <a:pt x="9" y="11"/>
                  <a:pt x="1" y="26"/>
                  <a:pt x="0" y="43"/>
                </a:cubicBezTo>
                <a:cubicBezTo>
                  <a:pt x="34" y="43"/>
                  <a:pt x="34" y="43"/>
                  <a:pt x="34" y="43"/>
                </a:cubicBezTo>
                <a:cubicBezTo>
                  <a:pt x="33" y="25"/>
                  <a:pt x="27" y="10"/>
                  <a:pt x="21" y="0"/>
                </a:cubicBezTo>
                <a:close/>
              </a:path>
            </a:pathLst>
          </a:custGeom>
          <a:solidFill>
            <a:schemeClr val="bg1">
              <a:alpha val="100000"/>
            </a:schemeClr>
          </a:solidFill>
          <a:ln w="9525">
            <a:noFill/>
          </a:ln>
        </p:spPr>
        <p:txBody>
          <a:bodyPr/>
          <a:lstStyle/>
          <a:p>
            <a:endParaRPr lang="zh-CN" altLang="en-US"/>
          </a:p>
        </p:txBody>
      </p:sp>
      <p:sp>
        <p:nvSpPr>
          <p:cNvPr id="32977" name="Freeform 211"/>
          <p:cNvSpPr/>
          <p:nvPr/>
        </p:nvSpPr>
        <p:spPr>
          <a:xfrm>
            <a:off x="6964363" y="4138613"/>
            <a:ext cx="52387" cy="103187"/>
          </a:xfrm>
          <a:custGeom>
            <a:avLst/>
            <a:gdLst/>
            <a:ahLst/>
            <a:cxnLst>
              <a:cxn ang="0">
                <a:pos x="0" y="174551806"/>
              </a:cxn>
              <a:cxn ang="0">
                <a:pos x="88530650" y="143074696"/>
              </a:cxn>
              <a:cxn ang="0">
                <a:pos x="42837357" y="0"/>
              </a:cxn>
              <a:cxn ang="0">
                <a:pos x="0" y="0"/>
              </a:cxn>
              <a:cxn ang="0">
                <a:pos x="0" y="174551806"/>
              </a:cxn>
            </a:cxnLst>
            <a:rect l="0" t="0" r="0" b="0"/>
            <a:pathLst>
              <a:path w="31" h="61">
                <a:moveTo>
                  <a:pt x="0" y="61"/>
                </a:moveTo>
                <a:cubicBezTo>
                  <a:pt x="12" y="60"/>
                  <a:pt x="22" y="56"/>
                  <a:pt x="31" y="50"/>
                </a:cubicBezTo>
                <a:cubicBezTo>
                  <a:pt x="23" y="37"/>
                  <a:pt x="16" y="20"/>
                  <a:pt x="15" y="0"/>
                </a:cubicBezTo>
                <a:cubicBezTo>
                  <a:pt x="0" y="0"/>
                  <a:pt x="0" y="0"/>
                  <a:pt x="0" y="0"/>
                </a:cubicBezTo>
                <a:lnTo>
                  <a:pt x="0" y="61"/>
                </a:lnTo>
                <a:close/>
              </a:path>
            </a:pathLst>
          </a:custGeom>
          <a:solidFill>
            <a:schemeClr val="bg1">
              <a:alpha val="100000"/>
            </a:schemeClr>
          </a:solidFill>
          <a:ln w="9525">
            <a:noFill/>
          </a:ln>
        </p:spPr>
        <p:txBody>
          <a:bodyPr/>
          <a:lstStyle/>
          <a:p>
            <a:endParaRPr lang="zh-CN" altLang="en-US"/>
          </a:p>
        </p:txBody>
      </p:sp>
      <p:sp>
        <p:nvSpPr>
          <p:cNvPr id="32978" name="Freeform 212"/>
          <p:cNvSpPr>
            <a:spLocks noEditPoints="1"/>
          </p:cNvSpPr>
          <p:nvPr/>
        </p:nvSpPr>
        <p:spPr>
          <a:xfrm>
            <a:off x="6883400" y="2457450"/>
            <a:ext cx="230188" cy="184150"/>
          </a:xfrm>
          <a:custGeom>
            <a:avLst/>
            <a:gdLst/>
            <a:ahLst/>
            <a:cxnLst>
              <a:cxn ang="0">
                <a:pos x="352365359" y="69775799"/>
              </a:cxn>
              <a:cxn ang="0">
                <a:pos x="317987796" y="72682982"/>
              </a:cxn>
              <a:cxn ang="0">
                <a:pos x="317987796" y="90127784"/>
              </a:cxn>
              <a:cxn ang="0">
                <a:pos x="355229168" y="177348386"/>
              </a:cxn>
              <a:cxn ang="0">
                <a:pos x="355229168" y="220957834"/>
              </a:cxn>
              <a:cxn ang="0">
                <a:pos x="317987796" y="313992801"/>
              </a:cxn>
              <a:cxn ang="0">
                <a:pos x="389606730" y="296547999"/>
              </a:cxn>
              <a:cxn ang="0">
                <a:pos x="389606730" y="113386952"/>
              </a:cxn>
              <a:cxn ang="0">
                <a:pos x="315122294" y="0"/>
              </a:cxn>
              <a:cxn ang="0">
                <a:pos x="194803365" y="26166351"/>
              </a:cxn>
              <a:cxn ang="0">
                <a:pos x="317987796" y="72682982"/>
              </a:cxn>
              <a:cxn ang="0">
                <a:pos x="194803365" y="250031368"/>
              </a:cxn>
              <a:cxn ang="0">
                <a:pos x="297934359" y="296547999"/>
              </a:cxn>
              <a:cxn ang="0">
                <a:pos x="317987796" y="313992801"/>
              </a:cxn>
              <a:cxn ang="0">
                <a:pos x="277880923" y="220957834"/>
              </a:cxn>
              <a:cxn ang="0">
                <a:pos x="317987796" y="177348386"/>
              </a:cxn>
              <a:cxn ang="0">
                <a:pos x="194803365" y="90127784"/>
              </a:cxn>
              <a:cxn ang="0">
                <a:pos x="194803365" y="0"/>
              </a:cxn>
              <a:cxn ang="0">
                <a:pos x="74484436" y="2907183"/>
              </a:cxn>
              <a:cxn ang="0">
                <a:pos x="97401683" y="26166351"/>
              </a:cxn>
              <a:cxn ang="0">
                <a:pos x="194803365" y="26166351"/>
              </a:cxn>
              <a:cxn ang="0">
                <a:pos x="74484436" y="313992801"/>
              </a:cxn>
              <a:cxn ang="0">
                <a:pos x="94536181" y="296547999"/>
              </a:cxn>
              <a:cxn ang="0">
                <a:pos x="194803365" y="250031368"/>
              </a:cxn>
              <a:cxn ang="0">
                <a:pos x="74484436" y="90127784"/>
              </a:cxn>
              <a:cxn ang="0">
                <a:pos x="114589617" y="177348386"/>
              </a:cxn>
              <a:cxn ang="0">
                <a:pos x="114589617" y="220957834"/>
              </a:cxn>
              <a:cxn ang="0">
                <a:pos x="74484436" y="313992801"/>
              </a:cxn>
              <a:cxn ang="0">
                <a:pos x="40106874" y="69775799"/>
              </a:cxn>
              <a:cxn ang="0">
                <a:pos x="0" y="241309819"/>
              </a:cxn>
              <a:cxn ang="0">
                <a:pos x="0" y="296547999"/>
              </a:cxn>
              <a:cxn ang="0">
                <a:pos x="74484436" y="313992801"/>
              </a:cxn>
              <a:cxn ang="0">
                <a:pos x="37241372" y="220957834"/>
              </a:cxn>
              <a:cxn ang="0">
                <a:pos x="74484436" y="177348386"/>
              </a:cxn>
              <a:cxn ang="0">
                <a:pos x="65889622" y="90127784"/>
              </a:cxn>
              <a:cxn ang="0">
                <a:pos x="74484436" y="2907183"/>
              </a:cxn>
            </a:cxnLst>
            <a:rect l="0" t="0" r="0" b="0"/>
            <a:pathLst>
              <a:path w="136" h="108">
                <a:moveTo>
                  <a:pt x="136" y="39"/>
                </a:moveTo>
                <a:cubicBezTo>
                  <a:pt x="123" y="24"/>
                  <a:pt x="123" y="24"/>
                  <a:pt x="123" y="24"/>
                </a:cubicBezTo>
                <a:cubicBezTo>
                  <a:pt x="111" y="1"/>
                  <a:pt x="111" y="1"/>
                  <a:pt x="111" y="1"/>
                </a:cubicBezTo>
                <a:cubicBezTo>
                  <a:pt x="111" y="25"/>
                  <a:pt x="111" y="25"/>
                  <a:pt x="111" y="25"/>
                </a:cubicBezTo>
                <a:cubicBezTo>
                  <a:pt x="114" y="31"/>
                  <a:pt x="114" y="31"/>
                  <a:pt x="114" y="31"/>
                </a:cubicBezTo>
                <a:cubicBezTo>
                  <a:pt x="111" y="31"/>
                  <a:pt x="111" y="31"/>
                  <a:pt x="111" y="31"/>
                </a:cubicBezTo>
                <a:cubicBezTo>
                  <a:pt x="111" y="61"/>
                  <a:pt x="111" y="61"/>
                  <a:pt x="111" y="61"/>
                </a:cubicBezTo>
                <a:cubicBezTo>
                  <a:pt x="124" y="61"/>
                  <a:pt x="124" y="61"/>
                  <a:pt x="124" y="61"/>
                </a:cubicBezTo>
                <a:cubicBezTo>
                  <a:pt x="124" y="76"/>
                  <a:pt x="124" y="76"/>
                  <a:pt x="124" y="76"/>
                </a:cubicBezTo>
                <a:cubicBezTo>
                  <a:pt x="124" y="76"/>
                  <a:pt x="124" y="76"/>
                  <a:pt x="124" y="76"/>
                </a:cubicBezTo>
                <a:cubicBezTo>
                  <a:pt x="111" y="76"/>
                  <a:pt x="111" y="76"/>
                  <a:pt x="111" y="76"/>
                </a:cubicBezTo>
                <a:cubicBezTo>
                  <a:pt x="111" y="108"/>
                  <a:pt x="111" y="108"/>
                  <a:pt x="111" y="108"/>
                </a:cubicBezTo>
                <a:cubicBezTo>
                  <a:pt x="130" y="108"/>
                  <a:pt x="130" y="108"/>
                  <a:pt x="130" y="108"/>
                </a:cubicBezTo>
                <a:cubicBezTo>
                  <a:pt x="134" y="108"/>
                  <a:pt x="136" y="105"/>
                  <a:pt x="136" y="102"/>
                </a:cubicBezTo>
                <a:cubicBezTo>
                  <a:pt x="136" y="86"/>
                  <a:pt x="136" y="86"/>
                  <a:pt x="136" y="86"/>
                </a:cubicBezTo>
                <a:lnTo>
                  <a:pt x="136" y="39"/>
                </a:lnTo>
                <a:close/>
                <a:moveTo>
                  <a:pt x="111" y="1"/>
                </a:moveTo>
                <a:cubicBezTo>
                  <a:pt x="110" y="0"/>
                  <a:pt x="110" y="0"/>
                  <a:pt x="110" y="0"/>
                </a:cubicBezTo>
                <a:cubicBezTo>
                  <a:pt x="68" y="0"/>
                  <a:pt x="68" y="0"/>
                  <a:pt x="68" y="0"/>
                </a:cubicBezTo>
                <a:cubicBezTo>
                  <a:pt x="68" y="9"/>
                  <a:pt x="68" y="9"/>
                  <a:pt x="68" y="9"/>
                </a:cubicBezTo>
                <a:cubicBezTo>
                  <a:pt x="102" y="9"/>
                  <a:pt x="102" y="9"/>
                  <a:pt x="102" y="9"/>
                </a:cubicBezTo>
                <a:cubicBezTo>
                  <a:pt x="111" y="25"/>
                  <a:pt x="111" y="25"/>
                  <a:pt x="111" y="25"/>
                </a:cubicBezTo>
                <a:cubicBezTo>
                  <a:pt x="111" y="1"/>
                  <a:pt x="111" y="1"/>
                  <a:pt x="111" y="1"/>
                </a:cubicBezTo>
                <a:close/>
                <a:moveTo>
                  <a:pt x="68" y="86"/>
                </a:moveTo>
                <a:cubicBezTo>
                  <a:pt x="104" y="86"/>
                  <a:pt x="104" y="86"/>
                  <a:pt x="104" y="86"/>
                </a:cubicBezTo>
                <a:cubicBezTo>
                  <a:pt x="104" y="102"/>
                  <a:pt x="104" y="102"/>
                  <a:pt x="104" y="102"/>
                </a:cubicBezTo>
                <a:cubicBezTo>
                  <a:pt x="104" y="105"/>
                  <a:pt x="107" y="108"/>
                  <a:pt x="110" y="108"/>
                </a:cubicBezTo>
                <a:cubicBezTo>
                  <a:pt x="111" y="108"/>
                  <a:pt x="111" y="108"/>
                  <a:pt x="111" y="108"/>
                </a:cubicBezTo>
                <a:cubicBezTo>
                  <a:pt x="111" y="76"/>
                  <a:pt x="111" y="76"/>
                  <a:pt x="111" y="76"/>
                </a:cubicBezTo>
                <a:cubicBezTo>
                  <a:pt x="97" y="76"/>
                  <a:pt x="97" y="76"/>
                  <a:pt x="97" y="76"/>
                </a:cubicBezTo>
                <a:cubicBezTo>
                  <a:pt x="97" y="61"/>
                  <a:pt x="97" y="61"/>
                  <a:pt x="97" y="61"/>
                </a:cubicBezTo>
                <a:cubicBezTo>
                  <a:pt x="111" y="61"/>
                  <a:pt x="111" y="61"/>
                  <a:pt x="111" y="61"/>
                </a:cubicBezTo>
                <a:cubicBezTo>
                  <a:pt x="111" y="31"/>
                  <a:pt x="111" y="31"/>
                  <a:pt x="111" y="31"/>
                </a:cubicBezTo>
                <a:cubicBezTo>
                  <a:pt x="68" y="31"/>
                  <a:pt x="68" y="31"/>
                  <a:pt x="68" y="31"/>
                </a:cubicBezTo>
                <a:lnTo>
                  <a:pt x="68" y="86"/>
                </a:lnTo>
                <a:close/>
                <a:moveTo>
                  <a:pt x="68" y="0"/>
                </a:moveTo>
                <a:cubicBezTo>
                  <a:pt x="27" y="0"/>
                  <a:pt x="27" y="0"/>
                  <a:pt x="27" y="0"/>
                </a:cubicBezTo>
                <a:cubicBezTo>
                  <a:pt x="26" y="1"/>
                  <a:pt x="26" y="1"/>
                  <a:pt x="26" y="1"/>
                </a:cubicBezTo>
                <a:cubicBezTo>
                  <a:pt x="26" y="25"/>
                  <a:pt x="26" y="25"/>
                  <a:pt x="26" y="25"/>
                </a:cubicBezTo>
                <a:cubicBezTo>
                  <a:pt x="34" y="9"/>
                  <a:pt x="34" y="9"/>
                  <a:pt x="34" y="9"/>
                </a:cubicBezTo>
                <a:cubicBezTo>
                  <a:pt x="34" y="9"/>
                  <a:pt x="34" y="9"/>
                  <a:pt x="34" y="9"/>
                </a:cubicBezTo>
                <a:cubicBezTo>
                  <a:pt x="68" y="9"/>
                  <a:pt x="68" y="9"/>
                  <a:pt x="68" y="9"/>
                </a:cubicBezTo>
                <a:cubicBezTo>
                  <a:pt x="68" y="0"/>
                  <a:pt x="68" y="0"/>
                  <a:pt x="68" y="0"/>
                </a:cubicBezTo>
                <a:close/>
                <a:moveTo>
                  <a:pt x="26" y="108"/>
                </a:moveTo>
                <a:cubicBezTo>
                  <a:pt x="27" y="108"/>
                  <a:pt x="27" y="108"/>
                  <a:pt x="27" y="108"/>
                </a:cubicBezTo>
                <a:cubicBezTo>
                  <a:pt x="30" y="108"/>
                  <a:pt x="33" y="105"/>
                  <a:pt x="33" y="102"/>
                </a:cubicBezTo>
                <a:cubicBezTo>
                  <a:pt x="33" y="86"/>
                  <a:pt x="33" y="86"/>
                  <a:pt x="33" y="86"/>
                </a:cubicBezTo>
                <a:cubicBezTo>
                  <a:pt x="68" y="86"/>
                  <a:pt x="68" y="86"/>
                  <a:pt x="68" y="86"/>
                </a:cubicBezTo>
                <a:cubicBezTo>
                  <a:pt x="68" y="31"/>
                  <a:pt x="68" y="31"/>
                  <a:pt x="68" y="31"/>
                </a:cubicBezTo>
                <a:cubicBezTo>
                  <a:pt x="26" y="31"/>
                  <a:pt x="26" y="31"/>
                  <a:pt x="26" y="31"/>
                </a:cubicBezTo>
                <a:cubicBezTo>
                  <a:pt x="26" y="61"/>
                  <a:pt x="26" y="61"/>
                  <a:pt x="26" y="61"/>
                </a:cubicBezTo>
                <a:cubicBezTo>
                  <a:pt x="40" y="61"/>
                  <a:pt x="40" y="61"/>
                  <a:pt x="40" y="61"/>
                </a:cubicBezTo>
                <a:cubicBezTo>
                  <a:pt x="40" y="76"/>
                  <a:pt x="40" y="76"/>
                  <a:pt x="40" y="76"/>
                </a:cubicBezTo>
                <a:cubicBezTo>
                  <a:pt x="40" y="76"/>
                  <a:pt x="40" y="76"/>
                  <a:pt x="40" y="76"/>
                </a:cubicBezTo>
                <a:cubicBezTo>
                  <a:pt x="26" y="76"/>
                  <a:pt x="26" y="76"/>
                  <a:pt x="26" y="76"/>
                </a:cubicBezTo>
                <a:lnTo>
                  <a:pt x="26" y="108"/>
                </a:lnTo>
                <a:close/>
                <a:moveTo>
                  <a:pt x="26" y="1"/>
                </a:moveTo>
                <a:cubicBezTo>
                  <a:pt x="14" y="24"/>
                  <a:pt x="14" y="24"/>
                  <a:pt x="14" y="24"/>
                </a:cubicBezTo>
                <a:cubicBezTo>
                  <a:pt x="0" y="39"/>
                  <a:pt x="0" y="39"/>
                  <a:pt x="0" y="39"/>
                </a:cubicBezTo>
                <a:cubicBezTo>
                  <a:pt x="0" y="83"/>
                  <a:pt x="0" y="83"/>
                  <a:pt x="0" y="83"/>
                </a:cubicBezTo>
                <a:cubicBezTo>
                  <a:pt x="0" y="86"/>
                  <a:pt x="0" y="86"/>
                  <a:pt x="0" y="86"/>
                </a:cubicBezTo>
                <a:cubicBezTo>
                  <a:pt x="0" y="102"/>
                  <a:pt x="0" y="102"/>
                  <a:pt x="0" y="102"/>
                </a:cubicBezTo>
                <a:cubicBezTo>
                  <a:pt x="0" y="105"/>
                  <a:pt x="3" y="108"/>
                  <a:pt x="7" y="108"/>
                </a:cubicBezTo>
                <a:cubicBezTo>
                  <a:pt x="26" y="108"/>
                  <a:pt x="26" y="108"/>
                  <a:pt x="26" y="108"/>
                </a:cubicBezTo>
                <a:cubicBezTo>
                  <a:pt x="26" y="76"/>
                  <a:pt x="26" y="76"/>
                  <a:pt x="26" y="76"/>
                </a:cubicBezTo>
                <a:cubicBezTo>
                  <a:pt x="13" y="76"/>
                  <a:pt x="13" y="76"/>
                  <a:pt x="13" y="76"/>
                </a:cubicBezTo>
                <a:cubicBezTo>
                  <a:pt x="13" y="61"/>
                  <a:pt x="13" y="61"/>
                  <a:pt x="13" y="61"/>
                </a:cubicBezTo>
                <a:cubicBezTo>
                  <a:pt x="26" y="61"/>
                  <a:pt x="26" y="61"/>
                  <a:pt x="26" y="61"/>
                </a:cubicBezTo>
                <a:cubicBezTo>
                  <a:pt x="26" y="31"/>
                  <a:pt x="26" y="31"/>
                  <a:pt x="26" y="31"/>
                </a:cubicBezTo>
                <a:cubicBezTo>
                  <a:pt x="23" y="31"/>
                  <a:pt x="23" y="31"/>
                  <a:pt x="23" y="31"/>
                </a:cubicBezTo>
                <a:cubicBezTo>
                  <a:pt x="26" y="25"/>
                  <a:pt x="26" y="25"/>
                  <a:pt x="26" y="25"/>
                </a:cubicBezTo>
                <a:lnTo>
                  <a:pt x="26" y="1"/>
                </a:lnTo>
                <a:close/>
              </a:path>
            </a:pathLst>
          </a:custGeom>
          <a:solidFill>
            <a:schemeClr val="bg1">
              <a:alpha val="100000"/>
            </a:schemeClr>
          </a:solidFill>
          <a:ln w="9525">
            <a:noFill/>
          </a:ln>
        </p:spPr>
        <p:txBody>
          <a:bodyPr/>
          <a:lstStyle/>
          <a:p>
            <a:endParaRPr lang="zh-CN" altLang="en-US"/>
          </a:p>
        </p:txBody>
      </p:sp>
      <p:sp>
        <p:nvSpPr>
          <p:cNvPr id="32979" name="Freeform 213"/>
          <p:cNvSpPr/>
          <p:nvPr/>
        </p:nvSpPr>
        <p:spPr>
          <a:xfrm>
            <a:off x="8224838" y="3887788"/>
            <a:ext cx="98425" cy="98425"/>
          </a:xfrm>
          <a:custGeom>
            <a:avLst/>
            <a:gdLst/>
            <a:ahLst/>
            <a:cxnLst>
              <a:cxn ang="0">
                <a:pos x="34557357" y="152626629"/>
              </a:cxn>
              <a:cxn ang="0">
                <a:pos x="80633833" y="167025528"/>
              </a:cxn>
              <a:cxn ang="0">
                <a:pos x="167025528" y="83513613"/>
              </a:cxn>
              <a:cxn ang="0">
                <a:pos x="80633833" y="0"/>
              </a:cxn>
              <a:cxn ang="0">
                <a:pos x="0" y="69114714"/>
              </a:cxn>
              <a:cxn ang="0">
                <a:pos x="80633833" y="69114714"/>
              </a:cxn>
              <a:cxn ang="0">
                <a:pos x="109429933" y="69114714"/>
              </a:cxn>
              <a:cxn ang="0">
                <a:pos x="92151255" y="92151255"/>
              </a:cxn>
              <a:cxn ang="0">
                <a:pos x="34557357" y="152626629"/>
              </a:cxn>
            </a:cxnLst>
            <a:rect l="0" t="0" r="0" b="0"/>
            <a:pathLst>
              <a:path w="58" h="58">
                <a:moveTo>
                  <a:pt x="12" y="53"/>
                </a:moveTo>
                <a:cubicBezTo>
                  <a:pt x="17" y="56"/>
                  <a:pt x="22" y="58"/>
                  <a:pt x="28" y="58"/>
                </a:cubicBezTo>
                <a:cubicBezTo>
                  <a:pt x="44" y="58"/>
                  <a:pt x="58" y="45"/>
                  <a:pt x="58" y="29"/>
                </a:cubicBezTo>
                <a:cubicBezTo>
                  <a:pt x="58" y="13"/>
                  <a:pt x="44" y="0"/>
                  <a:pt x="28" y="0"/>
                </a:cubicBezTo>
                <a:cubicBezTo>
                  <a:pt x="14" y="0"/>
                  <a:pt x="2" y="10"/>
                  <a:pt x="0" y="24"/>
                </a:cubicBezTo>
                <a:cubicBezTo>
                  <a:pt x="28" y="24"/>
                  <a:pt x="28" y="24"/>
                  <a:pt x="28" y="24"/>
                </a:cubicBezTo>
                <a:cubicBezTo>
                  <a:pt x="38" y="24"/>
                  <a:pt x="38" y="24"/>
                  <a:pt x="38" y="24"/>
                </a:cubicBezTo>
                <a:cubicBezTo>
                  <a:pt x="32" y="32"/>
                  <a:pt x="32" y="32"/>
                  <a:pt x="32" y="32"/>
                </a:cubicBezTo>
                <a:lnTo>
                  <a:pt x="12" y="53"/>
                </a:lnTo>
                <a:close/>
              </a:path>
            </a:pathLst>
          </a:custGeom>
          <a:solidFill>
            <a:schemeClr val="bg1">
              <a:alpha val="100000"/>
            </a:schemeClr>
          </a:solidFill>
          <a:ln w="9525">
            <a:noFill/>
          </a:ln>
        </p:spPr>
        <p:txBody>
          <a:bodyPr/>
          <a:lstStyle/>
          <a:p>
            <a:endParaRPr lang="zh-CN" altLang="en-US"/>
          </a:p>
        </p:txBody>
      </p:sp>
      <p:sp>
        <p:nvSpPr>
          <p:cNvPr id="32980" name="Freeform 214"/>
          <p:cNvSpPr/>
          <p:nvPr/>
        </p:nvSpPr>
        <p:spPr>
          <a:xfrm>
            <a:off x="8069263" y="3937000"/>
            <a:ext cx="203200" cy="192088"/>
          </a:xfrm>
          <a:custGeom>
            <a:avLst/>
            <a:gdLst/>
            <a:ahLst/>
            <a:cxnLst>
              <a:cxn ang="0">
                <a:pos x="154838400" y="173378969"/>
              </a:cxn>
              <a:cxn ang="0">
                <a:pos x="154838400" y="182046727"/>
              </a:cxn>
              <a:cxn ang="0">
                <a:pos x="154838400" y="193606005"/>
              </a:cxn>
              <a:cxn ang="0">
                <a:pos x="154838400" y="297632706"/>
              </a:cxn>
              <a:cxn ang="0">
                <a:pos x="114694547" y="326529201"/>
              </a:cxn>
              <a:cxn ang="0">
                <a:pos x="226522280" y="326529201"/>
              </a:cxn>
              <a:cxn ang="0">
                <a:pos x="192113747" y="297632706"/>
              </a:cxn>
              <a:cxn ang="0">
                <a:pos x="192113747" y="193606005"/>
              </a:cxn>
              <a:cxn ang="0">
                <a:pos x="192113747" y="182046727"/>
              </a:cxn>
              <a:cxn ang="0">
                <a:pos x="192113747" y="173378969"/>
              </a:cxn>
              <a:cxn ang="0">
                <a:pos x="289605720" y="63572629"/>
              </a:cxn>
              <a:cxn ang="0">
                <a:pos x="344085333" y="0"/>
              </a:cxn>
              <a:cxn ang="0">
                <a:pos x="260930813" y="0"/>
              </a:cxn>
              <a:cxn ang="0">
                <a:pos x="0" y="0"/>
              </a:cxn>
              <a:cxn ang="0">
                <a:pos x="154838400" y="173378969"/>
              </a:cxn>
            </a:cxnLst>
            <a:rect l="0" t="0" r="0" b="0"/>
            <a:pathLst>
              <a:path w="120" h="113">
                <a:moveTo>
                  <a:pt x="54" y="60"/>
                </a:moveTo>
                <a:cubicBezTo>
                  <a:pt x="54" y="63"/>
                  <a:pt x="54" y="63"/>
                  <a:pt x="54" y="63"/>
                </a:cubicBezTo>
                <a:cubicBezTo>
                  <a:pt x="54" y="67"/>
                  <a:pt x="54" y="67"/>
                  <a:pt x="54" y="67"/>
                </a:cubicBezTo>
                <a:cubicBezTo>
                  <a:pt x="54" y="103"/>
                  <a:pt x="54" y="103"/>
                  <a:pt x="54" y="103"/>
                </a:cubicBezTo>
                <a:cubicBezTo>
                  <a:pt x="46" y="104"/>
                  <a:pt x="40" y="108"/>
                  <a:pt x="40" y="113"/>
                </a:cubicBezTo>
                <a:cubicBezTo>
                  <a:pt x="79" y="113"/>
                  <a:pt x="79" y="113"/>
                  <a:pt x="79" y="113"/>
                </a:cubicBezTo>
                <a:cubicBezTo>
                  <a:pt x="79" y="108"/>
                  <a:pt x="74" y="105"/>
                  <a:pt x="67" y="103"/>
                </a:cubicBezTo>
                <a:cubicBezTo>
                  <a:pt x="67" y="67"/>
                  <a:pt x="67" y="67"/>
                  <a:pt x="67" y="67"/>
                </a:cubicBezTo>
                <a:cubicBezTo>
                  <a:pt x="67" y="63"/>
                  <a:pt x="67" y="63"/>
                  <a:pt x="67" y="63"/>
                </a:cubicBezTo>
                <a:cubicBezTo>
                  <a:pt x="67" y="60"/>
                  <a:pt x="67" y="60"/>
                  <a:pt x="67" y="60"/>
                </a:cubicBezTo>
                <a:cubicBezTo>
                  <a:pt x="101" y="22"/>
                  <a:pt x="101" y="22"/>
                  <a:pt x="101" y="22"/>
                </a:cubicBezTo>
                <a:cubicBezTo>
                  <a:pt x="120" y="0"/>
                  <a:pt x="120" y="0"/>
                  <a:pt x="120" y="0"/>
                </a:cubicBezTo>
                <a:cubicBezTo>
                  <a:pt x="91" y="0"/>
                  <a:pt x="91" y="0"/>
                  <a:pt x="91" y="0"/>
                </a:cubicBezTo>
                <a:cubicBezTo>
                  <a:pt x="0" y="0"/>
                  <a:pt x="0" y="0"/>
                  <a:pt x="0" y="0"/>
                </a:cubicBezTo>
                <a:lnTo>
                  <a:pt x="54" y="60"/>
                </a:lnTo>
                <a:close/>
              </a:path>
            </a:pathLst>
          </a:custGeom>
          <a:solidFill>
            <a:schemeClr val="bg1">
              <a:alpha val="100000"/>
            </a:schemeClr>
          </a:solidFill>
          <a:ln w="9525">
            <a:noFill/>
          </a:ln>
        </p:spPr>
        <p:txBody>
          <a:bodyPr/>
          <a:lstStyle/>
          <a:p>
            <a:endParaRPr lang="zh-CN" altLang="en-US"/>
          </a:p>
        </p:txBody>
      </p:sp>
      <p:sp>
        <p:nvSpPr>
          <p:cNvPr id="32981" name="Freeform 215"/>
          <p:cNvSpPr/>
          <p:nvPr/>
        </p:nvSpPr>
        <p:spPr>
          <a:xfrm>
            <a:off x="8099425" y="3176588"/>
            <a:ext cx="241300" cy="63500"/>
          </a:xfrm>
          <a:custGeom>
            <a:avLst/>
            <a:gdLst/>
            <a:ahLst/>
            <a:cxnLst>
              <a:cxn ang="0">
                <a:pos x="249496263" y="52924075"/>
              </a:cxn>
              <a:cxn ang="0">
                <a:pos x="133569075" y="52924075"/>
              </a:cxn>
              <a:cxn ang="0">
                <a:pos x="133569075" y="0"/>
              </a:cxn>
              <a:cxn ang="0">
                <a:pos x="0" y="0"/>
              </a:cxn>
              <a:cxn ang="0">
                <a:pos x="0" y="100806250"/>
              </a:cxn>
              <a:cxn ang="0">
                <a:pos x="383063750" y="100806250"/>
              </a:cxn>
              <a:cxn ang="0">
                <a:pos x="383063750" y="0"/>
              </a:cxn>
              <a:cxn ang="0">
                <a:pos x="249496263" y="0"/>
              </a:cxn>
              <a:cxn ang="0">
                <a:pos x="249496263" y="52924075"/>
              </a:cxn>
            </a:cxnLst>
            <a:rect l="0" t="0" r="0" b="0"/>
            <a:pathLst>
              <a:path w="152" h="40">
                <a:moveTo>
                  <a:pt x="99" y="21"/>
                </a:moveTo>
                <a:lnTo>
                  <a:pt x="53" y="21"/>
                </a:lnTo>
                <a:lnTo>
                  <a:pt x="53" y="0"/>
                </a:lnTo>
                <a:lnTo>
                  <a:pt x="0" y="0"/>
                </a:lnTo>
                <a:lnTo>
                  <a:pt x="0" y="40"/>
                </a:lnTo>
                <a:lnTo>
                  <a:pt x="152" y="40"/>
                </a:lnTo>
                <a:lnTo>
                  <a:pt x="152" y="0"/>
                </a:lnTo>
                <a:lnTo>
                  <a:pt x="99" y="0"/>
                </a:lnTo>
                <a:lnTo>
                  <a:pt x="99" y="21"/>
                </a:lnTo>
                <a:close/>
              </a:path>
            </a:pathLst>
          </a:custGeom>
          <a:solidFill>
            <a:schemeClr val="bg1">
              <a:alpha val="100000"/>
            </a:schemeClr>
          </a:solidFill>
          <a:ln w="9525">
            <a:noFill/>
          </a:ln>
        </p:spPr>
        <p:txBody>
          <a:bodyPr/>
          <a:lstStyle/>
          <a:p>
            <a:endParaRPr lang="zh-CN" altLang="en-US"/>
          </a:p>
        </p:txBody>
      </p:sp>
      <p:sp>
        <p:nvSpPr>
          <p:cNvPr id="32982" name="Rectangle 216"/>
          <p:cNvSpPr/>
          <p:nvPr/>
        </p:nvSpPr>
        <p:spPr>
          <a:xfrm>
            <a:off x="8197850" y="3176588"/>
            <a:ext cx="44450" cy="17462"/>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83" name="Freeform 217"/>
          <p:cNvSpPr>
            <a:spLocks noEditPoints="1"/>
          </p:cNvSpPr>
          <p:nvPr/>
        </p:nvSpPr>
        <p:spPr>
          <a:xfrm>
            <a:off x="8099425" y="3036888"/>
            <a:ext cx="241300" cy="125412"/>
          </a:xfrm>
          <a:custGeom>
            <a:avLst/>
            <a:gdLst/>
            <a:ahLst/>
            <a:cxnLst>
              <a:cxn ang="0">
                <a:pos x="284778450" y="0"/>
              </a:cxn>
              <a:cxn ang="0">
                <a:pos x="189012513" y="0"/>
              </a:cxn>
              <a:cxn ang="0">
                <a:pos x="189012513" y="32762694"/>
              </a:cxn>
              <a:cxn ang="0">
                <a:pos x="252015625" y="32762694"/>
              </a:cxn>
              <a:cxn ang="0">
                <a:pos x="252015625" y="73085034"/>
              </a:cxn>
              <a:cxn ang="0">
                <a:pos x="189012513" y="73085034"/>
              </a:cxn>
              <a:cxn ang="0">
                <a:pos x="189012513" y="199092344"/>
              </a:cxn>
              <a:cxn ang="0">
                <a:pos x="249496263" y="199092344"/>
              </a:cxn>
              <a:cxn ang="0">
                <a:pos x="383063750" y="199092344"/>
              </a:cxn>
              <a:cxn ang="0">
                <a:pos x="383063750" y="73085034"/>
              </a:cxn>
              <a:cxn ang="0">
                <a:pos x="284778450" y="73085034"/>
              </a:cxn>
              <a:cxn ang="0">
                <a:pos x="284778450" y="0"/>
              </a:cxn>
              <a:cxn ang="0">
                <a:pos x="189012513" y="0"/>
              </a:cxn>
              <a:cxn ang="0">
                <a:pos x="95765938" y="0"/>
              </a:cxn>
              <a:cxn ang="0">
                <a:pos x="95765938" y="73085034"/>
              </a:cxn>
              <a:cxn ang="0">
                <a:pos x="0" y="73085034"/>
              </a:cxn>
              <a:cxn ang="0">
                <a:pos x="0" y="199092344"/>
              </a:cxn>
              <a:cxn ang="0">
                <a:pos x="133569075" y="199092344"/>
              </a:cxn>
              <a:cxn ang="0">
                <a:pos x="189012513" y="199092344"/>
              </a:cxn>
              <a:cxn ang="0">
                <a:pos x="189012513" y="73085034"/>
              </a:cxn>
              <a:cxn ang="0">
                <a:pos x="131048125" y="73085034"/>
              </a:cxn>
              <a:cxn ang="0">
                <a:pos x="131048125" y="73085034"/>
              </a:cxn>
              <a:cxn ang="0">
                <a:pos x="131048125" y="32762694"/>
              </a:cxn>
              <a:cxn ang="0">
                <a:pos x="189012513" y="32762694"/>
              </a:cxn>
              <a:cxn ang="0">
                <a:pos x="189012513" y="0"/>
              </a:cxn>
            </a:cxnLst>
            <a:rect l="0" t="0" r="0" b="0"/>
            <a:pathLst>
              <a:path w="152" h="79">
                <a:moveTo>
                  <a:pt x="113" y="0"/>
                </a:moveTo>
                <a:lnTo>
                  <a:pt x="75" y="0"/>
                </a:lnTo>
                <a:lnTo>
                  <a:pt x="75" y="13"/>
                </a:lnTo>
                <a:lnTo>
                  <a:pt x="100" y="13"/>
                </a:lnTo>
                <a:lnTo>
                  <a:pt x="100" y="29"/>
                </a:lnTo>
                <a:lnTo>
                  <a:pt x="75" y="29"/>
                </a:lnTo>
                <a:lnTo>
                  <a:pt x="75" y="79"/>
                </a:lnTo>
                <a:lnTo>
                  <a:pt x="99" y="79"/>
                </a:lnTo>
                <a:lnTo>
                  <a:pt x="152" y="79"/>
                </a:lnTo>
                <a:lnTo>
                  <a:pt x="152" y="29"/>
                </a:lnTo>
                <a:lnTo>
                  <a:pt x="113" y="29"/>
                </a:lnTo>
                <a:lnTo>
                  <a:pt x="113" y="0"/>
                </a:lnTo>
                <a:close/>
                <a:moveTo>
                  <a:pt x="75" y="0"/>
                </a:moveTo>
                <a:lnTo>
                  <a:pt x="38" y="0"/>
                </a:lnTo>
                <a:lnTo>
                  <a:pt x="38" y="29"/>
                </a:lnTo>
                <a:lnTo>
                  <a:pt x="0" y="29"/>
                </a:lnTo>
                <a:lnTo>
                  <a:pt x="0" y="79"/>
                </a:lnTo>
                <a:lnTo>
                  <a:pt x="53" y="79"/>
                </a:lnTo>
                <a:lnTo>
                  <a:pt x="75" y="79"/>
                </a:lnTo>
                <a:lnTo>
                  <a:pt x="75" y="29"/>
                </a:lnTo>
                <a:lnTo>
                  <a:pt x="52" y="29"/>
                </a:lnTo>
                <a:lnTo>
                  <a:pt x="52" y="13"/>
                </a:lnTo>
                <a:lnTo>
                  <a:pt x="75" y="13"/>
                </a:lnTo>
                <a:lnTo>
                  <a:pt x="75" y="0"/>
                </a:lnTo>
                <a:close/>
              </a:path>
            </a:pathLst>
          </a:custGeom>
          <a:solidFill>
            <a:schemeClr val="bg1">
              <a:alpha val="100000"/>
            </a:schemeClr>
          </a:solidFill>
          <a:ln w="9525">
            <a:noFill/>
          </a:ln>
        </p:spPr>
        <p:txBody>
          <a:bodyPr/>
          <a:lstStyle/>
          <a:p>
            <a:endParaRPr lang="zh-CN" altLang="en-US"/>
          </a:p>
        </p:txBody>
      </p:sp>
      <p:sp>
        <p:nvSpPr>
          <p:cNvPr id="32984" name="Freeform 218"/>
          <p:cNvSpPr>
            <a:spLocks noEditPoints="1"/>
          </p:cNvSpPr>
          <p:nvPr/>
        </p:nvSpPr>
        <p:spPr>
          <a:xfrm>
            <a:off x="6972300" y="4310063"/>
            <a:ext cx="223838" cy="138112"/>
          </a:xfrm>
          <a:custGeom>
            <a:avLst/>
            <a:gdLst/>
            <a:ahLst/>
            <a:cxnLst>
              <a:cxn ang="0">
                <a:pos x="279738762" y="219253594"/>
              </a:cxn>
              <a:cxn ang="0">
                <a:pos x="355343619" y="219253594"/>
              </a:cxn>
              <a:cxn ang="0">
                <a:pos x="355343619" y="120967062"/>
              </a:cxn>
              <a:cxn ang="0">
                <a:pos x="312500073" y="120967062"/>
              </a:cxn>
              <a:cxn ang="0">
                <a:pos x="312500073" y="0"/>
              </a:cxn>
              <a:cxn ang="0">
                <a:pos x="279738762" y="0"/>
              </a:cxn>
              <a:cxn ang="0">
                <a:pos x="279738762" y="153729768"/>
              </a:cxn>
              <a:cxn ang="0">
                <a:pos x="309980705" y="153729768"/>
              </a:cxn>
              <a:cxn ang="0">
                <a:pos x="309980705" y="196571476"/>
              </a:cxn>
              <a:cxn ang="0">
                <a:pos x="309980705" y="196571476"/>
              </a:cxn>
              <a:cxn ang="0">
                <a:pos x="279738762" y="196571476"/>
              </a:cxn>
              <a:cxn ang="0">
                <a:pos x="279738762" y="219253594"/>
              </a:cxn>
              <a:cxn ang="0">
                <a:pos x="231854893" y="0"/>
              </a:cxn>
              <a:cxn ang="0">
                <a:pos x="231854893" y="120967062"/>
              </a:cxn>
              <a:cxn ang="0">
                <a:pos x="178932287" y="120967062"/>
              </a:cxn>
              <a:cxn ang="0">
                <a:pos x="178932287" y="153729768"/>
              </a:cxn>
              <a:cxn ang="0">
                <a:pos x="209174230" y="153729768"/>
              </a:cxn>
              <a:cxn ang="0">
                <a:pos x="209174230" y="196571476"/>
              </a:cxn>
              <a:cxn ang="0">
                <a:pos x="209174230" y="196571476"/>
              </a:cxn>
              <a:cxn ang="0">
                <a:pos x="178932287" y="196571476"/>
              </a:cxn>
              <a:cxn ang="0">
                <a:pos x="178932287" y="219253594"/>
              </a:cxn>
              <a:cxn ang="0">
                <a:pos x="279738762" y="219253594"/>
              </a:cxn>
              <a:cxn ang="0">
                <a:pos x="279738762" y="196571476"/>
              </a:cxn>
              <a:cxn ang="0">
                <a:pos x="252016188" y="196571476"/>
              </a:cxn>
              <a:cxn ang="0">
                <a:pos x="252016188" y="153729768"/>
              </a:cxn>
              <a:cxn ang="0">
                <a:pos x="279738762" y="153729768"/>
              </a:cxn>
              <a:cxn ang="0">
                <a:pos x="279738762" y="0"/>
              </a:cxn>
              <a:cxn ang="0">
                <a:pos x="231854893" y="0"/>
              </a:cxn>
              <a:cxn ang="0">
                <a:pos x="178932287" y="120967062"/>
              </a:cxn>
              <a:cxn ang="0">
                <a:pos x="75604856" y="120967062"/>
              </a:cxn>
              <a:cxn ang="0">
                <a:pos x="75604856" y="153729768"/>
              </a:cxn>
              <a:cxn ang="0">
                <a:pos x="108367755" y="153729768"/>
              </a:cxn>
              <a:cxn ang="0">
                <a:pos x="108367755" y="196571476"/>
              </a:cxn>
              <a:cxn ang="0">
                <a:pos x="108367755" y="196571476"/>
              </a:cxn>
              <a:cxn ang="0">
                <a:pos x="75604856" y="196571476"/>
              </a:cxn>
              <a:cxn ang="0">
                <a:pos x="75604856" y="219253594"/>
              </a:cxn>
              <a:cxn ang="0">
                <a:pos x="178932287" y="219253594"/>
              </a:cxn>
              <a:cxn ang="0">
                <a:pos x="178932287" y="196571476"/>
              </a:cxn>
              <a:cxn ang="0">
                <a:pos x="148690345" y="196571476"/>
              </a:cxn>
              <a:cxn ang="0">
                <a:pos x="148690345" y="153729768"/>
              </a:cxn>
              <a:cxn ang="0">
                <a:pos x="178932287" y="153729768"/>
              </a:cxn>
              <a:cxn ang="0">
                <a:pos x="178932287" y="120967062"/>
              </a:cxn>
              <a:cxn ang="0">
                <a:pos x="75604856" y="120967062"/>
              </a:cxn>
              <a:cxn ang="0">
                <a:pos x="0" y="120967062"/>
              </a:cxn>
              <a:cxn ang="0">
                <a:pos x="0" y="219253594"/>
              </a:cxn>
              <a:cxn ang="0">
                <a:pos x="75604856" y="219253594"/>
              </a:cxn>
              <a:cxn ang="0">
                <a:pos x="75604856" y="196571476"/>
              </a:cxn>
              <a:cxn ang="0">
                <a:pos x="47883869" y="196571476"/>
              </a:cxn>
              <a:cxn ang="0">
                <a:pos x="47883869" y="153729768"/>
              </a:cxn>
              <a:cxn ang="0">
                <a:pos x="75604856" y="153729768"/>
              </a:cxn>
              <a:cxn ang="0">
                <a:pos x="75604856" y="120967062"/>
              </a:cxn>
            </a:cxnLst>
            <a:rect l="0" t="0" r="0" b="0"/>
            <a:pathLst>
              <a:path w="141" h="87">
                <a:moveTo>
                  <a:pt x="111" y="87"/>
                </a:moveTo>
                <a:lnTo>
                  <a:pt x="141" y="87"/>
                </a:lnTo>
                <a:lnTo>
                  <a:pt x="141" y="48"/>
                </a:lnTo>
                <a:lnTo>
                  <a:pt x="124" y="48"/>
                </a:lnTo>
                <a:lnTo>
                  <a:pt x="124" y="0"/>
                </a:lnTo>
                <a:lnTo>
                  <a:pt x="111" y="0"/>
                </a:lnTo>
                <a:lnTo>
                  <a:pt x="111" y="61"/>
                </a:lnTo>
                <a:lnTo>
                  <a:pt x="123" y="61"/>
                </a:lnTo>
                <a:lnTo>
                  <a:pt x="123" y="78"/>
                </a:lnTo>
                <a:lnTo>
                  <a:pt x="111" y="78"/>
                </a:lnTo>
                <a:lnTo>
                  <a:pt x="111" y="87"/>
                </a:lnTo>
                <a:close/>
                <a:moveTo>
                  <a:pt x="92" y="0"/>
                </a:moveTo>
                <a:lnTo>
                  <a:pt x="92" y="48"/>
                </a:lnTo>
                <a:lnTo>
                  <a:pt x="71" y="48"/>
                </a:lnTo>
                <a:lnTo>
                  <a:pt x="71" y="61"/>
                </a:lnTo>
                <a:lnTo>
                  <a:pt x="83" y="61"/>
                </a:lnTo>
                <a:lnTo>
                  <a:pt x="83" y="78"/>
                </a:lnTo>
                <a:lnTo>
                  <a:pt x="71" y="78"/>
                </a:lnTo>
                <a:lnTo>
                  <a:pt x="71" y="87"/>
                </a:lnTo>
                <a:lnTo>
                  <a:pt x="111" y="87"/>
                </a:lnTo>
                <a:lnTo>
                  <a:pt x="111" y="78"/>
                </a:lnTo>
                <a:lnTo>
                  <a:pt x="100" y="78"/>
                </a:lnTo>
                <a:lnTo>
                  <a:pt x="100" y="61"/>
                </a:lnTo>
                <a:lnTo>
                  <a:pt x="111" y="61"/>
                </a:lnTo>
                <a:lnTo>
                  <a:pt x="111" y="0"/>
                </a:lnTo>
                <a:lnTo>
                  <a:pt x="92" y="0"/>
                </a:lnTo>
                <a:close/>
                <a:moveTo>
                  <a:pt x="71" y="48"/>
                </a:moveTo>
                <a:lnTo>
                  <a:pt x="30" y="48"/>
                </a:lnTo>
                <a:lnTo>
                  <a:pt x="30" y="61"/>
                </a:lnTo>
                <a:lnTo>
                  <a:pt x="43" y="61"/>
                </a:lnTo>
                <a:lnTo>
                  <a:pt x="43" y="78"/>
                </a:lnTo>
                <a:lnTo>
                  <a:pt x="30" y="78"/>
                </a:lnTo>
                <a:lnTo>
                  <a:pt x="30" y="87"/>
                </a:lnTo>
                <a:lnTo>
                  <a:pt x="71" y="87"/>
                </a:lnTo>
                <a:lnTo>
                  <a:pt x="71" y="78"/>
                </a:lnTo>
                <a:lnTo>
                  <a:pt x="59" y="78"/>
                </a:lnTo>
                <a:lnTo>
                  <a:pt x="59" y="61"/>
                </a:lnTo>
                <a:lnTo>
                  <a:pt x="71" y="61"/>
                </a:lnTo>
                <a:lnTo>
                  <a:pt x="71" y="48"/>
                </a:lnTo>
                <a:close/>
                <a:moveTo>
                  <a:pt x="30" y="48"/>
                </a:moveTo>
                <a:lnTo>
                  <a:pt x="0" y="48"/>
                </a:lnTo>
                <a:lnTo>
                  <a:pt x="0" y="87"/>
                </a:lnTo>
                <a:lnTo>
                  <a:pt x="30" y="87"/>
                </a:lnTo>
                <a:lnTo>
                  <a:pt x="30" y="78"/>
                </a:lnTo>
                <a:lnTo>
                  <a:pt x="19" y="78"/>
                </a:lnTo>
                <a:lnTo>
                  <a:pt x="19" y="61"/>
                </a:lnTo>
                <a:lnTo>
                  <a:pt x="30" y="61"/>
                </a:lnTo>
                <a:lnTo>
                  <a:pt x="30" y="48"/>
                </a:lnTo>
                <a:close/>
              </a:path>
            </a:pathLst>
          </a:custGeom>
          <a:solidFill>
            <a:schemeClr val="bg1">
              <a:alpha val="100000"/>
            </a:schemeClr>
          </a:solidFill>
          <a:ln w="9525">
            <a:noFill/>
          </a:ln>
        </p:spPr>
        <p:txBody>
          <a:bodyPr/>
          <a:lstStyle/>
          <a:p>
            <a:endParaRPr lang="zh-CN" altLang="en-US"/>
          </a:p>
        </p:txBody>
      </p:sp>
      <p:sp>
        <p:nvSpPr>
          <p:cNvPr id="32985" name="Freeform 219"/>
          <p:cNvSpPr/>
          <p:nvPr/>
        </p:nvSpPr>
        <p:spPr>
          <a:xfrm>
            <a:off x="6919913" y="4457700"/>
            <a:ext cx="301625" cy="96838"/>
          </a:xfrm>
          <a:custGeom>
            <a:avLst/>
            <a:gdLst/>
            <a:ahLst/>
            <a:cxnLst>
              <a:cxn ang="0">
                <a:pos x="463708750" y="153731119"/>
              </a:cxn>
              <a:cxn ang="0">
                <a:pos x="478829688" y="0"/>
              </a:cxn>
              <a:cxn ang="0">
                <a:pos x="0" y="0"/>
              </a:cxn>
              <a:cxn ang="0">
                <a:pos x="55443438" y="153731119"/>
              </a:cxn>
              <a:cxn ang="0">
                <a:pos x="463708750" y="153731119"/>
              </a:cxn>
            </a:cxnLst>
            <a:rect l="0" t="0" r="0" b="0"/>
            <a:pathLst>
              <a:path w="190" h="61">
                <a:moveTo>
                  <a:pt x="184" y="61"/>
                </a:moveTo>
                <a:lnTo>
                  <a:pt x="190" y="0"/>
                </a:lnTo>
                <a:lnTo>
                  <a:pt x="0" y="0"/>
                </a:lnTo>
                <a:lnTo>
                  <a:pt x="22" y="61"/>
                </a:lnTo>
                <a:lnTo>
                  <a:pt x="184" y="61"/>
                </a:lnTo>
                <a:close/>
              </a:path>
            </a:pathLst>
          </a:custGeom>
          <a:solidFill>
            <a:schemeClr val="bg1">
              <a:alpha val="100000"/>
            </a:schemeClr>
          </a:solidFill>
          <a:ln w="9525">
            <a:noFill/>
          </a:ln>
        </p:spPr>
        <p:txBody>
          <a:bodyPr/>
          <a:lstStyle/>
          <a:p>
            <a:endParaRPr lang="zh-CN" altLang="en-US"/>
          </a:p>
        </p:txBody>
      </p:sp>
      <p:sp>
        <p:nvSpPr>
          <p:cNvPr id="32986" name="Freeform 220"/>
          <p:cNvSpPr>
            <a:spLocks noEditPoints="1"/>
          </p:cNvSpPr>
          <p:nvPr/>
        </p:nvSpPr>
        <p:spPr>
          <a:xfrm>
            <a:off x="7929563" y="3351213"/>
            <a:ext cx="149225" cy="238125"/>
          </a:xfrm>
          <a:custGeom>
            <a:avLst/>
            <a:gdLst/>
            <a:ahLst/>
            <a:cxnLst>
              <a:cxn ang="0">
                <a:pos x="236894688" y="378023438"/>
              </a:cxn>
              <a:cxn ang="0">
                <a:pos x="209173763" y="10080625"/>
              </a:cxn>
              <a:cxn ang="0">
                <a:pos x="189012513" y="0"/>
              </a:cxn>
              <a:cxn ang="0">
                <a:pos x="209173763" y="32762825"/>
              </a:cxn>
              <a:cxn ang="0">
                <a:pos x="209173763" y="244455950"/>
              </a:cxn>
              <a:cxn ang="0">
                <a:pos x="189012513" y="272176875"/>
              </a:cxn>
              <a:cxn ang="0">
                <a:pos x="209173763" y="302418750"/>
              </a:cxn>
              <a:cxn ang="0">
                <a:pos x="189012513" y="302418750"/>
              </a:cxn>
              <a:cxn ang="0">
                <a:pos x="209173763" y="322580000"/>
              </a:cxn>
              <a:cxn ang="0">
                <a:pos x="209173763" y="352821875"/>
              </a:cxn>
              <a:cxn ang="0">
                <a:pos x="189012513" y="378023438"/>
              </a:cxn>
              <a:cxn ang="0">
                <a:pos x="163810950" y="10080625"/>
              </a:cxn>
              <a:cxn ang="0">
                <a:pos x="118448138" y="32762825"/>
              </a:cxn>
              <a:cxn ang="0">
                <a:pos x="189012513" y="0"/>
              </a:cxn>
              <a:cxn ang="0">
                <a:pos x="163810950" y="0"/>
              </a:cxn>
              <a:cxn ang="0">
                <a:pos x="189012513" y="378023438"/>
              </a:cxn>
              <a:cxn ang="0">
                <a:pos x="163810950" y="352821875"/>
              </a:cxn>
              <a:cxn ang="0">
                <a:pos x="189012513" y="322580000"/>
              </a:cxn>
              <a:cxn ang="0">
                <a:pos x="163810950" y="302418750"/>
              </a:cxn>
              <a:cxn ang="0">
                <a:pos x="189012513" y="272176875"/>
              </a:cxn>
              <a:cxn ang="0">
                <a:pos x="118448138" y="244455950"/>
              </a:cxn>
              <a:cxn ang="0">
                <a:pos x="141128750" y="272176875"/>
              </a:cxn>
              <a:cxn ang="0">
                <a:pos x="141128750" y="302418750"/>
              </a:cxn>
              <a:cxn ang="0">
                <a:pos x="118448138" y="322580000"/>
              </a:cxn>
              <a:cxn ang="0">
                <a:pos x="141128750" y="352821875"/>
              </a:cxn>
              <a:cxn ang="0">
                <a:pos x="118448138" y="352821875"/>
              </a:cxn>
              <a:cxn ang="0">
                <a:pos x="118448138" y="10080625"/>
              </a:cxn>
              <a:cxn ang="0">
                <a:pos x="47883763" y="32762825"/>
              </a:cxn>
              <a:cxn ang="0">
                <a:pos x="118448138" y="10080625"/>
              </a:cxn>
              <a:cxn ang="0">
                <a:pos x="47883763" y="378023438"/>
              </a:cxn>
              <a:cxn ang="0">
                <a:pos x="118448138" y="352821875"/>
              </a:cxn>
              <a:cxn ang="0">
                <a:pos x="95765938" y="322580000"/>
              </a:cxn>
              <a:cxn ang="0">
                <a:pos x="118448138" y="302418750"/>
              </a:cxn>
              <a:cxn ang="0">
                <a:pos x="95765938" y="272176875"/>
              </a:cxn>
              <a:cxn ang="0">
                <a:pos x="118448138" y="244455950"/>
              </a:cxn>
              <a:cxn ang="0">
                <a:pos x="47883763" y="272176875"/>
              </a:cxn>
              <a:cxn ang="0">
                <a:pos x="70564375" y="302418750"/>
              </a:cxn>
              <a:cxn ang="0">
                <a:pos x="47883763" y="302418750"/>
              </a:cxn>
              <a:cxn ang="0">
                <a:pos x="70564375" y="322580000"/>
              </a:cxn>
              <a:cxn ang="0">
                <a:pos x="70564375" y="352821875"/>
              </a:cxn>
              <a:cxn ang="0">
                <a:pos x="47883763" y="378023438"/>
              </a:cxn>
              <a:cxn ang="0">
                <a:pos x="0" y="10080625"/>
              </a:cxn>
              <a:cxn ang="0">
                <a:pos x="47883763" y="378023438"/>
              </a:cxn>
              <a:cxn ang="0">
                <a:pos x="27722513" y="352821875"/>
              </a:cxn>
              <a:cxn ang="0">
                <a:pos x="47883763" y="322580000"/>
              </a:cxn>
              <a:cxn ang="0">
                <a:pos x="27722513" y="302418750"/>
              </a:cxn>
              <a:cxn ang="0">
                <a:pos x="47883763" y="272176875"/>
              </a:cxn>
              <a:cxn ang="0">
                <a:pos x="27722513" y="244455950"/>
              </a:cxn>
              <a:cxn ang="0">
                <a:pos x="47883763" y="32762825"/>
              </a:cxn>
            </a:cxnLst>
            <a:rect l="0" t="0" r="0" b="0"/>
            <a:pathLst>
              <a:path w="94" h="150">
                <a:moveTo>
                  <a:pt x="75" y="150"/>
                </a:moveTo>
                <a:lnTo>
                  <a:pt x="94" y="150"/>
                </a:lnTo>
                <a:lnTo>
                  <a:pt x="94" y="4"/>
                </a:lnTo>
                <a:lnTo>
                  <a:pt x="83" y="4"/>
                </a:lnTo>
                <a:lnTo>
                  <a:pt x="83" y="0"/>
                </a:lnTo>
                <a:lnTo>
                  <a:pt x="75" y="0"/>
                </a:lnTo>
                <a:lnTo>
                  <a:pt x="75" y="13"/>
                </a:lnTo>
                <a:lnTo>
                  <a:pt x="83" y="13"/>
                </a:lnTo>
                <a:lnTo>
                  <a:pt x="83" y="97"/>
                </a:lnTo>
                <a:lnTo>
                  <a:pt x="75" y="97"/>
                </a:lnTo>
                <a:lnTo>
                  <a:pt x="75" y="108"/>
                </a:lnTo>
                <a:lnTo>
                  <a:pt x="83" y="108"/>
                </a:lnTo>
                <a:lnTo>
                  <a:pt x="83" y="120"/>
                </a:lnTo>
                <a:lnTo>
                  <a:pt x="75" y="120"/>
                </a:lnTo>
                <a:lnTo>
                  <a:pt x="75" y="128"/>
                </a:lnTo>
                <a:lnTo>
                  <a:pt x="83" y="128"/>
                </a:lnTo>
                <a:lnTo>
                  <a:pt x="83" y="140"/>
                </a:lnTo>
                <a:lnTo>
                  <a:pt x="75" y="140"/>
                </a:lnTo>
                <a:lnTo>
                  <a:pt x="75" y="150"/>
                </a:lnTo>
                <a:close/>
                <a:moveTo>
                  <a:pt x="65" y="0"/>
                </a:moveTo>
                <a:lnTo>
                  <a:pt x="65" y="4"/>
                </a:lnTo>
                <a:lnTo>
                  <a:pt x="47" y="4"/>
                </a:lnTo>
                <a:lnTo>
                  <a:pt x="47" y="13"/>
                </a:lnTo>
                <a:lnTo>
                  <a:pt x="75" y="13"/>
                </a:lnTo>
                <a:lnTo>
                  <a:pt x="75" y="0"/>
                </a:lnTo>
                <a:lnTo>
                  <a:pt x="65" y="0"/>
                </a:lnTo>
                <a:close/>
                <a:moveTo>
                  <a:pt x="47" y="150"/>
                </a:moveTo>
                <a:lnTo>
                  <a:pt x="75" y="150"/>
                </a:lnTo>
                <a:lnTo>
                  <a:pt x="75" y="140"/>
                </a:lnTo>
                <a:lnTo>
                  <a:pt x="65" y="140"/>
                </a:lnTo>
                <a:lnTo>
                  <a:pt x="65" y="128"/>
                </a:lnTo>
                <a:lnTo>
                  <a:pt x="75" y="128"/>
                </a:lnTo>
                <a:lnTo>
                  <a:pt x="75" y="120"/>
                </a:lnTo>
                <a:lnTo>
                  <a:pt x="65" y="120"/>
                </a:lnTo>
                <a:lnTo>
                  <a:pt x="65" y="108"/>
                </a:lnTo>
                <a:lnTo>
                  <a:pt x="75" y="108"/>
                </a:lnTo>
                <a:lnTo>
                  <a:pt x="75" y="97"/>
                </a:lnTo>
                <a:lnTo>
                  <a:pt x="47" y="97"/>
                </a:lnTo>
                <a:lnTo>
                  <a:pt x="47" y="108"/>
                </a:lnTo>
                <a:lnTo>
                  <a:pt x="56" y="108"/>
                </a:lnTo>
                <a:lnTo>
                  <a:pt x="56" y="120"/>
                </a:lnTo>
                <a:lnTo>
                  <a:pt x="47" y="120"/>
                </a:lnTo>
                <a:lnTo>
                  <a:pt x="47" y="128"/>
                </a:lnTo>
                <a:lnTo>
                  <a:pt x="56" y="128"/>
                </a:lnTo>
                <a:lnTo>
                  <a:pt x="56" y="140"/>
                </a:lnTo>
                <a:lnTo>
                  <a:pt x="47" y="140"/>
                </a:lnTo>
                <a:lnTo>
                  <a:pt x="47" y="150"/>
                </a:lnTo>
                <a:close/>
                <a:moveTo>
                  <a:pt x="47" y="4"/>
                </a:moveTo>
                <a:lnTo>
                  <a:pt x="19" y="4"/>
                </a:lnTo>
                <a:lnTo>
                  <a:pt x="19" y="13"/>
                </a:lnTo>
                <a:lnTo>
                  <a:pt x="47" y="13"/>
                </a:lnTo>
                <a:lnTo>
                  <a:pt x="47" y="4"/>
                </a:lnTo>
                <a:close/>
                <a:moveTo>
                  <a:pt x="19" y="150"/>
                </a:moveTo>
                <a:lnTo>
                  <a:pt x="47" y="150"/>
                </a:lnTo>
                <a:lnTo>
                  <a:pt x="47" y="140"/>
                </a:lnTo>
                <a:lnTo>
                  <a:pt x="38" y="140"/>
                </a:lnTo>
                <a:lnTo>
                  <a:pt x="38" y="128"/>
                </a:lnTo>
                <a:lnTo>
                  <a:pt x="47" y="128"/>
                </a:lnTo>
                <a:lnTo>
                  <a:pt x="47" y="120"/>
                </a:lnTo>
                <a:lnTo>
                  <a:pt x="38" y="120"/>
                </a:lnTo>
                <a:lnTo>
                  <a:pt x="38" y="108"/>
                </a:lnTo>
                <a:lnTo>
                  <a:pt x="47" y="108"/>
                </a:lnTo>
                <a:lnTo>
                  <a:pt x="47" y="97"/>
                </a:lnTo>
                <a:lnTo>
                  <a:pt x="19" y="97"/>
                </a:lnTo>
                <a:lnTo>
                  <a:pt x="19" y="108"/>
                </a:lnTo>
                <a:lnTo>
                  <a:pt x="28" y="108"/>
                </a:lnTo>
                <a:lnTo>
                  <a:pt x="28" y="120"/>
                </a:lnTo>
                <a:lnTo>
                  <a:pt x="19" y="120"/>
                </a:lnTo>
                <a:lnTo>
                  <a:pt x="19" y="128"/>
                </a:lnTo>
                <a:lnTo>
                  <a:pt x="28" y="128"/>
                </a:lnTo>
                <a:lnTo>
                  <a:pt x="28" y="140"/>
                </a:lnTo>
                <a:lnTo>
                  <a:pt x="19" y="140"/>
                </a:lnTo>
                <a:lnTo>
                  <a:pt x="19" y="150"/>
                </a:lnTo>
                <a:close/>
                <a:moveTo>
                  <a:pt x="19" y="4"/>
                </a:moveTo>
                <a:lnTo>
                  <a:pt x="0" y="4"/>
                </a:lnTo>
                <a:lnTo>
                  <a:pt x="0" y="150"/>
                </a:lnTo>
                <a:lnTo>
                  <a:pt x="19" y="150"/>
                </a:lnTo>
                <a:lnTo>
                  <a:pt x="19" y="140"/>
                </a:lnTo>
                <a:lnTo>
                  <a:pt x="11" y="140"/>
                </a:lnTo>
                <a:lnTo>
                  <a:pt x="11" y="128"/>
                </a:lnTo>
                <a:lnTo>
                  <a:pt x="19" y="128"/>
                </a:lnTo>
                <a:lnTo>
                  <a:pt x="19" y="120"/>
                </a:lnTo>
                <a:lnTo>
                  <a:pt x="11" y="120"/>
                </a:lnTo>
                <a:lnTo>
                  <a:pt x="11" y="108"/>
                </a:lnTo>
                <a:lnTo>
                  <a:pt x="19" y="108"/>
                </a:lnTo>
                <a:lnTo>
                  <a:pt x="19" y="97"/>
                </a:lnTo>
                <a:lnTo>
                  <a:pt x="11" y="97"/>
                </a:lnTo>
                <a:lnTo>
                  <a:pt x="11" y="13"/>
                </a:lnTo>
                <a:lnTo>
                  <a:pt x="19" y="13"/>
                </a:lnTo>
                <a:lnTo>
                  <a:pt x="19" y="4"/>
                </a:lnTo>
                <a:close/>
              </a:path>
            </a:pathLst>
          </a:custGeom>
          <a:solidFill>
            <a:schemeClr val="bg1">
              <a:alpha val="100000"/>
            </a:schemeClr>
          </a:solidFill>
          <a:ln w="9525">
            <a:noFill/>
          </a:ln>
        </p:spPr>
        <p:txBody>
          <a:bodyPr/>
          <a:lstStyle/>
          <a:p>
            <a:endParaRPr lang="zh-CN" altLang="en-US"/>
          </a:p>
        </p:txBody>
      </p:sp>
      <p:sp>
        <p:nvSpPr>
          <p:cNvPr id="32987" name="Freeform 221"/>
          <p:cNvSpPr/>
          <p:nvPr/>
        </p:nvSpPr>
        <p:spPr>
          <a:xfrm>
            <a:off x="7442200" y="3394075"/>
            <a:ext cx="109538" cy="47625"/>
          </a:xfrm>
          <a:custGeom>
            <a:avLst/>
            <a:gdLst/>
            <a:ahLst/>
            <a:cxnLst>
              <a:cxn ang="0">
                <a:pos x="0" y="42843450"/>
              </a:cxn>
              <a:cxn ang="0">
                <a:pos x="68045323" y="75604688"/>
              </a:cxn>
              <a:cxn ang="0">
                <a:pos x="173892369" y="75604688"/>
              </a:cxn>
              <a:cxn ang="0">
                <a:pos x="20161342" y="0"/>
              </a:cxn>
              <a:cxn ang="0">
                <a:pos x="0" y="42843450"/>
              </a:cxn>
            </a:cxnLst>
            <a:rect l="0" t="0" r="0" b="0"/>
            <a:pathLst>
              <a:path w="69" h="30">
                <a:moveTo>
                  <a:pt x="0" y="17"/>
                </a:moveTo>
                <a:lnTo>
                  <a:pt x="27" y="30"/>
                </a:lnTo>
                <a:lnTo>
                  <a:pt x="69" y="30"/>
                </a:lnTo>
                <a:lnTo>
                  <a:pt x="8" y="0"/>
                </a:lnTo>
                <a:lnTo>
                  <a:pt x="0" y="17"/>
                </a:lnTo>
                <a:close/>
              </a:path>
            </a:pathLst>
          </a:custGeom>
          <a:solidFill>
            <a:schemeClr val="bg1">
              <a:alpha val="100000"/>
            </a:schemeClr>
          </a:solidFill>
          <a:ln w="9525">
            <a:noFill/>
          </a:ln>
        </p:spPr>
        <p:txBody>
          <a:bodyPr/>
          <a:lstStyle/>
          <a:p>
            <a:endParaRPr lang="zh-CN" altLang="en-US"/>
          </a:p>
        </p:txBody>
      </p:sp>
      <p:sp>
        <p:nvSpPr>
          <p:cNvPr id="32988" name="Freeform 222"/>
          <p:cNvSpPr>
            <a:spLocks noEditPoints="1"/>
          </p:cNvSpPr>
          <p:nvPr/>
        </p:nvSpPr>
        <p:spPr>
          <a:xfrm>
            <a:off x="7442200" y="3449638"/>
            <a:ext cx="263525" cy="131762"/>
          </a:xfrm>
          <a:custGeom>
            <a:avLst/>
            <a:gdLst/>
            <a:ahLst/>
            <a:cxnLst>
              <a:cxn ang="0">
                <a:pos x="168851263" y="209172969"/>
              </a:cxn>
              <a:cxn ang="0">
                <a:pos x="337700938" y="209172969"/>
              </a:cxn>
              <a:cxn ang="0">
                <a:pos x="337700938" y="166329681"/>
              </a:cxn>
              <a:cxn ang="0">
                <a:pos x="418345938" y="166329681"/>
              </a:cxn>
              <a:cxn ang="0">
                <a:pos x="418345938" y="40322347"/>
              </a:cxn>
              <a:cxn ang="0">
                <a:pos x="337700938" y="40322347"/>
              </a:cxn>
              <a:cxn ang="0">
                <a:pos x="337700938" y="0"/>
              </a:cxn>
              <a:cxn ang="0">
                <a:pos x="196572188" y="0"/>
              </a:cxn>
              <a:cxn ang="0">
                <a:pos x="168851263" y="0"/>
              </a:cxn>
              <a:cxn ang="0">
                <a:pos x="168851263" y="80644694"/>
              </a:cxn>
              <a:cxn ang="0">
                <a:pos x="252015625" y="80644694"/>
              </a:cxn>
              <a:cxn ang="0">
                <a:pos x="252015625" y="126007334"/>
              </a:cxn>
              <a:cxn ang="0">
                <a:pos x="168851263" y="126007334"/>
              </a:cxn>
              <a:cxn ang="0">
                <a:pos x="168851263" y="209172969"/>
              </a:cxn>
              <a:cxn ang="0">
                <a:pos x="0" y="209172969"/>
              </a:cxn>
              <a:cxn ang="0">
                <a:pos x="168851263" y="209172969"/>
              </a:cxn>
              <a:cxn ang="0">
                <a:pos x="168851263" y="126007334"/>
              </a:cxn>
              <a:cxn ang="0">
                <a:pos x="83165950" y="126007334"/>
              </a:cxn>
              <a:cxn ang="0">
                <a:pos x="83165950" y="80644694"/>
              </a:cxn>
              <a:cxn ang="0">
                <a:pos x="83165950" y="80644694"/>
              </a:cxn>
              <a:cxn ang="0">
                <a:pos x="168851263" y="80644694"/>
              </a:cxn>
              <a:cxn ang="0">
                <a:pos x="168851263" y="0"/>
              </a:cxn>
              <a:cxn ang="0">
                <a:pos x="90725625" y="0"/>
              </a:cxn>
              <a:cxn ang="0">
                <a:pos x="0" y="0"/>
              </a:cxn>
              <a:cxn ang="0">
                <a:pos x="0" y="209172969"/>
              </a:cxn>
            </a:cxnLst>
            <a:rect l="0" t="0" r="0" b="0"/>
            <a:pathLst>
              <a:path w="166" h="83">
                <a:moveTo>
                  <a:pt x="67" y="83"/>
                </a:moveTo>
                <a:lnTo>
                  <a:pt x="134" y="83"/>
                </a:lnTo>
                <a:lnTo>
                  <a:pt x="134" y="66"/>
                </a:lnTo>
                <a:lnTo>
                  <a:pt x="166" y="66"/>
                </a:lnTo>
                <a:lnTo>
                  <a:pt x="166" y="16"/>
                </a:lnTo>
                <a:lnTo>
                  <a:pt x="134" y="16"/>
                </a:lnTo>
                <a:lnTo>
                  <a:pt x="134" y="0"/>
                </a:lnTo>
                <a:lnTo>
                  <a:pt x="78" y="0"/>
                </a:lnTo>
                <a:lnTo>
                  <a:pt x="67" y="0"/>
                </a:lnTo>
                <a:lnTo>
                  <a:pt x="67" y="32"/>
                </a:lnTo>
                <a:lnTo>
                  <a:pt x="100" y="32"/>
                </a:lnTo>
                <a:lnTo>
                  <a:pt x="100" y="50"/>
                </a:lnTo>
                <a:lnTo>
                  <a:pt x="67" y="50"/>
                </a:lnTo>
                <a:lnTo>
                  <a:pt x="67" y="83"/>
                </a:lnTo>
                <a:close/>
                <a:moveTo>
                  <a:pt x="0" y="83"/>
                </a:moveTo>
                <a:lnTo>
                  <a:pt x="67" y="83"/>
                </a:lnTo>
                <a:lnTo>
                  <a:pt x="67" y="50"/>
                </a:lnTo>
                <a:lnTo>
                  <a:pt x="33" y="50"/>
                </a:lnTo>
                <a:lnTo>
                  <a:pt x="33" y="32"/>
                </a:lnTo>
                <a:lnTo>
                  <a:pt x="67" y="32"/>
                </a:lnTo>
                <a:lnTo>
                  <a:pt x="67" y="0"/>
                </a:lnTo>
                <a:lnTo>
                  <a:pt x="36" y="0"/>
                </a:lnTo>
                <a:lnTo>
                  <a:pt x="0" y="0"/>
                </a:lnTo>
                <a:lnTo>
                  <a:pt x="0" y="83"/>
                </a:lnTo>
                <a:close/>
              </a:path>
            </a:pathLst>
          </a:custGeom>
          <a:solidFill>
            <a:schemeClr val="bg1">
              <a:alpha val="100000"/>
            </a:schemeClr>
          </a:solidFill>
          <a:ln w="9525">
            <a:noFill/>
          </a:ln>
        </p:spPr>
        <p:txBody>
          <a:bodyPr/>
          <a:lstStyle/>
          <a:p>
            <a:endParaRPr lang="zh-CN" altLang="en-US"/>
          </a:p>
        </p:txBody>
      </p:sp>
      <p:sp>
        <p:nvSpPr>
          <p:cNvPr id="32989" name="Freeform 223"/>
          <p:cNvSpPr>
            <a:spLocks noEditPoints="1"/>
          </p:cNvSpPr>
          <p:nvPr/>
        </p:nvSpPr>
        <p:spPr>
          <a:xfrm>
            <a:off x="6586538" y="2509838"/>
            <a:ext cx="188912" cy="150812"/>
          </a:xfrm>
          <a:custGeom>
            <a:avLst/>
            <a:gdLst/>
            <a:ahLst/>
            <a:cxnLst>
              <a:cxn ang="0">
                <a:pos x="254893345" y="255555170"/>
              </a:cxn>
              <a:cxn ang="0">
                <a:pos x="254893345" y="166542200"/>
              </a:cxn>
              <a:cxn ang="0">
                <a:pos x="295444753" y="129213688"/>
              </a:cxn>
              <a:cxn ang="0">
                <a:pos x="321512907" y="129213688"/>
              </a:cxn>
              <a:cxn ang="0">
                <a:pos x="321512907" y="34456306"/>
              </a:cxn>
              <a:cxn ang="0">
                <a:pos x="286754801" y="0"/>
              </a:cxn>
              <a:cxn ang="0">
                <a:pos x="208548637" y="0"/>
              </a:cxn>
              <a:cxn ang="0">
                <a:pos x="208548637" y="40199023"/>
              </a:cxn>
              <a:cxn ang="0">
                <a:pos x="237513441" y="68914306"/>
              </a:cxn>
              <a:cxn ang="0">
                <a:pos x="208548637" y="97627894"/>
              </a:cxn>
              <a:cxn ang="0">
                <a:pos x="208548637" y="117728253"/>
              </a:cxn>
              <a:cxn ang="0">
                <a:pos x="237513441" y="146441841"/>
              </a:cxn>
              <a:cxn ang="0">
                <a:pos x="208548637" y="175155429"/>
              </a:cxn>
              <a:cxn ang="0">
                <a:pos x="208548637" y="255555170"/>
              </a:cxn>
              <a:cxn ang="0">
                <a:pos x="254893345" y="255555170"/>
              </a:cxn>
              <a:cxn ang="0">
                <a:pos x="208548637" y="0"/>
              </a:cxn>
              <a:cxn ang="0">
                <a:pos x="115860921" y="0"/>
              </a:cxn>
              <a:cxn ang="0">
                <a:pos x="115860921" y="40199023"/>
              </a:cxn>
              <a:cxn ang="0">
                <a:pos x="115860921" y="40199023"/>
              </a:cxn>
              <a:cxn ang="0">
                <a:pos x="144825726" y="68914306"/>
              </a:cxn>
              <a:cxn ang="0">
                <a:pos x="115860921" y="97627894"/>
              </a:cxn>
              <a:cxn ang="0">
                <a:pos x="115860921" y="117728253"/>
              </a:cxn>
              <a:cxn ang="0">
                <a:pos x="115860921" y="117728253"/>
              </a:cxn>
              <a:cxn ang="0">
                <a:pos x="144825726" y="146441841"/>
              </a:cxn>
              <a:cxn ang="0">
                <a:pos x="115860921" y="175155429"/>
              </a:cxn>
              <a:cxn ang="0">
                <a:pos x="115860921" y="255555170"/>
              </a:cxn>
              <a:cxn ang="0">
                <a:pos x="208548637" y="255555170"/>
              </a:cxn>
              <a:cxn ang="0">
                <a:pos x="208548637" y="175155429"/>
              </a:cxn>
              <a:cxn ang="0">
                <a:pos x="208548637" y="175155429"/>
              </a:cxn>
              <a:cxn ang="0">
                <a:pos x="179583832" y="146441841"/>
              </a:cxn>
              <a:cxn ang="0">
                <a:pos x="208548637" y="117728253"/>
              </a:cxn>
              <a:cxn ang="0">
                <a:pos x="208548637" y="117728253"/>
              </a:cxn>
              <a:cxn ang="0">
                <a:pos x="208548637" y="117728253"/>
              </a:cxn>
              <a:cxn ang="0">
                <a:pos x="208548637" y="97627894"/>
              </a:cxn>
              <a:cxn ang="0">
                <a:pos x="208548637" y="97627894"/>
              </a:cxn>
              <a:cxn ang="0">
                <a:pos x="179583832" y="68914306"/>
              </a:cxn>
              <a:cxn ang="0">
                <a:pos x="208548637" y="40199023"/>
              </a:cxn>
              <a:cxn ang="0">
                <a:pos x="208548637" y="40199023"/>
              </a:cxn>
              <a:cxn ang="0">
                <a:pos x="208548637" y="40199023"/>
              </a:cxn>
              <a:cxn ang="0">
                <a:pos x="208548637" y="0"/>
              </a:cxn>
              <a:cxn ang="0">
                <a:pos x="115860921" y="0"/>
              </a:cxn>
              <a:cxn ang="0">
                <a:pos x="34758106" y="0"/>
              </a:cxn>
              <a:cxn ang="0">
                <a:pos x="0" y="34456306"/>
              </a:cxn>
              <a:cxn ang="0">
                <a:pos x="0" y="129213688"/>
              </a:cxn>
              <a:cxn ang="0">
                <a:pos x="28964805" y="129213688"/>
              </a:cxn>
              <a:cxn ang="0">
                <a:pos x="66619562" y="166542200"/>
              </a:cxn>
              <a:cxn ang="0">
                <a:pos x="66619562" y="255555170"/>
              </a:cxn>
              <a:cxn ang="0">
                <a:pos x="115860921" y="255555170"/>
              </a:cxn>
              <a:cxn ang="0">
                <a:pos x="115860921" y="175155429"/>
              </a:cxn>
              <a:cxn ang="0">
                <a:pos x="86896116" y="146441841"/>
              </a:cxn>
              <a:cxn ang="0">
                <a:pos x="115860921" y="117728253"/>
              </a:cxn>
              <a:cxn ang="0">
                <a:pos x="115860921" y="97627894"/>
              </a:cxn>
              <a:cxn ang="0">
                <a:pos x="86896116" y="68914306"/>
              </a:cxn>
              <a:cxn ang="0">
                <a:pos x="115860921" y="40199023"/>
              </a:cxn>
              <a:cxn ang="0">
                <a:pos x="115860921" y="0"/>
              </a:cxn>
              <a:cxn ang="0">
                <a:pos x="115860921" y="40199023"/>
              </a:cxn>
              <a:cxn ang="0">
                <a:pos x="115860921" y="40199023"/>
              </a:cxn>
              <a:cxn ang="0">
                <a:pos x="115860921" y="117728253"/>
              </a:cxn>
              <a:cxn ang="0">
                <a:pos x="115860921" y="117728253"/>
              </a:cxn>
            </a:cxnLst>
            <a:rect l="0" t="0" r="0" b="0"/>
            <a:pathLst>
              <a:path w="111" h="89">
                <a:moveTo>
                  <a:pt x="88" y="89"/>
                </a:moveTo>
                <a:cubicBezTo>
                  <a:pt x="88" y="58"/>
                  <a:pt x="88" y="58"/>
                  <a:pt x="88" y="58"/>
                </a:cubicBezTo>
                <a:cubicBezTo>
                  <a:pt x="88" y="50"/>
                  <a:pt x="94" y="45"/>
                  <a:pt x="102" y="45"/>
                </a:cubicBezTo>
                <a:cubicBezTo>
                  <a:pt x="111" y="45"/>
                  <a:pt x="111" y="45"/>
                  <a:pt x="111" y="45"/>
                </a:cubicBezTo>
                <a:cubicBezTo>
                  <a:pt x="111" y="12"/>
                  <a:pt x="111" y="12"/>
                  <a:pt x="111" y="12"/>
                </a:cubicBezTo>
                <a:cubicBezTo>
                  <a:pt x="111" y="5"/>
                  <a:pt x="106" y="0"/>
                  <a:pt x="99" y="0"/>
                </a:cubicBezTo>
                <a:cubicBezTo>
                  <a:pt x="72" y="0"/>
                  <a:pt x="72" y="0"/>
                  <a:pt x="72" y="0"/>
                </a:cubicBezTo>
                <a:cubicBezTo>
                  <a:pt x="72" y="14"/>
                  <a:pt x="72" y="14"/>
                  <a:pt x="72" y="14"/>
                </a:cubicBezTo>
                <a:cubicBezTo>
                  <a:pt x="77" y="14"/>
                  <a:pt x="82" y="19"/>
                  <a:pt x="82" y="24"/>
                </a:cubicBezTo>
                <a:cubicBezTo>
                  <a:pt x="82" y="30"/>
                  <a:pt x="77" y="34"/>
                  <a:pt x="72" y="34"/>
                </a:cubicBezTo>
                <a:cubicBezTo>
                  <a:pt x="72" y="41"/>
                  <a:pt x="72" y="41"/>
                  <a:pt x="72" y="41"/>
                </a:cubicBezTo>
                <a:cubicBezTo>
                  <a:pt x="77" y="41"/>
                  <a:pt x="82" y="45"/>
                  <a:pt x="82" y="51"/>
                </a:cubicBezTo>
                <a:cubicBezTo>
                  <a:pt x="82" y="56"/>
                  <a:pt x="77" y="61"/>
                  <a:pt x="72" y="61"/>
                </a:cubicBezTo>
                <a:cubicBezTo>
                  <a:pt x="72" y="89"/>
                  <a:pt x="72" y="89"/>
                  <a:pt x="72" y="89"/>
                </a:cubicBezTo>
                <a:lnTo>
                  <a:pt x="88" y="89"/>
                </a:lnTo>
                <a:close/>
                <a:moveTo>
                  <a:pt x="72" y="0"/>
                </a:moveTo>
                <a:cubicBezTo>
                  <a:pt x="40" y="0"/>
                  <a:pt x="40" y="0"/>
                  <a:pt x="40" y="0"/>
                </a:cubicBezTo>
                <a:cubicBezTo>
                  <a:pt x="40" y="14"/>
                  <a:pt x="40" y="14"/>
                  <a:pt x="40" y="14"/>
                </a:cubicBezTo>
                <a:cubicBezTo>
                  <a:pt x="40" y="14"/>
                  <a:pt x="40" y="14"/>
                  <a:pt x="40" y="14"/>
                </a:cubicBezTo>
                <a:cubicBezTo>
                  <a:pt x="45" y="14"/>
                  <a:pt x="50" y="19"/>
                  <a:pt x="50" y="24"/>
                </a:cubicBezTo>
                <a:cubicBezTo>
                  <a:pt x="50" y="30"/>
                  <a:pt x="45" y="34"/>
                  <a:pt x="40" y="34"/>
                </a:cubicBezTo>
                <a:cubicBezTo>
                  <a:pt x="40" y="41"/>
                  <a:pt x="40" y="41"/>
                  <a:pt x="40" y="41"/>
                </a:cubicBezTo>
                <a:cubicBezTo>
                  <a:pt x="40" y="41"/>
                  <a:pt x="40" y="41"/>
                  <a:pt x="40" y="41"/>
                </a:cubicBezTo>
                <a:cubicBezTo>
                  <a:pt x="45" y="41"/>
                  <a:pt x="50" y="45"/>
                  <a:pt x="50" y="51"/>
                </a:cubicBezTo>
                <a:cubicBezTo>
                  <a:pt x="50" y="56"/>
                  <a:pt x="45" y="61"/>
                  <a:pt x="40" y="61"/>
                </a:cubicBezTo>
                <a:cubicBezTo>
                  <a:pt x="40" y="89"/>
                  <a:pt x="40" y="89"/>
                  <a:pt x="40" y="89"/>
                </a:cubicBezTo>
                <a:cubicBezTo>
                  <a:pt x="72" y="89"/>
                  <a:pt x="72" y="89"/>
                  <a:pt x="72" y="89"/>
                </a:cubicBezTo>
                <a:cubicBezTo>
                  <a:pt x="72" y="61"/>
                  <a:pt x="72" y="61"/>
                  <a:pt x="72" y="61"/>
                </a:cubicBezTo>
                <a:cubicBezTo>
                  <a:pt x="72" y="61"/>
                  <a:pt x="72" y="61"/>
                  <a:pt x="72" y="61"/>
                </a:cubicBezTo>
                <a:cubicBezTo>
                  <a:pt x="66" y="61"/>
                  <a:pt x="62" y="56"/>
                  <a:pt x="62" y="51"/>
                </a:cubicBezTo>
                <a:cubicBezTo>
                  <a:pt x="62" y="45"/>
                  <a:pt x="66" y="41"/>
                  <a:pt x="72" y="41"/>
                </a:cubicBezTo>
                <a:cubicBezTo>
                  <a:pt x="72" y="41"/>
                  <a:pt x="72" y="41"/>
                  <a:pt x="72" y="41"/>
                </a:cubicBezTo>
                <a:cubicBezTo>
                  <a:pt x="72" y="41"/>
                  <a:pt x="72" y="41"/>
                  <a:pt x="72" y="41"/>
                </a:cubicBezTo>
                <a:cubicBezTo>
                  <a:pt x="72" y="34"/>
                  <a:pt x="72" y="34"/>
                  <a:pt x="72" y="34"/>
                </a:cubicBezTo>
                <a:cubicBezTo>
                  <a:pt x="72" y="34"/>
                  <a:pt x="72" y="34"/>
                  <a:pt x="72" y="34"/>
                </a:cubicBezTo>
                <a:cubicBezTo>
                  <a:pt x="66" y="34"/>
                  <a:pt x="62" y="30"/>
                  <a:pt x="62" y="24"/>
                </a:cubicBezTo>
                <a:cubicBezTo>
                  <a:pt x="62" y="19"/>
                  <a:pt x="66" y="14"/>
                  <a:pt x="72" y="14"/>
                </a:cubicBezTo>
                <a:cubicBezTo>
                  <a:pt x="72" y="14"/>
                  <a:pt x="72" y="14"/>
                  <a:pt x="72" y="14"/>
                </a:cubicBezTo>
                <a:cubicBezTo>
                  <a:pt x="72" y="14"/>
                  <a:pt x="72" y="14"/>
                  <a:pt x="72" y="14"/>
                </a:cubicBezTo>
                <a:lnTo>
                  <a:pt x="72" y="0"/>
                </a:lnTo>
                <a:close/>
                <a:moveTo>
                  <a:pt x="40" y="0"/>
                </a:moveTo>
                <a:cubicBezTo>
                  <a:pt x="12" y="0"/>
                  <a:pt x="12" y="0"/>
                  <a:pt x="12" y="0"/>
                </a:cubicBezTo>
                <a:cubicBezTo>
                  <a:pt x="6" y="0"/>
                  <a:pt x="0" y="5"/>
                  <a:pt x="0" y="12"/>
                </a:cubicBezTo>
                <a:cubicBezTo>
                  <a:pt x="0" y="45"/>
                  <a:pt x="0" y="45"/>
                  <a:pt x="0" y="45"/>
                </a:cubicBezTo>
                <a:cubicBezTo>
                  <a:pt x="10" y="45"/>
                  <a:pt x="10" y="45"/>
                  <a:pt x="10" y="45"/>
                </a:cubicBezTo>
                <a:cubicBezTo>
                  <a:pt x="19" y="45"/>
                  <a:pt x="23" y="50"/>
                  <a:pt x="23" y="58"/>
                </a:cubicBezTo>
                <a:cubicBezTo>
                  <a:pt x="23" y="89"/>
                  <a:pt x="23" y="89"/>
                  <a:pt x="23" y="89"/>
                </a:cubicBezTo>
                <a:cubicBezTo>
                  <a:pt x="40" y="89"/>
                  <a:pt x="40" y="89"/>
                  <a:pt x="40" y="89"/>
                </a:cubicBezTo>
                <a:cubicBezTo>
                  <a:pt x="40" y="61"/>
                  <a:pt x="40" y="61"/>
                  <a:pt x="40" y="61"/>
                </a:cubicBezTo>
                <a:cubicBezTo>
                  <a:pt x="34" y="61"/>
                  <a:pt x="30" y="56"/>
                  <a:pt x="30" y="51"/>
                </a:cubicBezTo>
                <a:cubicBezTo>
                  <a:pt x="30" y="45"/>
                  <a:pt x="34" y="41"/>
                  <a:pt x="40" y="41"/>
                </a:cubicBezTo>
                <a:cubicBezTo>
                  <a:pt x="40" y="34"/>
                  <a:pt x="40" y="34"/>
                  <a:pt x="40" y="34"/>
                </a:cubicBezTo>
                <a:cubicBezTo>
                  <a:pt x="34" y="34"/>
                  <a:pt x="30" y="30"/>
                  <a:pt x="30" y="24"/>
                </a:cubicBezTo>
                <a:cubicBezTo>
                  <a:pt x="30" y="19"/>
                  <a:pt x="34" y="14"/>
                  <a:pt x="40" y="14"/>
                </a:cubicBezTo>
                <a:cubicBezTo>
                  <a:pt x="40" y="0"/>
                  <a:pt x="40" y="0"/>
                  <a:pt x="40" y="0"/>
                </a:cubicBezTo>
                <a:close/>
                <a:moveTo>
                  <a:pt x="40" y="14"/>
                </a:moveTo>
                <a:cubicBezTo>
                  <a:pt x="40" y="14"/>
                  <a:pt x="40" y="14"/>
                  <a:pt x="40" y="14"/>
                </a:cubicBezTo>
                <a:close/>
                <a:moveTo>
                  <a:pt x="40" y="41"/>
                </a:moveTo>
                <a:cubicBezTo>
                  <a:pt x="40" y="41"/>
                  <a:pt x="40" y="41"/>
                  <a:pt x="40" y="41"/>
                </a:cubicBezTo>
              </a:path>
            </a:pathLst>
          </a:custGeom>
          <a:solidFill>
            <a:schemeClr val="bg1">
              <a:alpha val="100000"/>
            </a:schemeClr>
          </a:solidFill>
          <a:ln w="9525">
            <a:noFill/>
          </a:ln>
        </p:spPr>
        <p:txBody>
          <a:bodyPr/>
          <a:lstStyle/>
          <a:p>
            <a:endParaRPr lang="zh-CN" altLang="en-US"/>
          </a:p>
        </p:txBody>
      </p:sp>
      <p:sp>
        <p:nvSpPr>
          <p:cNvPr id="32990" name="Freeform 224"/>
          <p:cNvSpPr/>
          <p:nvPr/>
        </p:nvSpPr>
        <p:spPr>
          <a:xfrm>
            <a:off x="6553200" y="2593975"/>
            <a:ext cx="255588" cy="134938"/>
          </a:xfrm>
          <a:custGeom>
            <a:avLst/>
            <a:gdLst/>
            <a:ahLst/>
            <a:cxnLst>
              <a:cxn ang="0">
                <a:pos x="406831776" y="0"/>
              </a:cxn>
              <a:cxn ang="0">
                <a:pos x="375316591" y="0"/>
              </a:cxn>
              <a:cxn ang="0">
                <a:pos x="349532670" y="0"/>
              </a:cxn>
              <a:cxn ang="0">
                <a:pos x="320881425" y="25606172"/>
              </a:cxn>
              <a:cxn ang="0">
                <a:pos x="320881425" y="125181983"/>
              </a:cxn>
              <a:cxn ang="0">
                <a:pos x="111735965" y="125181983"/>
              </a:cxn>
              <a:cxn ang="0">
                <a:pos x="111735965" y="25606172"/>
              </a:cxn>
              <a:cxn ang="0">
                <a:pos x="85950351" y="0"/>
              </a:cxn>
              <a:cxn ang="0">
                <a:pos x="57300798" y="0"/>
              </a:cxn>
              <a:cxn ang="0">
                <a:pos x="31515185" y="0"/>
              </a:cxn>
              <a:cxn ang="0">
                <a:pos x="0" y="25606172"/>
              </a:cxn>
              <a:cxn ang="0">
                <a:pos x="0" y="170703317"/>
              </a:cxn>
              <a:cxn ang="0">
                <a:pos x="42976022" y="210533641"/>
              </a:cxn>
              <a:cxn ang="0">
                <a:pos x="42976022" y="216222964"/>
              </a:cxn>
              <a:cxn ang="0">
                <a:pos x="45839962" y="221913975"/>
              </a:cxn>
              <a:cxn ang="0">
                <a:pos x="60164738" y="227603298"/>
              </a:cxn>
              <a:cxn ang="0">
                <a:pos x="65896003" y="227603298"/>
              </a:cxn>
              <a:cxn ang="0">
                <a:pos x="80220779" y="221913975"/>
              </a:cxn>
              <a:cxn ang="0">
                <a:pos x="85950351" y="216222964"/>
              </a:cxn>
              <a:cxn ang="0">
                <a:pos x="85950351" y="210533641"/>
              </a:cxn>
              <a:cxn ang="0">
                <a:pos x="349532670" y="210533641"/>
              </a:cxn>
              <a:cxn ang="0">
                <a:pos x="349532670" y="216222964"/>
              </a:cxn>
              <a:cxn ang="0">
                <a:pos x="352396610" y="221913975"/>
              </a:cxn>
              <a:cxn ang="0">
                <a:pos x="366721386" y="227603298"/>
              </a:cxn>
              <a:cxn ang="0">
                <a:pos x="372452651" y="227603298"/>
              </a:cxn>
              <a:cxn ang="0">
                <a:pos x="386777427" y="221913975"/>
              </a:cxn>
              <a:cxn ang="0">
                <a:pos x="392506999" y="216222964"/>
              </a:cxn>
              <a:cxn ang="0">
                <a:pos x="392506999" y="210533641"/>
              </a:cxn>
              <a:cxn ang="0">
                <a:pos x="406831776" y="210533641"/>
              </a:cxn>
              <a:cxn ang="0">
                <a:pos x="432617389" y="170703317"/>
              </a:cxn>
              <a:cxn ang="0">
                <a:pos x="432617389" y="25606172"/>
              </a:cxn>
              <a:cxn ang="0">
                <a:pos x="406831776" y="0"/>
              </a:cxn>
            </a:cxnLst>
            <a:rect l="0" t="0" r="0" b="0"/>
            <a:pathLst>
              <a:path w="151" h="80">
                <a:moveTo>
                  <a:pt x="142" y="0"/>
                </a:moveTo>
                <a:cubicBezTo>
                  <a:pt x="131" y="0"/>
                  <a:pt x="131" y="0"/>
                  <a:pt x="131" y="0"/>
                </a:cubicBezTo>
                <a:cubicBezTo>
                  <a:pt x="122" y="0"/>
                  <a:pt x="122" y="0"/>
                  <a:pt x="122" y="0"/>
                </a:cubicBezTo>
                <a:cubicBezTo>
                  <a:pt x="116" y="0"/>
                  <a:pt x="112" y="3"/>
                  <a:pt x="112" y="9"/>
                </a:cubicBezTo>
                <a:cubicBezTo>
                  <a:pt x="112" y="44"/>
                  <a:pt x="112" y="44"/>
                  <a:pt x="112" y="44"/>
                </a:cubicBezTo>
                <a:cubicBezTo>
                  <a:pt x="39" y="44"/>
                  <a:pt x="39" y="44"/>
                  <a:pt x="39" y="44"/>
                </a:cubicBezTo>
                <a:cubicBezTo>
                  <a:pt x="39" y="9"/>
                  <a:pt x="39" y="9"/>
                  <a:pt x="39" y="9"/>
                </a:cubicBezTo>
                <a:cubicBezTo>
                  <a:pt x="39" y="3"/>
                  <a:pt x="36" y="0"/>
                  <a:pt x="30" y="0"/>
                </a:cubicBezTo>
                <a:cubicBezTo>
                  <a:pt x="20" y="0"/>
                  <a:pt x="20" y="0"/>
                  <a:pt x="20" y="0"/>
                </a:cubicBezTo>
                <a:cubicBezTo>
                  <a:pt x="11" y="0"/>
                  <a:pt x="11" y="0"/>
                  <a:pt x="11" y="0"/>
                </a:cubicBezTo>
                <a:cubicBezTo>
                  <a:pt x="4" y="0"/>
                  <a:pt x="0" y="3"/>
                  <a:pt x="0" y="9"/>
                </a:cubicBezTo>
                <a:cubicBezTo>
                  <a:pt x="0" y="60"/>
                  <a:pt x="0" y="60"/>
                  <a:pt x="0" y="60"/>
                </a:cubicBezTo>
                <a:cubicBezTo>
                  <a:pt x="0" y="66"/>
                  <a:pt x="8" y="74"/>
                  <a:pt x="15" y="74"/>
                </a:cubicBezTo>
                <a:cubicBezTo>
                  <a:pt x="15" y="75"/>
                  <a:pt x="15" y="75"/>
                  <a:pt x="15" y="76"/>
                </a:cubicBezTo>
                <a:cubicBezTo>
                  <a:pt x="15" y="77"/>
                  <a:pt x="15" y="77"/>
                  <a:pt x="16" y="78"/>
                </a:cubicBezTo>
                <a:cubicBezTo>
                  <a:pt x="17" y="80"/>
                  <a:pt x="19" y="80"/>
                  <a:pt x="21" y="80"/>
                </a:cubicBezTo>
                <a:cubicBezTo>
                  <a:pt x="23" y="80"/>
                  <a:pt x="23" y="80"/>
                  <a:pt x="23" y="80"/>
                </a:cubicBezTo>
                <a:cubicBezTo>
                  <a:pt x="25" y="80"/>
                  <a:pt x="27" y="80"/>
                  <a:pt x="28" y="78"/>
                </a:cubicBezTo>
                <a:cubicBezTo>
                  <a:pt x="29" y="77"/>
                  <a:pt x="29" y="77"/>
                  <a:pt x="30" y="76"/>
                </a:cubicBezTo>
                <a:cubicBezTo>
                  <a:pt x="30" y="75"/>
                  <a:pt x="30" y="75"/>
                  <a:pt x="30" y="74"/>
                </a:cubicBezTo>
                <a:cubicBezTo>
                  <a:pt x="122" y="74"/>
                  <a:pt x="122" y="74"/>
                  <a:pt x="122" y="74"/>
                </a:cubicBezTo>
                <a:cubicBezTo>
                  <a:pt x="122" y="75"/>
                  <a:pt x="122" y="75"/>
                  <a:pt x="122" y="76"/>
                </a:cubicBezTo>
                <a:cubicBezTo>
                  <a:pt x="122" y="77"/>
                  <a:pt x="123" y="77"/>
                  <a:pt x="123" y="78"/>
                </a:cubicBezTo>
                <a:cubicBezTo>
                  <a:pt x="124" y="80"/>
                  <a:pt x="126" y="80"/>
                  <a:pt x="128" y="80"/>
                </a:cubicBezTo>
                <a:cubicBezTo>
                  <a:pt x="130" y="80"/>
                  <a:pt x="130" y="80"/>
                  <a:pt x="130" y="80"/>
                </a:cubicBezTo>
                <a:cubicBezTo>
                  <a:pt x="132" y="80"/>
                  <a:pt x="134" y="80"/>
                  <a:pt x="135" y="78"/>
                </a:cubicBezTo>
                <a:cubicBezTo>
                  <a:pt x="136" y="77"/>
                  <a:pt x="136" y="77"/>
                  <a:pt x="137" y="76"/>
                </a:cubicBezTo>
                <a:cubicBezTo>
                  <a:pt x="137" y="75"/>
                  <a:pt x="137" y="75"/>
                  <a:pt x="137" y="74"/>
                </a:cubicBezTo>
                <a:cubicBezTo>
                  <a:pt x="142" y="74"/>
                  <a:pt x="142" y="74"/>
                  <a:pt x="142" y="74"/>
                </a:cubicBezTo>
                <a:cubicBezTo>
                  <a:pt x="148" y="74"/>
                  <a:pt x="151" y="66"/>
                  <a:pt x="151" y="60"/>
                </a:cubicBezTo>
                <a:cubicBezTo>
                  <a:pt x="151" y="9"/>
                  <a:pt x="151" y="9"/>
                  <a:pt x="151" y="9"/>
                </a:cubicBezTo>
                <a:cubicBezTo>
                  <a:pt x="151" y="3"/>
                  <a:pt x="148" y="0"/>
                  <a:pt x="142" y="0"/>
                </a:cubicBezTo>
                <a:close/>
              </a:path>
            </a:pathLst>
          </a:custGeom>
          <a:solidFill>
            <a:schemeClr val="bg1">
              <a:alpha val="100000"/>
            </a:schemeClr>
          </a:solidFill>
          <a:ln w="9525">
            <a:noFill/>
          </a:ln>
        </p:spPr>
        <p:txBody>
          <a:bodyPr/>
          <a:lstStyle/>
          <a:p>
            <a:endParaRPr lang="zh-CN" altLang="en-US"/>
          </a:p>
        </p:txBody>
      </p:sp>
      <p:sp>
        <p:nvSpPr>
          <p:cNvPr id="32991" name="Oval 225"/>
          <p:cNvSpPr/>
          <p:nvPr/>
        </p:nvSpPr>
        <p:spPr>
          <a:xfrm>
            <a:off x="6645275" y="2541588"/>
            <a:ext cx="19050" cy="19050"/>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92" name="Oval 226"/>
          <p:cNvSpPr/>
          <p:nvPr/>
        </p:nvSpPr>
        <p:spPr>
          <a:xfrm>
            <a:off x="6699250" y="2541588"/>
            <a:ext cx="19050" cy="19050"/>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93" name="Oval 227"/>
          <p:cNvSpPr/>
          <p:nvPr/>
        </p:nvSpPr>
        <p:spPr>
          <a:xfrm>
            <a:off x="6645275" y="2586038"/>
            <a:ext cx="19050" cy="20637"/>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94" name="Oval 228"/>
          <p:cNvSpPr/>
          <p:nvPr/>
        </p:nvSpPr>
        <p:spPr>
          <a:xfrm>
            <a:off x="6699250" y="2586038"/>
            <a:ext cx="19050" cy="20637"/>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2995" name="Freeform 229"/>
          <p:cNvSpPr/>
          <p:nvPr/>
        </p:nvSpPr>
        <p:spPr>
          <a:xfrm>
            <a:off x="6526213" y="2867025"/>
            <a:ext cx="228600" cy="61913"/>
          </a:xfrm>
          <a:custGeom>
            <a:avLst/>
            <a:gdLst/>
            <a:ahLst/>
            <a:cxnLst>
              <a:cxn ang="0">
                <a:pos x="47883763" y="98287681"/>
              </a:cxn>
              <a:cxn ang="0">
                <a:pos x="55443438" y="98287681"/>
              </a:cxn>
              <a:cxn ang="0">
                <a:pos x="302418750" y="98287681"/>
              </a:cxn>
              <a:cxn ang="0">
                <a:pos x="312499375" y="98287681"/>
              </a:cxn>
              <a:cxn ang="0">
                <a:pos x="362902500" y="0"/>
              </a:cxn>
              <a:cxn ang="0">
                <a:pos x="360383138" y="0"/>
              </a:cxn>
              <a:cxn ang="0">
                <a:pos x="304939700" y="0"/>
              </a:cxn>
              <a:cxn ang="0">
                <a:pos x="262096250" y="0"/>
              </a:cxn>
              <a:cxn ang="0">
                <a:pos x="95765938" y="0"/>
              </a:cxn>
              <a:cxn ang="0">
                <a:pos x="52924075" y="0"/>
              </a:cxn>
              <a:cxn ang="0">
                <a:pos x="0" y="0"/>
              </a:cxn>
              <a:cxn ang="0">
                <a:pos x="47883763" y="98287681"/>
              </a:cxn>
            </a:cxnLst>
            <a:rect l="0" t="0" r="0" b="0"/>
            <a:pathLst>
              <a:path w="144" h="39">
                <a:moveTo>
                  <a:pt x="19" y="39"/>
                </a:moveTo>
                <a:lnTo>
                  <a:pt x="22" y="39"/>
                </a:lnTo>
                <a:lnTo>
                  <a:pt x="120" y="39"/>
                </a:lnTo>
                <a:lnTo>
                  <a:pt x="124" y="39"/>
                </a:lnTo>
                <a:lnTo>
                  <a:pt x="144" y="0"/>
                </a:lnTo>
                <a:lnTo>
                  <a:pt x="143" y="0"/>
                </a:lnTo>
                <a:lnTo>
                  <a:pt x="121" y="0"/>
                </a:lnTo>
                <a:lnTo>
                  <a:pt x="104" y="0"/>
                </a:lnTo>
                <a:lnTo>
                  <a:pt x="38" y="0"/>
                </a:lnTo>
                <a:lnTo>
                  <a:pt x="21" y="0"/>
                </a:lnTo>
                <a:lnTo>
                  <a:pt x="0" y="0"/>
                </a:lnTo>
                <a:lnTo>
                  <a:pt x="19" y="39"/>
                </a:lnTo>
                <a:close/>
              </a:path>
            </a:pathLst>
          </a:custGeom>
          <a:solidFill>
            <a:schemeClr val="bg1">
              <a:alpha val="100000"/>
            </a:schemeClr>
          </a:solidFill>
          <a:ln w="9525">
            <a:noFill/>
          </a:ln>
        </p:spPr>
        <p:txBody>
          <a:bodyPr/>
          <a:lstStyle/>
          <a:p>
            <a:endParaRPr lang="zh-CN" altLang="en-US"/>
          </a:p>
        </p:txBody>
      </p:sp>
      <p:sp>
        <p:nvSpPr>
          <p:cNvPr id="32996" name="Freeform 230"/>
          <p:cNvSpPr/>
          <p:nvPr/>
        </p:nvSpPr>
        <p:spPr>
          <a:xfrm>
            <a:off x="6524625" y="2882900"/>
            <a:ext cx="228600" cy="106363"/>
          </a:xfrm>
          <a:custGeom>
            <a:avLst/>
            <a:gdLst/>
            <a:ahLst/>
            <a:cxnLst>
              <a:cxn ang="0">
                <a:pos x="0" y="179572822"/>
              </a:cxn>
              <a:cxn ang="0">
                <a:pos x="387096000" y="179572822"/>
              </a:cxn>
              <a:cxn ang="0">
                <a:pos x="387096000" y="0"/>
              </a:cxn>
              <a:cxn ang="0">
                <a:pos x="344085333" y="82660934"/>
              </a:cxn>
              <a:cxn ang="0">
                <a:pos x="341218520" y="88360640"/>
              </a:cxn>
              <a:cxn ang="0">
                <a:pos x="335483200" y="88360640"/>
              </a:cxn>
              <a:cxn ang="0">
                <a:pos x="321145747" y="88360640"/>
              </a:cxn>
              <a:cxn ang="0">
                <a:pos x="223655467" y="88360640"/>
              </a:cxn>
              <a:cxn ang="0">
                <a:pos x="226522280" y="94062035"/>
              </a:cxn>
              <a:cxn ang="0">
                <a:pos x="220788653" y="108312988"/>
              </a:cxn>
              <a:cxn ang="0">
                <a:pos x="194982253" y="122565630"/>
              </a:cxn>
              <a:cxn ang="0">
                <a:pos x="169175853" y="108312988"/>
              </a:cxn>
              <a:cxn ang="0">
                <a:pos x="166307347" y="94062035"/>
              </a:cxn>
              <a:cxn ang="0">
                <a:pos x="166307347" y="88360640"/>
              </a:cxn>
              <a:cxn ang="0">
                <a:pos x="68817067" y="88360640"/>
              </a:cxn>
              <a:cxn ang="0">
                <a:pos x="54479613" y="88360640"/>
              </a:cxn>
              <a:cxn ang="0">
                <a:pos x="48745987" y="88360640"/>
              </a:cxn>
              <a:cxn ang="0">
                <a:pos x="43010667" y="82660934"/>
              </a:cxn>
              <a:cxn ang="0">
                <a:pos x="0" y="0"/>
              </a:cxn>
              <a:cxn ang="0">
                <a:pos x="0" y="179572822"/>
              </a:cxn>
            </a:cxnLst>
            <a:rect l="0" t="0" r="0" b="0"/>
            <a:pathLst>
              <a:path w="135" h="63">
                <a:moveTo>
                  <a:pt x="0" y="63"/>
                </a:moveTo>
                <a:cubicBezTo>
                  <a:pt x="135" y="63"/>
                  <a:pt x="135" y="63"/>
                  <a:pt x="135" y="63"/>
                </a:cubicBezTo>
                <a:cubicBezTo>
                  <a:pt x="135" y="0"/>
                  <a:pt x="135" y="0"/>
                  <a:pt x="135" y="0"/>
                </a:cubicBezTo>
                <a:cubicBezTo>
                  <a:pt x="120" y="29"/>
                  <a:pt x="120" y="29"/>
                  <a:pt x="120" y="29"/>
                </a:cubicBezTo>
                <a:cubicBezTo>
                  <a:pt x="119" y="31"/>
                  <a:pt x="119" y="31"/>
                  <a:pt x="119" y="31"/>
                </a:cubicBezTo>
                <a:cubicBezTo>
                  <a:pt x="117" y="31"/>
                  <a:pt x="117" y="31"/>
                  <a:pt x="117" y="31"/>
                </a:cubicBezTo>
                <a:cubicBezTo>
                  <a:pt x="112" y="31"/>
                  <a:pt x="112" y="31"/>
                  <a:pt x="112" y="31"/>
                </a:cubicBezTo>
                <a:cubicBezTo>
                  <a:pt x="78" y="31"/>
                  <a:pt x="78" y="31"/>
                  <a:pt x="78" y="31"/>
                </a:cubicBezTo>
                <a:cubicBezTo>
                  <a:pt x="79" y="32"/>
                  <a:pt x="79" y="32"/>
                  <a:pt x="79" y="33"/>
                </a:cubicBezTo>
                <a:cubicBezTo>
                  <a:pt x="79" y="35"/>
                  <a:pt x="78" y="37"/>
                  <a:pt x="77" y="38"/>
                </a:cubicBezTo>
                <a:cubicBezTo>
                  <a:pt x="75" y="42"/>
                  <a:pt x="72" y="43"/>
                  <a:pt x="68" y="43"/>
                </a:cubicBezTo>
                <a:cubicBezTo>
                  <a:pt x="65" y="43"/>
                  <a:pt x="61" y="42"/>
                  <a:pt x="59" y="38"/>
                </a:cubicBezTo>
                <a:cubicBezTo>
                  <a:pt x="58" y="37"/>
                  <a:pt x="58" y="35"/>
                  <a:pt x="58" y="33"/>
                </a:cubicBezTo>
                <a:cubicBezTo>
                  <a:pt x="58" y="32"/>
                  <a:pt x="58" y="32"/>
                  <a:pt x="58" y="31"/>
                </a:cubicBezTo>
                <a:cubicBezTo>
                  <a:pt x="24" y="31"/>
                  <a:pt x="24" y="31"/>
                  <a:pt x="24" y="31"/>
                </a:cubicBezTo>
                <a:cubicBezTo>
                  <a:pt x="19" y="31"/>
                  <a:pt x="19" y="31"/>
                  <a:pt x="19" y="31"/>
                </a:cubicBezTo>
                <a:cubicBezTo>
                  <a:pt x="17" y="31"/>
                  <a:pt x="17" y="31"/>
                  <a:pt x="17" y="31"/>
                </a:cubicBezTo>
                <a:cubicBezTo>
                  <a:pt x="15" y="29"/>
                  <a:pt x="15" y="29"/>
                  <a:pt x="15" y="29"/>
                </a:cubicBezTo>
                <a:cubicBezTo>
                  <a:pt x="0" y="0"/>
                  <a:pt x="0" y="0"/>
                  <a:pt x="0" y="0"/>
                </a:cubicBezTo>
                <a:lnTo>
                  <a:pt x="0" y="63"/>
                </a:lnTo>
                <a:close/>
              </a:path>
            </a:pathLst>
          </a:custGeom>
          <a:solidFill>
            <a:schemeClr val="bg1">
              <a:alpha val="100000"/>
            </a:schemeClr>
          </a:solidFill>
          <a:ln w="9525">
            <a:noFill/>
          </a:ln>
        </p:spPr>
        <p:txBody>
          <a:bodyPr/>
          <a:lstStyle/>
          <a:p>
            <a:endParaRPr lang="zh-CN" altLang="en-US"/>
          </a:p>
        </p:txBody>
      </p:sp>
      <p:sp>
        <p:nvSpPr>
          <p:cNvPr id="32997" name="Freeform 231"/>
          <p:cNvSpPr/>
          <p:nvPr/>
        </p:nvSpPr>
        <p:spPr>
          <a:xfrm>
            <a:off x="6559550" y="2786063"/>
            <a:ext cx="158750" cy="74612"/>
          </a:xfrm>
          <a:custGeom>
            <a:avLst/>
            <a:gdLst/>
            <a:ahLst/>
            <a:cxnLst>
              <a:cxn ang="0">
                <a:pos x="268101729" y="126523299"/>
              </a:cxn>
              <a:cxn ang="0">
                <a:pos x="268101729" y="54634637"/>
              </a:cxn>
              <a:cxn ang="0">
                <a:pos x="216762992" y="0"/>
              </a:cxn>
              <a:cxn ang="0">
                <a:pos x="51338737" y="0"/>
              </a:cxn>
              <a:cxn ang="0">
                <a:pos x="0" y="54634637"/>
              </a:cxn>
              <a:cxn ang="0">
                <a:pos x="0" y="126523299"/>
              </a:cxn>
              <a:cxn ang="0">
                <a:pos x="45633870" y="126523299"/>
              </a:cxn>
              <a:cxn ang="0">
                <a:pos x="45633870" y="54634637"/>
              </a:cxn>
              <a:cxn ang="0">
                <a:pos x="51338737" y="46008472"/>
              </a:cxn>
              <a:cxn ang="0">
                <a:pos x="216762992" y="46008472"/>
              </a:cxn>
              <a:cxn ang="0">
                <a:pos x="222467859" y="54634637"/>
              </a:cxn>
              <a:cxn ang="0">
                <a:pos x="222467859" y="126523299"/>
              </a:cxn>
              <a:cxn ang="0">
                <a:pos x="268101729" y="126523299"/>
              </a:cxn>
            </a:cxnLst>
            <a:rect l="0" t="0" r="0" b="0"/>
            <a:pathLst>
              <a:path w="94" h="44">
                <a:moveTo>
                  <a:pt x="94" y="44"/>
                </a:moveTo>
                <a:cubicBezTo>
                  <a:pt x="94" y="19"/>
                  <a:pt x="94" y="19"/>
                  <a:pt x="94" y="19"/>
                </a:cubicBezTo>
                <a:cubicBezTo>
                  <a:pt x="94" y="9"/>
                  <a:pt x="86" y="0"/>
                  <a:pt x="76" y="0"/>
                </a:cubicBezTo>
                <a:cubicBezTo>
                  <a:pt x="18" y="0"/>
                  <a:pt x="18" y="0"/>
                  <a:pt x="18" y="0"/>
                </a:cubicBezTo>
                <a:cubicBezTo>
                  <a:pt x="8" y="0"/>
                  <a:pt x="0" y="9"/>
                  <a:pt x="0" y="19"/>
                </a:cubicBezTo>
                <a:cubicBezTo>
                  <a:pt x="0" y="44"/>
                  <a:pt x="0" y="44"/>
                  <a:pt x="0" y="44"/>
                </a:cubicBezTo>
                <a:cubicBezTo>
                  <a:pt x="16" y="44"/>
                  <a:pt x="16" y="44"/>
                  <a:pt x="16" y="44"/>
                </a:cubicBezTo>
                <a:cubicBezTo>
                  <a:pt x="16" y="19"/>
                  <a:pt x="16" y="19"/>
                  <a:pt x="16" y="19"/>
                </a:cubicBezTo>
                <a:cubicBezTo>
                  <a:pt x="16" y="18"/>
                  <a:pt x="17" y="16"/>
                  <a:pt x="18" y="16"/>
                </a:cubicBezTo>
                <a:cubicBezTo>
                  <a:pt x="76" y="16"/>
                  <a:pt x="76" y="16"/>
                  <a:pt x="76" y="16"/>
                </a:cubicBezTo>
                <a:cubicBezTo>
                  <a:pt x="78" y="16"/>
                  <a:pt x="78" y="18"/>
                  <a:pt x="78" y="19"/>
                </a:cubicBezTo>
                <a:cubicBezTo>
                  <a:pt x="78" y="44"/>
                  <a:pt x="78" y="44"/>
                  <a:pt x="78" y="44"/>
                </a:cubicBezTo>
                <a:lnTo>
                  <a:pt x="94" y="44"/>
                </a:lnTo>
                <a:close/>
              </a:path>
            </a:pathLst>
          </a:custGeom>
          <a:solidFill>
            <a:schemeClr val="bg1">
              <a:alpha val="100000"/>
            </a:schemeClr>
          </a:solidFill>
          <a:ln w="9525">
            <a:noFill/>
          </a:ln>
        </p:spPr>
        <p:txBody>
          <a:bodyPr/>
          <a:lstStyle/>
          <a:p>
            <a:endParaRPr lang="zh-CN" altLang="en-US"/>
          </a:p>
        </p:txBody>
      </p:sp>
      <p:sp>
        <p:nvSpPr>
          <p:cNvPr id="32998" name="Freeform 232"/>
          <p:cNvSpPr>
            <a:spLocks noEditPoints="1"/>
          </p:cNvSpPr>
          <p:nvPr/>
        </p:nvSpPr>
        <p:spPr>
          <a:xfrm>
            <a:off x="6850063" y="2808288"/>
            <a:ext cx="258762" cy="120650"/>
          </a:xfrm>
          <a:custGeom>
            <a:avLst/>
            <a:gdLst/>
            <a:ahLst/>
            <a:cxnLst>
              <a:cxn ang="0">
                <a:pos x="367942102" y="27722513"/>
              </a:cxn>
              <a:cxn ang="0">
                <a:pos x="337700285" y="191531875"/>
              </a:cxn>
              <a:cxn ang="0">
                <a:pos x="347780890" y="27722513"/>
              </a:cxn>
              <a:cxn ang="0">
                <a:pos x="355342138" y="80645000"/>
              </a:cxn>
              <a:cxn ang="0">
                <a:pos x="337700285" y="136088438"/>
              </a:cxn>
              <a:cxn ang="0">
                <a:pos x="309979414" y="191531875"/>
              </a:cxn>
              <a:cxn ang="0">
                <a:pos x="309979414" y="191531875"/>
              </a:cxn>
              <a:cxn ang="0">
                <a:pos x="330140625" y="63004700"/>
              </a:cxn>
              <a:cxn ang="0">
                <a:pos x="322579377" y="115927188"/>
              </a:cxn>
              <a:cxn ang="0">
                <a:pos x="309979414" y="191531875"/>
              </a:cxn>
              <a:cxn ang="0">
                <a:pos x="309979414" y="0"/>
              </a:cxn>
              <a:cxn ang="0">
                <a:pos x="284777900" y="115927188"/>
              </a:cxn>
              <a:cxn ang="0">
                <a:pos x="294858505" y="27722513"/>
              </a:cxn>
              <a:cxn ang="0">
                <a:pos x="284777900" y="191531875"/>
              </a:cxn>
              <a:cxn ang="0">
                <a:pos x="284777900" y="0"/>
              </a:cxn>
              <a:cxn ang="0">
                <a:pos x="257055441" y="63004700"/>
              </a:cxn>
              <a:cxn ang="0">
                <a:pos x="267136046" y="115927188"/>
              </a:cxn>
              <a:cxn ang="0">
                <a:pos x="257055441" y="191531875"/>
              </a:cxn>
              <a:cxn ang="0">
                <a:pos x="257055441" y="0"/>
              </a:cxn>
              <a:cxn ang="0">
                <a:pos x="229334569" y="115927188"/>
              </a:cxn>
              <a:cxn ang="0">
                <a:pos x="241934533" y="27722513"/>
              </a:cxn>
              <a:cxn ang="0">
                <a:pos x="229334569" y="191531875"/>
              </a:cxn>
              <a:cxn ang="0">
                <a:pos x="229334569" y="0"/>
              </a:cxn>
              <a:cxn ang="0">
                <a:pos x="204133056" y="63004700"/>
              </a:cxn>
              <a:cxn ang="0">
                <a:pos x="211692716" y="115927188"/>
              </a:cxn>
              <a:cxn ang="0">
                <a:pos x="204133056" y="191531875"/>
              </a:cxn>
              <a:cxn ang="0">
                <a:pos x="204133056" y="0"/>
              </a:cxn>
              <a:cxn ang="0">
                <a:pos x="176410597" y="115927188"/>
              </a:cxn>
              <a:cxn ang="0">
                <a:pos x="183971845" y="27722513"/>
              </a:cxn>
              <a:cxn ang="0">
                <a:pos x="176410597" y="191531875"/>
              </a:cxn>
              <a:cxn ang="0">
                <a:pos x="176410597" y="0"/>
              </a:cxn>
              <a:cxn ang="0">
                <a:pos x="148689725" y="63004700"/>
              </a:cxn>
              <a:cxn ang="0">
                <a:pos x="158770331" y="115927188"/>
              </a:cxn>
              <a:cxn ang="0">
                <a:pos x="148689725" y="191531875"/>
              </a:cxn>
              <a:cxn ang="0">
                <a:pos x="148689725" y="0"/>
              </a:cxn>
              <a:cxn ang="0">
                <a:pos x="123488211" y="115927188"/>
              </a:cxn>
              <a:cxn ang="0">
                <a:pos x="131047872" y="27722513"/>
              </a:cxn>
              <a:cxn ang="0">
                <a:pos x="123488211" y="191531875"/>
              </a:cxn>
              <a:cxn ang="0">
                <a:pos x="123488211" y="0"/>
              </a:cxn>
              <a:cxn ang="0">
                <a:pos x="95765752" y="63004700"/>
              </a:cxn>
              <a:cxn ang="0">
                <a:pos x="103327000" y="115927188"/>
              </a:cxn>
              <a:cxn ang="0">
                <a:pos x="95765752" y="191531875"/>
              </a:cxn>
              <a:cxn ang="0">
                <a:pos x="95765752" y="0"/>
              </a:cxn>
              <a:cxn ang="0">
                <a:pos x="68044881" y="115927188"/>
              </a:cxn>
              <a:cxn ang="0">
                <a:pos x="78125487" y="27722513"/>
              </a:cxn>
              <a:cxn ang="0">
                <a:pos x="68044881" y="191531875"/>
              </a:cxn>
              <a:cxn ang="0">
                <a:pos x="68044881" y="115927188"/>
              </a:cxn>
              <a:cxn ang="0">
                <a:pos x="68044881" y="0"/>
              </a:cxn>
              <a:cxn ang="0">
                <a:pos x="42843367" y="63004700"/>
              </a:cxn>
              <a:cxn ang="0">
                <a:pos x="22682156" y="63004700"/>
              </a:cxn>
              <a:cxn ang="0">
                <a:pos x="0" y="0"/>
              </a:cxn>
            </a:cxnLst>
            <a:rect l="0" t="0" r="0" b="0"/>
            <a:pathLst>
              <a:path w="163" h="76">
                <a:moveTo>
                  <a:pt x="146" y="76"/>
                </a:moveTo>
                <a:lnTo>
                  <a:pt x="163" y="76"/>
                </a:lnTo>
                <a:lnTo>
                  <a:pt x="163" y="0"/>
                </a:lnTo>
                <a:lnTo>
                  <a:pt x="146" y="0"/>
                </a:lnTo>
                <a:lnTo>
                  <a:pt x="146" y="11"/>
                </a:lnTo>
                <a:lnTo>
                  <a:pt x="152" y="11"/>
                </a:lnTo>
                <a:lnTo>
                  <a:pt x="152" y="25"/>
                </a:lnTo>
                <a:lnTo>
                  <a:pt x="146" y="25"/>
                </a:lnTo>
                <a:lnTo>
                  <a:pt x="146" y="76"/>
                </a:lnTo>
                <a:close/>
                <a:moveTo>
                  <a:pt x="134" y="76"/>
                </a:moveTo>
                <a:lnTo>
                  <a:pt x="146" y="76"/>
                </a:lnTo>
                <a:lnTo>
                  <a:pt x="146" y="25"/>
                </a:lnTo>
                <a:lnTo>
                  <a:pt x="138" y="25"/>
                </a:lnTo>
                <a:lnTo>
                  <a:pt x="138" y="11"/>
                </a:lnTo>
                <a:lnTo>
                  <a:pt x="146" y="11"/>
                </a:lnTo>
                <a:lnTo>
                  <a:pt x="146" y="0"/>
                </a:lnTo>
                <a:lnTo>
                  <a:pt x="134" y="0"/>
                </a:lnTo>
                <a:lnTo>
                  <a:pt x="134" y="32"/>
                </a:lnTo>
                <a:lnTo>
                  <a:pt x="141" y="32"/>
                </a:lnTo>
                <a:lnTo>
                  <a:pt x="141" y="46"/>
                </a:lnTo>
                <a:lnTo>
                  <a:pt x="134" y="46"/>
                </a:lnTo>
                <a:lnTo>
                  <a:pt x="134" y="54"/>
                </a:lnTo>
                <a:lnTo>
                  <a:pt x="134" y="68"/>
                </a:lnTo>
                <a:lnTo>
                  <a:pt x="134" y="76"/>
                </a:lnTo>
                <a:close/>
                <a:moveTo>
                  <a:pt x="123" y="76"/>
                </a:moveTo>
                <a:lnTo>
                  <a:pt x="134" y="76"/>
                </a:lnTo>
                <a:lnTo>
                  <a:pt x="134" y="68"/>
                </a:lnTo>
                <a:lnTo>
                  <a:pt x="123" y="68"/>
                </a:lnTo>
                <a:lnTo>
                  <a:pt x="123" y="76"/>
                </a:lnTo>
                <a:close/>
                <a:moveTo>
                  <a:pt x="134" y="0"/>
                </a:moveTo>
                <a:lnTo>
                  <a:pt x="123" y="0"/>
                </a:lnTo>
                <a:lnTo>
                  <a:pt x="123" y="11"/>
                </a:lnTo>
                <a:lnTo>
                  <a:pt x="131" y="11"/>
                </a:lnTo>
                <a:lnTo>
                  <a:pt x="131" y="25"/>
                </a:lnTo>
                <a:lnTo>
                  <a:pt x="123" y="25"/>
                </a:lnTo>
                <a:lnTo>
                  <a:pt x="123" y="54"/>
                </a:lnTo>
                <a:lnTo>
                  <a:pt x="134" y="54"/>
                </a:lnTo>
                <a:lnTo>
                  <a:pt x="134" y="46"/>
                </a:lnTo>
                <a:lnTo>
                  <a:pt x="128" y="46"/>
                </a:lnTo>
                <a:lnTo>
                  <a:pt x="128" y="32"/>
                </a:lnTo>
                <a:lnTo>
                  <a:pt x="134" y="32"/>
                </a:lnTo>
                <a:lnTo>
                  <a:pt x="134" y="0"/>
                </a:lnTo>
                <a:close/>
                <a:moveTo>
                  <a:pt x="113" y="76"/>
                </a:moveTo>
                <a:lnTo>
                  <a:pt x="123" y="76"/>
                </a:lnTo>
                <a:lnTo>
                  <a:pt x="123" y="68"/>
                </a:lnTo>
                <a:lnTo>
                  <a:pt x="113" y="68"/>
                </a:lnTo>
                <a:lnTo>
                  <a:pt x="113" y="76"/>
                </a:lnTo>
                <a:close/>
                <a:moveTo>
                  <a:pt x="123" y="0"/>
                </a:moveTo>
                <a:lnTo>
                  <a:pt x="113" y="0"/>
                </a:lnTo>
                <a:lnTo>
                  <a:pt x="113" y="32"/>
                </a:lnTo>
                <a:lnTo>
                  <a:pt x="120" y="32"/>
                </a:lnTo>
                <a:lnTo>
                  <a:pt x="120" y="46"/>
                </a:lnTo>
                <a:lnTo>
                  <a:pt x="113" y="46"/>
                </a:lnTo>
                <a:lnTo>
                  <a:pt x="113" y="54"/>
                </a:lnTo>
                <a:lnTo>
                  <a:pt x="123" y="54"/>
                </a:lnTo>
                <a:lnTo>
                  <a:pt x="123" y="25"/>
                </a:lnTo>
                <a:lnTo>
                  <a:pt x="117" y="25"/>
                </a:lnTo>
                <a:lnTo>
                  <a:pt x="117" y="11"/>
                </a:lnTo>
                <a:lnTo>
                  <a:pt x="123" y="11"/>
                </a:lnTo>
                <a:lnTo>
                  <a:pt x="123" y="0"/>
                </a:lnTo>
                <a:close/>
                <a:moveTo>
                  <a:pt x="102" y="76"/>
                </a:moveTo>
                <a:lnTo>
                  <a:pt x="113" y="76"/>
                </a:lnTo>
                <a:lnTo>
                  <a:pt x="113" y="68"/>
                </a:lnTo>
                <a:lnTo>
                  <a:pt x="102" y="68"/>
                </a:lnTo>
                <a:lnTo>
                  <a:pt x="102" y="76"/>
                </a:lnTo>
                <a:close/>
                <a:moveTo>
                  <a:pt x="113" y="0"/>
                </a:moveTo>
                <a:lnTo>
                  <a:pt x="102" y="0"/>
                </a:lnTo>
                <a:lnTo>
                  <a:pt x="102" y="11"/>
                </a:lnTo>
                <a:lnTo>
                  <a:pt x="109" y="11"/>
                </a:lnTo>
                <a:lnTo>
                  <a:pt x="109" y="25"/>
                </a:lnTo>
                <a:lnTo>
                  <a:pt x="102" y="25"/>
                </a:lnTo>
                <a:lnTo>
                  <a:pt x="102" y="54"/>
                </a:lnTo>
                <a:lnTo>
                  <a:pt x="113" y="54"/>
                </a:lnTo>
                <a:lnTo>
                  <a:pt x="113" y="46"/>
                </a:lnTo>
                <a:lnTo>
                  <a:pt x="106" y="46"/>
                </a:lnTo>
                <a:lnTo>
                  <a:pt x="106" y="32"/>
                </a:lnTo>
                <a:lnTo>
                  <a:pt x="113" y="32"/>
                </a:lnTo>
                <a:lnTo>
                  <a:pt x="113" y="0"/>
                </a:lnTo>
                <a:close/>
                <a:moveTo>
                  <a:pt x="91" y="76"/>
                </a:moveTo>
                <a:lnTo>
                  <a:pt x="102" y="76"/>
                </a:lnTo>
                <a:lnTo>
                  <a:pt x="102" y="68"/>
                </a:lnTo>
                <a:lnTo>
                  <a:pt x="91" y="68"/>
                </a:lnTo>
                <a:lnTo>
                  <a:pt x="91" y="76"/>
                </a:lnTo>
                <a:close/>
                <a:moveTo>
                  <a:pt x="102" y="0"/>
                </a:moveTo>
                <a:lnTo>
                  <a:pt x="91" y="0"/>
                </a:lnTo>
                <a:lnTo>
                  <a:pt x="91" y="32"/>
                </a:lnTo>
                <a:lnTo>
                  <a:pt x="99" y="32"/>
                </a:lnTo>
                <a:lnTo>
                  <a:pt x="99" y="46"/>
                </a:lnTo>
                <a:lnTo>
                  <a:pt x="91" y="46"/>
                </a:lnTo>
                <a:lnTo>
                  <a:pt x="91" y="54"/>
                </a:lnTo>
                <a:lnTo>
                  <a:pt x="102" y="54"/>
                </a:lnTo>
                <a:lnTo>
                  <a:pt x="102" y="25"/>
                </a:lnTo>
                <a:lnTo>
                  <a:pt x="96" y="25"/>
                </a:lnTo>
                <a:lnTo>
                  <a:pt x="96" y="11"/>
                </a:lnTo>
                <a:lnTo>
                  <a:pt x="102" y="11"/>
                </a:lnTo>
                <a:lnTo>
                  <a:pt x="102" y="0"/>
                </a:lnTo>
                <a:close/>
                <a:moveTo>
                  <a:pt x="81" y="76"/>
                </a:moveTo>
                <a:lnTo>
                  <a:pt x="91" y="76"/>
                </a:lnTo>
                <a:lnTo>
                  <a:pt x="91" y="68"/>
                </a:lnTo>
                <a:lnTo>
                  <a:pt x="81" y="68"/>
                </a:lnTo>
                <a:lnTo>
                  <a:pt x="81" y="76"/>
                </a:lnTo>
                <a:close/>
                <a:moveTo>
                  <a:pt x="91" y="0"/>
                </a:moveTo>
                <a:lnTo>
                  <a:pt x="81" y="0"/>
                </a:lnTo>
                <a:lnTo>
                  <a:pt x="81" y="11"/>
                </a:lnTo>
                <a:lnTo>
                  <a:pt x="88" y="11"/>
                </a:lnTo>
                <a:lnTo>
                  <a:pt x="88" y="25"/>
                </a:lnTo>
                <a:lnTo>
                  <a:pt x="81" y="25"/>
                </a:lnTo>
                <a:lnTo>
                  <a:pt x="81" y="54"/>
                </a:lnTo>
                <a:lnTo>
                  <a:pt x="91" y="54"/>
                </a:lnTo>
                <a:lnTo>
                  <a:pt x="91" y="46"/>
                </a:lnTo>
                <a:lnTo>
                  <a:pt x="84" y="46"/>
                </a:lnTo>
                <a:lnTo>
                  <a:pt x="84" y="32"/>
                </a:lnTo>
                <a:lnTo>
                  <a:pt x="91" y="32"/>
                </a:lnTo>
                <a:lnTo>
                  <a:pt x="91" y="0"/>
                </a:lnTo>
                <a:close/>
                <a:moveTo>
                  <a:pt x="70" y="76"/>
                </a:moveTo>
                <a:lnTo>
                  <a:pt x="81" y="76"/>
                </a:lnTo>
                <a:lnTo>
                  <a:pt x="81" y="68"/>
                </a:lnTo>
                <a:lnTo>
                  <a:pt x="70" y="68"/>
                </a:lnTo>
                <a:lnTo>
                  <a:pt x="70" y="76"/>
                </a:lnTo>
                <a:close/>
                <a:moveTo>
                  <a:pt x="81" y="0"/>
                </a:moveTo>
                <a:lnTo>
                  <a:pt x="70" y="0"/>
                </a:lnTo>
                <a:lnTo>
                  <a:pt x="70" y="32"/>
                </a:lnTo>
                <a:lnTo>
                  <a:pt x="77" y="32"/>
                </a:lnTo>
                <a:lnTo>
                  <a:pt x="77" y="46"/>
                </a:lnTo>
                <a:lnTo>
                  <a:pt x="70" y="46"/>
                </a:lnTo>
                <a:lnTo>
                  <a:pt x="70" y="54"/>
                </a:lnTo>
                <a:lnTo>
                  <a:pt x="81" y="54"/>
                </a:lnTo>
                <a:lnTo>
                  <a:pt x="81" y="25"/>
                </a:lnTo>
                <a:lnTo>
                  <a:pt x="73" y="25"/>
                </a:lnTo>
                <a:lnTo>
                  <a:pt x="73" y="11"/>
                </a:lnTo>
                <a:lnTo>
                  <a:pt x="81" y="11"/>
                </a:lnTo>
                <a:lnTo>
                  <a:pt x="81" y="0"/>
                </a:lnTo>
                <a:close/>
                <a:moveTo>
                  <a:pt x="59" y="76"/>
                </a:moveTo>
                <a:lnTo>
                  <a:pt x="70" y="76"/>
                </a:lnTo>
                <a:lnTo>
                  <a:pt x="70" y="68"/>
                </a:lnTo>
                <a:lnTo>
                  <a:pt x="59" y="68"/>
                </a:lnTo>
                <a:lnTo>
                  <a:pt x="59" y="76"/>
                </a:lnTo>
                <a:close/>
                <a:moveTo>
                  <a:pt x="70" y="0"/>
                </a:moveTo>
                <a:lnTo>
                  <a:pt x="59" y="0"/>
                </a:lnTo>
                <a:lnTo>
                  <a:pt x="59" y="11"/>
                </a:lnTo>
                <a:lnTo>
                  <a:pt x="67" y="11"/>
                </a:lnTo>
                <a:lnTo>
                  <a:pt x="67" y="25"/>
                </a:lnTo>
                <a:lnTo>
                  <a:pt x="59" y="25"/>
                </a:lnTo>
                <a:lnTo>
                  <a:pt x="59" y="54"/>
                </a:lnTo>
                <a:lnTo>
                  <a:pt x="70" y="54"/>
                </a:lnTo>
                <a:lnTo>
                  <a:pt x="70" y="46"/>
                </a:lnTo>
                <a:lnTo>
                  <a:pt x="63" y="46"/>
                </a:lnTo>
                <a:lnTo>
                  <a:pt x="63" y="32"/>
                </a:lnTo>
                <a:lnTo>
                  <a:pt x="70" y="32"/>
                </a:lnTo>
                <a:lnTo>
                  <a:pt x="70" y="0"/>
                </a:lnTo>
                <a:close/>
                <a:moveTo>
                  <a:pt x="49" y="76"/>
                </a:moveTo>
                <a:lnTo>
                  <a:pt x="59" y="76"/>
                </a:lnTo>
                <a:lnTo>
                  <a:pt x="59" y="68"/>
                </a:lnTo>
                <a:lnTo>
                  <a:pt x="49" y="68"/>
                </a:lnTo>
                <a:lnTo>
                  <a:pt x="49" y="76"/>
                </a:lnTo>
                <a:close/>
                <a:moveTo>
                  <a:pt x="59" y="0"/>
                </a:moveTo>
                <a:lnTo>
                  <a:pt x="49" y="0"/>
                </a:lnTo>
                <a:lnTo>
                  <a:pt x="49" y="32"/>
                </a:lnTo>
                <a:lnTo>
                  <a:pt x="56" y="32"/>
                </a:lnTo>
                <a:lnTo>
                  <a:pt x="56" y="46"/>
                </a:lnTo>
                <a:lnTo>
                  <a:pt x="49" y="46"/>
                </a:lnTo>
                <a:lnTo>
                  <a:pt x="49" y="54"/>
                </a:lnTo>
                <a:lnTo>
                  <a:pt x="59" y="54"/>
                </a:lnTo>
                <a:lnTo>
                  <a:pt x="59" y="25"/>
                </a:lnTo>
                <a:lnTo>
                  <a:pt x="52" y="25"/>
                </a:lnTo>
                <a:lnTo>
                  <a:pt x="52" y="11"/>
                </a:lnTo>
                <a:lnTo>
                  <a:pt x="59" y="11"/>
                </a:lnTo>
                <a:lnTo>
                  <a:pt x="59" y="0"/>
                </a:lnTo>
                <a:close/>
                <a:moveTo>
                  <a:pt x="38" y="76"/>
                </a:moveTo>
                <a:lnTo>
                  <a:pt x="49" y="76"/>
                </a:lnTo>
                <a:lnTo>
                  <a:pt x="49" y="68"/>
                </a:lnTo>
                <a:lnTo>
                  <a:pt x="38" y="68"/>
                </a:lnTo>
                <a:lnTo>
                  <a:pt x="38" y="76"/>
                </a:lnTo>
                <a:close/>
                <a:moveTo>
                  <a:pt x="49" y="0"/>
                </a:moveTo>
                <a:lnTo>
                  <a:pt x="38" y="0"/>
                </a:lnTo>
                <a:lnTo>
                  <a:pt x="38" y="11"/>
                </a:lnTo>
                <a:lnTo>
                  <a:pt x="44" y="11"/>
                </a:lnTo>
                <a:lnTo>
                  <a:pt x="44" y="25"/>
                </a:lnTo>
                <a:lnTo>
                  <a:pt x="38" y="25"/>
                </a:lnTo>
                <a:lnTo>
                  <a:pt x="38" y="54"/>
                </a:lnTo>
                <a:lnTo>
                  <a:pt x="49" y="54"/>
                </a:lnTo>
                <a:lnTo>
                  <a:pt x="49" y="46"/>
                </a:lnTo>
                <a:lnTo>
                  <a:pt x="41" y="46"/>
                </a:lnTo>
                <a:lnTo>
                  <a:pt x="41" y="32"/>
                </a:lnTo>
                <a:lnTo>
                  <a:pt x="49" y="32"/>
                </a:lnTo>
                <a:lnTo>
                  <a:pt x="49" y="0"/>
                </a:lnTo>
                <a:close/>
                <a:moveTo>
                  <a:pt x="27" y="76"/>
                </a:moveTo>
                <a:lnTo>
                  <a:pt x="38" y="76"/>
                </a:lnTo>
                <a:lnTo>
                  <a:pt x="38" y="68"/>
                </a:lnTo>
                <a:lnTo>
                  <a:pt x="27" y="68"/>
                </a:lnTo>
                <a:lnTo>
                  <a:pt x="27" y="76"/>
                </a:lnTo>
                <a:close/>
                <a:moveTo>
                  <a:pt x="38" y="0"/>
                </a:moveTo>
                <a:lnTo>
                  <a:pt x="27" y="0"/>
                </a:lnTo>
                <a:lnTo>
                  <a:pt x="27" y="32"/>
                </a:lnTo>
                <a:lnTo>
                  <a:pt x="34" y="32"/>
                </a:lnTo>
                <a:lnTo>
                  <a:pt x="34" y="46"/>
                </a:lnTo>
                <a:lnTo>
                  <a:pt x="27" y="46"/>
                </a:lnTo>
                <a:lnTo>
                  <a:pt x="27" y="54"/>
                </a:lnTo>
                <a:lnTo>
                  <a:pt x="38" y="54"/>
                </a:lnTo>
                <a:lnTo>
                  <a:pt x="38" y="25"/>
                </a:lnTo>
                <a:lnTo>
                  <a:pt x="31" y="25"/>
                </a:lnTo>
                <a:lnTo>
                  <a:pt x="31" y="11"/>
                </a:lnTo>
                <a:lnTo>
                  <a:pt x="38" y="11"/>
                </a:lnTo>
                <a:lnTo>
                  <a:pt x="38" y="0"/>
                </a:lnTo>
                <a:close/>
                <a:moveTo>
                  <a:pt x="17" y="76"/>
                </a:moveTo>
                <a:lnTo>
                  <a:pt x="27" y="76"/>
                </a:lnTo>
                <a:lnTo>
                  <a:pt x="27" y="68"/>
                </a:lnTo>
                <a:lnTo>
                  <a:pt x="27" y="54"/>
                </a:lnTo>
                <a:lnTo>
                  <a:pt x="27" y="46"/>
                </a:lnTo>
                <a:lnTo>
                  <a:pt x="20" y="46"/>
                </a:lnTo>
                <a:lnTo>
                  <a:pt x="20" y="32"/>
                </a:lnTo>
                <a:lnTo>
                  <a:pt x="27" y="32"/>
                </a:lnTo>
                <a:lnTo>
                  <a:pt x="27" y="0"/>
                </a:lnTo>
                <a:lnTo>
                  <a:pt x="17" y="0"/>
                </a:lnTo>
                <a:lnTo>
                  <a:pt x="17" y="11"/>
                </a:lnTo>
                <a:lnTo>
                  <a:pt x="23" y="11"/>
                </a:lnTo>
                <a:lnTo>
                  <a:pt x="23" y="25"/>
                </a:lnTo>
                <a:lnTo>
                  <a:pt x="17" y="25"/>
                </a:lnTo>
                <a:lnTo>
                  <a:pt x="17" y="76"/>
                </a:lnTo>
                <a:close/>
                <a:moveTo>
                  <a:pt x="0" y="76"/>
                </a:moveTo>
                <a:lnTo>
                  <a:pt x="17" y="76"/>
                </a:lnTo>
                <a:lnTo>
                  <a:pt x="17" y="25"/>
                </a:lnTo>
                <a:lnTo>
                  <a:pt x="9" y="25"/>
                </a:lnTo>
                <a:lnTo>
                  <a:pt x="9" y="11"/>
                </a:lnTo>
                <a:lnTo>
                  <a:pt x="17" y="11"/>
                </a:lnTo>
                <a:lnTo>
                  <a:pt x="17" y="0"/>
                </a:lnTo>
                <a:lnTo>
                  <a:pt x="0" y="0"/>
                </a:lnTo>
                <a:lnTo>
                  <a:pt x="0" y="76"/>
                </a:lnTo>
                <a:close/>
              </a:path>
            </a:pathLst>
          </a:custGeom>
          <a:solidFill>
            <a:schemeClr val="bg1">
              <a:alpha val="100000"/>
            </a:schemeClr>
          </a:solidFill>
          <a:ln w="9525">
            <a:noFill/>
          </a:ln>
        </p:spPr>
        <p:txBody>
          <a:bodyPr/>
          <a:lstStyle/>
          <a:p>
            <a:endParaRPr lang="zh-CN" altLang="en-US"/>
          </a:p>
        </p:txBody>
      </p:sp>
      <p:sp>
        <p:nvSpPr>
          <p:cNvPr id="32999" name="Freeform 233"/>
          <p:cNvSpPr/>
          <p:nvPr/>
        </p:nvSpPr>
        <p:spPr>
          <a:xfrm>
            <a:off x="6896100" y="2752725"/>
            <a:ext cx="150813" cy="36513"/>
          </a:xfrm>
          <a:custGeom>
            <a:avLst/>
            <a:gdLst/>
            <a:ahLst/>
            <a:cxnLst>
              <a:cxn ang="0">
                <a:pos x="0" y="30300811"/>
              </a:cxn>
              <a:cxn ang="0">
                <a:pos x="17228267" y="60599962"/>
              </a:cxn>
              <a:cxn ang="0">
                <a:pos x="129214545" y="35809295"/>
              </a:cxn>
              <a:cxn ang="0">
                <a:pos x="238328598" y="60599962"/>
              </a:cxn>
              <a:cxn ang="0">
                <a:pos x="255556865" y="30300811"/>
              </a:cxn>
              <a:cxn ang="0">
                <a:pos x="129214545" y="0"/>
              </a:cxn>
              <a:cxn ang="0">
                <a:pos x="0" y="30300811"/>
              </a:cxn>
            </a:cxnLst>
            <a:rect l="0" t="0" r="0" b="0"/>
            <a:pathLst>
              <a:path w="89" h="22">
                <a:moveTo>
                  <a:pt x="0" y="11"/>
                </a:moveTo>
                <a:cubicBezTo>
                  <a:pt x="6" y="22"/>
                  <a:pt x="6" y="22"/>
                  <a:pt x="6" y="22"/>
                </a:cubicBezTo>
                <a:cubicBezTo>
                  <a:pt x="17" y="16"/>
                  <a:pt x="31" y="13"/>
                  <a:pt x="45" y="13"/>
                </a:cubicBezTo>
                <a:cubicBezTo>
                  <a:pt x="59" y="13"/>
                  <a:pt x="72" y="16"/>
                  <a:pt x="83" y="22"/>
                </a:cubicBezTo>
                <a:cubicBezTo>
                  <a:pt x="89" y="11"/>
                  <a:pt x="89" y="11"/>
                  <a:pt x="89" y="11"/>
                </a:cubicBezTo>
                <a:cubicBezTo>
                  <a:pt x="76" y="4"/>
                  <a:pt x="61" y="0"/>
                  <a:pt x="45" y="0"/>
                </a:cubicBezTo>
                <a:cubicBezTo>
                  <a:pt x="29" y="0"/>
                  <a:pt x="13" y="4"/>
                  <a:pt x="0" y="11"/>
                </a:cubicBezTo>
                <a:close/>
              </a:path>
            </a:pathLst>
          </a:custGeom>
          <a:solidFill>
            <a:schemeClr val="bg1">
              <a:alpha val="100000"/>
            </a:schemeClr>
          </a:solidFill>
          <a:ln w="9525">
            <a:noFill/>
          </a:ln>
        </p:spPr>
        <p:txBody>
          <a:bodyPr/>
          <a:lstStyle/>
          <a:p>
            <a:endParaRPr lang="zh-CN" altLang="en-US"/>
          </a:p>
        </p:txBody>
      </p:sp>
      <p:sp>
        <p:nvSpPr>
          <p:cNvPr id="33000" name="Freeform 234"/>
          <p:cNvSpPr/>
          <p:nvPr/>
        </p:nvSpPr>
        <p:spPr>
          <a:xfrm>
            <a:off x="6870700" y="2711450"/>
            <a:ext cx="201613" cy="42863"/>
          </a:xfrm>
          <a:custGeom>
            <a:avLst/>
            <a:gdLst/>
            <a:ahLst/>
            <a:cxnLst>
              <a:cxn ang="0">
                <a:pos x="341578166" y="41153624"/>
              </a:cxn>
              <a:cxn ang="0">
                <a:pos x="172224940" y="0"/>
              </a:cxn>
              <a:cxn ang="0">
                <a:pos x="0" y="41153624"/>
              </a:cxn>
              <a:cxn ang="0">
                <a:pos x="20093531" y="73489471"/>
              </a:cxn>
              <a:cxn ang="0">
                <a:pos x="172224940" y="38214936"/>
              </a:cxn>
              <a:cxn ang="0">
                <a:pos x="324356350" y="73489471"/>
              </a:cxn>
              <a:cxn ang="0">
                <a:pos x="341578166" y="41153624"/>
              </a:cxn>
            </a:cxnLst>
            <a:rect l="0" t="0" r="0" b="0"/>
            <a:pathLst>
              <a:path w="119" h="25">
                <a:moveTo>
                  <a:pt x="119" y="14"/>
                </a:moveTo>
                <a:cubicBezTo>
                  <a:pt x="102" y="5"/>
                  <a:pt x="81" y="0"/>
                  <a:pt x="60" y="0"/>
                </a:cubicBezTo>
                <a:cubicBezTo>
                  <a:pt x="38" y="0"/>
                  <a:pt x="17" y="5"/>
                  <a:pt x="0" y="14"/>
                </a:cubicBezTo>
                <a:cubicBezTo>
                  <a:pt x="7" y="25"/>
                  <a:pt x="7" y="25"/>
                  <a:pt x="7" y="25"/>
                </a:cubicBezTo>
                <a:cubicBezTo>
                  <a:pt x="21" y="17"/>
                  <a:pt x="40" y="13"/>
                  <a:pt x="60" y="13"/>
                </a:cubicBezTo>
                <a:cubicBezTo>
                  <a:pt x="79" y="13"/>
                  <a:pt x="98" y="17"/>
                  <a:pt x="113" y="25"/>
                </a:cubicBezTo>
                <a:lnTo>
                  <a:pt x="119" y="14"/>
                </a:lnTo>
                <a:close/>
              </a:path>
            </a:pathLst>
          </a:custGeom>
          <a:solidFill>
            <a:schemeClr val="bg1">
              <a:alpha val="100000"/>
            </a:schemeClr>
          </a:solidFill>
          <a:ln w="9525">
            <a:noFill/>
          </a:ln>
        </p:spPr>
        <p:txBody>
          <a:bodyPr/>
          <a:lstStyle/>
          <a:p>
            <a:endParaRPr lang="zh-CN" altLang="en-US"/>
          </a:p>
        </p:txBody>
      </p:sp>
      <p:sp>
        <p:nvSpPr>
          <p:cNvPr id="33001" name="Freeform 235"/>
          <p:cNvSpPr>
            <a:spLocks noEditPoints="1"/>
          </p:cNvSpPr>
          <p:nvPr/>
        </p:nvSpPr>
        <p:spPr>
          <a:xfrm>
            <a:off x="6638925" y="4894263"/>
            <a:ext cx="96838" cy="96837"/>
          </a:xfrm>
          <a:custGeom>
            <a:avLst/>
            <a:gdLst/>
            <a:ahLst/>
            <a:cxnLst>
              <a:cxn ang="0">
                <a:pos x="83702010" y="164517569"/>
              </a:cxn>
              <a:cxn ang="0">
                <a:pos x="164519267" y="80816423"/>
              </a:cxn>
              <a:cxn ang="0">
                <a:pos x="83702010" y="0"/>
              </a:cxn>
              <a:cxn ang="0">
                <a:pos x="83702010" y="57725045"/>
              </a:cxn>
              <a:cxn ang="0">
                <a:pos x="106793626" y="80816423"/>
              </a:cxn>
              <a:cxn ang="0">
                <a:pos x="83702010" y="106792523"/>
              </a:cxn>
              <a:cxn ang="0">
                <a:pos x="83702010" y="164517569"/>
              </a:cxn>
              <a:cxn ang="0">
                <a:pos x="83702010" y="106792523"/>
              </a:cxn>
              <a:cxn ang="0">
                <a:pos x="83702010" y="106792523"/>
              </a:cxn>
              <a:cxn ang="0">
                <a:pos x="83702010" y="0"/>
              </a:cxn>
              <a:cxn ang="0">
                <a:pos x="0" y="80816423"/>
              </a:cxn>
              <a:cxn ang="0">
                <a:pos x="83702010" y="164517569"/>
              </a:cxn>
              <a:cxn ang="0">
                <a:pos x="83702010" y="106792523"/>
              </a:cxn>
              <a:cxn ang="0">
                <a:pos x="83702010" y="106792523"/>
              </a:cxn>
              <a:cxn ang="0">
                <a:pos x="60612093" y="80816423"/>
              </a:cxn>
              <a:cxn ang="0">
                <a:pos x="83702010" y="57725045"/>
              </a:cxn>
              <a:cxn ang="0">
                <a:pos x="83702010" y="0"/>
              </a:cxn>
            </a:cxnLst>
            <a:rect l="0" t="0" r="0" b="0"/>
            <a:pathLst>
              <a:path w="57" h="57">
                <a:moveTo>
                  <a:pt x="29" y="57"/>
                </a:moveTo>
                <a:cubicBezTo>
                  <a:pt x="45" y="57"/>
                  <a:pt x="57" y="44"/>
                  <a:pt x="57" y="28"/>
                </a:cubicBezTo>
                <a:cubicBezTo>
                  <a:pt x="57" y="13"/>
                  <a:pt x="45" y="0"/>
                  <a:pt x="29" y="0"/>
                </a:cubicBezTo>
                <a:cubicBezTo>
                  <a:pt x="29" y="20"/>
                  <a:pt x="29" y="20"/>
                  <a:pt x="29" y="20"/>
                </a:cubicBezTo>
                <a:cubicBezTo>
                  <a:pt x="33" y="20"/>
                  <a:pt x="37" y="24"/>
                  <a:pt x="37" y="28"/>
                </a:cubicBezTo>
                <a:cubicBezTo>
                  <a:pt x="37" y="33"/>
                  <a:pt x="33" y="37"/>
                  <a:pt x="29" y="37"/>
                </a:cubicBezTo>
                <a:cubicBezTo>
                  <a:pt x="29" y="57"/>
                  <a:pt x="29" y="57"/>
                  <a:pt x="29" y="57"/>
                </a:cubicBezTo>
                <a:close/>
                <a:moveTo>
                  <a:pt x="29" y="37"/>
                </a:moveTo>
                <a:cubicBezTo>
                  <a:pt x="29" y="37"/>
                  <a:pt x="29" y="37"/>
                  <a:pt x="29" y="37"/>
                </a:cubicBezTo>
                <a:moveTo>
                  <a:pt x="29" y="0"/>
                </a:moveTo>
                <a:cubicBezTo>
                  <a:pt x="13" y="0"/>
                  <a:pt x="0" y="13"/>
                  <a:pt x="0" y="28"/>
                </a:cubicBezTo>
                <a:cubicBezTo>
                  <a:pt x="0" y="44"/>
                  <a:pt x="13" y="57"/>
                  <a:pt x="29" y="57"/>
                </a:cubicBezTo>
                <a:cubicBezTo>
                  <a:pt x="29" y="37"/>
                  <a:pt x="29" y="37"/>
                  <a:pt x="29" y="37"/>
                </a:cubicBezTo>
                <a:cubicBezTo>
                  <a:pt x="29" y="37"/>
                  <a:pt x="29" y="37"/>
                  <a:pt x="29" y="37"/>
                </a:cubicBezTo>
                <a:cubicBezTo>
                  <a:pt x="24" y="37"/>
                  <a:pt x="21" y="33"/>
                  <a:pt x="21" y="28"/>
                </a:cubicBezTo>
                <a:cubicBezTo>
                  <a:pt x="21" y="24"/>
                  <a:pt x="24" y="20"/>
                  <a:pt x="29" y="20"/>
                </a:cubicBezTo>
                <a:lnTo>
                  <a:pt x="29" y="0"/>
                </a:lnTo>
                <a:close/>
              </a:path>
            </a:pathLst>
          </a:custGeom>
          <a:solidFill>
            <a:schemeClr val="bg1">
              <a:alpha val="100000"/>
            </a:schemeClr>
          </a:solidFill>
          <a:ln w="9525">
            <a:noFill/>
          </a:ln>
        </p:spPr>
        <p:txBody>
          <a:bodyPr/>
          <a:lstStyle/>
          <a:p>
            <a:endParaRPr lang="zh-CN" altLang="en-US"/>
          </a:p>
        </p:txBody>
      </p:sp>
      <p:sp>
        <p:nvSpPr>
          <p:cNvPr id="33002" name="Freeform 236"/>
          <p:cNvSpPr>
            <a:spLocks noEditPoints="1"/>
          </p:cNvSpPr>
          <p:nvPr/>
        </p:nvSpPr>
        <p:spPr>
          <a:xfrm>
            <a:off x="6677025" y="4930775"/>
            <a:ext cx="22225" cy="22225"/>
          </a:xfrm>
          <a:custGeom>
            <a:avLst/>
            <a:gdLst/>
            <a:ahLst/>
            <a:cxnLst>
              <a:cxn ang="0">
                <a:pos x="20458967" y="37996202"/>
              </a:cxn>
              <a:cxn ang="0">
                <a:pos x="37996202" y="17537235"/>
              </a:cxn>
              <a:cxn ang="0">
                <a:pos x="20458967" y="0"/>
              </a:cxn>
              <a:cxn ang="0">
                <a:pos x="20458967" y="5845175"/>
              </a:cxn>
              <a:cxn ang="0">
                <a:pos x="35072760" y="17537235"/>
              </a:cxn>
              <a:cxn ang="0">
                <a:pos x="20458967" y="32151027"/>
              </a:cxn>
              <a:cxn ang="0">
                <a:pos x="20458967" y="37996202"/>
              </a:cxn>
              <a:cxn ang="0">
                <a:pos x="20458967" y="32151027"/>
              </a:cxn>
              <a:cxn ang="0">
                <a:pos x="20458967" y="32151027"/>
              </a:cxn>
              <a:cxn ang="0">
                <a:pos x="20458967" y="0"/>
              </a:cxn>
              <a:cxn ang="0">
                <a:pos x="0" y="17537235"/>
              </a:cxn>
              <a:cxn ang="0">
                <a:pos x="20458967" y="37996202"/>
              </a:cxn>
              <a:cxn ang="0">
                <a:pos x="20458967" y="32151027"/>
              </a:cxn>
              <a:cxn ang="0">
                <a:pos x="20458967" y="32151027"/>
              </a:cxn>
              <a:cxn ang="0">
                <a:pos x="5845175" y="17537235"/>
              </a:cxn>
              <a:cxn ang="0">
                <a:pos x="20458967" y="5845175"/>
              </a:cxn>
              <a:cxn ang="0">
                <a:pos x="20458967" y="0"/>
              </a:cxn>
            </a:cxnLst>
            <a:rect l="0" t="0" r="0" b="0"/>
            <a:pathLst>
              <a:path w="13" h="13">
                <a:moveTo>
                  <a:pt x="7" y="13"/>
                </a:moveTo>
                <a:cubicBezTo>
                  <a:pt x="11" y="13"/>
                  <a:pt x="13" y="10"/>
                  <a:pt x="13" y="6"/>
                </a:cubicBezTo>
                <a:cubicBezTo>
                  <a:pt x="13" y="3"/>
                  <a:pt x="11" y="0"/>
                  <a:pt x="7" y="0"/>
                </a:cubicBezTo>
                <a:cubicBezTo>
                  <a:pt x="7" y="2"/>
                  <a:pt x="7" y="2"/>
                  <a:pt x="7" y="2"/>
                </a:cubicBezTo>
                <a:cubicBezTo>
                  <a:pt x="9" y="2"/>
                  <a:pt x="12" y="4"/>
                  <a:pt x="12" y="6"/>
                </a:cubicBezTo>
                <a:cubicBezTo>
                  <a:pt x="12" y="9"/>
                  <a:pt x="9" y="11"/>
                  <a:pt x="7" y="11"/>
                </a:cubicBezTo>
                <a:cubicBezTo>
                  <a:pt x="7" y="13"/>
                  <a:pt x="7" y="13"/>
                  <a:pt x="7" y="13"/>
                </a:cubicBezTo>
                <a:close/>
                <a:moveTo>
                  <a:pt x="7" y="11"/>
                </a:moveTo>
                <a:cubicBezTo>
                  <a:pt x="7" y="11"/>
                  <a:pt x="7" y="11"/>
                  <a:pt x="7" y="11"/>
                </a:cubicBezTo>
                <a:moveTo>
                  <a:pt x="7" y="0"/>
                </a:moveTo>
                <a:cubicBezTo>
                  <a:pt x="3" y="0"/>
                  <a:pt x="0" y="3"/>
                  <a:pt x="0" y="6"/>
                </a:cubicBezTo>
                <a:cubicBezTo>
                  <a:pt x="0" y="10"/>
                  <a:pt x="3" y="13"/>
                  <a:pt x="7" y="13"/>
                </a:cubicBezTo>
                <a:cubicBezTo>
                  <a:pt x="7" y="11"/>
                  <a:pt x="7" y="11"/>
                  <a:pt x="7" y="11"/>
                </a:cubicBezTo>
                <a:cubicBezTo>
                  <a:pt x="7" y="11"/>
                  <a:pt x="7" y="11"/>
                  <a:pt x="7" y="11"/>
                </a:cubicBezTo>
                <a:cubicBezTo>
                  <a:pt x="4" y="11"/>
                  <a:pt x="2" y="9"/>
                  <a:pt x="2" y="6"/>
                </a:cubicBezTo>
                <a:cubicBezTo>
                  <a:pt x="2" y="4"/>
                  <a:pt x="4" y="2"/>
                  <a:pt x="7" y="2"/>
                </a:cubicBezTo>
                <a:lnTo>
                  <a:pt x="7" y="0"/>
                </a:lnTo>
                <a:close/>
              </a:path>
            </a:pathLst>
          </a:custGeom>
          <a:solidFill>
            <a:schemeClr val="bg1">
              <a:alpha val="100000"/>
            </a:schemeClr>
          </a:solidFill>
          <a:ln w="9525">
            <a:noFill/>
          </a:ln>
        </p:spPr>
        <p:txBody>
          <a:bodyPr/>
          <a:lstStyle/>
          <a:p>
            <a:endParaRPr lang="zh-CN" altLang="en-US"/>
          </a:p>
        </p:txBody>
      </p:sp>
      <p:sp>
        <p:nvSpPr>
          <p:cNvPr id="33003" name="Freeform 237"/>
          <p:cNvSpPr/>
          <p:nvPr/>
        </p:nvSpPr>
        <p:spPr>
          <a:xfrm>
            <a:off x="6335713" y="4213225"/>
            <a:ext cx="250825" cy="212725"/>
          </a:xfrm>
          <a:custGeom>
            <a:avLst/>
            <a:gdLst/>
            <a:ahLst/>
            <a:cxnLst>
              <a:cxn ang="0">
                <a:pos x="284350812" y="0"/>
              </a:cxn>
              <a:cxn ang="0">
                <a:pos x="149356119" y="0"/>
              </a:cxn>
              <a:cxn ang="0">
                <a:pos x="0" y="127429082"/>
              </a:cxn>
              <a:cxn ang="0">
                <a:pos x="40211654" y="188248011"/>
              </a:cxn>
              <a:cxn ang="0">
                <a:pos x="94783039" y="133222009"/>
              </a:cxn>
              <a:cxn ang="0">
                <a:pos x="94783039" y="362015405"/>
              </a:cxn>
              <a:cxn ang="0">
                <a:pos x="212545377" y="362015405"/>
              </a:cxn>
              <a:cxn ang="0">
                <a:pos x="330306019" y="362015405"/>
              </a:cxn>
              <a:cxn ang="0">
                <a:pos x="330306019" y="133222009"/>
              </a:cxn>
              <a:cxn ang="0">
                <a:pos x="384877404" y="188248011"/>
              </a:cxn>
              <a:cxn ang="0">
                <a:pos x="425089058" y="127429082"/>
              </a:cxn>
              <a:cxn ang="0">
                <a:pos x="284350812" y="0"/>
              </a:cxn>
            </a:cxnLst>
            <a:rect l="0" t="0" r="0" b="0"/>
            <a:pathLst>
              <a:path w="148" h="125">
                <a:moveTo>
                  <a:pt x="99" y="0"/>
                </a:moveTo>
                <a:cubicBezTo>
                  <a:pt x="91" y="13"/>
                  <a:pt x="60" y="13"/>
                  <a:pt x="52" y="0"/>
                </a:cubicBezTo>
                <a:cubicBezTo>
                  <a:pt x="52" y="0"/>
                  <a:pt x="7" y="25"/>
                  <a:pt x="0" y="44"/>
                </a:cubicBezTo>
                <a:cubicBezTo>
                  <a:pt x="14" y="65"/>
                  <a:pt x="14" y="65"/>
                  <a:pt x="14" y="65"/>
                </a:cubicBezTo>
                <a:cubicBezTo>
                  <a:pt x="14" y="65"/>
                  <a:pt x="27" y="51"/>
                  <a:pt x="33" y="46"/>
                </a:cubicBezTo>
                <a:cubicBezTo>
                  <a:pt x="33" y="125"/>
                  <a:pt x="33" y="125"/>
                  <a:pt x="33" y="125"/>
                </a:cubicBezTo>
                <a:cubicBezTo>
                  <a:pt x="74" y="125"/>
                  <a:pt x="74" y="125"/>
                  <a:pt x="74" y="125"/>
                </a:cubicBezTo>
                <a:cubicBezTo>
                  <a:pt x="115" y="125"/>
                  <a:pt x="115" y="125"/>
                  <a:pt x="115" y="125"/>
                </a:cubicBezTo>
                <a:cubicBezTo>
                  <a:pt x="115" y="46"/>
                  <a:pt x="115" y="46"/>
                  <a:pt x="115" y="46"/>
                </a:cubicBezTo>
                <a:cubicBezTo>
                  <a:pt x="121" y="51"/>
                  <a:pt x="134" y="65"/>
                  <a:pt x="134" y="65"/>
                </a:cubicBezTo>
                <a:cubicBezTo>
                  <a:pt x="148" y="44"/>
                  <a:pt x="148" y="44"/>
                  <a:pt x="148" y="44"/>
                </a:cubicBezTo>
                <a:cubicBezTo>
                  <a:pt x="141" y="25"/>
                  <a:pt x="99" y="0"/>
                  <a:pt x="99" y="0"/>
                </a:cubicBezTo>
                <a:close/>
              </a:path>
            </a:pathLst>
          </a:custGeom>
          <a:solidFill>
            <a:schemeClr val="bg1">
              <a:alpha val="100000"/>
            </a:schemeClr>
          </a:solidFill>
          <a:ln w="9525">
            <a:noFill/>
          </a:ln>
        </p:spPr>
        <p:txBody>
          <a:bodyPr/>
          <a:lstStyle/>
          <a:p>
            <a:endParaRPr lang="zh-CN" altLang="en-US"/>
          </a:p>
        </p:txBody>
      </p:sp>
      <p:sp>
        <p:nvSpPr>
          <p:cNvPr id="33004" name="Freeform 238"/>
          <p:cNvSpPr/>
          <p:nvPr/>
        </p:nvSpPr>
        <p:spPr>
          <a:xfrm>
            <a:off x="6427788" y="4203700"/>
            <a:ext cx="71437" cy="20638"/>
          </a:xfrm>
          <a:custGeom>
            <a:avLst/>
            <a:gdLst/>
            <a:ahLst/>
            <a:cxnLst>
              <a:cxn ang="0">
                <a:pos x="60753767" y="35493920"/>
              </a:cxn>
              <a:cxn ang="0">
                <a:pos x="121507533" y="11830734"/>
              </a:cxn>
              <a:cxn ang="0">
                <a:pos x="118614335" y="2958113"/>
              </a:cxn>
              <a:cxn ang="0">
                <a:pos x="109934739" y="5916227"/>
              </a:cxn>
              <a:cxn ang="0">
                <a:pos x="60753767" y="23663187"/>
              </a:cxn>
              <a:cxn ang="0">
                <a:pos x="14465993" y="5916227"/>
              </a:cxn>
              <a:cxn ang="0">
                <a:pos x="5786397" y="2958113"/>
              </a:cxn>
              <a:cxn ang="0">
                <a:pos x="2893199" y="11830734"/>
              </a:cxn>
              <a:cxn ang="0">
                <a:pos x="60753767" y="35493920"/>
              </a:cxn>
            </a:cxnLst>
            <a:rect l="0" t="0" r="0" b="0"/>
            <a:pathLst>
              <a:path w="42" h="12">
                <a:moveTo>
                  <a:pt x="21" y="12"/>
                </a:moveTo>
                <a:cubicBezTo>
                  <a:pt x="31" y="12"/>
                  <a:pt x="39" y="9"/>
                  <a:pt x="42" y="4"/>
                </a:cubicBezTo>
                <a:cubicBezTo>
                  <a:pt x="42" y="3"/>
                  <a:pt x="42" y="1"/>
                  <a:pt x="41" y="1"/>
                </a:cubicBezTo>
                <a:cubicBezTo>
                  <a:pt x="40" y="0"/>
                  <a:pt x="39" y="0"/>
                  <a:pt x="38" y="2"/>
                </a:cubicBezTo>
                <a:cubicBezTo>
                  <a:pt x="36" y="5"/>
                  <a:pt x="30" y="8"/>
                  <a:pt x="21" y="8"/>
                </a:cubicBezTo>
                <a:cubicBezTo>
                  <a:pt x="13" y="8"/>
                  <a:pt x="7" y="5"/>
                  <a:pt x="5" y="2"/>
                </a:cubicBezTo>
                <a:cubicBezTo>
                  <a:pt x="4" y="0"/>
                  <a:pt x="3" y="0"/>
                  <a:pt x="2" y="1"/>
                </a:cubicBezTo>
                <a:cubicBezTo>
                  <a:pt x="1" y="1"/>
                  <a:pt x="0" y="3"/>
                  <a:pt x="1" y="4"/>
                </a:cubicBezTo>
                <a:cubicBezTo>
                  <a:pt x="4" y="9"/>
                  <a:pt x="12" y="12"/>
                  <a:pt x="21" y="12"/>
                </a:cubicBezTo>
                <a:close/>
              </a:path>
            </a:pathLst>
          </a:custGeom>
          <a:solidFill>
            <a:schemeClr val="bg1">
              <a:alpha val="100000"/>
            </a:schemeClr>
          </a:solidFill>
          <a:ln w="9525">
            <a:noFill/>
          </a:ln>
        </p:spPr>
        <p:txBody>
          <a:bodyPr/>
          <a:lstStyle/>
          <a:p>
            <a:endParaRPr lang="zh-CN" altLang="en-US"/>
          </a:p>
        </p:txBody>
      </p:sp>
      <p:sp>
        <p:nvSpPr>
          <p:cNvPr id="33005" name="Freeform 239"/>
          <p:cNvSpPr/>
          <p:nvPr/>
        </p:nvSpPr>
        <p:spPr>
          <a:xfrm>
            <a:off x="6700838" y="3624263"/>
            <a:ext cx="241300" cy="252412"/>
          </a:xfrm>
          <a:custGeom>
            <a:avLst/>
            <a:gdLst/>
            <a:ahLst/>
            <a:cxnLst>
              <a:cxn ang="0">
                <a:pos x="307515757" y="8609113"/>
              </a:cxn>
              <a:cxn ang="0">
                <a:pos x="281889022" y="8609113"/>
              </a:cxn>
              <a:cxn ang="0">
                <a:pos x="276194005" y="14348521"/>
              </a:cxn>
              <a:cxn ang="0">
                <a:pos x="242025587" y="28697042"/>
              </a:cxn>
              <a:cxn ang="0">
                <a:pos x="93963570" y="28697042"/>
              </a:cxn>
              <a:cxn ang="0">
                <a:pos x="71183500" y="45916961"/>
              </a:cxn>
              <a:cxn ang="0">
                <a:pos x="8541683" y="220974001"/>
              </a:cxn>
              <a:cxn ang="0">
                <a:pos x="37015083" y="264019564"/>
              </a:cxn>
              <a:cxn ang="0">
                <a:pos x="159452052" y="264019564"/>
              </a:cxn>
              <a:cxn ang="0">
                <a:pos x="156605387" y="304197117"/>
              </a:cxn>
              <a:cxn ang="0">
                <a:pos x="130978652" y="367332304"/>
              </a:cxn>
              <a:cxn ang="0">
                <a:pos x="145215352" y="401770448"/>
              </a:cxn>
              <a:cxn ang="0">
                <a:pos x="190773805" y="398900744"/>
              </a:cxn>
              <a:cxn ang="0">
                <a:pos x="224942222" y="315675934"/>
              </a:cxn>
              <a:cxn ang="0">
                <a:pos x="304667405" y="223843705"/>
              </a:cxn>
              <a:cxn ang="0">
                <a:pos x="318904105" y="209493490"/>
              </a:cxn>
              <a:cxn ang="0">
                <a:pos x="398630975" y="126270374"/>
              </a:cxn>
              <a:cxn ang="0">
                <a:pos x="398630975" y="100443036"/>
              </a:cxn>
              <a:cxn ang="0">
                <a:pos x="307515757" y="8609113"/>
              </a:cxn>
            </a:cxnLst>
            <a:rect l="0" t="0" r="0" b="0"/>
            <a:pathLst>
              <a:path w="143" h="149">
                <a:moveTo>
                  <a:pt x="108" y="3"/>
                </a:moveTo>
                <a:cubicBezTo>
                  <a:pt x="106" y="0"/>
                  <a:pt x="102" y="0"/>
                  <a:pt x="99" y="3"/>
                </a:cubicBezTo>
                <a:cubicBezTo>
                  <a:pt x="97" y="5"/>
                  <a:pt x="97" y="5"/>
                  <a:pt x="97" y="5"/>
                </a:cubicBezTo>
                <a:cubicBezTo>
                  <a:pt x="94" y="8"/>
                  <a:pt x="89" y="10"/>
                  <a:pt x="85" y="10"/>
                </a:cubicBezTo>
                <a:cubicBezTo>
                  <a:pt x="33" y="10"/>
                  <a:pt x="33" y="10"/>
                  <a:pt x="33" y="10"/>
                </a:cubicBezTo>
                <a:cubicBezTo>
                  <a:pt x="30" y="10"/>
                  <a:pt x="26" y="13"/>
                  <a:pt x="25" y="16"/>
                </a:cubicBezTo>
                <a:cubicBezTo>
                  <a:pt x="3" y="77"/>
                  <a:pt x="3" y="77"/>
                  <a:pt x="3" y="77"/>
                </a:cubicBezTo>
                <a:cubicBezTo>
                  <a:pt x="0" y="85"/>
                  <a:pt x="4" y="92"/>
                  <a:pt x="13" y="92"/>
                </a:cubicBezTo>
                <a:cubicBezTo>
                  <a:pt x="56" y="92"/>
                  <a:pt x="56" y="92"/>
                  <a:pt x="56" y="92"/>
                </a:cubicBezTo>
                <a:cubicBezTo>
                  <a:pt x="58" y="98"/>
                  <a:pt x="57" y="103"/>
                  <a:pt x="55" y="106"/>
                </a:cubicBezTo>
                <a:cubicBezTo>
                  <a:pt x="52" y="110"/>
                  <a:pt x="45" y="117"/>
                  <a:pt x="46" y="128"/>
                </a:cubicBezTo>
                <a:cubicBezTo>
                  <a:pt x="47" y="132"/>
                  <a:pt x="49" y="137"/>
                  <a:pt x="51" y="140"/>
                </a:cubicBezTo>
                <a:cubicBezTo>
                  <a:pt x="58" y="149"/>
                  <a:pt x="67" y="147"/>
                  <a:pt x="67" y="139"/>
                </a:cubicBezTo>
                <a:cubicBezTo>
                  <a:pt x="67" y="130"/>
                  <a:pt x="62" y="121"/>
                  <a:pt x="79" y="110"/>
                </a:cubicBezTo>
                <a:cubicBezTo>
                  <a:pt x="96" y="99"/>
                  <a:pt x="107" y="78"/>
                  <a:pt x="107" y="78"/>
                </a:cubicBezTo>
                <a:cubicBezTo>
                  <a:pt x="107" y="78"/>
                  <a:pt x="109" y="75"/>
                  <a:pt x="112" y="73"/>
                </a:cubicBezTo>
                <a:cubicBezTo>
                  <a:pt x="140" y="44"/>
                  <a:pt x="140" y="44"/>
                  <a:pt x="140" y="44"/>
                </a:cubicBezTo>
                <a:cubicBezTo>
                  <a:pt x="143" y="42"/>
                  <a:pt x="143" y="38"/>
                  <a:pt x="140" y="35"/>
                </a:cubicBezTo>
                <a:lnTo>
                  <a:pt x="108" y="3"/>
                </a:lnTo>
                <a:close/>
              </a:path>
            </a:pathLst>
          </a:custGeom>
          <a:solidFill>
            <a:schemeClr val="bg1">
              <a:alpha val="100000"/>
            </a:schemeClr>
          </a:solidFill>
          <a:ln w="9525">
            <a:noFill/>
          </a:ln>
        </p:spPr>
        <p:txBody>
          <a:bodyPr/>
          <a:lstStyle/>
          <a:p>
            <a:endParaRPr lang="zh-CN" altLang="en-US"/>
          </a:p>
        </p:txBody>
      </p:sp>
      <p:sp>
        <p:nvSpPr>
          <p:cNvPr id="33006" name="Freeform 240"/>
          <p:cNvSpPr/>
          <p:nvPr/>
        </p:nvSpPr>
        <p:spPr>
          <a:xfrm>
            <a:off x="6884988" y="3602038"/>
            <a:ext cx="79375" cy="77787"/>
          </a:xfrm>
          <a:custGeom>
            <a:avLst/>
            <a:gdLst/>
            <a:ahLst/>
            <a:cxnLst>
              <a:cxn ang="0">
                <a:pos x="103327200" y="123487656"/>
              </a:cxn>
              <a:cxn ang="0">
                <a:pos x="0" y="22682054"/>
              </a:cxn>
              <a:cxn ang="0">
                <a:pos x="25201563" y="0"/>
              </a:cxn>
              <a:cxn ang="0">
                <a:pos x="126007813" y="103326536"/>
              </a:cxn>
              <a:cxn ang="0">
                <a:pos x="103327200" y="123487656"/>
              </a:cxn>
            </a:cxnLst>
            <a:rect l="0" t="0" r="0" b="0"/>
            <a:pathLst>
              <a:path w="50" h="49">
                <a:moveTo>
                  <a:pt x="41" y="49"/>
                </a:moveTo>
                <a:lnTo>
                  <a:pt x="0" y="9"/>
                </a:lnTo>
                <a:lnTo>
                  <a:pt x="10" y="0"/>
                </a:lnTo>
                <a:lnTo>
                  <a:pt x="50" y="41"/>
                </a:lnTo>
                <a:lnTo>
                  <a:pt x="41" y="49"/>
                </a:lnTo>
                <a:close/>
              </a:path>
            </a:pathLst>
          </a:custGeom>
          <a:solidFill>
            <a:schemeClr val="bg1">
              <a:alpha val="100000"/>
            </a:schemeClr>
          </a:solidFill>
          <a:ln w="9525">
            <a:noFill/>
          </a:ln>
        </p:spPr>
        <p:txBody>
          <a:bodyPr/>
          <a:lstStyle/>
          <a:p>
            <a:endParaRPr lang="zh-CN" altLang="en-US"/>
          </a:p>
        </p:txBody>
      </p:sp>
      <p:sp>
        <p:nvSpPr>
          <p:cNvPr id="33007" name="Freeform 241"/>
          <p:cNvSpPr/>
          <p:nvPr/>
        </p:nvSpPr>
        <p:spPr>
          <a:xfrm>
            <a:off x="7572375" y="2905125"/>
            <a:ext cx="169863" cy="104775"/>
          </a:xfrm>
          <a:custGeom>
            <a:avLst/>
            <a:gdLst/>
            <a:ahLst/>
            <a:cxnLst>
              <a:cxn ang="0">
                <a:pos x="288534388" y="177061300"/>
              </a:cxn>
              <a:cxn ang="0">
                <a:pos x="288534388" y="54259931"/>
              </a:cxn>
              <a:cxn ang="0">
                <a:pos x="233712803" y="0"/>
              </a:cxn>
              <a:cxn ang="0">
                <a:pos x="54821585" y="0"/>
              </a:cxn>
              <a:cxn ang="0">
                <a:pos x="0" y="54259931"/>
              </a:cxn>
              <a:cxn ang="0">
                <a:pos x="0" y="122801370"/>
              </a:cxn>
              <a:cxn ang="0">
                <a:pos x="43279394" y="122801370"/>
              </a:cxn>
              <a:cxn ang="0">
                <a:pos x="43279394" y="54259931"/>
              </a:cxn>
              <a:cxn ang="0">
                <a:pos x="54821585" y="42837766"/>
              </a:cxn>
              <a:cxn ang="0">
                <a:pos x="233712803" y="42837766"/>
              </a:cxn>
              <a:cxn ang="0">
                <a:pos x="245254994" y="54259931"/>
              </a:cxn>
              <a:cxn ang="0">
                <a:pos x="245254994" y="177061300"/>
              </a:cxn>
              <a:cxn ang="0">
                <a:pos x="288534388" y="177061300"/>
              </a:cxn>
            </a:cxnLst>
            <a:rect l="0" t="0" r="0" b="0"/>
            <a:pathLst>
              <a:path w="100" h="62">
                <a:moveTo>
                  <a:pt x="100" y="62"/>
                </a:moveTo>
                <a:cubicBezTo>
                  <a:pt x="100" y="19"/>
                  <a:pt x="100" y="19"/>
                  <a:pt x="100" y="19"/>
                </a:cubicBezTo>
                <a:cubicBezTo>
                  <a:pt x="100" y="9"/>
                  <a:pt x="92" y="0"/>
                  <a:pt x="81" y="0"/>
                </a:cubicBezTo>
                <a:cubicBezTo>
                  <a:pt x="19" y="0"/>
                  <a:pt x="19" y="0"/>
                  <a:pt x="19" y="0"/>
                </a:cubicBezTo>
                <a:cubicBezTo>
                  <a:pt x="9" y="0"/>
                  <a:pt x="0" y="9"/>
                  <a:pt x="0" y="19"/>
                </a:cubicBezTo>
                <a:cubicBezTo>
                  <a:pt x="0" y="43"/>
                  <a:pt x="0" y="43"/>
                  <a:pt x="0" y="43"/>
                </a:cubicBezTo>
                <a:cubicBezTo>
                  <a:pt x="15" y="43"/>
                  <a:pt x="15" y="43"/>
                  <a:pt x="15" y="43"/>
                </a:cubicBezTo>
                <a:cubicBezTo>
                  <a:pt x="15" y="19"/>
                  <a:pt x="15" y="19"/>
                  <a:pt x="15" y="19"/>
                </a:cubicBezTo>
                <a:cubicBezTo>
                  <a:pt x="15" y="17"/>
                  <a:pt x="17" y="15"/>
                  <a:pt x="19" y="15"/>
                </a:cubicBezTo>
                <a:cubicBezTo>
                  <a:pt x="81" y="15"/>
                  <a:pt x="81" y="15"/>
                  <a:pt x="81" y="15"/>
                </a:cubicBezTo>
                <a:cubicBezTo>
                  <a:pt x="84" y="15"/>
                  <a:pt x="85" y="17"/>
                  <a:pt x="85" y="19"/>
                </a:cubicBezTo>
                <a:cubicBezTo>
                  <a:pt x="85" y="62"/>
                  <a:pt x="85" y="62"/>
                  <a:pt x="85" y="62"/>
                </a:cubicBezTo>
                <a:lnTo>
                  <a:pt x="100" y="62"/>
                </a:lnTo>
                <a:close/>
              </a:path>
            </a:pathLst>
          </a:custGeom>
          <a:solidFill>
            <a:schemeClr val="bg1">
              <a:alpha val="100000"/>
            </a:schemeClr>
          </a:solidFill>
          <a:ln w="9525">
            <a:noFill/>
          </a:ln>
        </p:spPr>
        <p:txBody>
          <a:bodyPr/>
          <a:lstStyle/>
          <a:p>
            <a:endParaRPr lang="zh-CN" altLang="en-US"/>
          </a:p>
        </p:txBody>
      </p:sp>
      <p:sp>
        <p:nvSpPr>
          <p:cNvPr id="33008" name="Freeform 242"/>
          <p:cNvSpPr>
            <a:spLocks noEditPoints="1"/>
          </p:cNvSpPr>
          <p:nvPr/>
        </p:nvSpPr>
        <p:spPr>
          <a:xfrm>
            <a:off x="7550150" y="3016250"/>
            <a:ext cx="211138" cy="122238"/>
          </a:xfrm>
          <a:custGeom>
            <a:avLst/>
            <a:gdLst/>
            <a:ahLst/>
            <a:cxnLst>
              <a:cxn ang="0">
                <a:pos x="279600763" y="0"/>
              </a:cxn>
              <a:cxn ang="0">
                <a:pos x="179744313" y="0"/>
              </a:cxn>
              <a:cxn ang="0">
                <a:pos x="179744313" y="54764322"/>
              </a:cxn>
              <a:cxn ang="0">
                <a:pos x="211127865" y="89352583"/>
              </a:cxn>
              <a:cxn ang="0">
                <a:pos x="194008796" y="118176982"/>
              </a:cxn>
              <a:cxn ang="0">
                <a:pos x="194008796" y="118176982"/>
              </a:cxn>
              <a:cxn ang="0">
                <a:pos x="194008796" y="167177443"/>
              </a:cxn>
              <a:cxn ang="0">
                <a:pos x="179744313" y="167177443"/>
              </a:cxn>
              <a:cxn ang="0">
                <a:pos x="179744313" y="207529565"/>
              </a:cxn>
              <a:cxn ang="0">
                <a:pos x="356634040" y="207529565"/>
              </a:cxn>
              <a:cxn ang="0">
                <a:pos x="356634040" y="0"/>
              </a:cxn>
              <a:cxn ang="0">
                <a:pos x="322397591" y="0"/>
              </a:cxn>
              <a:cxn ang="0">
                <a:pos x="279600763" y="0"/>
              </a:cxn>
              <a:cxn ang="0">
                <a:pos x="179744313" y="0"/>
              </a:cxn>
              <a:cxn ang="0">
                <a:pos x="0" y="0"/>
              </a:cxn>
              <a:cxn ang="0">
                <a:pos x="0" y="207529565"/>
              </a:cxn>
              <a:cxn ang="0">
                <a:pos x="179744313" y="207529565"/>
              </a:cxn>
              <a:cxn ang="0">
                <a:pos x="179744313" y="167177443"/>
              </a:cxn>
              <a:cxn ang="0">
                <a:pos x="165478141" y="167177443"/>
              </a:cxn>
              <a:cxn ang="0">
                <a:pos x="165478141" y="118176982"/>
              </a:cxn>
              <a:cxn ang="0">
                <a:pos x="145506175" y="89352583"/>
              </a:cxn>
              <a:cxn ang="0">
                <a:pos x="179744313" y="54764322"/>
              </a:cxn>
              <a:cxn ang="0">
                <a:pos x="179744313" y="54764322"/>
              </a:cxn>
              <a:cxn ang="0">
                <a:pos x="179744313" y="0"/>
              </a:cxn>
            </a:cxnLst>
            <a:rect l="0" t="0" r="0" b="0"/>
            <a:pathLst>
              <a:path w="125" h="72">
                <a:moveTo>
                  <a:pt x="98" y="0"/>
                </a:moveTo>
                <a:cubicBezTo>
                  <a:pt x="63" y="0"/>
                  <a:pt x="63" y="0"/>
                  <a:pt x="63" y="0"/>
                </a:cubicBezTo>
                <a:cubicBezTo>
                  <a:pt x="63" y="19"/>
                  <a:pt x="63" y="19"/>
                  <a:pt x="63" y="19"/>
                </a:cubicBezTo>
                <a:cubicBezTo>
                  <a:pt x="69" y="19"/>
                  <a:pt x="74" y="24"/>
                  <a:pt x="74" y="31"/>
                </a:cubicBezTo>
                <a:cubicBezTo>
                  <a:pt x="74" y="35"/>
                  <a:pt x="71" y="39"/>
                  <a:pt x="68" y="41"/>
                </a:cubicBezTo>
                <a:cubicBezTo>
                  <a:pt x="68" y="41"/>
                  <a:pt x="68" y="41"/>
                  <a:pt x="68" y="41"/>
                </a:cubicBezTo>
                <a:cubicBezTo>
                  <a:pt x="68" y="58"/>
                  <a:pt x="68" y="58"/>
                  <a:pt x="68" y="58"/>
                </a:cubicBezTo>
                <a:cubicBezTo>
                  <a:pt x="63" y="58"/>
                  <a:pt x="63" y="58"/>
                  <a:pt x="63" y="58"/>
                </a:cubicBezTo>
                <a:cubicBezTo>
                  <a:pt x="63" y="72"/>
                  <a:pt x="63" y="72"/>
                  <a:pt x="63" y="72"/>
                </a:cubicBezTo>
                <a:cubicBezTo>
                  <a:pt x="125" y="72"/>
                  <a:pt x="125" y="72"/>
                  <a:pt x="125" y="72"/>
                </a:cubicBezTo>
                <a:cubicBezTo>
                  <a:pt x="125" y="0"/>
                  <a:pt x="125" y="0"/>
                  <a:pt x="125" y="0"/>
                </a:cubicBezTo>
                <a:cubicBezTo>
                  <a:pt x="113" y="0"/>
                  <a:pt x="113" y="0"/>
                  <a:pt x="113" y="0"/>
                </a:cubicBezTo>
                <a:lnTo>
                  <a:pt x="98" y="0"/>
                </a:lnTo>
                <a:close/>
                <a:moveTo>
                  <a:pt x="63" y="0"/>
                </a:moveTo>
                <a:cubicBezTo>
                  <a:pt x="0" y="0"/>
                  <a:pt x="0" y="0"/>
                  <a:pt x="0" y="0"/>
                </a:cubicBezTo>
                <a:cubicBezTo>
                  <a:pt x="0" y="72"/>
                  <a:pt x="0" y="72"/>
                  <a:pt x="0" y="72"/>
                </a:cubicBezTo>
                <a:cubicBezTo>
                  <a:pt x="63" y="72"/>
                  <a:pt x="63" y="72"/>
                  <a:pt x="63" y="72"/>
                </a:cubicBezTo>
                <a:cubicBezTo>
                  <a:pt x="63" y="58"/>
                  <a:pt x="63" y="58"/>
                  <a:pt x="63" y="58"/>
                </a:cubicBezTo>
                <a:cubicBezTo>
                  <a:pt x="58" y="58"/>
                  <a:pt x="58" y="58"/>
                  <a:pt x="58" y="58"/>
                </a:cubicBezTo>
                <a:cubicBezTo>
                  <a:pt x="58" y="41"/>
                  <a:pt x="58" y="41"/>
                  <a:pt x="58" y="41"/>
                </a:cubicBezTo>
                <a:cubicBezTo>
                  <a:pt x="54" y="39"/>
                  <a:pt x="51" y="35"/>
                  <a:pt x="51" y="31"/>
                </a:cubicBezTo>
                <a:cubicBezTo>
                  <a:pt x="51" y="24"/>
                  <a:pt x="56" y="19"/>
                  <a:pt x="63" y="19"/>
                </a:cubicBezTo>
                <a:cubicBezTo>
                  <a:pt x="63" y="19"/>
                  <a:pt x="63" y="19"/>
                  <a:pt x="63" y="19"/>
                </a:cubicBezTo>
                <a:lnTo>
                  <a:pt x="63" y="0"/>
                </a:lnTo>
                <a:close/>
              </a:path>
            </a:pathLst>
          </a:custGeom>
          <a:solidFill>
            <a:schemeClr val="bg1">
              <a:alpha val="100000"/>
            </a:schemeClr>
          </a:solidFill>
          <a:ln w="9525">
            <a:noFill/>
          </a:ln>
        </p:spPr>
        <p:txBody>
          <a:bodyPr/>
          <a:lstStyle/>
          <a:p>
            <a:endParaRPr lang="zh-CN" altLang="en-US"/>
          </a:p>
        </p:txBody>
      </p:sp>
      <p:sp>
        <p:nvSpPr>
          <p:cNvPr id="33009" name="Freeform 243"/>
          <p:cNvSpPr/>
          <p:nvPr/>
        </p:nvSpPr>
        <p:spPr>
          <a:xfrm>
            <a:off x="6737350" y="3295650"/>
            <a:ext cx="244475" cy="227013"/>
          </a:xfrm>
          <a:custGeom>
            <a:avLst/>
            <a:gdLst/>
            <a:ahLst/>
            <a:cxnLst>
              <a:cxn ang="0">
                <a:pos x="60529633" y="309967616"/>
              </a:cxn>
              <a:cxn ang="0">
                <a:pos x="172940596" y="252565516"/>
              </a:cxn>
              <a:cxn ang="0">
                <a:pos x="193116575" y="249695665"/>
              </a:cxn>
              <a:cxn ang="0">
                <a:pos x="193116575" y="269786315"/>
              </a:cxn>
              <a:cxn ang="0">
                <a:pos x="193116575" y="318577169"/>
              </a:cxn>
              <a:cxn ang="0">
                <a:pos x="190233807" y="384588822"/>
              </a:cxn>
              <a:cxn ang="0">
                <a:pos x="224821926" y="384588822"/>
              </a:cxn>
              <a:cxn ang="0">
                <a:pos x="221939159" y="318577169"/>
              </a:cxn>
              <a:cxn ang="0">
                <a:pos x="219056391" y="269786315"/>
              </a:cxn>
              <a:cxn ang="0">
                <a:pos x="221939159" y="249695665"/>
              </a:cxn>
              <a:cxn ang="0">
                <a:pos x="242115137" y="252565516"/>
              </a:cxn>
              <a:cxn ang="0">
                <a:pos x="354526100" y="309967616"/>
              </a:cxn>
              <a:cxn ang="0">
                <a:pos x="400643593" y="266916464"/>
              </a:cxn>
              <a:cxn ang="0">
                <a:pos x="371821009" y="126283605"/>
              </a:cxn>
              <a:cxn ang="0">
                <a:pos x="230585764" y="212384215"/>
              </a:cxn>
              <a:cxn ang="0">
                <a:pos x="224821926" y="200904811"/>
              </a:cxn>
              <a:cxn ang="0">
                <a:pos x="250763440" y="154983808"/>
              </a:cxn>
              <a:cxn ang="0">
                <a:pos x="296880933" y="45921003"/>
              </a:cxn>
              <a:cxn ang="0">
                <a:pos x="207528716" y="0"/>
              </a:cxn>
              <a:cxn ang="0">
                <a:pos x="118174801" y="45921003"/>
              </a:cxn>
              <a:cxn ang="0">
                <a:pos x="164292293" y="154983808"/>
              </a:cxn>
              <a:cxn ang="0">
                <a:pos x="190233807" y="200904811"/>
              </a:cxn>
              <a:cxn ang="0">
                <a:pos x="184469969" y="212384215"/>
              </a:cxn>
              <a:cxn ang="0">
                <a:pos x="43234725" y="126283605"/>
              </a:cxn>
              <a:cxn ang="0">
                <a:pos x="14412141" y="266916464"/>
              </a:cxn>
              <a:cxn ang="0">
                <a:pos x="60529633" y="309967616"/>
              </a:cxn>
            </a:cxnLst>
            <a:rect l="0" t="0" r="0" b="0"/>
            <a:pathLst>
              <a:path w="144" h="134">
                <a:moveTo>
                  <a:pt x="21" y="108"/>
                </a:moveTo>
                <a:cubicBezTo>
                  <a:pt x="36" y="110"/>
                  <a:pt x="48" y="94"/>
                  <a:pt x="60" y="88"/>
                </a:cubicBezTo>
                <a:cubicBezTo>
                  <a:pt x="61" y="87"/>
                  <a:pt x="66" y="85"/>
                  <a:pt x="67" y="87"/>
                </a:cubicBezTo>
                <a:cubicBezTo>
                  <a:pt x="68" y="89"/>
                  <a:pt x="68" y="92"/>
                  <a:pt x="67" y="94"/>
                </a:cubicBezTo>
                <a:cubicBezTo>
                  <a:pt x="67" y="100"/>
                  <a:pt x="67" y="105"/>
                  <a:pt x="67" y="111"/>
                </a:cubicBezTo>
                <a:cubicBezTo>
                  <a:pt x="67" y="117"/>
                  <a:pt x="66" y="128"/>
                  <a:pt x="66" y="134"/>
                </a:cubicBezTo>
                <a:cubicBezTo>
                  <a:pt x="78" y="134"/>
                  <a:pt x="78" y="134"/>
                  <a:pt x="78" y="134"/>
                </a:cubicBezTo>
                <a:cubicBezTo>
                  <a:pt x="77" y="128"/>
                  <a:pt x="77" y="117"/>
                  <a:pt x="77" y="111"/>
                </a:cubicBezTo>
                <a:cubicBezTo>
                  <a:pt x="77" y="105"/>
                  <a:pt x="76" y="100"/>
                  <a:pt x="76" y="94"/>
                </a:cubicBezTo>
                <a:cubicBezTo>
                  <a:pt x="76" y="92"/>
                  <a:pt x="75" y="89"/>
                  <a:pt x="77" y="87"/>
                </a:cubicBezTo>
                <a:cubicBezTo>
                  <a:pt x="78" y="85"/>
                  <a:pt x="82" y="87"/>
                  <a:pt x="84" y="88"/>
                </a:cubicBezTo>
                <a:cubicBezTo>
                  <a:pt x="96" y="94"/>
                  <a:pt x="108" y="110"/>
                  <a:pt x="123" y="108"/>
                </a:cubicBezTo>
                <a:cubicBezTo>
                  <a:pt x="131" y="107"/>
                  <a:pt x="136" y="100"/>
                  <a:pt x="139" y="93"/>
                </a:cubicBezTo>
                <a:cubicBezTo>
                  <a:pt x="143" y="79"/>
                  <a:pt x="144" y="52"/>
                  <a:pt x="129" y="44"/>
                </a:cubicBezTo>
                <a:cubicBezTo>
                  <a:pt x="106" y="30"/>
                  <a:pt x="99" y="73"/>
                  <a:pt x="80" y="74"/>
                </a:cubicBezTo>
                <a:cubicBezTo>
                  <a:pt x="76" y="75"/>
                  <a:pt x="77" y="73"/>
                  <a:pt x="78" y="70"/>
                </a:cubicBezTo>
                <a:cubicBezTo>
                  <a:pt x="80" y="64"/>
                  <a:pt x="83" y="59"/>
                  <a:pt x="87" y="54"/>
                </a:cubicBezTo>
                <a:cubicBezTo>
                  <a:pt x="95" y="43"/>
                  <a:pt x="105" y="30"/>
                  <a:pt x="103" y="16"/>
                </a:cubicBezTo>
                <a:cubicBezTo>
                  <a:pt x="101" y="3"/>
                  <a:pt x="85" y="0"/>
                  <a:pt x="72" y="0"/>
                </a:cubicBezTo>
                <a:cubicBezTo>
                  <a:pt x="58" y="0"/>
                  <a:pt x="43" y="3"/>
                  <a:pt x="41" y="16"/>
                </a:cubicBezTo>
                <a:cubicBezTo>
                  <a:pt x="39" y="30"/>
                  <a:pt x="49" y="43"/>
                  <a:pt x="57" y="54"/>
                </a:cubicBezTo>
                <a:cubicBezTo>
                  <a:pt x="61" y="59"/>
                  <a:pt x="64" y="64"/>
                  <a:pt x="66" y="70"/>
                </a:cubicBezTo>
                <a:cubicBezTo>
                  <a:pt x="67" y="73"/>
                  <a:pt x="67" y="75"/>
                  <a:pt x="64" y="74"/>
                </a:cubicBezTo>
                <a:cubicBezTo>
                  <a:pt x="45" y="73"/>
                  <a:pt x="37" y="30"/>
                  <a:pt x="15" y="44"/>
                </a:cubicBezTo>
                <a:cubicBezTo>
                  <a:pt x="0" y="52"/>
                  <a:pt x="0" y="79"/>
                  <a:pt x="5" y="93"/>
                </a:cubicBezTo>
                <a:cubicBezTo>
                  <a:pt x="8" y="100"/>
                  <a:pt x="13" y="107"/>
                  <a:pt x="21" y="108"/>
                </a:cubicBezTo>
                <a:close/>
              </a:path>
            </a:pathLst>
          </a:custGeom>
          <a:solidFill>
            <a:schemeClr val="bg1">
              <a:alpha val="100000"/>
            </a:schemeClr>
          </a:solidFill>
          <a:ln w="9525">
            <a:noFill/>
          </a:ln>
        </p:spPr>
        <p:txBody>
          <a:bodyPr/>
          <a:lstStyle/>
          <a:p>
            <a:endParaRPr lang="zh-CN" altLang="en-US"/>
          </a:p>
        </p:txBody>
      </p:sp>
      <p:sp>
        <p:nvSpPr>
          <p:cNvPr id="33010" name="Freeform 244"/>
          <p:cNvSpPr/>
          <p:nvPr/>
        </p:nvSpPr>
        <p:spPr>
          <a:xfrm>
            <a:off x="7680325" y="2632075"/>
            <a:ext cx="207963" cy="225425"/>
          </a:xfrm>
          <a:custGeom>
            <a:avLst/>
            <a:gdLst/>
            <a:ahLst/>
            <a:cxnLst>
              <a:cxn ang="0">
                <a:pos x="291582724" y="261421813"/>
              </a:cxn>
              <a:cxn ang="0">
                <a:pos x="317310960" y="249930223"/>
              </a:cxn>
              <a:cxn ang="0">
                <a:pos x="345896573" y="235567430"/>
              </a:cxn>
              <a:cxn ang="0">
                <a:pos x="351614710" y="189602764"/>
              </a:cxn>
              <a:cxn ang="0">
                <a:pos x="343039195" y="112037920"/>
              </a:cxn>
              <a:cxn ang="0">
                <a:pos x="262997111" y="180984071"/>
              </a:cxn>
              <a:cxn ang="0">
                <a:pos x="234409807" y="206840149"/>
              </a:cxn>
              <a:cxn ang="0">
                <a:pos x="237268875" y="178111174"/>
              </a:cxn>
              <a:cxn ang="0">
                <a:pos x="262997111" y="126402408"/>
              </a:cxn>
              <a:cxn ang="0">
                <a:pos x="240127944" y="77564844"/>
              </a:cxn>
              <a:cxn ang="0">
                <a:pos x="177236889" y="2872898"/>
              </a:cxn>
              <a:cxn ang="0">
                <a:pos x="177236889" y="0"/>
              </a:cxn>
              <a:cxn ang="0">
                <a:pos x="174377821" y="2872898"/>
              </a:cxn>
              <a:cxn ang="0">
                <a:pos x="174377821" y="0"/>
              </a:cxn>
              <a:cxn ang="0">
                <a:pos x="174377821" y="2872898"/>
              </a:cxn>
              <a:cxn ang="0">
                <a:pos x="111486766" y="77564844"/>
              </a:cxn>
              <a:cxn ang="0">
                <a:pos x="88617599" y="126402408"/>
              </a:cxn>
              <a:cxn ang="0">
                <a:pos x="114345835" y="178111174"/>
              </a:cxn>
              <a:cxn ang="0">
                <a:pos x="114345835" y="206840149"/>
              </a:cxn>
              <a:cxn ang="0">
                <a:pos x="88617599" y="180984071"/>
              </a:cxn>
              <a:cxn ang="0">
                <a:pos x="8575515" y="112037920"/>
              </a:cxn>
              <a:cxn ang="0">
                <a:pos x="0" y="189602764"/>
              </a:cxn>
              <a:cxn ang="0">
                <a:pos x="5718137" y="235567430"/>
              </a:cxn>
              <a:cxn ang="0">
                <a:pos x="34303750" y="249930223"/>
              </a:cxn>
              <a:cxn ang="0">
                <a:pos x="60031986" y="261421813"/>
              </a:cxn>
              <a:cxn ang="0">
                <a:pos x="54313849" y="278659198"/>
              </a:cxn>
              <a:cxn ang="0">
                <a:pos x="0" y="261421813"/>
              </a:cxn>
              <a:cxn ang="0">
                <a:pos x="80042084" y="373459733"/>
              </a:cxn>
              <a:cxn ang="0">
                <a:pos x="117204903" y="364841040"/>
              </a:cxn>
              <a:cxn ang="0">
                <a:pos x="154367722" y="341859555"/>
              </a:cxn>
              <a:cxn ang="0">
                <a:pos x="165802306" y="338986657"/>
              </a:cxn>
              <a:cxn ang="0">
                <a:pos x="165802306" y="321750967"/>
              </a:cxn>
              <a:cxn ang="0">
                <a:pos x="174377821" y="169494176"/>
              </a:cxn>
              <a:cxn ang="0">
                <a:pos x="182953336" y="321750967"/>
              </a:cxn>
              <a:cxn ang="0">
                <a:pos x="185812404" y="338986657"/>
              </a:cxn>
              <a:cxn ang="0">
                <a:pos x="197246988" y="341859555"/>
              </a:cxn>
              <a:cxn ang="0">
                <a:pos x="231550738" y="364841040"/>
              </a:cxn>
              <a:cxn ang="0">
                <a:pos x="271572626" y="373459733"/>
              </a:cxn>
              <a:cxn ang="0">
                <a:pos x="351614710" y="261421813"/>
              </a:cxn>
              <a:cxn ang="0">
                <a:pos x="297300861" y="278659198"/>
              </a:cxn>
              <a:cxn ang="0">
                <a:pos x="291582724" y="261421813"/>
              </a:cxn>
            </a:cxnLst>
            <a:rect l="0" t="0" r="0" b="0"/>
            <a:pathLst>
              <a:path w="123" h="133">
                <a:moveTo>
                  <a:pt x="102" y="91"/>
                </a:moveTo>
                <a:cubicBezTo>
                  <a:pt x="104" y="89"/>
                  <a:pt x="108" y="88"/>
                  <a:pt x="111" y="87"/>
                </a:cubicBezTo>
                <a:cubicBezTo>
                  <a:pt x="114" y="85"/>
                  <a:pt x="118" y="84"/>
                  <a:pt x="121" y="82"/>
                </a:cubicBezTo>
                <a:cubicBezTo>
                  <a:pt x="123" y="77"/>
                  <a:pt x="123" y="72"/>
                  <a:pt x="123" y="66"/>
                </a:cubicBezTo>
                <a:cubicBezTo>
                  <a:pt x="122" y="57"/>
                  <a:pt x="120" y="48"/>
                  <a:pt x="120" y="39"/>
                </a:cubicBezTo>
                <a:cubicBezTo>
                  <a:pt x="108" y="45"/>
                  <a:pt x="95" y="49"/>
                  <a:pt x="92" y="63"/>
                </a:cubicBezTo>
                <a:cubicBezTo>
                  <a:pt x="91" y="66"/>
                  <a:pt x="87" y="75"/>
                  <a:pt x="82" y="72"/>
                </a:cubicBezTo>
                <a:cubicBezTo>
                  <a:pt x="79" y="70"/>
                  <a:pt x="81" y="64"/>
                  <a:pt x="83" y="62"/>
                </a:cubicBezTo>
                <a:cubicBezTo>
                  <a:pt x="87" y="56"/>
                  <a:pt x="92" y="51"/>
                  <a:pt x="92" y="44"/>
                </a:cubicBezTo>
                <a:cubicBezTo>
                  <a:pt x="92" y="37"/>
                  <a:pt x="88" y="32"/>
                  <a:pt x="84" y="27"/>
                </a:cubicBezTo>
                <a:cubicBezTo>
                  <a:pt x="77" y="18"/>
                  <a:pt x="68" y="10"/>
                  <a:pt x="62" y="1"/>
                </a:cubicBezTo>
                <a:cubicBezTo>
                  <a:pt x="62" y="0"/>
                  <a:pt x="62" y="0"/>
                  <a:pt x="62" y="0"/>
                </a:cubicBezTo>
                <a:cubicBezTo>
                  <a:pt x="62" y="0"/>
                  <a:pt x="61" y="1"/>
                  <a:pt x="61" y="1"/>
                </a:cubicBezTo>
                <a:cubicBezTo>
                  <a:pt x="61" y="1"/>
                  <a:pt x="61" y="0"/>
                  <a:pt x="61" y="0"/>
                </a:cubicBezTo>
                <a:cubicBezTo>
                  <a:pt x="61" y="1"/>
                  <a:pt x="61" y="1"/>
                  <a:pt x="61" y="1"/>
                </a:cubicBezTo>
                <a:cubicBezTo>
                  <a:pt x="55" y="10"/>
                  <a:pt x="46" y="18"/>
                  <a:pt x="39" y="27"/>
                </a:cubicBezTo>
                <a:cubicBezTo>
                  <a:pt x="35" y="32"/>
                  <a:pt x="31" y="37"/>
                  <a:pt x="31" y="44"/>
                </a:cubicBezTo>
                <a:cubicBezTo>
                  <a:pt x="31" y="51"/>
                  <a:pt x="36" y="56"/>
                  <a:pt x="40" y="62"/>
                </a:cubicBezTo>
                <a:cubicBezTo>
                  <a:pt x="42" y="64"/>
                  <a:pt x="44" y="70"/>
                  <a:pt x="40" y="72"/>
                </a:cubicBezTo>
                <a:cubicBezTo>
                  <a:pt x="36" y="75"/>
                  <a:pt x="32" y="66"/>
                  <a:pt x="31" y="63"/>
                </a:cubicBezTo>
                <a:cubicBezTo>
                  <a:pt x="27" y="49"/>
                  <a:pt x="14" y="45"/>
                  <a:pt x="3" y="39"/>
                </a:cubicBezTo>
                <a:cubicBezTo>
                  <a:pt x="3" y="48"/>
                  <a:pt x="1" y="57"/>
                  <a:pt x="0" y="66"/>
                </a:cubicBezTo>
                <a:cubicBezTo>
                  <a:pt x="0" y="72"/>
                  <a:pt x="0" y="77"/>
                  <a:pt x="2" y="82"/>
                </a:cubicBezTo>
                <a:cubicBezTo>
                  <a:pt x="5" y="84"/>
                  <a:pt x="9" y="85"/>
                  <a:pt x="12" y="87"/>
                </a:cubicBezTo>
                <a:cubicBezTo>
                  <a:pt x="15" y="88"/>
                  <a:pt x="19" y="89"/>
                  <a:pt x="21" y="91"/>
                </a:cubicBezTo>
                <a:cubicBezTo>
                  <a:pt x="24" y="93"/>
                  <a:pt x="24" y="98"/>
                  <a:pt x="19" y="97"/>
                </a:cubicBezTo>
                <a:cubicBezTo>
                  <a:pt x="13" y="97"/>
                  <a:pt x="7" y="90"/>
                  <a:pt x="0" y="91"/>
                </a:cubicBezTo>
                <a:cubicBezTo>
                  <a:pt x="3" y="108"/>
                  <a:pt x="11" y="123"/>
                  <a:pt x="28" y="130"/>
                </a:cubicBezTo>
                <a:cubicBezTo>
                  <a:pt x="34" y="133"/>
                  <a:pt x="36" y="131"/>
                  <a:pt x="41" y="127"/>
                </a:cubicBezTo>
                <a:cubicBezTo>
                  <a:pt x="46" y="124"/>
                  <a:pt x="49" y="121"/>
                  <a:pt x="54" y="119"/>
                </a:cubicBezTo>
                <a:cubicBezTo>
                  <a:pt x="56" y="119"/>
                  <a:pt x="58" y="120"/>
                  <a:pt x="58" y="118"/>
                </a:cubicBezTo>
                <a:cubicBezTo>
                  <a:pt x="58" y="116"/>
                  <a:pt x="58" y="114"/>
                  <a:pt x="58" y="112"/>
                </a:cubicBezTo>
                <a:cubicBezTo>
                  <a:pt x="59" y="92"/>
                  <a:pt x="61" y="80"/>
                  <a:pt x="61" y="59"/>
                </a:cubicBezTo>
                <a:cubicBezTo>
                  <a:pt x="62" y="80"/>
                  <a:pt x="64" y="92"/>
                  <a:pt x="64" y="112"/>
                </a:cubicBezTo>
                <a:cubicBezTo>
                  <a:pt x="64" y="114"/>
                  <a:pt x="65" y="116"/>
                  <a:pt x="65" y="118"/>
                </a:cubicBezTo>
                <a:cubicBezTo>
                  <a:pt x="65" y="120"/>
                  <a:pt x="67" y="119"/>
                  <a:pt x="69" y="119"/>
                </a:cubicBezTo>
                <a:cubicBezTo>
                  <a:pt x="74" y="121"/>
                  <a:pt x="77" y="124"/>
                  <a:pt x="81" y="127"/>
                </a:cubicBezTo>
                <a:cubicBezTo>
                  <a:pt x="86" y="131"/>
                  <a:pt x="89" y="133"/>
                  <a:pt x="95" y="130"/>
                </a:cubicBezTo>
                <a:cubicBezTo>
                  <a:pt x="111" y="123"/>
                  <a:pt x="119" y="108"/>
                  <a:pt x="123" y="91"/>
                </a:cubicBezTo>
                <a:cubicBezTo>
                  <a:pt x="116" y="90"/>
                  <a:pt x="110" y="97"/>
                  <a:pt x="104" y="97"/>
                </a:cubicBezTo>
                <a:cubicBezTo>
                  <a:pt x="99" y="98"/>
                  <a:pt x="99" y="93"/>
                  <a:pt x="102" y="91"/>
                </a:cubicBezTo>
                <a:close/>
              </a:path>
            </a:pathLst>
          </a:custGeom>
          <a:solidFill>
            <a:schemeClr val="bg1">
              <a:alpha val="100000"/>
            </a:schemeClr>
          </a:solidFill>
          <a:ln w="9525">
            <a:noFill/>
          </a:ln>
        </p:spPr>
        <p:txBody>
          <a:bodyPr/>
          <a:lstStyle/>
          <a:p>
            <a:endParaRPr lang="zh-CN" altLang="en-US"/>
          </a:p>
        </p:txBody>
      </p:sp>
      <p:sp>
        <p:nvSpPr>
          <p:cNvPr id="33011" name="Rectangle 245"/>
          <p:cNvSpPr/>
          <p:nvPr/>
        </p:nvSpPr>
        <p:spPr>
          <a:xfrm>
            <a:off x="7777163" y="2840038"/>
            <a:ext cx="15875" cy="68262"/>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3012" name="Freeform 246"/>
          <p:cNvSpPr/>
          <p:nvPr/>
        </p:nvSpPr>
        <p:spPr>
          <a:xfrm>
            <a:off x="7267575" y="4257675"/>
            <a:ext cx="244475" cy="250825"/>
          </a:xfrm>
          <a:custGeom>
            <a:avLst/>
            <a:gdLst/>
            <a:ahLst/>
            <a:cxnLst>
              <a:cxn ang="0">
                <a:pos x="302644770" y="80421613"/>
              </a:cxn>
              <a:cxn ang="0">
                <a:pos x="415055734" y="143610871"/>
              </a:cxn>
              <a:cxn ang="0">
                <a:pos x="213292553" y="0"/>
              </a:cxn>
              <a:cxn ang="0">
                <a:pos x="0" y="212545377"/>
              </a:cxn>
              <a:cxn ang="0">
                <a:pos x="213292553" y="425089058"/>
              </a:cxn>
              <a:cxn ang="0">
                <a:pos x="415055734" y="278605564"/>
              </a:cxn>
              <a:cxn ang="0">
                <a:pos x="302644770" y="344667445"/>
              </a:cxn>
              <a:cxn ang="0">
                <a:pos x="170057829" y="212545377"/>
              </a:cxn>
              <a:cxn ang="0">
                <a:pos x="302644770" y="80421613"/>
              </a:cxn>
            </a:cxnLst>
            <a:rect l="0" t="0" r="0" b="0"/>
            <a:pathLst>
              <a:path w="144" h="148">
                <a:moveTo>
                  <a:pt x="105" y="28"/>
                </a:moveTo>
                <a:cubicBezTo>
                  <a:pt x="121" y="28"/>
                  <a:pt x="136" y="37"/>
                  <a:pt x="144" y="50"/>
                </a:cubicBezTo>
                <a:cubicBezTo>
                  <a:pt x="134" y="21"/>
                  <a:pt x="106" y="0"/>
                  <a:pt x="74" y="0"/>
                </a:cubicBezTo>
                <a:cubicBezTo>
                  <a:pt x="33" y="0"/>
                  <a:pt x="0" y="33"/>
                  <a:pt x="0" y="74"/>
                </a:cubicBezTo>
                <a:cubicBezTo>
                  <a:pt x="0" y="114"/>
                  <a:pt x="33" y="148"/>
                  <a:pt x="74" y="148"/>
                </a:cubicBezTo>
                <a:cubicBezTo>
                  <a:pt x="106" y="148"/>
                  <a:pt x="134" y="127"/>
                  <a:pt x="144" y="97"/>
                </a:cubicBezTo>
                <a:cubicBezTo>
                  <a:pt x="136" y="111"/>
                  <a:pt x="121" y="120"/>
                  <a:pt x="105" y="120"/>
                </a:cubicBezTo>
                <a:cubicBezTo>
                  <a:pt x="79" y="120"/>
                  <a:pt x="59" y="99"/>
                  <a:pt x="59" y="74"/>
                </a:cubicBezTo>
                <a:cubicBezTo>
                  <a:pt x="59" y="48"/>
                  <a:pt x="79" y="28"/>
                  <a:pt x="105" y="28"/>
                </a:cubicBezTo>
                <a:close/>
              </a:path>
            </a:pathLst>
          </a:custGeom>
          <a:solidFill>
            <a:schemeClr val="bg1">
              <a:alpha val="100000"/>
            </a:schemeClr>
          </a:solidFill>
          <a:ln w="9525">
            <a:noFill/>
          </a:ln>
        </p:spPr>
        <p:txBody>
          <a:bodyPr/>
          <a:lstStyle/>
          <a:p>
            <a:endParaRPr lang="zh-CN" altLang="en-US"/>
          </a:p>
        </p:txBody>
      </p:sp>
      <p:sp>
        <p:nvSpPr>
          <p:cNvPr id="33013" name="Freeform 247"/>
          <p:cNvSpPr>
            <a:spLocks noEditPoints="1"/>
          </p:cNvSpPr>
          <p:nvPr/>
        </p:nvSpPr>
        <p:spPr>
          <a:xfrm>
            <a:off x="7842250" y="3686175"/>
            <a:ext cx="271463" cy="195263"/>
          </a:xfrm>
          <a:custGeom>
            <a:avLst/>
            <a:gdLst/>
            <a:ahLst/>
            <a:cxnLst>
              <a:cxn ang="0">
                <a:pos x="304195368" y="328686545"/>
              </a:cxn>
              <a:cxn ang="0">
                <a:pos x="457715282" y="328686545"/>
              </a:cxn>
              <a:cxn ang="0">
                <a:pos x="457715282" y="0"/>
              </a:cxn>
              <a:cxn ang="0">
                <a:pos x="304195368" y="0"/>
              </a:cxn>
              <a:cxn ang="0">
                <a:pos x="304195368" y="138842093"/>
              </a:cxn>
              <a:cxn ang="0">
                <a:pos x="415070299" y="291850853"/>
              </a:cxn>
              <a:cxn ang="0">
                <a:pos x="304195368" y="291850853"/>
              </a:cxn>
              <a:cxn ang="0">
                <a:pos x="304195368" y="328686545"/>
              </a:cxn>
              <a:cxn ang="0">
                <a:pos x="207535993" y="328686545"/>
              </a:cxn>
              <a:cxn ang="0">
                <a:pos x="304195368" y="328686545"/>
              </a:cxn>
              <a:cxn ang="0">
                <a:pos x="304195368" y="291850853"/>
              </a:cxn>
              <a:cxn ang="0">
                <a:pos x="238808193" y="291850853"/>
              </a:cxn>
              <a:cxn ang="0">
                <a:pos x="233122645" y="283350179"/>
              </a:cxn>
              <a:cxn ang="0">
                <a:pos x="207535993" y="249349168"/>
              </a:cxn>
              <a:cxn ang="0">
                <a:pos x="207535993" y="272016509"/>
              </a:cxn>
              <a:cxn ang="0">
                <a:pos x="221749863" y="291850853"/>
              </a:cxn>
              <a:cxn ang="0">
                <a:pos x="207535993" y="291850853"/>
              </a:cxn>
              <a:cxn ang="0">
                <a:pos x="207535993" y="328686545"/>
              </a:cxn>
              <a:cxn ang="0">
                <a:pos x="304195368" y="0"/>
              </a:cxn>
              <a:cxn ang="0">
                <a:pos x="207535993" y="0"/>
              </a:cxn>
              <a:cxn ang="0">
                <a:pos x="207535993" y="212513476"/>
              </a:cxn>
              <a:cxn ang="0">
                <a:pos x="284295950" y="107672395"/>
              </a:cxn>
              <a:cxn ang="0">
                <a:pos x="284295950" y="107672395"/>
              </a:cxn>
              <a:cxn ang="0">
                <a:pos x="304195368" y="138842093"/>
              </a:cxn>
              <a:cxn ang="0">
                <a:pos x="304195368" y="0"/>
              </a:cxn>
              <a:cxn ang="0">
                <a:pos x="130776036" y="328686545"/>
              </a:cxn>
              <a:cxn ang="0">
                <a:pos x="207535993" y="328686545"/>
              </a:cxn>
              <a:cxn ang="0">
                <a:pos x="207535993" y="291850853"/>
              </a:cxn>
              <a:cxn ang="0">
                <a:pos x="153519914" y="291850853"/>
              </a:cxn>
              <a:cxn ang="0">
                <a:pos x="130776036" y="291850853"/>
              </a:cxn>
              <a:cxn ang="0">
                <a:pos x="130776036" y="328686545"/>
              </a:cxn>
              <a:cxn ang="0">
                <a:pos x="207535993" y="0"/>
              </a:cxn>
              <a:cxn ang="0">
                <a:pos x="130776036" y="0"/>
              </a:cxn>
              <a:cxn ang="0">
                <a:pos x="130776036" y="56670036"/>
              </a:cxn>
              <a:cxn ang="0">
                <a:pos x="139304358" y="79337377"/>
              </a:cxn>
              <a:cxn ang="0">
                <a:pos x="130776036" y="102006401"/>
              </a:cxn>
              <a:cxn ang="0">
                <a:pos x="130776036" y="164344114"/>
              </a:cxn>
              <a:cxn ang="0">
                <a:pos x="130776036" y="164344114"/>
              </a:cxn>
              <a:cxn ang="0">
                <a:pos x="187634888" y="243681491"/>
              </a:cxn>
              <a:cxn ang="0">
                <a:pos x="207535993" y="272016509"/>
              </a:cxn>
              <a:cxn ang="0">
                <a:pos x="207535993" y="249349168"/>
              </a:cxn>
              <a:cxn ang="0">
                <a:pos x="196163210" y="232347820"/>
              </a:cxn>
              <a:cxn ang="0">
                <a:pos x="207535993" y="212513476"/>
              </a:cxn>
              <a:cxn ang="0">
                <a:pos x="207535993" y="0"/>
              </a:cxn>
              <a:cxn ang="0">
                <a:pos x="0" y="328686545"/>
              </a:cxn>
              <a:cxn ang="0">
                <a:pos x="130776036" y="328686545"/>
              </a:cxn>
              <a:cxn ang="0">
                <a:pos x="130776036" y="291850853"/>
              </a:cxn>
              <a:cxn ang="0">
                <a:pos x="39800522" y="291850853"/>
              </a:cxn>
              <a:cxn ang="0">
                <a:pos x="39800522" y="291850853"/>
              </a:cxn>
              <a:cxn ang="0">
                <a:pos x="130776036" y="164344114"/>
              </a:cxn>
              <a:cxn ang="0">
                <a:pos x="130776036" y="102006401"/>
              </a:cxn>
              <a:cxn ang="0">
                <a:pos x="102346609" y="113340072"/>
              </a:cxn>
              <a:cxn ang="0">
                <a:pos x="65387175" y="79337377"/>
              </a:cxn>
              <a:cxn ang="0">
                <a:pos x="102346609" y="42503369"/>
              </a:cxn>
              <a:cxn ang="0">
                <a:pos x="102346609" y="42503369"/>
              </a:cxn>
              <a:cxn ang="0">
                <a:pos x="130776036" y="56670036"/>
              </a:cxn>
              <a:cxn ang="0">
                <a:pos x="130776036" y="0"/>
              </a:cxn>
              <a:cxn ang="0">
                <a:pos x="0" y="0"/>
              </a:cxn>
              <a:cxn ang="0">
                <a:pos x="0" y="328686545"/>
              </a:cxn>
            </a:cxnLst>
            <a:rect l="0" t="0" r="0" b="0"/>
            <a:pathLst>
              <a:path w="161" h="116">
                <a:moveTo>
                  <a:pt x="107" y="116"/>
                </a:moveTo>
                <a:cubicBezTo>
                  <a:pt x="161" y="116"/>
                  <a:pt x="161" y="116"/>
                  <a:pt x="161" y="116"/>
                </a:cubicBezTo>
                <a:cubicBezTo>
                  <a:pt x="161" y="0"/>
                  <a:pt x="161" y="0"/>
                  <a:pt x="161" y="0"/>
                </a:cubicBezTo>
                <a:cubicBezTo>
                  <a:pt x="107" y="0"/>
                  <a:pt x="107" y="0"/>
                  <a:pt x="107" y="0"/>
                </a:cubicBezTo>
                <a:cubicBezTo>
                  <a:pt x="107" y="49"/>
                  <a:pt x="107" y="49"/>
                  <a:pt x="107" y="49"/>
                </a:cubicBezTo>
                <a:cubicBezTo>
                  <a:pt x="146" y="103"/>
                  <a:pt x="146" y="103"/>
                  <a:pt x="146" y="103"/>
                </a:cubicBezTo>
                <a:cubicBezTo>
                  <a:pt x="107" y="103"/>
                  <a:pt x="107" y="103"/>
                  <a:pt x="107" y="103"/>
                </a:cubicBezTo>
                <a:lnTo>
                  <a:pt x="107" y="116"/>
                </a:lnTo>
                <a:close/>
                <a:moveTo>
                  <a:pt x="73" y="116"/>
                </a:moveTo>
                <a:cubicBezTo>
                  <a:pt x="107" y="116"/>
                  <a:pt x="107" y="116"/>
                  <a:pt x="107" y="116"/>
                </a:cubicBezTo>
                <a:cubicBezTo>
                  <a:pt x="107" y="103"/>
                  <a:pt x="107" y="103"/>
                  <a:pt x="107" y="103"/>
                </a:cubicBezTo>
                <a:cubicBezTo>
                  <a:pt x="84" y="103"/>
                  <a:pt x="84" y="103"/>
                  <a:pt x="84" y="103"/>
                </a:cubicBezTo>
                <a:cubicBezTo>
                  <a:pt x="82" y="100"/>
                  <a:pt x="82" y="100"/>
                  <a:pt x="82" y="100"/>
                </a:cubicBezTo>
                <a:cubicBezTo>
                  <a:pt x="73" y="88"/>
                  <a:pt x="73" y="88"/>
                  <a:pt x="73" y="88"/>
                </a:cubicBezTo>
                <a:cubicBezTo>
                  <a:pt x="73" y="96"/>
                  <a:pt x="73" y="96"/>
                  <a:pt x="73" y="96"/>
                </a:cubicBezTo>
                <a:cubicBezTo>
                  <a:pt x="78" y="103"/>
                  <a:pt x="78" y="103"/>
                  <a:pt x="78" y="103"/>
                </a:cubicBezTo>
                <a:cubicBezTo>
                  <a:pt x="73" y="103"/>
                  <a:pt x="73" y="103"/>
                  <a:pt x="73" y="103"/>
                </a:cubicBezTo>
                <a:cubicBezTo>
                  <a:pt x="73" y="116"/>
                  <a:pt x="73" y="116"/>
                  <a:pt x="73" y="116"/>
                </a:cubicBezTo>
                <a:close/>
                <a:moveTo>
                  <a:pt x="107" y="0"/>
                </a:moveTo>
                <a:cubicBezTo>
                  <a:pt x="73" y="0"/>
                  <a:pt x="73" y="0"/>
                  <a:pt x="73" y="0"/>
                </a:cubicBezTo>
                <a:cubicBezTo>
                  <a:pt x="73" y="75"/>
                  <a:pt x="73" y="75"/>
                  <a:pt x="73" y="75"/>
                </a:cubicBezTo>
                <a:cubicBezTo>
                  <a:pt x="100" y="38"/>
                  <a:pt x="100" y="38"/>
                  <a:pt x="100" y="38"/>
                </a:cubicBezTo>
                <a:cubicBezTo>
                  <a:pt x="100" y="38"/>
                  <a:pt x="100" y="38"/>
                  <a:pt x="100" y="38"/>
                </a:cubicBezTo>
                <a:cubicBezTo>
                  <a:pt x="107" y="49"/>
                  <a:pt x="107" y="49"/>
                  <a:pt x="107" y="49"/>
                </a:cubicBezTo>
                <a:lnTo>
                  <a:pt x="107" y="0"/>
                </a:lnTo>
                <a:close/>
                <a:moveTo>
                  <a:pt x="46" y="116"/>
                </a:moveTo>
                <a:cubicBezTo>
                  <a:pt x="73" y="116"/>
                  <a:pt x="73" y="116"/>
                  <a:pt x="73" y="116"/>
                </a:cubicBezTo>
                <a:cubicBezTo>
                  <a:pt x="73" y="103"/>
                  <a:pt x="73" y="103"/>
                  <a:pt x="73" y="103"/>
                </a:cubicBezTo>
                <a:cubicBezTo>
                  <a:pt x="54" y="103"/>
                  <a:pt x="54" y="103"/>
                  <a:pt x="54" y="103"/>
                </a:cubicBezTo>
                <a:cubicBezTo>
                  <a:pt x="46" y="103"/>
                  <a:pt x="46" y="103"/>
                  <a:pt x="46" y="103"/>
                </a:cubicBezTo>
                <a:cubicBezTo>
                  <a:pt x="46" y="116"/>
                  <a:pt x="46" y="116"/>
                  <a:pt x="46" y="116"/>
                </a:cubicBezTo>
                <a:close/>
                <a:moveTo>
                  <a:pt x="73" y="0"/>
                </a:moveTo>
                <a:cubicBezTo>
                  <a:pt x="46" y="0"/>
                  <a:pt x="46" y="0"/>
                  <a:pt x="46" y="0"/>
                </a:cubicBezTo>
                <a:cubicBezTo>
                  <a:pt x="46" y="20"/>
                  <a:pt x="46" y="20"/>
                  <a:pt x="46" y="20"/>
                </a:cubicBezTo>
                <a:cubicBezTo>
                  <a:pt x="48" y="22"/>
                  <a:pt x="49" y="25"/>
                  <a:pt x="49" y="28"/>
                </a:cubicBezTo>
                <a:cubicBezTo>
                  <a:pt x="49" y="31"/>
                  <a:pt x="48" y="34"/>
                  <a:pt x="46" y="36"/>
                </a:cubicBezTo>
                <a:cubicBezTo>
                  <a:pt x="46" y="58"/>
                  <a:pt x="46" y="58"/>
                  <a:pt x="46" y="58"/>
                </a:cubicBezTo>
                <a:cubicBezTo>
                  <a:pt x="46" y="58"/>
                  <a:pt x="46" y="58"/>
                  <a:pt x="46" y="58"/>
                </a:cubicBezTo>
                <a:cubicBezTo>
                  <a:pt x="66" y="86"/>
                  <a:pt x="66" y="86"/>
                  <a:pt x="66" y="86"/>
                </a:cubicBezTo>
                <a:cubicBezTo>
                  <a:pt x="73" y="96"/>
                  <a:pt x="73" y="96"/>
                  <a:pt x="73" y="96"/>
                </a:cubicBezTo>
                <a:cubicBezTo>
                  <a:pt x="73" y="88"/>
                  <a:pt x="73" y="88"/>
                  <a:pt x="73" y="88"/>
                </a:cubicBezTo>
                <a:cubicBezTo>
                  <a:pt x="69" y="82"/>
                  <a:pt x="69" y="82"/>
                  <a:pt x="69" y="82"/>
                </a:cubicBezTo>
                <a:cubicBezTo>
                  <a:pt x="73" y="75"/>
                  <a:pt x="73" y="75"/>
                  <a:pt x="73" y="75"/>
                </a:cubicBezTo>
                <a:lnTo>
                  <a:pt x="73" y="0"/>
                </a:lnTo>
                <a:close/>
                <a:moveTo>
                  <a:pt x="0" y="116"/>
                </a:moveTo>
                <a:cubicBezTo>
                  <a:pt x="46" y="116"/>
                  <a:pt x="46" y="116"/>
                  <a:pt x="46" y="116"/>
                </a:cubicBezTo>
                <a:cubicBezTo>
                  <a:pt x="46" y="103"/>
                  <a:pt x="46" y="103"/>
                  <a:pt x="46" y="103"/>
                </a:cubicBezTo>
                <a:cubicBezTo>
                  <a:pt x="14" y="103"/>
                  <a:pt x="14" y="103"/>
                  <a:pt x="14" y="103"/>
                </a:cubicBezTo>
                <a:cubicBezTo>
                  <a:pt x="14" y="103"/>
                  <a:pt x="14" y="103"/>
                  <a:pt x="14" y="103"/>
                </a:cubicBezTo>
                <a:cubicBezTo>
                  <a:pt x="46" y="58"/>
                  <a:pt x="46" y="58"/>
                  <a:pt x="46" y="58"/>
                </a:cubicBezTo>
                <a:cubicBezTo>
                  <a:pt x="46" y="36"/>
                  <a:pt x="46" y="36"/>
                  <a:pt x="46" y="36"/>
                </a:cubicBezTo>
                <a:cubicBezTo>
                  <a:pt x="44" y="39"/>
                  <a:pt x="40" y="40"/>
                  <a:pt x="36" y="40"/>
                </a:cubicBezTo>
                <a:cubicBezTo>
                  <a:pt x="29" y="40"/>
                  <a:pt x="23" y="35"/>
                  <a:pt x="23" y="28"/>
                </a:cubicBezTo>
                <a:cubicBezTo>
                  <a:pt x="23" y="21"/>
                  <a:pt x="29" y="15"/>
                  <a:pt x="36" y="15"/>
                </a:cubicBezTo>
                <a:cubicBezTo>
                  <a:pt x="36" y="15"/>
                  <a:pt x="36" y="15"/>
                  <a:pt x="36" y="15"/>
                </a:cubicBezTo>
                <a:cubicBezTo>
                  <a:pt x="40" y="15"/>
                  <a:pt x="44" y="17"/>
                  <a:pt x="46" y="20"/>
                </a:cubicBezTo>
                <a:cubicBezTo>
                  <a:pt x="46" y="0"/>
                  <a:pt x="46" y="0"/>
                  <a:pt x="46" y="0"/>
                </a:cubicBezTo>
                <a:cubicBezTo>
                  <a:pt x="0" y="0"/>
                  <a:pt x="0" y="0"/>
                  <a:pt x="0" y="0"/>
                </a:cubicBezTo>
                <a:lnTo>
                  <a:pt x="0" y="116"/>
                </a:lnTo>
                <a:close/>
              </a:path>
            </a:pathLst>
          </a:custGeom>
          <a:solidFill>
            <a:schemeClr val="bg1">
              <a:alpha val="100000"/>
            </a:schemeClr>
          </a:solidFill>
          <a:ln w="9525">
            <a:noFill/>
          </a:ln>
        </p:spPr>
        <p:txBody>
          <a:bodyPr/>
          <a:lstStyle/>
          <a:p>
            <a:endParaRPr lang="zh-CN" altLang="en-US"/>
          </a:p>
        </p:txBody>
      </p:sp>
      <p:sp>
        <p:nvSpPr>
          <p:cNvPr id="33014" name="Freeform 248"/>
          <p:cNvSpPr/>
          <p:nvPr/>
        </p:nvSpPr>
        <p:spPr>
          <a:xfrm>
            <a:off x="6491288" y="4600575"/>
            <a:ext cx="73025" cy="112713"/>
          </a:xfrm>
          <a:custGeom>
            <a:avLst/>
            <a:gdLst/>
            <a:ahLst/>
            <a:cxnLst>
              <a:cxn ang="0">
                <a:pos x="0" y="32762970"/>
              </a:cxn>
              <a:cxn ang="0">
                <a:pos x="27722513" y="32762970"/>
              </a:cxn>
              <a:cxn ang="0">
                <a:pos x="12601575" y="0"/>
              </a:cxn>
              <a:cxn ang="0">
                <a:pos x="52924075" y="0"/>
              </a:cxn>
              <a:cxn ang="0">
                <a:pos x="55443438" y="0"/>
              </a:cxn>
              <a:cxn ang="0">
                <a:pos x="73085325" y="0"/>
              </a:cxn>
              <a:cxn ang="0">
                <a:pos x="108367513" y="75605023"/>
              </a:cxn>
              <a:cxn ang="0">
                <a:pos x="75604688" y="75605023"/>
              </a:cxn>
              <a:cxn ang="0">
                <a:pos x="115927188" y="178932681"/>
              </a:cxn>
              <a:cxn ang="0">
                <a:pos x="0" y="32762970"/>
              </a:cxn>
            </a:cxnLst>
            <a:rect l="0" t="0" r="0" b="0"/>
            <a:pathLst>
              <a:path w="46" h="71">
                <a:moveTo>
                  <a:pt x="0" y="13"/>
                </a:moveTo>
                <a:lnTo>
                  <a:pt x="11" y="13"/>
                </a:lnTo>
                <a:lnTo>
                  <a:pt x="5" y="0"/>
                </a:lnTo>
                <a:lnTo>
                  <a:pt x="21" y="0"/>
                </a:lnTo>
                <a:lnTo>
                  <a:pt x="22" y="0"/>
                </a:lnTo>
                <a:lnTo>
                  <a:pt x="29" y="0"/>
                </a:lnTo>
                <a:lnTo>
                  <a:pt x="43" y="30"/>
                </a:lnTo>
                <a:lnTo>
                  <a:pt x="30" y="30"/>
                </a:lnTo>
                <a:lnTo>
                  <a:pt x="46" y="71"/>
                </a:lnTo>
                <a:lnTo>
                  <a:pt x="0" y="13"/>
                </a:lnTo>
                <a:close/>
              </a:path>
            </a:pathLst>
          </a:custGeom>
          <a:solidFill>
            <a:schemeClr val="bg1">
              <a:alpha val="100000"/>
            </a:schemeClr>
          </a:solidFill>
          <a:ln w="9525">
            <a:noFill/>
          </a:ln>
        </p:spPr>
        <p:txBody>
          <a:bodyPr/>
          <a:lstStyle/>
          <a:p>
            <a:endParaRPr lang="zh-CN" altLang="en-US"/>
          </a:p>
        </p:txBody>
      </p:sp>
      <p:sp>
        <p:nvSpPr>
          <p:cNvPr id="33015" name="Freeform 249"/>
          <p:cNvSpPr/>
          <p:nvPr/>
        </p:nvSpPr>
        <p:spPr>
          <a:xfrm>
            <a:off x="6402388" y="4468813"/>
            <a:ext cx="206375" cy="125412"/>
          </a:xfrm>
          <a:custGeom>
            <a:avLst/>
            <a:gdLst/>
            <a:ahLst/>
            <a:cxnLst>
              <a:cxn ang="0">
                <a:pos x="349103612" y="175205648"/>
              </a:cxn>
              <a:cxn ang="0">
                <a:pos x="311903672" y="212544529"/>
              </a:cxn>
              <a:cxn ang="0">
                <a:pos x="223197946" y="212544529"/>
              </a:cxn>
              <a:cxn ang="0">
                <a:pos x="208890407" y="212544529"/>
              </a:cxn>
              <a:cxn ang="0">
                <a:pos x="206028222" y="212544529"/>
              </a:cxn>
              <a:cxn ang="0">
                <a:pos x="157382928" y="212544529"/>
              </a:cxn>
              <a:cxn ang="0">
                <a:pos x="62952833" y="212544529"/>
              </a:cxn>
              <a:cxn ang="0">
                <a:pos x="0" y="152228136"/>
              </a:cxn>
              <a:cxn ang="0">
                <a:pos x="62952833" y="89039130"/>
              </a:cxn>
              <a:cxn ang="0">
                <a:pos x="103014957" y="103400499"/>
              </a:cxn>
              <a:cxn ang="0">
                <a:pos x="208890407" y="0"/>
              </a:cxn>
              <a:cxn ang="0">
                <a:pos x="314765857" y="106273112"/>
              </a:cxn>
              <a:cxn ang="0">
                <a:pos x="311903672" y="137866767"/>
              </a:cxn>
              <a:cxn ang="0">
                <a:pos x="349103612" y="175205648"/>
              </a:cxn>
            </a:cxnLst>
            <a:rect l="0" t="0" r="0" b="0"/>
            <a:pathLst>
              <a:path w="122" h="74">
                <a:moveTo>
                  <a:pt x="122" y="61"/>
                </a:moveTo>
                <a:cubicBezTo>
                  <a:pt x="122" y="69"/>
                  <a:pt x="116" y="74"/>
                  <a:pt x="109" y="74"/>
                </a:cubicBezTo>
                <a:cubicBezTo>
                  <a:pt x="78" y="74"/>
                  <a:pt x="78" y="74"/>
                  <a:pt x="78" y="74"/>
                </a:cubicBezTo>
                <a:cubicBezTo>
                  <a:pt x="73" y="74"/>
                  <a:pt x="73" y="74"/>
                  <a:pt x="73" y="74"/>
                </a:cubicBezTo>
                <a:cubicBezTo>
                  <a:pt x="72" y="74"/>
                  <a:pt x="72" y="74"/>
                  <a:pt x="72" y="74"/>
                </a:cubicBezTo>
                <a:cubicBezTo>
                  <a:pt x="55" y="74"/>
                  <a:pt x="55" y="74"/>
                  <a:pt x="55" y="74"/>
                </a:cubicBezTo>
                <a:cubicBezTo>
                  <a:pt x="22" y="74"/>
                  <a:pt x="22" y="74"/>
                  <a:pt x="22" y="74"/>
                </a:cubicBezTo>
                <a:cubicBezTo>
                  <a:pt x="10" y="74"/>
                  <a:pt x="0" y="65"/>
                  <a:pt x="0" y="53"/>
                </a:cubicBezTo>
                <a:cubicBezTo>
                  <a:pt x="0" y="41"/>
                  <a:pt x="10" y="31"/>
                  <a:pt x="22" y="31"/>
                </a:cubicBezTo>
                <a:cubicBezTo>
                  <a:pt x="27" y="31"/>
                  <a:pt x="32" y="33"/>
                  <a:pt x="36" y="36"/>
                </a:cubicBezTo>
                <a:cubicBezTo>
                  <a:pt x="36" y="16"/>
                  <a:pt x="53" y="0"/>
                  <a:pt x="73" y="0"/>
                </a:cubicBezTo>
                <a:cubicBezTo>
                  <a:pt x="94" y="0"/>
                  <a:pt x="110" y="16"/>
                  <a:pt x="110" y="37"/>
                </a:cubicBezTo>
                <a:cubicBezTo>
                  <a:pt x="110" y="41"/>
                  <a:pt x="110" y="45"/>
                  <a:pt x="109" y="48"/>
                </a:cubicBezTo>
                <a:cubicBezTo>
                  <a:pt x="116" y="48"/>
                  <a:pt x="122" y="54"/>
                  <a:pt x="122" y="61"/>
                </a:cubicBezTo>
                <a:close/>
              </a:path>
            </a:pathLst>
          </a:custGeom>
          <a:solidFill>
            <a:schemeClr val="bg1">
              <a:alpha val="100000"/>
            </a:schemeClr>
          </a:solidFill>
          <a:ln w="9525">
            <a:noFill/>
          </a:ln>
        </p:spPr>
        <p:txBody>
          <a:bodyPr/>
          <a:lstStyle/>
          <a:p>
            <a:endParaRPr lang="zh-CN" altLang="en-US"/>
          </a:p>
        </p:txBody>
      </p:sp>
      <p:sp>
        <p:nvSpPr>
          <p:cNvPr id="33016" name="Freeform 250"/>
          <p:cNvSpPr/>
          <p:nvPr/>
        </p:nvSpPr>
        <p:spPr>
          <a:xfrm>
            <a:off x="6397625" y="2725738"/>
            <a:ext cx="20638" cy="106362"/>
          </a:xfrm>
          <a:custGeom>
            <a:avLst/>
            <a:gdLst/>
            <a:ahLst/>
            <a:cxnLst>
              <a:cxn ang="0">
                <a:pos x="35493920" y="2849826"/>
              </a:cxn>
              <a:cxn ang="0">
                <a:pos x="20705074" y="0"/>
              </a:cxn>
              <a:cxn ang="0">
                <a:pos x="17746960" y="0"/>
              </a:cxn>
              <a:cxn ang="0">
                <a:pos x="0" y="5701341"/>
              </a:cxn>
              <a:cxn ang="0">
                <a:pos x="0" y="179571133"/>
              </a:cxn>
              <a:cxn ang="0">
                <a:pos x="35493920" y="179571133"/>
              </a:cxn>
              <a:cxn ang="0">
                <a:pos x="35493920" y="2849826"/>
              </a:cxn>
            </a:cxnLst>
            <a:rect l="0" t="0" r="0" b="0"/>
            <a:pathLst>
              <a:path w="12" h="63">
                <a:moveTo>
                  <a:pt x="12" y="1"/>
                </a:moveTo>
                <a:cubicBezTo>
                  <a:pt x="11" y="1"/>
                  <a:pt x="9" y="0"/>
                  <a:pt x="7" y="0"/>
                </a:cubicBezTo>
                <a:cubicBezTo>
                  <a:pt x="6" y="0"/>
                  <a:pt x="6" y="0"/>
                  <a:pt x="6" y="0"/>
                </a:cubicBezTo>
                <a:cubicBezTo>
                  <a:pt x="4" y="0"/>
                  <a:pt x="2" y="1"/>
                  <a:pt x="0" y="2"/>
                </a:cubicBezTo>
                <a:cubicBezTo>
                  <a:pt x="0" y="63"/>
                  <a:pt x="0" y="63"/>
                  <a:pt x="0" y="63"/>
                </a:cubicBezTo>
                <a:cubicBezTo>
                  <a:pt x="12" y="63"/>
                  <a:pt x="12" y="63"/>
                  <a:pt x="12" y="63"/>
                </a:cubicBezTo>
                <a:lnTo>
                  <a:pt x="12" y="1"/>
                </a:lnTo>
                <a:close/>
              </a:path>
            </a:pathLst>
          </a:custGeom>
          <a:solidFill>
            <a:schemeClr val="bg1">
              <a:alpha val="100000"/>
            </a:schemeClr>
          </a:solidFill>
          <a:ln w="9525">
            <a:noFill/>
          </a:ln>
        </p:spPr>
        <p:txBody>
          <a:bodyPr/>
          <a:lstStyle/>
          <a:p>
            <a:endParaRPr lang="zh-CN" altLang="en-US"/>
          </a:p>
        </p:txBody>
      </p:sp>
      <p:sp>
        <p:nvSpPr>
          <p:cNvPr id="33017" name="Freeform 251"/>
          <p:cNvSpPr/>
          <p:nvPr/>
        </p:nvSpPr>
        <p:spPr>
          <a:xfrm>
            <a:off x="6397625" y="2578100"/>
            <a:ext cx="20638" cy="15875"/>
          </a:xfrm>
          <a:custGeom>
            <a:avLst/>
            <a:gdLst/>
            <a:ahLst/>
            <a:cxnLst>
              <a:cxn ang="0">
                <a:pos x="20705074" y="24890236"/>
              </a:cxn>
              <a:cxn ang="0">
                <a:pos x="26621300" y="24890236"/>
              </a:cxn>
              <a:cxn ang="0">
                <a:pos x="35493920" y="28001736"/>
              </a:cxn>
              <a:cxn ang="0">
                <a:pos x="35493920" y="0"/>
              </a:cxn>
              <a:cxn ang="0">
                <a:pos x="0" y="0"/>
              </a:cxn>
              <a:cxn ang="0">
                <a:pos x="0" y="28001736"/>
              </a:cxn>
              <a:cxn ang="0">
                <a:pos x="20705074" y="24890236"/>
              </a:cxn>
            </a:cxnLst>
            <a:rect l="0" t="0" r="0" b="0"/>
            <a:pathLst>
              <a:path w="12" h="9">
                <a:moveTo>
                  <a:pt x="7" y="8"/>
                </a:moveTo>
                <a:cubicBezTo>
                  <a:pt x="8" y="8"/>
                  <a:pt x="8" y="8"/>
                  <a:pt x="9" y="8"/>
                </a:cubicBezTo>
                <a:cubicBezTo>
                  <a:pt x="10" y="8"/>
                  <a:pt x="11" y="8"/>
                  <a:pt x="12" y="9"/>
                </a:cubicBezTo>
                <a:cubicBezTo>
                  <a:pt x="12" y="0"/>
                  <a:pt x="12" y="0"/>
                  <a:pt x="12" y="0"/>
                </a:cubicBezTo>
                <a:cubicBezTo>
                  <a:pt x="0" y="0"/>
                  <a:pt x="0" y="0"/>
                  <a:pt x="0" y="0"/>
                </a:cubicBezTo>
                <a:cubicBezTo>
                  <a:pt x="0" y="9"/>
                  <a:pt x="0" y="9"/>
                  <a:pt x="0" y="9"/>
                </a:cubicBezTo>
                <a:cubicBezTo>
                  <a:pt x="2" y="9"/>
                  <a:pt x="5" y="8"/>
                  <a:pt x="7" y="8"/>
                </a:cubicBezTo>
                <a:close/>
              </a:path>
            </a:pathLst>
          </a:custGeom>
          <a:solidFill>
            <a:schemeClr val="bg1">
              <a:alpha val="100000"/>
            </a:schemeClr>
          </a:solidFill>
          <a:ln w="9525">
            <a:noFill/>
          </a:ln>
        </p:spPr>
        <p:txBody>
          <a:bodyPr/>
          <a:lstStyle/>
          <a:p>
            <a:endParaRPr lang="zh-CN" altLang="en-US"/>
          </a:p>
        </p:txBody>
      </p:sp>
      <p:sp>
        <p:nvSpPr>
          <p:cNvPr id="33018" name="Freeform 252"/>
          <p:cNvSpPr/>
          <p:nvPr/>
        </p:nvSpPr>
        <p:spPr>
          <a:xfrm>
            <a:off x="6310313" y="2598738"/>
            <a:ext cx="198437" cy="147637"/>
          </a:xfrm>
          <a:custGeom>
            <a:avLst/>
            <a:gdLst/>
            <a:ahLst/>
            <a:cxnLst>
              <a:cxn ang="0">
                <a:pos x="181223862" y="2879770"/>
              </a:cxn>
              <a:cxn ang="0">
                <a:pos x="169717908" y="0"/>
              </a:cxn>
              <a:cxn ang="0">
                <a:pos x="166841420" y="0"/>
              </a:cxn>
              <a:cxn ang="0">
                <a:pos x="146706001" y="2879770"/>
              </a:cxn>
              <a:cxn ang="0">
                <a:pos x="0" y="167024962"/>
              </a:cxn>
              <a:cxn ang="0">
                <a:pos x="11505954" y="230379902"/>
              </a:cxn>
              <a:cxn ang="0">
                <a:pos x="17258931" y="236139442"/>
              </a:cxn>
              <a:cxn ang="0">
                <a:pos x="25888396" y="227500132"/>
              </a:cxn>
              <a:cxn ang="0">
                <a:pos x="69037420" y="201582202"/>
              </a:cxn>
              <a:cxn ang="0">
                <a:pos x="69037420" y="201582202"/>
              </a:cxn>
              <a:cxn ang="0">
                <a:pos x="112186443" y="230379902"/>
              </a:cxn>
              <a:cxn ang="0">
                <a:pos x="117939420" y="239019212"/>
              </a:cxn>
              <a:cxn ang="0">
                <a:pos x="120815908" y="230379902"/>
              </a:cxn>
              <a:cxn ang="0">
                <a:pos x="146706001" y="207341742"/>
              </a:cxn>
              <a:cxn ang="0">
                <a:pos x="163964931" y="204461972"/>
              </a:cxn>
              <a:cxn ang="0">
                <a:pos x="166841420" y="204461972"/>
              </a:cxn>
              <a:cxn ang="0">
                <a:pos x="181223862" y="207341742"/>
              </a:cxn>
              <a:cxn ang="0">
                <a:pos x="209990443" y="233259672"/>
              </a:cxn>
              <a:cxn ang="0">
                <a:pos x="215743420" y="241898982"/>
              </a:cxn>
              <a:cxn ang="0">
                <a:pos x="218619909" y="233259672"/>
              </a:cxn>
              <a:cxn ang="0">
                <a:pos x="261768932" y="207341742"/>
              </a:cxn>
              <a:cxn ang="0">
                <a:pos x="261768932" y="207341742"/>
              </a:cxn>
              <a:cxn ang="0">
                <a:pos x="304916259" y="236139442"/>
              </a:cxn>
              <a:cxn ang="0">
                <a:pos x="310670932" y="244778752"/>
              </a:cxn>
              <a:cxn ang="0">
                <a:pos x="313547420" y="250538292"/>
              </a:cxn>
              <a:cxn ang="0">
                <a:pos x="316423909" y="247658522"/>
              </a:cxn>
              <a:cxn ang="0">
                <a:pos x="319300397" y="236139442"/>
              </a:cxn>
              <a:cxn ang="0">
                <a:pos x="333682840" y="172784502"/>
              </a:cxn>
              <a:cxn ang="0">
                <a:pos x="181223862" y="2879770"/>
              </a:cxn>
            </a:cxnLst>
            <a:rect l="0" t="0" r="0" b="0"/>
            <a:pathLst>
              <a:path w="117" h="87">
                <a:moveTo>
                  <a:pt x="63" y="1"/>
                </a:moveTo>
                <a:cubicBezTo>
                  <a:pt x="62" y="1"/>
                  <a:pt x="61" y="0"/>
                  <a:pt x="59" y="0"/>
                </a:cubicBezTo>
                <a:cubicBezTo>
                  <a:pt x="59" y="0"/>
                  <a:pt x="59" y="0"/>
                  <a:pt x="58" y="0"/>
                </a:cubicBezTo>
                <a:cubicBezTo>
                  <a:pt x="56" y="0"/>
                  <a:pt x="53" y="1"/>
                  <a:pt x="51" y="1"/>
                </a:cubicBezTo>
                <a:cubicBezTo>
                  <a:pt x="23" y="4"/>
                  <a:pt x="1" y="28"/>
                  <a:pt x="0" y="58"/>
                </a:cubicBezTo>
                <a:cubicBezTo>
                  <a:pt x="0" y="65"/>
                  <a:pt x="1" y="73"/>
                  <a:pt x="4" y="80"/>
                </a:cubicBezTo>
                <a:cubicBezTo>
                  <a:pt x="4" y="81"/>
                  <a:pt x="5" y="82"/>
                  <a:pt x="6" y="82"/>
                </a:cubicBezTo>
                <a:cubicBezTo>
                  <a:pt x="7" y="82"/>
                  <a:pt x="8" y="81"/>
                  <a:pt x="9" y="79"/>
                </a:cubicBezTo>
                <a:cubicBezTo>
                  <a:pt x="11" y="74"/>
                  <a:pt x="17" y="70"/>
                  <a:pt x="24" y="70"/>
                </a:cubicBezTo>
                <a:cubicBezTo>
                  <a:pt x="24" y="70"/>
                  <a:pt x="24" y="70"/>
                  <a:pt x="24" y="70"/>
                </a:cubicBezTo>
                <a:cubicBezTo>
                  <a:pt x="31" y="70"/>
                  <a:pt x="36" y="74"/>
                  <a:pt x="39" y="80"/>
                </a:cubicBezTo>
                <a:cubicBezTo>
                  <a:pt x="40" y="82"/>
                  <a:pt x="40" y="83"/>
                  <a:pt x="41" y="83"/>
                </a:cubicBezTo>
                <a:cubicBezTo>
                  <a:pt x="41" y="83"/>
                  <a:pt x="41" y="82"/>
                  <a:pt x="42" y="80"/>
                </a:cubicBezTo>
                <a:cubicBezTo>
                  <a:pt x="44" y="76"/>
                  <a:pt x="47" y="74"/>
                  <a:pt x="51" y="72"/>
                </a:cubicBezTo>
                <a:cubicBezTo>
                  <a:pt x="53" y="71"/>
                  <a:pt x="55" y="71"/>
                  <a:pt x="57" y="71"/>
                </a:cubicBezTo>
                <a:cubicBezTo>
                  <a:pt x="57" y="71"/>
                  <a:pt x="58" y="71"/>
                  <a:pt x="58" y="71"/>
                </a:cubicBezTo>
                <a:cubicBezTo>
                  <a:pt x="60" y="71"/>
                  <a:pt x="62" y="71"/>
                  <a:pt x="63" y="72"/>
                </a:cubicBezTo>
                <a:cubicBezTo>
                  <a:pt x="68" y="74"/>
                  <a:pt x="71" y="77"/>
                  <a:pt x="73" y="81"/>
                </a:cubicBezTo>
                <a:cubicBezTo>
                  <a:pt x="74" y="83"/>
                  <a:pt x="74" y="84"/>
                  <a:pt x="75" y="84"/>
                </a:cubicBezTo>
                <a:cubicBezTo>
                  <a:pt x="75" y="84"/>
                  <a:pt x="75" y="83"/>
                  <a:pt x="76" y="81"/>
                </a:cubicBezTo>
                <a:cubicBezTo>
                  <a:pt x="79" y="75"/>
                  <a:pt x="85" y="72"/>
                  <a:pt x="91" y="72"/>
                </a:cubicBezTo>
                <a:cubicBezTo>
                  <a:pt x="91" y="72"/>
                  <a:pt x="91" y="72"/>
                  <a:pt x="91" y="72"/>
                </a:cubicBezTo>
                <a:cubicBezTo>
                  <a:pt x="98" y="72"/>
                  <a:pt x="104" y="76"/>
                  <a:pt x="106" y="82"/>
                </a:cubicBezTo>
                <a:cubicBezTo>
                  <a:pt x="107" y="83"/>
                  <a:pt x="107" y="84"/>
                  <a:pt x="108" y="85"/>
                </a:cubicBezTo>
                <a:cubicBezTo>
                  <a:pt x="108" y="86"/>
                  <a:pt x="108" y="87"/>
                  <a:pt x="109" y="87"/>
                </a:cubicBezTo>
                <a:cubicBezTo>
                  <a:pt x="109" y="87"/>
                  <a:pt x="109" y="87"/>
                  <a:pt x="110" y="86"/>
                </a:cubicBezTo>
                <a:cubicBezTo>
                  <a:pt x="110" y="85"/>
                  <a:pt x="111" y="84"/>
                  <a:pt x="111" y="82"/>
                </a:cubicBezTo>
                <a:cubicBezTo>
                  <a:pt x="114" y="76"/>
                  <a:pt x="116" y="68"/>
                  <a:pt x="116" y="60"/>
                </a:cubicBezTo>
                <a:cubicBezTo>
                  <a:pt x="117" y="29"/>
                  <a:pt x="94" y="3"/>
                  <a:pt x="63" y="1"/>
                </a:cubicBezTo>
                <a:close/>
              </a:path>
            </a:pathLst>
          </a:custGeom>
          <a:solidFill>
            <a:schemeClr val="bg1">
              <a:alpha val="100000"/>
            </a:schemeClr>
          </a:solidFill>
          <a:ln w="9525">
            <a:noFill/>
          </a:ln>
        </p:spPr>
        <p:txBody>
          <a:bodyPr/>
          <a:lstStyle/>
          <a:p>
            <a:endParaRPr lang="zh-CN" altLang="en-US"/>
          </a:p>
        </p:txBody>
      </p:sp>
      <p:sp>
        <p:nvSpPr>
          <p:cNvPr id="33019" name="Freeform 253"/>
          <p:cNvSpPr/>
          <p:nvPr/>
        </p:nvSpPr>
        <p:spPr>
          <a:xfrm>
            <a:off x="7280275" y="2582863"/>
            <a:ext cx="82550" cy="60325"/>
          </a:xfrm>
          <a:custGeom>
            <a:avLst/>
            <a:gdLst/>
            <a:ahLst/>
            <a:cxnLst>
              <a:cxn ang="0">
                <a:pos x="90821847" y="29707477"/>
              </a:cxn>
              <a:cxn ang="0">
                <a:pos x="122042594" y="8912588"/>
              </a:cxn>
              <a:cxn ang="0">
                <a:pos x="139071480" y="2971437"/>
              </a:cxn>
              <a:cxn ang="0">
                <a:pos x="82307404" y="5941151"/>
              </a:cxn>
              <a:cxn ang="0">
                <a:pos x="42572214" y="38618341"/>
              </a:cxn>
              <a:cxn ang="0">
                <a:pos x="28382038" y="68325819"/>
              </a:cxn>
              <a:cxn ang="0">
                <a:pos x="0" y="103974446"/>
              </a:cxn>
              <a:cxn ang="0">
                <a:pos x="45410923" y="83179557"/>
              </a:cxn>
              <a:cxn ang="0">
                <a:pos x="90821847" y="29707477"/>
              </a:cxn>
            </a:cxnLst>
            <a:rect l="0" t="0" r="0" b="0"/>
            <a:pathLst>
              <a:path w="49" h="35">
                <a:moveTo>
                  <a:pt x="32" y="10"/>
                </a:moveTo>
                <a:cubicBezTo>
                  <a:pt x="35" y="7"/>
                  <a:pt x="39" y="5"/>
                  <a:pt x="43" y="3"/>
                </a:cubicBezTo>
                <a:cubicBezTo>
                  <a:pt x="44" y="2"/>
                  <a:pt x="47" y="1"/>
                  <a:pt x="49" y="1"/>
                </a:cubicBezTo>
                <a:cubicBezTo>
                  <a:pt x="42" y="0"/>
                  <a:pt x="35" y="0"/>
                  <a:pt x="29" y="2"/>
                </a:cubicBezTo>
                <a:cubicBezTo>
                  <a:pt x="23" y="4"/>
                  <a:pt x="19" y="8"/>
                  <a:pt x="15" y="13"/>
                </a:cubicBezTo>
                <a:cubicBezTo>
                  <a:pt x="13" y="16"/>
                  <a:pt x="11" y="20"/>
                  <a:pt x="10" y="23"/>
                </a:cubicBezTo>
                <a:cubicBezTo>
                  <a:pt x="7" y="27"/>
                  <a:pt x="4" y="33"/>
                  <a:pt x="0" y="35"/>
                </a:cubicBezTo>
                <a:cubicBezTo>
                  <a:pt x="6" y="34"/>
                  <a:pt x="12" y="32"/>
                  <a:pt x="16" y="28"/>
                </a:cubicBezTo>
                <a:cubicBezTo>
                  <a:pt x="23" y="23"/>
                  <a:pt x="26" y="16"/>
                  <a:pt x="32" y="10"/>
                </a:cubicBezTo>
                <a:close/>
              </a:path>
            </a:pathLst>
          </a:custGeom>
          <a:solidFill>
            <a:schemeClr val="bg1">
              <a:alpha val="100000"/>
            </a:schemeClr>
          </a:solidFill>
          <a:ln w="9525">
            <a:noFill/>
          </a:ln>
        </p:spPr>
        <p:txBody>
          <a:bodyPr/>
          <a:lstStyle/>
          <a:p>
            <a:endParaRPr lang="zh-CN" altLang="en-US"/>
          </a:p>
        </p:txBody>
      </p:sp>
      <p:sp>
        <p:nvSpPr>
          <p:cNvPr id="33020" name="Freeform 254"/>
          <p:cNvSpPr/>
          <p:nvPr/>
        </p:nvSpPr>
        <p:spPr>
          <a:xfrm>
            <a:off x="7285038" y="2584450"/>
            <a:ext cx="109537" cy="73025"/>
          </a:xfrm>
          <a:custGeom>
            <a:avLst/>
            <a:gdLst/>
            <a:ahLst/>
            <a:cxnLst>
              <a:cxn ang="0">
                <a:pos x="119273997" y="11536252"/>
              </a:cxn>
              <a:cxn ang="0">
                <a:pos x="73836364" y="54797620"/>
              </a:cxn>
              <a:cxn ang="0">
                <a:pos x="39758561" y="89406376"/>
              </a:cxn>
              <a:cxn ang="0">
                <a:pos x="0" y="106709904"/>
              </a:cxn>
              <a:cxn ang="0">
                <a:pos x="99395559" y="103826266"/>
              </a:cxn>
              <a:cxn ang="0">
                <a:pos x="153353485" y="31725117"/>
              </a:cxn>
              <a:cxn ang="0">
                <a:pos x="173231923" y="8652613"/>
              </a:cxn>
              <a:cxn ang="0">
                <a:pos x="184591752" y="0"/>
              </a:cxn>
              <a:cxn ang="0">
                <a:pos x="119273997" y="11536252"/>
              </a:cxn>
            </a:cxnLst>
            <a:rect l="0" t="0" r="0" b="0"/>
            <a:pathLst>
              <a:path w="65" h="43">
                <a:moveTo>
                  <a:pt x="42" y="4"/>
                </a:moveTo>
                <a:cubicBezTo>
                  <a:pt x="35" y="8"/>
                  <a:pt x="31" y="13"/>
                  <a:pt x="26" y="19"/>
                </a:cubicBezTo>
                <a:cubicBezTo>
                  <a:pt x="23" y="23"/>
                  <a:pt x="19" y="28"/>
                  <a:pt x="14" y="31"/>
                </a:cubicBezTo>
                <a:cubicBezTo>
                  <a:pt x="10" y="33"/>
                  <a:pt x="5" y="36"/>
                  <a:pt x="0" y="37"/>
                </a:cubicBezTo>
                <a:cubicBezTo>
                  <a:pt x="11" y="43"/>
                  <a:pt x="25" y="43"/>
                  <a:pt x="35" y="36"/>
                </a:cubicBezTo>
                <a:cubicBezTo>
                  <a:pt x="45" y="30"/>
                  <a:pt x="49" y="20"/>
                  <a:pt x="54" y="11"/>
                </a:cubicBezTo>
                <a:cubicBezTo>
                  <a:pt x="56" y="8"/>
                  <a:pt x="58" y="5"/>
                  <a:pt x="61" y="3"/>
                </a:cubicBezTo>
                <a:cubicBezTo>
                  <a:pt x="62" y="2"/>
                  <a:pt x="64" y="0"/>
                  <a:pt x="65" y="0"/>
                </a:cubicBezTo>
                <a:cubicBezTo>
                  <a:pt x="57" y="0"/>
                  <a:pt x="49" y="1"/>
                  <a:pt x="42" y="4"/>
                </a:cubicBezTo>
                <a:close/>
              </a:path>
            </a:pathLst>
          </a:custGeom>
          <a:solidFill>
            <a:schemeClr val="bg1">
              <a:alpha val="100000"/>
            </a:schemeClr>
          </a:solidFill>
          <a:ln w="9525">
            <a:noFill/>
          </a:ln>
        </p:spPr>
        <p:txBody>
          <a:bodyPr/>
          <a:lstStyle/>
          <a:p>
            <a:endParaRPr lang="zh-CN" altLang="en-US"/>
          </a:p>
        </p:txBody>
      </p:sp>
      <p:sp>
        <p:nvSpPr>
          <p:cNvPr id="33021" name="Freeform 255"/>
          <p:cNvSpPr/>
          <p:nvPr/>
        </p:nvSpPr>
        <p:spPr>
          <a:xfrm>
            <a:off x="7280275" y="2520950"/>
            <a:ext cx="69850" cy="50800"/>
          </a:xfrm>
          <a:custGeom>
            <a:avLst/>
            <a:gdLst/>
            <a:ahLst/>
            <a:cxnLst>
              <a:cxn ang="0">
                <a:pos x="35956119" y="34408533"/>
              </a:cxn>
              <a:cxn ang="0">
                <a:pos x="22127482" y="57348120"/>
              </a:cxn>
              <a:cxn ang="0">
                <a:pos x="0" y="86021333"/>
              </a:cxn>
              <a:cxn ang="0">
                <a:pos x="38721846" y="68817067"/>
              </a:cxn>
              <a:cxn ang="0">
                <a:pos x="74679629" y="25806400"/>
              </a:cxn>
              <a:cxn ang="0">
                <a:pos x="102338565" y="8602133"/>
              </a:cxn>
              <a:cxn ang="0">
                <a:pos x="116167202" y="2866813"/>
              </a:cxn>
              <a:cxn ang="0">
                <a:pos x="69146511" y="5735320"/>
              </a:cxn>
              <a:cxn ang="0">
                <a:pos x="35956119" y="34408533"/>
              </a:cxn>
            </a:cxnLst>
            <a:rect l="0" t="0" r="0" b="0"/>
            <a:pathLst>
              <a:path w="42" h="30">
                <a:moveTo>
                  <a:pt x="13" y="12"/>
                </a:moveTo>
                <a:cubicBezTo>
                  <a:pt x="11" y="14"/>
                  <a:pt x="10" y="17"/>
                  <a:pt x="8" y="20"/>
                </a:cubicBezTo>
                <a:cubicBezTo>
                  <a:pt x="7" y="24"/>
                  <a:pt x="4" y="29"/>
                  <a:pt x="0" y="30"/>
                </a:cubicBezTo>
                <a:cubicBezTo>
                  <a:pt x="5" y="30"/>
                  <a:pt x="10" y="28"/>
                  <a:pt x="14" y="24"/>
                </a:cubicBezTo>
                <a:cubicBezTo>
                  <a:pt x="20" y="20"/>
                  <a:pt x="23" y="14"/>
                  <a:pt x="27" y="9"/>
                </a:cubicBezTo>
                <a:cubicBezTo>
                  <a:pt x="30" y="6"/>
                  <a:pt x="33" y="4"/>
                  <a:pt x="37" y="3"/>
                </a:cubicBezTo>
                <a:cubicBezTo>
                  <a:pt x="38" y="2"/>
                  <a:pt x="40" y="1"/>
                  <a:pt x="42" y="1"/>
                </a:cubicBezTo>
                <a:cubicBezTo>
                  <a:pt x="36" y="1"/>
                  <a:pt x="30" y="0"/>
                  <a:pt x="25" y="2"/>
                </a:cubicBezTo>
                <a:cubicBezTo>
                  <a:pt x="20" y="4"/>
                  <a:pt x="16" y="8"/>
                  <a:pt x="13" y="12"/>
                </a:cubicBezTo>
                <a:close/>
              </a:path>
            </a:pathLst>
          </a:custGeom>
          <a:solidFill>
            <a:schemeClr val="bg1">
              <a:alpha val="100000"/>
            </a:schemeClr>
          </a:solidFill>
          <a:ln w="9525">
            <a:noFill/>
          </a:ln>
        </p:spPr>
        <p:txBody>
          <a:bodyPr/>
          <a:lstStyle/>
          <a:p>
            <a:endParaRPr lang="zh-CN" altLang="en-US"/>
          </a:p>
        </p:txBody>
      </p:sp>
      <p:sp>
        <p:nvSpPr>
          <p:cNvPr id="33022" name="Freeform 256"/>
          <p:cNvSpPr/>
          <p:nvPr/>
        </p:nvSpPr>
        <p:spPr>
          <a:xfrm>
            <a:off x="7285038" y="2522538"/>
            <a:ext cx="92075" cy="61912"/>
          </a:xfrm>
          <a:custGeom>
            <a:avLst/>
            <a:gdLst/>
            <a:ahLst/>
            <a:cxnLst>
              <a:cxn ang="0">
                <a:pos x="145734636" y="8399952"/>
              </a:cxn>
              <a:cxn ang="0">
                <a:pos x="154141920" y="2799426"/>
              </a:cxn>
              <a:cxn ang="0">
                <a:pos x="100892437" y="11199379"/>
              </a:cxn>
              <a:cxn ang="0">
                <a:pos x="61656768" y="44799189"/>
              </a:cxn>
              <a:cxn ang="0">
                <a:pos x="33630812" y="75599572"/>
              </a:cxn>
              <a:cxn ang="0">
                <a:pos x="0" y="89598377"/>
              </a:cxn>
              <a:cxn ang="0">
                <a:pos x="84077868" y="89598377"/>
              </a:cxn>
              <a:cxn ang="0">
                <a:pos x="131720821" y="27999284"/>
              </a:cxn>
              <a:cxn ang="0">
                <a:pos x="145734636" y="8399952"/>
              </a:cxn>
            </a:cxnLst>
            <a:rect l="0" t="0" r="0" b="0"/>
            <a:pathLst>
              <a:path w="55" h="37">
                <a:moveTo>
                  <a:pt x="52" y="3"/>
                </a:moveTo>
                <a:cubicBezTo>
                  <a:pt x="53" y="3"/>
                  <a:pt x="54" y="1"/>
                  <a:pt x="55" y="1"/>
                </a:cubicBezTo>
                <a:cubicBezTo>
                  <a:pt x="49" y="0"/>
                  <a:pt x="42" y="1"/>
                  <a:pt x="36" y="4"/>
                </a:cubicBezTo>
                <a:cubicBezTo>
                  <a:pt x="30" y="7"/>
                  <a:pt x="26" y="11"/>
                  <a:pt x="22" y="16"/>
                </a:cubicBezTo>
                <a:cubicBezTo>
                  <a:pt x="19" y="20"/>
                  <a:pt x="16" y="24"/>
                  <a:pt x="12" y="27"/>
                </a:cubicBezTo>
                <a:cubicBezTo>
                  <a:pt x="9" y="29"/>
                  <a:pt x="4" y="31"/>
                  <a:pt x="0" y="32"/>
                </a:cubicBezTo>
                <a:cubicBezTo>
                  <a:pt x="9" y="37"/>
                  <a:pt x="21" y="37"/>
                  <a:pt x="30" y="32"/>
                </a:cubicBezTo>
                <a:cubicBezTo>
                  <a:pt x="39" y="26"/>
                  <a:pt x="42" y="18"/>
                  <a:pt x="47" y="10"/>
                </a:cubicBezTo>
                <a:cubicBezTo>
                  <a:pt x="48" y="7"/>
                  <a:pt x="50" y="5"/>
                  <a:pt x="52" y="3"/>
                </a:cubicBezTo>
                <a:close/>
              </a:path>
            </a:pathLst>
          </a:custGeom>
          <a:solidFill>
            <a:schemeClr val="bg1">
              <a:alpha val="100000"/>
            </a:schemeClr>
          </a:solidFill>
          <a:ln w="9525">
            <a:noFill/>
          </a:ln>
        </p:spPr>
        <p:txBody>
          <a:bodyPr/>
          <a:lstStyle/>
          <a:p>
            <a:endParaRPr lang="zh-CN" altLang="en-US"/>
          </a:p>
        </p:txBody>
      </p:sp>
      <p:sp>
        <p:nvSpPr>
          <p:cNvPr id="33023" name="Freeform 257"/>
          <p:cNvSpPr/>
          <p:nvPr/>
        </p:nvSpPr>
        <p:spPr>
          <a:xfrm>
            <a:off x="7188200" y="2582863"/>
            <a:ext cx="82550" cy="60325"/>
          </a:xfrm>
          <a:custGeom>
            <a:avLst/>
            <a:gdLst/>
            <a:ahLst/>
            <a:cxnLst>
              <a:cxn ang="0">
                <a:pos x="48249633" y="29707477"/>
              </a:cxn>
              <a:cxn ang="0">
                <a:pos x="90821847" y="83179557"/>
              </a:cxn>
              <a:cxn ang="0">
                <a:pos x="139071480" y="103974446"/>
              </a:cxn>
              <a:cxn ang="0">
                <a:pos x="110689442" y="68325819"/>
              </a:cxn>
              <a:cxn ang="0">
                <a:pos x="93660556" y="38618341"/>
              </a:cxn>
              <a:cxn ang="0">
                <a:pos x="56764076" y="5941151"/>
              </a:cxn>
              <a:cxn ang="0">
                <a:pos x="0" y="2971437"/>
              </a:cxn>
              <a:cxn ang="0">
                <a:pos x="17028886" y="8912588"/>
              </a:cxn>
              <a:cxn ang="0">
                <a:pos x="48249633" y="29707477"/>
              </a:cxn>
            </a:cxnLst>
            <a:rect l="0" t="0" r="0" b="0"/>
            <a:pathLst>
              <a:path w="49" h="35">
                <a:moveTo>
                  <a:pt x="17" y="10"/>
                </a:moveTo>
                <a:cubicBezTo>
                  <a:pt x="22" y="16"/>
                  <a:pt x="26" y="23"/>
                  <a:pt x="32" y="28"/>
                </a:cubicBezTo>
                <a:cubicBezTo>
                  <a:pt x="37" y="32"/>
                  <a:pt x="43" y="34"/>
                  <a:pt x="49" y="35"/>
                </a:cubicBezTo>
                <a:cubicBezTo>
                  <a:pt x="44" y="33"/>
                  <a:pt x="41" y="27"/>
                  <a:pt x="39" y="23"/>
                </a:cubicBezTo>
                <a:cubicBezTo>
                  <a:pt x="37" y="20"/>
                  <a:pt x="35" y="16"/>
                  <a:pt x="33" y="13"/>
                </a:cubicBezTo>
                <a:cubicBezTo>
                  <a:pt x="30" y="8"/>
                  <a:pt x="25" y="4"/>
                  <a:pt x="20" y="2"/>
                </a:cubicBezTo>
                <a:cubicBezTo>
                  <a:pt x="14" y="0"/>
                  <a:pt x="7" y="0"/>
                  <a:pt x="0" y="1"/>
                </a:cubicBezTo>
                <a:cubicBezTo>
                  <a:pt x="2" y="1"/>
                  <a:pt x="4" y="2"/>
                  <a:pt x="6" y="3"/>
                </a:cubicBezTo>
                <a:cubicBezTo>
                  <a:pt x="10" y="5"/>
                  <a:pt x="14" y="7"/>
                  <a:pt x="17" y="10"/>
                </a:cubicBezTo>
                <a:close/>
              </a:path>
            </a:pathLst>
          </a:custGeom>
          <a:solidFill>
            <a:schemeClr val="bg1">
              <a:alpha val="100000"/>
            </a:schemeClr>
          </a:solidFill>
          <a:ln w="9525">
            <a:noFill/>
          </a:ln>
        </p:spPr>
        <p:txBody>
          <a:bodyPr/>
          <a:lstStyle/>
          <a:p>
            <a:endParaRPr lang="zh-CN" altLang="en-US"/>
          </a:p>
        </p:txBody>
      </p:sp>
      <p:sp>
        <p:nvSpPr>
          <p:cNvPr id="33024" name="Freeform 258"/>
          <p:cNvSpPr/>
          <p:nvPr/>
        </p:nvSpPr>
        <p:spPr>
          <a:xfrm>
            <a:off x="7156450" y="2584450"/>
            <a:ext cx="107950" cy="73025"/>
          </a:xfrm>
          <a:custGeom>
            <a:avLst/>
            <a:gdLst/>
            <a:ahLst/>
            <a:cxnLst>
              <a:cxn ang="0">
                <a:pos x="28449885" y="31725117"/>
              </a:cxn>
              <a:cxn ang="0">
                <a:pos x="82505848" y="103826266"/>
              </a:cxn>
              <a:cxn ang="0">
                <a:pos x="182081289" y="106709904"/>
              </a:cxn>
              <a:cxn ang="0">
                <a:pos x="145096607" y="89406376"/>
              </a:cxn>
              <a:cxn ang="0">
                <a:pos x="110955733" y="54797620"/>
              </a:cxn>
              <a:cxn ang="0">
                <a:pos x="65436254" y="11536252"/>
              </a:cxn>
              <a:cxn ang="0">
                <a:pos x="0" y="0"/>
              </a:cxn>
              <a:cxn ang="0">
                <a:pos x="8534797" y="8652613"/>
              </a:cxn>
              <a:cxn ang="0">
                <a:pos x="28449885" y="31725117"/>
              </a:cxn>
            </a:cxnLst>
            <a:rect l="0" t="0" r="0" b="0"/>
            <a:pathLst>
              <a:path w="64" h="43">
                <a:moveTo>
                  <a:pt x="10" y="11"/>
                </a:moveTo>
                <a:cubicBezTo>
                  <a:pt x="16" y="20"/>
                  <a:pt x="19" y="30"/>
                  <a:pt x="29" y="36"/>
                </a:cubicBezTo>
                <a:cubicBezTo>
                  <a:pt x="40" y="43"/>
                  <a:pt x="53" y="43"/>
                  <a:pt x="64" y="37"/>
                </a:cubicBezTo>
                <a:cubicBezTo>
                  <a:pt x="60" y="36"/>
                  <a:pt x="54" y="33"/>
                  <a:pt x="51" y="31"/>
                </a:cubicBezTo>
                <a:cubicBezTo>
                  <a:pt x="46" y="28"/>
                  <a:pt x="42" y="23"/>
                  <a:pt x="39" y="19"/>
                </a:cubicBezTo>
                <a:cubicBezTo>
                  <a:pt x="34" y="13"/>
                  <a:pt x="29" y="8"/>
                  <a:pt x="23" y="4"/>
                </a:cubicBezTo>
                <a:cubicBezTo>
                  <a:pt x="16" y="1"/>
                  <a:pt x="8" y="0"/>
                  <a:pt x="0" y="0"/>
                </a:cubicBezTo>
                <a:cubicBezTo>
                  <a:pt x="1" y="0"/>
                  <a:pt x="3" y="2"/>
                  <a:pt x="3" y="3"/>
                </a:cubicBezTo>
                <a:cubicBezTo>
                  <a:pt x="6" y="5"/>
                  <a:pt x="8" y="8"/>
                  <a:pt x="10" y="11"/>
                </a:cubicBezTo>
                <a:close/>
              </a:path>
            </a:pathLst>
          </a:custGeom>
          <a:solidFill>
            <a:schemeClr val="bg1">
              <a:alpha val="100000"/>
            </a:schemeClr>
          </a:solidFill>
          <a:ln w="9525">
            <a:noFill/>
          </a:ln>
        </p:spPr>
        <p:txBody>
          <a:bodyPr/>
          <a:lstStyle/>
          <a:p>
            <a:endParaRPr lang="zh-CN" altLang="en-US"/>
          </a:p>
        </p:txBody>
      </p:sp>
      <p:sp>
        <p:nvSpPr>
          <p:cNvPr id="33025" name="Freeform 259"/>
          <p:cNvSpPr/>
          <p:nvPr/>
        </p:nvSpPr>
        <p:spPr>
          <a:xfrm>
            <a:off x="7199313" y="2520950"/>
            <a:ext cx="71437" cy="50800"/>
          </a:xfrm>
          <a:custGeom>
            <a:avLst/>
            <a:gdLst/>
            <a:ahLst/>
            <a:cxnLst>
              <a:cxn ang="0">
                <a:pos x="49180973" y="5735320"/>
              </a:cxn>
              <a:cxn ang="0">
                <a:pos x="0" y="2866813"/>
              </a:cxn>
              <a:cxn ang="0">
                <a:pos x="14465993" y="8602133"/>
              </a:cxn>
              <a:cxn ang="0">
                <a:pos x="40503078" y="25806400"/>
              </a:cxn>
              <a:cxn ang="0">
                <a:pos x="78111257" y="68817067"/>
              </a:cxn>
              <a:cxn ang="0">
                <a:pos x="121507533" y="86021333"/>
              </a:cxn>
              <a:cxn ang="0">
                <a:pos x="95470448" y="57348120"/>
              </a:cxn>
              <a:cxn ang="0">
                <a:pos x="81004455" y="34408533"/>
              </a:cxn>
              <a:cxn ang="0">
                <a:pos x="49180973" y="5735320"/>
              </a:cxn>
            </a:cxnLst>
            <a:rect l="0" t="0" r="0" b="0"/>
            <a:pathLst>
              <a:path w="42" h="30">
                <a:moveTo>
                  <a:pt x="17" y="2"/>
                </a:moveTo>
                <a:cubicBezTo>
                  <a:pt x="11" y="0"/>
                  <a:pt x="5" y="1"/>
                  <a:pt x="0" y="1"/>
                </a:cubicBezTo>
                <a:cubicBezTo>
                  <a:pt x="1" y="1"/>
                  <a:pt x="3" y="2"/>
                  <a:pt x="5" y="3"/>
                </a:cubicBezTo>
                <a:cubicBezTo>
                  <a:pt x="8" y="4"/>
                  <a:pt x="12" y="6"/>
                  <a:pt x="14" y="9"/>
                </a:cubicBezTo>
                <a:cubicBezTo>
                  <a:pt x="19" y="14"/>
                  <a:pt x="22" y="20"/>
                  <a:pt x="27" y="24"/>
                </a:cubicBezTo>
                <a:cubicBezTo>
                  <a:pt x="31" y="28"/>
                  <a:pt x="36" y="30"/>
                  <a:pt x="42" y="30"/>
                </a:cubicBezTo>
                <a:cubicBezTo>
                  <a:pt x="38" y="29"/>
                  <a:pt x="35" y="24"/>
                  <a:pt x="33" y="20"/>
                </a:cubicBezTo>
                <a:cubicBezTo>
                  <a:pt x="32" y="17"/>
                  <a:pt x="30" y="14"/>
                  <a:pt x="28" y="12"/>
                </a:cubicBezTo>
                <a:cubicBezTo>
                  <a:pt x="25" y="8"/>
                  <a:pt x="21" y="4"/>
                  <a:pt x="17" y="2"/>
                </a:cubicBezTo>
                <a:close/>
              </a:path>
            </a:pathLst>
          </a:custGeom>
          <a:solidFill>
            <a:schemeClr val="bg1">
              <a:alpha val="100000"/>
            </a:schemeClr>
          </a:solidFill>
          <a:ln w="9525">
            <a:noFill/>
          </a:ln>
        </p:spPr>
        <p:txBody>
          <a:bodyPr/>
          <a:lstStyle/>
          <a:p>
            <a:endParaRPr lang="zh-CN" altLang="en-US"/>
          </a:p>
        </p:txBody>
      </p:sp>
      <p:sp>
        <p:nvSpPr>
          <p:cNvPr id="33026" name="Freeform 260"/>
          <p:cNvSpPr/>
          <p:nvPr/>
        </p:nvSpPr>
        <p:spPr>
          <a:xfrm>
            <a:off x="7170738" y="2522538"/>
            <a:ext cx="93662" cy="61912"/>
          </a:xfrm>
          <a:custGeom>
            <a:avLst/>
            <a:gdLst/>
            <a:ahLst/>
            <a:cxnLst>
              <a:cxn ang="0">
                <a:pos x="0" y="2799426"/>
              </a:cxn>
              <a:cxn ang="0">
                <a:pos x="8700348" y="8399952"/>
              </a:cxn>
              <a:cxn ang="0">
                <a:pos x="26101045" y="27999284"/>
              </a:cxn>
              <a:cxn ang="0">
                <a:pos x="72501200" y="89598377"/>
              </a:cxn>
              <a:cxn ang="0">
                <a:pos x="159502980" y="89598377"/>
              </a:cxn>
              <a:cxn ang="0">
                <a:pos x="127601703" y="75599572"/>
              </a:cxn>
              <a:cxn ang="0">
                <a:pos x="95702129" y="44799189"/>
              </a:cxn>
              <a:cxn ang="0">
                <a:pos x="58000619" y="11199379"/>
              </a:cxn>
              <a:cxn ang="0">
                <a:pos x="0" y="2799426"/>
              </a:cxn>
            </a:cxnLst>
            <a:rect l="0" t="0" r="0" b="0"/>
            <a:pathLst>
              <a:path w="55" h="37">
                <a:moveTo>
                  <a:pt x="0" y="1"/>
                </a:moveTo>
                <a:cubicBezTo>
                  <a:pt x="1" y="1"/>
                  <a:pt x="3" y="3"/>
                  <a:pt x="3" y="3"/>
                </a:cubicBezTo>
                <a:cubicBezTo>
                  <a:pt x="6" y="5"/>
                  <a:pt x="8" y="7"/>
                  <a:pt x="9" y="10"/>
                </a:cubicBezTo>
                <a:cubicBezTo>
                  <a:pt x="14" y="18"/>
                  <a:pt x="17" y="26"/>
                  <a:pt x="25" y="32"/>
                </a:cubicBezTo>
                <a:cubicBezTo>
                  <a:pt x="35" y="37"/>
                  <a:pt x="46" y="37"/>
                  <a:pt x="55" y="32"/>
                </a:cubicBezTo>
                <a:cubicBezTo>
                  <a:pt x="51" y="31"/>
                  <a:pt x="47" y="29"/>
                  <a:pt x="44" y="27"/>
                </a:cubicBezTo>
                <a:cubicBezTo>
                  <a:pt x="40" y="24"/>
                  <a:pt x="36" y="20"/>
                  <a:pt x="33" y="16"/>
                </a:cubicBezTo>
                <a:cubicBezTo>
                  <a:pt x="29" y="11"/>
                  <a:pt x="26" y="7"/>
                  <a:pt x="20" y="4"/>
                </a:cubicBezTo>
                <a:cubicBezTo>
                  <a:pt x="14" y="1"/>
                  <a:pt x="7" y="0"/>
                  <a:pt x="0" y="1"/>
                </a:cubicBezTo>
                <a:close/>
              </a:path>
            </a:pathLst>
          </a:custGeom>
          <a:solidFill>
            <a:schemeClr val="bg1">
              <a:alpha val="100000"/>
            </a:schemeClr>
          </a:solidFill>
          <a:ln w="9525">
            <a:noFill/>
          </a:ln>
        </p:spPr>
        <p:txBody>
          <a:bodyPr/>
          <a:lstStyle/>
          <a:p>
            <a:endParaRPr lang="zh-CN" altLang="en-US"/>
          </a:p>
        </p:txBody>
      </p:sp>
      <p:sp>
        <p:nvSpPr>
          <p:cNvPr id="33027" name="Freeform 261"/>
          <p:cNvSpPr/>
          <p:nvPr/>
        </p:nvSpPr>
        <p:spPr>
          <a:xfrm>
            <a:off x="7272338" y="2478088"/>
            <a:ext cx="41275" cy="79375"/>
          </a:xfrm>
          <a:custGeom>
            <a:avLst/>
            <a:gdLst/>
            <a:ahLst/>
            <a:cxnLst>
              <a:cxn ang="0">
                <a:pos x="47323507" y="45633870"/>
              </a:cxn>
              <a:cxn ang="0">
                <a:pos x="11830447" y="88416995"/>
              </a:cxn>
              <a:cxn ang="0">
                <a:pos x="2958042" y="134050864"/>
              </a:cxn>
              <a:cxn ang="0">
                <a:pos x="26618935" y="102677473"/>
              </a:cxn>
              <a:cxn ang="0">
                <a:pos x="47323507" y="85564561"/>
              </a:cxn>
              <a:cxn ang="0">
                <a:pos x="68026359" y="45633870"/>
              </a:cxn>
              <a:cxn ang="0">
                <a:pos x="59153954" y="0"/>
              </a:cxn>
              <a:cxn ang="0">
                <a:pos x="59153954" y="14260479"/>
              </a:cxn>
              <a:cxn ang="0">
                <a:pos x="47323507" y="45633870"/>
              </a:cxn>
            </a:cxnLst>
            <a:rect l="0" t="0" r="0" b="0"/>
            <a:pathLst>
              <a:path w="24" h="47">
                <a:moveTo>
                  <a:pt x="16" y="16"/>
                </a:moveTo>
                <a:cubicBezTo>
                  <a:pt x="12" y="21"/>
                  <a:pt x="7" y="25"/>
                  <a:pt x="4" y="31"/>
                </a:cubicBezTo>
                <a:cubicBezTo>
                  <a:pt x="1" y="36"/>
                  <a:pt x="0" y="42"/>
                  <a:pt x="1" y="47"/>
                </a:cubicBezTo>
                <a:cubicBezTo>
                  <a:pt x="1" y="42"/>
                  <a:pt x="6" y="39"/>
                  <a:pt x="9" y="36"/>
                </a:cubicBezTo>
                <a:cubicBezTo>
                  <a:pt x="11" y="34"/>
                  <a:pt x="14" y="32"/>
                  <a:pt x="16" y="30"/>
                </a:cubicBezTo>
                <a:cubicBezTo>
                  <a:pt x="19" y="26"/>
                  <a:pt x="22" y="21"/>
                  <a:pt x="23" y="16"/>
                </a:cubicBezTo>
                <a:cubicBezTo>
                  <a:pt x="24" y="11"/>
                  <a:pt x="22" y="5"/>
                  <a:pt x="20" y="0"/>
                </a:cubicBezTo>
                <a:cubicBezTo>
                  <a:pt x="21" y="1"/>
                  <a:pt x="20" y="3"/>
                  <a:pt x="20" y="5"/>
                </a:cubicBezTo>
                <a:cubicBezTo>
                  <a:pt x="19" y="9"/>
                  <a:pt x="18" y="12"/>
                  <a:pt x="16" y="16"/>
                </a:cubicBezTo>
                <a:close/>
              </a:path>
            </a:pathLst>
          </a:custGeom>
          <a:solidFill>
            <a:schemeClr val="bg1">
              <a:alpha val="100000"/>
            </a:schemeClr>
          </a:solidFill>
          <a:ln w="9525">
            <a:noFill/>
          </a:ln>
        </p:spPr>
        <p:txBody>
          <a:bodyPr/>
          <a:lstStyle/>
          <a:p>
            <a:endParaRPr lang="zh-CN" altLang="en-US"/>
          </a:p>
        </p:txBody>
      </p:sp>
      <p:sp>
        <p:nvSpPr>
          <p:cNvPr id="33028" name="Freeform 262"/>
          <p:cNvSpPr/>
          <p:nvPr/>
        </p:nvSpPr>
        <p:spPr>
          <a:xfrm>
            <a:off x="7250113" y="2451100"/>
            <a:ext cx="52387" cy="103188"/>
          </a:xfrm>
          <a:custGeom>
            <a:avLst/>
            <a:gdLst/>
            <a:ahLst/>
            <a:cxnLst>
              <a:cxn ang="0">
                <a:pos x="28557675" y="174553497"/>
              </a:cxn>
              <a:cxn ang="0">
                <a:pos x="34269548" y="137353378"/>
              </a:cxn>
              <a:cxn ang="0">
                <a:pos x="57117039" y="103015456"/>
              </a:cxn>
              <a:cxn ang="0">
                <a:pos x="82818777" y="57230433"/>
              </a:cxn>
              <a:cxn ang="0">
                <a:pos x="82818777" y="0"/>
              </a:cxn>
              <a:cxn ang="0">
                <a:pos x="77106904" y="11445410"/>
              </a:cxn>
              <a:cxn ang="0">
                <a:pos x="62828912" y="31477415"/>
              </a:cxn>
              <a:cxn ang="0">
                <a:pos x="11423746" y="88707848"/>
              </a:cxn>
              <a:cxn ang="0">
                <a:pos x="28557675" y="174553497"/>
              </a:cxn>
            </a:cxnLst>
            <a:rect l="0" t="0" r="0" b="0"/>
            <a:pathLst>
              <a:path w="31" h="61">
                <a:moveTo>
                  <a:pt x="10" y="61"/>
                </a:moveTo>
                <a:cubicBezTo>
                  <a:pt x="10" y="57"/>
                  <a:pt x="11" y="52"/>
                  <a:pt x="12" y="48"/>
                </a:cubicBezTo>
                <a:cubicBezTo>
                  <a:pt x="14" y="44"/>
                  <a:pt x="17" y="40"/>
                  <a:pt x="20" y="36"/>
                </a:cubicBezTo>
                <a:cubicBezTo>
                  <a:pt x="25" y="31"/>
                  <a:pt x="28" y="26"/>
                  <a:pt x="29" y="20"/>
                </a:cubicBezTo>
                <a:cubicBezTo>
                  <a:pt x="31" y="13"/>
                  <a:pt x="30" y="7"/>
                  <a:pt x="29" y="0"/>
                </a:cubicBezTo>
                <a:cubicBezTo>
                  <a:pt x="29" y="1"/>
                  <a:pt x="27" y="3"/>
                  <a:pt x="27" y="4"/>
                </a:cubicBezTo>
                <a:cubicBezTo>
                  <a:pt x="26" y="6"/>
                  <a:pt x="24" y="9"/>
                  <a:pt x="22" y="11"/>
                </a:cubicBezTo>
                <a:cubicBezTo>
                  <a:pt x="15" y="17"/>
                  <a:pt x="7" y="22"/>
                  <a:pt x="4" y="31"/>
                </a:cubicBezTo>
                <a:cubicBezTo>
                  <a:pt x="0" y="42"/>
                  <a:pt x="3" y="53"/>
                  <a:pt x="10" y="61"/>
                </a:cubicBezTo>
                <a:close/>
              </a:path>
            </a:pathLst>
          </a:custGeom>
          <a:solidFill>
            <a:schemeClr val="bg1">
              <a:alpha val="100000"/>
            </a:schemeClr>
          </a:solidFill>
          <a:ln w="9525">
            <a:noFill/>
          </a:ln>
        </p:spPr>
        <p:txBody>
          <a:bodyPr/>
          <a:lstStyle/>
          <a:p>
            <a:endParaRPr lang="zh-CN" altLang="en-US"/>
          </a:p>
        </p:txBody>
      </p:sp>
      <p:sp>
        <p:nvSpPr>
          <p:cNvPr id="33029" name="Freeform 263"/>
          <p:cNvSpPr/>
          <p:nvPr/>
        </p:nvSpPr>
        <p:spPr>
          <a:xfrm>
            <a:off x="7581900" y="4237038"/>
            <a:ext cx="114300" cy="182562"/>
          </a:xfrm>
          <a:custGeom>
            <a:avLst/>
            <a:gdLst/>
            <a:ahLst/>
            <a:cxnLst>
              <a:cxn ang="0">
                <a:pos x="181451250" y="168850800"/>
              </a:cxn>
              <a:cxn ang="0">
                <a:pos x="181451250" y="0"/>
              </a:cxn>
              <a:cxn ang="0">
                <a:pos x="93246575" y="0"/>
              </a:cxn>
              <a:cxn ang="0">
                <a:pos x="0" y="231853740"/>
              </a:cxn>
              <a:cxn ang="0">
                <a:pos x="133569075" y="289817969"/>
              </a:cxn>
              <a:cxn ang="0">
                <a:pos x="181451250" y="168850800"/>
              </a:cxn>
            </a:cxnLst>
            <a:rect l="0" t="0" r="0" b="0"/>
            <a:pathLst>
              <a:path w="72" h="115">
                <a:moveTo>
                  <a:pt x="72" y="67"/>
                </a:moveTo>
                <a:lnTo>
                  <a:pt x="72" y="0"/>
                </a:lnTo>
                <a:lnTo>
                  <a:pt x="37" y="0"/>
                </a:lnTo>
                <a:lnTo>
                  <a:pt x="0" y="92"/>
                </a:lnTo>
                <a:lnTo>
                  <a:pt x="53" y="115"/>
                </a:lnTo>
                <a:lnTo>
                  <a:pt x="72" y="67"/>
                </a:lnTo>
                <a:close/>
              </a:path>
            </a:pathLst>
          </a:custGeom>
          <a:solidFill>
            <a:schemeClr val="bg1">
              <a:alpha val="100000"/>
            </a:schemeClr>
          </a:solidFill>
          <a:ln w="9525">
            <a:noFill/>
          </a:ln>
        </p:spPr>
        <p:txBody>
          <a:bodyPr/>
          <a:lstStyle/>
          <a:p>
            <a:endParaRPr lang="zh-CN" altLang="en-US"/>
          </a:p>
        </p:txBody>
      </p:sp>
      <p:sp>
        <p:nvSpPr>
          <p:cNvPr id="33030" name="Freeform 264"/>
          <p:cNvSpPr/>
          <p:nvPr/>
        </p:nvSpPr>
        <p:spPr>
          <a:xfrm>
            <a:off x="7702550" y="4237038"/>
            <a:ext cx="22225" cy="55562"/>
          </a:xfrm>
          <a:custGeom>
            <a:avLst/>
            <a:gdLst/>
            <a:ahLst/>
            <a:cxnLst>
              <a:cxn ang="0">
                <a:pos x="0" y="93551255"/>
              </a:cxn>
              <a:cxn ang="0">
                <a:pos x="35072760" y="2835346"/>
              </a:cxn>
              <a:cxn ang="0">
                <a:pos x="37996202" y="0"/>
              </a:cxn>
              <a:cxn ang="0">
                <a:pos x="0" y="0"/>
              </a:cxn>
              <a:cxn ang="0">
                <a:pos x="0" y="93551255"/>
              </a:cxn>
            </a:cxnLst>
            <a:rect l="0" t="0" r="0" b="0"/>
            <a:pathLst>
              <a:path w="13" h="33">
                <a:moveTo>
                  <a:pt x="0" y="33"/>
                </a:moveTo>
                <a:cubicBezTo>
                  <a:pt x="11" y="27"/>
                  <a:pt x="12" y="12"/>
                  <a:pt x="12" y="1"/>
                </a:cubicBezTo>
                <a:cubicBezTo>
                  <a:pt x="12" y="0"/>
                  <a:pt x="12" y="0"/>
                  <a:pt x="13" y="0"/>
                </a:cubicBezTo>
                <a:cubicBezTo>
                  <a:pt x="0" y="0"/>
                  <a:pt x="0" y="0"/>
                  <a:pt x="0" y="0"/>
                </a:cubicBezTo>
                <a:lnTo>
                  <a:pt x="0" y="33"/>
                </a:lnTo>
                <a:close/>
              </a:path>
            </a:pathLst>
          </a:custGeom>
          <a:solidFill>
            <a:schemeClr val="bg1">
              <a:alpha val="100000"/>
            </a:schemeClr>
          </a:solidFill>
          <a:ln w="9525">
            <a:noFill/>
          </a:ln>
        </p:spPr>
        <p:txBody>
          <a:bodyPr/>
          <a:lstStyle/>
          <a:p>
            <a:endParaRPr lang="zh-CN" altLang="en-US"/>
          </a:p>
        </p:txBody>
      </p:sp>
      <p:sp>
        <p:nvSpPr>
          <p:cNvPr id="33031" name="Freeform 265"/>
          <p:cNvSpPr/>
          <p:nvPr/>
        </p:nvSpPr>
        <p:spPr>
          <a:xfrm>
            <a:off x="7702550" y="4237038"/>
            <a:ext cx="114300" cy="182562"/>
          </a:xfrm>
          <a:custGeom>
            <a:avLst/>
            <a:gdLst/>
            <a:ahLst/>
            <a:cxnLst>
              <a:cxn ang="0">
                <a:pos x="46566161" y="0"/>
              </a:cxn>
              <a:cxn ang="0">
                <a:pos x="46566161" y="2856757"/>
              </a:cxn>
              <a:cxn ang="0">
                <a:pos x="0" y="108582130"/>
              </a:cxn>
              <a:cxn ang="0">
                <a:pos x="0" y="180017965"/>
              </a:cxn>
              <a:cxn ang="0">
                <a:pos x="52385225" y="308602467"/>
              </a:cxn>
              <a:cxn ang="0">
                <a:pos x="194992388" y="245738594"/>
              </a:cxn>
              <a:cxn ang="0">
                <a:pos x="96041001" y="0"/>
              </a:cxn>
              <a:cxn ang="0">
                <a:pos x="46566161" y="0"/>
              </a:cxn>
            </a:cxnLst>
            <a:rect l="0" t="0" r="0" b="0"/>
            <a:pathLst>
              <a:path w="67" h="108">
                <a:moveTo>
                  <a:pt x="16" y="0"/>
                </a:moveTo>
                <a:cubicBezTo>
                  <a:pt x="16" y="0"/>
                  <a:pt x="16" y="0"/>
                  <a:pt x="16" y="1"/>
                </a:cubicBezTo>
                <a:cubicBezTo>
                  <a:pt x="16" y="14"/>
                  <a:pt x="14" y="31"/>
                  <a:pt x="0" y="38"/>
                </a:cubicBezTo>
                <a:cubicBezTo>
                  <a:pt x="0" y="63"/>
                  <a:pt x="0" y="63"/>
                  <a:pt x="0" y="63"/>
                </a:cubicBezTo>
                <a:cubicBezTo>
                  <a:pt x="18" y="108"/>
                  <a:pt x="18" y="108"/>
                  <a:pt x="18" y="108"/>
                </a:cubicBezTo>
                <a:cubicBezTo>
                  <a:pt x="67" y="86"/>
                  <a:pt x="67" y="86"/>
                  <a:pt x="67" y="86"/>
                </a:cubicBezTo>
                <a:cubicBezTo>
                  <a:pt x="33" y="0"/>
                  <a:pt x="33" y="0"/>
                  <a:pt x="33" y="0"/>
                </a:cubicBezTo>
                <a:lnTo>
                  <a:pt x="16" y="0"/>
                </a:lnTo>
                <a:close/>
              </a:path>
            </a:pathLst>
          </a:custGeom>
          <a:solidFill>
            <a:schemeClr val="bg1">
              <a:alpha val="100000"/>
            </a:schemeClr>
          </a:solidFill>
          <a:ln w="9525">
            <a:noFill/>
          </a:ln>
        </p:spPr>
        <p:txBody>
          <a:bodyPr/>
          <a:lstStyle/>
          <a:p>
            <a:endParaRPr lang="zh-CN" altLang="en-US"/>
          </a:p>
        </p:txBody>
      </p:sp>
      <p:sp>
        <p:nvSpPr>
          <p:cNvPr id="33032" name="Freeform 266"/>
          <p:cNvSpPr/>
          <p:nvPr/>
        </p:nvSpPr>
        <p:spPr>
          <a:xfrm>
            <a:off x="7640638" y="4214813"/>
            <a:ext cx="117475" cy="15875"/>
          </a:xfrm>
          <a:custGeom>
            <a:avLst/>
            <a:gdLst/>
            <a:ahLst/>
            <a:cxnLst>
              <a:cxn ang="0">
                <a:pos x="186491563" y="0"/>
              </a:cxn>
              <a:cxn ang="0">
                <a:pos x="0" y="0"/>
              </a:cxn>
              <a:cxn ang="0">
                <a:pos x="0" y="25201563"/>
              </a:cxn>
              <a:cxn ang="0">
                <a:pos x="88206263" y="25201563"/>
              </a:cxn>
              <a:cxn ang="0">
                <a:pos x="98286888" y="25201563"/>
              </a:cxn>
              <a:cxn ang="0">
                <a:pos x="186491563" y="25201563"/>
              </a:cxn>
              <a:cxn ang="0">
                <a:pos x="186491563" y="0"/>
              </a:cxn>
            </a:cxnLst>
            <a:rect l="0" t="0" r="0" b="0"/>
            <a:pathLst>
              <a:path w="74" h="10">
                <a:moveTo>
                  <a:pt x="74" y="0"/>
                </a:moveTo>
                <a:lnTo>
                  <a:pt x="0" y="0"/>
                </a:lnTo>
                <a:lnTo>
                  <a:pt x="0" y="10"/>
                </a:lnTo>
                <a:lnTo>
                  <a:pt x="35" y="10"/>
                </a:lnTo>
                <a:lnTo>
                  <a:pt x="39" y="10"/>
                </a:lnTo>
                <a:lnTo>
                  <a:pt x="74" y="10"/>
                </a:lnTo>
                <a:lnTo>
                  <a:pt x="74" y="0"/>
                </a:lnTo>
                <a:close/>
              </a:path>
            </a:pathLst>
          </a:custGeom>
          <a:solidFill>
            <a:schemeClr val="bg1">
              <a:alpha val="100000"/>
            </a:schemeClr>
          </a:solidFill>
          <a:ln w="9525">
            <a:noFill/>
          </a:ln>
        </p:spPr>
        <p:txBody>
          <a:bodyPr/>
          <a:lstStyle/>
          <a:p>
            <a:endParaRPr lang="zh-CN" altLang="en-US"/>
          </a:p>
        </p:txBody>
      </p:sp>
      <p:sp>
        <p:nvSpPr>
          <p:cNvPr id="33033" name="Freeform 267"/>
          <p:cNvSpPr>
            <a:spLocks noEditPoints="1"/>
          </p:cNvSpPr>
          <p:nvPr/>
        </p:nvSpPr>
        <p:spPr>
          <a:xfrm>
            <a:off x="7862888" y="3097213"/>
            <a:ext cx="196850" cy="195262"/>
          </a:xfrm>
          <a:custGeom>
            <a:avLst/>
            <a:gdLst/>
            <a:ahLst/>
            <a:cxnLst>
              <a:cxn ang="0">
                <a:pos x="236140242" y="170095275"/>
              </a:cxn>
              <a:cxn ang="0">
                <a:pos x="247659361" y="100904610"/>
              </a:cxn>
              <a:cxn ang="0">
                <a:pos x="250539141" y="92255352"/>
              </a:cxn>
              <a:cxn ang="0">
                <a:pos x="239020022" y="89372266"/>
              </a:cxn>
              <a:cxn ang="0">
                <a:pos x="221741343" y="89372266"/>
              </a:cxn>
              <a:cxn ang="0">
                <a:pos x="161265969" y="95138438"/>
              </a:cxn>
              <a:cxn ang="0">
                <a:pos x="161265969" y="149915372"/>
              </a:cxn>
              <a:cxn ang="0">
                <a:pos x="161265969" y="149915372"/>
              </a:cxn>
              <a:cxn ang="0">
                <a:pos x="184304206" y="141266114"/>
              </a:cxn>
              <a:cxn ang="0">
                <a:pos x="184304206" y="141266114"/>
              </a:cxn>
              <a:cxn ang="0">
                <a:pos x="161265969" y="193159962"/>
              </a:cxn>
              <a:cxn ang="0">
                <a:pos x="161265969" y="247936896"/>
              </a:cxn>
              <a:cxn ang="0">
                <a:pos x="192943546" y="233521466"/>
              </a:cxn>
              <a:cxn ang="0">
                <a:pos x="239020022" y="250819982"/>
              </a:cxn>
              <a:cxn ang="0">
                <a:pos x="313892598" y="210458477"/>
              </a:cxn>
              <a:cxn ang="0">
                <a:pos x="334051056" y="135499942"/>
              </a:cxn>
              <a:cxn ang="0">
                <a:pos x="282215021" y="31712247"/>
              </a:cxn>
              <a:cxn ang="0">
                <a:pos x="181424427" y="0"/>
              </a:cxn>
              <a:cxn ang="0">
                <a:pos x="161265969" y="0"/>
              </a:cxn>
              <a:cxn ang="0">
                <a:pos x="161265969" y="49010762"/>
              </a:cxn>
              <a:cxn ang="0">
                <a:pos x="178544647" y="49010762"/>
              </a:cxn>
              <a:cxn ang="0">
                <a:pos x="250539141" y="72073751"/>
              </a:cxn>
              <a:cxn ang="0">
                <a:pos x="276455461" y="138383028"/>
              </a:cxn>
              <a:cxn ang="0">
                <a:pos x="267816122" y="178744533"/>
              </a:cxn>
              <a:cxn ang="0">
                <a:pos x="239020022" y="201809220"/>
              </a:cxn>
              <a:cxn ang="0">
                <a:pos x="230380682" y="193159962"/>
              </a:cxn>
              <a:cxn ang="0">
                <a:pos x="233260462" y="175861447"/>
              </a:cxn>
              <a:cxn ang="0">
                <a:pos x="236140242" y="170095275"/>
              </a:cxn>
              <a:cxn ang="0">
                <a:pos x="161265969" y="331542990"/>
              </a:cxn>
              <a:cxn ang="0">
                <a:pos x="161265969" y="285415314"/>
              </a:cxn>
              <a:cxn ang="0">
                <a:pos x="276455461" y="250819982"/>
              </a:cxn>
              <a:cxn ang="0">
                <a:pos x="285094800" y="245053810"/>
              </a:cxn>
              <a:cxn ang="0">
                <a:pos x="287974580" y="253703068"/>
              </a:cxn>
              <a:cxn ang="0">
                <a:pos x="302373479" y="282532228"/>
              </a:cxn>
              <a:cxn ang="0">
                <a:pos x="305253259" y="291181486"/>
              </a:cxn>
              <a:cxn ang="0">
                <a:pos x="299493699" y="296947658"/>
              </a:cxn>
              <a:cxn ang="0">
                <a:pos x="161265969" y="331542990"/>
              </a:cxn>
              <a:cxn ang="0">
                <a:pos x="161265969" y="95138438"/>
              </a:cxn>
              <a:cxn ang="0">
                <a:pos x="115189493" y="121084513"/>
              </a:cxn>
              <a:cxn ang="0">
                <a:pos x="80633833" y="198926134"/>
              </a:cxn>
              <a:cxn ang="0">
                <a:pos x="141107510" y="250819982"/>
              </a:cxn>
              <a:cxn ang="0">
                <a:pos x="161265969" y="247936896"/>
              </a:cxn>
              <a:cxn ang="0">
                <a:pos x="161265969" y="193159962"/>
              </a:cxn>
              <a:cxn ang="0">
                <a:pos x="143987290" y="201809220"/>
              </a:cxn>
              <a:cxn ang="0">
                <a:pos x="141107510" y="198926134"/>
              </a:cxn>
              <a:cxn ang="0">
                <a:pos x="161265969" y="149915372"/>
              </a:cxn>
              <a:cxn ang="0">
                <a:pos x="161265969" y="95138438"/>
              </a:cxn>
              <a:cxn ang="0">
                <a:pos x="161265969" y="0"/>
              </a:cxn>
              <a:cxn ang="0">
                <a:pos x="161265969" y="49010762"/>
              </a:cxn>
              <a:cxn ang="0">
                <a:pos x="60475375" y="193159962"/>
              </a:cxn>
              <a:cxn ang="0">
                <a:pos x="86391695" y="259469239"/>
              </a:cxn>
              <a:cxn ang="0">
                <a:pos x="158386189" y="285415314"/>
              </a:cxn>
              <a:cxn ang="0">
                <a:pos x="161265969" y="285415314"/>
              </a:cxn>
              <a:cxn ang="0">
                <a:pos x="161265969" y="331542990"/>
              </a:cxn>
              <a:cxn ang="0">
                <a:pos x="155506409" y="331542990"/>
              </a:cxn>
              <a:cxn ang="0">
                <a:pos x="51836035" y="299830744"/>
              </a:cxn>
              <a:cxn ang="0">
                <a:pos x="0" y="193159962"/>
              </a:cxn>
              <a:cxn ang="0">
                <a:pos x="46076476" y="63426191"/>
              </a:cxn>
              <a:cxn ang="0">
                <a:pos x="161265969" y="0"/>
              </a:cxn>
            </a:cxnLst>
            <a:rect l="0" t="0" r="0" b="0"/>
            <a:pathLst>
              <a:path w="116" h="115">
                <a:moveTo>
                  <a:pt x="82" y="59"/>
                </a:moveTo>
                <a:cubicBezTo>
                  <a:pt x="86" y="35"/>
                  <a:pt x="86" y="35"/>
                  <a:pt x="86" y="35"/>
                </a:cubicBezTo>
                <a:cubicBezTo>
                  <a:pt x="87" y="32"/>
                  <a:pt x="87" y="32"/>
                  <a:pt x="87" y="32"/>
                </a:cubicBezTo>
                <a:cubicBezTo>
                  <a:pt x="83" y="31"/>
                  <a:pt x="83" y="31"/>
                  <a:pt x="83" y="31"/>
                </a:cubicBezTo>
                <a:cubicBezTo>
                  <a:pt x="81" y="31"/>
                  <a:pt x="79" y="31"/>
                  <a:pt x="77" y="31"/>
                </a:cubicBezTo>
                <a:cubicBezTo>
                  <a:pt x="68" y="31"/>
                  <a:pt x="61" y="32"/>
                  <a:pt x="56" y="33"/>
                </a:cubicBezTo>
                <a:cubicBezTo>
                  <a:pt x="56" y="52"/>
                  <a:pt x="56" y="52"/>
                  <a:pt x="56" y="52"/>
                </a:cubicBezTo>
                <a:cubicBezTo>
                  <a:pt x="56" y="52"/>
                  <a:pt x="56" y="52"/>
                  <a:pt x="56" y="52"/>
                </a:cubicBezTo>
                <a:cubicBezTo>
                  <a:pt x="58" y="50"/>
                  <a:pt x="61" y="49"/>
                  <a:pt x="64" y="49"/>
                </a:cubicBezTo>
                <a:cubicBezTo>
                  <a:pt x="64" y="49"/>
                  <a:pt x="64" y="49"/>
                  <a:pt x="64" y="49"/>
                </a:cubicBezTo>
                <a:cubicBezTo>
                  <a:pt x="61" y="59"/>
                  <a:pt x="59" y="64"/>
                  <a:pt x="56" y="67"/>
                </a:cubicBezTo>
                <a:cubicBezTo>
                  <a:pt x="56" y="86"/>
                  <a:pt x="56" y="86"/>
                  <a:pt x="56" y="86"/>
                </a:cubicBezTo>
                <a:cubicBezTo>
                  <a:pt x="60" y="85"/>
                  <a:pt x="63" y="84"/>
                  <a:pt x="67" y="81"/>
                </a:cubicBezTo>
                <a:cubicBezTo>
                  <a:pt x="71" y="85"/>
                  <a:pt x="75" y="87"/>
                  <a:pt x="83" y="87"/>
                </a:cubicBezTo>
                <a:cubicBezTo>
                  <a:pt x="94" y="87"/>
                  <a:pt x="103" y="82"/>
                  <a:pt x="109" y="73"/>
                </a:cubicBezTo>
                <a:cubicBezTo>
                  <a:pt x="113" y="66"/>
                  <a:pt x="116" y="56"/>
                  <a:pt x="116" y="47"/>
                </a:cubicBezTo>
                <a:cubicBezTo>
                  <a:pt x="116" y="28"/>
                  <a:pt x="106" y="17"/>
                  <a:pt x="98" y="11"/>
                </a:cubicBezTo>
                <a:cubicBezTo>
                  <a:pt x="88" y="4"/>
                  <a:pt x="75" y="0"/>
                  <a:pt x="63" y="0"/>
                </a:cubicBezTo>
                <a:cubicBezTo>
                  <a:pt x="61" y="0"/>
                  <a:pt x="58" y="0"/>
                  <a:pt x="56" y="0"/>
                </a:cubicBezTo>
                <a:cubicBezTo>
                  <a:pt x="56" y="17"/>
                  <a:pt x="56" y="17"/>
                  <a:pt x="56" y="17"/>
                </a:cubicBezTo>
                <a:cubicBezTo>
                  <a:pt x="58" y="17"/>
                  <a:pt x="60" y="17"/>
                  <a:pt x="62" y="17"/>
                </a:cubicBezTo>
                <a:cubicBezTo>
                  <a:pt x="72" y="17"/>
                  <a:pt x="81" y="20"/>
                  <a:pt x="87" y="25"/>
                </a:cubicBezTo>
                <a:cubicBezTo>
                  <a:pt x="93" y="31"/>
                  <a:pt x="96" y="39"/>
                  <a:pt x="96" y="48"/>
                </a:cubicBezTo>
                <a:cubicBezTo>
                  <a:pt x="96" y="52"/>
                  <a:pt x="95" y="58"/>
                  <a:pt x="93" y="62"/>
                </a:cubicBezTo>
                <a:cubicBezTo>
                  <a:pt x="91" y="68"/>
                  <a:pt x="87" y="70"/>
                  <a:pt x="83" y="70"/>
                </a:cubicBezTo>
                <a:cubicBezTo>
                  <a:pt x="81" y="70"/>
                  <a:pt x="80" y="69"/>
                  <a:pt x="80" y="67"/>
                </a:cubicBezTo>
                <a:cubicBezTo>
                  <a:pt x="80" y="66"/>
                  <a:pt x="81" y="63"/>
                  <a:pt x="81" y="61"/>
                </a:cubicBezTo>
                <a:cubicBezTo>
                  <a:pt x="81" y="60"/>
                  <a:pt x="81" y="60"/>
                  <a:pt x="82" y="59"/>
                </a:cubicBezTo>
                <a:close/>
                <a:moveTo>
                  <a:pt x="56" y="115"/>
                </a:moveTo>
                <a:cubicBezTo>
                  <a:pt x="56" y="99"/>
                  <a:pt x="56" y="99"/>
                  <a:pt x="56" y="99"/>
                </a:cubicBezTo>
                <a:cubicBezTo>
                  <a:pt x="72" y="98"/>
                  <a:pt x="84" y="93"/>
                  <a:pt x="96" y="87"/>
                </a:cubicBezTo>
                <a:cubicBezTo>
                  <a:pt x="99" y="85"/>
                  <a:pt x="99" y="85"/>
                  <a:pt x="99" y="85"/>
                </a:cubicBezTo>
                <a:cubicBezTo>
                  <a:pt x="100" y="88"/>
                  <a:pt x="100" y="88"/>
                  <a:pt x="100" y="88"/>
                </a:cubicBezTo>
                <a:cubicBezTo>
                  <a:pt x="105" y="98"/>
                  <a:pt x="105" y="98"/>
                  <a:pt x="105" y="98"/>
                </a:cubicBezTo>
                <a:cubicBezTo>
                  <a:pt x="106" y="101"/>
                  <a:pt x="106" y="101"/>
                  <a:pt x="106" y="101"/>
                </a:cubicBezTo>
                <a:cubicBezTo>
                  <a:pt x="104" y="103"/>
                  <a:pt x="104" y="103"/>
                  <a:pt x="104" y="103"/>
                </a:cubicBezTo>
                <a:cubicBezTo>
                  <a:pt x="89" y="111"/>
                  <a:pt x="72" y="115"/>
                  <a:pt x="56" y="115"/>
                </a:cubicBezTo>
                <a:close/>
                <a:moveTo>
                  <a:pt x="56" y="33"/>
                </a:moveTo>
                <a:cubicBezTo>
                  <a:pt x="48" y="35"/>
                  <a:pt x="43" y="38"/>
                  <a:pt x="40" y="42"/>
                </a:cubicBezTo>
                <a:cubicBezTo>
                  <a:pt x="33" y="49"/>
                  <a:pt x="28" y="60"/>
                  <a:pt x="28" y="69"/>
                </a:cubicBezTo>
                <a:cubicBezTo>
                  <a:pt x="28" y="80"/>
                  <a:pt x="37" y="87"/>
                  <a:pt x="49" y="87"/>
                </a:cubicBezTo>
                <a:cubicBezTo>
                  <a:pt x="52" y="87"/>
                  <a:pt x="54" y="87"/>
                  <a:pt x="56" y="86"/>
                </a:cubicBezTo>
                <a:cubicBezTo>
                  <a:pt x="56" y="67"/>
                  <a:pt x="56" y="67"/>
                  <a:pt x="56" y="67"/>
                </a:cubicBezTo>
                <a:cubicBezTo>
                  <a:pt x="54" y="69"/>
                  <a:pt x="52" y="70"/>
                  <a:pt x="50" y="70"/>
                </a:cubicBezTo>
                <a:cubicBezTo>
                  <a:pt x="50" y="70"/>
                  <a:pt x="49" y="70"/>
                  <a:pt x="49" y="69"/>
                </a:cubicBezTo>
                <a:cubicBezTo>
                  <a:pt x="49" y="64"/>
                  <a:pt x="52" y="56"/>
                  <a:pt x="56" y="52"/>
                </a:cubicBezTo>
                <a:cubicBezTo>
                  <a:pt x="56" y="33"/>
                  <a:pt x="56" y="33"/>
                  <a:pt x="56" y="33"/>
                </a:cubicBezTo>
                <a:close/>
                <a:moveTo>
                  <a:pt x="56" y="0"/>
                </a:moveTo>
                <a:cubicBezTo>
                  <a:pt x="56" y="17"/>
                  <a:pt x="56" y="17"/>
                  <a:pt x="56" y="17"/>
                </a:cubicBezTo>
                <a:cubicBezTo>
                  <a:pt x="38" y="20"/>
                  <a:pt x="21" y="37"/>
                  <a:pt x="21" y="67"/>
                </a:cubicBezTo>
                <a:cubicBezTo>
                  <a:pt x="21" y="77"/>
                  <a:pt x="24" y="85"/>
                  <a:pt x="30" y="90"/>
                </a:cubicBezTo>
                <a:cubicBezTo>
                  <a:pt x="36" y="96"/>
                  <a:pt x="45" y="99"/>
                  <a:pt x="55" y="99"/>
                </a:cubicBezTo>
                <a:cubicBezTo>
                  <a:pt x="56" y="99"/>
                  <a:pt x="56" y="99"/>
                  <a:pt x="56" y="99"/>
                </a:cubicBezTo>
                <a:cubicBezTo>
                  <a:pt x="56" y="115"/>
                  <a:pt x="56" y="115"/>
                  <a:pt x="56" y="115"/>
                </a:cubicBezTo>
                <a:cubicBezTo>
                  <a:pt x="55" y="115"/>
                  <a:pt x="55" y="115"/>
                  <a:pt x="54" y="115"/>
                </a:cubicBezTo>
                <a:cubicBezTo>
                  <a:pt x="40" y="115"/>
                  <a:pt x="27" y="111"/>
                  <a:pt x="18" y="104"/>
                </a:cubicBezTo>
                <a:cubicBezTo>
                  <a:pt x="6" y="95"/>
                  <a:pt x="0" y="82"/>
                  <a:pt x="0" y="67"/>
                </a:cubicBezTo>
                <a:cubicBezTo>
                  <a:pt x="0" y="50"/>
                  <a:pt x="6" y="34"/>
                  <a:pt x="16" y="22"/>
                </a:cubicBezTo>
                <a:cubicBezTo>
                  <a:pt x="23" y="13"/>
                  <a:pt x="36" y="2"/>
                  <a:pt x="56" y="0"/>
                </a:cubicBezTo>
                <a:close/>
              </a:path>
            </a:pathLst>
          </a:custGeom>
          <a:solidFill>
            <a:schemeClr val="bg1">
              <a:alpha val="100000"/>
            </a:schemeClr>
          </a:solidFill>
          <a:ln w="9525">
            <a:noFill/>
          </a:ln>
        </p:spPr>
        <p:txBody>
          <a:bodyPr/>
          <a:lstStyle/>
          <a:p>
            <a:endParaRPr lang="zh-CN" altLang="en-US"/>
          </a:p>
        </p:txBody>
      </p:sp>
      <p:sp>
        <p:nvSpPr>
          <p:cNvPr id="33034" name="Freeform 268"/>
          <p:cNvSpPr>
            <a:spLocks noEditPoints="1"/>
          </p:cNvSpPr>
          <p:nvPr/>
        </p:nvSpPr>
        <p:spPr>
          <a:xfrm>
            <a:off x="6529388" y="4757738"/>
            <a:ext cx="115887" cy="63500"/>
          </a:xfrm>
          <a:custGeom>
            <a:avLst/>
            <a:gdLst/>
            <a:ahLst/>
            <a:cxnLst>
              <a:cxn ang="0">
                <a:pos x="148689371" y="100806250"/>
              </a:cxn>
              <a:cxn ang="0">
                <a:pos x="183971406" y="100806250"/>
              </a:cxn>
              <a:cxn ang="0">
                <a:pos x="183971406" y="100806250"/>
              </a:cxn>
              <a:cxn ang="0">
                <a:pos x="183971406" y="100806250"/>
              </a:cxn>
              <a:cxn ang="0">
                <a:pos x="183971406" y="0"/>
              </a:cxn>
              <a:cxn ang="0">
                <a:pos x="183971406" y="0"/>
              </a:cxn>
              <a:cxn ang="0">
                <a:pos x="183971406" y="0"/>
              </a:cxn>
              <a:cxn ang="0">
                <a:pos x="148689371" y="0"/>
              </a:cxn>
              <a:cxn ang="0">
                <a:pos x="148689371" y="15120938"/>
              </a:cxn>
              <a:cxn ang="0">
                <a:pos x="166329595" y="15120938"/>
              </a:cxn>
              <a:cxn ang="0">
                <a:pos x="166329595" y="85685313"/>
              </a:cxn>
              <a:cxn ang="0">
                <a:pos x="148689371" y="85685313"/>
              </a:cxn>
              <a:cxn ang="0">
                <a:pos x="148689371" y="100806250"/>
              </a:cxn>
              <a:cxn ang="0">
                <a:pos x="98286463" y="100806250"/>
              </a:cxn>
              <a:cxn ang="0">
                <a:pos x="148689371" y="100806250"/>
              </a:cxn>
              <a:cxn ang="0">
                <a:pos x="148689371" y="85685313"/>
              </a:cxn>
              <a:cxn ang="0">
                <a:pos x="128528208" y="85685313"/>
              </a:cxn>
              <a:cxn ang="0">
                <a:pos x="128528208" y="85685313"/>
              </a:cxn>
              <a:cxn ang="0">
                <a:pos x="128528208" y="15120938"/>
              </a:cxn>
              <a:cxn ang="0">
                <a:pos x="148689371" y="15120938"/>
              </a:cxn>
              <a:cxn ang="0">
                <a:pos x="148689371" y="0"/>
              </a:cxn>
              <a:cxn ang="0">
                <a:pos x="98286463" y="0"/>
              </a:cxn>
              <a:cxn ang="0">
                <a:pos x="98286463" y="15120938"/>
              </a:cxn>
              <a:cxn ang="0">
                <a:pos x="118447626" y="15120938"/>
              </a:cxn>
              <a:cxn ang="0">
                <a:pos x="118447626" y="85685313"/>
              </a:cxn>
              <a:cxn ang="0">
                <a:pos x="98286463" y="85685313"/>
              </a:cxn>
              <a:cxn ang="0">
                <a:pos x="98286463" y="100806250"/>
              </a:cxn>
              <a:cxn ang="0">
                <a:pos x="50402908" y="100806250"/>
              </a:cxn>
              <a:cxn ang="0">
                <a:pos x="98286463" y="100806250"/>
              </a:cxn>
              <a:cxn ang="0">
                <a:pos x="98286463" y="85685313"/>
              </a:cxn>
              <a:cxn ang="0">
                <a:pos x="80644652" y="85685313"/>
              </a:cxn>
              <a:cxn ang="0">
                <a:pos x="80644652" y="85685313"/>
              </a:cxn>
              <a:cxn ang="0">
                <a:pos x="80644652" y="15120938"/>
              </a:cxn>
              <a:cxn ang="0">
                <a:pos x="98286463" y="15120938"/>
              </a:cxn>
              <a:cxn ang="0">
                <a:pos x="98286463" y="0"/>
              </a:cxn>
              <a:cxn ang="0">
                <a:pos x="50402908" y="0"/>
              </a:cxn>
              <a:cxn ang="0">
                <a:pos x="50402908" y="15120938"/>
              </a:cxn>
              <a:cxn ang="0">
                <a:pos x="73085010" y="15120938"/>
              </a:cxn>
              <a:cxn ang="0">
                <a:pos x="73085010" y="85685313"/>
              </a:cxn>
              <a:cxn ang="0">
                <a:pos x="50402908" y="85685313"/>
              </a:cxn>
              <a:cxn ang="0">
                <a:pos x="50402908" y="100806250"/>
              </a:cxn>
              <a:cxn ang="0">
                <a:pos x="17641811" y="0"/>
              </a:cxn>
              <a:cxn ang="0">
                <a:pos x="17641811" y="0"/>
              </a:cxn>
              <a:cxn ang="0">
                <a:pos x="17641811" y="22682200"/>
              </a:cxn>
              <a:cxn ang="0">
                <a:pos x="0" y="22682200"/>
              </a:cxn>
              <a:cxn ang="0">
                <a:pos x="0" y="22682200"/>
              </a:cxn>
              <a:cxn ang="0">
                <a:pos x="0" y="25201563"/>
              </a:cxn>
              <a:cxn ang="0">
                <a:pos x="0" y="73085325"/>
              </a:cxn>
              <a:cxn ang="0">
                <a:pos x="0" y="78125638"/>
              </a:cxn>
              <a:cxn ang="0">
                <a:pos x="0" y="78125638"/>
              </a:cxn>
              <a:cxn ang="0">
                <a:pos x="17641811" y="78125638"/>
              </a:cxn>
              <a:cxn ang="0">
                <a:pos x="17641811" y="100806250"/>
              </a:cxn>
              <a:cxn ang="0">
                <a:pos x="17641811" y="100806250"/>
              </a:cxn>
              <a:cxn ang="0">
                <a:pos x="17641811" y="100806250"/>
              </a:cxn>
              <a:cxn ang="0">
                <a:pos x="50402908" y="100806250"/>
              </a:cxn>
              <a:cxn ang="0">
                <a:pos x="50402908" y="85685313"/>
              </a:cxn>
              <a:cxn ang="0">
                <a:pos x="32762684" y="85685313"/>
              </a:cxn>
              <a:cxn ang="0">
                <a:pos x="32762684" y="85685313"/>
              </a:cxn>
              <a:cxn ang="0">
                <a:pos x="32762684" y="15120938"/>
              </a:cxn>
              <a:cxn ang="0">
                <a:pos x="50402908" y="15120938"/>
              </a:cxn>
              <a:cxn ang="0">
                <a:pos x="50402908" y="0"/>
              </a:cxn>
              <a:cxn ang="0">
                <a:pos x="17641811" y="0"/>
              </a:cxn>
              <a:cxn ang="0">
                <a:pos x="17641811" y="0"/>
              </a:cxn>
            </a:cxnLst>
            <a:rect l="0" t="0" r="0" b="0"/>
            <a:pathLst>
              <a:path w="73" h="40">
                <a:moveTo>
                  <a:pt x="59" y="40"/>
                </a:moveTo>
                <a:lnTo>
                  <a:pt x="73" y="40"/>
                </a:lnTo>
                <a:lnTo>
                  <a:pt x="73" y="0"/>
                </a:lnTo>
                <a:lnTo>
                  <a:pt x="59" y="0"/>
                </a:lnTo>
                <a:lnTo>
                  <a:pt x="59" y="6"/>
                </a:lnTo>
                <a:lnTo>
                  <a:pt x="66" y="6"/>
                </a:lnTo>
                <a:lnTo>
                  <a:pt x="66" y="34"/>
                </a:lnTo>
                <a:lnTo>
                  <a:pt x="59" y="34"/>
                </a:lnTo>
                <a:lnTo>
                  <a:pt x="59" y="40"/>
                </a:lnTo>
                <a:close/>
                <a:moveTo>
                  <a:pt x="39" y="40"/>
                </a:moveTo>
                <a:lnTo>
                  <a:pt x="59" y="40"/>
                </a:lnTo>
                <a:lnTo>
                  <a:pt x="59" y="34"/>
                </a:lnTo>
                <a:lnTo>
                  <a:pt x="51" y="34"/>
                </a:lnTo>
                <a:lnTo>
                  <a:pt x="51" y="6"/>
                </a:lnTo>
                <a:lnTo>
                  <a:pt x="59" y="6"/>
                </a:lnTo>
                <a:lnTo>
                  <a:pt x="59" y="0"/>
                </a:lnTo>
                <a:lnTo>
                  <a:pt x="39" y="0"/>
                </a:lnTo>
                <a:lnTo>
                  <a:pt x="39" y="6"/>
                </a:lnTo>
                <a:lnTo>
                  <a:pt x="47" y="6"/>
                </a:lnTo>
                <a:lnTo>
                  <a:pt x="47" y="34"/>
                </a:lnTo>
                <a:lnTo>
                  <a:pt x="39" y="34"/>
                </a:lnTo>
                <a:lnTo>
                  <a:pt x="39" y="40"/>
                </a:lnTo>
                <a:close/>
                <a:moveTo>
                  <a:pt x="20" y="40"/>
                </a:moveTo>
                <a:lnTo>
                  <a:pt x="39" y="40"/>
                </a:lnTo>
                <a:lnTo>
                  <a:pt x="39" y="34"/>
                </a:lnTo>
                <a:lnTo>
                  <a:pt x="32" y="34"/>
                </a:lnTo>
                <a:lnTo>
                  <a:pt x="32" y="6"/>
                </a:lnTo>
                <a:lnTo>
                  <a:pt x="39" y="6"/>
                </a:lnTo>
                <a:lnTo>
                  <a:pt x="39" y="0"/>
                </a:lnTo>
                <a:lnTo>
                  <a:pt x="20" y="0"/>
                </a:lnTo>
                <a:lnTo>
                  <a:pt x="20" y="6"/>
                </a:lnTo>
                <a:lnTo>
                  <a:pt x="29" y="6"/>
                </a:lnTo>
                <a:lnTo>
                  <a:pt x="29" y="34"/>
                </a:lnTo>
                <a:lnTo>
                  <a:pt x="20" y="34"/>
                </a:lnTo>
                <a:lnTo>
                  <a:pt x="20" y="40"/>
                </a:lnTo>
                <a:close/>
                <a:moveTo>
                  <a:pt x="7" y="0"/>
                </a:moveTo>
                <a:lnTo>
                  <a:pt x="7" y="0"/>
                </a:lnTo>
                <a:lnTo>
                  <a:pt x="7" y="9"/>
                </a:lnTo>
                <a:lnTo>
                  <a:pt x="0" y="9"/>
                </a:lnTo>
                <a:lnTo>
                  <a:pt x="0" y="10"/>
                </a:lnTo>
                <a:lnTo>
                  <a:pt x="0" y="29"/>
                </a:lnTo>
                <a:lnTo>
                  <a:pt x="0" y="31"/>
                </a:lnTo>
                <a:lnTo>
                  <a:pt x="7" y="31"/>
                </a:lnTo>
                <a:lnTo>
                  <a:pt x="7" y="40"/>
                </a:lnTo>
                <a:lnTo>
                  <a:pt x="20" y="40"/>
                </a:lnTo>
                <a:lnTo>
                  <a:pt x="20" y="34"/>
                </a:lnTo>
                <a:lnTo>
                  <a:pt x="13" y="34"/>
                </a:lnTo>
                <a:lnTo>
                  <a:pt x="13" y="6"/>
                </a:lnTo>
                <a:lnTo>
                  <a:pt x="20" y="6"/>
                </a:lnTo>
                <a:lnTo>
                  <a:pt x="20" y="0"/>
                </a:lnTo>
                <a:lnTo>
                  <a:pt x="7" y="0"/>
                </a:lnTo>
                <a:close/>
              </a:path>
            </a:pathLst>
          </a:custGeom>
          <a:solidFill>
            <a:schemeClr val="bg1">
              <a:alpha val="100000"/>
            </a:schemeClr>
          </a:solidFill>
          <a:ln w="9525">
            <a:noFill/>
          </a:ln>
        </p:spPr>
        <p:txBody>
          <a:bodyPr/>
          <a:lstStyle/>
          <a:p>
            <a:endParaRPr lang="zh-CN" altLang="en-US"/>
          </a:p>
        </p:txBody>
      </p:sp>
      <p:sp>
        <p:nvSpPr>
          <p:cNvPr id="33035" name="Freeform 269"/>
          <p:cNvSpPr/>
          <p:nvPr/>
        </p:nvSpPr>
        <p:spPr>
          <a:xfrm>
            <a:off x="6183313" y="2959100"/>
            <a:ext cx="174625" cy="150813"/>
          </a:xfrm>
          <a:custGeom>
            <a:avLst/>
            <a:gdLst/>
            <a:ahLst/>
            <a:cxnLst>
              <a:cxn ang="0">
                <a:pos x="30241875" y="239416431"/>
              </a:cxn>
              <a:cxn ang="0">
                <a:pos x="78125638" y="186492181"/>
              </a:cxn>
              <a:cxn ang="0">
                <a:pos x="277217188" y="186492181"/>
              </a:cxn>
              <a:cxn ang="0">
                <a:pos x="277217188" y="128529189"/>
              </a:cxn>
              <a:cxn ang="0">
                <a:pos x="98286888" y="128529189"/>
              </a:cxn>
              <a:cxn ang="0">
                <a:pos x="88206263" y="128529189"/>
              </a:cxn>
              <a:cxn ang="0">
                <a:pos x="88206263" y="120967901"/>
              </a:cxn>
              <a:cxn ang="0">
                <a:pos x="88206263" y="0"/>
              </a:cxn>
              <a:cxn ang="0">
                <a:pos x="0" y="0"/>
              </a:cxn>
              <a:cxn ang="0">
                <a:pos x="0" y="186492181"/>
              </a:cxn>
              <a:cxn ang="0">
                <a:pos x="30241875" y="186492181"/>
              </a:cxn>
              <a:cxn ang="0">
                <a:pos x="30241875" y="239416431"/>
              </a:cxn>
            </a:cxnLst>
            <a:rect l="0" t="0" r="0" b="0"/>
            <a:pathLst>
              <a:path w="110" h="95">
                <a:moveTo>
                  <a:pt x="12" y="95"/>
                </a:moveTo>
                <a:lnTo>
                  <a:pt x="31" y="74"/>
                </a:lnTo>
                <a:lnTo>
                  <a:pt x="110" y="74"/>
                </a:lnTo>
                <a:lnTo>
                  <a:pt x="110" y="51"/>
                </a:lnTo>
                <a:lnTo>
                  <a:pt x="39" y="51"/>
                </a:lnTo>
                <a:lnTo>
                  <a:pt x="35" y="51"/>
                </a:lnTo>
                <a:lnTo>
                  <a:pt x="35" y="48"/>
                </a:lnTo>
                <a:lnTo>
                  <a:pt x="35" y="0"/>
                </a:lnTo>
                <a:lnTo>
                  <a:pt x="0" y="0"/>
                </a:lnTo>
                <a:lnTo>
                  <a:pt x="0" y="74"/>
                </a:lnTo>
                <a:lnTo>
                  <a:pt x="12" y="74"/>
                </a:lnTo>
                <a:lnTo>
                  <a:pt x="12" y="95"/>
                </a:lnTo>
                <a:close/>
              </a:path>
            </a:pathLst>
          </a:custGeom>
          <a:solidFill>
            <a:schemeClr val="bg1">
              <a:alpha val="100000"/>
            </a:schemeClr>
          </a:solidFill>
          <a:ln w="9525">
            <a:noFill/>
          </a:ln>
        </p:spPr>
        <p:txBody>
          <a:bodyPr/>
          <a:lstStyle/>
          <a:p>
            <a:endParaRPr lang="zh-CN" altLang="en-US"/>
          </a:p>
        </p:txBody>
      </p:sp>
      <p:sp>
        <p:nvSpPr>
          <p:cNvPr id="33036" name="Freeform 270"/>
          <p:cNvSpPr/>
          <p:nvPr/>
        </p:nvSpPr>
        <p:spPr>
          <a:xfrm>
            <a:off x="6245225" y="2913063"/>
            <a:ext cx="180975" cy="155575"/>
          </a:xfrm>
          <a:custGeom>
            <a:avLst/>
            <a:gdLst/>
            <a:ahLst/>
            <a:cxnLst>
              <a:cxn ang="0">
                <a:pos x="287297813" y="0"/>
              </a:cxn>
              <a:cxn ang="0">
                <a:pos x="0" y="0"/>
              </a:cxn>
              <a:cxn ang="0">
                <a:pos x="0" y="73085325"/>
              </a:cxn>
              <a:cxn ang="0">
                <a:pos x="0" y="194052825"/>
              </a:cxn>
              <a:cxn ang="0">
                <a:pos x="178931888" y="194052825"/>
              </a:cxn>
              <a:cxn ang="0">
                <a:pos x="206652813" y="194052825"/>
              </a:cxn>
              <a:cxn ang="0">
                <a:pos x="257055938" y="246975313"/>
              </a:cxn>
              <a:cxn ang="0">
                <a:pos x="257055938" y="194052825"/>
              </a:cxn>
              <a:cxn ang="0">
                <a:pos x="287297813" y="194052825"/>
              </a:cxn>
              <a:cxn ang="0">
                <a:pos x="287297813" y="0"/>
              </a:cxn>
            </a:cxnLst>
            <a:rect l="0" t="0" r="0" b="0"/>
            <a:pathLst>
              <a:path w="114" h="98">
                <a:moveTo>
                  <a:pt x="114" y="0"/>
                </a:moveTo>
                <a:lnTo>
                  <a:pt x="0" y="0"/>
                </a:lnTo>
                <a:lnTo>
                  <a:pt x="0" y="29"/>
                </a:lnTo>
                <a:lnTo>
                  <a:pt x="0" y="77"/>
                </a:lnTo>
                <a:lnTo>
                  <a:pt x="71" y="77"/>
                </a:lnTo>
                <a:lnTo>
                  <a:pt x="82" y="77"/>
                </a:lnTo>
                <a:lnTo>
                  <a:pt x="102" y="98"/>
                </a:lnTo>
                <a:lnTo>
                  <a:pt x="102" y="77"/>
                </a:lnTo>
                <a:lnTo>
                  <a:pt x="114" y="77"/>
                </a:lnTo>
                <a:lnTo>
                  <a:pt x="114" y="0"/>
                </a:lnTo>
                <a:close/>
              </a:path>
            </a:pathLst>
          </a:custGeom>
          <a:solidFill>
            <a:schemeClr val="bg1">
              <a:alpha val="100000"/>
            </a:schemeClr>
          </a:solidFill>
          <a:ln w="9525">
            <a:noFill/>
          </a:ln>
        </p:spPr>
        <p:txBody>
          <a:bodyPr/>
          <a:lstStyle/>
          <a:p>
            <a:endParaRPr lang="zh-CN" altLang="en-US"/>
          </a:p>
        </p:txBody>
      </p:sp>
      <p:sp>
        <p:nvSpPr>
          <p:cNvPr id="33037" name="Freeform 271"/>
          <p:cNvSpPr>
            <a:spLocks noEditPoints="1"/>
          </p:cNvSpPr>
          <p:nvPr/>
        </p:nvSpPr>
        <p:spPr>
          <a:xfrm>
            <a:off x="5808663" y="3452813"/>
            <a:ext cx="107950" cy="227012"/>
          </a:xfrm>
          <a:custGeom>
            <a:avLst/>
            <a:gdLst/>
            <a:ahLst/>
            <a:cxnLst>
              <a:cxn ang="0">
                <a:pos x="91040645" y="330056813"/>
              </a:cxn>
              <a:cxn ang="0">
                <a:pos x="179235795" y="373106081"/>
              </a:cxn>
              <a:cxn ang="0">
                <a:pos x="182081289" y="373106081"/>
              </a:cxn>
              <a:cxn ang="0">
                <a:pos x="182081289" y="83232086"/>
              </a:cxn>
              <a:cxn ang="0">
                <a:pos x="179235795" y="40181124"/>
              </a:cxn>
              <a:cxn ang="0">
                <a:pos x="91040645" y="0"/>
              </a:cxn>
              <a:cxn ang="0">
                <a:pos x="91040645" y="51660477"/>
              </a:cxn>
              <a:cxn ang="0">
                <a:pos x="153631404" y="63141524"/>
              </a:cxn>
              <a:cxn ang="0">
                <a:pos x="156476898" y="71751039"/>
              </a:cxn>
              <a:cxn ang="0">
                <a:pos x="150785909" y="74620877"/>
              </a:cxn>
              <a:cxn ang="0">
                <a:pos x="150785909" y="71751039"/>
              </a:cxn>
              <a:cxn ang="0">
                <a:pos x="136561810" y="68881201"/>
              </a:cxn>
              <a:cxn ang="0">
                <a:pos x="91040645" y="63141524"/>
              </a:cxn>
              <a:cxn ang="0">
                <a:pos x="91040645" y="103322648"/>
              </a:cxn>
              <a:cxn ang="0">
                <a:pos x="153631404" y="114802001"/>
              </a:cxn>
              <a:cxn ang="0">
                <a:pos x="156476898" y="123411516"/>
              </a:cxn>
              <a:cxn ang="0">
                <a:pos x="150785909" y="126283049"/>
              </a:cxn>
              <a:cxn ang="0">
                <a:pos x="150785909" y="123411516"/>
              </a:cxn>
              <a:cxn ang="0">
                <a:pos x="136561810" y="120541678"/>
              </a:cxn>
              <a:cxn ang="0">
                <a:pos x="91040645" y="114802001"/>
              </a:cxn>
              <a:cxn ang="0">
                <a:pos x="91040645" y="154983125"/>
              </a:cxn>
              <a:cxn ang="0">
                <a:pos x="153631404" y="166462478"/>
              </a:cxn>
              <a:cxn ang="0">
                <a:pos x="156476898" y="175073687"/>
              </a:cxn>
              <a:cxn ang="0">
                <a:pos x="150785909" y="177943526"/>
              </a:cxn>
              <a:cxn ang="0">
                <a:pos x="150785909" y="177943526"/>
              </a:cxn>
              <a:cxn ang="0">
                <a:pos x="136561810" y="172203849"/>
              </a:cxn>
              <a:cxn ang="0">
                <a:pos x="91040645" y="166462478"/>
              </a:cxn>
              <a:cxn ang="0">
                <a:pos x="91040645" y="330056813"/>
              </a:cxn>
              <a:cxn ang="0">
                <a:pos x="5689302" y="373106081"/>
              </a:cxn>
              <a:cxn ang="0">
                <a:pos x="91040645" y="330056813"/>
              </a:cxn>
              <a:cxn ang="0">
                <a:pos x="91040645" y="166462478"/>
              </a:cxn>
              <a:cxn ang="0">
                <a:pos x="45521166" y="172203849"/>
              </a:cxn>
              <a:cxn ang="0">
                <a:pos x="34140874" y="177943526"/>
              </a:cxn>
              <a:cxn ang="0">
                <a:pos x="28449885" y="175073687"/>
              </a:cxn>
              <a:cxn ang="0">
                <a:pos x="31295380" y="166462478"/>
              </a:cxn>
              <a:cxn ang="0">
                <a:pos x="31295380" y="166462478"/>
              </a:cxn>
              <a:cxn ang="0">
                <a:pos x="91040645" y="154983125"/>
              </a:cxn>
              <a:cxn ang="0">
                <a:pos x="91040645" y="114802001"/>
              </a:cxn>
              <a:cxn ang="0">
                <a:pos x="45521166" y="120541678"/>
              </a:cxn>
              <a:cxn ang="0">
                <a:pos x="34140874" y="123411516"/>
              </a:cxn>
              <a:cxn ang="0">
                <a:pos x="28449885" y="123411516"/>
              </a:cxn>
              <a:cxn ang="0">
                <a:pos x="31295380" y="114802001"/>
              </a:cxn>
              <a:cxn ang="0">
                <a:pos x="31295380" y="114802001"/>
              </a:cxn>
              <a:cxn ang="0">
                <a:pos x="91040645" y="103322648"/>
              </a:cxn>
              <a:cxn ang="0">
                <a:pos x="91040645" y="63141524"/>
              </a:cxn>
              <a:cxn ang="0">
                <a:pos x="45521166" y="68881201"/>
              </a:cxn>
              <a:cxn ang="0">
                <a:pos x="34140874" y="71751039"/>
              </a:cxn>
              <a:cxn ang="0">
                <a:pos x="28449885" y="71751039"/>
              </a:cxn>
              <a:cxn ang="0">
                <a:pos x="31295380" y="63141524"/>
              </a:cxn>
              <a:cxn ang="0">
                <a:pos x="31295380" y="63141524"/>
              </a:cxn>
              <a:cxn ang="0">
                <a:pos x="91040645" y="51660477"/>
              </a:cxn>
              <a:cxn ang="0">
                <a:pos x="91040645" y="0"/>
              </a:cxn>
              <a:cxn ang="0">
                <a:pos x="5689302" y="40181124"/>
              </a:cxn>
              <a:cxn ang="0">
                <a:pos x="2845495" y="83232086"/>
              </a:cxn>
              <a:cxn ang="0">
                <a:pos x="2845495" y="373106081"/>
              </a:cxn>
              <a:cxn ang="0">
                <a:pos x="5689302" y="373106081"/>
              </a:cxn>
            </a:cxnLst>
            <a:rect l="0" t="0" r="0" b="0"/>
            <a:pathLst>
              <a:path w="64" h="134">
                <a:moveTo>
                  <a:pt x="32" y="115"/>
                </a:moveTo>
                <a:cubicBezTo>
                  <a:pt x="47" y="115"/>
                  <a:pt x="60" y="119"/>
                  <a:pt x="63" y="130"/>
                </a:cubicBezTo>
                <a:cubicBezTo>
                  <a:pt x="64" y="134"/>
                  <a:pt x="64" y="134"/>
                  <a:pt x="64" y="130"/>
                </a:cubicBezTo>
                <a:cubicBezTo>
                  <a:pt x="64" y="109"/>
                  <a:pt x="64" y="50"/>
                  <a:pt x="64" y="29"/>
                </a:cubicBezTo>
                <a:cubicBezTo>
                  <a:pt x="64" y="25"/>
                  <a:pt x="64" y="18"/>
                  <a:pt x="63" y="14"/>
                </a:cubicBezTo>
                <a:cubicBezTo>
                  <a:pt x="59" y="3"/>
                  <a:pt x="47" y="0"/>
                  <a:pt x="32" y="0"/>
                </a:cubicBezTo>
                <a:cubicBezTo>
                  <a:pt x="32" y="18"/>
                  <a:pt x="32" y="18"/>
                  <a:pt x="32" y="18"/>
                </a:cubicBezTo>
                <a:cubicBezTo>
                  <a:pt x="42" y="18"/>
                  <a:pt x="49" y="19"/>
                  <a:pt x="54" y="22"/>
                </a:cubicBezTo>
                <a:cubicBezTo>
                  <a:pt x="55" y="22"/>
                  <a:pt x="56" y="24"/>
                  <a:pt x="55" y="25"/>
                </a:cubicBezTo>
                <a:cubicBezTo>
                  <a:pt x="55" y="25"/>
                  <a:pt x="54" y="26"/>
                  <a:pt x="53" y="26"/>
                </a:cubicBezTo>
                <a:cubicBezTo>
                  <a:pt x="53" y="26"/>
                  <a:pt x="53" y="26"/>
                  <a:pt x="53" y="25"/>
                </a:cubicBezTo>
                <a:cubicBezTo>
                  <a:pt x="51" y="25"/>
                  <a:pt x="50" y="24"/>
                  <a:pt x="48" y="24"/>
                </a:cubicBezTo>
                <a:cubicBezTo>
                  <a:pt x="44" y="22"/>
                  <a:pt x="39" y="22"/>
                  <a:pt x="32" y="22"/>
                </a:cubicBezTo>
                <a:cubicBezTo>
                  <a:pt x="32" y="36"/>
                  <a:pt x="32" y="36"/>
                  <a:pt x="32" y="36"/>
                </a:cubicBezTo>
                <a:cubicBezTo>
                  <a:pt x="42" y="36"/>
                  <a:pt x="49" y="37"/>
                  <a:pt x="54" y="40"/>
                </a:cubicBezTo>
                <a:cubicBezTo>
                  <a:pt x="55" y="41"/>
                  <a:pt x="56" y="42"/>
                  <a:pt x="55" y="43"/>
                </a:cubicBezTo>
                <a:cubicBezTo>
                  <a:pt x="55" y="43"/>
                  <a:pt x="54" y="44"/>
                  <a:pt x="53" y="44"/>
                </a:cubicBezTo>
                <a:cubicBezTo>
                  <a:pt x="53" y="44"/>
                  <a:pt x="53" y="44"/>
                  <a:pt x="53" y="43"/>
                </a:cubicBezTo>
                <a:cubicBezTo>
                  <a:pt x="51" y="43"/>
                  <a:pt x="50" y="42"/>
                  <a:pt x="48" y="42"/>
                </a:cubicBezTo>
                <a:cubicBezTo>
                  <a:pt x="44" y="41"/>
                  <a:pt x="39" y="40"/>
                  <a:pt x="32" y="40"/>
                </a:cubicBezTo>
                <a:cubicBezTo>
                  <a:pt x="32" y="54"/>
                  <a:pt x="32" y="54"/>
                  <a:pt x="32" y="54"/>
                </a:cubicBezTo>
                <a:cubicBezTo>
                  <a:pt x="42" y="54"/>
                  <a:pt x="49" y="56"/>
                  <a:pt x="54" y="58"/>
                </a:cubicBezTo>
                <a:cubicBezTo>
                  <a:pt x="55" y="59"/>
                  <a:pt x="56" y="60"/>
                  <a:pt x="55" y="61"/>
                </a:cubicBezTo>
                <a:cubicBezTo>
                  <a:pt x="55" y="61"/>
                  <a:pt x="54" y="62"/>
                  <a:pt x="53" y="62"/>
                </a:cubicBezTo>
                <a:cubicBezTo>
                  <a:pt x="53" y="62"/>
                  <a:pt x="53" y="62"/>
                  <a:pt x="53" y="62"/>
                </a:cubicBezTo>
                <a:cubicBezTo>
                  <a:pt x="51" y="61"/>
                  <a:pt x="50" y="60"/>
                  <a:pt x="48" y="60"/>
                </a:cubicBezTo>
                <a:cubicBezTo>
                  <a:pt x="44" y="59"/>
                  <a:pt x="39" y="58"/>
                  <a:pt x="32" y="58"/>
                </a:cubicBezTo>
                <a:lnTo>
                  <a:pt x="32" y="115"/>
                </a:lnTo>
                <a:close/>
                <a:moveTo>
                  <a:pt x="2" y="130"/>
                </a:moveTo>
                <a:cubicBezTo>
                  <a:pt x="5" y="119"/>
                  <a:pt x="18" y="115"/>
                  <a:pt x="32" y="115"/>
                </a:cubicBezTo>
                <a:cubicBezTo>
                  <a:pt x="32" y="58"/>
                  <a:pt x="32" y="58"/>
                  <a:pt x="32" y="58"/>
                </a:cubicBezTo>
                <a:cubicBezTo>
                  <a:pt x="26" y="58"/>
                  <a:pt x="21" y="59"/>
                  <a:pt x="16" y="60"/>
                </a:cubicBezTo>
                <a:cubicBezTo>
                  <a:pt x="15" y="60"/>
                  <a:pt x="13" y="61"/>
                  <a:pt x="12" y="62"/>
                </a:cubicBezTo>
                <a:cubicBezTo>
                  <a:pt x="11" y="62"/>
                  <a:pt x="10" y="62"/>
                  <a:pt x="10" y="61"/>
                </a:cubicBezTo>
                <a:cubicBezTo>
                  <a:pt x="9" y="60"/>
                  <a:pt x="10" y="59"/>
                  <a:pt x="11" y="58"/>
                </a:cubicBezTo>
                <a:cubicBezTo>
                  <a:pt x="11" y="58"/>
                  <a:pt x="11" y="58"/>
                  <a:pt x="11" y="58"/>
                </a:cubicBezTo>
                <a:cubicBezTo>
                  <a:pt x="16" y="56"/>
                  <a:pt x="23" y="54"/>
                  <a:pt x="32" y="54"/>
                </a:cubicBezTo>
                <a:cubicBezTo>
                  <a:pt x="32" y="40"/>
                  <a:pt x="32" y="40"/>
                  <a:pt x="32" y="40"/>
                </a:cubicBezTo>
                <a:cubicBezTo>
                  <a:pt x="26" y="40"/>
                  <a:pt x="21" y="41"/>
                  <a:pt x="16" y="42"/>
                </a:cubicBezTo>
                <a:cubicBezTo>
                  <a:pt x="15" y="42"/>
                  <a:pt x="13" y="43"/>
                  <a:pt x="12" y="43"/>
                </a:cubicBezTo>
                <a:cubicBezTo>
                  <a:pt x="11" y="44"/>
                  <a:pt x="10" y="44"/>
                  <a:pt x="10" y="43"/>
                </a:cubicBezTo>
                <a:cubicBezTo>
                  <a:pt x="9" y="42"/>
                  <a:pt x="10" y="41"/>
                  <a:pt x="11" y="40"/>
                </a:cubicBezTo>
                <a:cubicBezTo>
                  <a:pt x="11" y="40"/>
                  <a:pt x="11" y="40"/>
                  <a:pt x="11" y="40"/>
                </a:cubicBezTo>
                <a:cubicBezTo>
                  <a:pt x="16" y="37"/>
                  <a:pt x="23" y="36"/>
                  <a:pt x="32" y="36"/>
                </a:cubicBezTo>
                <a:cubicBezTo>
                  <a:pt x="32" y="22"/>
                  <a:pt x="32" y="22"/>
                  <a:pt x="32" y="22"/>
                </a:cubicBezTo>
                <a:cubicBezTo>
                  <a:pt x="26" y="22"/>
                  <a:pt x="21" y="22"/>
                  <a:pt x="16" y="24"/>
                </a:cubicBezTo>
                <a:cubicBezTo>
                  <a:pt x="15" y="24"/>
                  <a:pt x="13" y="25"/>
                  <a:pt x="12" y="25"/>
                </a:cubicBezTo>
                <a:cubicBezTo>
                  <a:pt x="11" y="26"/>
                  <a:pt x="10" y="25"/>
                  <a:pt x="10" y="25"/>
                </a:cubicBezTo>
                <a:cubicBezTo>
                  <a:pt x="9" y="24"/>
                  <a:pt x="10" y="22"/>
                  <a:pt x="11" y="22"/>
                </a:cubicBezTo>
                <a:cubicBezTo>
                  <a:pt x="11" y="22"/>
                  <a:pt x="11" y="22"/>
                  <a:pt x="11" y="22"/>
                </a:cubicBezTo>
                <a:cubicBezTo>
                  <a:pt x="16" y="19"/>
                  <a:pt x="23" y="18"/>
                  <a:pt x="32" y="18"/>
                </a:cubicBezTo>
                <a:cubicBezTo>
                  <a:pt x="32" y="0"/>
                  <a:pt x="32" y="0"/>
                  <a:pt x="32" y="0"/>
                </a:cubicBezTo>
                <a:cubicBezTo>
                  <a:pt x="18" y="0"/>
                  <a:pt x="6" y="3"/>
                  <a:pt x="2" y="14"/>
                </a:cubicBezTo>
                <a:cubicBezTo>
                  <a:pt x="1" y="18"/>
                  <a:pt x="1" y="25"/>
                  <a:pt x="1" y="29"/>
                </a:cubicBezTo>
                <a:cubicBezTo>
                  <a:pt x="1" y="50"/>
                  <a:pt x="1" y="109"/>
                  <a:pt x="1" y="130"/>
                </a:cubicBezTo>
                <a:cubicBezTo>
                  <a:pt x="1" y="134"/>
                  <a:pt x="0" y="134"/>
                  <a:pt x="2" y="130"/>
                </a:cubicBezTo>
                <a:close/>
              </a:path>
            </a:pathLst>
          </a:custGeom>
          <a:solidFill>
            <a:schemeClr val="bg1">
              <a:alpha val="100000"/>
            </a:schemeClr>
          </a:solidFill>
          <a:ln w="9525">
            <a:noFill/>
          </a:ln>
        </p:spPr>
        <p:txBody>
          <a:bodyPr/>
          <a:lstStyle/>
          <a:p>
            <a:endParaRPr lang="zh-CN" altLang="en-US"/>
          </a:p>
        </p:txBody>
      </p:sp>
      <p:sp>
        <p:nvSpPr>
          <p:cNvPr id="33038" name="Freeform 272"/>
          <p:cNvSpPr>
            <a:spLocks noEditPoints="1"/>
          </p:cNvSpPr>
          <p:nvPr/>
        </p:nvSpPr>
        <p:spPr>
          <a:xfrm>
            <a:off x="5926138" y="3452813"/>
            <a:ext cx="109537" cy="227012"/>
          </a:xfrm>
          <a:custGeom>
            <a:avLst/>
            <a:gdLst/>
            <a:ahLst/>
            <a:cxnLst>
              <a:cxn ang="0">
                <a:pos x="187475999" y="373106081"/>
              </a:cxn>
              <a:cxn ang="0">
                <a:pos x="181617481" y="40181124"/>
              </a:cxn>
              <a:cxn ang="0">
                <a:pos x="93737999" y="51660477"/>
              </a:cxn>
              <a:cxn ang="0">
                <a:pos x="161111812" y="71751039"/>
              </a:cxn>
              <a:cxn ang="0">
                <a:pos x="155253294" y="74620877"/>
              </a:cxn>
              <a:cxn ang="0">
                <a:pos x="140607855" y="68881201"/>
              </a:cxn>
              <a:cxn ang="0">
                <a:pos x="93737999" y="103322648"/>
              </a:cxn>
              <a:cxn ang="0">
                <a:pos x="161111812" y="123411516"/>
              </a:cxn>
              <a:cxn ang="0">
                <a:pos x="155253294" y="126283049"/>
              </a:cxn>
              <a:cxn ang="0">
                <a:pos x="140607855" y="120541678"/>
              </a:cxn>
              <a:cxn ang="0">
                <a:pos x="93737999" y="154983125"/>
              </a:cxn>
              <a:cxn ang="0">
                <a:pos x="161111812" y="175073687"/>
              </a:cxn>
              <a:cxn ang="0">
                <a:pos x="155253294" y="177943526"/>
              </a:cxn>
              <a:cxn ang="0">
                <a:pos x="140607855" y="172203849"/>
              </a:cxn>
              <a:cxn ang="0">
                <a:pos x="93737999" y="330056813"/>
              </a:cxn>
              <a:cxn ang="0">
                <a:pos x="184545884" y="373106081"/>
              </a:cxn>
              <a:cxn ang="0">
                <a:pos x="93737999" y="0"/>
              </a:cxn>
              <a:cxn ang="0">
                <a:pos x="0" y="83232086"/>
              </a:cxn>
              <a:cxn ang="0">
                <a:pos x="2930115" y="373106081"/>
              </a:cxn>
              <a:cxn ang="0">
                <a:pos x="93737999" y="166462478"/>
              </a:cxn>
              <a:cxn ang="0">
                <a:pos x="46869855" y="172203849"/>
              </a:cxn>
              <a:cxn ang="0">
                <a:pos x="26364187" y="175073687"/>
              </a:cxn>
              <a:cxn ang="0">
                <a:pos x="93737999" y="154983125"/>
              </a:cxn>
              <a:cxn ang="0">
                <a:pos x="93737999" y="114802001"/>
              </a:cxn>
              <a:cxn ang="0">
                <a:pos x="46869855" y="120541678"/>
              </a:cxn>
              <a:cxn ang="0">
                <a:pos x="26364187" y="123411516"/>
              </a:cxn>
              <a:cxn ang="0">
                <a:pos x="93737999" y="103322648"/>
              </a:cxn>
              <a:cxn ang="0">
                <a:pos x="93737999" y="63141524"/>
              </a:cxn>
              <a:cxn ang="0">
                <a:pos x="46869855" y="68881201"/>
              </a:cxn>
              <a:cxn ang="0">
                <a:pos x="26364187" y="71751039"/>
              </a:cxn>
              <a:cxn ang="0">
                <a:pos x="93737999" y="51660477"/>
              </a:cxn>
              <a:cxn ang="0">
                <a:pos x="93737999" y="0"/>
              </a:cxn>
            </a:cxnLst>
            <a:rect l="0" t="0" r="0" b="0"/>
            <a:pathLst>
              <a:path w="64" h="134">
                <a:moveTo>
                  <a:pt x="63" y="130"/>
                </a:moveTo>
                <a:cubicBezTo>
                  <a:pt x="64" y="134"/>
                  <a:pt x="64" y="134"/>
                  <a:pt x="64" y="130"/>
                </a:cubicBezTo>
                <a:cubicBezTo>
                  <a:pt x="64" y="109"/>
                  <a:pt x="64" y="50"/>
                  <a:pt x="64" y="29"/>
                </a:cubicBezTo>
                <a:cubicBezTo>
                  <a:pt x="64" y="25"/>
                  <a:pt x="64" y="18"/>
                  <a:pt x="62" y="14"/>
                </a:cubicBezTo>
                <a:cubicBezTo>
                  <a:pt x="59" y="3"/>
                  <a:pt x="46" y="0"/>
                  <a:pt x="32" y="0"/>
                </a:cubicBezTo>
                <a:cubicBezTo>
                  <a:pt x="32" y="18"/>
                  <a:pt x="32" y="18"/>
                  <a:pt x="32" y="18"/>
                </a:cubicBezTo>
                <a:cubicBezTo>
                  <a:pt x="41" y="18"/>
                  <a:pt x="48" y="19"/>
                  <a:pt x="54" y="22"/>
                </a:cubicBezTo>
                <a:cubicBezTo>
                  <a:pt x="55" y="22"/>
                  <a:pt x="55" y="24"/>
                  <a:pt x="55" y="25"/>
                </a:cubicBezTo>
                <a:cubicBezTo>
                  <a:pt x="55" y="25"/>
                  <a:pt x="55" y="25"/>
                  <a:pt x="55" y="25"/>
                </a:cubicBezTo>
                <a:cubicBezTo>
                  <a:pt x="54" y="25"/>
                  <a:pt x="54" y="26"/>
                  <a:pt x="53" y="26"/>
                </a:cubicBezTo>
                <a:cubicBezTo>
                  <a:pt x="53" y="26"/>
                  <a:pt x="52" y="26"/>
                  <a:pt x="52" y="25"/>
                </a:cubicBezTo>
                <a:cubicBezTo>
                  <a:pt x="51" y="25"/>
                  <a:pt x="49" y="24"/>
                  <a:pt x="48" y="24"/>
                </a:cubicBezTo>
                <a:cubicBezTo>
                  <a:pt x="44" y="22"/>
                  <a:pt x="38" y="22"/>
                  <a:pt x="32" y="22"/>
                </a:cubicBezTo>
                <a:cubicBezTo>
                  <a:pt x="32" y="36"/>
                  <a:pt x="32" y="36"/>
                  <a:pt x="32" y="36"/>
                </a:cubicBezTo>
                <a:cubicBezTo>
                  <a:pt x="41" y="36"/>
                  <a:pt x="48" y="37"/>
                  <a:pt x="54" y="40"/>
                </a:cubicBezTo>
                <a:cubicBezTo>
                  <a:pt x="55" y="41"/>
                  <a:pt x="55" y="42"/>
                  <a:pt x="55" y="43"/>
                </a:cubicBezTo>
                <a:cubicBezTo>
                  <a:pt x="55" y="43"/>
                  <a:pt x="55" y="43"/>
                  <a:pt x="55" y="43"/>
                </a:cubicBezTo>
                <a:cubicBezTo>
                  <a:pt x="54" y="43"/>
                  <a:pt x="54" y="44"/>
                  <a:pt x="53" y="44"/>
                </a:cubicBezTo>
                <a:cubicBezTo>
                  <a:pt x="53" y="44"/>
                  <a:pt x="52" y="44"/>
                  <a:pt x="52" y="43"/>
                </a:cubicBezTo>
                <a:cubicBezTo>
                  <a:pt x="51" y="43"/>
                  <a:pt x="49" y="42"/>
                  <a:pt x="48" y="42"/>
                </a:cubicBezTo>
                <a:cubicBezTo>
                  <a:pt x="44" y="41"/>
                  <a:pt x="38" y="40"/>
                  <a:pt x="32" y="40"/>
                </a:cubicBezTo>
                <a:cubicBezTo>
                  <a:pt x="32" y="54"/>
                  <a:pt x="32" y="54"/>
                  <a:pt x="32" y="54"/>
                </a:cubicBezTo>
                <a:cubicBezTo>
                  <a:pt x="41" y="54"/>
                  <a:pt x="48" y="56"/>
                  <a:pt x="54" y="58"/>
                </a:cubicBezTo>
                <a:cubicBezTo>
                  <a:pt x="55" y="59"/>
                  <a:pt x="55" y="60"/>
                  <a:pt x="55" y="61"/>
                </a:cubicBezTo>
                <a:cubicBezTo>
                  <a:pt x="55" y="61"/>
                  <a:pt x="55" y="61"/>
                  <a:pt x="55" y="61"/>
                </a:cubicBezTo>
                <a:cubicBezTo>
                  <a:pt x="54" y="61"/>
                  <a:pt x="54" y="62"/>
                  <a:pt x="53" y="62"/>
                </a:cubicBezTo>
                <a:cubicBezTo>
                  <a:pt x="53" y="62"/>
                  <a:pt x="52" y="62"/>
                  <a:pt x="52" y="62"/>
                </a:cubicBezTo>
                <a:cubicBezTo>
                  <a:pt x="51" y="61"/>
                  <a:pt x="49" y="60"/>
                  <a:pt x="48" y="60"/>
                </a:cubicBezTo>
                <a:cubicBezTo>
                  <a:pt x="44" y="59"/>
                  <a:pt x="38" y="58"/>
                  <a:pt x="32" y="58"/>
                </a:cubicBezTo>
                <a:cubicBezTo>
                  <a:pt x="32" y="115"/>
                  <a:pt x="32" y="115"/>
                  <a:pt x="32" y="115"/>
                </a:cubicBezTo>
                <a:cubicBezTo>
                  <a:pt x="32" y="115"/>
                  <a:pt x="32" y="115"/>
                  <a:pt x="32" y="115"/>
                </a:cubicBezTo>
                <a:cubicBezTo>
                  <a:pt x="47" y="115"/>
                  <a:pt x="59" y="119"/>
                  <a:pt x="63" y="130"/>
                </a:cubicBezTo>
                <a:close/>
                <a:moveTo>
                  <a:pt x="32" y="0"/>
                </a:moveTo>
                <a:cubicBezTo>
                  <a:pt x="32" y="0"/>
                  <a:pt x="32" y="0"/>
                  <a:pt x="32" y="0"/>
                </a:cubicBezTo>
                <a:cubicBezTo>
                  <a:pt x="17" y="0"/>
                  <a:pt x="5" y="3"/>
                  <a:pt x="1" y="14"/>
                </a:cubicBezTo>
                <a:cubicBezTo>
                  <a:pt x="0" y="18"/>
                  <a:pt x="0" y="25"/>
                  <a:pt x="0" y="29"/>
                </a:cubicBezTo>
                <a:cubicBezTo>
                  <a:pt x="0" y="50"/>
                  <a:pt x="0" y="109"/>
                  <a:pt x="0" y="130"/>
                </a:cubicBezTo>
                <a:cubicBezTo>
                  <a:pt x="0" y="134"/>
                  <a:pt x="0" y="134"/>
                  <a:pt x="1" y="130"/>
                </a:cubicBezTo>
                <a:cubicBezTo>
                  <a:pt x="5" y="119"/>
                  <a:pt x="17" y="115"/>
                  <a:pt x="32" y="115"/>
                </a:cubicBezTo>
                <a:cubicBezTo>
                  <a:pt x="32" y="58"/>
                  <a:pt x="32" y="58"/>
                  <a:pt x="32" y="58"/>
                </a:cubicBezTo>
                <a:cubicBezTo>
                  <a:pt x="32" y="58"/>
                  <a:pt x="32" y="58"/>
                  <a:pt x="32" y="58"/>
                </a:cubicBezTo>
                <a:cubicBezTo>
                  <a:pt x="25" y="58"/>
                  <a:pt x="20" y="59"/>
                  <a:pt x="16" y="60"/>
                </a:cubicBezTo>
                <a:cubicBezTo>
                  <a:pt x="14" y="60"/>
                  <a:pt x="13" y="61"/>
                  <a:pt x="12" y="62"/>
                </a:cubicBezTo>
                <a:cubicBezTo>
                  <a:pt x="11" y="62"/>
                  <a:pt x="10" y="62"/>
                  <a:pt x="9" y="61"/>
                </a:cubicBezTo>
                <a:cubicBezTo>
                  <a:pt x="9" y="60"/>
                  <a:pt x="9" y="59"/>
                  <a:pt x="10" y="58"/>
                </a:cubicBezTo>
                <a:cubicBezTo>
                  <a:pt x="15" y="56"/>
                  <a:pt x="22" y="54"/>
                  <a:pt x="32" y="54"/>
                </a:cubicBezTo>
                <a:cubicBezTo>
                  <a:pt x="32" y="54"/>
                  <a:pt x="32" y="54"/>
                  <a:pt x="32" y="54"/>
                </a:cubicBezTo>
                <a:cubicBezTo>
                  <a:pt x="32" y="40"/>
                  <a:pt x="32" y="40"/>
                  <a:pt x="32" y="40"/>
                </a:cubicBezTo>
                <a:cubicBezTo>
                  <a:pt x="32" y="40"/>
                  <a:pt x="32" y="40"/>
                  <a:pt x="32" y="40"/>
                </a:cubicBezTo>
                <a:cubicBezTo>
                  <a:pt x="25" y="40"/>
                  <a:pt x="20" y="41"/>
                  <a:pt x="16" y="42"/>
                </a:cubicBezTo>
                <a:cubicBezTo>
                  <a:pt x="14" y="42"/>
                  <a:pt x="13" y="43"/>
                  <a:pt x="12" y="43"/>
                </a:cubicBezTo>
                <a:cubicBezTo>
                  <a:pt x="11" y="44"/>
                  <a:pt x="10" y="44"/>
                  <a:pt x="9" y="43"/>
                </a:cubicBezTo>
                <a:cubicBezTo>
                  <a:pt x="9" y="42"/>
                  <a:pt x="9" y="41"/>
                  <a:pt x="10" y="40"/>
                </a:cubicBezTo>
                <a:cubicBezTo>
                  <a:pt x="15" y="37"/>
                  <a:pt x="22" y="36"/>
                  <a:pt x="32" y="36"/>
                </a:cubicBezTo>
                <a:cubicBezTo>
                  <a:pt x="32" y="36"/>
                  <a:pt x="32" y="36"/>
                  <a:pt x="32" y="36"/>
                </a:cubicBezTo>
                <a:cubicBezTo>
                  <a:pt x="32" y="22"/>
                  <a:pt x="32" y="22"/>
                  <a:pt x="32" y="22"/>
                </a:cubicBezTo>
                <a:cubicBezTo>
                  <a:pt x="32" y="22"/>
                  <a:pt x="32" y="22"/>
                  <a:pt x="32" y="22"/>
                </a:cubicBezTo>
                <a:cubicBezTo>
                  <a:pt x="25" y="22"/>
                  <a:pt x="20" y="22"/>
                  <a:pt x="16" y="24"/>
                </a:cubicBezTo>
                <a:cubicBezTo>
                  <a:pt x="14" y="24"/>
                  <a:pt x="13" y="25"/>
                  <a:pt x="12" y="25"/>
                </a:cubicBezTo>
                <a:cubicBezTo>
                  <a:pt x="11" y="26"/>
                  <a:pt x="10" y="25"/>
                  <a:pt x="9" y="25"/>
                </a:cubicBezTo>
                <a:cubicBezTo>
                  <a:pt x="9" y="24"/>
                  <a:pt x="9" y="22"/>
                  <a:pt x="10" y="22"/>
                </a:cubicBezTo>
                <a:cubicBezTo>
                  <a:pt x="15" y="19"/>
                  <a:pt x="22" y="18"/>
                  <a:pt x="32" y="18"/>
                </a:cubicBezTo>
                <a:cubicBezTo>
                  <a:pt x="32" y="18"/>
                  <a:pt x="32" y="18"/>
                  <a:pt x="32" y="18"/>
                </a:cubicBezTo>
                <a:lnTo>
                  <a:pt x="32" y="0"/>
                </a:lnTo>
                <a:close/>
              </a:path>
            </a:pathLst>
          </a:custGeom>
          <a:solidFill>
            <a:schemeClr val="bg1">
              <a:alpha val="100000"/>
            </a:schemeClr>
          </a:solidFill>
          <a:ln w="9525">
            <a:noFill/>
          </a:ln>
        </p:spPr>
        <p:txBody>
          <a:bodyPr/>
          <a:lstStyle/>
          <a:p>
            <a:endParaRPr lang="zh-CN" altLang="en-US"/>
          </a:p>
        </p:txBody>
      </p:sp>
      <p:sp>
        <p:nvSpPr>
          <p:cNvPr id="33039" name="Freeform 273"/>
          <p:cNvSpPr/>
          <p:nvPr/>
        </p:nvSpPr>
        <p:spPr>
          <a:xfrm>
            <a:off x="6427788" y="3602038"/>
            <a:ext cx="219075" cy="50800"/>
          </a:xfrm>
          <a:custGeom>
            <a:avLst/>
            <a:gdLst/>
            <a:ahLst/>
            <a:cxnLst>
              <a:cxn ang="0">
                <a:pos x="372045392" y="11468947"/>
              </a:cxn>
              <a:cxn ang="0">
                <a:pos x="337436637" y="22939587"/>
              </a:cxn>
              <a:cxn ang="0">
                <a:pos x="285522655" y="0"/>
              </a:cxn>
              <a:cxn ang="0">
                <a:pos x="236494010" y="22939587"/>
              </a:cxn>
              <a:cxn ang="0">
                <a:pos x="184580028" y="0"/>
              </a:cxn>
              <a:cxn ang="0">
                <a:pos x="135551383" y="22939587"/>
              </a:cxn>
              <a:cxn ang="0">
                <a:pos x="86522737" y="0"/>
              </a:cxn>
              <a:cxn ang="0">
                <a:pos x="34608755" y="22939587"/>
              </a:cxn>
              <a:cxn ang="0">
                <a:pos x="0" y="11468947"/>
              </a:cxn>
              <a:cxn ang="0">
                <a:pos x="0" y="63081747"/>
              </a:cxn>
              <a:cxn ang="0">
                <a:pos x="23072503" y="57348120"/>
              </a:cxn>
              <a:cxn ang="0">
                <a:pos x="83637401" y="68817067"/>
              </a:cxn>
              <a:cxn ang="0">
                <a:pos x="112478879" y="77419200"/>
              </a:cxn>
              <a:cxn ang="0">
                <a:pos x="138435021" y="71683880"/>
              </a:cxn>
              <a:cxn ang="0">
                <a:pos x="193232641" y="54479613"/>
              </a:cxn>
              <a:cxn ang="0">
                <a:pos x="248030262" y="71683880"/>
              </a:cxn>
              <a:cxn ang="0">
                <a:pos x="299944244" y="77419200"/>
              </a:cxn>
              <a:cxn ang="0">
                <a:pos x="357625502" y="51612800"/>
              </a:cxn>
              <a:cxn ang="0">
                <a:pos x="372045392" y="48745987"/>
              </a:cxn>
              <a:cxn ang="0">
                <a:pos x="372045392" y="11468947"/>
              </a:cxn>
            </a:cxnLst>
            <a:rect l="0" t="0" r="0" b="0"/>
            <a:pathLst>
              <a:path w="129" h="30">
                <a:moveTo>
                  <a:pt x="129" y="4"/>
                </a:moveTo>
                <a:cubicBezTo>
                  <a:pt x="126" y="7"/>
                  <a:pt x="121" y="8"/>
                  <a:pt x="117" y="8"/>
                </a:cubicBezTo>
                <a:cubicBezTo>
                  <a:pt x="110" y="8"/>
                  <a:pt x="103" y="5"/>
                  <a:pt x="99" y="0"/>
                </a:cubicBezTo>
                <a:cubicBezTo>
                  <a:pt x="95" y="5"/>
                  <a:pt x="89" y="8"/>
                  <a:pt x="82" y="8"/>
                </a:cubicBezTo>
                <a:cubicBezTo>
                  <a:pt x="75" y="8"/>
                  <a:pt x="68" y="5"/>
                  <a:pt x="64" y="0"/>
                </a:cubicBezTo>
                <a:cubicBezTo>
                  <a:pt x="60" y="5"/>
                  <a:pt x="54" y="8"/>
                  <a:pt x="47" y="8"/>
                </a:cubicBezTo>
                <a:cubicBezTo>
                  <a:pt x="40" y="8"/>
                  <a:pt x="34" y="5"/>
                  <a:pt x="30" y="0"/>
                </a:cubicBezTo>
                <a:cubicBezTo>
                  <a:pt x="26" y="5"/>
                  <a:pt x="19" y="8"/>
                  <a:pt x="12" y="8"/>
                </a:cubicBezTo>
                <a:cubicBezTo>
                  <a:pt x="7" y="8"/>
                  <a:pt x="3" y="7"/>
                  <a:pt x="0" y="4"/>
                </a:cubicBezTo>
                <a:cubicBezTo>
                  <a:pt x="0" y="22"/>
                  <a:pt x="0" y="22"/>
                  <a:pt x="0" y="22"/>
                </a:cubicBezTo>
                <a:cubicBezTo>
                  <a:pt x="2" y="21"/>
                  <a:pt x="5" y="20"/>
                  <a:pt x="8" y="20"/>
                </a:cubicBezTo>
                <a:cubicBezTo>
                  <a:pt x="16" y="19"/>
                  <a:pt x="22" y="20"/>
                  <a:pt x="29" y="24"/>
                </a:cubicBezTo>
                <a:cubicBezTo>
                  <a:pt x="32" y="25"/>
                  <a:pt x="36" y="27"/>
                  <a:pt x="39" y="27"/>
                </a:cubicBezTo>
                <a:cubicBezTo>
                  <a:pt x="42" y="27"/>
                  <a:pt x="45" y="26"/>
                  <a:pt x="48" y="25"/>
                </a:cubicBezTo>
                <a:cubicBezTo>
                  <a:pt x="54" y="22"/>
                  <a:pt x="60" y="19"/>
                  <a:pt x="67" y="19"/>
                </a:cubicBezTo>
                <a:cubicBezTo>
                  <a:pt x="74" y="19"/>
                  <a:pt x="80" y="22"/>
                  <a:pt x="86" y="25"/>
                </a:cubicBezTo>
                <a:cubicBezTo>
                  <a:pt x="92" y="28"/>
                  <a:pt x="98" y="30"/>
                  <a:pt x="104" y="27"/>
                </a:cubicBezTo>
                <a:cubicBezTo>
                  <a:pt x="111" y="24"/>
                  <a:pt x="117" y="19"/>
                  <a:pt x="124" y="18"/>
                </a:cubicBezTo>
                <a:cubicBezTo>
                  <a:pt x="126" y="17"/>
                  <a:pt x="128" y="17"/>
                  <a:pt x="129" y="17"/>
                </a:cubicBezTo>
                <a:lnTo>
                  <a:pt x="129" y="4"/>
                </a:lnTo>
                <a:close/>
              </a:path>
            </a:pathLst>
          </a:custGeom>
          <a:solidFill>
            <a:schemeClr val="bg1">
              <a:alpha val="100000"/>
            </a:schemeClr>
          </a:solidFill>
          <a:ln w="9525">
            <a:noFill/>
          </a:ln>
        </p:spPr>
        <p:txBody>
          <a:bodyPr/>
          <a:lstStyle/>
          <a:p>
            <a:endParaRPr lang="zh-CN" altLang="en-US"/>
          </a:p>
        </p:txBody>
      </p:sp>
      <p:sp>
        <p:nvSpPr>
          <p:cNvPr id="33040" name="Freeform 274"/>
          <p:cNvSpPr/>
          <p:nvPr/>
        </p:nvSpPr>
        <p:spPr>
          <a:xfrm>
            <a:off x="6427788" y="3652838"/>
            <a:ext cx="219075" cy="36512"/>
          </a:xfrm>
          <a:custGeom>
            <a:avLst/>
            <a:gdLst/>
            <a:ahLst/>
            <a:cxnLst>
              <a:cxn ang="0">
                <a:pos x="340320276" y="12092427"/>
              </a:cxn>
              <a:cxn ang="0">
                <a:pos x="285522655" y="36277280"/>
              </a:cxn>
              <a:cxn ang="0">
                <a:pos x="236494010" y="21161312"/>
              </a:cxn>
              <a:cxn ang="0">
                <a:pos x="190349003" y="6045344"/>
              </a:cxn>
              <a:cxn ang="0">
                <a:pos x="141320358" y="24184853"/>
              </a:cxn>
              <a:cxn ang="0">
                <a:pos x="86522737" y="27206656"/>
              </a:cxn>
              <a:cxn ang="0">
                <a:pos x="37492394" y="6045344"/>
              </a:cxn>
              <a:cxn ang="0">
                <a:pos x="0" y="24184853"/>
              </a:cxn>
              <a:cxn ang="0">
                <a:pos x="0" y="63483936"/>
              </a:cxn>
              <a:cxn ang="0">
                <a:pos x="372045392" y="63483936"/>
              </a:cxn>
              <a:cxn ang="0">
                <a:pos x="372045392" y="3023541"/>
              </a:cxn>
              <a:cxn ang="0">
                <a:pos x="340320276" y="12092427"/>
              </a:cxn>
            </a:cxnLst>
            <a:rect l="0" t="0" r="0" b="0"/>
            <a:pathLst>
              <a:path w="129" h="21">
                <a:moveTo>
                  <a:pt x="118" y="4"/>
                </a:moveTo>
                <a:cubicBezTo>
                  <a:pt x="112" y="8"/>
                  <a:pt x="106" y="12"/>
                  <a:pt x="99" y="12"/>
                </a:cubicBezTo>
                <a:cubicBezTo>
                  <a:pt x="93" y="12"/>
                  <a:pt x="87" y="10"/>
                  <a:pt x="82" y="7"/>
                </a:cubicBezTo>
                <a:cubicBezTo>
                  <a:pt x="77" y="5"/>
                  <a:pt x="72" y="1"/>
                  <a:pt x="66" y="2"/>
                </a:cubicBezTo>
                <a:cubicBezTo>
                  <a:pt x="60" y="2"/>
                  <a:pt x="55" y="6"/>
                  <a:pt x="49" y="8"/>
                </a:cubicBezTo>
                <a:cubicBezTo>
                  <a:pt x="43" y="11"/>
                  <a:pt x="37" y="11"/>
                  <a:pt x="30" y="9"/>
                </a:cubicBezTo>
                <a:cubicBezTo>
                  <a:pt x="25" y="6"/>
                  <a:pt x="19" y="2"/>
                  <a:pt x="13" y="2"/>
                </a:cubicBezTo>
                <a:cubicBezTo>
                  <a:pt x="8" y="2"/>
                  <a:pt x="3" y="4"/>
                  <a:pt x="0" y="8"/>
                </a:cubicBezTo>
                <a:cubicBezTo>
                  <a:pt x="0" y="21"/>
                  <a:pt x="0" y="21"/>
                  <a:pt x="0" y="21"/>
                </a:cubicBezTo>
                <a:cubicBezTo>
                  <a:pt x="129" y="21"/>
                  <a:pt x="129" y="21"/>
                  <a:pt x="129" y="21"/>
                </a:cubicBezTo>
                <a:cubicBezTo>
                  <a:pt x="129" y="1"/>
                  <a:pt x="129" y="1"/>
                  <a:pt x="129" y="1"/>
                </a:cubicBezTo>
                <a:cubicBezTo>
                  <a:pt x="125" y="0"/>
                  <a:pt x="121" y="3"/>
                  <a:pt x="118" y="4"/>
                </a:cubicBezTo>
                <a:close/>
              </a:path>
            </a:pathLst>
          </a:custGeom>
          <a:solidFill>
            <a:schemeClr val="bg1">
              <a:alpha val="100000"/>
            </a:schemeClr>
          </a:solidFill>
          <a:ln w="9525">
            <a:noFill/>
          </a:ln>
        </p:spPr>
        <p:txBody>
          <a:bodyPr/>
          <a:lstStyle/>
          <a:p>
            <a:endParaRPr lang="zh-CN" altLang="en-US"/>
          </a:p>
        </p:txBody>
      </p:sp>
      <p:sp>
        <p:nvSpPr>
          <p:cNvPr id="33041" name="Freeform 275"/>
          <p:cNvSpPr/>
          <p:nvPr/>
        </p:nvSpPr>
        <p:spPr>
          <a:xfrm>
            <a:off x="6419850" y="3502025"/>
            <a:ext cx="234950" cy="107950"/>
          </a:xfrm>
          <a:custGeom>
            <a:avLst/>
            <a:gdLst/>
            <a:ahLst/>
            <a:cxnLst>
              <a:cxn ang="0">
                <a:pos x="385705076" y="167355056"/>
              </a:cxn>
              <a:cxn ang="0">
                <a:pos x="385705076" y="167355056"/>
              </a:cxn>
              <a:cxn ang="0">
                <a:pos x="397133112" y="135059158"/>
              </a:cxn>
              <a:cxn ang="0">
                <a:pos x="397133112" y="46977098"/>
              </a:cxn>
              <a:cxn ang="0">
                <a:pos x="217137747" y="46977098"/>
              </a:cxn>
              <a:cxn ang="0">
                <a:pos x="217137747" y="41104961"/>
              </a:cxn>
              <a:cxn ang="0">
                <a:pos x="217137747" y="35232824"/>
              </a:cxn>
              <a:cxn ang="0">
                <a:pos x="217137747" y="0"/>
              </a:cxn>
              <a:cxn ang="0">
                <a:pos x="197138263" y="5872137"/>
              </a:cxn>
              <a:cxn ang="0">
                <a:pos x="177138778" y="0"/>
              </a:cxn>
              <a:cxn ang="0">
                <a:pos x="177138778" y="35232824"/>
              </a:cxn>
              <a:cxn ang="0">
                <a:pos x="177138778" y="41104961"/>
              </a:cxn>
              <a:cxn ang="0">
                <a:pos x="177138778" y="46977098"/>
              </a:cxn>
              <a:cxn ang="0">
                <a:pos x="0" y="46977098"/>
              </a:cxn>
              <a:cxn ang="0">
                <a:pos x="0" y="135059158"/>
              </a:cxn>
              <a:cxn ang="0">
                <a:pos x="11428036" y="167355056"/>
              </a:cxn>
              <a:cxn ang="0">
                <a:pos x="11428036" y="167355056"/>
              </a:cxn>
              <a:cxn ang="0">
                <a:pos x="14284622" y="170291982"/>
              </a:cxn>
              <a:cxn ang="0">
                <a:pos x="48570419" y="184971468"/>
              </a:cxn>
              <a:cxn ang="0">
                <a:pos x="99997424" y="135059158"/>
              </a:cxn>
              <a:cxn ang="0">
                <a:pos x="148567844" y="184971468"/>
              </a:cxn>
              <a:cxn ang="0">
                <a:pos x="197138263" y="135059158"/>
              </a:cxn>
              <a:cxn ang="0">
                <a:pos x="248565268" y="184971468"/>
              </a:cxn>
              <a:cxn ang="0">
                <a:pos x="297135687" y="135059158"/>
              </a:cxn>
              <a:cxn ang="0">
                <a:pos x="348562692" y="184971468"/>
              </a:cxn>
              <a:cxn ang="0">
                <a:pos x="382848490" y="170291982"/>
              </a:cxn>
              <a:cxn ang="0">
                <a:pos x="385705076" y="167355056"/>
              </a:cxn>
            </a:cxnLst>
            <a:rect l="0" t="0" r="0" b="0"/>
            <a:pathLst>
              <a:path w="139" h="63">
                <a:moveTo>
                  <a:pt x="135" y="57"/>
                </a:moveTo>
                <a:cubicBezTo>
                  <a:pt x="135" y="57"/>
                  <a:pt x="135" y="57"/>
                  <a:pt x="135" y="57"/>
                </a:cubicBezTo>
                <a:cubicBezTo>
                  <a:pt x="138" y="54"/>
                  <a:pt x="139" y="50"/>
                  <a:pt x="139" y="46"/>
                </a:cubicBezTo>
                <a:cubicBezTo>
                  <a:pt x="139" y="16"/>
                  <a:pt x="139" y="16"/>
                  <a:pt x="139" y="16"/>
                </a:cubicBezTo>
                <a:cubicBezTo>
                  <a:pt x="76" y="16"/>
                  <a:pt x="76" y="16"/>
                  <a:pt x="76" y="16"/>
                </a:cubicBezTo>
                <a:cubicBezTo>
                  <a:pt x="76" y="14"/>
                  <a:pt x="76" y="14"/>
                  <a:pt x="76" y="14"/>
                </a:cubicBezTo>
                <a:cubicBezTo>
                  <a:pt x="76" y="12"/>
                  <a:pt x="76" y="12"/>
                  <a:pt x="76" y="12"/>
                </a:cubicBezTo>
                <a:cubicBezTo>
                  <a:pt x="76" y="0"/>
                  <a:pt x="76" y="0"/>
                  <a:pt x="76" y="0"/>
                </a:cubicBezTo>
                <a:cubicBezTo>
                  <a:pt x="74" y="2"/>
                  <a:pt x="72" y="2"/>
                  <a:pt x="69" y="2"/>
                </a:cubicBezTo>
                <a:cubicBezTo>
                  <a:pt x="67" y="2"/>
                  <a:pt x="64" y="2"/>
                  <a:pt x="62" y="0"/>
                </a:cubicBezTo>
                <a:cubicBezTo>
                  <a:pt x="62" y="12"/>
                  <a:pt x="62" y="12"/>
                  <a:pt x="62" y="12"/>
                </a:cubicBezTo>
                <a:cubicBezTo>
                  <a:pt x="62" y="14"/>
                  <a:pt x="62" y="14"/>
                  <a:pt x="62" y="14"/>
                </a:cubicBezTo>
                <a:cubicBezTo>
                  <a:pt x="62" y="16"/>
                  <a:pt x="62" y="16"/>
                  <a:pt x="62" y="16"/>
                </a:cubicBezTo>
                <a:cubicBezTo>
                  <a:pt x="0" y="16"/>
                  <a:pt x="0" y="16"/>
                  <a:pt x="0" y="16"/>
                </a:cubicBezTo>
                <a:cubicBezTo>
                  <a:pt x="0" y="46"/>
                  <a:pt x="0" y="46"/>
                  <a:pt x="0" y="46"/>
                </a:cubicBezTo>
                <a:cubicBezTo>
                  <a:pt x="0" y="50"/>
                  <a:pt x="1" y="54"/>
                  <a:pt x="4" y="57"/>
                </a:cubicBezTo>
                <a:cubicBezTo>
                  <a:pt x="4" y="57"/>
                  <a:pt x="4" y="57"/>
                  <a:pt x="4" y="57"/>
                </a:cubicBezTo>
                <a:cubicBezTo>
                  <a:pt x="4" y="57"/>
                  <a:pt x="4" y="58"/>
                  <a:pt x="5" y="58"/>
                </a:cubicBezTo>
                <a:cubicBezTo>
                  <a:pt x="8" y="61"/>
                  <a:pt x="12" y="63"/>
                  <a:pt x="17" y="63"/>
                </a:cubicBezTo>
                <a:cubicBezTo>
                  <a:pt x="27" y="63"/>
                  <a:pt x="35" y="55"/>
                  <a:pt x="35" y="46"/>
                </a:cubicBezTo>
                <a:cubicBezTo>
                  <a:pt x="35" y="55"/>
                  <a:pt x="42" y="63"/>
                  <a:pt x="52" y="63"/>
                </a:cubicBezTo>
                <a:cubicBezTo>
                  <a:pt x="62" y="63"/>
                  <a:pt x="69" y="55"/>
                  <a:pt x="69" y="46"/>
                </a:cubicBezTo>
                <a:cubicBezTo>
                  <a:pt x="69" y="55"/>
                  <a:pt x="77" y="63"/>
                  <a:pt x="87" y="63"/>
                </a:cubicBezTo>
                <a:cubicBezTo>
                  <a:pt x="97" y="63"/>
                  <a:pt x="104" y="55"/>
                  <a:pt x="104" y="46"/>
                </a:cubicBezTo>
                <a:cubicBezTo>
                  <a:pt x="104" y="55"/>
                  <a:pt x="112" y="63"/>
                  <a:pt x="122" y="63"/>
                </a:cubicBezTo>
                <a:cubicBezTo>
                  <a:pt x="127" y="63"/>
                  <a:pt x="131" y="61"/>
                  <a:pt x="134" y="58"/>
                </a:cubicBezTo>
                <a:cubicBezTo>
                  <a:pt x="134" y="58"/>
                  <a:pt x="135" y="57"/>
                  <a:pt x="135" y="57"/>
                </a:cubicBezTo>
                <a:close/>
              </a:path>
            </a:pathLst>
          </a:custGeom>
          <a:solidFill>
            <a:schemeClr val="bg1">
              <a:alpha val="100000"/>
            </a:schemeClr>
          </a:solidFill>
          <a:ln w="9525">
            <a:noFill/>
          </a:ln>
        </p:spPr>
        <p:txBody>
          <a:bodyPr/>
          <a:lstStyle/>
          <a:p>
            <a:endParaRPr lang="zh-CN" altLang="en-US"/>
          </a:p>
        </p:txBody>
      </p:sp>
      <p:sp>
        <p:nvSpPr>
          <p:cNvPr id="33042" name="Freeform 276"/>
          <p:cNvSpPr/>
          <p:nvPr/>
        </p:nvSpPr>
        <p:spPr>
          <a:xfrm>
            <a:off x="6405563" y="3695700"/>
            <a:ext cx="261937" cy="31750"/>
          </a:xfrm>
          <a:custGeom>
            <a:avLst/>
            <a:gdLst/>
            <a:ahLst/>
            <a:cxnLst>
              <a:cxn ang="0">
                <a:pos x="219898646" y="53055921"/>
              </a:cxn>
              <a:cxn ang="0">
                <a:pos x="442653251" y="0"/>
              </a:cxn>
              <a:cxn ang="0">
                <a:pos x="408383442" y="0"/>
              </a:cxn>
              <a:cxn ang="0">
                <a:pos x="408383442" y="0"/>
              </a:cxn>
              <a:cxn ang="0">
                <a:pos x="405527484" y="0"/>
              </a:cxn>
              <a:cxn ang="0">
                <a:pos x="37125767" y="0"/>
              </a:cxn>
              <a:cxn ang="0">
                <a:pos x="34269809" y="0"/>
              </a:cxn>
              <a:cxn ang="0">
                <a:pos x="34269809" y="0"/>
              </a:cxn>
              <a:cxn ang="0">
                <a:pos x="0" y="0"/>
              </a:cxn>
              <a:cxn ang="0">
                <a:pos x="219898646" y="53055921"/>
              </a:cxn>
            </a:cxnLst>
            <a:rect l="0" t="0" r="0" b="0"/>
            <a:pathLst>
              <a:path w="155" h="19">
                <a:moveTo>
                  <a:pt x="77" y="19"/>
                </a:moveTo>
                <a:cubicBezTo>
                  <a:pt x="120" y="19"/>
                  <a:pt x="155" y="10"/>
                  <a:pt x="155" y="0"/>
                </a:cubicBezTo>
                <a:cubicBezTo>
                  <a:pt x="143" y="0"/>
                  <a:pt x="143" y="0"/>
                  <a:pt x="143" y="0"/>
                </a:cubicBezTo>
                <a:cubicBezTo>
                  <a:pt x="143" y="0"/>
                  <a:pt x="143" y="0"/>
                  <a:pt x="143" y="0"/>
                </a:cubicBezTo>
                <a:cubicBezTo>
                  <a:pt x="142" y="0"/>
                  <a:pt x="142" y="0"/>
                  <a:pt x="142" y="0"/>
                </a:cubicBezTo>
                <a:cubicBezTo>
                  <a:pt x="13" y="0"/>
                  <a:pt x="13" y="0"/>
                  <a:pt x="13" y="0"/>
                </a:cubicBezTo>
                <a:cubicBezTo>
                  <a:pt x="12" y="0"/>
                  <a:pt x="12" y="0"/>
                  <a:pt x="12" y="0"/>
                </a:cubicBezTo>
                <a:cubicBezTo>
                  <a:pt x="12" y="0"/>
                  <a:pt x="12" y="0"/>
                  <a:pt x="12" y="0"/>
                </a:cubicBezTo>
                <a:cubicBezTo>
                  <a:pt x="0" y="0"/>
                  <a:pt x="0" y="0"/>
                  <a:pt x="0" y="0"/>
                </a:cubicBezTo>
                <a:cubicBezTo>
                  <a:pt x="0" y="10"/>
                  <a:pt x="34" y="19"/>
                  <a:pt x="77" y="19"/>
                </a:cubicBezTo>
                <a:close/>
              </a:path>
            </a:pathLst>
          </a:custGeom>
          <a:solidFill>
            <a:schemeClr val="bg1">
              <a:alpha val="100000"/>
            </a:schemeClr>
          </a:solidFill>
          <a:ln w="9525">
            <a:noFill/>
          </a:ln>
        </p:spPr>
        <p:txBody>
          <a:bodyPr/>
          <a:lstStyle/>
          <a:p>
            <a:endParaRPr lang="zh-CN" altLang="en-US"/>
          </a:p>
        </p:txBody>
      </p:sp>
      <p:sp>
        <p:nvSpPr>
          <p:cNvPr id="33043" name="Freeform 277"/>
          <p:cNvSpPr/>
          <p:nvPr/>
        </p:nvSpPr>
        <p:spPr>
          <a:xfrm>
            <a:off x="6521450" y="3444875"/>
            <a:ext cx="31750" cy="53975"/>
          </a:xfrm>
          <a:custGeom>
            <a:avLst/>
            <a:gdLst/>
            <a:ahLst/>
            <a:cxnLst>
              <a:cxn ang="0">
                <a:pos x="13961645" y="88195150"/>
              </a:cxn>
              <a:cxn ang="0">
                <a:pos x="25130961" y="91040645"/>
              </a:cxn>
              <a:cxn ang="0">
                <a:pos x="39094276" y="88195150"/>
              </a:cxn>
              <a:cxn ang="0">
                <a:pos x="53055921" y="59745265"/>
              </a:cxn>
              <a:cxn ang="0">
                <a:pos x="25130961" y="0"/>
              </a:cxn>
              <a:cxn ang="0">
                <a:pos x="25130961" y="0"/>
              </a:cxn>
              <a:cxn ang="0">
                <a:pos x="0" y="59745265"/>
              </a:cxn>
              <a:cxn ang="0">
                <a:pos x="13961645" y="88195150"/>
              </a:cxn>
            </a:cxnLst>
            <a:rect l="0" t="0" r="0" b="0"/>
            <a:pathLst>
              <a:path w="19" h="32">
                <a:moveTo>
                  <a:pt x="5" y="31"/>
                </a:moveTo>
                <a:cubicBezTo>
                  <a:pt x="6" y="32"/>
                  <a:pt x="8" y="32"/>
                  <a:pt x="9" y="32"/>
                </a:cubicBezTo>
                <a:cubicBezTo>
                  <a:pt x="11" y="32"/>
                  <a:pt x="13" y="32"/>
                  <a:pt x="14" y="31"/>
                </a:cubicBezTo>
                <a:cubicBezTo>
                  <a:pt x="17" y="29"/>
                  <a:pt x="19" y="25"/>
                  <a:pt x="19" y="21"/>
                </a:cubicBezTo>
                <a:cubicBezTo>
                  <a:pt x="19" y="18"/>
                  <a:pt x="14" y="0"/>
                  <a:pt x="9" y="0"/>
                </a:cubicBezTo>
                <a:cubicBezTo>
                  <a:pt x="9" y="0"/>
                  <a:pt x="9" y="0"/>
                  <a:pt x="9" y="0"/>
                </a:cubicBezTo>
                <a:cubicBezTo>
                  <a:pt x="4" y="0"/>
                  <a:pt x="0" y="18"/>
                  <a:pt x="0" y="21"/>
                </a:cubicBezTo>
                <a:cubicBezTo>
                  <a:pt x="0" y="25"/>
                  <a:pt x="2" y="29"/>
                  <a:pt x="5" y="31"/>
                </a:cubicBezTo>
                <a:close/>
              </a:path>
            </a:pathLst>
          </a:custGeom>
          <a:solidFill>
            <a:schemeClr val="bg1">
              <a:alpha val="100000"/>
            </a:schemeClr>
          </a:solidFill>
          <a:ln w="9525">
            <a:noFill/>
          </a:ln>
        </p:spPr>
        <p:txBody>
          <a:bodyPr/>
          <a:lstStyle/>
          <a:p>
            <a:endParaRPr lang="zh-CN" altLang="en-US"/>
          </a:p>
        </p:txBody>
      </p:sp>
      <p:sp>
        <p:nvSpPr>
          <p:cNvPr id="33044" name="Freeform 278"/>
          <p:cNvSpPr>
            <a:spLocks noEditPoints="1"/>
          </p:cNvSpPr>
          <p:nvPr/>
        </p:nvSpPr>
        <p:spPr>
          <a:xfrm>
            <a:off x="5946775" y="2719388"/>
            <a:ext cx="276225" cy="236537"/>
          </a:xfrm>
          <a:custGeom>
            <a:avLst/>
            <a:gdLst/>
            <a:ahLst/>
            <a:cxnLst>
              <a:cxn ang="0">
                <a:pos x="313023932" y="399642778"/>
              </a:cxn>
              <a:cxn ang="0">
                <a:pos x="324510147" y="399642778"/>
              </a:cxn>
              <a:cxn ang="0">
                <a:pos x="333125655" y="388224799"/>
              </a:cxn>
              <a:cxn ang="0">
                <a:pos x="402048029" y="68509563"/>
              </a:cxn>
              <a:cxn ang="0">
                <a:pos x="287177406" y="0"/>
              </a:cxn>
              <a:cxn ang="0">
                <a:pos x="232613648" y="11417979"/>
              </a:cxn>
              <a:cxn ang="0">
                <a:pos x="212511924" y="22835958"/>
              </a:cxn>
              <a:cxn ang="0">
                <a:pos x="212511924" y="131311826"/>
              </a:cxn>
              <a:cxn ang="0">
                <a:pos x="215382631" y="122747497"/>
              </a:cxn>
              <a:cxn ang="0">
                <a:pos x="255587773" y="65655913"/>
              </a:cxn>
              <a:cxn ang="0">
                <a:pos x="255587773" y="65655913"/>
              </a:cxn>
              <a:cxn ang="0">
                <a:pos x="287177406" y="59946924"/>
              </a:cxn>
              <a:cxn ang="0">
                <a:pos x="350356673" y="97056200"/>
              </a:cxn>
              <a:cxn ang="0">
                <a:pos x="350356673" y="99911539"/>
              </a:cxn>
              <a:cxn ang="0">
                <a:pos x="361844582" y="162712113"/>
              </a:cxn>
              <a:cxn ang="0">
                <a:pos x="295792915" y="339695854"/>
              </a:cxn>
              <a:cxn ang="0">
                <a:pos x="212511924" y="328277875"/>
              </a:cxn>
              <a:cxn ang="0">
                <a:pos x="212511924" y="388224799"/>
              </a:cxn>
              <a:cxn ang="0">
                <a:pos x="313023932" y="399642778"/>
              </a:cxn>
              <a:cxn ang="0">
                <a:pos x="212511924" y="22835958"/>
              </a:cxn>
              <a:cxn ang="0">
                <a:pos x="169434381" y="79929231"/>
              </a:cxn>
              <a:cxn ang="0">
                <a:pos x="132101641" y="74218552"/>
              </a:cxn>
              <a:cxn ang="0">
                <a:pos x="74665482" y="88491871"/>
              </a:cxn>
              <a:cxn ang="0">
                <a:pos x="11487910" y="159856773"/>
              </a:cxn>
              <a:cxn ang="0">
                <a:pos x="17231017" y="256912973"/>
              </a:cxn>
              <a:cxn ang="0">
                <a:pos x="212511924" y="388224799"/>
              </a:cxn>
              <a:cxn ang="0">
                <a:pos x="212511924" y="328277875"/>
              </a:cxn>
              <a:cxn ang="0">
                <a:pos x="117743025" y="285459610"/>
              </a:cxn>
              <a:cxn ang="0">
                <a:pos x="71794775" y="234077015"/>
              </a:cxn>
              <a:cxn ang="0">
                <a:pos x="71794775" y="234077015"/>
              </a:cxn>
              <a:cxn ang="0">
                <a:pos x="103384408" y="139874465"/>
              </a:cxn>
              <a:cxn ang="0">
                <a:pos x="134974042" y="131311826"/>
              </a:cxn>
              <a:cxn ang="0">
                <a:pos x="172306783" y="142729805"/>
              </a:cxn>
              <a:cxn ang="0">
                <a:pos x="189537800" y="148438794"/>
              </a:cxn>
              <a:cxn ang="0">
                <a:pos x="212511924" y="131311826"/>
              </a:cxn>
              <a:cxn ang="0">
                <a:pos x="212511924" y="22835958"/>
              </a:cxn>
            </a:cxnLst>
            <a:rect l="0" t="0" r="0" b="0"/>
            <a:pathLst>
              <a:path w="163" h="140">
                <a:moveTo>
                  <a:pt x="109" y="140"/>
                </a:moveTo>
                <a:cubicBezTo>
                  <a:pt x="113" y="140"/>
                  <a:pt x="113" y="140"/>
                  <a:pt x="113" y="140"/>
                </a:cubicBezTo>
                <a:cubicBezTo>
                  <a:pt x="116" y="136"/>
                  <a:pt x="116" y="136"/>
                  <a:pt x="116" y="136"/>
                </a:cubicBezTo>
                <a:cubicBezTo>
                  <a:pt x="163" y="73"/>
                  <a:pt x="142" y="29"/>
                  <a:pt x="140" y="24"/>
                </a:cubicBezTo>
                <a:cubicBezTo>
                  <a:pt x="132" y="9"/>
                  <a:pt x="117" y="0"/>
                  <a:pt x="100" y="0"/>
                </a:cubicBezTo>
                <a:cubicBezTo>
                  <a:pt x="93" y="0"/>
                  <a:pt x="87" y="1"/>
                  <a:pt x="81" y="4"/>
                </a:cubicBezTo>
                <a:cubicBezTo>
                  <a:pt x="78" y="5"/>
                  <a:pt x="76" y="7"/>
                  <a:pt x="74" y="8"/>
                </a:cubicBezTo>
                <a:cubicBezTo>
                  <a:pt x="74" y="46"/>
                  <a:pt x="74" y="46"/>
                  <a:pt x="74" y="46"/>
                </a:cubicBezTo>
                <a:cubicBezTo>
                  <a:pt x="75" y="45"/>
                  <a:pt x="75" y="44"/>
                  <a:pt x="75" y="43"/>
                </a:cubicBezTo>
                <a:cubicBezTo>
                  <a:pt x="76" y="35"/>
                  <a:pt x="81" y="27"/>
                  <a:pt x="89" y="23"/>
                </a:cubicBezTo>
                <a:cubicBezTo>
                  <a:pt x="89" y="23"/>
                  <a:pt x="89" y="23"/>
                  <a:pt x="89" y="23"/>
                </a:cubicBezTo>
                <a:cubicBezTo>
                  <a:pt x="92" y="21"/>
                  <a:pt x="96" y="21"/>
                  <a:pt x="100" y="21"/>
                </a:cubicBezTo>
                <a:cubicBezTo>
                  <a:pt x="109" y="21"/>
                  <a:pt x="117" y="26"/>
                  <a:pt x="122" y="34"/>
                </a:cubicBezTo>
                <a:cubicBezTo>
                  <a:pt x="122" y="35"/>
                  <a:pt x="122" y="35"/>
                  <a:pt x="122" y="35"/>
                </a:cubicBezTo>
                <a:cubicBezTo>
                  <a:pt x="122" y="35"/>
                  <a:pt x="126" y="43"/>
                  <a:pt x="126" y="57"/>
                </a:cubicBezTo>
                <a:cubicBezTo>
                  <a:pt x="126" y="71"/>
                  <a:pt x="122" y="93"/>
                  <a:pt x="103" y="119"/>
                </a:cubicBezTo>
                <a:cubicBezTo>
                  <a:pt x="93" y="119"/>
                  <a:pt x="83" y="118"/>
                  <a:pt x="74" y="115"/>
                </a:cubicBezTo>
                <a:cubicBezTo>
                  <a:pt x="74" y="136"/>
                  <a:pt x="74" y="136"/>
                  <a:pt x="74" y="136"/>
                </a:cubicBezTo>
                <a:cubicBezTo>
                  <a:pt x="84" y="138"/>
                  <a:pt x="96" y="140"/>
                  <a:pt x="109" y="140"/>
                </a:cubicBezTo>
                <a:close/>
                <a:moveTo>
                  <a:pt x="74" y="8"/>
                </a:moveTo>
                <a:cubicBezTo>
                  <a:pt x="67" y="13"/>
                  <a:pt x="62" y="20"/>
                  <a:pt x="59" y="28"/>
                </a:cubicBezTo>
                <a:cubicBezTo>
                  <a:pt x="55" y="27"/>
                  <a:pt x="50" y="26"/>
                  <a:pt x="46" y="26"/>
                </a:cubicBezTo>
                <a:cubicBezTo>
                  <a:pt x="39" y="26"/>
                  <a:pt x="32" y="28"/>
                  <a:pt x="26" y="31"/>
                </a:cubicBezTo>
                <a:cubicBezTo>
                  <a:pt x="16" y="36"/>
                  <a:pt x="8" y="45"/>
                  <a:pt x="4" y="56"/>
                </a:cubicBezTo>
                <a:cubicBezTo>
                  <a:pt x="0" y="67"/>
                  <a:pt x="1" y="79"/>
                  <a:pt x="6" y="90"/>
                </a:cubicBezTo>
                <a:cubicBezTo>
                  <a:pt x="8" y="94"/>
                  <a:pt x="23" y="125"/>
                  <a:pt x="74" y="136"/>
                </a:cubicBezTo>
                <a:cubicBezTo>
                  <a:pt x="74" y="115"/>
                  <a:pt x="74" y="115"/>
                  <a:pt x="74" y="115"/>
                </a:cubicBezTo>
                <a:cubicBezTo>
                  <a:pt x="62" y="112"/>
                  <a:pt x="50" y="107"/>
                  <a:pt x="41" y="100"/>
                </a:cubicBezTo>
                <a:cubicBezTo>
                  <a:pt x="30" y="91"/>
                  <a:pt x="26" y="83"/>
                  <a:pt x="25" y="82"/>
                </a:cubicBezTo>
                <a:cubicBezTo>
                  <a:pt x="25" y="82"/>
                  <a:pt x="25" y="82"/>
                  <a:pt x="25" y="82"/>
                </a:cubicBezTo>
                <a:cubicBezTo>
                  <a:pt x="19" y="69"/>
                  <a:pt x="24" y="55"/>
                  <a:pt x="36" y="49"/>
                </a:cubicBezTo>
                <a:cubicBezTo>
                  <a:pt x="40" y="47"/>
                  <a:pt x="43" y="46"/>
                  <a:pt x="47" y="46"/>
                </a:cubicBezTo>
                <a:cubicBezTo>
                  <a:pt x="52" y="46"/>
                  <a:pt x="56" y="48"/>
                  <a:pt x="60" y="50"/>
                </a:cubicBezTo>
                <a:cubicBezTo>
                  <a:pt x="62" y="51"/>
                  <a:pt x="64" y="52"/>
                  <a:pt x="66" y="52"/>
                </a:cubicBezTo>
                <a:cubicBezTo>
                  <a:pt x="70" y="52"/>
                  <a:pt x="73" y="50"/>
                  <a:pt x="74" y="46"/>
                </a:cubicBezTo>
                <a:lnTo>
                  <a:pt x="74" y="8"/>
                </a:lnTo>
                <a:close/>
              </a:path>
            </a:pathLst>
          </a:custGeom>
          <a:solidFill>
            <a:schemeClr val="bg1">
              <a:alpha val="100000"/>
            </a:schemeClr>
          </a:solidFill>
          <a:ln w="9525">
            <a:noFill/>
          </a:ln>
        </p:spPr>
        <p:txBody>
          <a:bodyPr/>
          <a:lstStyle/>
          <a:p>
            <a:endParaRPr lang="zh-CN" altLang="en-US"/>
          </a:p>
        </p:txBody>
      </p:sp>
      <p:sp>
        <p:nvSpPr>
          <p:cNvPr id="33045" name="Oval 279"/>
          <p:cNvSpPr/>
          <p:nvPr/>
        </p:nvSpPr>
        <p:spPr>
          <a:xfrm>
            <a:off x="6378575" y="3116263"/>
            <a:ext cx="55563" cy="55562"/>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3046" name="Freeform 280"/>
          <p:cNvSpPr/>
          <p:nvPr/>
        </p:nvSpPr>
        <p:spPr>
          <a:xfrm>
            <a:off x="6338888" y="3184525"/>
            <a:ext cx="136525" cy="211138"/>
          </a:xfrm>
          <a:custGeom>
            <a:avLst/>
            <a:gdLst/>
            <a:ahLst/>
            <a:cxnLst>
              <a:cxn ang="0">
                <a:pos x="35282188" y="60483893"/>
              </a:cxn>
              <a:cxn ang="0">
                <a:pos x="47883763" y="60483893"/>
              </a:cxn>
              <a:cxn ang="0">
                <a:pos x="47883763" y="168851662"/>
              </a:cxn>
              <a:cxn ang="0">
                <a:pos x="47883763" y="168851662"/>
              </a:cxn>
              <a:cxn ang="0">
                <a:pos x="47883763" y="335182369"/>
              </a:cxn>
              <a:cxn ang="0">
                <a:pos x="100806250" y="335182369"/>
              </a:cxn>
              <a:cxn ang="0">
                <a:pos x="100806250" y="158771013"/>
              </a:cxn>
              <a:cxn ang="0">
                <a:pos x="115927188" y="158771013"/>
              </a:cxn>
              <a:cxn ang="0">
                <a:pos x="115927188" y="335182369"/>
              </a:cxn>
              <a:cxn ang="0">
                <a:pos x="168851263" y="335182369"/>
              </a:cxn>
              <a:cxn ang="0">
                <a:pos x="168851263" y="158771013"/>
              </a:cxn>
              <a:cxn ang="0">
                <a:pos x="168851263" y="158771013"/>
              </a:cxn>
              <a:cxn ang="0">
                <a:pos x="168851263" y="60483893"/>
              </a:cxn>
              <a:cxn ang="0">
                <a:pos x="181451250" y="60483893"/>
              </a:cxn>
              <a:cxn ang="0">
                <a:pos x="181451250" y="158771013"/>
              </a:cxn>
              <a:cxn ang="0">
                <a:pos x="216733438" y="158771013"/>
              </a:cxn>
              <a:cxn ang="0">
                <a:pos x="216733438" y="0"/>
              </a:cxn>
              <a:cxn ang="0">
                <a:pos x="0" y="0"/>
              </a:cxn>
              <a:cxn ang="0">
                <a:pos x="0" y="158771013"/>
              </a:cxn>
              <a:cxn ang="0">
                <a:pos x="35282188" y="158771013"/>
              </a:cxn>
              <a:cxn ang="0">
                <a:pos x="35282188" y="60483893"/>
              </a:cxn>
            </a:cxnLst>
            <a:rect l="0" t="0" r="0" b="0"/>
            <a:pathLst>
              <a:path w="86" h="133">
                <a:moveTo>
                  <a:pt x="14" y="24"/>
                </a:moveTo>
                <a:lnTo>
                  <a:pt x="19" y="24"/>
                </a:lnTo>
                <a:lnTo>
                  <a:pt x="19" y="67"/>
                </a:lnTo>
                <a:lnTo>
                  <a:pt x="19" y="133"/>
                </a:lnTo>
                <a:lnTo>
                  <a:pt x="40" y="133"/>
                </a:lnTo>
                <a:lnTo>
                  <a:pt x="40" y="63"/>
                </a:lnTo>
                <a:lnTo>
                  <a:pt x="46" y="63"/>
                </a:lnTo>
                <a:lnTo>
                  <a:pt x="46" y="133"/>
                </a:lnTo>
                <a:lnTo>
                  <a:pt x="67" y="133"/>
                </a:lnTo>
                <a:lnTo>
                  <a:pt x="67" y="63"/>
                </a:lnTo>
                <a:lnTo>
                  <a:pt x="67" y="24"/>
                </a:lnTo>
                <a:lnTo>
                  <a:pt x="72" y="24"/>
                </a:lnTo>
                <a:lnTo>
                  <a:pt x="72" y="63"/>
                </a:lnTo>
                <a:lnTo>
                  <a:pt x="86" y="63"/>
                </a:lnTo>
                <a:lnTo>
                  <a:pt x="86" y="0"/>
                </a:lnTo>
                <a:lnTo>
                  <a:pt x="0" y="0"/>
                </a:lnTo>
                <a:lnTo>
                  <a:pt x="0" y="63"/>
                </a:lnTo>
                <a:lnTo>
                  <a:pt x="14" y="63"/>
                </a:lnTo>
                <a:lnTo>
                  <a:pt x="14" y="24"/>
                </a:lnTo>
                <a:close/>
              </a:path>
            </a:pathLst>
          </a:custGeom>
          <a:solidFill>
            <a:schemeClr val="bg1">
              <a:alpha val="100000"/>
            </a:schemeClr>
          </a:solidFill>
          <a:ln w="9525">
            <a:noFill/>
          </a:ln>
        </p:spPr>
        <p:txBody>
          <a:bodyPr/>
          <a:lstStyle/>
          <a:p>
            <a:endParaRPr lang="zh-CN" altLang="en-US"/>
          </a:p>
        </p:txBody>
      </p:sp>
      <p:sp>
        <p:nvSpPr>
          <p:cNvPr id="33047" name="Oval 281"/>
          <p:cNvSpPr/>
          <p:nvPr/>
        </p:nvSpPr>
        <p:spPr>
          <a:xfrm>
            <a:off x="6534150" y="3116263"/>
            <a:ext cx="55563" cy="55562"/>
          </a:xfrm>
          <a:prstGeom prst="ellipse">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3048" name="Freeform 282"/>
          <p:cNvSpPr/>
          <p:nvPr/>
        </p:nvSpPr>
        <p:spPr>
          <a:xfrm>
            <a:off x="6483350" y="3184525"/>
            <a:ext cx="157163" cy="211138"/>
          </a:xfrm>
          <a:custGeom>
            <a:avLst/>
            <a:gdLst/>
            <a:ahLst/>
            <a:cxnLst>
              <a:cxn ang="0">
                <a:pos x="216734127" y="158771013"/>
              </a:cxn>
              <a:cxn ang="0">
                <a:pos x="249497056" y="158771013"/>
              </a:cxn>
              <a:cxn ang="0">
                <a:pos x="206653470" y="0"/>
              </a:cxn>
              <a:cxn ang="0">
                <a:pos x="45362957" y="0"/>
              </a:cxn>
              <a:cxn ang="0">
                <a:pos x="0" y="158771013"/>
              </a:cxn>
              <a:cxn ang="0">
                <a:pos x="35282300" y="158771013"/>
              </a:cxn>
              <a:cxn ang="0">
                <a:pos x="63004900" y="60483893"/>
              </a:cxn>
              <a:cxn ang="0">
                <a:pos x="73085558" y="60483893"/>
              </a:cxn>
              <a:cxn ang="0">
                <a:pos x="25201643" y="239416204"/>
              </a:cxn>
              <a:cxn ang="0">
                <a:pos x="65524271" y="239416204"/>
              </a:cxn>
              <a:cxn ang="0">
                <a:pos x="65524271" y="335182369"/>
              </a:cxn>
              <a:cxn ang="0">
                <a:pos x="118448514" y="335182369"/>
              </a:cxn>
              <a:cxn ang="0">
                <a:pos x="118448514" y="239416204"/>
              </a:cxn>
              <a:cxn ang="0">
                <a:pos x="131048542" y="239416204"/>
              </a:cxn>
              <a:cxn ang="0">
                <a:pos x="131048542" y="335182369"/>
              </a:cxn>
              <a:cxn ang="0">
                <a:pos x="186492156" y="335182369"/>
              </a:cxn>
              <a:cxn ang="0">
                <a:pos x="186492156" y="239416204"/>
              </a:cxn>
              <a:cxn ang="0">
                <a:pos x="224295414" y="239416204"/>
              </a:cxn>
              <a:cxn ang="0">
                <a:pos x="176411499" y="60483893"/>
              </a:cxn>
              <a:cxn ang="0">
                <a:pos x="189013114" y="60483893"/>
              </a:cxn>
              <a:cxn ang="0">
                <a:pos x="216734127" y="158771013"/>
              </a:cxn>
            </a:cxnLst>
            <a:rect l="0" t="0" r="0" b="0"/>
            <a:pathLst>
              <a:path w="99" h="133">
                <a:moveTo>
                  <a:pt x="86" y="63"/>
                </a:moveTo>
                <a:lnTo>
                  <a:pt x="99" y="63"/>
                </a:lnTo>
                <a:lnTo>
                  <a:pt x="82" y="0"/>
                </a:lnTo>
                <a:lnTo>
                  <a:pt x="18" y="0"/>
                </a:lnTo>
                <a:lnTo>
                  <a:pt x="0" y="63"/>
                </a:lnTo>
                <a:lnTo>
                  <a:pt x="14" y="63"/>
                </a:lnTo>
                <a:lnTo>
                  <a:pt x="25" y="24"/>
                </a:lnTo>
                <a:lnTo>
                  <a:pt x="29" y="24"/>
                </a:lnTo>
                <a:lnTo>
                  <a:pt x="10" y="95"/>
                </a:lnTo>
                <a:lnTo>
                  <a:pt x="26" y="95"/>
                </a:lnTo>
                <a:lnTo>
                  <a:pt x="26" y="133"/>
                </a:lnTo>
                <a:lnTo>
                  <a:pt x="47" y="133"/>
                </a:lnTo>
                <a:lnTo>
                  <a:pt x="47" y="95"/>
                </a:lnTo>
                <a:lnTo>
                  <a:pt x="52" y="95"/>
                </a:lnTo>
                <a:lnTo>
                  <a:pt x="52" y="133"/>
                </a:lnTo>
                <a:lnTo>
                  <a:pt x="74" y="133"/>
                </a:lnTo>
                <a:lnTo>
                  <a:pt x="74" y="95"/>
                </a:lnTo>
                <a:lnTo>
                  <a:pt x="89" y="95"/>
                </a:lnTo>
                <a:lnTo>
                  <a:pt x="70" y="24"/>
                </a:lnTo>
                <a:lnTo>
                  <a:pt x="75" y="24"/>
                </a:lnTo>
                <a:lnTo>
                  <a:pt x="86" y="63"/>
                </a:lnTo>
                <a:close/>
              </a:path>
            </a:pathLst>
          </a:custGeom>
          <a:solidFill>
            <a:schemeClr val="bg1">
              <a:alpha val="100000"/>
            </a:schemeClr>
          </a:solidFill>
          <a:ln w="9525">
            <a:noFill/>
          </a:ln>
        </p:spPr>
        <p:txBody>
          <a:bodyPr/>
          <a:lstStyle/>
          <a:p>
            <a:endParaRPr lang="zh-CN" altLang="en-US"/>
          </a:p>
        </p:txBody>
      </p:sp>
      <p:sp>
        <p:nvSpPr>
          <p:cNvPr id="33049" name="Freeform 283"/>
          <p:cNvSpPr/>
          <p:nvPr/>
        </p:nvSpPr>
        <p:spPr>
          <a:xfrm>
            <a:off x="5811838" y="3975100"/>
            <a:ext cx="53975" cy="50800"/>
          </a:xfrm>
          <a:custGeom>
            <a:avLst/>
            <a:gdLst/>
            <a:ahLst/>
            <a:cxnLst>
              <a:cxn ang="0">
                <a:pos x="65436254" y="0"/>
              </a:cxn>
              <a:cxn ang="0">
                <a:pos x="0" y="86021333"/>
              </a:cxn>
              <a:cxn ang="0">
                <a:pos x="42675671" y="86021333"/>
              </a:cxn>
              <a:cxn ang="0">
                <a:pos x="91040645" y="20071080"/>
              </a:cxn>
              <a:cxn ang="0">
                <a:pos x="65436254" y="0"/>
              </a:cxn>
            </a:cxnLst>
            <a:rect l="0" t="0" r="0" b="0"/>
            <a:pathLst>
              <a:path w="32" h="30">
                <a:moveTo>
                  <a:pt x="23" y="0"/>
                </a:moveTo>
                <a:cubicBezTo>
                  <a:pt x="0" y="30"/>
                  <a:pt x="0" y="30"/>
                  <a:pt x="0" y="30"/>
                </a:cubicBezTo>
                <a:cubicBezTo>
                  <a:pt x="15" y="30"/>
                  <a:pt x="15" y="30"/>
                  <a:pt x="15" y="30"/>
                </a:cubicBezTo>
                <a:cubicBezTo>
                  <a:pt x="32" y="7"/>
                  <a:pt x="32" y="7"/>
                  <a:pt x="32" y="7"/>
                </a:cubicBezTo>
                <a:cubicBezTo>
                  <a:pt x="28" y="6"/>
                  <a:pt x="25" y="4"/>
                  <a:pt x="23" y="0"/>
                </a:cubicBezTo>
                <a:close/>
              </a:path>
            </a:pathLst>
          </a:custGeom>
          <a:solidFill>
            <a:schemeClr val="bg1">
              <a:alpha val="100000"/>
            </a:schemeClr>
          </a:solidFill>
          <a:ln w="9525">
            <a:noFill/>
          </a:ln>
        </p:spPr>
        <p:txBody>
          <a:bodyPr/>
          <a:lstStyle/>
          <a:p>
            <a:endParaRPr lang="zh-CN" altLang="en-US"/>
          </a:p>
        </p:txBody>
      </p:sp>
      <p:sp>
        <p:nvSpPr>
          <p:cNvPr id="33050" name="Freeform 284"/>
          <p:cNvSpPr/>
          <p:nvPr/>
        </p:nvSpPr>
        <p:spPr>
          <a:xfrm>
            <a:off x="5853113" y="3952875"/>
            <a:ext cx="30162" cy="26988"/>
          </a:xfrm>
          <a:custGeom>
            <a:avLst/>
            <a:gdLst/>
            <a:ahLst/>
            <a:cxnLst>
              <a:cxn ang="0">
                <a:pos x="28332763" y="45522009"/>
              </a:cxn>
              <a:cxn ang="0">
                <a:pos x="31480257" y="45522009"/>
              </a:cxn>
              <a:cxn ang="0">
                <a:pos x="34627750" y="45522009"/>
              </a:cxn>
              <a:cxn ang="0">
                <a:pos x="53516259" y="22761005"/>
              </a:cxn>
              <a:cxn ang="0">
                <a:pos x="53516259" y="22761005"/>
              </a:cxn>
              <a:cxn ang="0">
                <a:pos x="53516259" y="17071597"/>
              </a:cxn>
              <a:cxn ang="0">
                <a:pos x="28332763" y="0"/>
              </a:cxn>
              <a:cxn ang="0">
                <a:pos x="22036002" y="0"/>
              </a:cxn>
              <a:cxn ang="0">
                <a:pos x="3147493" y="25606552"/>
              </a:cxn>
              <a:cxn ang="0">
                <a:pos x="3147493" y="28452099"/>
              </a:cxn>
              <a:cxn ang="0">
                <a:pos x="28332763" y="45522009"/>
              </a:cxn>
            </a:cxnLst>
            <a:rect l="0" t="0" r="0" b="0"/>
            <a:pathLst>
              <a:path w="17" h="16">
                <a:moveTo>
                  <a:pt x="9" y="16"/>
                </a:moveTo>
                <a:cubicBezTo>
                  <a:pt x="9" y="16"/>
                  <a:pt x="10" y="16"/>
                  <a:pt x="10" y="16"/>
                </a:cubicBezTo>
                <a:cubicBezTo>
                  <a:pt x="10" y="16"/>
                  <a:pt x="11" y="16"/>
                  <a:pt x="11" y="16"/>
                </a:cubicBezTo>
                <a:cubicBezTo>
                  <a:pt x="15" y="15"/>
                  <a:pt x="17" y="12"/>
                  <a:pt x="17" y="8"/>
                </a:cubicBezTo>
                <a:cubicBezTo>
                  <a:pt x="17" y="8"/>
                  <a:pt x="17" y="8"/>
                  <a:pt x="17" y="8"/>
                </a:cubicBezTo>
                <a:cubicBezTo>
                  <a:pt x="17" y="7"/>
                  <a:pt x="17" y="6"/>
                  <a:pt x="17" y="6"/>
                </a:cubicBezTo>
                <a:cubicBezTo>
                  <a:pt x="16" y="2"/>
                  <a:pt x="13" y="0"/>
                  <a:pt x="9" y="0"/>
                </a:cubicBezTo>
                <a:cubicBezTo>
                  <a:pt x="8" y="0"/>
                  <a:pt x="8" y="0"/>
                  <a:pt x="7" y="0"/>
                </a:cubicBezTo>
                <a:cubicBezTo>
                  <a:pt x="3" y="1"/>
                  <a:pt x="0" y="5"/>
                  <a:pt x="1" y="9"/>
                </a:cubicBezTo>
                <a:cubicBezTo>
                  <a:pt x="1" y="9"/>
                  <a:pt x="1" y="10"/>
                  <a:pt x="1" y="10"/>
                </a:cubicBezTo>
                <a:cubicBezTo>
                  <a:pt x="2" y="14"/>
                  <a:pt x="5" y="16"/>
                  <a:pt x="9" y="16"/>
                </a:cubicBezTo>
                <a:close/>
              </a:path>
            </a:pathLst>
          </a:custGeom>
          <a:solidFill>
            <a:schemeClr val="bg1">
              <a:alpha val="100000"/>
            </a:schemeClr>
          </a:solidFill>
          <a:ln w="9525">
            <a:noFill/>
          </a:ln>
        </p:spPr>
        <p:txBody>
          <a:bodyPr/>
          <a:lstStyle/>
          <a:p>
            <a:endParaRPr lang="zh-CN" altLang="en-US"/>
          </a:p>
        </p:txBody>
      </p:sp>
      <p:sp>
        <p:nvSpPr>
          <p:cNvPr id="33051" name="Freeform 285"/>
          <p:cNvSpPr/>
          <p:nvPr/>
        </p:nvSpPr>
        <p:spPr>
          <a:xfrm>
            <a:off x="5907088" y="3975100"/>
            <a:ext cx="53975" cy="50800"/>
          </a:xfrm>
          <a:custGeom>
            <a:avLst/>
            <a:gdLst/>
            <a:ahLst/>
            <a:cxnLst>
              <a:cxn ang="0">
                <a:pos x="51210468" y="86021333"/>
              </a:cxn>
              <a:cxn ang="0">
                <a:pos x="91040645" y="86021333"/>
              </a:cxn>
              <a:cxn ang="0">
                <a:pos x="28449885" y="0"/>
              </a:cxn>
              <a:cxn ang="0">
                <a:pos x="0" y="20071080"/>
              </a:cxn>
              <a:cxn ang="0">
                <a:pos x="51210468" y="86021333"/>
              </a:cxn>
            </a:cxnLst>
            <a:rect l="0" t="0" r="0" b="0"/>
            <a:pathLst>
              <a:path w="32" h="30">
                <a:moveTo>
                  <a:pt x="18" y="30"/>
                </a:moveTo>
                <a:cubicBezTo>
                  <a:pt x="32" y="30"/>
                  <a:pt x="32" y="30"/>
                  <a:pt x="32" y="30"/>
                </a:cubicBezTo>
                <a:cubicBezTo>
                  <a:pt x="10" y="0"/>
                  <a:pt x="10" y="0"/>
                  <a:pt x="10" y="0"/>
                </a:cubicBezTo>
                <a:cubicBezTo>
                  <a:pt x="8" y="4"/>
                  <a:pt x="5" y="6"/>
                  <a:pt x="0" y="7"/>
                </a:cubicBezTo>
                <a:lnTo>
                  <a:pt x="18" y="30"/>
                </a:lnTo>
                <a:close/>
              </a:path>
            </a:pathLst>
          </a:custGeom>
          <a:solidFill>
            <a:schemeClr val="bg1">
              <a:alpha val="100000"/>
            </a:schemeClr>
          </a:solidFill>
          <a:ln w="9525">
            <a:noFill/>
          </a:ln>
        </p:spPr>
        <p:txBody>
          <a:bodyPr/>
          <a:lstStyle/>
          <a:p>
            <a:endParaRPr lang="zh-CN" altLang="en-US"/>
          </a:p>
        </p:txBody>
      </p:sp>
      <p:sp>
        <p:nvSpPr>
          <p:cNvPr id="33052" name="Freeform 286"/>
          <p:cNvSpPr/>
          <p:nvPr/>
        </p:nvSpPr>
        <p:spPr>
          <a:xfrm>
            <a:off x="5889625" y="3952875"/>
            <a:ext cx="28575" cy="26988"/>
          </a:xfrm>
          <a:custGeom>
            <a:avLst/>
            <a:gdLst/>
            <a:ahLst/>
            <a:cxnLst>
              <a:cxn ang="0">
                <a:pos x="28253951" y="0"/>
              </a:cxn>
              <a:cxn ang="0">
                <a:pos x="25428388" y="0"/>
              </a:cxn>
              <a:cxn ang="0">
                <a:pos x="0" y="17071597"/>
              </a:cxn>
              <a:cxn ang="0">
                <a:pos x="0" y="22761005"/>
              </a:cxn>
              <a:cxn ang="0">
                <a:pos x="0" y="22761005"/>
              </a:cxn>
              <a:cxn ang="0">
                <a:pos x="19777262" y="45522009"/>
              </a:cxn>
              <a:cxn ang="0">
                <a:pos x="22602825" y="45522009"/>
              </a:cxn>
              <a:cxn ang="0">
                <a:pos x="25428388" y="45522009"/>
              </a:cxn>
              <a:cxn ang="0">
                <a:pos x="48031213" y="28452099"/>
              </a:cxn>
              <a:cxn ang="0">
                <a:pos x="48031213" y="25606552"/>
              </a:cxn>
              <a:cxn ang="0">
                <a:pos x="28253951" y="0"/>
              </a:cxn>
            </a:cxnLst>
            <a:rect l="0" t="0" r="0" b="0"/>
            <a:pathLst>
              <a:path w="17" h="16">
                <a:moveTo>
                  <a:pt x="10" y="0"/>
                </a:moveTo>
                <a:cubicBezTo>
                  <a:pt x="10" y="0"/>
                  <a:pt x="9" y="0"/>
                  <a:pt x="9" y="0"/>
                </a:cubicBezTo>
                <a:cubicBezTo>
                  <a:pt x="5" y="0"/>
                  <a:pt x="1" y="2"/>
                  <a:pt x="0" y="6"/>
                </a:cubicBezTo>
                <a:cubicBezTo>
                  <a:pt x="0" y="6"/>
                  <a:pt x="0" y="7"/>
                  <a:pt x="0" y="8"/>
                </a:cubicBezTo>
                <a:cubicBezTo>
                  <a:pt x="0" y="8"/>
                  <a:pt x="0" y="8"/>
                  <a:pt x="0" y="8"/>
                </a:cubicBezTo>
                <a:cubicBezTo>
                  <a:pt x="0" y="12"/>
                  <a:pt x="3" y="15"/>
                  <a:pt x="7" y="16"/>
                </a:cubicBezTo>
                <a:cubicBezTo>
                  <a:pt x="7" y="16"/>
                  <a:pt x="7" y="16"/>
                  <a:pt x="8" y="16"/>
                </a:cubicBezTo>
                <a:cubicBezTo>
                  <a:pt x="8" y="16"/>
                  <a:pt x="8" y="16"/>
                  <a:pt x="9" y="16"/>
                </a:cubicBezTo>
                <a:cubicBezTo>
                  <a:pt x="12" y="16"/>
                  <a:pt x="16" y="14"/>
                  <a:pt x="17" y="10"/>
                </a:cubicBezTo>
                <a:cubicBezTo>
                  <a:pt x="17" y="10"/>
                  <a:pt x="17" y="9"/>
                  <a:pt x="17" y="9"/>
                </a:cubicBezTo>
                <a:cubicBezTo>
                  <a:pt x="17" y="5"/>
                  <a:pt x="15" y="1"/>
                  <a:pt x="10" y="0"/>
                </a:cubicBezTo>
                <a:close/>
              </a:path>
            </a:pathLst>
          </a:custGeom>
          <a:solidFill>
            <a:schemeClr val="bg1">
              <a:alpha val="100000"/>
            </a:schemeClr>
          </a:solidFill>
          <a:ln w="9525">
            <a:noFill/>
          </a:ln>
        </p:spPr>
        <p:txBody>
          <a:bodyPr/>
          <a:lstStyle/>
          <a:p>
            <a:endParaRPr lang="zh-CN" altLang="en-US"/>
          </a:p>
        </p:txBody>
      </p:sp>
      <p:sp>
        <p:nvSpPr>
          <p:cNvPr id="33053" name="Freeform 287"/>
          <p:cNvSpPr/>
          <p:nvPr/>
        </p:nvSpPr>
        <p:spPr>
          <a:xfrm>
            <a:off x="5786438" y="4030663"/>
            <a:ext cx="200025" cy="100012"/>
          </a:xfrm>
          <a:custGeom>
            <a:avLst/>
            <a:gdLst/>
            <a:ahLst/>
            <a:cxnLst>
              <a:cxn ang="0">
                <a:pos x="0" y="0"/>
              </a:cxn>
              <a:cxn ang="0">
                <a:pos x="42843450" y="158769844"/>
              </a:cxn>
              <a:cxn ang="0">
                <a:pos x="277217188" y="158769844"/>
              </a:cxn>
              <a:cxn ang="0">
                <a:pos x="317539688" y="0"/>
              </a:cxn>
              <a:cxn ang="0">
                <a:pos x="284778450" y="0"/>
              </a:cxn>
              <a:cxn ang="0">
                <a:pos x="244455950" y="0"/>
              </a:cxn>
              <a:cxn ang="0">
                <a:pos x="73085325" y="0"/>
              </a:cxn>
              <a:cxn ang="0">
                <a:pos x="35282188" y="0"/>
              </a:cxn>
              <a:cxn ang="0">
                <a:pos x="0" y="0"/>
              </a:cxn>
            </a:cxnLst>
            <a:rect l="0" t="0" r="0" b="0"/>
            <a:pathLst>
              <a:path w="126" h="63">
                <a:moveTo>
                  <a:pt x="0" y="0"/>
                </a:moveTo>
                <a:lnTo>
                  <a:pt x="17" y="63"/>
                </a:lnTo>
                <a:lnTo>
                  <a:pt x="110" y="63"/>
                </a:lnTo>
                <a:lnTo>
                  <a:pt x="126" y="0"/>
                </a:lnTo>
                <a:lnTo>
                  <a:pt x="113" y="0"/>
                </a:lnTo>
                <a:lnTo>
                  <a:pt x="97" y="0"/>
                </a:lnTo>
                <a:lnTo>
                  <a:pt x="29" y="0"/>
                </a:lnTo>
                <a:lnTo>
                  <a:pt x="14" y="0"/>
                </a:lnTo>
                <a:lnTo>
                  <a:pt x="0" y="0"/>
                </a:lnTo>
                <a:close/>
              </a:path>
            </a:pathLst>
          </a:custGeom>
          <a:solidFill>
            <a:schemeClr val="bg1">
              <a:alpha val="100000"/>
            </a:schemeClr>
          </a:solidFill>
          <a:ln w="9525">
            <a:noFill/>
          </a:ln>
        </p:spPr>
        <p:txBody>
          <a:bodyPr/>
          <a:lstStyle/>
          <a:p>
            <a:endParaRPr lang="zh-CN" altLang="en-US"/>
          </a:p>
        </p:txBody>
      </p:sp>
      <p:sp>
        <p:nvSpPr>
          <p:cNvPr id="33054" name="Freeform 288"/>
          <p:cNvSpPr/>
          <p:nvPr/>
        </p:nvSpPr>
        <p:spPr>
          <a:xfrm>
            <a:off x="5992813" y="4111625"/>
            <a:ext cx="220662" cy="212725"/>
          </a:xfrm>
          <a:custGeom>
            <a:avLst/>
            <a:gdLst/>
            <a:ahLst/>
            <a:cxnLst>
              <a:cxn ang="0">
                <a:pos x="187277537" y="362015405"/>
              </a:cxn>
              <a:cxn ang="0">
                <a:pos x="374553376" y="173767394"/>
              </a:cxn>
              <a:cxn ang="0">
                <a:pos x="259306706" y="0"/>
              </a:cxn>
              <a:cxn ang="0">
                <a:pos x="233375526" y="34754160"/>
              </a:cxn>
              <a:cxn ang="0">
                <a:pos x="334216363" y="173767394"/>
              </a:cxn>
              <a:cxn ang="0">
                <a:pos x="187277537" y="321470020"/>
              </a:cxn>
              <a:cxn ang="0">
                <a:pos x="40337014" y="173767394"/>
              </a:cxn>
              <a:cxn ang="0">
                <a:pos x="141177850" y="34754160"/>
              </a:cxn>
              <a:cxn ang="0">
                <a:pos x="115246670" y="0"/>
              </a:cxn>
              <a:cxn ang="0">
                <a:pos x="0" y="173767394"/>
              </a:cxn>
              <a:cxn ang="0">
                <a:pos x="187277537" y="362015405"/>
              </a:cxn>
            </a:cxnLst>
            <a:rect l="0" t="0" r="0" b="0"/>
            <a:pathLst>
              <a:path w="130" h="125">
                <a:moveTo>
                  <a:pt x="65" y="125"/>
                </a:moveTo>
                <a:cubicBezTo>
                  <a:pt x="101" y="125"/>
                  <a:pt x="130" y="96"/>
                  <a:pt x="130" y="60"/>
                </a:cubicBezTo>
                <a:cubicBezTo>
                  <a:pt x="130" y="33"/>
                  <a:pt x="113" y="10"/>
                  <a:pt x="90" y="0"/>
                </a:cubicBezTo>
                <a:cubicBezTo>
                  <a:pt x="81" y="12"/>
                  <a:pt x="81" y="12"/>
                  <a:pt x="81" y="12"/>
                </a:cubicBezTo>
                <a:cubicBezTo>
                  <a:pt x="101" y="19"/>
                  <a:pt x="116" y="38"/>
                  <a:pt x="116" y="60"/>
                </a:cubicBezTo>
                <a:cubicBezTo>
                  <a:pt x="116" y="88"/>
                  <a:pt x="93" y="111"/>
                  <a:pt x="65" y="111"/>
                </a:cubicBezTo>
                <a:cubicBezTo>
                  <a:pt x="37" y="111"/>
                  <a:pt x="14" y="88"/>
                  <a:pt x="14" y="60"/>
                </a:cubicBezTo>
                <a:cubicBezTo>
                  <a:pt x="14" y="38"/>
                  <a:pt x="29" y="19"/>
                  <a:pt x="49" y="12"/>
                </a:cubicBezTo>
                <a:cubicBezTo>
                  <a:pt x="40" y="0"/>
                  <a:pt x="40" y="0"/>
                  <a:pt x="40" y="0"/>
                </a:cubicBezTo>
                <a:cubicBezTo>
                  <a:pt x="17" y="10"/>
                  <a:pt x="0" y="33"/>
                  <a:pt x="0" y="60"/>
                </a:cubicBezTo>
                <a:cubicBezTo>
                  <a:pt x="0" y="96"/>
                  <a:pt x="29" y="125"/>
                  <a:pt x="65" y="125"/>
                </a:cubicBezTo>
                <a:close/>
              </a:path>
            </a:pathLst>
          </a:custGeom>
          <a:solidFill>
            <a:schemeClr val="bg1">
              <a:alpha val="100000"/>
            </a:schemeClr>
          </a:solidFill>
          <a:ln w="9525">
            <a:noFill/>
          </a:ln>
        </p:spPr>
        <p:txBody>
          <a:bodyPr/>
          <a:lstStyle/>
          <a:p>
            <a:endParaRPr lang="zh-CN" altLang="en-US"/>
          </a:p>
        </p:txBody>
      </p:sp>
      <p:sp>
        <p:nvSpPr>
          <p:cNvPr id="33055" name="Freeform 289"/>
          <p:cNvSpPr/>
          <p:nvPr/>
        </p:nvSpPr>
        <p:spPr>
          <a:xfrm>
            <a:off x="6051550" y="4064000"/>
            <a:ext cx="101600" cy="76200"/>
          </a:xfrm>
          <a:custGeom>
            <a:avLst/>
            <a:gdLst/>
            <a:ahLst/>
            <a:cxnLst>
              <a:cxn ang="0">
                <a:pos x="52924075" y="105846563"/>
              </a:cxn>
              <a:cxn ang="0">
                <a:pos x="65524063" y="120967500"/>
              </a:cxn>
              <a:cxn ang="0">
                <a:pos x="80645000" y="120967500"/>
              </a:cxn>
              <a:cxn ang="0">
                <a:pos x="98286888" y="120967500"/>
              </a:cxn>
              <a:cxn ang="0">
                <a:pos x="110886875" y="105846563"/>
              </a:cxn>
              <a:cxn ang="0">
                <a:pos x="136088438" y="70564375"/>
              </a:cxn>
              <a:cxn ang="0">
                <a:pos x="161290000" y="32762825"/>
              </a:cxn>
              <a:cxn ang="0">
                <a:pos x="138609388" y="0"/>
              </a:cxn>
              <a:cxn ang="0">
                <a:pos x="80645000" y="0"/>
              </a:cxn>
              <a:cxn ang="0">
                <a:pos x="25201563" y="0"/>
              </a:cxn>
              <a:cxn ang="0">
                <a:pos x="0" y="32762825"/>
              </a:cxn>
              <a:cxn ang="0">
                <a:pos x="27722513" y="70564375"/>
              </a:cxn>
              <a:cxn ang="0">
                <a:pos x="52924075" y="105846563"/>
              </a:cxn>
            </a:cxnLst>
            <a:rect l="0" t="0" r="0" b="0"/>
            <a:pathLst>
              <a:path w="64" h="48">
                <a:moveTo>
                  <a:pt x="21" y="42"/>
                </a:moveTo>
                <a:lnTo>
                  <a:pt x="26" y="48"/>
                </a:lnTo>
                <a:lnTo>
                  <a:pt x="32" y="48"/>
                </a:lnTo>
                <a:lnTo>
                  <a:pt x="39" y="48"/>
                </a:lnTo>
                <a:lnTo>
                  <a:pt x="44" y="42"/>
                </a:lnTo>
                <a:lnTo>
                  <a:pt x="54" y="28"/>
                </a:lnTo>
                <a:lnTo>
                  <a:pt x="64" y="13"/>
                </a:lnTo>
                <a:lnTo>
                  <a:pt x="55" y="0"/>
                </a:lnTo>
                <a:lnTo>
                  <a:pt x="32" y="0"/>
                </a:lnTo>
                <a:lnTo>
                  <a:pt x="10" y="0"/>
                </a:lnTo>
                <a:lnTo>
                  <a:pt x="0" y="13"/>
                </a:lnTo>
                <a:lnTo>
                  <a:pt x="11" y="28"/>
                </a:lnTo>
                <a:lnTo>
                  <a:pt x="21" y="42"/>
                </a:lnTo>
                <a:close/>
              </a:path>
            </a:pathLst>
          </a:custGeom>
          <a:solidFill>
            <a:schemeClr val="bg1">
              <a:alpha val="100000"/>
            </a:schemeClr>
          </a:solidFill>
          <a:ln w="9525">
            <a:noFill/>
          </a:ln>
        </p:spPr>
        <p:txBody>
          <a:bodyPr/>
          <a:lstStyle/>
          <a:p>
            <a:endParaRPr lang="zh-CN" altLang="en-US"/>
          </a:p>
        </p:txBody>
      </p:sp>
      <p:sp>
        <p:nvSpPr>
          <p:cNvPr id="33056" name="Freeform 290"/>
          <p:cNvSpPr>
            <a:spLocks noEditPoints="1"/>
          </p:cNvSpPr>
          <p:nvPr/>
        </p:nvSpPr>
        <p:spPr>
          <a:xfrm>
            <a:off x="5734050" y="2978150"/>
            <a:ext cx="217488" cy="107950"/>
          </a:xfrm>
          <a:custGeom>
            <a:avLst/>
            <a:gdLst/>
            <a:ahLst/>
            <a:cxnLst>
              <a:cxn ang="0">
                <a:pos x="315511022" y="128025327"/>
              </a:cxn>
              <a:cxn ang="0">
                <a:pos x="366674652" y="65436254"/>
              </a:cxn>
              <a:cxn ang="0">
                <a:pos x="315511022" y="0"/>
              </a:cxn>
              <a:cxn ang="0">
                <a:pos x="315511022" y="31295380"/>
              </a:cxn>
              <a:cxn ang="0">
                <a:pos x="338249476" y="65436254"/>
              </a:cxn>
              <a:cxn ang="0">
                <a:pos x="315511022" y="99575441"/>
              </a:cxn>
              <a:cxn ang="0">
                <a:pos x="315511022" y="128025327"/>
              </a:cxn>
              <a:cxn ang="0">
                <a:pos x="153490892" y="182081289"/>
              </a:cxn>
              <a:cxn ang="0">
                <a:pos x="275715776" y="125181519"/>
              </a:cxn>
              <a:cxn ang="0">
                <a:pos x="304140951" y="130870821"/>
              </a:cxn>
              <a:cxn ang="0">
                <a:pos x="315511022" y="128025327"/>
              </a:cxn>
              <a:cxn ang="0">
                <a:pos x="315511022" y="99575441"/>
              </a:cxn>
              <a:cxn ang="0">
                <a:pos x="304140951" y="102420936"/>
              </a:cxn>
              <a:cxn ang="0">
                <a:pos x="289928364" y="99575441"/>
              </a:cxn>
              <a:cxn ang="0">
                <a:pos x="309825987" y="28449885"/>
              </a:cxn>
              <a:cxn ang="0">
                <a:pos x="309825987" y="28449885"/>
              </a:cxn>
              <a:cxn ang="0">
                <a:pos x="309825987" y="28449885"/>
              </a:cxn>
              <a:cxn ang="0">
                <a:pos x="315511022" y="31295380"/>
              </a:cxn>
              <a:cxn ang="0">
                <a:pos x="315511022" y="0"/>
              </a:cxn>
              <a:cxn ang="0">
                <a:pos x="306983469" y="0"/>
              </a:cxn>
              <a:cxn ang="0">
                <a:pos x="306983469" y="0"/>
              </a:cxn>
              <a:cxn ang="0">
                <a:pos x="2842518" y="0"/>
              </a:cxn>
              <a:cxn ang="0">
                <a:pos x="0" y="28449885"/>
              </a:cxn>
              <a:cxn ang="0">
                <a:pos x="153490892" y="182081289"/>
              </a:cxn>
            </a:cxnLst>
            <a:rect l="0" t="0" r="0" b="0"/>
            <a:pathLst>
              <a:path w="129" h="64">
                <a:moveTo>
                  <a:pt x="111" y="45"/>
                </a:moveTo>
                <a:cubicBezTo>
                  <a:pt x="121" y="43"/>
                  <a:pt x="129" y="34"/>
                  <a:pt x="129" y="23"/>
                </a:cubicBezTo>
                <a:cubicBezTo>
                  <a:pt x="129" y="12"/>
                  <a:pt x="121" y="2"/>
                  <a:pt x="111" y="0"/>
                </a:cubicBezTo>
                <a:cubicBezTo>
                  <a:pt x="111" y="11"/>
                  <a:pt x="111" y="11"/>
                  <a:pt x="111" y="11"/>
                </a:cubicBezTo>
                <a:cubicBezTo>
                  <a:pt x="116" y="12"/>
                  <a:pt x="119" y="17"/>
                  <a:pt x="119" y="23"/>
                </a:cubicBezTo>
                <a:cubicBezTo>
                  <a:pt x="119" y="28"/>
                  <a:pt x="116" y="33"/>
                  <a:pt x="111" y="35"/>
                </a:cubicBezTo>
                <a:lnTo>
                  <a:pt x="111" y="45"/>
                </a:lnTo>
                <a:close/>
                <a:moveTo>
                  <a:pt x="54" y="64"/>
                </a:moveTo>
                <a:cubicBezTo>
                  <a:pt x="72" y="64"/>
                  <a:pt x="87" y="56"/>
                  <a:pt x="97" y="44"/>
                </a:cubicBezTo>
                <a:cubicBezTo>
                  <a:pt x="100" y="45"/>
                  <a:pt x="103" y="46"/>
                  <a:pt x="107" y="46"/>
                </a:cubicBezTo>
                <a:cubicBezTo>
                  <a:pt x="108" y="46"/>
                  <a:pt x="110" y="46"/>
                  <a:pt x="111" y="45"/>
                </a:cubicBezTo>
                <a:cubicBezTo>
                  <a:pt x="111" y="35"/>
                  <a:pt x="111" y="35"/>
                  <a:pt x="111" y="35"/>
                </a:cubicBezTo>
                <a:cubicBezTo>
                  <a:pt x="110" y="35"/>
                  <a:pt x="108" y="36"/>
                  <a:pt x="107" y="36"/>
                </a:cubicBezTo>
                <a:cubicBezTo>
                  <a:pt x="105" y="36"/>
                  <a:pt x="104" y="35"/>
                  <a:pt x="102" y="35"/>
                </a:cubicBezTo>
                <a:cubicBezTo>
                  <a:pt x="106" y="28"/>
                  <a:pt x="109" y="19"/>
                  <a:pt x="109" y="10"/>
                </a:cubicBezTo>
                <a:cubicBezTo>
                  <a:pt x="109" y="10"/>
                  <a:pt x="109" y="10"/>
                  <a:pt x="109" y="10"/>
                </a:cubicBezTo>
                <a:cubicBezTo>
                  <a:pt x="109" y="10"/>
                  <a:pt x="109" y="10"/>
                  <a:pt x="109" y="10"/>
                </a:cubicBezTo>
                <a:cubicBezTo>
                  <a:pt x="109" y="10"/>
                  <a:pt x="110" y="10"/>
                  <a:pt x="111" y="11"/>
                </a:cubicBezTo>
                <a:cubicBezTo>
                  <a:pt x="111" y="0"/>
                  <a:pt x="111" y="0"/>
                  <a:pt x="111" y="0"/>
                </a:cubicBezTo>
                <a:cubicBezTo>
                  <a:pt x="110" y="0"/>
                  <a:pt x="109" y="0"/>
                  <a:pt x="108" y="0"/>
                </a:cubicBezTo>
                <a:cubicBezTo>
                  <a:pt x="108" y="0"/>
                  <a:pt x="108" y="0"/>
                  <a:pt x="108" y="0"/>
                </a:cubicBezTo>
                <a:cubicBezTo>
                  <a:pt x="1" y="0"/>
                  <a:pt x="1" y="0"/>
                  <a:pt x="1" y="0"/>
                </a:cubicBezTo>
                <a:cubicBezTo>
                  <a:pt x="1" y="3"/>
                  <a:pt x="0" y="7"/>
                  <a:pt x="0" y="10"/>
                </a:cubicBezTo>
                <a:cubicBezTo>
                  <a:pt x="0" y="40"/>
                  <a:pt x="25" y="64"/>
                  <a:pt x="54" y="64"/>
                </a:cubicBezTo>
                <a:close/>
              </a:path>
            </a:pathLst>
          </a:custGeom>
          <a:solidFill>
            <a:schemeClr val="bg1">
              <a:alpha val="100000"/>
            </a:schemeClr>
          </a:solidFill>
          <a:ln w="9525">
            <a:noFill/>
          </a:ln>
        </p:spPr>
        <p:txBody>
          <a:bodyPr/>
          <a:lstStyle/>
          <a:p>
            <a:endParaRPr lang="zh-CN" altLang="en-US"/>
          </a:p>
        </p:txBody>
      </p:sp>
      <p:sp>
        <p:nvSpPr>
          <p:cNvPr id="33057" name="Rectangle 291"/>
          <p:cNvSpPr/>
          <p:nvPr/>
        </p:nvSpPr>
        <p:spPr>
          <a:xfrm>
            <a:off x="5734050" y="3095625"/>
            <a:ext cx="198438" cy="17463"/>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3058" name="Freeform 292"/>
          <p:cNvSpPr/>
          <p:nvPr/>
        </p:nvSpPr>
        <p:spPr>
          <a:xfrm>
            <a:off x="5780088" y="2881313"/>
            <a:ext cx="34925" cy="88900"/>
          </a:xfrm>
          <a:custGeom>
            <a:avLst/>
            <a:gdLst/>
            <a:ahLst/>
            <a:cxnLst>
              <a:cxn ang="0">
                <a:pos x="19361755" y="112540691"/>
              </a:cxn>
              <a:cxn ang="0">
                <a:pos x="27658937" y="143489632"/>
              </a:cxn>
              <a:cxn ang="0">
                <a:pos x="52552146" y="92846825"/>
              </a:cxn>
              <a:cxn ang="0">
                <a:pos x="38721846" y="61897883"/>
              </a:cxn>
              <a:cxn ang="0">
                <a:pos x="35956119" y="36576479"/>
              </a:cxn>
              <a:cxn ang="0">
                <a:pos x="22127482" y="11253398"/>
              </a:cxn>
              <a:cxn ang="0">
                <a:pos x="5531455" y="64710813"/>
              </a:cxn>
              <a:cxn ang="0">
                <a:pos x="19361755" y="112540691"/>
              </a:cxn>
            </a:cxnLst>
            <a:rect l="0" t="0" r="0" b="0"/>
            <a:pathLst>
              <a:path w="21" h="53">
                <a:moveTo>
                  <a:pt x="7" y="40"/>
                </a:moveTo>
                <a:cubicBezTo>
                  <a:pt x="1" y="43"/>
                  <a:pt x="4" y="53"/>
                  <a:pt x="10" y="51"/>
                </a:cubicBezTo>
                <a:cubicBezTo>
                  <a:pt x="18" y="48"/>
                  <a:pt x="21" y="40"/>
                  <a:pt x="19" y="33"/>
                </a:cubicBezTo>
                <a:cubicBezTo>
                  <a:pt x="18" y="29"/>
                  <a:pt x="16" y="25"/>
                  <a:pt x="14" y="22"/>
                </a:cubicBezTo>
                <a:cubicBezTo>
                  <a:pt x="13" y="20"/>
                  <a:pt x="11" y="15"/>
                  <a:pt x="13" y="13"/>
                </a:cubicBezTo>
                <a:cubicBezTo>
                  <a:pt x="20" y="10"/>
                  <a:pt x="14" y="0"/>
                  <a:pt x="8" y="4"/>
                </a:cubicBezTo>
                <a:cubicBezTo>
                  <a:pt x="1" y="8"/>
                  <a:pt x="0" y="16"/>
                  <a:pt x="2" y="23"/>
                </a:cubicBezTo>
                <a:cubicBezTo>
                  <a:pt x="3" y="25"/>
                  <a:pt x="12" y="39"/>
                  <a:pt x="7" y="40"/>
                </a:cubicBezTo>
                <a:close/>
              </a:path>
            </a:pathLst>
          </a:custGeom>
          <a:solidFill>
            <a:schemeClr val="bg1">
              <a:alpha val="100000"/>
            </a:schemeClr>
          </a:solidFill>
          <a:ln w="9525">
            <a:noFill/>
          </a:ln>
        </p:spPr>
        <p:txBody>
          <a:bodyPr/>
          <a:lstStyle/>
          <a:p>
            <a:endParaRPr lang="zh-CN" altLang="en-US"/>
          </a:p>
        </p:txBody>
      </p:sp>
      <p:sp>
        <p:nvSpPr>
          <p:cNvPr id="33059" name="Freeform 293"/>
          <p:cNvSpPr/>
          <p:nvPr/>
        </p:nvSpPr>
        <p:spPr>
          <a:xfrm>
            <a:off x="5830888" y="2881313"/>
            <a:ext cx="34925" cy="88900"/>
          </a:xfrm>
          <a:custGeom>
            <a:avLst/>
            <a:gdLst/>
            <a:ahLst/>
            <a:cxnLst>
              <a:cxn ang="0">
                <a:pos x="22127482" y="112540691"/>
              </a:cxn>
              <a:cxn ang="0">
                <a:pos x="30424664" y="143489632"/>
              </a:cxn>
              <a:cxn ang="0">
                <a:pos x="52552146" y="92846825"/>
              </a:cxn>
              <a:cxn ang="0">
                <a:pos x="38721846" y="61897883"/>
              </a:cxn>
              <a:cxn ang="0">
                <a:pos x="38721846" y="36576479"/>
              </a:cxn>
              <a:cxn ang="0">
                <a:pos x="22127482" y="11253398"/>
              </a:cxn>
              <a:cxn ang="0">
                <a:pos x="8297182" y="64710813"/>
              </a:cxn>
              <a:cxn ang="0">
                <a:pos x="22127482" y="112540691"/>
              </a:cxn>
            </a:cxnLst>
            <a:rect l="0" t="0" r="0" b="0"/>
            <a:pathLst>
              <a:path w="21" h="53">
                <a:moveTo>
                  <a:pt x="8" y="40"/>
                </a:moveTo>
                <a:cubicBezTo>
                  <a:pt x="1" y="43"/>
                  <a:pt x="4" y="53"/>
                  <a:pt x="11" y="51"/>
                </a:cubicBezTo>
                <a:cubicBezTo>
                  <a:pt x="19" y="48"/>
                  <a:pt x="21" y="40"/>
                  <a:pt x="19" y="33"/>
                </a:cubicBezTo>
                <a:cubicBezTo>
                  <a:pt x="18" y="29"/>
                  <a:pt x="16" y="25"/>
                  <a:pt x="14" y="22"/>
                </a:cubicBezTo>
                <a:cubicBezTo>
                  <a:pt x="13" y="20"/>
                  <a:pt x="11" y="15"/>
                  <a:pt x="14" y="13"/>
                </a:cubicBezTo>
                <a:cubicBezTo>
                  <a:pt x="20" y="10"/>
                  <a:pt x="14" y="0"/>
                  <a:pt x="8" y="4"/>
                </a:cubicBezTo>
                <a:cubicBezTo>
                  <a:pt x="2" y="8"/>
                  <a:pt x="0" y="16"/>
                  <a:pt x="3" y="23"/>
                </a:cubicBezTo>
                <a:cubicBezTo>
                  <a:pt x="4" y="25"/>
                  <a:pt x="13" y="39"/>
                  <a:pt x="8" y="40"/>
                </a:cubicBezTo>
                <a:close/>
              </a:path>
            </a:pathLst>
          </a:custGeom>
          <a:solidFill>
            <a:schemeClr val="bg1">
              <a:alpha val="100000"/>
            </a:schemeClr>
          </a:solidFill>
          <a:ln w="9525">
            <a:noFill/>
          </a:ln>
        </p:spPr>
        <p:txBody>
          <a:bodyPr/>
          <a:lstStyle/>
          <a:p>
            <a:endParaRPr lang="zh-CN" altLang="en-US"/>
          </a:p>
        </p:txBody>
      </p:sp>
      <p:sp>
        <p:nvSpPr>
          <p:cNvPr id="33060" name="Rectangle 294"/>
          <p:cNvSpPr/>
          <p:nvPr/>
        </p:nvSpPr>
        <p:spPr>
          <a:xfrm>
            <a:off x="5980113" y="3721100"/>
            <a:ext cx="285750" cy="180975"/>
          </a:xfrm>
          <a:prstGeom prst="rect">
            <a:avLst/>
          </a:prstGeom>
          <a:solidFill>
            <a:schemeClr val="bg1"/>
          </a:solidFill>
          <a:ln w="9525">
            <a:noFill/>
          </a:ln>
        </p:spPr>
        <p:txBody>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endParaRPr sz="1800">
              <a:latin typeface="Century Gothic" pitchFamily="2" charset="0"/>
              <a:ea typeface="Microsoft JhengHei" panose="020B0604030504040204" pitchFamily="2" charset="-120"/>
            </a:endParaRPr>
          </a:p>
        </p:txBody>
      </p:sp>
      <p:sp>
        <p:nvSpPr>
          <p:cNvPr id="33061" name="Freeform 295"/>
          <p:cNvSpPr/>
          <p:nvPr/>
        </p:nvSpPr>
        <p:spPr>
          <a:xfrm>
            <a:off x="6002338" y="3927475"/>
            <a:ext cx="46037" cy="30163"/>
          </a:xfrm>
          <a:custGeom>
            <a:avLst/>
            <a:gdLst/>
            <a:ahLst/>
            <a:cxnLst>
              <a:cxn ang="0">
                <a:pos x="8721454" y="47736299"/>
              </a:cxn>
              <a:cxn ang="0">
                <a:pos x="8721454" y="50544809"/>
              </a:cxn>
              <a:cxn ang="0">
                <a:pos x="72683898" y="50544809"/>
              </a:cxn>
              <a:cxn ang="0">
                <a:pos x="72683898" y="47736299"/>
              </a:cxn>
              <a:cxn ang="0">
                <a:pos x="78498200" y="42120954"/>
              </a:cxn>
              <a:cxn ang="0">
                <a:pos x="78498200" y="39312443"/>
              </a:cxn>
              <a:cxn ang="0">
                <a:pos x="40703528" y="0"/>
              </a:cxn>
              <a:cxn ang="0">
                <a:pos x="0" y="39312443"/>
              </a:cxn>
              <a:cxn ang="0">
                <a:pos x="2907151" y="42120954"/>
              </a:cxn>
              <a:cxn ang="0">
                <a:pos x="8721454" y="47736299"/>
              </a:cxn>
            </a:cxnLst>
            <a:rect l="0" t="0" r="0" b="0"/>
            <a:pathLst>
              <a:path w="27" h="18">
                <a:moveTo>
                  <a:pt x="3" y="17"/>
                </a:moveTo>
                <a:cubicBezTo>
                  <a:pt x="3" y="17"/>
                  <a:pt x="3" y="18"/>
                  <a:pt x="3" y="18"/>
                </a:cubicBezTo>
                <a:cubicBezTo>
                  <a:pt x="25" y="18"/>
                  <a:pt x="25" y="18"/>
                  <a:pt x="25" y="18"/>
                </a:cubicBezTo>
                <a:cubicBezTo>
                  <a:pt x="25" y="18"/>
                  <a:pt x="25" y="17"/>
                  <a:pt x="25" y="17"/>
                </a:cubicBezTo>
                <a:cubicBezTo>
                  <a:pt x="26" y="17"/>
                  <a:pt x="27" y="16"/>
                  <a:pt x="27" y="15"/>
                </a:cubicBezTo>
                <a:cubicBezTo>
                  <a:pt x="27" y="15"/>
                  <a:pt x="27" y="14"/>
                  <a:pt x="27" y="14"/>
                </a:cubicBezTo>
                <a:cubicBezTo>
                  <a:pt x="27" y="6"/>
                  <a:pt x="21" y="0"/>
                  <a:pt x="14" y="0"/>
                </a:cubicBezTo>
                <a:cubicBezTo>
                  <a:pt x="7" y="0"/>
                  <a:pt x="0" y="6"/>
                  <a:pt x="0" y="14"/>
                </a:cubicBezTo>
                <a:cubicBezTo>
                  <a:pt x="0" y="14"/>
                  <a:pt x="1" y="15"/>
                  <a:pt x="1" y="15"/>
                </a:cubicBezTo>
                <a:cubicBezTo>
                  <a:pt x="1" y="16"/>
                  <a:pt x="2" y="17"/>
                  <a:pt x="3" y="17"/>
                </a:cubicBezTo>
                <a:close/>
              </a:path>
            </a:pathLst>
          </a:custGeom>
          <a:solidFill>
            <a:schemeClr val="bg1">
              <a:alpha val="100000"/>
            </a:schemeClr>
          </a:solidFill>
          <a:ln w="9525">
            <a:noFill/>
          </a:ln>
        </p:spPr>
        <p:txBody>
          <a:bodyPr/>
          <a:lstStyle/>
          <a:p>
            <a:endParaRPr lang="zh-CN" altLang="en-US"/>
          </a:p>
        </p:txBody>
      </p:sp>
      <p:sp>
        <p:nvSpPr>
          <p:cNvPr id="33062" name="Freeform 296"/>
          <p:cNvSpPr/>
          <p:nvPr/>
        </p:nvSpPr>
        <p:spPr>
          <a:xfrm>
            <a:off x="6100763" y="3927475"/>
            <a:ext cx="46037" cy="30163"/>
          </a:xfrm>
          <a:custGeom>
            <a:avLst/>
            <a:gdLst/>
            <a:ahLst/>
            <a:cxnLst>
              <a:cxn ang="0">
                <a:pos x="5814303" y="47736299"/>
              </a:cxn>
              <a:cxn ang="0">
                <a:pos x="8721454" y="50544809"/>
              </a:cxn>
              <a:cxn ang="0">
                <a:pos x="69776746" y="50544809"/>
              </a:cxn>
              <a:cxn ang="0">
                <a:pos x="72683898" y="47736299"/>
              </a:cxn>
              <a:cxn ang="0">
                <a:pos x="78498200" y="42120954"/>
              </a:cxn>
              <a:cxn ang="0">
                <a:pos x="78498200" y="39312443"/>
              </a:cxn>
              <a:cxn ang="0">
                <a:pos x="37794672" y="0"/>
              </a:cxn>
              <a:cxn ang="0">
                <a:pos x="0" y="39312443"/>
              </a:cxn>
              <a:cxn ang="0">
                <a:pos x="0" y="42120954"/>
              </a:cxn>
              <a:cxn ang="0">
                <a:pos x="5814303" y="47736299"/>
              </a:cxn>
            </a:cxnLst>
            <a:rect l="0" t="0" r="0" b="0"/>
            <a:pathLst>
              <a:path w="27" h="18">
                <a:moveTo>
                  <a:pt x="2" y="17"/>
                </a:moveTo>
                <a:cubicBezTo>
                  <a:pt x="2" y="17"/>
                  <a:pt x="2" y="18"/>
                  <a:pt x="3" y="18"/>
                </a:cubicBezTo>
                <a:cubicBezTo>
                  <a:pt x="24" y="18"/>
                  <a:pt x="24" y="18"/>
                  <a:pt x="24" y="18"/>
                </a:cubicBezTo>
                <a:cubicBezTo>
                  <a:pt x="24" y="18"/>
                  <a:pt x="24" y="17"/>
                  <a:pt x="25" y="17"/>
                </a:cubicBezTo>
                <a:cubicBezTo>
                  <a:pt x="25" y="17"/>
                  <a:pt x="26" y="16"/>
                  <a:pt x="27" y="15"/>
                </a:cubicBezTo>
                <a:cubicBezTo>
                  <a:pt x="27" y="15"/>
                  <a:pt x="27" y="14"/>
                  <a:pt x="27" y="14"/>
                </a:cubicBezTo>
                <a:cubicBezTo>
                  <a:pt x="27" y="6"/>
                  <a:pt x="21" y="0"/>
                  <a:pt x="13" y="0"/>
                </a:cubicBezTo>
                <a:cubicBezTo>
                  <a:pt x="6" y="0"/>
                  <a:pt x="0" y="6"/>
                  <a:pt x="0" y="14"/>
                </a:cubicBezTo>
                <a:cubicBezTo>
                  <a:pt x="0" y="14"/>
                  <a:pt x="0" y="15"/>
                  <a:pt x="0" y="15"/>
                </a:cubicBezTo>
                <a:cubicBezTo>
                  <a:pt x="1" y="16"/>
                  <a:pt x="1" y="17"/>
                  <a:pt x="2" y="17"/>
                </a:cubicBezTo>
                <a:close/>
              </a:path>
            </a:pathLst>
          </a:custGeom>
          <a:solidFill>
            <a:schemeClr val="bg1">
              <a:alpha val="100000"/>
            </a:schemeClr>
          </a:solidFill>
          <a:ln w="9525">
            <a:noFill/>
          </a:ln>
        </p:spPr>
        <p:txBody>
          <a:bodyPr/>
          <a:lstStyle/>
          <a:p>
            <a:endParaRPr lang="zh-CN" altLang="en-US"/>
          </a:p>
        </p:txBody>
      </p:sp>
      <p:sp>
        <p:nvSpPr>
          <p:cNvPr id="33063" name="Freeform 297"/>
          <p:cNvSpPr/>
          <p:nvPr/>
        </p:nvSpPr>
        <p:spPr>
          <a:xfrm>
            <a:off x="6199188" y="3927475"/>
            <a:ext cx="46037" cy="30163"/>
          </a:xfrm>
          <a:custGeom>
            <a:avLst/>
            <a:gdLst/>
            <a:ahLst/>
            <a:cxnLst>
              <a:cxn ang="0">
                <a:pos x="5814303" y="50544809"/>
              </a:cxn>
              <a:cxn ang="0">
                <a:pos x="66869595" y="50544809"/>
              </a:cxn>
              <a:cxn ang="0">
                <a:pos x="69776746" y="47736299"/>
              </a:cxn>
              <a:cxn ang="0">
                <a:pos x="78498200" y="42120954"/>
              </a:cxn>
              <a:cxn ang="0">
                <a:pos x="78498200" y="39312443"/>
              </a:cxn>
              <a:cxn ang="0">
                <a:pos x="37794672" y="0"/>
              </a:cxn>
              <a:cxn ang="0">
                <a:pos x="0" y="39312443"/>
              </a:cxn>
              <a:cxn ang="0">
                <a:pos x="0" y="44929464"/>
              </a:cxn>
              <a:cxn ang="0">
                <a:pos x="2907151" y="47736299"/>
              </a:cxn>
              <a:cxn ang="0">
                <a:pos x="5814303" y="50544809"/>
              </a:cxn>
            </a:cxnLst>
            <a:rect l="0" t="0" r="0" b="0"/>
            <a:pathLst>
              <a:path w="27" h="18">
                <a:moveTo>
                  <a:pt x="2" y="18"/>
                </a:moveTo>
                <a:cubicBezTo>
                  <a:pt x="23" y="18"/>
                  <a:pt x="23" y="18"/>
                  <a:pt x="23" y="18"/>
                </a:cubicBezTo>
                <a:cubicBezTo>
                  <a:pt x="23" y="18"/>
                  <a:pt x="24" y="17"/>
                  <a:pt x="24" y="17"/>
                </a:cubicBezTo>
                <a:cubicBezTo>
                  <a:pt x="25" y="16"/>
                  <a:pt x="26" y="15"/>
                  <a:pt x="27" y="15"/>
                </a:cubicBezTo>
                <a:cubicBezTo>
                  <a:pt x="27" y="14"/>
                  <a:pt x="27" y="14"/>
                  <a:pt x="27" y="14"/>
                </a:cubicBezTo>
                <a:cubicBezTo>
                  <a:pt x="27" y="6"/>
                  <a:pt x="21" y="0"/>
                  <a:pt x="13" y="0"/>
                </a:cubicBezTo>
                <a:cubicBezTo>
                  <a:pt x="6" y="0"/>
                  <a:pt x="0" y="6"/>
                  <a:pt x="0" y="14"/>
                </a:cubicBezTo>
                <a:cubicBezTo>
                  <a:pt x="0" y="15"/>
                  <a:pt x="0" y="15"/>
                  <a:pt x="0" y="16"/>
                </a:cubicBezTo>
                <a:cubicBezTo>
                  <a:pt x="1" y="17"/>
                  <a:pt x="1" y="17"/>
                  <a:pt x="1" y="17"/>
                </a:cubicBezTo>
                <a:cubicBezTo>
                  <a:pt x="1" y="17"/>
                  <a:pt x="2" y="18"/>
                  <a:pt x="2" y="18"/>
                </a:cubicBezTo>
                <a:close/>
              </a:path>
            </a:pathLst>
          </a:custGeom>
          <a:solidFill>
            <a:schemeClr val="bg1">
              <a:alpha val="100000"/>
            </a:schemeClr>
          </a:solidFill>
          <a:ln w="9525">
            <a:noFill/>
          </a:ln>
        </p:spPr>
        <p:txBody>
          <a:bodyPr/>
          <a:lstStyle/>
          <a:p>
            <a:endParaRPr lang="zh-CN" altLang="en-US"/>
          </a:p>
        </p:txBody>
      </p:sp>
      <p:sp>
        <p:nvSpPr>
          <p:cNvPr id="33064" name="Freeform 298"/>
          <p:cNvSpPr/>
          <p:nvPr/>
        </p:nvSpPr>
        <p:spPr>
          <a:xfrm>
            <a:off x="5980113" y="3956050"/>
            <a:ext cx="92075" cy="30163"/>
          </a:xfrm>
          <a:custGeom>
            <a:avLst/>
            <a:gdLst/>
            <a:ahLst/>
            <a:cxnLst>
              <a:cxn ang="0">
                <a:pos x="20351985" y="0"/>
              </a:cxn>
              <a:cxn ang="0">
                <a:pos x="8721549" y="5615345"/>
              </a:cxn>
              <a:cxn ang="0">
                <a:pos x="5814366" y="33697098"/>
              </a:cxn>
              <a:cxn ang="0">
                <a:pos x="46516631" y="50544809"/>
              </a:cxn>
              <a:cxn ang="0">
                <a:pos x="110479769" y="50544809"/>
              </a:cxn>
              <a:cxn ang="0">
                <a:pos x="151182035" y="33697098"/>
              </a:cxn>
              <a:cxn ang="0">
                <a:pos x="148274852" y="5615345"/>
              </a:cxn>
              <a:cxn ang="0">
                <a:pos x="133737232" y="0"/>
              </a:cxn>
              <a:cxn ang="0">
                <a:pos x="119201318" y="8423856"/>
              </a:cxn>
              <a:cxn ang="0">
                <a:pos x="110479769" y="11232366"/>
              </a:cxn>
              <a:cxn ang="0">
                <a:pos x="110479769" y="11232366"/>
              </a:cxn>
              <a:cxn ang="0">
                <a:pos x="46516631" y="11232366"/>
              </a:cxn>
              <a:cxn ang="0">
                <a:pos x="46516631" y="11232366"/>
              </a:cxn>
              <a:cxn ang="0">
                <a:pos x="37795082" y="8423856"/>
              </a:cxn>
              <a:cxn ang="0">
                <a:pos x="20351985" y="0"/>
              </a:cxn>
            </a:cxnLst>
            <a:rect l="0" t="0" r="0" b="0"/>
            <a:pathLst>
              <a:path w="54" h="18">
                <a:moveTo>
                  <a:pt x="7" y="0"/>
                </a:moveTo>
                <a:cubicBezTo>
                  <a:pt x="6" y="0"/>
                  <a:pt x="4" y="1"/>
                  <a:pt x="3" y="2"/>
                </a:cubicBezTo>
                <a:cubicBezTo>
                  <a:pt x="0" y="4"/>
                  <a:pt x="0" y="9"/>
                  <a:pt x="2" y="12"/>
                </a:cubicBezTo>
                <a:cubicBezTo>
                  <a:pt x="6" y="16"/>
                  <a:pt x="11" y="18"/>
                  <a:pt x="16" y="18"/>
                </a:cubicBezTo>
                <a:cubicBezTo>
                  <a:pt x="38" y="18"/>
                  <a:pt x="38" y="18"/>
                  <a:pt x="38" y="18"/>
                </a:cubicBezTo>
                <a:cubicBezTo>
                  <a:pt x="43" y="18"/>
                  <a:pt x="48" y="16"/>
                  <a:pt x="52" y="12"/>
                </a:cubicBezTo>
                <a:cubicBezTo>
                  <a:pt x="54" y="9"/>
                  <a:pt x="54" y="4"/>
                  <a:pt x="51" y="2"/>
                </a:cubicBezTo>
                <a:cubicBezTo>
                  <a:pt x="50" y="1"/>
                  <a:pt x="48" y="0"/>
                  <a:pt x="46" y="0"/>
                </a:cubicBezTo>
                <a:cubicBezTo>
                  <a:pt x="44" y="0"/>
                  <a:pt x="42" y="1"/>
                  <a:pt x="41" y="3"/>
                </a:cubicBezTo>
                <a:cubicBezTo>
                  <a:pt x="40" y="4"/>
                  <a:pt x="39" y="4"/>
                  <a:pt x="38" y="4"/>
                </a:cubicBezTo>
                <a:cubicBezTo>
                  <a:pt x="38" y="4"/>
                  <a:pt x="38" y="4"/>
                  <a:pt x="38" y="4"/>
                </a:cubicBezTo>
                <a:cubicBezTo>
                  <a:pt x="16" y="4"/>
                  <a:pt x="16" y="4"/>
                  <a:pt x="16" y="4"/>
                </a:cubicBezTo>
                <a:cubicBezTo>
                  <a:pt x="16" y="4"/>
                  <a:pt x="16" y="4"/>
                  <a:pt x="16" y="4"/>
                </a:cubicBezTo>
                <a:cubicBezTo>
                  <a:pt x="15" y="4"/>
                  <a:pt x="13" y="4"/>
                  <a:pt x="13" y="3"/>
                </a:cubicBezTo>
                <a:cubicBezTo>
                  <a:pt x="11" y="1"/>
                  <a:pt x="9" y="0"/>
                  <a:pt x="7" y="0"/>
                </a:cubicBezTo>
                <a:close/>
              </a:path>
            </a:pathLst>
          </a:custGeom>
          <a:solidFill>
            <a:schemeClr val="bg1">
              <a:alpha val="100000"/>
            </a:schemeClr>
          </a:solidFill>
          <a:ln w="9525">
            <a:noFill/>
          </a:ln>
        </p:spPr>
        <p:txBody>
          <a:bodyPr/>
          <a:lstStyle/>
          <a:p>
            <a:endParaRPr lang="zh-CN" altLang="en-US"/>
          </a:p>
        </p:txBody>
      </p:sp>
      <p:sp>
        <p:nvSpPr>
          <p:cNvPr id="33065" name="Freeform 299"/>
          <p:cNvSpPr/>
          <p:nvPr/>
        </p:nvSpPr>
        <p:spPr>
          <a:xfrm>
            <a:off x="6076950" y="3956050"/>
            <a:ext cx="93663" cy="30163"/>
          </a:xfrm>
          <a:custGeom>
            <a:avLst/>
            <a:gdLst/>
            <a:ahLst/>
            <a:cxnLst>
              <a:cxn ang="0">
                <a:pos x="34801765" y="5615345"/>
              </a:cxn>
              <a:cxn ang="0">
                <a:pos x="34801765" y="5615345"/>
              </a:cxn>
              <a:cxn ang="0">
                <a:pos x="34801765" y="5615345"/>
              </a:cxn>
              <a:cxn ang="0">
                <a:pos x="34801765" y="2808510"/>
              </a:cxn>
              <a:cxn ang="0">
                <a:pos x="31901618" y="2808510"/>
              </a:cxn>
              <a:cxn ang="0">
                <a:pos x="31901618" y="2808510"/>
              </a:cxn>
              <a:cxn ang="0">
                <a:pos x="31901618" y="2808510"/>
              </a:cxn>
              <a:cxn ang="0">
                <a:pos x="29001471" y="2808510"/>
              </a:cxn>
              <a:cxn ang="0">
                <a:pos x="29001471" y="2808510"/>
              </a:cxn>
              <a:cxn ang="0">
                <a:pos x="29001471" y="0"/>
              </a:cxn>
              <a:cxn ang="0">
                <a:pos x="26101324" y="0"/>
              </a:cxn>
              <a:cxn ang="0">
                <a:pos x="26101324" y="0"/>
              </a:cxn>
              <a:cxn ang="0">
                <a:pos x="26101324" y="0"/>
              </a:cxn>
              <a:cxn ang="0">
                <a:pos x="23201177" y="0"/>
              </a:cxn>
              <a:cxn ang="0">
                <a:pos x="23201177" y="0"/>
              </a:cxn>
              <a:cxn ang="0">
                <a:pos x="23201177" y="0"/>
              </a:cxn>
              <a:cxn ang="0">
                <a:pos x="23201177" y="0"/>
              </a:cxn>
              <a:cxn ang="0">
                <a:pos x="20301030" y="0"/>
              </a:cxn>
              <a:cxn ang="0">
                <a:pos x="17400882" y="0"/>
              </a:cxn>
              <a:cxn ang="0">
                <a:pos x="14500735" y="0"/>
              </a:cxn>
              <a:cxn ang="0">
                <a:pos x="14500735" y="2808510"/>
              </a:cxn>
              <a:cxn ang="0">
                <a:pos x="11600588" y="2808510"/>
              </a:cxn>
              <a:cxn ang="0">
                <a:pos x="11600588" y="2808510"/>
              </a:cxn>
              <a:cxn ang="0">
                <a:pos x="8700441" y="5615345"/>
              </a:cxn>
              <a:cxn ang="0">
                <a:pos x="5800294" y="33697098"/>
              </a:cxn>
              <a:cxn ang="0">
                <a:pos x="49300797" y="50544809"/>
              </a:cxn>
              <a:cxn ang="0">
                <a:pos x="110203886" y="50544809"/>
              </a:cxn>
              <a:cxn ang="0">
                <a:pos x="150804242" y="33697098"/>
              </a:cxn>
              <a:cxn ang="0">
                <a:pos x="147904095" y="5615345"/>
              </a:cxn>
              <a:cxn ang="0">
                <a:pos x="145003948" y="2808510"/>
              </a:cxn>
              <a:cxn ang="0">
                <a:pos x="145003948" y="2808510"/>
              </a:cxn>
              <a:cxn ang="0">
                <a:pos x="142103801" y="2808510"/>
              </a:cxn>
              <a:cxn ang="0">
                <a:pos x="142103801" y="0"/>
              </a:cxn>
              <a:cxn ang="0">
                <a:pos x="139203654" y="0"/>
              </a:cxn>
              <a:cxn ang="0">
                <a:pos x="139203654" y="0"/>
              </a:cxn>
              <a:cxn ang="0">
                <a:pos x="136303506" y="0"/>
              </a:cxn>
              <a:cxn ang="0">
                <a:pos x="136303506" y="0"/>
              </a:cxn>
              <a:cxn ang="0">
                <a:pos x="136303506" y="0"/>
              </a:cxn>
              <a:cxn ang="0">
                <a:pos x="133403359" y="0"/>
              </a:cxn>
              <a:cxn ang="0">
                <a:pos x="133403359" y="0"/>
              </a:cxn>
              <a:cxn ang="0">
                <a:pos x="130503212" y="0"/>
              </a:cxn>
              <a:cxn ang="0">
                <a:pos x="130503212" y="0"/>
              </a:cxn>
              <a:cxn ang="0">
                <a:pos x="130503212" y="0"/>
              </a:cxn>
              <a:cxn ang="0">
                <a:pos x="127603065" y="2808510"/>
              </a:cxn>
              <a:cxn ang="0">
                <a:pos x="127603065" y="2808510"/>
              </a:cxn>
              <a:cxn ang="0">
                <a:pos x="127603065" y="2808510"/>
              </a:cxn>
              <a:cxn ang="0">
                <a:pos x="124702918" y="2808510"/>
              </a:cxn>
              <a:cxn ang="0">
                <a:pos x="124702918" y="2808510"/>
              </a:cxn>
              <a:cxn ang="0">
                <a:pos x="124702918" y="2808510"/>
              </a:cxn>
              <a:cxn ang="0">
                <a:pos x="124702918" y="5615345"/>
              </a:cxn>
              <a:cxn ang="0">
                <a:pos x="121802771" y="5615345"/>
              </a:cxn>
              <a:cxn ang="0">
                <a:pos x="121802771" y="5615345"/>
              </a:cxn>
              <a:cxn ang="0">
                <a:pos x="118904327" y="8423856"/>
              </a:cxn>
              <a:cxn ang="0">
                <a:pos x="110203886" y="11232366"/>
              </a:cxn>
              <a:cxn ang="0">
                <a:pos x="110203886" y="11232366"/>
              </a:cxn>
              <a:cxn ang="0">
                <a:pos x="49300797" y="11232366"/>
              </a:cxn>
              <a:cxn ang="0">
                <a:pos x="46400650" y="11232366"/>
              </a:cxn>
              <a:cxn ang="0">
                <a:pos x="37701912" y="8423856"/>
              </a:cxn>
              <a:cxn ang="0">
                <a:pos x="34801765" y="5615345"/>
              </a:cxn>
            </a:cxnLst>
            <a:rect l="0" t="0" r="0" b="0"/>
            <a:pathLst>
              <a:path w="55" h="18">
                <a:moveTo>
                  <a:pt x="12" y="2"/>
                </a:moveTo>
                <a:cubicBezTo>
                  <a:pt x="12" y="2"/>
                  <a:pt x="12" y="2"/>
                  <a:pt x="12" y="2"/>
                </a:cubicBezTo>
                <a:cubicBezTo>
                  <a:pt x="12" y="2"/>
                  <a:pt x="12" y="2"/>
                  <a:pt x="12" y="2"/>
                </a:cubicBezTo>
                <a:cubicBezTo>
                  <a:pt x="12" y="2"/>
                  <a:pt x="12" y="1"/>
                  <a:pt x="12" y="1"/>
                </a:cubicBezTo>
                <a:cubicBezTo>
                  <a:pt x="12" y="1"/>
                  <a:pt x="11" y="1"/>
                  <a:pt x="11" y="1"/>
                </a:cubicBezTo>
                <a:cubicBezTo>
                  <a:pt x="11" y="1"/>
                  <a:pt x="11" y="1"/>
                  <a:pt x="11" y="1"/>
                </a:cubicBezTo>
                <a:cubicBezTo>
                  <a:pt x="11" y="1"/>
                  <a:pt x="11" y="1"/>
                  <a:pt x="11" y="1"/>
                </a:cubicBezTo>
                <a:cubicBezTo>
                  <a:pt x="11" y="1"/>
                  <a:pt x="11" y="1"/>
                  <a:pt x="10" y="1"/>
                </a:cubicBezTo>
                <a:cubicBezTo>
                  <a:pt x="10" y="1"/>
                  <a:pt x="10" y="1"/>
                  <a:pt x="10" y="1"/>
                </a:cubicBezTo>
                <a:cubicBezTo>
                  <a:pt x="10" y="1"/>
                  <a:pt x="10" y="0"/>
                  <a:pt x="10" y="0"/>
                </a:cubicBezTo>
                <a:cubicBezTo>
                  <a:pt x="10" y="0"/>
                  <a:pt x="9" y="0"/>
                  <a:pt x="9" y="0"/>
                </a:cubicBezTo>
                <a:cubicBezTo>
                  <a:pt x="9" y="0"/>
                  <a:pt x="9" y="0"/>
                  <a:pt x="9" y="0"/>
                </a:cubicBezTo>
                <a:cubicBezTo>
                  <a:pt x="9" y="0"/>
                  <a:pt x="9" y="0"/>
                  <a:pt x="9" y="0"/>
                </a:cubicBezTo>
                <a:cubicBezTo>
                  <a:pt x="9" y="0"/>
                  <a:pt x="8" y="0"/>
                  <a:pt x="8" y="0"/>
                </a:cubicBezTo>
                <a:cubicBezTo>
                  <a:pt x="8" y="0"/>
                  <a:pt x="8" y="0"/>
                  <a:pt x="8" y="0"/>
                </a:cubicBezTo>
                <a:cubicBezTo>
                  <a:pt x="8" y="0"/>
                  <a:pt x="8" y="0"/>
                  <a:pt x="8" y="0"/>
                </a:cubicBezTo>
                <a:cubicBezTo>
                  <a:pt x="8" y="0"/>
                  <a:pt x="8" y="0"/>
                  <a:pt x="8" y="0"/>
                </a:cubicBezTo>
                <a:cubicBezTo>
                  <a:pt x="7" y="0"/>
                  <a:pt x="7" y="0"/>
                  <a:pt x="7" y="0"/>
                </a:cubicBezTo>
                <a:cubicBezTo>
                  <a:pt x="7" y="0"/>
                  <a:pt x="7" y="0"/>
                  <a:pt x="6" y="0"/>
                </a:cubicBezTo>
                <a:cubicBezTo>
                  <a:pt x="6" y="0"/>
                  <a:pt x="6" y="0"/>
                  <a:pt x="5" y="0"/>
                </a:cubicBezTo>
                <a:cubicBezTo>
                  <a:pt x="5" y="1"/>
                  <a:pt x="5" y="1"/>
                  <a:pt x="5" y="1"/>
                </a:cubicBezTo>
                <a:cubicBezTo>
                  <a:pt x="5" y="1"/>
                  <a:pt x="5" y="1"/>
                  <a:pt x="4" y="1"/>
                </a:cubicBezTo>
                <a:cubicBezTo>
                  <a:pt x="4" y="1"/>
                  <a:pt x="4" y="1"/>
                  <a:pt x="4" y="1"/>
                </a:cubicBezTo>
                <a:cubicBezTo>
                  <a:pt x="4" y="1"/>
                  <a:pt x="4" y="1"/>
                  <a:pt x="3" y="2"/>
                </a:cubicBezTo>
                <a:cubicBezTo>
                  <a:pt x="0" y="4"/>
                  <a:pt x="0" y="9"/>
                  <a:pt x="2" y="12"/>
                </a:cubicBezTo>
                <a:cubicBezTo>
                  <a:pt x="6" y="16"/>
                  <a:pt x="11" y="18"/>
                  <a:pt x="17" y="18"/>
                </a:cubicBezTo>
                <a:cubicBezTo>
                  <a:pt x="38" y="18"/>
                  <a:pt x="38" y="18"/>
                  <a:pt x="38" y="18"/>
                </a:cubicBezTo>
                <a:cubicBezTo>
                  <a:pt x="43" y="18"/>
                  <a:pt x="49" y="16"/>
                  <a:pt x="52" y="12"/>
                </a:cubicBezTo>
                <a:cubicBezTo>
                  <a:pt x="55" y="9"/>
                  <a:pt x="54" y="4"/>
                  <a:pt x="51" y="2"/>
                </a:cubicBezTo>
                <a:cubicBezTo>
                  <a:pt x="51" y="1"/>
                  <a:pt x="51" y="1"/>
                  <a:pt x="50" y="1"/>
                </a:cubicBezTo>
                <a:cubicBezTo>
                  <a:pt x="50" y="1"/>
                  <a:pt x="50" y="1"/>
                  <a:pt x="50" y="1"/>
                </a:cubicBezTo>
                <a:cubicBezTo>
                  <a:pt x="50" y="1"/>
                  <a:pt x="50" y="1"/>
                  <a:pt x="49" y="1"/>
                </a:cubicBezTo>
                <a:cubicBezTo>
                  <a:pt x="49" y="1"/>
                  <a:pt x="49" y="1"/>
                  <a:pt x="49" y="0"/>
                </a:cubicBezTo>
                <a:cubicBezTo>
                  <a:pt x="49" y="0"/>
                  <a:pt x="48" y="0"/>
                  <a:pt x="48" y="0"/>
                </a:cubicBezTo>
                <a:cubicBezTo>
                  <a:pt x="48" y="0"/>
                  <a:pt x="48" y="0"/>
                  <a:pt x="48" y="0"/>
                </a:cubicBezTo>
                <a:cubicBezTo>
                  <a:pt x="47" y="0"/>
                  <a:pt x="47" y="0"/>
                  <a:pt x="47" y="0"/>
                </a:cubicBezTo>
                <a:cubicBezTo>
                  <a:pt x="47" y="0"/>
                  <a:pt x="47" y="0"/>
                  <a:pt x="47" y="0"/>
                </a:cubicBezTo>
                <a:cubicBezTo>
                  <a:pt x="47" y="0"/>
                  <a:pt x="47" y="0"/>
                  <a:pt x="47" y="0"/>
                </a:cubicBezTo>
                <a:cubicBezTo>
                  <a:pt x="46" y="0"/>
                  <a:pt x="46" y="0"/>
                  <a:pt x="46" y="0"/>
                </a:cubicBezTo>
                <a:cubicBezTo>
                  <a:pt x="46" y="0"/>
                  <a:pt x="46" y="0"/>
                  <a:pt x="46" y="0"/>
                </a:cubicBezTo>
                <a:cubicBezTo>
                  <a:pt x="46" y="0"/>
                  <a:pt x="46" y="0"/>
                  <a:pt x="45" y="0"/>
                </a:cubicBezTo>
                <a:cubicBezTo>
                  <a:pt x="45" y="0"/>
                  <a:pt x="45" y="0"/>
                  <a:pt x="45" y="0"/>
                </a:cubicBezTo>
                <a:cubicBezTo>
                  <a:pt x="45" y="0"/>
                  <a:pt x="45" y="0"/>
                  <a:pt x="45" y="0"/>
                </a:cubicBezTo>
                <a:cubicBezTo>
                  <a:pt x="45" y="0"/>
                  <a:pt x="45" y="1"/>
                  <a:pt x="44" y="1"/>
                </a:cubicBezTo>
                <a:cubicBezTo>
                  <a:pt x="44" y="1"/>
                  <a:pt x="44" y="1"/>
                  <a:pt x="44" y="1"/>
                </a:cubicBezTo>
                <a:cubicBezTo>
                  <a:pt x="44" y="1"/>
                  <a:pt x="44" y="1"/>
                  <a:pt x="44" y="1"/>
                </a:cubicBezTo>
                <a:cubicBezTo>
                  <a:pt x="44" y="1"/>
                  <a:pt x="43" y="1"/>
                  <a:pt x="43" y="1"/>
                </a:cubicBezTo>
                <a:cubicBezTo>
                  <a:pt x="43" y="1"/>
                  <a:pt x="43" y="1"/>
                  <a:pt x="43" y="1"/>
                </a:cubicBezTo>
                <a:cubicBezTo>
                  <a:pt x="43" y="1"/>
                  <a:pt x="43" y="1"/>
                  <a:pt x="43" y="1"/>
                </a:cubicBezTo>
                <a:cubicBezTo>
                  <a:pt x="43" y="1"/>
                  <a:pt x="43" y="2"/>
                  <a:pt x="43" y="2"/>
                </a:cubicBezTo>
                <a:cubicBezTo>
                  <a:pt x="42" y="2"/>
                  <a:pt x="42" y="2"/>
                  <a:pt x="42" y="2"/>
                </a:cubicBezTo>
                <a:cubicBezTo>
                  <a:pt x="42" y="2"/>
                  <a:pt x="42" y="2"/>
                  <a:pt x="42" y="2"/>
                </a:cubicBezTo>
                <a:cubicBezTo>
                  <a:pt x="42" y="2"/>
                  <a:pt x="42" y="2"/>
                  <a:pt x="41" y="3"/>
                </a:cubicBezTo>
                <a:cubicBezTo>
                  <a:pt x="41" y="4"/>
                  <a:pt x="40" y="4"/>
                  <a:pt x="38" y="4"/>
                </a:cubicBezTo>
                <a:cubicBezTo>
                  <a:pt x="38" y="4"/>
                  <a:pt x="38" y="4"/>
                  <a:pt x="38" y="4"/>
                </a:cubicBezTo>
                <a:cubicBezTo>
                  <a:pt x="17" y="4"/>
                  <a:pt x="17" y="4"/>
                  <a:pt x="17" y="4"/>
                </a:cubicBezTo>
                <a:cubicBezTo>
                  <a:pt x="16" y="4"/>
                  <a:pt x="16" y="4"/>
                  <a:pt x="16" y="4"/>
                </a:cubicBezTo>
                <a:cubicBezTo>
                  <a:pt x="15" y="4"/>
                  <a:pt x="14" y="4"/>
                  <a:pt x="13" y="3"/>
                </a:cubicBezTo>
                <a:cubicBezTo>
                  <a:pt x="13" y="2"/>
                  <a:pt x="13" y="2"/>
                  <a:pt x="12" y="2"/>
                </a:cubicBezTo>
                <a:close/>
              </a:path>
            </a:pathLst>
          </a:custGeom>
          <a:solidFill>
            <a:schemeClr val="bg1">
              <a:alpha val="100000"/>
            </a:schemeClr>
          </a:solidFill>
          <a:ln w="9525">
            <a:noFill/>
          </a:ln>
        </p:spPr>
        <p:txBody>
          <a:bodyPr/>
          <a:lstStyle/>
          <a:p>
            <a:endParaRPr lang="zh-CN" altLang="en-US"/>
          </a:p>
        </p:txBody>
      </p:sp>
      <p:sp>
        <p:nvSpPr>
          <p:cNvPr id="33066" name="Freeform 300"/>
          <p:cNvSpPr/>
          <p:nvPr/>
        </p:nvSpPr>
        <p:spPr>
          <a:xfrm>
            <a:off x="6173788" y="3956050"/>
            <a:ext cx="93662" cy="30163"/>
          </a:xfrm>
          <a:custGeom>
            <a:avLst/>
            <a:gdLst/>
            <a:ahLst/>
            <a:cxnLst>
              <a:cxn ang="0">
                <a:pos x="37701509" y="8423856"/>
              </a:cxn>
              <a:cxn ang="0">
                <a:pos x="23200929" y="0"/>
              </a:cxn>
              <a:cxn ang="0">
                <a:pos x="11600464" y="5615345"/>
              </a:cxn>
              <a:cxn ang="0">
                <a:pos x="8700348" y="33697098"/>
              </a:cxn>
              <a:cxn ang="0">
                <a:pos x="49300271" y="50544809"/>
              </a:cxn>
              <a:cxn ang="0">
                <a:pos x="110202709" y="50544809"/>
              </a:cxn>
              <a:cxn ang="0">
                <a:pos x="150802632" y="33697098"/>
              </a:cxn>
              <a:cxn ang="0">
                <a:pos x="150802632" y="5615345"/>
              </a:cxn>
              <a:cxn ang="0">
                <a:pos x="136302051" y="0"/>
              </a:cxn>
              <a:cxn ang="0">
                <a:pos x="121801471" y="8423856"/>
              </a:cxn>
              <a:cxn ang="0">
                <a:pos x="116002941" y="11232366"/>
              </a:cxn>
              <a:cxn ang="0">
                <a:pos x="110202709" y="11232366"/>
              </a:cxn>
              <a:cxn ang="0">
                <a:pos x="49300271" y="11232366"/>
              </a:cxn>
              <a:cxn ang="0">
                <a:pos x="49300271" y="11232366"/>
              </a:cxn>
              <a:cxn ang="0">
                <a:pos x="37701509" y="8423856"/>
              </a:cxn>
            </a:cxnLst>
            <a:rect l="0" t="0" r="0" b="0"/>
            <a:pathLst>
              <a:path w="55" h="18">
                <a:moveTo>
                  <a:pt x="13" y="3"/>
                </a:moveTo>
                <a:cubicBezTo>
                  <a:pt x="12" y="1"/>
                  <a:pt x="10" y="0"/>
                  <a:pt x="8" y="0"/>
                </a:cubicBezTo>
                <a:cubicBezTo>
                  <a:pt x="6" y="0"/>
                  <a:pt x="5" y="1"/>
                  <a:pt x="4" y="2"/>
                </a:cubicBezTo>
                <a:cubicBezTo>
                  <a:pt x="1" y="4"/>
                  <a:pt x="0" y="9"/>
                  <a:pt x="3" y="12"/>
                </a:cubicBezTo>
                <a:cubicBezTo>
                  <a:pt x="6" y="16"/>
                  <a:pt x="11" y="18"/>
                  <a:pt x="17" y="18"/>
                </a:cubicBezTo>
                <a:cubicBezTo>
                  <a:pt x="38" y="18"/>
                  <a:pt x="38" y="18"/>
                  <a:pt x="38" y="18"/>
                </a:cubicBezTo>
                <a:cubicBezTo>
                  <a:pt x="44" y="18"/>
                  <a:pt x="49" y="16"/>
                  <a:pt x="52" y="12"/>
                </a:cubicBezTo>
                <a:cubicBezTo>
                  <a:pt x="55" y="9"/>
                  <a:pt x="54" y="4"/>
                  <a:pt x="52" y="2"/>
                </a:cubicBezTo>
                <a:cubicBezTo>
                  <a:pt x="50" y="1"/>
                  <a:pt x="49" y="0"/>
                  <a:pt x="47" y="0"/>
                </a:cubicBezTo>
                <a:cubicBezTo>
                  <a:pt x="45" y="0"/>
                  <a:pt x="43" y="1"/>
                  <a:pt x="42" y="3"/>
                </a:cubicBezTo>
                <a:cubicBezTo>
                  <a:pt x="41" y="3"/>
                  <a:pt x="40" y="4"/>
                  <a:pt x="40" y="4"/>
                </a:cubicBezTo>
                <a:cubicBezTo>
                  <a:pt x="39" y="4"/>
                  <a:pt x="39" y="4"/>
                  <a:pt x="38" y="4"/>
                </a:cubicBezTo>
                <a:cubicBezTo>
                  <a:pt x="17" y="4"/>
                  <a:pt x="17" y="4"/>
                  <a:pt x="17" y="4"/>
                </a:cubicBezTo>
                <a:cubicBezTo>
                  <a:pt x="17" y="4"/>
                  <a:pt x="17" y="4"/>
                  <a:pt x="17" y="4"/>
                </a:cubicBezTo>
                <a:cubicBezTo>
                  <a:pt x="15" y="4"/>
                  <a:pt x="14" y="4"/>
                  <a:pt x="13" y="3"/>
                </a:cubicBezTo>
                <a:close/>
              </a:path>
            </a:pathLst>
          </a:custGeom>
          <a:solidFill>
            <a:schemeClr val="bg1">
              <a:alpha val="100000"/>
            </a:schemeClr>
          </a:solidFill>
          <a:ln w="9525">
            <a:noFill/>
          </a:ln>
        </p:spPr>
        <p:txBody>
          <a:bodyPr/>
          <a:lstStyle/>
          <a:p>
            <a:endParaRPr lang="zh-CN" altLang="en-US"/>
          </a:p>
        </p:txBody>
      </p:sp>
      <p:sp>
        <p:nvSpPr>
          <p:cNvPr id="33067" name="Freeform 301"/>
          <p:cNvSpPr/>
          <p:nvPr/>
        </p:nvSpPr>
        <p:spPr>
          <a:xfrm>
            <a:off x="5557838" y="3155950"/>
            <a:ext cx="207962" cy="195263"/>
          </a:xfrm>
          <a:custGeom>
            <a:avLst/>
            <a:gdLst/>
            <a:ahLst/>
            <a:cxnLst>
              <a:cxn ang="0">
                <a:pos x="60031697" y="328686545"/>
              </a:cxn>
              <a:cxn ang="0">
                <a:pos x="120063395" y="269183512"/>
              </a:cxn>
              <a:cxn ang="0">
                <a:pos x="120063395" y="269183512"/>
              </a:cxn>
              <a:cxn ang="0">
                <a:pos x="120063395" y="73671383"/>
              </a:cxn>
              <a:cxn ang="0">
                <a:pos x="314450379" y="73671383"/>
              </a:cxn>
              <a:cxn ang="0">
                <a:pos x="314450379" y="212513476"/>
              </a:cxn>
              <a:cxn ang="0">
                <a:pos x="291581322" y="209678796"/>
              </a:cxn>
              <a:cxn ang="0">
                <a:pos x="231549625" y="269183512"/>
              </a:cxn>
              <a:cxn ang="0">
                <a:pos x="291581322" y="328686545"/>
              </a:cxn>
              <a:cxn ang="0">
                <a:pos x="351613020" y="269183512"/>
              </a:cxn>
              <a:cxn ang="0">
                <a:pos x="351613020" y="269183512"/>
              </a:cxn>
              <a:cxn ang="0">
                <a:pos x="351613020" y="269183512"/>
              </a:cxn>
              <a:cxn ang="0">
                <a:pos x="351613020" y="73671383"/>
              </a:cxn>
              <a:cxn ang="0">
                <a:pos x="351613020" y="0"/>
              </a:cxn>
              <a:cxn ang="0">
                <a:pos x="314450379" y="0"/>
              </a:cxn>
              <a:cxn ang="0">
                <a:pos x="120063395" y="0"/>
              </a:cxn>
              <a:cxn ang="0">
                <a:pos x="82900754" y="0"/>
              </a:cxn>
              <a:cxn ang="0">
                <a:pos x="82900754" y="73671383"/>
              </a:cxn>
              <a:cxn ang="0">
                <a:pos x="82900754" y="212513476"/>
              </a:cxn>
              <a:cxn ang="0">
                <a:pos x="60031697" y="209678796"/>
              </a:cxn>
              <a:cxn ang="0">
                <a:pos x="0" y="269183512"/>
              </a:cxn>
              <a:cxn ang="0">
                <a:pos x="60031697" y="328686545"/>
              </a:cxn>
            </a:cxnLst>
            <a:rect l="0" t="0" r="0" b="0"/>
            <a:pathLst>
              <a:path w="123" h="116">
                <a:moveTo>
                  <a:pt x="21" y="116"/>
                </a:moveTo>
                <a:cubicBezTo>
                  <a:pt x="33" y="116"/>
                  <a:pt x="42" y="106"/>
                  <a:pt x="42" y="95"/>
                </a:cubicBezTo>
                <a:cubicBezTo>
                  <a:pt x="42" y="95"/>
                  <a:pt x="42" y="95"/>
                  <a:pt x="42" y="95"/>
                </a:cubicBezTo>
                <a:cubicBezTo>
                  <a:pt x="42" y="26"/>
                  <a:pt x="42" y="26"/>
                  <a:pt x="42" y="26"/>
                </a:cubicBezTo>
                <a:cubicBezTo>
                  <a:pt x="110" y="26"/>
                  <a:pt x="110" y="26"/>
                  <a:pt x="110" y="26"/>
                </a:cubicBezTo>
                <a:cubicBezTo>
                  <a:pt x="110" y="75"/>
                  <a:pt x="110" y="75"/>
                  <a:pt x="110" y="75"/>
                </a:cubicBezTo>
                <a:cubicBezTo>
                  <a:pt x="108" y="74"/>
                  <a:pt x="105" y="74"/>
                  <a:pt x="102" y="74"/>
                </a:cubicBezTo>
                <a:cubicBezTo>
                  <a:pt x="90" y="74"/>
                  <a:pt x="81" y="83"/>
                  <a:pt x="81" y="95"/>
                </a:cubicBezTo>
                <a:cubicBezTo>
                  <a:pt x="81" y="106"/>
                  <a:pt x="90" y="116"/>
                  <a:pt x="102" y="116"/>
                </a:cubicBezTo>
                <a:cubicBezTo>
                  <a:pt x="114" y="116"/>
                  <a:pt x="123" y="106"/>
                  <a:pt x="123" y="95"/>
                </a:cubicBezTo>
                <a:cubicBezTo>
                  <a:pt x="123" y="95"/>
                  <a:pt x="123" y="95"/>
                  <a:pt x="123" y="95"/>
                </a:cubicBezTo>
                <a:cubicBezTo>
                  <a:pt x="123" y="95"/>
                  <a:pt x="123" y="95"/>
                  <a:pt x="123" y="95"/>
                </a:cubicBezTo>
                <a:cubicBezTo>
                  <a:pt x="123" y="26"/>
                  <a:pt x="123" y="26"/>
                  <a:pt x="123" y="26"/>
                </a:cubicBezTo>
                <a:cubicBezTo>
                  <a:pt x="123" y="0"/>
                  <a:pt x="123" y="0"/>
                  <a:pt x="123" y="0"/>
                </a:cubicBezTo>
                <a:cubicBezTo>
                  <a:pt x="110" y="0"/>
                  <a:pt x="110" y="0"/>
                  <a:pt x="110" y="0"/>
                </a:cubicBezTo>
                <a:cubicBezTo>
                  <a:pt x="42" y="0"/>
                  <a:pt x="42" y="0"/>
                  <a:pt x="42" y="0"/>
                </a:cubicBezTo>
                <a:cubicBezTo>
                  <a:pt x="29" y="0"/>
                  <a:pt x="29" y="0"/>
                  <a:pt x="29" y="0"/>
                </a:cubicBezTo>
                <a:cubicBezTo>
                  <a:pt x="29" y="26"/>
                  <a:pt x="29" y="26"/>
                  <a:pt x="29" y="26"/>
                </a:cubicBezTo>
                <a:cubicBezTo>
                  <a:pt x="29" y="75"/>
                  <a:pt x="29" y="75"/>
                  <a:pt x="29" y="75"/>
                </a:cubicBezTo>
                <a:cubicBezTo>
                  <a:pt x="26" y="74"/>
                  <a:pt x="24" y="74"/>
                  <a:pt x="21" y="74"/>
                </a:cubicBezTo>
                <a:cubicBezTo>
                  <a:pt x="9" y="74"/>
                  <a:pt x="0" y="83"/>
                  <a:pt x="0" y="95"/>
                </a:cubicBezTo>
                <a:cubicBezTo>
                  <a:pt x="0" y="106"/>
                  <a:pt x="9" y="116"/>
                  <a:pt x="21" y="116"/>
                </a:cubicBezTo>
                <a:close/>
              </a:path>
            </a:pathLst>
          </a:custGeom>
          <a:solidFill>
            <a:schemeClr val="bg1">
              <a:alpha val="100000"/>
            </a:schemeClr>
          </a:solidFill>
          <a:ln w="9525">
            <a:noFill/>
          </a:ln>
        </p:spPr>
        <p:txBody>
          <a:bodyPr/>
          <a:lstStyle/>
          <a:p>
            <a:endParaRPr lang="zh-CN" altLang="en-US"/>
          </a:p>
        </p:txBody>
      </p:sp>
      <p:sp>
        <p:nvSpPr>
          <p:cNvPr id="33068" name="Freeform 302"/>
          <p:cNvSpPr/>
          <p:nvPr/>
        </p:nvSpPr>
        <p:spPr>
          <a:xfrm>
            <a:off x="6421438" y="3763963"/>
            <a:ext cx="103187" cy="173037"/>
          </a:xfrm>
          <a:custGeom>
            <a:avLst/>
            <a:gdLst/>
            <a:ahLst/>
            <a:cxnLst>
              <a:cxn ang="0">
                <a:pos x="0" y="203207597"/>
              </a:cxn>
              <a:cxn ang="0">
                <a:pos x="0" y="242718832"/>
              </a:cxn>
              <a:cxn ang="0">
                <a:pos x="48645058" y="290698800"/>
              </a:cxn>
              <a:cxn ang="0">
                <a:pos x="123044577" y="290698800"/>
              </a:cxn>
              <a:cxn ang="0">
                <a:pos x="174551806" y="242718832"/>
              </a:cxn>
              <a:cxn ang="0">
                <a:pos x="174551806" y="203207597"/>
              </a:cxn>
              <a:cxn ang="0">
                <a:pos x="111599278" y="203207597"/>
              </a:cxn>
              <a:cxn ang="0">
                <a:pos x="111599278" y="166517033"/>
              </a:cxn>
              <a:cxn ang="0">
                <a:pos x="174551806" y="166517033"/>
              </a:cxn>
              <a:cxn ang="0">
                <a:pos x="174551806" y="110070012"/>
              </a:cxn>
              <a:cxn ang="0">
                <a:pos x="111599278" y="110070012"/>
              </a:cxn>
              <a:cxn ang="0">
                <a:pos x="111599278" y="73379448"/>
              </a:cxn>
              <a:cxn ang="0">
                <a:pos x="174551806" y="73379448"/>
              </a:cxn>
              <a:cxn ang="0">
                <a:pos x="174551806" y="47979968"/>
              </a:cxn>
              <a:cxn ang="0">
                <a:pos x="123044577" y="0"/>
              </a:cxn>
              <a:cxn ang="0">
                <a:pos x="48645058" y="0"/>
              </a:cxn>
              <a:cxn ang="0">
                <a:pos x="0" y="47979968"/>
              </a:cxn>
              <a:cxn ang="0">
                <a:pos x="0" y="73379448"/>
              </a:cxn>
              <a:cxn ang="0">
                <a:pos x="62952528" y="73379448"/>
              </a:cxn>
              <a:cxn ang="0">
                <a:pos x="62952528" y="110070012"/>
              </a:cxn>
              <a:cxn ang="0">
                <a:pos x="0" y="110070012"/>
              </a:cxn>
              <a:cxn ang="0">
                <a:pos x="0" y="166517033"/>
              </a:cxn>
              <a:cxn ang="0">
                <a:pos x="62952528" y="166517033"/>
              </a:cxn>
              <a:cxn ang="0">
                <a:pos x="62952528" y="203207597"/>
              </a:cxn>
              <a:cxn ang="0">
                <a:pos x="0" y="203207597"/>
              </a:cxn>
            </a:cxnLst>
            <a:rect l="0" t="0" r="0" b="0"/>
            <a:pathLst>
              <a:path w="61" h="103">
                <a:moveTo>
                  <a:pt x="0" y="72"/>
                </a:moveTo>
                <a:cubicBezTo>
                  <a:pt x="0" y="86"/>
                  <a:pt x="0" y="86"/>
                  <a:pt x="0" y="86"/>
                </a:cubicBezTo>
                <a:cubicBezTo>
                  <a:pt x="0" y="96"/>
                  <a:pt x="8" y="103"/>
                  <a:pt x="17" y="103"/>
                </a:cubicBezTo>
                <a:cubicBezTo>
                  <a:pt x="43" y="103"/>
                  <a:pt x="43" y="103"/>
                  <a:pt x="43" y="103"/>
                </a:cubicBezTo>
                <a:cubicBezTo>
                  <a:pt x="53" y="103"/>
                  <a:pt x="61" y="96"/>
                  <a:pt x="61" y="86"/>
                </a:cubicBezTo>
                <a:cubicBezTo>
                  <a:pt x="61" y="72"/>
                  <a:pt x="61" y="72"/>
                  <a:pt x="61" y="72"/>
                </a:cubicBezTo>
                <a:cubicBezTo>
                  <a:pt x="39" y="72"/>
                  <a:pt x="39" y="72"/>
                  <a:pt x="39" y="72"/>
                </a:cubicBezTo>
                <a:cubicBezTo>
                  <a:pt x="39" y="59"/>
                  <a:pt x="39" y="59"/>
                  <a:pt x="39" y="59"/>
                </a:cubicBezTo>
                <a:cubicBezTo>
                  <a:pt x="61" y="59"/>
                  <a:pt x="61" y="59"/>
                  <a:pt x="61" y="59"/>
                </a:cubicBezTo>
                <a:cubicBezTo>
                  <a:pt x="61" y="39"/>
                  <a:pt x="61" y="39"/>
                  <a:pt x="61" y="39"/>
                </a:cubicBezTo>
                <a:cubicBezTo>
                  <a:pt x="39" y="39"/>
                  <a:pt x="39" y="39"/>
                  <a:pt x="39" y="39"/>
                </a:cubicBezTo>
                <a:cubicBezTo>
                  <a:pt x="39" y="26"/>
                  <a:pt x="39" y="26"/>
                  <a:pt x="39" y="26"/>
                </a:cubicBezTo>
                <a:cubicBezTo>
                  <a:pt x="61" y="26"/>
                  <a:pt x="61" y="26"/>
                  <a:pt x="61" y="26"/>
                </a:cubicBezTo>
                <a:cubicBezTo>
                  <a:pt x="61" y="17"/>
                  <a:pt x="61" y="17"/>
                  <a:pt x="61" y="17"/>
                </a:cubicBezTo>
                <a:cubicBezTo>
                  <a:pt x="61" y="8"/>
                  <a:pt x="53" y="0"/>
                  <a:pt x="43" y="0"/>
                </a:cubicBezTo>
                <a:cubicBezTo>
                  <a:pt x="17" y="0"/>
                  <a:pt x="17" y="0"/>
                  <a:pt x="17" y="0"/>
                </a:cubicBezTo>
                <a:cubicBezTo>
                  <a:pt x="8" y="0"/>
                  <a:pt x="0" y="8"/>
                  <a:pt x="0" y="17"/>
                </a:cubicBezTo>
                <a:cubicBezTo>
                  <a:pt x="0" y="26"/>
                  <a:pt x="0" y="26"/>
                  <a:pt x="0" y="26"/>
                </a:cubicBezTo>
                <a:cubicBezTo>
                  <a:pt x="22" y="26"/>
                  <a:pt x="22" y="26"/>
                  <a:pt x="22" y="26"/>
                </a:cubicBezTo>
                <a:cubicBezTo>
                  <a:pt x="22" y="39"/>
                  <a:pt x="22" y="39"/>
                  <a:pt x="22" y="39"/>
                </a:cubicBezTo>
                <a:cubicBezTo>
                  <a:pt x="0" y="39"/>
                  <a:pt x="0" y="39"/>
                  <a:pt x="0" y="39"/>
                </a:cubicBezTo>
                <a:cubicBezTo>
                  <a:pt x="0" y="59"/>
                  <a:pt x="0" y="59"/>
                  <a:pt x="0" y="59"/>
                </a:cubicBezTo>
                <a:cubicBezTo>
                  <a:pt x="22" y="59"/>
                  <a:pt x="22" y="59"/>
                  <a:pt x="22" y="59"/>
                </a:cubicBezTo>
                <a:cubicBezTo>
                  <a:pt x="22" y="72"/>
                  <a:pt x="22" y="72"/>
                  <a:pt x="22" y="72"/>
                </a:cubicBezTo>
                <a:lnTo>
                  <a:pt x="0" y="72"/>
                </a:lnTo>
                <a:close/>
              </a:path>
            </a:pathLst>
          </a:custGeom>
          <a:solidFill>
            <a:schemeClr val="bg1">
              <a:alpha val="100000"/>
            </a:schemeClr>
          </a:solidFill>
          <a:ln w="9525">
            <a:noFill/>
          </a:ln>
        </p:spPr>
        <p:txBody>
          <a:bodyPr/>
          <a:lstStyle/>
          <a:p>
            <a:endParaRPr lang="zh-CN" altLang="en-US"/>
          </a:p>
        </p:txBody>
      </p:sp>
      <p:sp>
        <p:nvSpPr>
          <p:cNvPr id="33069" name="Freeform 303"/>
          <p:cNvSpPr/>
          <p:nvPr/>
        </p:nvSpPr>
        <p:spPr>
          <a:xfrm>
            <a:off x="6391275" y="3919538"/>
            <a:ext cx="163513" cy="106362"/>
          </a:xfrm>
          <a:custGeom>
            <a:avLst/>
            <a:gdLst/>
            <a:ahLst/>
            <a:cxnLst>
              <a:cxn ang="0">
                <a:pos x="0" y="8551167"/>
              </a:cxn>
              <a:cxn ang="0">
                <a:pos x="90930085" y="85509983"/>
              </a:cxn>
              <a:cxn ang="0">
                <a:pos x="119345947" y="85509983"/>
              </a:cxn>
              <a:cxn ang="0">
                <a:pos x="119345947" y="142516639"/>
              </a:cxn>
              <a:cxn ang="0">
                <a:pos x="82405495" y="142516639"/>
              </a:cxn>
              <a:cxn ang="0">
                <a:pos x="82405495" y="179571133"/>
              </a:cxn>
              <a:cxn ang="0">
                <a:pos x="190386446" y="179571133"/>
              </a:cxn>
              <a:cxn ang="0">
                <a:pos x="190386446" y="142516639"/>
              </a:cxn>
              <a:cxn ang="0">
                <a:pos x="156288085" y="142516639"/>
              </a:cxn>
              <a:cxn ang="0">
                <a:pos x="156288085" y="85509983"/>
              </a:cxn>
              <a:cxn ang="0">
                <a:pos x="184703948" y="85509983"/>
              </a:cxn>
              <a:cxn ang="0">
                <a:pos x="275634033" y="8551167"/>
              </a:cxn>
              <a:cxn ang="0">
                <a:pos x="238693580" y="0"/>
              </a:cxn>
              <a:cxn ang="0">
                <a:pos x="184703948" y="48455488"/>
              </a:cxn>
              <a:cxn ang="0">
                <a:pos x="90930085" y="48455488"/>
              </a:cxn>
              <a:cxn ang="0">
                <a:pos x="36940452" y="0"/>
              </a:cxn>
              <a:cxn ang="0">
                <a:pos x="0" y="8551167"/>
              </a:cxn>
            </a:cxnLst>
            <a:rect l="0" t="0" r="0" b="0"/>
            <a:pathLst>
              <a:path w="97" h="63">
                <a:moveTo>
                  <a:pt x="0" y="3"/>
                </a:moveTo>
                <a:cubicBezTo>
                  <a:pt x="3" y="18"/>
                  <a:pt x="17" y="30"/>
                  <a:pt x="32" y="30"/>
                </a:cubicBezTo>
                <a:cubicBezTo>
                  <a:pt x="42" y="30"/>
                  <a:pt x="42" y="30"/>
                  <a:pt x="42" y="30"/>
                </a:cubicBezTo>
                <a:cubicBezTo>
                  <a:pt x="42" y="50"/>
                  <a:pt x="42" y="50"/>
                  <a:pt x="42" y="50"/>
                </a:cubicBezTo>
                <a:cubicBezTo>
                  <a:pt x="29" y="50"/>
                  <a:pt x="29" y="50"/>
                  <a:pt x="29" y="50"/>
                </a:cubicBezTo>
                <a:cubicBezTo>
                  <a:pt x="29" y="63"/>
                  <a:pt x="29" y="63"/>
                  <a:pt x="29" y="63"/>
                </a:cubicBezTo>
                <a:cubicBezTo>
                  <a:pt x="67" y="63"/>
                  <a:pt x="67" y="63"/>
                  <a:pt x="67" y="63"/>
                </a:cubicBezTo>
                <a:cubicBezTo>
                  <a:pt x="67" y="50"/>
                  <a:pt x="67" y="50"/>
                  <a:pt x="67" y="50"/>
                </a:cubicBezTo>
                <a:cubicBezTo>
                  <a:pt x="55" y="50"/>
                  <a:pt x="55" y="50"/>
                  <a:pt x="55" y="50"/>
                </a:cubicBezTo>
                <a:cubicBezTo>
                  <a:pt x="55" y="30"/>
                  <a:pt x="55" y="30"/>
                  <a:pt x="55" y="30"/>
                </a:cubicBezTo>
                <a:cubicBezTo>
                  <a:pt x="65" y="30"/>
                  <a:pt x="65" y="30"/>
                  <a:pt x="65" y="30"/>
                </a:cubicBezTo>
                <a:cubicBezTo>
                  <a:pt x="81" y="30"/>
                  <a:pt x="94" y="16"/>
                  <a:pt x="97" y="3"/>
                </a:cubicBezTo>
                <a:cubicBezTo>
                  <a:pt x="84" y="0"/>
                  <a:pt x="84" y="0"/>
                  <a:pt x="84" y="0"/>
                </a:cubicBezTo>
                <a:cubicBezTo>
                  <a:pt x="82" y="8"/>
                  <a:pt x="74" y="17"/>
                  <a:pt x="65" y="17"/>
                </a:cubicBezTo>
                <a:cubicBezTo>
                  <a:pt x="32" y="17"/>
                  <a:pt x="32" y="17"/>
                  <a:pt x="32" y="17"/>
                </a:cubicBezTo>
                <a:cubicBezTo>
                  <a:pt x="23" y="17"/>
                  <a:pt x="15" y="9"/>
                  <a:pt x="13" y="0"/>
                </a:cubicBezTo>
                <a:lnTo>
                  <a:pt x="0" y="3"/>
                </a:lnTo>
                <a:close/>
              </a:path>
            </a:pathLst>
          </a:custGeom>
          <a:solidFill>
            <a:schemeClr val="bg1">
              <a:alpha val="100000"/>
            </a:schemeClr>
          </a:solidFill>
          <a:ln w="9525">
            <a:noFill/>
          </a:ln>
        </p:spPr>
        <p:txBody>
          <a:bodyPr/>
          <a:lstStyle/>
          <a:p>
            <a:endParaRPr lang="zh-CN" altLang="en-US"/>
          </a:p>
        </p:txBody>
      </p:sp>
      <p:sp>
        <p:nvSpPr>
          <p:cNvPr id="33070" name="Freeform 304"/>
          <p:cNvSpPr/>
          <p:nvPr/>
        </p:nvSpPr>
        <p:spPr>
          <a:xfrm>
            <a:off x="6248400" y="4008438"/>
            <a:ext cx="174625" cy="101600"/>
          </a:xfrm>
          <a:custGeom>
            <a:avLst/>
            <a:gdLst/>
            <a:ahLst/>
            <a:cxnLst>
              <a:cxn ang="0">
                <a:pos x="166712623" y="0"/>
              </a:cxn>
              <a:cxn ang="0">
                <a:pos x="166712623" y="28673213"/>
              </a:cxn>
              <a:cxn ang="0">
                <a:pos x="0" y="172042667"/>
              </a:cxn>
              <a:cxn ang="0">
                <a:pos x="166712623" y="140500947"/>
              </a:cxn>
              <a:cxn ang="0">
                <a:pos x="166712623" y="169175853"/>
              </a:cxn>
              <a:cxn ang="0">
                <a:pos x="296057191" y="83154520"/>
              </a:cxn>
              <a:cxn ang="0">
                <a:pos x="166712623" y="0"/>
              </a:cxn>
            </a:cxnLst>
            <a:rect l="0" t="0" r="0" b="0"/>
            <a:pathLst>
              <a:path w="103" h="60">
                <a:moveTo>
                  <a:pt x="58" y="0"/>
                </a:moveTo>
                <a:cubicBezTo>
                  <a:pt x="58" y="10"/>
                  <a:pt x="58" y="10"/>
                  <a:pt x="58" y="10"/>
                </a:cubicBezTo>
                <a:cubicBezTo>
                  <a:pt x="7" y="10"/>
                  <a:pt x="0" y="60"/>
                  <a:pt x="0" y="60"/>
                </a:cubicBezTo>
                <a:cubicBezTo>
                  <a:pt x="0" y="60"/>
                  <a:pt x="16" y="49"/>
                  <a:pt x="58" y="49"/>
                </a:cubicBezTo>
                <a:cubicBezTo>
                  <a:pt x="58" y="59"/>
                  <a:pt x="58" y="59"/>
                  <a:pt x="58" y="59"/>
                </a:cubicBezTo>
                <a:cubicBezTo>
                  <a:pt x="103" y="29"/>
                  <a:pt x="103" y="29"/>
                  <a:pt x="103" y="29"/>
                </a:cubicBezTo>
                <a:lnTo>
                  <a:pt x="58" y="0"/>
                </a:lnTo>
                <a:close/>
              </a:path>
            </a:pathLst>
          </a:custGeom>
          <a:solidFill>
            <a:schemeClr val="bg1">
              <a:alpha val="100000"/>
            </a:schemeClr>
          </a:solidFill>
          <a:ln w="9525">
            <a:noFill/>
          </a:ln>
        </p:spPr>
        <p:txBody>
          <a:bodyPr/>
          <a:lstStyle/>
          <a:p>
            <a:endParaRPr lang="zh-CN" altLang="en-US"/>
          </a:p>
        </p:txBody>
      </p:sp>
      <p:sp>
        <p:nvSpPr>
          <p:cNvPr id="33071" name="Freeform 305"/>
          <p:cNvSpPr/>
          <p:nvPr/>
        </p:nvSpPr>
        <p:spPr>
          <a:xfrm>
            <a:off x="6230938" y="4100513"/>
            <a:ext cx="173037" cy="101600"/>
          </a:xfrm>
          <a:custGeom>
            <a:avLst/>
            <a:gdLst/>
            <a:ahLst/>
            <a:cxnLst>
              <a:cxn ang="0">
                <a:pos x="129506319" y="172042667"/>
              </a:cxn>
              <a:cxn ang="0">
                <a:pos x="129506319" y="143369453"/>
              </a:cxn>
              <a:cxn ang="0">
                <a:pos x="293548788" y="0"/>
              </a:cxn>
              <a:cxn ang="0">
                <a:pos x="129506319" y="31541720"/>
              </a:cxn>
              <a:cxn ang="0">
                <a:pos x="129506319" y="2866813"/>
              </a:cxn>
              <a:cxn ang="0">
                <a:pos x="0" y="86021333"/>
              </a:cxn>
              <a:cxn ang="0">
                <a:pos x="129506319" y="172042667"/>
              </a:cxn>
            </a:cxnLst>
            <a:rect l="0" t="0" r="0" b="0"/>
            <a:pathLst>
              <a:path w="102" h="60">
                <a:moveTo>
                  <a:pt x="45" y="60"/>
                </a:moveTo>
                <a:cubicBezTo>
                  <a:pt x="45" y="50"/>
                  <a:pt x="45" y="50"/>
                  <a:pt x="45" y="50"/>
                </a:cubicBezTo>
                <a:cubicBezTo>
                  <a:pt x="97" y="50"/>
                  <a:pt x="102" y="0"/>
                  <a:pt x="102" y="0"/>
                </a:cubicBezTo>
                <a:cubicBezTo>
                  <a:pt x="102" y="0"/>
                  <a:pt x="87" y="11"/>
                  <a:pt x="45" y="11"/>
                </a:cubicBezTo>
                <a:cubicBezTo>
                  <a:pt x="45" y="1"/>
                  <a:pt x="45" y="1"/>
                  <a:pt x="45" y="1"/>
                </a:cubicBezTo>
                <a:cubicBezTo>
                  <a:pt x="0" y="30"/>
                  <a:pt x="0" y="30"/>
                  <a:pt x="0" y="30"/>
                </a:cubicBezTo>
                <a:lnTo>
                  <a:pt x="45" y="60"/>
                </a:lnTo>
                <a:close/>
              </a:path>
            </a:pathLst>
          </a:custGeom>
          <a:solidFill>
            <a:schemeClr val="bg1">
              <a:alpha val="100000"/>
            </a:schemeClr>
          </a:solidFill>
          <a:ln w="9525">
            <a:noFill/>
          </a:ln>
        </p:spPr>
        <p:txBody>
          <a:bodyPr/>
          <a:lstStyle/>
          <a:p>
            <a:endParaRPr lang="zh-CN" altLang="en-US"/>
          </a:p>
        </p:txBody>
      </p:sp>
      <p:sp>
        <p:nvSpPr>
          <p:cNvPr id="33072" name="Freeform 306"/>
          <p:cNvSpPr>
            <a:spLocks noEditPoints="1"/>
          </p:cNvSpPr>
          <p:nvPr/>
        </p:nvSpPr>
        <p:spPr>
          <a:xfrm>
            <a:off x="5934075" y="3132138"/>
            <a:ext cx="277813" cy="277812"/>
          </a:xfrm>
          <a:custGeom>
            <a:avLst/>
            <a:gdLst/>
            <a:ahLst/>
            <a:cxnLst>
              <a:cxn ang="0">
                <a:pos x="352958029" y="439042905"/>
              </a:cxn>
              <a:cxn ang="0">
                <a:pos x="439044485" y="352956758"/>
              </a:cxn>
              <a:cxn ang="0">
                <a:pos x="467740535" y="284086486"/>
              </a:cxn>
              <a:cxn ang="0">
                <a:pos x="467740535" y="189391555"/>
              </a:cxn>
              <a:cxn ang="0">
                <a:pos x="439044485" y="117651688"/>
              </a:cxn>
              <a:cxn ang="0">
                <a:pos x="352958029" y="31565542"/>
              </a:cxn>
              <a:cxn ang="0">
                <a:pos x="321392373" y="17217568"/>
              </a:cxn>
              <a:cxn ang="0">
                <a:pos x="252521853" y="0"/>
              </a:cxn>
              <a:cxn ang="0">
                <a:pos x="264000273" y="22956757"/>
              </a:cxn>
              <a:cxn ang="0">
                <a:pos x="289826718" y="22956757"/>
              </a:cxn>
              <a:cxn ang="0">
                <a:pos x="318522768" y="31565542"/>
              </a:cxn>
              <a:cxn ang="0">
                <a:pos x="309913953" y="37304731"/>
              </a:cxn>
              <a:cxn ang="0">
                <a:pos x="272609088" y="51652704"/>
              </a:cxn>
              <a:cxn ang="0">
                <a:pos x="278348298" y="74609462"/>
              </a:cxn>
              <a:cxn ang="0">
                <a:pos x="301305138" y="88955741"/>
              </a:cxn>
              <a:cxn ang="0">
                <a:pos x="332870793" y="45913515"/>
              </a:cxn>
              <a:cxn ang="0">
                <a:pos x="358697239" y="54522299"/>
              </a:cxn>
              <a:cxn ang="0">
                <a:pos x="378784474" y="63131083"/>
              </a:cxn>
              <a:cxn ang="0">
                <a:pos x="387393289" y="97564525"/>
              </a:cxn>
              <a:cxn ang="0">
                <a:pos x="381654079" y="111912499"/>
              </a:cxn>
              <a:cxn ang="0">
                <a:pos x="370175659" y="100434120"/>
              </a:cxn>
              <a:cxn ang="0">
                <a:pos x="338610003" y="106173309"/>
              </a:cxn>
              <a:cxn ang="0">
                <a:pos x="361566844" y="117651688"/>
              </a:cxn>
              <a:cxn ang="0">
                <a:pos x="309913953" y="137738851"/>
              </a:cxn>
              <a:cxn ang="0">
                <a:pos x="286957113" y="152086824"/>
              </a:cxn>
              <a:cxn ang="0">
                <a:pos x="255391458" y="180782771"/>
              </a:cxn>
              <a:cxn ang="0">
                <a:pos x="272609088" y="278347296"/>
              </a:cxn>
              <a:cxn ang="0">
                <a:pos x="298435533" y="286956080"/>
              </a:cxn>
              <a:cxn ang="0">
                <a:pos x="324261978" y="295564864"/>
              </a:cxn>
              <a:cxn ang="0">
                <a:pos x="367306054" y="318521622"/>
              </a:cxn>
              <a:cxn ang="0">
                <a:pos x="393130805" y="341478379"/>
              </a:cxn>
              <a:cxn ang="0">
                <a:pos x="424696460" y="352956758"/>
              </a:cxn>
              <a:cxn ang="0">
                <a:pos x="269739483" y="413216552"/>
              </a:cxn>
              <a:cxn ang="0">
                <a:pos x="2869605" y="200869934"/>
              </a:cxn>
              <a:cxn ang="0">
                <a:pos x="5739210" y="295564864"/>
              </a:cxn>
              <a:cxn ang="0">
                <a:pos x="48783285" y="381652705"/>
              </a:cxn>
              <a:cxn ang="0">
                <a:pos x="149217767" y="456260473"/>
              </a:cxn>
              <a:cxn ang="0">
                <a:pos x="241043433" y="375913516"/>
              </a:cxn>
              <a:cxn ang="0">
                <a:pos x="232436312" y="335739190"/>
              </a:cxn>
              <a:cxn ang="0">
                <a:pos x="243913038" y="301304054"/>
              </a:cxn>
              <a:cxn ang="0">
                <a:pos x="215218682" y="289825675"/>
              </a:cxn>
              <a:cxn ang="0">
                <a:pos x="183653027" y="269738512"/>
              </a:cxn>
              <a:cxn ang="0">
                <a:pos x="134869742" y="249651349"/>
              </a:cxn>
              <a:cxn ang="0">
                <a:pos x="114782507" y="212348313"/>
              </a:cxn>
              <a:cxn ang="0">
                <a:pos x="103304086" y="206609123"/>
              </a:cxn>
              <a:cxn ang="0">
                <a:pos x="100434481" y="215217907"/>
              </a:cxn>
              <a:cxn ang="0">
                <a:pos x="86086456" y="175043582"/>
              </a:cxn>
              <a:cxn ang="0">
                <a:pos x="86086456" y="134869256"/>
              </a:cxn>
              <a:cxn ang="0">
                <a:pos x="103304086" y="91825336"/>
              </a:cxn>
              <a:cxn ang="0">
                <a:pos x="100434481" y="66000678"/>
              </a:cxn>
              <a:cxn ang="0">
                <a:pos x="212349077" y="17217568"/>
              </a:cxn>
              <a:cxn ang="0">
                <a:pos x="252521853" y="0"/>
              </a:cxn>
              <a:cxn ang="0">
                <a:pos x="146348162" y="17217568"/>
              </a:cxn>
              <a:cxn ang="0">
                <a:pos x="68870520" y="68870272"/>
              </a:cxn>
              <a:cxn ang="0">
                <a:pos x="17217630" y="149217230"/>
              </a:cxn>
              <a:cxn ang="0">
                <a:pos x="249652248" y="295564864"/>
              </a:cxn>
              <a:cxn ang="0">
                <a:pos x="218088287" y="261129728"/>
              </a:cxn>
              <a:cxn ang="0">
                <a:pos x="209479472" y="238172971"/>
              </a:cxn>
              <a:cxn ang="0">
                <a:pos x="169305002" y="246781755"/>
              </a:cxn>
              <a:cxn ang="0">
                <a:pos x="189392237" y="195130744"/>
              </a:cxn>
              <a:cxn ang="0">
                <a:pos x="232436312" y="195130744"/>
              </a:cxn>
              <a:cxn ang="0">
                <a:pos x="243913038" y="195130744"/>
              </a:cxn>
            </a:cxnLst>
            <a:rect l="0" t="0" r="0" b="0"/>
            <a:pathLst>
              <a:path w="164" h="164">
                <a:moveTo>
                  <a:pt x="88" y="164"/>
                </a:moveTo>
                <a:cubicBezTo>
                  <a:pt x="92" y="164"/>
                  <a:pt x="96" y="163"/>
                  <a:pt x="100" y="162"/>
                </a:cubicBezTo>
                <a:cubicBezTo>
                  <a:pt x="103" y="162"/>
                  <a:pt x="106" y="161"/>
                  <a:pt x="108" y="160"/>
                </a:cubicBezTo>
                <a:cubicBezTo>
                  <a:pt x="110" y="160"/>
                  <a:pt x="111" y="159"/>
                  <a:pt x="112" y="159"/>
                </a:cubicBezTo>
                <a:cubicBezTo>
                  <a:pt x="115" y="158"/>
                  <a:pt x="117" y="157"/>
                  <a:pt x="120" y="155"/>
                </a:cubicBezTo>
                <a:cubicBezTo>
                  <a:pt x="121" y="155"/>
                  <a:pt x="122" y="154"/>
                  <a:pt x="123" y="153"/>
                </a:cubicBezTo>
                <a:cubicBezTo>
                  <a:pt x="128" y="151"/>
                  <a:pt x="133" y="147"/>
                  <a:pt x="137" y="143"/>
                </a:cubicBezTo>
                <a:cubicBezTo>
                  <a:pt x="138" y="142"/>
                  <a:pt x="139" y="141"/>
                  <a:pt x="140" y="140"/>
                </a:cubicBezTo>
                <a:cubicBezTo>
                  <a:pt x="141" y="139"/>
                  <a:pt x="142" y="138"/>
                  <a:pt x="143" y="137"/>
                </a:cubicBezTo>
                <a:cubicBezTo>
                  <a:pt x="144" y="136"/>
                  <a:pt x="146" y="134"/>
                  <a:pt x="147" y="133"/>
                </a:cubicBezTo>
                <a:cubicBezTo>
                  <a:pt x="149" y="130"/>
                  <a:pt x="150" y="128"/>
                  <a:pt x="152" y="125"/>
                </a:cubicBezTo>
                <a:cubicBezTo>
                  <a:pt x="153" y="125"/>
                  <a:pt x="153" y="124"/>
                  <a:pt x="153" y="123"/>
                </a:cubicBezTo>
                <a:cubicBezTo>
                  <a:pt x="154" y="122"/>
                  <a:pt x="155" y="121"/>
                  <a:pt x="155" y="120"/>
                </a:cubicBezTo>
                <a:cubicBezTo>
                  <a:pt x="156" y="119"/>
                  <a:pt x="156" y="118"/>
                  <a:pt x="156" y="118"/>
                </a:cubicBezTo>
                <a:cubicBezTo>
                  <a:pt x="157" y="117"/>
                  <a:pt x="157" y="115"/>
                  <a:pt x="158" y="114"/>
                </a:cubicBezTo>
                <a:cubicBezTo>
                  <a:pt x="158" y="113"/>
                  <a:pt x="159" y="112"/>
                  <a:pt x="159" y="110"/>
                </a:cubicBezTo>
                <a:cubicBezTo>
                  <a:pt x="160" y="108"/>
                  <a:pt x="161" y="105"/>
                  <a:pt x="162" y="103"/>
                </a:cubicBezTo>
                <a:cubicBezTo>
                  <a:pt x="162" y="101"/>
                  <a:pt x="162" y="100"/>
                  <a:pt x="163" y="99"/>
                </a:cubicBezTo>
                <a:cubicBezTo>
                  <a:pt x="163" y="97"/>
                  <a:pt x="163" y="96"/>
                  <a:pt x="163" y="95"/>
                </a:cubicBezTo>
                <a:cubicBezTo>
                  <a:pt x="164" y="93"/>
                  <a:pt x="164" y="92"/>
                  <a:pt x="164" y="91"/>
                </a:cubicBezTo>
                <a:cubicBezTo>
                  <a:pt x="164" y="88"/>
                  <a:pt x="164" y="85"/>
                  <a:pt x="164" y="82"/>
                </a:cubicBezTo>
                <a:cubicBezTo>
                  <a:pt x="164" y="79"/>
                  <a:pt x="164" y="76"/>
                  <a:pt x="164" y="74"/>
                </a:cubicBezTo>
                <a:cubicBezTo>
                  <a:pt x="164" y="72"/>
                  <a:pt x="164" y="71"/>
                  <a:pt x="163" y="70"/>
                </a:cubicBezTo>
                <a:cubicBezTo>
                  <a:pt x="163" y="68"/>
                  <a:pt x="163" y="67"/>
                  <a:pt x="163" y="66"/>
                </a:cubicBezTo>
                <a:cubicBezTo>
                  <a:pt x="162" y="64"/>
                  <a:pt x="162" y="63"/>
                  <a:pt x="162" y="62"/>
                </a:cubicBezTo>
                <a:cubicBezTo>
                  <a:pt x="161" y="59"/>
                  <a:pt x="160" y="56"/>
                  <a:pt x="159" y="54"/>
                </a:cubicBezTo>
                <a:cubicBezTo>
                  <a:pt x="159" y="53"/>
                  <a:pt x="159" y="53"/>
                  <a:pt x="159" y="52"/>
                </a:cubicBezTo>
                <a:cubicBezTo>
                  <a:pt x="158" y="50"/>
                  <a:pt x="157" y="48"/>
                  <a:pt x="156" y="46"/>
                </a:cubicBezTo>
                <a:cubicBezTo>
                  <a:pt x="156" y="46"/>
                  <a:pt x="156" y="45"/>
                  <a:pt x="155" y="45"/>
                </a:cubicBezTo>
                <a:cubicBezTo>
                  <a:pt x="155" y="44"/>
                  <a:pt x="154" y="42"/>
                  <a:pt x="153" y="41"/>
                </a:cubicBezTo>
                <a:cubicBezTo>
                  <a:pt x="151" y="38"/>
                  <a:pt x="149" y="34"/>
                  <a:pt x="147" y="31"/>
                </a:cubicBezTo>
                <a:cubicBezTo>
                  <a:pt x="146" y="30"/>
                  <a:pt x="144" y="28"/>
                  <a:pt x="143" y="27"/>
                </a:cubicBezTo>
                <a:cubicBezTo>
                  <a:pt x="142" y="26"/>
                  <a:pt x="141" y="25"/>
                  <a:pt x="140" y="24"/>
                </a:cubicBezTo>
                <a:cubicBezTo>
                  <a:pt x="139" y="23"/>
                  <a:pt x="138" y="22"/>
                  <a:pt x="137" y="21"/>
                </a:cubicBezTo>
                <a:cubicBezTo>
                  <a:pt x="135" y="20"/>
                  <a:pt x="134" y="18"/>
                  <a:pt x="131" y="16"/>
                </a:cubicBezTo>
                <a:cubicBezTo>
                  <a:pt x="129" y="14"/>
                  <a:pt x="126" y="12"/>
                  <a:pt x="123" y="11"/>
                </a:cubicBezTo>
                <a:cubicBezTo>
                  <a:pt x="122" y="10"/>
                  <a:pt x="121" y="9"/>
                  <a:pt x="120" y="9"/>
                </a:cubicBezTo>
                <a:cubicBezTo>
                  <a:pt x="119" y="9"/>
                  <a:pt x="118" y="8"/>
                  <a:pt x="118" y="8"/>
                </a:cubicBezTo>
                <a:cubicBezTo>
                  <a:pt x="117" y="8"/>
                  <a:pt x="117" y="7"/>
                  <a:pt x="116" y="7"/>
                </a:cubicBezTo>
                <a:cubicBezTo>
                  <a:pt x="116" y="7"/>
                  <a:pt x="115" y="7"/>
                  <a:pt x="115" y="7"/>
                </a:cubicBezTo>
                <a:cubicBezTo>
                  <a:pt x="114" y="6"/>
                  <a:pt x="113" y="6"/>
                  <a:pt x="112" y="6"/>
                </a:cubicBezTo>
                <a:cubicBezTo>
                  <a:pt x="112" y="6"/>
                  <a:pt x="112" y="6"/>
                  <a:pt x="112" y="6"/>
                </a:cubicBezTo>
                <a:cubicBezTo>
                  <a:pt x="111" y="5"/>
                  <a:pt x="110" y="5"/>
                  <a:pt x="109" y="4"/>
                </a:cubicBezTo>
                <a:cubicBezTo>
                  <a:pt x="109" y="4"/>
                  <a:pt x="109" y="4"/>
                  <a:pt x="108" y="4"/>
                </a:cubicBezTo>
                <a:cubicBezTo>
                  <a:pt x="106" y="3"/>
                  <a:pt x="104" y="3"/>
                  <a:pt x="101" y="2"/>
                </a:cubicBezTo>
                <a:cubicBezTo>
                  <a:pt x="100" y="2"/>
                  <a:pt x="99" y="2"/>
                  <a:pt x="99" y="2"/>
                </a:cubicBezTo>
                <a:cubicBezTo>
                  <a:pt x="98" y="1"/>
                  <a:pt x="97" y="1"/>
                  <a:pt x="97" y="1"/>
                </a:cubicBezTo>
                <a:cubicBezTo>
                  <a:pt x="94" y="1"/>
                  <a:pt x="91" y="0"/>
                  <a:pt x="88" y="0"/>
                </a:cubicBezTo>
                <a:cubicBezTo>
                  <a:pt x="88" y="4"/>
                  <a:pt x="88" y="4"/>
                  <a:pt x="88" y="4"/>
                </a:cubicBezTo>
                <a:cubicBezTo>
                  <a:pt x="91" y="5"/>
                  <a:pt x="94" y="5"/>
                  <a:pt x="98" y="6"/>
                </a:cubicBezTo>
                <a:cubicBezTo>
                  <a:pt x="97" y="6"/>
                  <a:pt x="97" y="6"/>
                  <a:pt x="96" y="6"/>
                </a:cubicBezTo>
                <a:cubicBezTo>
                  <a:pt x="96" y="7"/>
                  <a:pt x="95" y="7"/>
                  <a:pt x="95" y="7"/>
                </a:cubicBezTo>
                <a:cubicBezTo>
                  <a:pt x="93" y="8"/>
                  <a:pt x="92" y="7"/>
                  <a:pt x="90" y="7"/>
                </a:cubicBezTo>
                <a:cubicBezTo>
                  <a:pt x="90" y="8"/>
                  <a:pt x="91" y="8"/>
                  <a:pt x="92" y="8"/>
                </a:cubicBezTo>
                <a:cubicBezTo>
                  <a:pt x="93" y="9"/>
                  <a:pt x="94" y="9"/>
                  <a:pt x="96" y="9"/>
                </a:cubicBezTo>
                <a:cubicBezTo>
                  <a:pt x="97" y="9"/>
                  <a:pt x="98" y="9"/>
                  <a:pt x="98" y="8"/>
                </a:cubicBezTo>
                <a:cubicBezTo>
                  <a:pt x="99" y="8"/>
                  <a:pt x="99" y="7"/>
                  <a:pt x="99" y="7"/>
                </a:cubicBezTo>
                <a:cubicBezTo>
                  <a:pt x="99" y="7"/>
                  <a:pt x="100" y="7"/>
                  <a:pt x="100" y="6"/>
                </a:cubicBezTo>
                <a:cubicBezTo>
                  <a:pt x="101" y="7"/>
                  <a:pt x="102" y="7"/>
                  <a:pt x="103" y="7"/>
                </a:cubicBezTo>
                <a:cubicBezTo>
                  <a:pt x="102" y="8"/>
                  <a:pt x="101" y="7"/>
                  <a:pt x="101" y="8"/>
                </a:cubicBezTo>
                <a:cubicBezTo>
                  <a:pt x="102" y="9"/>
                  <a:pt x="103" y="8"/>
                  <a:pt x="104" y="7"/>
                </a:cubicBezTo>
                <a:cubicBezTo>
                  <a:pt x="104" y="8"/>
                  <a:pt x="104" y="8"/>
                  <a:pt x="105" y="8"/>
                </a:cubicBezTo>
                <a:cubicBezTo>
                  <a:pt x="106" y="8"/>
                  <a:pt x="107" y="8"/>
                  <a:pt x="108" y="9"/>
                </a:cubicBezTo>
                <a:cubicBezTo>
                  <a:pt x="110" y="9"/>
                  <a:pt x="112" y="10"/>
                  <a:pt x="114" y="11"/>
                </a:cubicBezTo>
                <a:cubicBezTo>
                  <a:pt x="113" y="11"/>
                  <a:pt x="113" y="11"/>
                  <a:pt x="113" y="11"/>
                </a:cubicBezTo>
                <a:cubicBezTo>
                  <a:pt x="112" y="11"/>
                  <a:pt x="112" y="10"/>
                  <a:pt x="111" y="11"/>
                </a:cubicBezTo>
                <a:cubicBezTo>
                  <a:pt x="111" y="12"/>
                  <a:pt x="112" y="12"/>
                  <a:pt x="112" y="12"/>
                </a:cubicBezTo>
                <a:cubicBezTo>
                  <a:pt x="113" y="13"/>
                  <a:pt x="114" y="13"/>
                  <a:pt x="114" y="14"/>
                </a:cubicBezTo>
                <a:cubicBezTo>
                  <a:pt x="113" y="16"/>
                  <a:pt x="112" y="14"/>
                  <a:pt x="111" y="14"/>
                </a:cubicBezTo>
                <a:cubicBezTo>
                  <a:pt x="110" y="14"/>
                  <a:pt x="108" y="17"/>
                  <a:pt x="107" y="15"/>
                </a:cubicBezTo>
                <a:cubicBezTo>
                  <a:pt x="107" y="14"/>
                  <a:pt x="108" y="13"/>
                  <a:pt x="109" y="12"/>
                </a:cubicBezTo>
                <a:cubicBezTo>
                  <a:pt x="108" y="12"/>
                  <a:pt x="108" y="13"/>
                  <a:pt x="108" y="13"/>
                </a:cubicBezTo>
                <a:cubicBezTo>
                  <a:pt x="108" y="13"/>
                  <a:pt x="107" y="13"/>
                  <a:pt x="107" y="13"/>
                </a:cubicBezTo>
                <a:cubicBezTo>
                  <a:pt x="106" y="14"/>
                  <a:pt x="106" y="14"/>
                  <a:pt x="105" y="14"/>
                </a:cubicBezTo>
                <a:cubicBezTo>
                  <a:pt x="104" y="14"/>
                  <a:pt x="104" y="14"/>
                  <a:pt x="103" y="14"/>
                </a:cubicBezTo>
                <a:cubicBezTo>
                  <a:pt x="102" y="15"/>
                  <a:pt x="101" y="15"/>
                  <a:pt x="100" y="16"/>
                </a:cubicBezTo>
                <a:cubicBezTo>
                  <a:pt x="100" y="16"/>
                  <a:pt x="99" y="16"/>
                  <a:pt x="99" y="16"/>
                </a:cubicBezTo>
                <a:cubicBezTo>
                  <a:pt x="98" y="16"/>
                  <a:pt x="96" y="17"/>
                  <a:pt x="95" y="18"/>
                </a:cubicBezTo>
                <a:cubicBezTo>
                  <a:pt x="94" y="18"/>
                  <a:pt x="93" y="19"/>
                  <a:pt x="92" y="19"/>
                </a:cubicBezTo>
                <a:cubicBezTo>
                  <a:pt x="92" y="20"/>
                  <a:pt x="91" y="21"/>
                  <a:pt x="91" y="21"/>
                </a:cubicBezTo>
                <a:cubicBezTo>
                  <a:pt x="91" y="22"/>
                  <a:pt x="92" y="22"/>
                  <a:pt x="92" y="23"/>
                </a:cubicBezTo>
                <a:cubicBezTo>
                  <a:pt x="92" y="23"/>
                  <a:pt x="91" y="24"/>
                  <a:pt x="92" y="24"/>
                </a:cubicBezTo>
                <a:cubicBezTo>
                  <a:pt x="92" y="24"/>
                  <a:pt x="93" y="24"/>
                  <a:pt x="94" y="24"/>
                </a:cubicBezTo>
                <a:cubicBezTo>
                  <a:pt x="95" y="24"/>
                  <a:pt x="96" y="26"/>
                  <a:pt x="97" y="26"/>
                </a:cubicBezTo>
                <a:cubicBezTo>
                  <a:pt x="98" y="27"/>
                  <a:pt x="99" y="27"/>
                  <a:pt x="100" y="27"/>
                </a:cubicBezTo>
                <a:cubicBezTo>
                  <a:pt x="101" y="27"/>
                  <a:pt x="102" y="27"/>
                  <a:pt x="102" y="28"/>
                </a:cubicBezTo>
                <a:cubicBezTo>
                  <a:pt x="103" y="29"/>
                  <a:pt x="101" y="29"/>
                  <a:pt x="101" y="30"/>
                </a:cubicBezTo>
                <a:cubicBezTo>
                  <a:pt x="102" y="30"/>
                  <a:pt x="101" y="31"/>
                  <a:pt x="101" y="32"/>
                </a:cubicBezTo>
                <a:cubicBezTo>
                  <a:pt x="101" y="32"/>
                  <a:pt x="102" y="33"/>
                  <a:pt x="102" y="33"/>
                </a:cubicBezTo>
                <a:cubicBezTo>
                  <a:pt x="103" y="33"/>
                  <a:pt x="104" y="32"/>
                  <a:pt x="105" y="31"/>
                </a:cubicBezTo>
                <a:cubicBezTo>
                  <a:pt x="105" y="30"/>
                  <a:pt x="105" y="29"/>
                  <a:pt x="106" y="28"/>
                </a:cubicBezTo>
                <a:cubicBezTo>
                  <a:pt x="110" y="28"/>
                  <a:pt x="113" y="26"/>
                  <a:pt x="113" y="22"/>
                </a:cubicBezTo>
                <a:cubicBezTo>
                  <a:pt x="113" y="22"/>
                  <a:pt x="113" y="21"/>
                  <a:pt x="113" y="21"/>
                </a:cubicBezTo>
                <a:cubicBezTo>
                  <a:pt x="113" y="20"/>
                  <a:pt x="114" y="19"/>
                  <a:pt x="114" y="19"/>
                </a:cubicBezTo>
                <a:cubicBezTo>
                  <a:pt x="115" y="18"/>
                  <a:pt x="115" y="18"/>
                  <a:pt x="115" y="18"/>
                </a:cubicBezTo>
                <a:cubicBezTo>
                  <a:pt x="115" y="17"/>
                  <a:pt x="116" y="16"/>
                  <a:pt x="116" y="16"/>
                </a:cubicBezTo>
                <a:cubicBezTo>
                  <a:pt x="116" y="16"/>
                  <a:pt x="116" y="16"/>
                  <a:pt x="116" y="16"/>
                </a:cubicBezTo>
                <a:cubicBezTo>
                  <a:pt x="117" y="16"/>
                  <a:pt x="117" y="16"/>
                  <a:pt x="118" y="16"/>
                </a:cubicBezTo>
                <a:cubicBezTo>
                  <a:pt x="118" y="16"/>
                  <a:pt x="119" y="17"/>
                  <a:pt x="120" y="17"/>
                </a:cubicBezTo>
                <a:cubicBezTo>
                  <a:pt x="120" y="17"/>
                  <a:pt x="121" y="16"/>
                  <a:pt x="121" y="16"/>
                </a:cubicBezTo>
                <a:cubicBezTo>
                  <a:pt x="122" y="17"/>
                  <a:pt x="123" y="18"/>
                  <a:pt x="123" y="18"/>
                </a:cubicBezTo>
                <a:cubicBezTo>
                  <a:pt x="124" y="18"/>
                  <a:pt x="125" y="18"/>
                  <a:pt x="125" y="19"/>
                </a:cubicBezTo>
                <a:cubicBezTo>
                  <a:pt x="125" y="20"/>
                  <a:pt x="124" y="20"/>
                  <a:pt x="124" y="21"/>
                </a:cubicBezTo>
                <a:cubicBezTo>
                  <a:pt x="124" y="21"/>
                  <a:pt x="124" y="21"/>
                  <a:pt x="124" y="21"/>
                </a:cubicBezTo>
                <a:cubicBezTo>
                  <a:pt x="124" y="22"/>
                  <a:pt x="125" y="22"/>
                  <a:pt x="125" y="22"/>
                </a:cubicBezTo>
                <a:cubicBezTo>
                  <a:pt x="126" y="23"/>
                  <a:pt x="127" y="22"/>
                  <a:pt x="127" y="22"/>
                </a:cubicBezTo>
                <a:cubicBezTo>
                  <a:pt x="128" y="22"/>
                  <a:pt x="129" y="21"/>
                  <a:pt x="129" y="20"/>
                </a:cubicBezTo>
                <a:cubicBezTo>
                  <a:pt x="130" y="21"/>
                  <a:pt x="131" y="22"/>
                  <a:pt x="132" y="22"/>
                </a:cubicBezTo>
                <a:cubicBezTo>
                  <a:pt x="132" y="23"/>
                  <a:pt x="132" y="23"/>
                  <a:pt x="132" y="23"/>
                </a:cubicBezTo>
                <a:cubicBezTo>
                  <a:pt x="132" y="24"/>
                  <a:pt x="132" y="25"/>
                  <a:pt x="132" y="26"/>
                </a:cubicBezTo>
                <a:cubicBezTo>
                  <a:pt x="132" y="27"/>
                  <a:pt x="134" y="27"/>
                  <a:pt x="135" y="28"/>
                </a:cubicBezTo>
                <a:cubicBezTo>
                  <a:pt x="135" y="28"/>
                  <a:pt x="135" y="29"/>
                  <a:pt x="136" y="29"/>
                </a:cubicBezTo>
                <a:cubicBezTo>
                  <a:pt x="136" y="30"/>
                  <a:pt x="137" y="30"/>
                  <a:pt x="137" y="30"/>
                </a:cubicBezTo>
                <a:cubicBezTo>
                  <a:pt x="137" y="32"/>
                  <a:pt x="135" y="32"/>
                  <a:pt x="135" y="34"/>
                </a:cubicBezTo>
                <a:cubicBezTo>
                  <a:pt x="135" y="34"/>
                  <a:pt x="134" y="34"/>
                  <a:pt x="134" y="35"/>
                </a:cubicBezTo>
                <a:cubicBezTo>
                  <a:pt x="134" y="37"/>
                  <a:pt x="136" y="36"/>
                  <a:pt x="137" y="37"/>
                </a:cubicBezTo>
                <a:cubicBezTo>
                  <a:pt x="137" y="37"/>
                  <a:pt x="137" y="38"/>
                  <a:pt x="137" y="39"/>
                </a:cubicBezTo>
                <a:cubicBezTo>
                  <a:pt x="137" y="39"/>
                  <a:pt x="137" y="41"/>
                  <a:pt x="136" y="41"/>
                </a:cubicBezTo>
                <a:cubicBezTo>
                  <a:pt x="135" y="41"/>
                  <a:pt x="135" y="40"/>
                  <a:pt x="134" y="40"/>
                </a:cubicBezTo>
                <a:cubicBezTo>
                  <a:pt x="134" y="40"/>
                  <a:pt x="134" y="40"/>
                  <a:pt x="133" y="39"/>
                </a:cubicBezTo>
                <a:cubicBezTo>
                  <a:pt x="133" y="39"/>
                  <a:pt x="132" y="39"/>
                  <a:pt x="132" y="39"/>
                </a:cubicBezTo>
                <a:cubicBezTo>
                  <a:pt x="130" y="39"/>
                  <a:pt x="129" y="39"/>
                  <a:pt x="129" y="39"/>
                </a:cubicBezTo>
                <a:cubicBezTo>
                  <a:pt x="130" y="37"/>
                  <a:pt x="131" y="36"/>
                  <a:pt x="132" y="35"/>
                </a:cubicBezTo>
                <a:cubicBezTo>
                  <a:pt x="133" y="34"/>
                  <a:pt x="134" y="34"/>
                  <a:pt x="134" y="33"/>
                </a:cubicBezTo>
                <a:cubicBezTo>
                  <a:pt x="133" y="33"/>
                  <a:pt x="132" y="34"/>
                  <a:pt x="131" y="34"/>
                </a:cubicBezTo>
                <a:cubicBezTo>
                  <a:pt x="130" y="34"/>
                  <a:pt x="129" y="35"/>
                  <a:pt x="129" y="35"/>
                </a:cubicBezTo>
                <a:cubicBezTo>
                  <a:pt x="127" y="35"/>
                  <a:pt x="125" y="35"/>
                  <a:pt x="124" y="35"/>
                </a:cubicBezTo>
                <a:cubicBezTo>
                  <a:pt x="124" y="36"/>
                  <a:pt x="125" y="36"/>
                  <a:pt x="125" y="37"/>
                </a:cubicBezTo>
                <a:cubicBezTo>
                  <a:pt x="125" y="37"/>
                  <a:pt x="124" y="37"/>
                  <a:pt x="124" y="37"/>
                </a:cubicBezTo>
                <a:cubicBezTo>
                  <a:pt x="123" y="36"/>
                  <a:pt x="123" y="36"/>
                  <a:pt x="123" y="35"/>
                </a:cubicBezTo>
                <a:cubicBezTo>
                  <a:pt x="123" y="35"/>
                  <a:pt x="121" y="35"/>
                  <a:pt x="120" y="35"/>
                </a:cubicBezTo>
                <a:cubicBezTo>
                  <a:pt x="119" y="35"/>
                  <a:pt x="119" y="36"/>
                  <a:pt x="118" y="37"/>
                </a:cubicBezTo>
                <a:cubicBezTo>
                  <a:pt x="120" y="37"/>
                  <a:pt x="121" y="36"/>
                  <a:pt x="122" y="37"/>
                </a:cubicBezTo>
                <a:cubicBezTo>
                  <a:pt x="121" y="38"/>
                  <a:pt x="120" y="39"/>
                  <a:pt x="120" y="41"/>
                </a:cubicBezTo>
                <a:cubicBezTo>
                  <a:pt x="120" y="41"/>
                  <a:pt x="121" y="42"/>
                  <a:pt x="121" y="42"/>
                </a:cubicBezTo>
                <a:cubicBezTo>
                  <a:pt x="122" y="42"/>
                  <a:pt x="122" y="42"/>
                  <a:pt x="122" y="42"/>
                </a:cubicBezTo>
                <a:cubicBezTo>
                  <a:pt x="123" y="42"/>
                  <a:pt x="123" y="42"/>
                  <a:pt x="123" y="42"/>
                </a:cubicBezTo>
                <a:cubicBezTo>
                  <a:pt x="124" y="42"/>
                  <a:pt x="125" y="41"/>
                  <a:pt x="126" y="41"/>
                </a:cubicBezTo>
                <a:cubicBezTo>
                  <a:pt x="127" y="42"/>
                  <a:pt x="125" y="43"/>
                  <a:pt x="123" y="43"/>
                </a:cubicBezTo>
                <a:cubicBezTo>
                  <a:pt x="122" y="44"/>
                  <a:pt x="120" y="44"/>
                  <a:pt x="119" y="44"/>
                </a:cubicBezTo>
                <a:cubicBezTo>
                  <a:pt x="118" y="45"/>
                  <a:pt x="116" y="47"/>
                  <a:pt x="116" y="45"/>
                </a:cubicBezTo>
                <a:cubicBezTo>
                  <a:pt x="116" y="44"/>
                  <a:pt x="117" y="44"/>
                  <a:pt x="117" y="43"/>
                </a:cubicBezTo>
                <a:cubicBezTo>
                  <a:pt x="116" y="43"/>
                  <a:pt x="115" y="44"/>
                  <a:pt x="113" y="44"/>
                </a:cubicBezTo>
                <a:cubicBezTo>
                  <a:pt x="112" y="45"/>
                  <a:pt x="109" y="46"/>
                  <a:pt x="108" y="48"/>
                </a:cubicBezTo>
                <a:cubicBezTo>
                  <a:pt x="108" y="48"/>
                  <a:pt x="108" y="49"/>
                  <a:pt x="108" y="49"/>
                </a:cubicBezTo>
                <a:cubicBezTo>
                  <a:pt x="108" y="49"/>
                  <a:pt x="107" y="49"/>
                  <a:pt x="106" y="49"/>
                </a:cubicBezTo>
                <a:cubicBezTo>
                  <a:pt x="105" y="50"/>
                  <a:pt x="105" y="50"/>
                  <a:pt x="104" y="50"/>
                </a:cubicBezTo>
                <a:cubicBezTo>
                  <a:pt x="104" y="51"/>
                  <a:pt x="103" y="51"/>
                  <a:pt x="103" y="51"/>
                </a:cubicBezTo>
                <a:cubicBezTo>
                  <a:pt x="102" y="51"/>
                  <a:pt x="102" y="52"/>
                  <a:pt x="101" y="52"/>
                </a:cubicBezTo>
                <a:cubicBezTo>
                  <a:pt x="101" y="53"/>
                  <a:pt x="100" y="53"/>
                  <a:pt x="100" y="53"/>
                </a:cubicBezTo>
                <a:cubicBezTo>
                  <a:pt x="99" y="54"/>
                  <a:pt x="99" y="55"/>
                  <a:pt x="98" y="55"/>
                </a:cubicBezTo>
                <a:cubicBezTo>
                  <a:pt x="98" y="55"/>
                  <a:pt x="97" y="55"/>
                  <a:pt x="97" y="55"/>
                </a:cubicBezTo>
                <a:cubicBezTo>
                  <a:pt x="97" y="56"/>
                  <a:pt x="97" y="57"/>
                  <a:pt x="97" y="59"/>
                </a:cubicBezTo>
                <a:cubicBezTo>
                  <a:pt x="96" y="59"/>
                  <a:pt x="95" y="60"/>
                  <a:pt x="93" y="61"/>
                </a:cubicBezTo>
                <a:cubicBezTo>
                  <a:pt x="93" y="61"/>
                  <a:pt x="92" y="61"/>
                  <a:pt x="91" y="62"/>
                </a:cubicBezTo>
                <a:cubicBezTo>
                  <a:pt x="90" y="62"/>
                  <a:pt x="90" y="63"/>
                  <a:pt x="89" y="63"/>
                </a:cubicBezTo>
                <a:cubicBezTo>
                  <a:pt x="89" y="64"/>
                  <a:pt x="88" y="64"/>
                  <a:pt x="88" y="64"/>
                </a:cubicBezTo>
                <a:cubicBezTo>
                  <a:pt x="88" y="103"/>
                  <a:pt x="88" y="103"/>
                  <a:pt x="88" y="103"/>
                </a:cubicBezTo>
                <a:cubicBezTo>
                  <a:pt x="88" y="102"/>
                  <a:pt x="89" y="102"/>
                  <a:pt x="89" y="101"/>
                </a:cubicBezTo>
                <a:cubicBezTo>
                  <a:pt x="89" y="100"/>
                  <a:pt x="89" y="99"/>
                  <a:pt x="90" y="99"/>
                </a:cubicBezTo>
                <a:cubicBezTo>
                  <a:pt x="91" y="99"/>
                  <a:pt x="92" y="99"/>
                  <a:pt x="93" y="98"/>
                </a:cubicBezTo>
                <a:cubicBezTo>
                  <a:pt x="94" y="98"/>
                  <a:pt x="94" y="98"/>
                  <a:pt x="95" y="97"/>
                </a:cubicBezTo>
                <a:cubicBezTo>
                  <a:pt x="95" y="97"/>
                  <a:pt x="96" y="96"/>
                  <a:pt x="96" y="97"/>
                </a:cubicBezTo>
                <a:cubicBezTo>
                  <a:pt x="97" y="98"/>
                  <a:pt x="95" y="98"/>
                  <a:pt x="96" y="99"/>
                </a:cubicBezTo>
                <a:cubicBezTo>
                  <a:pt x="97" y="99"/>
                  <a:pt x="98" y="98"/>
                  <a:pt x="99" y="98"/>
                </a:cubicBezTo>
                <a:cubicBezTo>
                  <a:pt x="99" y="98"/>
                  <a:pt x="100" y="98"/>
                  <a:pt x="100" y="98"/>
                </a:cubicBezTo>
                <a:cubicBezTo>
                  <a:pt x="101" y="99"/>
                  <a:pt x="101" y="100"/>
                  <a:pt x="102" y="100"/>
                </a:cubicBezTo>
                <a:cubicBezTo>
                  <a:pt x="103" y="100"/>
                  <a:pt x="103" y="99"/>
                  <a:pt x="104" y="100"/>
                </a:cubicBezTo>
                <a:cubicBezTo>
                  <a:pt x="105" y="100"/>
                  <a:pt x="105" y="100"/>
                  <a:pt x="106" y="100"/>
                </a:cubicBezTo>
                <a:cubicBezTo>
                  <a:pt x="107" y="100"/>
                  <a:pt x="107" y="100"/>
                  <a:pt x="108" y="99"/>
                </a:cubicBezTo>
                <a:cubicBezTo>
                  <a:pt x="110" y="99"/>
                  <a:pt x="110" y="100"/>
                  <a:pt x="111" y="101"/>
                </a:cubicBezTo>
                <a:cubicBezTo>
                  <a:pt x="112" y="101"/>
                  <a:pt x="112" y="100"/>
                  <a:pt x="112" y="100"/>
                </a:cubicBezTo>
                <a:cubicBezTo>
                  <a:pt x="112" y="101"/>
                  <a:pt x="113" y="101"/>
                  <a:pt x="113" y="102"/>
                </a:cubicBezTo>
                <a:cubicBezTo>
                  <a:pt x="113" y="102"/>
                  <a:pt x="113" y="102"/>
                  <a:pt x="113" y="103"/>
                </a:cubicBezTo>
                <a:cubicBezTo>
                  <a:pt x="114" y="103"/>
                  <a:pt x="114" y="103"/>
                  <a:pt x="115" y="103"/>
                </a:cubicBezTo>
                <a:cubicBezTo>
                  <a:pt x="116" y="104"/>
                  <a:pt x="116" y="105"/>
                  <a:pt x="117" y="105"/>
                </a:cubicBezTo>
                <a:cubicBezTo>
                  <a:pt x="118" y="106"/>
                  <a:pt x="119" y="107"/>
                  <a:pt x="120" y="107"/>
                </a:cubicBezTo>
                <a:cubicBezTo>
                  <a:pt x="121" y="107"/>
                  <a:pt x="122" y="107"/>
                  <a:pt x="122" y="107"/>
                </a:cubicBezTo>
                <a:cubicBezTo>
                  <a:pt x="124" y="107"/>
                  <a:pt x="125" y="108"/>
                  <a:pt x="127" y="109"/>
                </a:cubicBezTo>
                <a:cubicBezTo>
                  <a:pt x="127" y="110"/>
                  <a:pt x="128" y="110"/>
                  <a:pt x="128" y="111"/>
                </a:cubicBezTo>
                <a:cubicBezTo>
                  <a:pt x="128" y="111"/>
                  <a:pt x="128" y="112"/>
                  <a:pt x="129" y="112"/>
                </a:cubicBezTo>
                <a:cubicBezTo>
                  <a:pt x="129" y="114"/>
                  <a:pt x="131" y="114"/>
                  <a:pt x="130" y="116"/>
                </a:cubicBezTo>
                <a:cubicBezTo>
                  <a:pt x="130" y="117"/>
                  <a:pt x="131" y="117"/>
                  <a:pt x="131" y="117"/>
                </a:cubicBezTo>
                <a:cubicBezTo>
                  <a:pt x="132" y="117"/>
                  <a:pt x="132" y="118"/>
                  <a:pt x="133" y="118"/>
                </a:cubicBezTo>
                <a:cubicBezTo>
                  <a:pt x="133" y="118"/>
                  <a:pt x="134" y="118"/>
                  <a:pt x="134" y="118"/>
                </a:cubicBezTo>
                <a:cubicBezTo>
                  <a:pt x="135" y="118"/>
                  <a:pt x="136" y="119"/>
                  <a:pt x="137" y="119"/>
                </a:cubicBezTo>
                <a:cubicBezTo>
                  <a:pt x="137" y="119"/>
                  <a:pt x="138" y="119"/>
                  <a:pt x="138" y="119"/>
                </a:cubicBezTo>
                <a:cubicBezTo>
                  <a:pt x="139" y="120"/>
                  <a:pt x="139" y="121"/>
                  <a:pt x="139" y="121"/>
                </a:cubicBezTo>
                <a:cubicBezTo>
                  <a:pt x="140" y="121"/>
                  <a:pt x="140" y="121"/>
                  <a:pt x="141" y="121"/>
                </a:cubicBezTo>
                <a:cubicBezTo>
                  <a:pt x="142" y="121"/>
                  <a:pt x="143" y="122"/>
                  <a:pt x="144" y="122"/>
                </a:cubicBezTo>
                <a:cubicBezTo>
                  <a:pt x="145" y="122"/>
                  <a:pt x="145" y="121"/>
                  <a:pt x="146" y="122"/>
                </a:cubicBezTo>
                <a:cubicBezTo>
                  <a:pt x="147" y="122"/>
                  <a:pt x="147" y="122"/>
                  <a:pt x="148" y="123"/>
                </a:cubicBezTo>
                <a:cubicBezTo>
                  <a:pt x="138" y="140"/>
                  <a:pt x="121" y="153"/>
                  <a:pt x="100" y="158"/>
                </a:cubicBezTo>
                <a:cubicBezTo>
                  <a:pt x="100" y="157"/>
                  <a:pt x="100" y="156"/>
                  <a:pt x="100" y="155"/>
                </a:cubicBezTo>
                <a:cubicBezTo>
                  <a:pt x="100" y="154"/>
                  <a:pt x="100" y="153"/>
                  <a:pt x="100" y="151"/>
                </a:cubicBezTo>
                <a:cubicBezTo>
                  <a:pt x="100" y="150"/>
                  <a:pt x="99" y="148"/>
                  <a:pt x="99" y="147"/>
                </a:cubicBezTo>
                <a:cubicBezTo>
                  <a:pt x="99" y="147"/>
                  <a:pt x="97" y="145"/>
                  <a:pt x="96" y="145"/>
                </a:cubicBezTo>
                <a:cubicBezTo>
                  <a:pt x="95" y="144"/>
                  <a:pt x="94" y="144"/>
                  <a:pt x="94" y="144"/>
                </a:cubicBezTo>
                <a:cubicBezTo>
                  <a:pt x="92" y="143"/>
                  <a:pt x="90" y="142"/>
                  <a:pt x="89" y="140"/>
                </a:cubicBezTo>
                <a:cubicBezTo>
                  <a:pt x="89" y="140"/>
                  <a:pt x="89" y="139"/>
                  <a:pt x="89" y="139"/>
                </a:cubicBezTo>
                <a:cubicBezTo>
                  <a:pt x="88" y="138"/>
                  <a:pt x="88" y="138"/>
                  <a:pt x="88" y="138"/>
                </a:cubicBezTo>
                <a:lnTo>
                  <a:pt x="88" y="164"/>
                </a:lnTo>
                <a:close/>
                <a:moveTo>
                  <a:pt x="1" y="66"/>
                </a:moveTo>
                <a:cubicBezTo>
                  <a:pt x="1" y="67"/>
                  <a:pt x="1" y="68"/>
                  <a:pt x="1" y="70"/>
                </a:cubicBezTo>
                <a:cubicBezTo>
                  <a:pt x="1" y="71"/>
                  <a:pt x="0" y="72"/>
                  <a:pt x="0" y="74"/>
                </a:cubicBezTo>
                <a:cubicBezTo>
                  <a:pt x="0" y="76"/>
                  <a:pt x="0" y="79"/>
                  <a:pt x="0" y="82"/>
                </a:cubicBezTo>
                <a:cubicBezTo>
                  <a:pt x="0" y="85"/>
                  <a:pt x="0" y="88"/>
                  <a:pt x="0" y="91"/>
                </a:cubicBezTo>
                <a:cubicBezTo>
                  <a:pt x="0" y="92"/>
                  <a:pt x="1" y="93"/>
                  <a:pt x="1" y="95"/>
                </a:cubicBezTo>
                <a:cubicBezTo>
                  <a:pt x="1" y="96"/>
                  <a:pt x="1" y="97"/>
                  <a:pt x="1" y="99"/>
                </a:cubicBezTo>
                <a:cubicBezTo>
                  <a:pt x="2" y="100"/>
                  <a:pt x="2" y="101"/>
                  <a:pt x="2" y="103"/>
                </a:cubicBezTo>
                <a:cubicBezTo>
                  <a:pt x="3" y="105"/>
                  <a:pt x="4" y="108"/>
                  <a:pt x="5" y="110"/>
                </a:cubicBezTo>
                <a:cubicBezTo>
                  <a:pt x="5" y="112"/>
                  <a:pt x="6" y="113"/>
                  <a:pt x="6" y="114"/>
                </a:cubicBezTo>
                <a:cubicBezTo>
                  <a:pt x="7" y="115"/>
                  <a:pt x="7" y="117"/>
                  <a:pt x="8" y="118"/>
                </a:cubicBezTo>
                <a:cubicBezTo>
                  <a:pt x="8" y="118"/>
                  <a:pt x="9" y="119"/>
                  <a:pt x="9" y="120"/>
                </a:cubicBezTo>
                <a:cubicBezTo>
                  <a:pt x="9" y="121"/>
                  <a:pt x="10" y="122"/>
                  <a:pt x="11" y="123"/>
                </a:cubicBezTo>
                <a:cubicBezTo>
                  <a:pt x="13" y="127"/>
                  <a:pt x="15" y="130"/>
                  <a:pt x="17" y="133"/>
                </a:cubicBezTo>
                <a:cubicBezTo>
                  <a:pt x="19" y="134"/>
                  <a:pt x="20" y="136"/>
                  <a:pt x="21" y="137"/>
                </a:cubicBezTo>
                <a:cubicBezTo>
                  <a:pt x="22" y="138"/>
                  <a:pt x="23" y="139"/>
                  <a:pt x="24" y="140"/>
                </a:cubicBezTo>
                <a:cubicBezTo>
                  <a:pt x="25" y="141"/>
                  <a:pt x="26" y="142"/>
                  <a:pt x="27" y="143"/>
                </a:cubicBezTo>
                <a:cubicBezTo>
                  <a:pt x="31" y="147"/>
                  <a:pt x="36" y="151"/>
                  <a:pt x="41" y="153"/>
                </a:cubicBezTo>
                <a:cubicBezTo>
                  <a:pt x="42" y="154"/>
                  <a:pt x="43" y="155"/>
                  <a:pt x="45" y="155"/>
                </a:cubicBezTo>
                <a:cubicBezTo>
                  <a:pt x="47" y="157"/>
                  <a:pt x="49" y="158"/>
                  <a:pt x="52" y="159"/>
                </a:cubicBezTo>
                <a:cubicBezTo>
                  <a:pt x="53" y="159"/>
                  <a:pt x="54" y="160"/>
                  <a:pt x="56" y="160"/>
                </a:cubicBezTo>
                <a:cubicBezTo>
                  <a:pt x="64" y="163"/>
                  <a:pt x="73" y="164"/>
                  <a:pt x="82" y="164"/>
                </a:cubicBezTo>
                <a:cubicBezTo>
                  <a:pt x="84" y="164"/>
                  <a:pt x="86" y="164"/>
                  <a:pt x="88" y="164"/>
                </a:cubicBezTo>
                <a:cubicBezTo>
                  <a:pt x="88" y="138"/>
                  <a:pt x="88" y="138"/>
                  <a:pt x="88" y="138"/>
                </a:cubicBezTo>
                <a:cubicBezTo>
                  <a:pt x="87" y="137"/>
                  <a:pt x="87" y="137"/>
                  <a:pt x="87" y="136"/>
                </a:cubicBezTo>
                <a:cubicBezTo>
                  <a:pt x="86" y="135"/>
                  <a:pt x="85" y="133"/>
                  <a:pt x="84" y="131"/>
                </a:cubicBezTo>
                <a:cubicBezTo>
                  <a:pt x="83" y="130"/>
                  <a:pt x="83" y="129"/>
                  <a:pt x="82" y="128"/>
                </a:cubicBezTo>
                <a:cubicBezTo>
                  <a:pt x="82" y="128"/>
                  <a:pt x="80" y="127"/>
                  <a:pt x="80" y="127"/>
                </a:cubicBezTo>
                <a:cubicBezTo>
                  <a:pt x="80" y="126"/>
                  <a:pt x="80" y="125"/>
                  <a:pt x="80" y="124"/>
                </a:cubicBezTo>
                <a:cubicBezTo>
                  <a:pt x="80" y="123"/>
                  <a:pt x="81" y="123"/>
                  <a:pt x="81" y="122"/>
                </a:cubicBezTo>
                <a:cubicBezTo>
                  <a:pt x="81" y="121"/>
                  <a:pt x="80" y="121"/>
                  <a:pt x="80" y="120"/>
                </a:cubicBezTo>
                <a:cubicBezTo>
                  <a:pt x="80" y="119"/>
                  <a:pt x="81" y="118"/>
                  <a:pt x="81" y="117"/>
                </a:cubicBezTo>
                <a:cubicBezTo>
                  <a:pt x="81" y="117"/>
                  <a:pt x="81" y="116"/>
                  <a:pt x="82" y="116"/>
                </a:cubicBezTo>
                <a:cubicBezTo>
                  <a:pt x="82" y="115"/>
                  <a:pt x="83" y="115"/>
                  <a:pt x="83" y="115"/>
                </a:cubicBezTo>
                <a:cubicBezTo>
                  <a:pt x="83" y="114"/>
                  <a:pt x="83" y="114"/>
                  <a:pt x="84" y="113"/>
                </a:cubicBezTo>
                <a:cubicBezTo>
                  <a:pt x="84" y="113"/>
                  <a:pt x="86" y="112"/>
                  <a:pt x="86" y="111"/>
                </a:cubicBezTo>
                <a:cubicBezTo>
                  <a:pt x="86" y="111"/>
                  <a:pt x="86" y="107"/>
                  <a:pt x="86" y="106"/>
                </a:cubicBezTo>
                <a:cubicBezTo>
                  <a:pt x="86" y="106"/>
                  <a:pt x="85" y="105"/>
                  <a:pt x="85" y="105"/>
                </a:cubicBezTo>
                <a:cubicBezTo>
                  <a:pt x="85" y="104"/>
                  <a:pt x="84" y="102"/>
                  <a:pt x="83" y="102"/>
                </a:cubicBezTo>
                <a:cubicBezTo>
                  <a:pt x="83" y="102"/>
                  <a:pt x="82" y="103"/>
                  <a:pt x="82" y="104"/>
                </a:cubicBezTo>
                <a:cubicBezTo>
                  <a:pt x="82" y="104"/>
                  <a:pt x="82" y="105"/>
                  <a:pt x="81" y="105"/>
                </a:cubicBezTo>
                <a:cubicBezTo>
                  <a:pt x="80" y="105"/>
                  <a:pt x="80" y="104"/>
                  <a:pt x="78" y="104"/>
                </a:cubicBezTo>
                <a:cubicBezTo>
                  <a:pt x="78" y="104"/>
                  <a:pt x="77" y="104"/>
                  <a:pt x="77" y="103"/>
                </a:cubicBezTo>
                <a:cubicBezTo>
                  <a:pt x="76" y="103"/>
                  <a:pt x="76" y="102"/>
                  <a:pt x="75" y="101"/>
                </a:cubicBezTo>
                <a:cubicBezTo>
                  <a:pt x="74" y="101"/>
                  <a:pt x="74" y="101"/>
                  <a:pt x="73" y="100"/>
                </a:cubicBezTo>
                <a:cubicBezTo>
                  <a:pt x="73" y="100"/>
                  <a:pt x="73" y="99"/>
                  <a:pt x="73" y="99"/>
                </a:cubicBezTo>
                <a:cubicBezTo>
                  <a:pt x="72" y="98"/>
                  <a:pt x="71" y="96"/>
                  <a:pt x="70" y="96"/>
                </a:cubicBezTo>
                <a:cubicBezTo>
                  <a:pt x="69" y="95"/>
                  <a:pt x="68" y="95"/>
                  <a:pt x="67" y="95"/>
                </a:cubicBezTo>
                <a:cubicBezTo>
                  <a:pt x="67" y="95"/>
                  <a:pt x="66" y="95"/>
                  <a:pt x="66" y="94"/>
                </a:cubicBezTo>
                <a:cubicBezTo>
                  <a:pt x="65" y="94"/>
                  <a:pt x="65" y="94"/>
                  <a:pt x="64" y="94"/>
                </a:cubicBezTo>
                <a:cubicBezTo>
                  <a:pt x="63" y="93"/>
                  <a:pt x="62" y="90"/>
                  <a:pt x="60" y="90"/>
                </a:cubicBezTo>
                <a:cubicBezTo>
                  <a:pt x="59" y="91"/>
                  <a:pt x="58" y="91"/>
                  <a:pt x="57" y="91"/>
                </a:cubicBezTo>
                <a:cubicBezTo>
                  <a:pt x="56" y="91"/>
                  <a:pt x="55" y="91"/>
                  <a:pt x="54" y="90"/>
                </a:cubicBezTo>
                <a:cubicBezTo>
                  <a:pt x="53" y="90"/>
                  <a:pt x="51" y="89"/>
                  <a:pt x="50" y="89"/>
                </a:cubicBezTo>
                <a:cubicBezTo>
                  <a:pt x="50" y="89"/>
                  <a:pt x="49" y="88"/>
                  <a:pt x="49" y="88"/>
                </a:cubicBezTo>
                <a:cubicBezTo>
                  <a:pt x="48" y="87"/>
                  <a:pt x="47" y="87"/>
                  <a:pt x="47" y="87"/>
                </a:cubicBezTo>
                <a:cubicBezTo>
                  <a:pt x="46" y="87"/>
                  <a:pt x="46" y="86"/>
                  <a:pt x="45" y="86"/>
                </a:cubicBezTo>
                <a:cubicBezTo>
                  <a:pt x="44" y="85"/>
                  <a:pt x="44" y="85"/>
                  <a:pt x="44" y="84"/>
                </a:cubicBezTo>
                <a:cubicBezTo>
                  <a:pt x="44" y="83"/>
                  <a:pt x="44" y="83"/>
                  <a:pt x="44" y="82"/>
                </a:cubicBezTo>
                <a:cubicBezTo>
                  <a:pt x="45" y="80"/>
                  <a:pt x="43" y="79"/>
                  <a:pt x="42" y="77"/>
                </a:cubicBezTo>
                <a:cubicBezTo>
                  <a:pt x="41" y="76"/>
                  <a:pt x="41" y="76"/>
                  <a:pt x="40" y="75"/>
                </a:cubicBezTo>
                <a:cubicBezTo>
                  <a:pt x="40" y="74"/>
                  <a:pt x="40" y="74"/>
                  <a:pt x="40" y="74"/>
                </a:cubicBezTo>
                <a:cubicBezTo>
                  <a:pt x="39" y="73"/>
                  <a:pt x="39" y="72"/>
                  <a:pt x="38" y="71"/>
                </a:cubicBezTo>
                <a:cubicBezTo>
                  <a:pt x="38" y="71"/>
                  <a:pt x="37" y="70"/>
                  <a:pt x="37" y="69"/>
                </a:cubicBezTo>
                <a:cubicBezTo>
                  <a:pt x="36" y="68"/>
                  <a:pt x="37" y="67"/>
                  <a:pt x="37" y="66"/>
                </a:cubicBezTo>
                <a:cubicBezTo>
                  <a:pt x="36" y="65"/>
                  <a:pt x="34" y="65"/>
                  <a:pt x="34" y="68"/>
                </a:cubicBezTo>
                <a:cubicBezTo>
                  <a:pt x="34" y="68"/>
                  <a:pt x="35" y="69"/>
                  <a:pt x="35" y="69"/>
                </a:cubicBezTo>
                <a:cubicBezTo>
                  <a:pt x="35" y="70"/>
                  <a:pt x="35" y="71"/>
                  <a:pt x="36" y="72"/>
                </a:cubicBezTo>
                <a:cubicBezTo>
                  <a:pt x="36" y="72"/>
                  <a:pt x="37" y="73"/>
                  <a:pt x="37" y="74"/>
                </a:cubicBezTo>
                <a:cubicBezTo>
                  <a:pt x="37" y="75"/>
                  <a:pt x="37" y="76"/>
                  <a:pt x="37" y="77"/>
                </a:cubicBezTo>
                <a:cubicBezTo>
                  <a:pt x="38" y="77"/>
                  <a:pt x="39" y="78"/>
                  <a:pt x="38" y="79"/>
                </a:cubicBezTo>
                <a:cubicBezTo>
                  <a:pt x="37" y="79"/>
                  <a:pt x="37" y="78"/>
                  <a:pt x="37" y="78"/>
                </a:cubicBezTo>
                <a:cubicBezTo>
                  <a:pt x="36" y="78"/>
                  <a:pt x="35" y="77"/>
                  <a:pt x="35" y="76"/>
                </a:cubicBezTo>
                <a:cubicBezTo>
                  <a:pt x="35" y="76"/>
                  <a:pt x="35" y="75"/>
                  <a:pt x="35" y="75"/>
                </a:cubicBezTo>
                <a:cubicBezTo>
                  <a:pt x="35" y="73"/>
                  <a:pt x="32" y="73"/>
                  <a:pt x="32" y="72"/>
                </a:cubicBezTo>
                <a:cubicBezTo>
                  <a:pt x="32" y="71"/>
                  <a:pt x="33" y="71"/>
                  <a:pt x="33" y="70"/>
                </a:cubicBezTo>
                <a:cubicBezTo>
                  <a:pt x="33" y="69"/>
                  <a:pt x="32" y="69"/>
                  <a:pt x="32" y="68"/>
                </a:cubicBezTo>
                <a:cubicBezTo>
                  <a:pt x="32" y="67"/>
                  <a:pt x="32" y="66"/>
                  <a:pt x="32" y="65"/>
                </a:cubicBezTo>
                <a:cubicBezTo>
                  <a:pt x="32" y="64"/>
                  <a:pt x="32" y="63"/>
                  <a:pt x="32" y="63"/>
                </a:cubicBezTo>
                <a:cubicBezTo>
                  <a:pt x="31" y="62"/>
                  <a:pt x="30" y="61"/>
                  <a:pt x="30" y="61"/>
                </a:cubicBezTo>
                <a:cubicBezTo>
                  <a:pt x="29" y="61"/>
                  <a:pt x="28" y="61"/>
                  <a:pt x="28" y="60"/>
                </a:cubicBezTo>
                <a:cubicBezTo>
                  <a:pt x="28" y="60"/>
                  <a:pt x="28" y="58"/>
                  <a:pt x="27" y="58"/>
                </a:cubicBezTo>
                <a:cubicBezTo>
                  <a:pt x="27" y="57"/>
                  <a:pt x="27" y="56"/>
                  <a:pt x="27" y="54"/>
                </a:cubicBezTo>
                <a:cubicBezTo>
                  <a:pt x="27" y="53"/>
                  <a:pt x="27" y="52"/>
                  <a:pt x="27" y="51"/>
                </a:cubicBezTo>
                <a:cubicBezTo>
                  <a:pt x="28" y="50"/>
                  <a:pt x="29" y="50"/>
                  <a:pt x="29" y="49"/>
                </a:cubicBezTo>
                <a:cubicBezTo>
                  <a:pt x="29" y="48"/>
                  <a:pt x="29" y="48"/>
                  <a:pt x="30" y="47"/>
                </a:cubicBezTo>
                <a:cubicBezTo>
                  <a:pt x="30" y="46"/>
                  <a:pt x="32" y="45"/>
                  <a:pt x="33" y="44"/>
                </a:cubicBezTo>
                <a:cubicBezTo>
                  <a:pt x="34" y="42"/>
                  <a:pt x="35" y="41"/>
                  <a:pt x="35" y="40"/>
                </a:cubicBezTo>
                <a:cubicBezTo>
                  <a:pt x="36" y="39"/>
                  <a:pt x="36" y="38"/>
                  <a:pt x="36" y="38"/>
                </a:cubicBezTo>
                <a:cubicBezTo>
                  <a:pt x="36" y="37"/>
                  <a:pt x="34" y="36"/>
                  <a:pt x="34" y="35"/>
                </a:cubicBezTo>
                <a:cubicBezTo>
                  <a:pt x="35" y="34"/>
                  <a:pt x="35" y="34"/>
                  <a:pt x="36" y="34"/>
                </a:cubicBezTo>
                <a:cubicBezTo>
                  <a:pt x="36" y="34"/>
                  <a:pt x="36" y="33"/>
                  <a:pt x="36" y="32"/>
                </a:cubicBezTo>
                <a:cubicBezTo>
                  <a:pt x="36" y="31"/>
                  <a:pt x="36" y="31"/>
                  <a:pt x="36" y="30"/>
                </a:cubicBezTo>
                <a:cubicBezTo>
                  <a:pt x="36" y="29"/>
                  <a:pt x="37" y="29"/>
                  <a:pt x="36" y="28"/>
                </a:cubicBezTo>
                <a:cubicBezTo>
                  <a:pt x="36" y="27"/>
                  <a:pt x="35" y="28"/>
                  <a:pt x="34" y="28"/>
                </a:cubicBezTo>
                <a:cubicBezTo>
                  <a:pt x="33" y="27"/>
                  <a:pt x="34" y="26"/>
                  <a:pt x="34" y="26"/>
                </a:cubicBezTo>
                <a:cubicBezTo>
                  <a:pt x="34" y="25"/>
                  <a:pt x="34" y="25"/>
                  <a:pt x="34" y="24"/>
                </a:cubicBezTo>
                <a:cubicBezTo>
                  <a:pt x="34" y="24"/>
                  <a:pt x="35" y="23"/>
                  <a:pt x="35" y="23"/>
                </a:cubicBezTo>
                <a:cubicBezTo>
                  <a:pt x="34" y="23"/>
                  <a:pt x="34" y="22"/>
                  <a:pt x="34" y="21"/>
                </a:cubicBezTo>
                <a:cubicBezTo>
                  <a:pt x="43" y="13"/>
                  <a:pt x="55" y="8"/>
                  <a:pt x="68" y="6"/>
                </a:cubicBezTo>
                <a:cubicBezTo>
                  <a:pt x="68" y="6"/>
                  <a:pt x="68" y="6"/>
                  <a:pt x="68" y="6"/>
                </a:cubicBezTo>
                <a:cubicBezTo>
                  <a:pt x="68" y="6"/>
                  <a:pt x="68" y="6"/>
                  <a:pt x="69" y="6"/>
                </a:cubicBezTo>
                <a:cubicBezTo>
                  <a:pt x="70" y="6"/>
                  <a:pt x="70" y="6"/>
                  <a:pt x="71" y="6"/>
                </a:cubicBezTo>
                <a:cubicBezTo>
                  <a:pt x="72" y="6"/>
                  <a:pt x="73" y="6"/>
                  <a:pt x="74" y="6"/>
                </a:cubicBezTo>
                <a:cubicBezTo>
                  <a:pt x="75" y="6"/>
                  <a:pt x="78" y="8"/>
                  <a:pt x="79" y="7"/>
                </a:cubicBezTo>
                <a:cubicBezTo>
                  <a:pt x="79" y="7"/>
                  <a:pt x="79" y="6"/>
                  <a:pt x="79" y="6"/>
                </a:cubicBezTo>
                <a:cubicBezTo>
                  <a:pt x="80" y="5"/>
                  <a:pt x="80" y="5"/>
                  <a:pt x="80" y="4"/>
                </a:cubicBezTo>
                <a:cubicBezTo>
                  <a:pt x="81" y="4"/>
                  <a:pt x="81" y="4"/>
                  <a:pt x="82" y="4"/>
                </a:cubicBezTo>
                <a:cubicBezTo>
                  <a:pt x="84" y="4"/>
                  <a:pt x="86" y="4"/>
                  <a:pt x="88" y="4"/>
                </a:cubicBezTo>
                <a:cubicBezTo>
                  <a:pt x="88" y="0"/>
                  <a:pt x="88" y="0"/>
                  <a:pt x="88" y="0"/>
                </a:cubicBezTo>
                <a:cubicBezTo>
                  <a:pt x="86" y="0"/>
                  <a:pt x="85" y="0"/>
                  <a:pt x="84" y="0"/>
                </a:cubicBezTo>
                <a:cubicBezTo>
                  <a:pt x="83" y="0"/>
                  <a:pt x="83" y="0"/>
                  <a:pt x="82" y="0"/>
                </a:cubicBezTo>
                <a:cubicBezTo>
                  <a:pt x="81" y="0"/>
                  <a:pt x="80" y="0"/>
                  <a:pt x="80" y="0"/>
                </a:cubicBezTo>
                <a:cubicBezTo>
                  <a:pt x="71" y="0"/>
                  <a:pt x="63" y="2"/>
                  <a:pt x="56" y="4"/>
                </a:cubicBezTo>
                <a:cubicBezTo>
                  <a:pt x="54" y="5"/>
                  <a:pt x="53" y="5"/>
                  <a:pt x="52" y="6"/>
                </a:cubicBezTo>
                <a:cubicBezTo>
                  <a:pt x="52" y="6"/>
                  <a:pt x="51" y="6"/>
                  <a:pt x="51" y="6"/>
                </a:cubicBezTo>
                <a:cubicBezTo>
                  <a:pt x="50" y="6"/>
                  <a:pt x="49" y="7"/>
                  <a:pt x="48" y="7"/>
                </a:cubicBezTo>
                <a:cubicBezTo>
                  <a:pt x="47" y="8"/>
                  <a:pt x="46" y="8"/>
                  <a:pt x="45" y="9"/>
                </a:cubicBezTo>
                <a:cubicBezTo>
                  <a:pt x="43" y="9"/>
                  <a:pt x="42" y="10"/>
                  <a:pt x="41" y="11"/>
                </a:cubicBezTo>
                <a:cubicBezTo>
                  <a:pt x="37" y="13"/>
                  <a:pt x="32" y="17"/>
                  <a:pt x="28" y="20"/>
                </a:cubicBezTo>
                <a:cubicBezTo>
                  <a:pt x="28" y="20"/>
                  <a:pt x="27" y="21"/>
                  <a:pt x="27" y="21"/>
                </a:cubicBezTo>
                <a:cubicBezTo>
                  <a:pt x="26" y="22"/>
                  <a:pt x="25" y="23"/>
                  <a:pt x="24" y="24"/>
                </a:cubicBezTo>
                <a:cubicBezTo>
                  <a:pt x="23" y="25"/>
                  <a:pt x="22" y="26"/>
                  <a:pt x="21" y="27"/>
                </a:cubicBezTo>
                <a:cubicBezTo>
                  <a:pt x="20" y="28"/>
                  <a:pt x="19" y="30"/>
                  <a:pt x="17" y="31"/>
                </a:cubicBezTo>
                <a:cubicBezTo>
                  <a:pt x="15" y="34"/>
                  <a:pt x="13" y="38"/>
                  <a:pt x="11" y="41"/>
                </a:cubicBezTo>
                <a:cubicBezTo>
                  <a:pt x="10" y="42"/>
                  <a:pt x="9" y="44"/>
                  <a:pt x="9" y="45"/>
                </a:cubicBezTo>
                <a:cubicBezTo>
                  <a:pt x="9" y="45"/>
                  <a:pt x="8" y="46"/>
                  <a:pt x="8" y="46"/>
                </a:cubicBezTo>
                <a:cubicBezTo>
                  <a:pt x="7" y="48"/>
                  <a:pt x="6" y="50"/>
                  <a:pt x="6" y="52"/>
                </a:cubicBezTo>
                <a:cubicBezTo>
                  <a:pt x="5" y="53"/>
                  <a:pt x="5" y="53"/>
                  <a:pt x="5" y="54"/>
                </a:cubicBezTo>
                <a:cubicBezTo>
                  <a:pt x="4" y="56"/>
                  <a:pt x="3" y="59"/>
                  <a:pt x="2" y="62"/>
                </a:cubicBezTo>
                <a:cubicBezTo>
                  <a:pt x="2" y="63"/>
                  <a:pt x="2" y="64"/>
                  <a:pt x="1" y="66"/>
                </a:cubicBezTo>
                <a:close/>
                <a:moveTo>
                  <a:pt x="88" y="64"/>
                </a:moveTo>
                <a:cubicBezTo>
                  <a:pt x="88" y="103"/>
                  <a:pt x="88" y="103"/>
                  <a:pt x="88" y="103"/>
                </a:cubicBezTo>
                <a:cubicBezTo>
                  <a:pt x="87" y="103"/>
                  <a:pt x="87" y="103"/>
                  <a:pt x="87" y="103"/>
                </a:cubicBezTo>
                <a:cubicBezTo>
                  <a:pt x="86" y="103"/>
                  <a:pt x="85" y="102"/>
                  <a:pt x="85" y="102"/>
                </a:cubicBezTo>
                <a:cubicBezTo>
                  <a:pt x="83" y="101"/>
                  <a:pt x="82" y="102"/>
                  <a:pt x="80" y="102"/>
                </a:cubicBezTo>
                <a:cubicBezTo>
                  <a:pt x="79" y="102"/>
                  <a:pt x="76" y="100"/>
                  <a:pt x="76" y="99"/>
                </a:cubicBezTo>
                <a:cubicBezTo>
                  <a:pt x="76" y="98"/>
                  <a:pt x="77" y="96"/>
                  <a:pt x="77" y="95"/>
                </a:cubicBezTo>
                <a:cubicBezTo>
                  <a:pt x="77" y="94"/>
                  <a:pt x="78" y="94"/>
                  <a:pt x="78" y="93"/>
                </a:cubicBezTo>
                <a:cubicBezTo>
                  <a:pt x="78" y="92"/>
                  <a:pt x="76" y="91"/>
                  <a:pt x="76" y="91"/>
                </a:cubicBezTo>
                <a:cubicBezTo>
                  <a:pt x="74" y="91"/>
                  <a:pt x="72" y="92"/>
                  <a:pt x="70" y="91"/>
                </a:cubicBezTo>
                <a:cubicBezTo>
                  <a:pt x="69" y="90"/>
                  <a:pt x="70" y="90"/>
                  <a:pt x="70" y="89"/>
                </a:cubicBezTo>
                <a:cubicBezTo>
                  <a:pt x="71" y="89"/>
                  <a:pt x="70" y="88"/>
                  <a:pt x="71" y="88"/>
                </a:cubicBezTo>
                <a:cubicBezTo>
                  <a:pt x="71" y="88"/>
                  <a:pt x="71" y="87"/>
                  <a:pt x="72" y="87"/>
                </a:cubicBezTo>
                <a:cubicBezTo>
                  <a:pt x="72" y="86"/>
                  <a:pt x="72" y="85"/>
                  <a:pt x="72" y="85"/>
                </a:cubicBezTo>
                <a:cubicBezTo>
                  <a:pt x="72" y="84"/>
                  <a:pt x="73" y="84"/>
                  <a:pt x="73" y="83"/>
                </a:cubicBezTo>
                <a:cubicBezTo>
                  <a:pt x="73" y="83"/>
                  <a:pt x="73" y="82"/>
                  <a:pt x="72" y="82"/>
                </a:cubicBezTo>
                <a:cubicBezTo>
                  <a:pt x="71" y="82"/>
                  <a:pt x="70" y="82"/>
                  <a:pt x="69" y="82"/>
                </a:cubicBezTo>
                <a:cubicBezTo>
                  <a:pt x="67" y="83"/>
                  <a:pt x="67" y="86"/>
                  <a:pt x="65" y="86"/>
                </a:cubicBezTo>
                <a:cubicBezTo>
                  <a:pt x="65" y="86"/>
                  <a:pt x="64" y="86"/>
                  <a:pt x="63" y="87"/>
                </a:cubicBezTo>
                <a:cubicBezTo>
                  <a:pt x="63" y="87"/>
                  <a:pt x="62" y="87"/>
                  <a:pt x="61" y="87"/>
                </a:cubicBezTo>
                <a:cubicBezTo>
                  <a:pt x="60" y="87"/>
                  <a:pt x="59" y="86"/>
                  <a:pt x="59" y="86"/>
                </a:cubicBezTo>
                <a:cubicBezTo>
                  <a:pt x="58" y="85"/>
                  <a:pt x="57" y="83"/>
                  <a:pt x="57" y="83"/>
                </a:cubicBezTo>
                <a:cubicBezTo>
                  <a:pt x="56" y="80"/>
                  <a:pt x="57" y="78"/>
                  <a:pt x="58" y="76"/>
                </a:cubicBezTo>
                <a:cubicBezTo>
                  <a:pt x="58" y="76"/>
                  <a:pt x="59" y="75"/>
                  <a:pt x="59" y="75"/>
                </a:cubicBezTo>
                <a:cubicBezTo>
                  <a:pt x="59" y="74"/>
                  <a:pt x="59" y="73"/>
                  <a:pt x="59" y="73"/>
                </a:cubicBezTo>
                <a:cubicBezTo>
                  <a:pt x="59" y="71"/>
                  <a:pt x="61" y="71"/>
                  <a:pt x="62" y="70"/>
                </a:cubicBezTo>
                <a:cubicBezTo>
                  <a:pt x="63" y="69"/>
                  <a:pt x="65" y="68"/>
                  <a:pt x="66" y="68"/>
                </a:cubicBezTo>
                <a:cubicBezTo>
                  <a:pt x="67" y="68"/>
                  <a:pt x="68" y="68"/>
                  <a:pt x="69" y="69"/>
                </a:cubicBezTo>
                <a:cubicBezTo>
                  <a:pt x="69" y="69"/>
                  <a:pt x="70" y="69"/>
                  <a:pt x="70" y="69"/>
                </a:cubicBezTo>
                <a:cubicBezTo>
                  <a:pt x="72" y="69"/>
                  <a:pt x="72" y="68"/>
                  <a:pt x="74" y="67"/>
                </a:cubicBezTo>
                <a:cubicBezTo>
                  <a:pt x="75" y="68"/>
                  <a:pt x="76" y="67"/>
                  <a:pt x="77" y="67"/>
                </a:cubicBezTo>
                <a:cubicBezTo>
                  <a:pt x="78" y="67"/>
                  <a:pt x="79" y="68"/>
                  <a:pt x="79" y="68"/>
                </a:cubicBezTo>
                <a:cubicBezTo>
                  <a:pt x="80" y="68"/>
                  <a:pt x="80" y="68"/>
                  <a:pt x="81" y="68"/>
                </a:cubicBezTo>
                <a:cubicBezTo>
                  <a:pt x="82" y="68"/>
                  <a:pt x="82" y="69"/>
                  <a:pt x="83" y="70"/>
                </a:cubicBezTo>
                <a:cubicBezTo>
                  <a:pt x="83" y="71"/>
                  <a:pt x="82" y="71"/>
                  <a:pt x="82" y="72"/>
                </a:cubicBezTo>
                <a:cubicBezTo>
                  <a:pt x="83" y="73"/>
                  <a:pt x="85" y="73"/>
                  <a:pt x="86" y="74"/>
                </a:cubicBezTo>
                <a:cubicBezTo>
                  <a:pt x="86" y="73"/>
                  <a:pt x="86" y="72"/>
                  <a:pt x="86" y="71"/>
                </a:cubicBezTo>
                <a:cubicBezTo>
                  <a:pt x="86" y="70"/>
                  <a:pt x="86" y="70"/>
                  <a:pt x="86" y="70"/>
                </a:cubicBezTo>
                <a:cubicBezTo>
                  <a:pt x="86" y="69"/>
                  <a:pt x="85" y="69"/>
                  <a:pt x="85" y="68"/>
                </a:cubicBezTo>
                <a:cubicBezTo>
                  <a:pt x="85" y="66"/>
                  <a:pt x="86" y="65"/>
                  <a:pt x="88" y="64"/>
                </a:cubicBezTo>
                <a:close/>
              </a:path>
            </a:pathLst>
          </a:custGeom>
          <a:solidFill>
            <a:schemeClr val="bg1">
              <a:alpha val="100000"/>
            </a:schemeClr>
          </a:solidFill>
          <a:ln w="9525">
            <a:noFill/>
          </a:ln>
        </p:spPr>
        <p:txBody>
          <a:bodyPr/>
          <a:lstStyle/>
          <a:p>
            <a:endParaRPr lang="zh-CN" altLang="en-US"/>
          </a:p>
        </p:txBody>
      </p:sp>
      <p:sp>
        <p:nvSpPr>
          <p:cNvPr id="33073" name="Freeform 307"/>
          <p:cNvSpPr/>
          <p:nvPr/>
        </p:nvSpPr>
        <p:spPr>
          <a:xfrm>
            <a:off x="5541963" y="3424238"/>
            <a:ext cx="90487" cy="257175"/>
          </a:xfrm>
          <a:custGeom>
            <a:avLst/>
            <a:gdLst/>
            <a:ahLst/>
            <a:cxnLst>
              <a:cxn ang="0">
                <a:pos x="17489601" y="51528057"/>
              </a:cxn>
              <a:cxn ang="0">
                <a:pos x="2914364" y="105918877"/>
              </a:cxn>
              <a:cxn ang="0">
                <a:pos x="11659165" y="151721406"/>
              </a:cxn>
              <a:cxn ang="0">
                <a:pos x="55383166" y="197523936"/>
              </a:cxn>
              <a:cxn ang="0">
                <a:pos x="55383166" y="435124873"/>
              </a:cxn>
              <a:cxn ang="0">
                <a:pos x="99107167" y="435124873"/>
              </a:cxn>
              <a:cxn ang="0">
                <a:pos x="99107167" y="197523936"/>
              </a:cxn>
              <a:cxn ang="0">
                <a:pos x="139915097" y="151721406"/>
              </a:cxn>
              <a:cxn ang="0">
                <a:pos x="151575969" y="105918877"/>
              </a:cxn>
              <a:cxn ang="0">
                <a:pos x="137000733" y="51528057"/>
              </a:cxn>
              <a:cxn ang="0">
                <a:pos x="102021532" y="0"/>
              </a:cxn>
              <a:cxn ang="0">
                <a:pos x="113682403" y="103056113"/>
              </a:cxn>
              <a:cxn ang="0">
                <a:pos x="99107167" y="103056113"/>
              </a:cxn>
              <a:cxn ang="0">
                <a:pos x="87448003" y="0"/>
              </a:cxn>
              <a:cxn ang="0">
                <a:pos x="75787131" y="0"/>
              </a:cxn>
              <a:cxn ang="0">
                <a:pos x="67042330" y="0"/>
              </a:cxn>
              <a:cxn ang="0">
                <a:pos x="55383166" y="103056113"/>
              </a:cxn>
              <a:cxn ang="0">
                <a:pos x="40807930" y="103056113"/>
              </a:cxn>
              <a:cxn ang="0">
                <a:pos x="52468802" y="0"/>
              </a:cxn>
              <a:cxn ang="0">
                <a:pos x="17489601" y="51528057"/>
              </a:cxn>
            </a:cxnLst>
            <a:rect l="0" t="0" r="0" b="0"/>
            <a:pathLst>
              <a:path w="53" h="152">
                <a:moveTo>
                  <a:pt x="6" y="18"/>
                </a:moveTo>
                <a:cubicBezTo>
                  <a:pt x="4" y="24"/>
                  <a:pt x="1" y="30"/>
                  <a:pt x="1" y="37"/>
                </a:cubicBezTo>
                <a:cubicBezTo>
                  <a:pt x="0" y="43"/>
                  <a:pt x="1" y="47"/>
                  <a:pt x="4" y="53"/>
                </a:cubicBezTo>
                <a:cubicBezTo>
                  <a:pt x="7" y="58"/>
                  <a:pt x="13" y="66"/>
                  <a:pt x="19" y="69"/>
                </a:cubicBezTo>
                <a:cubicBezTo>
                  <a:pt x="19" y="152"/>
                  <a:pt x="19" y="152"/>
                  <a:pt x="19" y="152"/>
                </a:cubicBezTo>
                <a:cubicBezTo>
                  <a:pt x="34" y="152"/>
                  <a:pt x="34" y="152"/>
                  <a:pt x="34" y="152"/>
                </a:cubicBezTo>
                <a:cubicBezTo>
                  <a:pt x="34" y="69"/>
                  <a:pt x="34" y="69"/>
                  <a:pt x="34" y="69"/>
                </a:cubicBezTo>
                <a:cubicBezTo>
                  <a:pt x="40" y="66"/>
                  <a:pt x="45" y="58"/>
                  <a:pt x="48" y="53"/>
                </a:cubicBezTo>
                <a:cubicBezTo>
                  <a:pt x="51" y="47"/>
                  <a:pt x="53" y="43"/>
                  <a:pt x="52" y="37"/>
                </a:cubicBezTo>
                <a:cubicBezTo>
                  <a:pt x="51" y="30"/>
                  <a:pt x="49" y="24"/>
                  <a:pt x="47" y="18"/>
                </a:cubicBezTo>
                <a:cubicBezTo>
                  <a:pt x="45" y="13"/>
                  <a:pt x="41" y="1"/>
                  <a:pt x="35" y="0"/>
                </a:cubicBezTo>
                <a:cubicBezTo>
                  <a:pt x="39" y="36"/>
                  <a:pt x="39" y="36"/>
                  <a:pt x="39" y="36"/>
                </a:cubicBezTo>
                <a:cubicBezTo>
                  <a:pt x="34" y="36"/>
                  <a:pt x="34" y="36"/>
                  <a:pt x="34" y="36"/>
                </a:cubicBezTo>
                <a:cubicBezTo>
                  <a:pt x="30" y="0"/>
                  <a:pt x="30" y="0"/>
                  <a:pt x="30" y="0"/>
                </a:cubicBezTo>
                <a:cubicBezTo>
                  <a:pt x="26" y="0"/>
                  <a:pt x="26" y="0"/>
                  <a:pt x="26" y="0"/>
                </a:cubicBezTo>
                <a:cubicBezTo>
                  <a:pt x="23" y="0"/>
                  <a:pt x="23" y="0"/>
                  <a:pt x="23" y="0"/>
                </a:cubicBezTo>
                <a:cubicBezTo>
                  <a:pt x="19" y="36"/>
                  <a:pt x="19" y="36"/>
                  <a:pt x="19" y="36"/>
                </a:cubicBezTo>
                <a:cubicBezTo>
                  <a:pt x="14" y="36"/>
                  <a:pt x="14" y="36"/>
                  <a:pt x="14" y="36"/>
                </a:cubicBezTo>
                <a:cubicBezTo>
                  <a:pt x="18" y="0"/>
                  <a:pt x="18" y="0"/>
                  <a:pt x="18" y="0"/>
                </a:cubicBezTo>
                <a:cubicBezTo>
                  <a:pt x="11" y="1"/>
                  <a:pt x="8" y="13"/>
                  <a:pt x="6" y="18"/>
                </a:cubicBezTo>
                <a:close/>
              </a:path>
            </a:pathLst>
          </a:custGeom>
          <a:solidFill>
            <a:schemeClr val="bg1">
              <a:alpha val="100000"/>
            </a:schemeClr>
          </a:solidFill>
          <a:ln w="9525">
            <a:noFill/>
          </a:ln>
        </p:spPr>
        <p:txBody>
          <a:bodyPr/>
          <a:lstStyle/>
          <a:p>
            <a:endParaRPr lang="zh-CN" altLang="en-US"/>
          </a:p>
        </p:txBody>
      </p:sp>
      <p:sp>
        <p:nvSpPr>
          <p:cNvPr id="33074" name="Freeform 308"/>
          <p:cNvSpPr/>
          <p:nvPr/>
        </p:nvSpPr>
        <p:spPr>
          <a:xfrm>
            <a:off x="5659438" y="3417888"/>
            <a:ext cx="95250" cy="263525"/>
          </a:xfrm>
          <a:custGeom>
            <a:avLst/>
            <a:gdLst/>
            <a:ahLst/>
            <a:cxnLst>
              <a:cxn ang="0">
                <a:pos x="101255853" y="445162985"/>
              </a:cxn>
              <a:cxn ang="0">
                <a:pos x="101255853" y="214021153"/>
              </a:cxn>
              <a:cxn ang="0">
                <a:pos x="162010045" y="119851508"/>
              </a:cxn>
              <a:cxn ang="0">
                <a:pos x="81005022" y="0"/>
              </a:cxn>
              <a:cxn ang="0">
                <a:pos x="0" y="119851508"/>
              </a:cxn>
              <a:cxn ang="0">
                <a:pos x="60754192" y="214021153"/>
              </a:cxn>
              <a:cxn ang="0">
                <a:pos x="60754192" y="445162985"/>
              </a:cxn>
              <a:cxn ang="0">
                <a:pos x="101255853" y="445162985"/>
              </a:cxn>
            </a:cxnLst>
            <a:rect l="0" t="0" r="0" b="0"/>
            <a:pathLst>
              <a:path w="56" h="156">
                <a:moveTo>
                  <a:pt x="35" y="156"/>
                </a:moveTo>
                <a:cubicBezTo>
                  <a:pt x="35" y="75"/>
                  <a:pt x="35" y="75"/>
                  <a:pt x="35" y="75"/>
                </a:cubicBezTo>
                <a:cubicBezTo>
                  <a:pt x="47" y="71"/>
                  <a:pt x="56" y="58"/>
                  <a:pt x="56" y="42"/>
                </a:cubicBezTo>
                <a:cubicBezTo>
                  <a:pt x="56" y="23"/>
                  <a:pt x="44" y="0"/>
                  <a:pt x="28" y="0"/>
                </a:cubicBezTo>
                <a:cubicBezTo>
                  <a:pt x="13" y="0"/>
                  <a:pt x="0" y="23"/>
                  <a:pt x="0" y="42"/>
                </a:cubicBezTo>
                <a:cubicBezTo>
                  <a:pt x="0" y="58"/>
                  <a:pt x="9" y="71"/>
                  <a:pt x="21" y="75"/>
                </a:cubicBezTo>
                <a:cubicBezTo>
                  <a:pt x="21" y="156"/>
                  <a:pt x="21" y="156"/>
                  <a:pt x="21" y="156"/>
                </a:cubicBezTo>
                <a:lnTo>
                  <a:pt x="35" y="156"/>
                </a:lnTo>
                <a:close/>
              </a:path>
            </a:pathLst>
          </a:custGeom>
          <a:solidFill>
            <a:schemeClr val="bg1">
              <a:alpha val="100000"/>
            </a:schemeClr>
          </a:solidFill>
          <a:ln w="9525">
            <a:noFill/>
          </a:ln>
        </p:spPr>
        <p:txBody>
          <a:bodyPr/>
          <a:lstStyle/>
          <a:p>
            <a:endParaRPr lang="zh-CN" altLang="en-US"/>
          </a:p>
        </p:txBody>
      </p:sp>
      <p:sp>
        <p:nvSpPr>
          <p:cNvPr id="33075" name="Freeform 309"/>
          <p:cNvSpPr/>
          <p:nvPr/>
        </p:nvSpPr>
        <p:spPr>
          <a:xfrm>
            <a:off x="5610225" y="3714750"/>
            <a:ext cx="227013" cy="234950"/>
          </a:xfrm>
          <a:custGeom>
            <a:avLst/>
            <a:gdLst/>
            <a:ahLst/>
            <a:cxnLst>
              <a:cxn ang="0">
                <a:pos x="195165109" y="0"/>
              </a:cxn>
              <a:cxn ang="0">
                <a:pos x="149244106" y="85712803"/>
              </a:cxn>
              <a:cxn ang="0">
                <a:pos x="149244106" y="148567844"/>
              </a:cxn>
              <a:cxn ang="0">
                <a:pos x="0" y="211422885"/>
              </a:cxn>
              <a:cxn ang="0">
                <a:pos x="0" y="254280131"/>
              </a:cxn>
              <a:cxn ang="0">
                <a:pos x="149244106" y="222850920"/>
              </a:cxn>
              <a:cxn ang="0">
                <a:pos x="149244106" y="308563723"/>
              </a:cxn>
              <a:cxn ang="0">
                <a:pos x="86102304" y="354277555"/>
              </a:cxn>
              <a:cxn ang="0">
                <a:pos x="86102304" y="397133112"/>
              </a:cxn>
              <a:cxn ang="0">
                <a:pos x="192295258" y="359990728"/>
              </a:cxn>
              <a:cxn ang="0">
                <a:pos x="298486518" y="397133112"/>
              </a:cxn>
              <a:cxn ang="0">
                <a:pos x="298486518" y="354277555"/>
              </a:cxn>
              <a:cxn ang="0">
                <a:pos x="238216261" y="308563723"/>
              </a:cxn>
              <a:cxn ang="0">
                <a:pos x="238216261" y="222850920"/>
              </a:cxn>
              <a:cxn ang="0">
                <a:pos x="384588822" y="254280131"/>
              </a:cxn>
              <a:cxn ang="0">
                <a:pos x="384588822" y="211422885"/>
              </a:cxn>
              <a:cxn ang="0">
                <a:pos x="238216261" y="148567844"/>
              </a:cxn>
              <a:cxn ang="0">
                <a:pos x="238216261" y="85712803"/>
              </a:cxn>
              <a:cxn ang="0">
                <a:pos x="195165109" y="0"/>
              </a:cxn>
            </a:cxnLst>
            <a:rect l="0" t="0" r="0" b="0"/>
            <a:pathLst>
              <a:path w="134" h="139">
                <a:moveTo>
                  <a:pt x="68" y="0"/>
                </a:moveTo>
                <a:cubicBezTo>
                  <a:pt x="59" y="0"/>
                  <a:pt x="52" y="22"/>
                  <a:pt x="52" y="30"/>
                </a:cubicBezTo>
                <a:cubicBezTo>
                  <a:pt x="52" y="52"/>
                  <a:pt x="52" y="52"/>
                  <a:pt x="52" y="52"/>
                </a:cubicBezTo>
                <a:cubicBezTo>
                  <a:pt x="0" y="74"/>
                  <a:pt x="0" y="74"/>
                  <a:pt x="0" y="74"/>
                </a:cubicBezTo>
                <a:cubicBezTo>
                  <a:pt x="0" y="89"/>
                  <a:pt x="0" y="89"/>
                  <a:pt x="0" y="89"/>
                </a:cubicBezTo>
                <a:cubicBezTo>
                  <a:pt x="52" y="78"/>
                  <a:pt x="52" y="78"/>
                  <a:pt x="52" y="78"/>
                </a:cubicBezTo>
                <a:cubicBezTo>
                  <a:pt x="52" y="108"/>
                  <a:pt x="52" y="108"/>
                  <a:pt x="52" y="108"/>
                </a:cubicBezTo>
                <a:cubicBezTo>
                  <a:pt x="30" y="124"/>
                  <a:pt x="30" y="124"/>
                  <a:pt x="30" y="124"/>
                </a:cubicBezTo>
                <a:cubicBezTo>
                  <a:pt x="30" y="139"/>
                  <a:pt x="30" y="139"/>
                  <a:pt x="30" y="139"/>
                </a:cubicBezTo>
                <a:cubicBezTo>
                  <a:pt x="67" y="126"/>
                  <a:pt x="67" y="126"/>
                  <a:pt x="67" y="126"/>
                </a:cubicBezTo>
                <a:cubicBezTo>
                  <a:pt x="104" y="139"/>
                  <a:pt x="104" y="139"/>
                  <a:pt x="104" y="139"/>
                </a:cubicBezTo>
                <a:cubicBezTo>
                  <a:pt x="104" y="124"/>
                  <a:pt x="104" y="124"/>
                  <a:pt x="104" y="124"/>
                </a:cubicBezTo>
                <a:cubicBezTo>
                  <a:pt x="83" y="108"/>
                  <a:pt x="83" y="108"/>
                  <a:pt x="83" y="108"/>
                </a:cubicBezTo>
                <a:cubicBezTo>
                  <a:pt x="83" y="78"/>
                  <a:pt x="83" y="78"/>
                  <a:pt x="83" y="78"/>
                </a:cubicBezTo>
                <a:cubicBezTo>
                  <a:pt x="134" y="89"/>
                  <a:pt x="134" y="89"/>
                  <a:pt x="134" y="89"/>
                </a:cubicBezTo>
                <a:cubicBezTo>
                  <a:pt x="134" y="74"/>
                  <a:pt x="134" y="74"/>
                  <a:pt x="134" y="74"/>
                </a:cubicBezTo>
                <a:cubicBezTo>
                  <a:pt x="83" y="52"/>
                  <a:pt x="83" y="52"/>
                  <a:pt x="83" y="52"/>
                </a:cubicBezTo>
                <a:cubicBezTo>
                  <a:pt x="83" y="30"/>
                  <a:pt x="83" y="30"/>
                  <a:pt x="83" y="30"/>
                </a:cubicBezTo>
                <a:cubicBezTo>
                  <a:pt x="83" y="22"/>
                  <a:pt x="76" y="0"/>
                  <a:pt x="68" y="0"/>
                </a:cubicBezTo>
                <a:close/>
              </a:path>
            </a:pathLst>
          </a:custGeom>
          <a:solidFill>
            <a:schemeClr val="bg1">
              <a:alpha val="100000"/>
            </a:schemeClr>
          </a:solidFill>
          <a:ln w="9525">
            <a:noFill/>
          </a:ln>
        </p:spPr>
        <p:txBody>
          <a:bodyPr/>
          <a:lstStyle/>
          <a:p>
            <a:endParaRPr lang="zh-CN" altLang="en-US"/>
          </a:p>
        </p:txBody>
      </p:sp>
      <p:sp>
        <p:nvSpPr>
          <p:cNvPr id="33076" name="Freeform 310"/>
          <p:cNvSpPr/>
          <p:nvPr/>
        </p:nvSpPr>
        <p:spPr>
          <a:xfrm>
            <a:off x="6156325" y="3460750"/>
            <a:ext cx="211138" cy="187325"/>
          </a:xfrm>
          <a:custGeom>
            <a:avLst/>
            <a:gdLst/>
            <a:ahLst/>
            <a:cxnLst>
              <a:cxn ang="0">
                <a:pos x="37689836" y="31328841"/>
              </a:cxn>
              <a:cxn ang="0">
                <a:pos x="2899742" y="96833524"/>
              </a:cxn>
              <a:cxn ang="0">
                <a:pos x="0" y="113922289"/>
              </a:cxn>
              <a:cxn ang="0">
                <a:pos x="0" y="116769292"/>
              </a:cxn>
              <a:cxn ang="0">
                <a:pos x="0" y="133858057"/>
              </a:cxn>
              <a:cxn ang="0">
                <a:pos x="2899742" y="148098132"/>
              </a:cxn>
              <a:cxn ang="0">
                <a:pos x="14497008" y="205058433"/>
              </a:cxn>
              <a:cxn ang="0">
                <a:pos x="55086585" y="276258809"/>
              </a:cxn>
              <a:cxn ang="0">
                <a:pos x="55086585" y="279107500"/>
              </a:cxn>
              <a:cxn ang="0">
                <a:pos x="78281116" y="301891957"/>
              </a:cxn>
              <a:cxn ang="0">
                <a:pos x="86978640" y="307587650"/>
              </a:cxn>
              <a:cxn ang="0">
                <a:pos x="124668475" y="313283343"/>
              </a:cxn>
              <a:cxn ang="0">
                <a:pos x="127568217" y="313283343"/>
              </a:cxn>
              <a:cxn ang="0">
                <a:pos x="144963264" y="304740648"/>
              </a:cxn>
              <a:cxn ang="0">
                <a:pos x="156560530" y="301891957"/>
              </a:cxn>
              <a:cxn ang="0">
                <a:pos x="179755061" y="299043267"/>
              </a:cxn>
              <a:cxn ang="0">
                <a:pos x="179755061" y="299043267"/>
              </a:cxn>
              <a:cxn ang="0">
                <a:pos x="202949592" y="301891957"/>
              </a:cxn>
              <a:cxn ang="0">
                <a:pos x="214546857" y="304740648"/>
              </a:cxn>
              <a:cxn ang="0">
                <a:pos x="234841646" y="313283343"/>
              </a:cxn>
              <a:cxn ang="0">
                <a:pos x="234841646" y="313283343"/>
              </a:cxn>
              <a:cxn ang="0">
                <a:pos x="272531482" y="307587650"/>
              </a:cxn>
              <a:cxn ang="0">
                <a:pos x="281229005" y="301891957"/>
              </a:cxn>
              <a:cxn ang="0">
                <a:pos x="304423536" y="279107500"/>
              </a:cxn>
              <a:cxn ang="0">
                <a:pos x="304423536" y="276258809"/>
              </a:cxn>
              <a:cxn ang="0">
                <a:pos x="345013114" y="205058433"/>
              </a:cxn>
              <a:cxn ang="0">
                <a:pos x="359510121" y="148098132"/>
              </a:cxn>
              <a:cxn ang="0">
                <a:pos x="359510121" y="133858057"/>
              </a:cxn>
              <a:cxn ang="0">
                <a:pos x="359510121" y="116769292"/>
              </a:cxn>
              <a:cxn ang="0">
                <a:pos x="359510121" y="113922289"/>
              </a:cxn>
              <a:cxn ang="0">
                <a:pos x="356610379" y="96833524"/>
              </a:cxn>
              <a:cxn ang="0">
                <a:pos x="321820286" y="31328841"/>
              </a:cxn>
              <a:cxn ang="0">
                <a:pos x="316020802" y="22784458"/>
              </a:cxn>
              <a:cxn ang="0">
                <a:pos x="263833958" y="2848690"/>
              </a:cxn>
              <a:cxn ang="0">
                <a:pos x="208747373" y="8544383"/>
              </a:cxn>
              <a:cxn ang="0">
                <a:pos x="179755061" y="19935768"/>
              </a:cxn>
              <a:cxn ang="0">
                <a:pos x="150762748" y="8544383"/>
              </a:cxn>
              <a:cxn ang="0">
                <a:pos x="95676163" y="2848690"/>
              </a:cxn>
              <a:cxn ang="0">
                <a:pos x="43489320" y="22784458"/>
              </a:cxn>
              <a:cxn ang="0">
                <a:pos x="37689836" y="31328841"/>
              </a:cxn>
            </a:cxnLst>
            <a:rect l="0" t="0" r="0" b="0"/>
            <a:pathLst>
              <a:path w="124" h="111">
                <a:moveTo>
                  <a:pt x="13" y="11"/>
                </a:moveTo>
                <a:cubicBezTo>
                  <a:pt x="6" y="17"/>
                  <a:pt x="3" y="25"/>
                  <a:pt x="1" y="34"/>
                </a:cubicBezTo>
                <a:cubicBezTo>
                  <a:pt x="1" y="36"/>
                  <a:pt x="1" y="38"/>
                  <a:pt x="0" y="40"/>
                </a:cubicBezTo>
                <a:cubicBezTo>
                  <a:pt x="0" y="40"/>
                  <a:pt x="0" y="41"/>
                  <a:pt x="0" y="41"/>
                </a:cubicBezTo>
                <a:cubicBezTo>
                  <a:pt x="0" y="43"/>
                  <a:pt x="0" y="45"/>
                  <a:pt x="0" y="47"/>
                </a:cubicBezTo>
                <a:cubicBezTo>
                  <a:pt x="0" y="49"/>
                  <a:pt x="0" y="50"/>
                  <a:pt x="1" y="52"/>
                </a:cubicBezTo>
                <a:cubicBezTo>
                  <a:pt x="1" y="59"/>
                  <a:pt x="3" y="66"/>
                  <a:pt x="5" y="72"/>
                </a:cubicBezTo>
                <a:cubicBezTo>
                  <a:pt x="9" y="81"/>
                  <a:pt x="13" y="89"/>
                  <a:pt x="19" y="97"/>
                </a:cubicBezTo>
                <a:cubicBezTo>
                  <a:pt x="19" y="97"/>
                  <a:pt x="19" y="97"/>
                  <a:pt x="19" y="98"/>
                </a:cubicBezTo>
                <a:cubicBezTo>
                  <a:pt x="22" y="101"/>
                  <a:pt x="24" y="104"/>
                  <a:pt x="27" y="106"/>
                </a:cubicBezTo>
                <a:cubicBezTo>
                  <a:pt x="28" y="107"/>
                  <a:pt x="29" y="108"/>
                  <a:pt x="30" y="108"/>
                </a:cubicBezTo>
                <a:cubicBezTo>
                  <a:pt x="34" y="111"/>
                  <a:pt x="38" y="111"/>
                  <a:pt x="43" y="110"/>
                </a:cubicBezTo>
                <a:cubicBezTo>
                  <a:pt x="43" y="110"/>
                  <a:pt x="43" y="110"/>
                  <a:pt x="44" y="110"/>
                </a:cubicBezTo>
                <a:cubicBezTo>
                  <a:pt x="46" y="109"/>
                  <a:pt x="48" y="108"/>
                  <a:pt x="50" y="107"/>
                </a:cubicBezTo>
                <a:cubicBezTo>
                  <a:pt x="51" y="107"/>
                  <a:pt x="53" y="106"/>
                  <a:pt x="54" y="106"/>
                </a:cubicBezTo>
                <a:cubicBezTo>
                  <a:pt x="57" y="105"/>
                  <a:pt x="62" y="105"/>
                  <a:pt x="62" y="105"/>
                </a:cubicBezTo>
                <a:cubicBezTo>
                  <a:pt x="62" y="105"/>
                  <a:pt x="62" y="105"/>
                  <a:pt x="62" y="105"/>
                </a:cubicBezTo>
                <a:cubicBezTo>
                  <a:pt x="65" y="105"/>
                  <a:pt x="67" y="105"/>
                  <a:pt x="70" y="106"/>
                </a:cubicBezTo>
                <a:cubicBezTo>
                  <a:pt x="71" y="106"/>
                  <a:pt x="73" y="107"/>
                  <a:pt x="74" y="107"/>
                </a:cubicBezTo>
                <a:cubicBezTo>
                  <a:pt x="76" y="108"/>
                  <a:pt x="78" y="109"/>
                  <a:pt x="81" y="110"/>
                </a:cubicBezTo>
                <a:cubicBezTo>
                  <a:pt x="81" y="110"/>
                  <a:pt x="81" y="110"/>
                  <a:pt x="81" y="110"/>
                </a:cubicBezTo>
                <a:cubicBezTo>
                  <a:pt x="86" y="111"/>
                  <a:pt x="90" y="111"/>
                  <a:pt x="94" y="108"/>
                </a:cubicBezTo>
                <a:cubicBezTo>
                  <a:pt x="95" y="108"/>
                  <a:pt x="96" y="107"/>
                  <a:pt x="97" y="106"/>
                </a:cubicBezTo>
                <a:cubicBezTo>
                  <a:pt x="100" y="104"/>
                  <a:pt x="102" y="101"/>
                  <a:pt x="105" y="98"/>
                </a:cubicBezTo>
                <a:cubicBezTo>
                  <a:pt x="105" y="97"/>
                  <a:pt x="105" y="97"/>
                  <a:pt x="105" y="97"/>
                </a:cubicBezTo>
                <a:cubicBezTo>
                  <a:pt x="111" y="89"/>
                  <a:pt x="116" y="81"/>
                  <a:pt x="119" y="72"/>
                </a:cubicBezTo>
                <a:cubicBezTo>
                  <a:pt x="121" y="66"/>
                  <a:pt x="123" y="59"/>
                  <a:pt x="124" y="52"/>
                </a:cubicBezTo>
                <a:cubicBezTo>
                  <a:pt x="124" y="50"/>
                  <a:pt x="124" y="49"/>
                  <a:pt x="124" y="47"/>
                </a:cubicBezTo>
                <a:cubicBezTo>
                  <a:pt x="124" y="45"/>
                  <a:pt x="124" y="43"/>
                  <a:pt x="124" y="41"/>
                </a:cubicBezTo>
                <a:cubicBezTo>
                  <a:pt x="124" y="41"/>
                  <a:pt x="124" y="40"/>
                  <a:pt x="124" y="40"/>
                </a:cubicBezTo>
                <a:cubicBezTo>
                  <a:pt x="124" y="38"/>
                  <a:pt x="123" y="36"/>
                  <a:pt x="123" y="34"/>
                </a:cubicBezTo>
                <a:cubicBezTo>
                  <a:pt x="121" y="25"/>
                  <a:pt x="118" y="17"/>
                  <a:pt x="111" y="11"/>
                </a:cubicBezTo>
                <a:cubicBezTo>
                  <a:pt x="111" y="10"/>
                  <a:pt x="110" y="9"/>
                  <a:pt x="109" y="8"/>
                </a:cubicBezTo>
                <a:cubicBezTo>
                  <a:pt x="104" y="4"/>
                  <a:pt x="98" y="2"/>
                  <a:pt x="91" y="1"/>
                </a:cubicBezTo>
                <a:cubicBezTo>
                  <a:pt x="85" y="0"/>
                  <a:pt x="78" y="1"/>
                  <a:pt x="72" y="3"/>
                </a:cubicBezTo>
                <a:cubicBezTo>
                  <a:pt x="69" y="5"/>
                  <a:pt x="62" y="7"/>
                  <a:pt x="62" y="7"/>
                </a:cubicBezTo>
                <a:cubicBezTo>
                  <a:pt x="62" y="7"/>
                  <a:pt x="55" y="5"/>
                  <a:pt x="52" y="3"/>
                </a:cubicBezTo>
                <a:cubicBezTo>
                  <a:pt x="46" y="1"/>
                  <a:pt x="40" y="0"/>
                  <a:pt x="33" y="1"/>
                </a:cubicBezTo>
                <a:cubicBezTo>
                  <a:pt x="26" y="2"/>
                  <a:pt x="20" y="4"/>
                  <a:pt x="15" y="8"/>
                </a:cubicBezTo>
                <a:cubicBezTo>
                  <a:pt x="15" y="9"/>
                  <a:pt x="14" y="10"/>
                  <a:pt x="13" y="11"/>
                </a:cubicBezTo>
                <a:close/>
              </a:path>
            </a:pathLst>
          </a:custGeom>
          <a:solidFill>
            <a:schemeClr val="bg1">
              <a:alpha val="100000"/>
            </a:schemeClr>
          </a:solidFill>
          <a:ln w="9525">
            <a:noFill/>
          </a:ln>
        </p:spPr>
        <p:txBody>
          <a:bodyPr/>
          <a:lstStyle/>
          <a:p>
            <a:endParaRPr lang="zh-CN" altLang="en-US"/>
          </a:p>
        </p:txBody>
      </p:sp>
      <p:sp>
        <p:nvSpPr>
          <p:cNvPr id="33077" name="Freeform 311"/>
          <p:cNvSpPr/>
          <p:nvPr/>
        </p:nvSpPr>
        <p:spPr>
          <a:xfrm>
            <a:off x="6213475" y="3402013"/>
            <a:ext cx="50800" cy="57150"/>
          </a:xfrm>
          <a:custGeom>
            <a:avLst/>
            <a:gdLst/>
            <a:ahLst/>
            <a:cxnLst>
              <a:cxn ang="0">
                <a:pos x="25806400" y="74979068"/>
              </a:cxn>
              <a:cxn ang="0">
                <a:pos x="60214933" y="95973900"/>
              </a:cxn>
              <a:cxn ang="0">
                <a:pos x="80286013" y="98973409"/>
              </a:cxn>
              <a:cxn ang="0">
                <a:pos x="83154520" y="95973900"/>
              </a:cxn>
              <a:cxn ang="0">
                <a:pos x="65950253" y="38990155"/>
              </a:cxn>
              <a:cxn ang="0">
                <a:pos x="5735320" y="0"/>
              </a:cxn>
              <a:cxn ang="0">
                <a:pos x="2866813" y="0"/>
              </a:cxn>
              <a:cxn ang="0">
                <a:pos x="0" y="0"/>
              </a:cxn>
              <a:cxn ang="0">
                <a:pos x="0" y="23994341"/>
              </a:cxn>
              <a:cxn ang="0">
                <a:pos x="25806400" y="74979068"/>
              </a:cxn>
            </a:cxnLst>
            <a:rect l="0" t="0" r="0" b="0"/>
            <a:pathLst>
              <a:path w="30" h="33">
                <a:moveTo>
                  <a:pt x="9" y="25"/>
                </a:moveTo>
                <a:cubicBezTo>
                  <a:pt x="12" y="28"/>
                  <a:pt x="16" y="31"/>
                  <a:pt x="21" y="32"/>
                </a:cubicBezTo>
                <a:cubicBezTo>
                  <a:pt x="23" y="33"/>
                  <a:pt x="26" y="33"/>
                  <a:pt x="28" y="33"/>
                </a:cubicBezTo>
                <a:cubicBezTo>
                  <a:pt x="29" y="33"/>
                  <a:pt x="29" y="33"/>
                  <a:pt x="29" y="32"/>
                </a:cubicBezTo>
                <a:cubicBezTo>
                  <a:pt x="30" y="25"/>
                  <a:pt x="27" y="18"/>
                  <a:pt x="23" y="13"/>
                </a:cubicBezTo>
                <a:cubicBezTo>
                  <a:pt x="18" y="6"/>
                  <a:pt x="11" y="2"/>
                  <a:pt x="2" y="0"/>
                </a:cubicBezTo>
                <a:cubicBezTo>
                  <a:pt x="2" y="0"/>
                  <a:pt x="1" y="0"/>
                  <a:pt x="1" y="0"/>
                </a:cubicBezTo>
                <a:cubicBezTo>
                  <a:pt x="1" y="0"/>
                  <a:pt x="0" y="0"/>
                  <a:pt x="0" y="0"/>
                </a:cubicBezTo>
                <a:cubicBezTo>
                  <a:pt x="0" y="2"/>
                  <a:pt x="0" y="5"/>
                  <a:pt x="0" y="8"/>
                </a:cubicBezTo>
                <a:cubicBezTo>
                  <a:pt x="1" y="14"/>
                  <a:pt x="5" y="20"/>
                  <a:pt x="9" y="25"/>
                </a:cubicBezTo>
                <a:close/>
              </a:path>
            </a:pathLst>
          </a:custGeom>
          <a:solidFill>
            <a:schemeClr val="bg1">
              <a:alpha val="100000"/>
            </a:schemeClr>
          </a:solidFill>
          <a:ln w="9525">
            <a:noFill/>
          </a:ln>
        </p:spPr>
        <p:txBody>
          <a:bodyPr/>
          <a:lstStyle/>
          <a:p>
            <a:endParaRPr lang="zh-CN" altLang="en-US"/>
          </a:p>
        </p:txBody>
      </p:sp>
      <p:sp>
        <p:nvSpPr>
          <p:cNvPr id="33078" name="文本框 312"/>
          <p:cNvSpPr txBox="1"/>
          <p:nvPr/>
        </p:nvSpPr>
        <p:spPr>
          <a:xfrm>
            <a:off x="658813" y="1824038"/>
            <a:ext cx="1456055"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en-US" altLang="x-none" b="1" dirty="0">
                <a:solidFill>
                  <a:srgbClr val="354B5E"/>
                </a:solidFill>
                <a:ea typeface="Microsoft JhengHei" panose="020B0604030504040204" pitchFamily="2" charset="-120"/>
              </a:rPr>
              <a:t>生存型创业</a:t>
            </a:r>
          </a:p>
        </p:txBody>
      </p:sp>
      <p:sp>
        <p:nvSpPr>
          <p:cNvPr id="33079" name="文本框 313"/>
          <p:cNvSpPr txBox="1"/>
          <p:nvPr/>
        </p:nvSpPr>
        <p:spPr>
          <a:xfrm>
            <a:off x="10080943" y="1821180"/>
            <a:ext cx="1456055"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r">
              <a:lnSpc>
                <a:spcPct val="100000"/>
              </a:lnSpc>
              <a:spcBef>
                <a:spcPct val="0"/>
              </a:spcBef>
              <a:buNone/>
            </a:pPr>
            <a:r>
              <a:rPr lang="en-US" altLang="x-none" b="1" dirty="0">
                <a:solidFill>
                  <a:schemeClr val="accent2"/>
                </a:solidFill>
                <a:ea typeface="Microsoft JhengHei" panose="020B0604030504040204" pitchFamily="2" charset="-120"/>
              </a:rPr>
              <a:t>事业型创业</a:t>
            </a:r>
          </a:p>
        </p:txBody>
      </p:sp>
      <p:sp>
        <p:nvSpPr>
          <p:cNvPr id="33080" name="矩形 314"/>
          <p:cNvSpPr/>
          <p:nvPr/>
        </p:nvSpPr>
        <p:spPr>
          <a:xfrm>
            <a:off x="642938" y="2324100"/>
            <a:ext cx="3068637" cy="267652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生存型创业者往往把创业作为其不得已而做出的选择，创业只是为了维持生计。对这类创业者来说，没有其他职业选择或者是对现有职业不满意，他必须依靠创业为自己的生存谋出路，这种创业具有很大的被动性。通常，生存型创业者大多只是在重复其他人已经做过的事，既没什么创新，也没太多新知识和新技术含量，更谈不上引领新需求，广泛造福社会，只要有点资金，一般人都能干。如开个小店、做个小买卖等。</a:t>
            </a:r>
          </a:p>
        </p:txBody>
      </p:sp>
      <p:sp>
        <p:nvSpPr>
          <p:cNvPr id="33081" name="矩形 315"/>
          <p:cNvSpPr/>
          <p:nvPr/>
        </p:nvSpPr>
        <p:spPr>
          <a:xfrm>
            <a:off x="8531860" y="2280603"/>
            <a:ext cx="3063875" cy="289179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en-US" altLang="x-none" sz="1400" dirty="0">
                <a:ea typeface="Microsoft JhengHei" panose="020B0604030504040204" pitchFamily="2" charset="-120"/>
              </a:rPr>
              <a:t>事业型创业的本质是创建新基业或新事业。其基本内涵是∶在资源有限的条件下，创业者在发现、把握或创造商机的基础上，通过创新产品或服务，依托创业团队，实施一系列恰当的商业模式，承担一定风险，将各种资源整合并加以合理利用，创造新价值并取得预期收益的过程。显然，事业型创业与生存型创业的根本区别就在于追求目标的不同，前者追求的目标是尽可能多地造福社会，实现事业梦想和基业长青;而后者则只是为解决自身的生存问题。</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占位符 4" descr="/Users/baoshuyu/Downloads/office-381228_1920.jpgoffice-381228_1920"/>
          <p:cNvPicPr>
            <a:picLocks noGrp="1" noChangeAspect="1"/>
          </p:cNvPicPr>
          <p:nvPr>
            <p:ph sz="quarter" idx="1"/>
          </p:nvPr>
        </p:nvPicPr>
        <p:blipFill>
          <a:blip r:embed="rId2" cstate="print"/>
          <a:srcRect/>
          <a:stretch>
            <a:fillRect/>
          </a:stretch>
        </p:blipFill>
        <p:spPr>
          <a:xfrm>
            <a:off x="307340" y="1791335"/>
            <a:ext cx="6096000" cy="4572000"/>
          </a:xfrm>
        </p:spPr>
      </p:pic>
      <p:grpSp>
        <p:nvGrpSpPr>
          <p:cNvPr id="20483" name="组合 10"/>
          <p:cNvGrpSpPr/>
          <p:nvPr/>
        </p:nvGrpSpPr>
        <p:grpSpPr>
          <a:xfrm>
            <a:off x="5351463" y="1268413"/>
            <a:ext cx="6840537" cy="4321175"/>
            <a:chOff x="0" y="0"/>
            <a:chExt cx="6840000" cy="4320000"/>
          </a:xfrm>
        </p:grpSpPr>
        <p:sp>
          <p:nvSpPr>
            <p:cNvPr id="20484" name="矩形 8"/>
            <p:cNvSpPr/>
            <p:nvPr/>
          </p:nvSpPr>
          <p:spPr>
            <a:xfrm>
              <a:off x="0" y="0"/>
              <a:ext cx="6840000" cy="4320000"/>
            </a:xfrm>
            <a:prstGeom prst="rect">
              <a:avLst/>
            </a:prstGeom>
            <a:solidFill>
              <a:srgbClr val="354B5E">
                <a:alpha val="89999"/>
              </a:srgbClr>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0485" name="矩形 9"/>
            <p:cNvSpPr/>
            <p:nvPr/>
          </p:nvSpPr>
          <p:spPr>
            <a:xfrm>
              <a:off x="0" y="0"/>
              <a:ext cx="108000" cy="4320000"/>
            </a:xfrm>
            <a:prstGeom prst="rect">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grpSp>
      <p:sp>
        <p:nvSpPr>
          <p:cNvPr id="20486" name="矩形 5"/>
          <p:cNvSpPr/>
          <p:nvPr/>
        </p:nvSpPr>
        <p:spPr>
          <a:xfrm>
            <a:off x="6252845" y="2076133"/>
            <a:ext cx="5100638" cy="2792730"/>
          </a:xfrm>
          <a:prstGeom prst="rect">
            <a:avLst/>
          </a:prstGeom>
          <a:noFill/>
          <a:ln w="9525">
            <a:noFill/>
          </a:ln>
        </p:spPr>
        <p:txBody>
          <a:bodyPr>
            <a:spAutoFit/>
          </a:bodyPr>
          <a:lstStyle/>
          <a:p>
            <a:pPr eaLnBrk="1" hangingPunct="1">
              <a:lnSpc>
                <a:spcPct val="114000"/>
              </a:lnSpc>
            </a:pPr>
            <a:r>
              <a:rPr lang="en-US" altLang="x-none" sz="1400" dirty="0">
                <a:solidFill>
                  <a:schemeClr val="bg1"/>
                </a:solidFill>
                <a:latin typeface="Segoe UI" panose="020B0502040204020203" pitchFamily="2" charset="0"/>
              </a:rPr>
              <a:t>生活中有很多让人感到不方便之处，因此，能提供方便的事物就蕴含着大量的创业商机。例如，2002年1月1日，欧元在欧盟正式流通时，海宁商人在竞争激烈的市场中捕捉到了机会。原来，在统一的新欧元流通前，海宁商人就发现新欧元的尺寸与当时使用的货币不同，他们马上意识到，如果继续用过去的钱包装新的欧元就会很不方便，这个重要的变化信息带来了挣钱的机会。于是，海宁人设计了新的钱包，钱包一经推出，很快成了欧洲的畅销品。</a:t>
            </a:r>
          </a:p>
          <a:p>
            <a:pPr eaLnBrk="1" hangingPunct="1">
              <a:lnSpc>
                <a:spcPct val="114000"/>
              </a:lnSpc>
            </a:pPr>
            <a:endParaRPr lang="en-US" altLang="x-none" sz="1400" dirty="0">
              <a:solidFill>
                <a:schemeClr val="bg1"/>
              </a:solidFill>
              <a:latin typeface="Segoe UI" panose="020B0502040204020203" pitchFamily="2" charset="0"/>
            </a:endParaRPr>
          </a:p>
          <a:p>
            <a:pPr eaLnBrk="1" hangingPunct="1">
              <a:lnSpc>
                <a:spcPct val="114000"/>
              </a:lnSpc>
            </a:pPr>
            <a:r>
              <a:rPr lang="zh-CN" altLang="en-US" sz="1400" b="1" dirty="0">
                <a:solidFill>
                  <a:schemeClr val="bg1"/>
                </a:solidFill>
                <a:latin typeface="Segoe UI" panose="020B0502040204020203" pitchFamily="2" charset="0"/>
              </a:rPr>
              <a:t>案例分析：</a:t>
            </a:r>
            <a:r>
              <a:rPr lang="en-US" altLang="zh-CN" sz="1400" b="1" dirty="0">
                <a:solidFill>
                  <a:schemeClr val="bg1"/>
                </a:solidFill>
                <a:latin typeface="Segoe UI" panose="020B0502040204020203" pitchFamily="2" charset="0"/>
              </a:rPr>
              <a:t>U</a:t>
            </a:r>
            <a:r>
              <a:rPr lang="zh-CN" altLang="en-US" sz="1400" b="1" dirty="0">
                <a:solidFill>
                  <a:schemeClr val="bg1"/>
                </a:solidFill>
                <a:latin typeface="Segoe UI" panose="020B0502040204020203" pitchFamily="2" charset="0"/>
              </a:rPr>
              <a:t>盘发明人邓国顺的创业故事</a:t>
            </a:r>
            <a:endParaRPr lang="en-US" altLang="x-none" sz="1400" dirty="0">
              <a:solidFill>
                <a:schemeClr val="bg1"/>
              </a:solidFill>
              <a:latin typeface="Segoe UI" panose="020B0502040204020203" pitchFamily="2" charset="0"/>
            </a:endParaRPr>
          </a:p>
          <a:p>
            <a:pPr eaLnBrk="1" hangingPunct="1">
              <a:lnSpc>
                <a:spcPct val="114000"/>
              </a:lnSpc>
            </a:pPr>
            <a:endParaRPr lang="en-US" altLang="x-none" sz="1400" dirty="0">
              <a:solidFill>
                <a:schemeClr val="bg1"/>
              </a:solidFill>
              <a:latin typeface="Segoe UI" panose="020B0502040204020203" pitchFamily="2" charset="0"/>
            </a:endParaRPr>
          </a:p>
        </p:txBody>
      </p:sp>
      <p:sp>
        <p:nvSpPr>
          <p:cNvPr id="20487" name="Freeform 121"/>
          <p:cNvSpPr>
            <a:spLocks noEditPoints="1"/>
          </p:cNvSpPr>
          <p:nvPr/>
        </p:nvSpPr>
        <p:spPr>
          <a:xfrm>
            <a:off x="5614988" y="2076450"/>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
        <p:nvSpPr>
          <p:cNvPr id="20489" name="Freeform 121"/>
          <p:cNvSpPr>
            <a:spLocks noEditPoints="1"/>
          </p:cNvSpPr>
          <p:nvPr/>
        </p:nvSpPr>
        <p:spPr>
          <a:xfrm>
            <a:off x="5614988" y="4212590"/>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
        <p:nvSpPr>
          <p:cNvPr id="5"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6</a:t>
            </a:r>
            <a:r>
              <a:rPr lang="zh-CN" altLang="en-US" dirty="0"/>
              <a:t>节 从不方便中发现创业商机</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770063"/>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348297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2</a:t>
            </a:r>
          </a:p>
        </p:txBody>
      </p:sp>
      <p:sp>
        <p:nvSpPr>
          <p:cNvPr id="16393" name="文本框 9"/>
          <p:cNvSpPr txBox="1"/>
          <p:nvPr/>
        </p:nvSpPr>
        <p:spPr>
          <a:xfrm>
            <a:off x="1530985" y="1820545"/>
            <a:ext cx="34975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提供全新产品/服务创造创业商机</a:t>
            </a:r>
          </a:p>
        </p:txBody>
      </p:sp>
      <p:sp>
        <p:nvSpPr>
          <p:cNvPr id="16394" name="文本框 10"/>
          <p:cNvSpPr txBox="1"/>
          <p:nvPr/>
        </p:nvSpPr>
        <p:spPr>
          <a:xfrm>
            <a:off x="1530985" y="2190750"/>
            <a:ext cx="9822815" cy="13188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全新产品是指应用新的技术，从工作原理和结构上设计过去没有的新型产品，这种产品无论对企业或市场来讲都属于新产品，甚至能改变生产方式或消费方式。如搜索引擎、录像机、录音机、电灯泡等发明。全新产品开发过程从捕捉市场机遇开始，经历市场分析、产品定义（概念、设计），研究开发、设计、制造、上市销售、支持（质量、采购、发送、服务）等一系列企业活动。全新产品一般需要顾客认可的过程，需要进行大量的市场推广活动。全新产品开发通常需要大量资金，故企业承担的市场风险较大。</a:t>
            </a:r>
          </a:p>
        </p:txBody>
      </p:sp>
      <p:sp>
        <p:nvSpPr>
          <p:cNvPr id="16395" name="文本框 11"/>
          <p:cNvSpPr txBox="1"/>
          <p:nvPr/>
        </p:nvSpPr>
        <p:spPr>
          <a:xfrm>
            <a:off x="1530985" y="3557270"/>
            <a:ext cx="36118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提供换代产品或服务创造创业商机</a:t>
            </a:r>
          </a:p>
        </p:txBody>
      </p:sp>
      <p:sp>
        <p:nvSpPr>
          <p:cNvPr id="16396" name="文本框 12"/>
          <p:cNvSpPr txBox="1"/>
          <p:nvPr/>
        </p:nvSpPr>
        <p:spPr>
          <a:xfrm>
            <a:off x="1530985" y="392557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换代产品是指在原有产品的基础上，采用或部分采用新技术、新材料、核心技术、新工艺研制出来的新产品。其特点是在原理、方案基本保持不变的前提下，对产品作局部的变更设计，使之更能满足用户的需求。换代产品与原有产品相比，性能有了改进，质量也有了相应提高，成本更低、功能更多。换代产品的程度可以分为较小、中等和重大三个层次。如电视机由过去的显像管（CRT）改进到平面，到纯平，再到逐行都属于较小和中等的换代，而变成液晶则是个重大的改进。</a:t>
            </a:r>
          </a:p>
        </p:txBody>
      </p:sp>
      <p:sp>
        <p:nvSpPr>
          <p:cNvPr id="7"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7</a:t>
            </a:r>
            <a:r>
              <a:rPr lang="zh-CN" altLang="en-US" dirty="0"/>
              <a:t>节 创造创业商机</a:t>
            </a:r>
          </a:p>
        </p:txBody>
      </p:sp>
      <p:sp>
        <p:nvSpPr>
          <p:cNvPr id="2" name="圆角矩形 4"/>
          <p:cNvSpPr>
            <a:spLocks noChangeAspect="1"/>
          </p:cNvSpPr>
          <p:nvPr/>
        </p:nvSpPr>
        <p:spPr>
          <a:xfrm>
            <a:off x="839788" y="500634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3</a:t>
            </a:r>
          </a:p>
        </p:txBody>
      </p:sp>
      <p:sp>
        <p:nvSpPr>
          <p:cNvPr id="3" name="文本框 11"/>
          <p:cNvSpPr txBox="1"/>
          <p:nvPr/>
        </p:nvSpPr>
        <p:spPr>
          <a:xfrm>
            <a:off x="1530985" y="5080635"/>
            <a:ext cx="36118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提供改进产品或服务创造创业商机</a:t>
            </a:r>
          </a:p>
        </p:txBody>
      </p:sp>
      <p:sp>
        <p:nvSpPr>
          <p:cNvPr id="4" name="文本框 12"/>
          <p:cNvSpPr txBox="1"/>
          <p:nvPr/>
        </p:nvSpPr>
        <p:spPr>
          <a:xfrm>
            <a:off x="1530985" y="5448935"/>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改进产品是指对老产品加以改进，增加某些功能，使其性能、结构、用途有所变化，在主要功能和工作原理不变的情况下，变更现有产品的结构配置、布置方式和尺寸，使之适应多方面的要求。</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770063"/>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4</a:t>
            </a:r>
          </a:p>
        </p:txBody>
      </p:sp>
      <p:sp>
        <p:nvSpPr>
          <p:cNvPr id="16389" name="圆角矩形 4"/>
          <p:cNvSpPr>
            <a:spLocks noChangeAspect="1"/>
          </p:cNvSpPr>
          <p:nvPr/>
        </p:nvSpPr>
        <p:spPr>
          <a:xfrm>
            <a:off x="839788" y="348297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5</a:t>
            </a:r>
          </a:p>
        </p:txBody>
      </p:sp>
      <p:sp>
        <p:nvSpPr>
          <p:cNvPr id="16393" name="文本框 9"/>
          <p:cNvSpPr txBox="1"/>
          <p:nvPr/>
        </p:nvSpPr>
        <p:spPr>
          <a:xfrm>
            <a:off x="1530985" y="1820545"/>
            <a:ext cx="36118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提供仿制产品和服务创造创业商机</a:t>
            </a:r>
          </a:p>
        </p:txBody>
      </p:sp>
      <p:sp>
        <p:nvSpPr>
          <p:cNvPr id="16394" name="文本框 10"/>
          <p:cNvSpPr txBox="1"/>
          <p:nvPr/>
        </p:nvSpPr>
        <p:spPr>
          <a:xfrm>
            <a:off x="1530985" y="219075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仿制产品指对市场上已经出现的产品进行引进或模仿，研制生产出的产品。创造性模仿的本质是模仿，它的基础是建立在别人已经做过的事物上。等别人创造了新的事物，但还差一点火候时，他再开始行动，但这仍然具有创新性，因为他"比创新的制造者更好地理解了创新所代表的东西"，并使之更加满足顾客的需求。创造性模仿战略的优势是成本较低，风险较小。</a:t>
            </a:r>
          </a:p>
        </p:txBody>
      </p:sp>
      <p:sp>
        <p:nvSpPr>
          <p:cNvPr id="16395" name="文本框 11"/>
          <p:cNvSpPr txBox="1"/>
          <p:nvPr/>
        </p:nvSpPr>
        <p:spPr>
          <a:xfrm>
            <a:off x="1530985" y="3557270"/>
            <a:ext cx="54406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在已有产品或服务的基础上通过差异化创造创业商机</a:t>
            </a:r>
          </a:p>
        </p:txBody>
      </p:sp>
      <p:sp>
        <p:nvSpPr>
          <p:cNvPr id="16396" name="文本框 12"/>
          <p:cNvSpPr txBox="1"/>
          <p:nvPr/>
        </p:nvSpPr>
        <p:spPr>
          <a:xfrm>
            <a:off x="1530985" y="3925570"/>
            <a:ext cx="9822815" cy="169291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这种创业的重点是要将产品或服务投向新的市场，对产品进行市场再定位，或找到新的地址、新的降低成本的方法，开发一点新的特色等。</a:t>
            </a:r>
          </a:p>
          <a:p>
            <a:pPr eaLnBrk="1" hangingPunct="1">
              <a:lnSpc>
                <a:spcPct val="114000"/>
              </a:lnSpc>
              <a:spcAft>
                <a:spcPts val="1000"/>
              </a:spcAft>
            </a:pPr>
            <a:r>
              <a:rPr lang="en-US" altLang="x-none" sz="1400" dirty="0">
                <a:latin typeface="Segoe UI" panose="020B0502040204020203" pitchFamily="2" charset="0"/>
              </a:rPr>
              <a:t>"创造价值"意味着通过企业家的创业，新产品、服务、交易、方法、资源、技术和市场被创造出来，从而对一个社区或市场贡献一定的价值。当各种资源通过企业家的创业被转换成了产品或服务时，我们也能从中看到价值的创造。在这个转换过程中，价值之所以被创造出来，是因为企业家正在创造一些有价值的、有用的东西。也可以从另一个角度来看待这个问题，当顾客购买这个创业型企业的产品或服务时，通过金钱的交换而创造了价值。</a:t>
            </a:r>
          </a:p>
        </p:txBody>
      </p:sp>
      <p:sp>
        <p:nvSpPr>
          <p:cNvPr id="7"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7</a:t>
            </a:r>
            <a:r>
              <a:rPr lang="zh-CN" altLang="en-US" dirty="0"/>
              <a:t>节 创造创业商机</a:t>
            </a:r>
          </a:p>
        </p:txBody>
      </p:sp>
      <p:sp>
        <p:nvSpPr>
          <p:cNvPr id="5" name="文本框 179"/>
          <p:cNvSpPr txBox="1"/>
          <p:nvPr/>
        </p:nvSpPr>
        <p:spPr>
          <a:xfrm>
            <a:off x="1530668" y="5838190"/>
            <a:ext cx="2933700" cy="36830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1800" b="1" dirty="0">
                <a:solidFill>
                  <a:schemeClr val="accent1"/>
                </a:solidFill>
                <a:ea typeface="Microsoft JhengHei" panose="020B0604030504040204" pitchFamily="2" charset="-120"/>
              </a:rPr>
              <a:t>案例分析：张茵的创业故事</a:t>
            </a:r>
          </a:p>
        </p:txBody>
      </p:sp>
      <p:sp>
        <p:nvSpPr>
          <p:cNvPr id="6" name="圆角矩形 20"/>
          <p:cNvSpPr>
            <a:spLocks noChangeAspect="1"/>
          </p:cNvSpPr>
          <p:nvPr/>
        </p:nvSpPr>
        <p:spPr>
          <a:xfrm>
            <a:off x="801053" y="5654675"/>
            <a:ext cx="720725" cy="719138"/>
          </a:xfrm>
          <a:prstGeom prst="roundRect">
            <a:avLst>
              <a:gd name="adj" fmla="val 30000"/>
            </a:avLst>
          </a:prstGeom>
          <a:solidFill>
            <a:schemeClr val="accent1"/>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6" name="Group 5"/>
          <p:cNvPicPr>
            <a:picLocks noChangeAspect="1"/>
          </p:cNvPicPr>
          <p:nvPr/>
        </p:nvPicPr>
        <p:blipFill>
          <a:blip r:embed="rId2" cstate="print"/>
          <a:stretch>
            <a:fillRect/>
          </a:stretch>
        </p:blipFill>
        <p:spPr>
          <a:xfrm>
            <a:off x="891540" y="5735638"/>
            <a:ext cx="541338" cy="487362"/>
          </a:xfrm>
          <a:prstGeom prst="rect">
            <a:avLst/>
          </a:prstGeom>
          <a:noFill/>
          <a:ln w="9525">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732713" y="2874963"/>
            <a:ext cx="2921000"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4 </a:t>
            </a:r>
            <a:r>
              <a:rPr lang="zh-CN" altLang="en-US" sz="6600" dirty="0">
                <a:solidFill>
                  <a:schemeClr val="bg1"/>
                </a:solidFill>
                <a:latin typeface="Segoe UI Light" pitchFamily="2" charset="0"/>
              </a:rPr>
              <a:t>章</a:t>
            </a:r>
          </a:p>
        </p:txBody>
      </p:sp>
      <p:sp>
        <p:nvSpPr>
          <p:cNvPr id="15363" name="文本框 11"/>
          <p:cNvSpPr txBox="1"/>
          <p:nvPr/>
        </p:nvSpPr>
        <p:spPr>
          <a:xfrm>
            <a:off x="451485" y="3736340"/>
            <a:ext cx="7374890" cy="1129665"/>
          </a:xfrm>
          <a:prstGeom prst="rect">
            <a:avLst/>
          </a:prstGeom>
          <a:noFill/>
          <a:ln w="9525">
            <a:noFill/>
          </a:ln>
        </p:spPr>
        <p:txBody>
          <a:bodyPr wrap="square">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创业商机分析</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1965325"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小侯的创业故事</a:t>
            </a:r>
          </a:p>
        </p:txBody>
      </p:sp>
      <p:sp>
        <p:nvSpPr>
          <p:cNvPr id="3" name="矩形 176"/>
          <p:cNvSpPr/>
          <p:nvPr/>
        </p:nvSpPr>
        <p:spPr>
          <a:xfrm>
            <a:off x="7958138" y="3097213"/>
            <a:ext cx="4027487" cy="15995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思考题∶</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1.小侯是否发现了创业商机?你认为他在评估并筛选创业商机方面有哪些不足? 2.如果你选择了这样的创业商机，你将如何对创业商机进行评估并筛选?请说明理由。</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ownloads/pexels-lisa-fotios-3197392.jpgpexels-lisa-fotios-3197392"/>
          <p:cNvPicPr>
            <a:picLocks noGrp="1" noChangeAspect="1"/>
          </p:cNvPicPr>
          <p:nvPr/>
        </p:nvPicPr>
        <p:blipFill>
          <a:blip r:embed="rId2" cstate="print"/>
          <a:srcRect t="15011" b="23193"/>
          <a:stretch>
            <a:fillRect/>
          </a:stretch>
        </p:blipFill>
        <p:spPr>
          <a:xfrm>
            <a:off x="1106170" y="2148840"/>
            <a:ext cx="6193155" cy="2551430"/>
          </a:xfrm>
          <a:prstGeom prst="rect">
            <a:avLst/>
          </a:prstGeom>
          <a:noFill/>
          <a:ln w="9525">
            <a:noFill/>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1</a:t>
            </a:r>
            <a:r>
              <a:rPr lang="zh-CN" altLang="en-US" dirty="0"/>
              <a:t>节 创业商机可行性分析</a:t>
            </a:r>
          </a:p>
        </p:txBody>
      </p:sp>
      <p:sp>
        <p:nvSpPr>
          <p:cNvPr id="30737" name="文本框 22"/>
          <p:cNvSpPr txBox="1"/>
          <p:nvPr/>
        </p:nvSpPr>
        <p:spPr>
          <a:xfrm>
            <a:off x="838200" y="1966595"/>
            <a:ext cx="7594600" cy="275844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通常，对商机进行可行性分析一般可围绕以下四个方面展开∶</a:t>
            </a:r>
          </a:p>
          <a:p>
            <a:pPr algn="l" eaLnBrk="1" hangingPunct="1">
              <a:lnSpc>
                <a:spcPct val="125000"/>
              </a:lnSpc>
              <a:spcAft>
                <a:spcPts val="800"/>
              </a:spcAft>
            </a:pPr>
            <a:r>
              <a:rPr lang="en-US" altLang="x-none" sz="1600" dirty="0">
                <a:solidFill>
                  <a:srgbClr val="354B5E"/>
                </a:solidFill>
                <a:latin typeface="Segoe UI" panose="020B0502040204020203" pitchFamily="2" charset="0"/>
              </a:rPr>
              <a:t>1.产品/服务可行性，主要分析创业者提供的产品/服务的优势、市场需求量、商业模式等。</a:t>
            </a:r>
          </a:p>
          <a:p>
            <a:pPr algn="l" eaLnBrk="1" hangingPunct="1">
              <a:lnSpc>
                <a:spcPct val="125000"/>
              </a:lnSpc>
              <a:spcAft>
                <a:spcPts val="800"/>
              </a:spcAft>
            </a:pPr>
            <a:r>
              <a:rPr lang="en-US" altLang="x-none" sz="1600" dirty="0">
                <a:solidFill>
                  <a:srgbClr val="354B5E"/>
                </a:solidFill>
                <a:latin typeface="Segoe UI" panose="020B0502040204020203" pitchFamily="2" charset="0"/>
              </a:rPr>
              <a:t>2.行业/市场可行性，主要分析目标市场、渠道、竞争态势。</a:t>
            </a:r>
          </a:p>
          <a:p>
            <a:pPr algn="l" eaLnBrk="1" hangingPunct="1">
              <a:lnSpc>
                <a:spcPct val="125000"/>
              </a:lnSpc>
              <a:spcAft>
                <a:spcPts val="800"/>
              </a:spcAft>
            </a:pPr>
            <a:r>
              <a:rPr lang="en-US" altLang="x-none" sz="1600" dirty="0">
                <a:solidFill>
                  <a:srgbClr val="354B5E"/>
                </a:solidFill>
                <a:latin typeface="Segoe UI" panose="020B0502040204020203" pitchFamily="2" charset="0"/>
              </a:rPr>
              <a:t>3.组织可行性，主要分析创业者的管理才能、资源、创业团队。</a:t>
            </a:r>
          </a:p>
          <a:p>
            <a:pPr algn="l" eaLnBrk="1" hangingPunct="1">
              <a:lnSpc>
                <a:spcPct val="125000"/>
              </a:lnSpc>
              <a:spcAft>
                <a:spcPts val="800"/>
              </a:spcAft>
            </a:pPr>
            <a:r>
              <a:rPr lang="en-US" altLang="x-none" sz="1600" dirty="0">
                <a:solidFill>
                  <a:srgbClr val="354B5E"/>
                </a:solidFill>
                <a:latin typeface="Segoe UI" panose="020B0502040204020203" pitchFamily="2" charset="0"/>
              </a:rPr>
              <a:t>4.财务可行性，主要分析创业成本、资本需求、财务收益率、融资等。</a:t>
            </a:r>
          </a:p>
          <a:p>
            <a:pPr algn="l" eaLnBrk="1" hangingPunct="1">
              <a:lnSpc>
                <a:spcPct val="125000"/>
              </a:lnSpc>
              <a:spcAft>
                <a:spcPts val="800"/>
              </a:spcAft>
            </a:pPr>
            <a:endParaRPr lang="en-US" altLang="x-none" sz="1600" dirty="0">
              <a:solidFill>
                <a:srgbClr val="354B5E"/>
              </a:solidFill>
              <a:latin typeface="Segoe UI" panose="020B0502040204020203" pitchFamily="2" charset="0"/>
            </a:endParaRPr>
          </a:p>
        </p:txBody>
      </p:sp>
      <p:sp>
        <p:nvSpPr>
          <p:cNvPr id="30745" name="文本框 30"/>
          <p:cNvSpPr txBox="1"/>
          <p:nvPr/>
        </p:nvSpPr>
        <p:spPr>
          <a:xfrm>
            <a:off x="1455738" y="4929188"/>
            <a:ext cx="9280525" cy="127127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为了使商机和创新通过转化变成商品，从而产生价值，首先要做的就是对商机和创新的可行性进行调研，并将结果用文字记载下来。只有这样，才能对各种可行性得出理性判断，从而说服他人和自己。可行性分析主要是根据为用户增加价值、用户规模、质量保证、增长预期、风险回报率以及适用率这几个方面进行判断，继而决定"做还是不做"。</a:t>
            </a:r>
          </a:p>
          <a:p>
            <a:pPr eaLnBrk="1" hangingPunct="1">
              <a:lnSpc>
                <a:spcPct val="125000"/>
              </a:lnSpc>
              <a:spcAft>
                <a:spcPts val="800"/>
              </a:spcAft>
            </a:pPr>
            <a:endParaRPr lang="en-US" altLang="x-none" sz="1400" i="1" dirty="0">
              <a:solidFill>
                <a:srgbClr val="8F8F8F"/>
              </a:solidFill>
              <a:latin typeface="Segoe UI" panose="020B0502040204020203" pitchFamily="2" charset="0"/>
            </a:endParaRPr>
          </a:p>
        </p:txBody>
      </p:sp>
      <p:pic>
        <p:nvPicPr>
          <p:cNvPr id="30746" name="图片 31" descr="/Users/baoshuyu/Downloads/learn-3653430_1920.jpglearn-3653430_1920"/>
          <p:cNvPicPr>
            <a:picLocks noChangeAspect="1"/>
          </p:cNvPicPr>
          <p:nvPr/>
        </p:nvPicPr>
        <p:blipFill>
          <a:blip r:embed="rId3" cstate="print"/>
          <a:srcRect/>
          <a:stretch>
            <a:fillRect/>
          </a:stretch>
        </p:blipFill>
        <p:spPr>
          <a:xfrm>
            <a:off x="8326438" y="2562384"/>
            <a:ext cx="2225675" cy="1258570"/>
          </a:xfrm>
          <a:prstGeom prst="rect">
            <a:avLst/>
          </a:prstGeom>
          <a:noFill/>
          <a:ln w="9525">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975043" y="1806575"/>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一、前期市场调研</a:t>
            </a:r>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创业商机可行性分析</a:t>
            </a:r>
          </a:p>
        </p:txBody>
      </p:sp>
      <p:pic>
        <p:nvPicPr>
          <p:cNvPr id="2" name="图片 1" descr="截屏2021-03-12 下午5.58.19"/>
          <p:cNvPicPr>
            <a:picLocks noChangeAspect="1"/>
          </p:cNvPicPr>
          <p:nvPr/>
        </p:nvPicPr>
        <p:blipFill>
          <a:blip r:embed="rId2" cstate="print"/>
          <a:stretch>
            <a:fillRect/>
          </a:stretch>
        </p:blipFill>
        <p:spPr>
          <a:xfrm>
            <a:off x="2362200" y="2569210"/>
            <a:ext cx="7468235" cy="3340100"/>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975043" y="1806575"/>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一、前期市场调研</a:t>
            </a:r>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创业商机可行性分析</a:t>
            </a:r>
          </a:p>
        </p:txBody>
      </p:sp>
      <p:pic>
        <p:nvPicPr>
          <p:cNvPr id="5" name="图片 4" descr="截屏2021-03-12 下午5.59.22"/>
          <p:cNvPicPr>
            <a:picLocks noChangeAspect="1"/>
          </p:cNvPicPr>
          <p:nvPr/>
        </p:nvPicPr>
        <p:blipFill>
          <a:blip r:embed="rId2" cstate="print"/>
          <a:srcRect l="1254" r="6282"/>
          <a:stretch>
            <a:fillRect/>
          </a:stretch>
        </p:blipFill>
        <p:spPr>
          <a:xfrm>
            <a:off x="3875405" y="2070100"/>
            <a:ext cx="4121785" cy="685800"/>
          </a:xfrm>
          <a:prstGeom prst="rect">
            <a:avLst/>
          </a:prstGeom>
        </p:spPr>
      </p:pic>
      <p:pic>
        <p:nvPicPr>
          <p:cNvPr id="4" name="图片 3" descr="截屏2021-03-12 下午5.59.02"/>
          <p:cNvPicPr>
            <a:picLocks noChangeAspect="1"/>
          </p:cNvPicPr>
          <p:nvPr/>
        </p:nvPicPr>
        <p:blipFill>
          <a:blip r:embed="rId3" cstate="print"/>
          <a:stretch>
            <a:fillRect/>
          </a:stretch>
        </p:blipFill>
        <p:spPr>
          <a:xfrm>
            <a:off x="3872865" y="2644140"/>
            <a:ext cx="4127500" cy="3606800"/>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975043" y="1806575"/>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一、前期市场调研</a:t>
            </a:r>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创业商机可行性分析</a:t>
            </a:r>
          </a:p>
        </p:txBody>
      </p:sp>
      <p:pic>
        <p:nvPicPr>
          <p:cNvPr id="2" name="图片 1" descr="截屏2021-03-12 下午6.01.27"/>
          <p:cNvPicPr>
            <a:picLocks noChangeAspect="1"/>
          </p:cNvPicPr>
          <p:nvPr/>
        </p:nvPicPr>
        <p:blipFill>
          <a:blip r:embed="rId2" cstate="print"/>
          <a:stretch>
            <a:fillRect/>
          </a:stretch>
        </p:blipFill>
        <p:spPr>
          <a:xfrm>
            <a:off x="2349500" y="2555240"/>
            <a:ext cx="7493635" cy="3619500"/>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144716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任何利润都以能否实现为最重要的前提，而利润实现的可能性在于所选定的方案是否具有充分的市场可行性，因此在进行预选方案评估时，市场可行性就成为一个不容忽视的因素。</a:t>
            </a:r>
          </a:p>
          <a:p>
            <a:pPr eaLnBrk="1" hangingPunct="1">
              <a:lnSpc>
                <a:spcPct val="114000"/>
              </a:lnSpc>
              <a:spcAft>
                <a:spcPts val="1000"/>
              </a:spcAft>
            </a:pPr>
            <a:r>
              <a:rPr lang="en-US" altLang="x-none" sz="1400" dirty="0">
                <a:latin typeface="Segoe UI" panose="020B0502040204020203" pitchFamily="2" charset="0"/>
              </a:rPr>
              <a:t>市场可行性分析要注意两点∶一是该市场要具备爆发性成长的潜力，而且竞争者不能多;二是该市场的发展代表着未来的趋势。如果这两点均符合条件，那么成功的几率就比较大。创业者不能仅凭个人或几个人的感觉、知觉或一时的冲动就去选择创业项目，必须保持清醒的头脑。</a:t>
            </a:r>
          </a:p>
        </p:txBody>
      </p:sp>
      <p:sp>
        <p:nvSpPr>
          <p:cNvPr id="18437" name="文本框 175"/>
          <p:cNvSpPr txBox="1"/>
          <p:nvPr/>
        </p:nvSpPr>
        <p:spPr>
          <a:xfrm>
            <a:off x="975043" y="1806575"/>
            <a:ext cx="29317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二、市场可行性分析</a:t>
            </a:r>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创业商机可行性分析</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图片占位符 12" descr="/Users/baoshuyu/Desktop/2.jpeg2"/>
          <p:cNvPicPr>
            <a:picLocks noGrp="1" noChangeAspect="1"/>
          </p:cNvPicPr>
          <p:nvPr>
            <p:ph sz="quarter" idx="1"/>
          </p:nvPr>
        </p:nvPicPr>
        <p:blipFill>
          <a:blip r:embed="rId2" cstate="print"/>
          <a:srcRect/>
          <a:stretch>
            <a:fillRect/>
          </a:stretch>
        </p:blipFill>
        <p:spPr>
          <a:xfrm>
            <a:off x="1889125" y="1851343"/>
            <a:ext cx="3781425" cy="2141855"/>
          </a:xfrm>
        </p:spPr>
      </p:pic>
      <p:sp>
        <p:nvSpPr>
          <p:cNvPr id="18437" name="文本框 175"/>
          <p:cNvSpPr txBox="1"/>
          <p:nvPr/>
        </p:nvSpPr>
        <p:spPr>
          <a:xfrm>
            <a:off x="7966393" y="2399665"/>
            <a:ext cx="3230880" cy="70675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sz="4000" dirty="0">
                <a:solidFill>
                  <a:schemeClr val="bg1"/>
                </a:solidFill>
                <a:ea typeface="Microsoft JhengHei" panose="020B0604030504040204" pitchFamily="2" charset="-120"/>
              </a:rPr>
              <a:t>事业型创业者</a:t>
            </a:r>
          </a:p>
        </p:txBody>
      </p:sp>
      <p:sp>
        <p:nvSpPr>
          <p:cNvPr id="18439" name="文本框 177"/>
          <p:cNvSpPr txBox="1"/>
          <p:nvPr/>
        </p:nvSpPr>
        <p:spPr>
          <a:xfrm>
            <a:off x="1717675" y="4422140"/>
            <a:ext cx="1558290" cy="36830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en-US" altLang="x-none" sz="1800" b="1" dirty="0">
                <a:solidFill>
                  <a:schemeClr val="accent2"/>
                </a:solidFill>
                <a:ea typeface="Microsoft JhengHei" panose="020B0604030504040204" pitchFamily="2" charset="-120"/>
              </a:rPr>
              <a:t>工匠型创业者</a:t>
            </a:r>
          </a:p>
        </p:txBody>
      </p:sp>
      <p:sp>
        <p:nvSpPr>
          <p:cNvPr id="18440" name="矩形 178"/>
          <p:cNvSpPr/>
          <p:nvPr/>
        </p:nvSpPr>
        <p:spPr>
          <a:xfrm>
            <a:off x="1717675" y="4806315"/>
            <a:ext cx="4379913" cy="1168400"/>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工匠型创业者并不太在意追求大的创业格局，对现代企业管理机制和商业经营知识了解甚少，他们往往通过工作获得金钱，但并不为钱而工作。他们代表着一种独善其身的气质，创业是其人生态度的表现，他们对自己提供的产品或服务孜孜以求、精益求精。</a:t>
            </a:r>
          </a:p>
        </p:txBody>
      </p:sp>
      <p:sp>
        <p:nvSpPr>
          <p:cNvPr id="18441" name="文本框 179"/>
          <p:cNvSpPr txBox="1"/>
          <p:nvPr/>
        </p:nvSpPr>
        <p:spPr>
          <a:xfrm>
            <a:off x="6973888" y="4422140"/>
            <a:ext cx="1787525" cy="36830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en-US" altLang="x-none" sz="1800" b="1" dirty="0">
                <a:solidFill>
                  <a:schemeClr val="accent2"/>
                </a:solidFill>
                <a:ea typeface="Microsoft JhengHei" panose="020B0604030504040204" pitchFamily="2" charset="-120"/>
              </a:rPr>
              <a:t>企业家型创业者</a:t>
            </a:r>
          </a:p>
        </p:txBody>
      </p:sp>
      <p:sp>
        <p:nvSpPr>
          <p:cNvPr id="18442" name="矩形 180"/>
          <p:cNvSpPr/>
          <p:nvPr/>
        </p:nvSpPr>
        <p:spPr>
          <a:xfrm>
            <a:off x="6973888" y="4806315"/>
            <a:ext cx="4379912" cy="15995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企业家型创业者往往更加志存高远、格局更大。具有企业家精神的创业者，能凭借其超凡的个人能力和商业智慧来改变一家企业的发展路径，挽狂澜于既倒，变劣势为优势，化优势为胜势。他们有着清晰的愿景和商业经营知识，有着强烈的使命感和责任感，不畏艰险，百折不挠，对自己的能力和创业项目充满信心，不放过任何开拓创新的机会。</a:t>
            </a: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18444" name="圆角矩形 20"/>
          <p:cNvSpPr>
            <a:spLocks noChangeAspect="1"/>
          </p:cNvSpPr>
          <p:nvPr/>
        </p:nvSpPr>
        <p:spPr>
          <a:xfrm>
            <a:off x="6097588"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3" cstate="print"/>
          <a:stretch>
            <a:fillRect/>
          </a:stretch>
        </p:blipFill>
        <p:spPr>
          <a:xfrm>
            <a:off x="933450" y="4617403"/>
            <a:ext cx="534988" cy="530225"/>
          </a:xfrm>
          <a:prstGeom prst="rect">
            <a:avLst/>
          </a:prstGeom>
          <a:noFill/>
          <a:ln w="9525">
            <a:noFill/>
          </a:ln>
        </p:spPr>
      </p:pic>
      <p:pic>
        <p:nvPicPr>
          <p:cNvPr id="18446" name="Group 5"/>
          <p:cNvPicPr>
            <a:picLocks noChangeAspect="1"/>
          </p:cNvPicPr>
          <p:nvPr/>
        </p:nvPicPr>
        <p:blipFill>
          <a:blip r:embed="rId4" cstate="print"/>
          <a:stretch>
            <a:fillRect/>
          </a:stretch>
        </p:blipFill>
        <p:spPr>
          <a:xfrm>
            <a:off x="6188075" y="4604703"/>
            <a:ext cx="541338" cy="487362"/>
          </a:xfrm>
          <a:prstGeom prst="rect">
            <a:avLst/>
          </a:prstGeom>
          <a:noFill/>
          <a:ln w="9525">
            <a:noFill/>
          </a:ln>
        </p:spPr>
      </p:pic>
      <p:sp>
        <p:nvSpPr>
          <p:cNvPr id="32770"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创业的真谛是创造事业</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3387725"/>
          </a:xfrm>
          <a:prstGeom prst="rect">
            <a:avLst/>
          </a:prstGeom>
          <a:noFill/>
          <a:ln w="9525">
            <a:noFill/>
          </a:ln>
        </p:spPr>
        <p:txBody>
          <a:bodyPr wrap="square">
            <a:spAutoFit/>
          </a:bodyPr>
          <a:lstStyle/>
          <a:p>
            <a:pPr eaLnBrk="1" hangingPunct="1">
              <a:lnSpc>
                <a:spcPct val="114000"/>
              </a:lnSpc>
              <a:spcAft>
                <a:spcPts val="1000"/>
              </a:spcAft>
            </a:pPr>
            <a:r>
              <a:rPr lang="en-US" altLang="x-none" sz="1400" b="1" dirty="0">
                <a:latin typeface="Segoe UI" panose="020B0502040204020203" pitchFamily="2" charset="0"/>
              </a:rPr>
              <a:t>判断市场可行性通常从以下几方面入手∶</a:t>
            </a:r>
            <a:endParaRPr lang="en-US" altLang="x-none" sz="1400" dirty="0">
              <a:latin typeface="Segoe UI" panose="020B0502040204020203" pitchFamily="2" charset="0"/>
            </a:endParaRPr>
          </a:p>
          <a:p>
            <a:pPr eaLnBrk="1" hangingPunct="1">
              <a:lnSpc>
                <a:spcPct val="114000"/>
              </a:lnSpc>
              <a:spcAft>
                <a:spcPts val="1000"/>
              </a:spcAft>
            </a:pPr>
            <a:r>
              <a:rPr lang="en-US" altLang="x-none" sz="2000" b="1" dirty="0">
                <a:latin typeface="Segoe UI" panose="020B0502040204020203" pitchFamily="2" charset="0"/>
              </a:rPr>
              <a:t>1.创业项目分析∶</a:t>
            </a:r>
            <a:r>
              <a:rPr lang="en-US" altLang="x-none" sz="1400" dirty="0">
                <a:latin typeface="Segoe UI" panose="020B0502040204020203" pitchFamily="2" charset="0"/>
              </a:rPr>
              <a:t>你的创业项目是否能为客户的真正需求提供服务?客户的痛点是什么?产品的利益诉求点是什么?客户到底需要产品的什么?客户愿意为你的产品/服务花多少钱?你的产品与竞争对手的产品相比，有哪些不同之处?客户为什么愿意购买你的产品?市场进入的障碍是什么?市场的成长性如何?</a:t>
            </a:r>
          </a:p>
          <a:p>
            <a:pPr eaLnBrk="1" hangingPunct="1">
              <a:lnSpc>
                <a:spcPct val="114000"/>
              </a:lnSpc>
              <a:spcAft>
                <a:spcPts val="1000"/>
              </a:spcAft>
            </a:pPr>
            <a:r>
              <a:rPr lang="en-US" altLang="x-none" sz="2000" b="1" dirty="0">
                <a:latin typeface="Segoe UI" panose="020B0502040204020203" pitchFamily="2" charset="0"/>
              </a:rPr>
              <a:t>2.目标客户分析∶</a:t>
            </a:r>
            <a:r>
              <a:rPr lang="en-US" altLang="x-none" sz="1400" dirty="0">
                <a:latin typeface="Segoe UI" panose="020B0502040204020203" pitchFamily="2" charset="0"/>
              </a:rPr>
              <a:t>如购买力水平、购买率等。通过前期调研的资料，可以得到当地的 GDP 产值、人均可支配收入等数据，以此大致判断当地客户的购买能力。再到本产品可能到达的终端，看是否有相关的产品在销售，销售量如何?公司产品的定位人群和市场调研后的判断一致吗?你所服务的对象有多少?你的销售重点是在哪个行业?其平均增长率是多少?在你所选择的细分市场中，谁将会是你的主要客户?每个客户将会购买多少你的产品或服务?以什么样的价格购买?客户目前正在使用的哪些产品可以被你的产品所取代?竞争产品的生产成本是多少?从改变设计、工艺成本、方法改变等角度看，客户转向你的产品所需要的成本是多少?</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9317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二、市场可行性分析</a:t>
            </a:r>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创业商机可行性分析</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3141980"/>
          </a:xfrm>
          <a:prstGeom prst="rect">
            <a:avLst/>
          </a:prstGeom>
          <a:noFill/>
          <a:ln w="9525">
            <a:noFill/>
          </a:ln>
        </p:spPr>
        <p:txBody>
          <a:bodyPr wrap="square">
            <a:spAutoFit/>
          </a:bodyPr>
          <a:lstStyle/>
          <a:p>
            <a:pPr eaLnBrk="1" hangingPunct="1">
              <a:lnSpc>
                <a:spcPct val="114000"/>
              </a:lnSpc>
              <a:spcAft>
                <a:spcPts val="1000"/>
              </a:spcAft>
            </a:pPr>
            <a:r>
              <a:rPr lang="en-US" altLang="x-none" sz="1400" b="1" dirty="0">
                <a:latin typeface="Segoe UI" panose="020B0502040204020203" pitchFamily="2" charset="0"/>
              </a:rPr>
              <a:t>判断市场可行性通常从以下几方面入手∶</a:t>
            </a:r>
            <a:endParaRPr lang="en-US" altLang="x-none" sz="1400" dirty="0">
              <a:latin typeface="Segoe UI" panose="020B0502040204020203" pitchFamily="2" charset="0"/>
            </a:endParaRPr>
          </a:p>
          <a:p>
            <a:pPr eaLnBrk="1" hangingPunct="1">
              <a:lnSpc>
                <a:spcPct val="114000"/>
              </a:lnSpc>
              <a:spcAft>
                <a:spcPts val="1000"/>
              </a:spcAft>
            </a:pPr>
            <a:r>
              <a:rPr lang="en-US" altLang="x-none" sz="2000" b="1" dirty="0">
                <a:latin typeface="Segoe UI" panose="020B0502040204020203" pitchFamily="2" charset="0"/>
              </a:rPr>
              <a:t>3.渠道分析∶</a:t>
            </a:r>
            <a:r>
              <a:rPr lang="en-US" altLang="x-none" sz="1400" dirty="0">
                <a:latin typeface="Segoe UI" panose="020B0502040204020203" pitchFamily="2" charset="0"/>
              </a:rPr>
              <a:t>创业是一项全面接触活动。对于公司至关重要的潜在客户，接触是首其条件。如果客户有需求，还需要确定以什么样的方式才能将产品/服务提供到客户面前。与客户接触的有效性如何?渠道分析的内容主要是新产品/服务可能的经销商是谁?其需要什么样的盈利空间和合作方式?未来几年，在向计划中的细分市场销售产品的过程中，你准备投入多少?对于诸如销售人员薪酬、地区办事机构费用、代理商任务工资、地区服务机构开支、应用工程投入、客户培训费、维修服务费用、材料及广告及促销等费用，你准备如何分配资金?在行业内部现在能够与未来的客户建立联系的主要经销商是谁?你的销售重点最适合哪些经销商?</a:t>
            </a:r>
          </a:p>
          <a:p>
            <a:pPr eaLnBrk="1" hangingPunct="1">
              <a:lnSpc>
                <a:spcPct val="114000"/>
              </a:lnSpc>
              <a:spcAft>
                <a:spcPts val="1000"/>
              </a:spcAft>
            </a:pPr>
            <a:r>
              <a:rPr lang="en-US" altLang="x-none" sz="2000" b="1" dirty="0">
                <a:latin typeface="Segoe UI" panose="020B0502040204020203" pitchFamily="2" charset="0"/>
              </a:rPr>
              <a:t>4.主要细分市场分析∶</a:t>
            </a:r>
            <a:r>
              <a:rPr lang="en-US" altLang="x-none" sz="1400" dirty="0">
                <a:latin typeface="Segoe UI" panose="020B0502040204020203" pitchFamily="2" charset="0"/>
              </a:rPr>
              <a:t>在众多的细分市场中对目标市场及其相关需求特征应特别注意，如地理细分、人口细分、心理细分、行为细分、受益细分，这些细分市场是否可以达到?是否可以集中精力做好?</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9317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二、市场可行性分析</a:t>
            </a:r>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创业商机可行性分析</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595880"/>
            <a:ext cx="9822815" cy="269684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技术可行性分析指当前创业项目的软、硬件技术和开发人员的水平能否满足系统要求。由于有些产品/服务对技术要求高，如果缺乏足够的技术力量，是很难成功的。创业项目首先要做到的不仅仅是可用，更要考虑到用户的后期黏性。功能过于简单的产品断然是留不住用户的，一般来说这类产品的工具性很强，但缺少用户互动，因此产品注定走不了太远。</a:t>
            </a:r>
          </a:p>
          <a:p>
            <a:pPr eaLnBrk="1" hangingPunct="1">
              <a:lnSpc>
                <a:spcPct val="114000"/>
              </a:lnSpc>
              <a:spcAft>
                <a:spcPts val="1000"/>
              </a:spcAft>
            </a:pPr>
            <a:r>
              <a:rPr lang="en-US" altLang="x-none" sz="1400" dirty="0">
                <a:latin typeface="Segoe UI" panose="020B0502040204020203" pitchFamily="2" charset="0"/>
              </a:rPr>
              <a:t>这方面的分析可以简单地表述为∶ </a:t>
            </a:r>
          </a:p>
          <a:p>
            <a:pPr eaLnBrk="1" hangingPunct="1">
              <a:lnSpc>
                <a:spcPct val="114000"/>
              </a:lnSpc>
              <a:spcAft>
                <a:spcPts val="1000"/>
              </a:spcAft>
            </a:pPr>
            <a:r>
              <a:rPr lang="en-US" altLang="x-none" sz="1400" dirty="0">
                <a:latin typeface="Segoe UI" panose="020B0502040204020203" pitchFamily="2" charset="0"/>
              </a:rPr>
              <a:t>1. 能否开发市场所需产品——做得了吗?</a:t>
            </a:r>
          </a:p>
          <a:p>
            <a:pPr eaLnBrk="1" hangingPunct="1">
              <a:lnSpc>
                <a:spcPct val="114000"/>
              </a:lnSpc>
              <a:spcAft>
                <a:spcPts val="1000"/>
              </a:spcAft>
            </a:pPr>
            <a:r>
              <a:rPr lang="en-US" altLang="x-none" sz="1400" dirty="0">
                <a:latin typeface="Segoe UI" panose="020B0502040204020203" pitchFamily="2" charset="0"/>
              </a:rPr>
              <a:t>2. 产品质量如何——做</a:t>
            </a:r>
            <a:r>
              <a:rPr lang="zh-CN" altLang="en-US" sz="1400" dirty="0">
                <a:latin typeface="Segoe UI" panose="020B0502040204020203" pitchFamily="2" charset="0"/>
              </a:rPr>
              <a:t>得好吗？</a:t>
            </a:r>
          </a:p>
          <a:p>
            <a:pPr eaLnBrk="1" hangingPunct="1">
              <a:lnSpc>
                <a:spcPct val="114000"/>
              </a:lnSpc>
              <a:spcAft>
                <a:spcPts val="1000"/>
              </a:spcAft>
            </a:pPr>
            <a:r>
              <a:rPr lang="en-US" altLang="x-none" sz="1400" dirty="0">
                <a:latin typeface="Segoe UI" panose="020B0502040204020203" pitchFamily="2" charset="0"/>
              </a:rPr>
              <a:t>3. 生产效率如何———做得快吗? </a:t>
            </a:r>
          </a:p>
          <a:p>
            <a:pPr eaLnBrk="1" hangingPunct="1">
              <a:lnSpc>
                <a:spcPct val="114000"/>
              </a:lnSpc>
              <a:spcAft>
                <a:spcPts val="1000"/>
              </a:spcAft>
            </a:pPr>
            <a:r>
              <a:rPr lang="en-US" altLang="x-none" sz="1400" dirty="0">
                <a:latin typeface="Segoe UI" panose="020B0502040204020203" pitchFamily="2" charset="0"/>
              </a:rPr>
              <a:t>4.成本控制如何——做得省吗</a:t>
            </a:r>
          </a:p>
        </p:txBody>
      </p:sp>
      <p:sp>
        <p:nvSpPr>
          <p:cNvPr id="18437" name="文本框 175"/>
          <p:cNvSpPr txBox="1"/>
          <p:nvPr/>
        </p:nvSpPr>
        <p:spPr>
          <a:xfrm>
            <a:off x="975043" y="1806575"/>
            <a:ext cx="29317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三、技术可行性分析</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创业商机可行性分析</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456180"/>
            <a:ext cx="9822815" cy="3818255"/>
          </a:xfrm>
          <a:prstGeom prst="rect">
            <a:avLst/>
          </a:prstGeom>
          <a:noFill/>
          <a:ln w="9525">
            <a:noFill/>
          </a:ln>
        </p:spPr>
        <p:txBody>
          <a:bodyPr wrap="square">
            <a:spAutoFit/>
          </a:bodyPr>
          <a:lstStyle/>
          <a:p>
            <a:pPr eaLnBrk="1" hangingPunct="1">
              <a:lnSpc>
                <a:spcPct val="114000"/>
              </a:lnSpc>
              <a:spcAft>
                <a:spcPts val="1000"/>
              </a:spcAft>
            </a:pPr>
            <a:r>
              <a:rPr lang="en-US" altLang="x-none" sz="1400" b="1" dirty="0">
                <a:latin typeface="Segoe UI" panose="020B0502040204020203" pitchFamily="2" charset="0"/>
              </a:rPr>
              <a:t>技术可行性分析的主要技术问题如下∶</a:t>
            </a:r>
            <a:endParaRPr lang="en-US" altLang="x-none" sz="1400" dirty="0">
              <a:latin typeface="Segoe UI" panose="020B0502040204020203" pitchFamily="2" charset="0"/>
            </a:endParaRPr>
          </a:p>
          <a:p>
            <a:pPr eaLnBrk="1" hangingPunct="1">
              <a:lnSpc>
                <a:spcPct val="114000"/>
              </a:lnSpc>
              <a:spcAft>
                <a:spcPts val="1000"/>
              </a:spcAft>
            </a:pPr>
            <a:r>
              <a:rPr lang="en-US" altLang="x-none" sz="1400" dirty="0">
                <a:latin typeface="Segoe UI" panose="020B0502040204020203" pitchFamily="2" charset="0"/>
              </a:rPr>
              <a:t>1.创业项目设计中采用的工艺路线、技术设备在经济合理的条件下是否具有先进性、适用性?</a:t>
            </a:r>
          </a:p>
          <a:p>
            <a:pPr eaLnBrk="1" hangingPunct="1">
              <a:lnSpc>
                <a:spcPct val="114000"/>
              </a:lnSpc>
              <a:spcAft>
                <a:spcPts val="1000"/>
              </a:spcAft>
            </a:pPr>
            <a:r>
              <a:rPr lang="en-US" altLang="x-none" sz="1400" dirty="0">
                <a:latin typeface="Segoe UI" panose="020B0502040204020203" pitchFamily="2" charset="0"/>
              </a:rPr>
              <a:t>2.与国家有关的技术政策和鼓励政策是否相符?</a:t>
            </a:r>
          </a:p>
          <a:p>
            <a:pPr eaLnBrk="1" hangingPunct="1">
              <a:lnSpc>
                <a:spcPct val="114000"/>
              </a:lnSpc>
              <a:spcAft>
                <a:spcPts val="1000"/>
              </a:spcAft>
            </a:pPr>
            <a:r>
              <a:rPr lang="en-US" altLang="x-none" sz="1400" dirty="0">
                <a:latin typeface="Segoe UI" panose="020B0502040204020203" pitchFamily="2" charset="0"/>
              </a:rPr>
              <a:t>3.技术开发是否符合我国国情，相对国内外同类产品是否具有一定优势? </a:t>
            </a:r>
          </a:p>
          <a:p>
            <a:pPr eaLnBrk="1" hangingPunct="1">
              <a:lnSpc>
                <a:spcPct val="114000"/>
              </a:lnSpc>
              <a:spcAft>
                <a:spcPts val="1000"/>
              </a:spcAft>
            </a:pPr>
            <a:r>
              <a:rPr lang="en-US" altLang="x-none" sz="1400" dirty="0">
                <a:latin typeface="Segoe UI" panose="020B0502040204020203" pitchFamily="2" charset="0"/>
              </a:rPr>
              <a:t>4.技术开发手段是否具备?</a:t>
            </a:r>
          </a:p>
          <a:p>
            <a:pPr eaLnBrk="1" hangingPunct="1">
              <a:lnSpc>
                <a:spcPct val="114000"/>
              </a:lnSpc>
              <a:spcAft>
                <a:spcPts val="1000"/>
              </a:spcAft>
            </a:pPr>
            <a:r>
              <a:rPr lang="en-US" altLang="x-none" sz="1400" dirty="0">
                <a:latin typeface="Segoe UI" panose="020B0502040204020203" pitchFamily="2" charset="0"/>
              </a:rPr>
              <a:t>5.当前的软、硬件技术和开发人员的水平能否满足系统要求? </a:t>
            </a:r>
          </a:p>
          <a:p>
            <a:pPr eaLnBrk="1" hangingPunct="1">
              <a:lnSpc>
                <a:spcPct val="114000"/>
              </a:lnSpc>
              <a:spcAft>
                <a:spcPts val="1000"/>
              </a:spcAft>
            </a:pPr>
            <a:r>
              <a:rPr lang="en-US" altLang="x-none" sz="1400" dirty="0">
                <a:latin typeface="Segoe UI" panose="020B0502040204020203" pitchFamily="2" charset="0"/>
              </a:rPr>
              <a:t>6.技术是否成熟（例如国内有实施的先例）? </a:t>
            </a:r>
          </a:p>
          <a:p>
            <a:pPr eaLnBrk="1" hangingPunct="1">
              <a:lnSpc>
                <a:spcPct val="114000"/>
              </a:lnSpc>
              <a:spcAft>
                <a:spcPts val="1000"/>
              </a:spcAft>
            </a:pPr>
            <a:r>
              <a:rPr lang="en-US" altLang="x-none" sz="1400" dirty="0">
                <a:latin typeface="Segoe UI" panose="020B0502040204020203" pitchFamily="2" charset="0"/>
              </a:rPr>
              <a:t>7. 主要成本费用包括哪些方面?是否可节省?</a:t>
            </a:r>
          </a:p>
          <a:p>
            <a:pPr eaLnBrk="1" hangingPunct="1">
              <a:lnSpc>
                <a:spcPct val="114000"/>
              </a:lnSpc>
              <a:spcAft>
                <a:spcPts val="1000"/>
              </a:spcAft>
            </a:pPr>
            <a:r>
              <a:rPr lang="en-US" altLang="x-none" sz="1400" dirty="0">
                <a:latin typeface="Segoe UI" panose="020B0502040204020203" pitchFamily="2" charset="0"/>
              </a:rPr>
              <a:t>比如，某新创企业开发了一款新产品，技术实现的路径一般是∶从发现的商机中产生创意→确定市场需求→完善创意→工业设计→知识产权→找加工厂家→出样品→调整设计→确定加工工艺→确定原材料和零件→小批量生产→找合作伙伴→推向市场……技术可行性分析就是要对这一过程中的每个环节进行分析，针对问题确定相应的解决办法。</a:t>
            </a:r>
          </a:p>
        </p:txBody>
      </p:sp>
      <p:sp>
        <p:nvSpPr>
          <p:cNvPr id="18437" name="文本框 175"/>
          <p:cNvSpPr txBox="1"/>
          <p:nvPr/>
        </p:nvSpPr>
        <p:spPr>
          <a:xfrm>
            <a:off x="975043" y="1806575"/>
            <a:ext cx="29317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三、技术可行性分析</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创业商机可行性分析</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609850"/>
            <a:ext cx="9822815" cy="344487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与评价创业组织可行性相关的指标包括∶先前创业经验，创业者的职业和社会网络深度，团队创新能力大小，团队现金流管理经验水平，创业团队受教育程度。大多数情况下，刚开始创业的企业不会都具备这些条件，因此，还要有针对性地分析这些所需人才能否获得及获得成本。此外，组织可行性分析重点还包括∶</a:t>
            </a:r>
          </a:p>
          <a:p>
            <a:pPr eaLnBrk="1" hangingPunct="1">
              <a:lnSpc>
                <a:spcPct val="114000"/>
              </a:lnSpc>
              <a:spcAft>
                <a:spcPts val="1000"/>
              </a:spcAft>
            </a:pPr>
            <a:r>
              <a:rPr lang="en-US" altLang="x-none" sz="1400" dirty="0">
                <a:latin typeface="Segoe UI" panose="020B0502040204020203" pitchFamily="2" charset="0"/>
              </a:rPr>
              <a:t>1.建立怎样的组织结构?</a:t>
            </a:r>
          </a:p>
          <a:p>
            <a:pPr eaLnBrk="1" hangingPunct="1">
              <a:lnSpc>
                <a:spcPct val="114000"/>
              </a:lnSpc>
              <a:spcAft>
                <a:spcPts val="1000"/>
              </a:spcAft>
            </a:pPr>
            <a:r>
              <a:rPr lang="en-US" altLang="x-none" sz="1400" dirty="0">
                <a:latin typeface="Segoe UI" panose="020B0502040204020203" pitchFamily="2" charset="0"/>
              </a:rPr>
              <a:t>2.有什么岗位需求?人员如何配备? </a:t>
            </a:r>
          </a:p>
          <a:p>
            <a:pPr eaLnBrk="1" hangingPunct="1">
              <a:lnSpc>
                <a:spcPct val="114000"/>
              </a:lnSpc>
              <a:spcAft>
                <a:spcPts val="1000"/>
              </a:spcAft>
            </a:pPr>
            <a:r>
              <a:rPr lang="en-US" altLang="x-none" sz="1400" dirty="0">
                <a:latin typeface="Segoe UI" panose="020B0502040204020203" pitchFamily="2" charset="0"/>
              </a:rPr>
              <a:t>3. 所需人员能否获得及人才市场情况如何?</a:t>
            </a:r>
          </a:p>
          <a:p>
            <a:pPr eaLnBrk="1" hangingPunct="1">
              <a:lnSpc>
                <a:spcPct val="114000"/>
              </a:lnSpc>
              <a:spcAft>
                <a:spcPts val="1000"/>
              </a:spcAft>
            </a:pPr>
            <a:r>
              <a:rPr lang="en-US" altLang="x-none" sz="1400" dirty="0">
                <a:latin typeface="Segoe UI" panose="020B0502040204020203" pitchFamily="2" charset="0"/>
              </a:rPr>
              <a:t> 4.不同人员的薪酬满足程度如何?</a:t>
            </a:r>
          </a:p>
          <a:p>
            <a:pPr eaLnBrk="1" hangingPunct="1">
              <a:lnSpc>
                <a:spcPct val="114000"/>
              </a:lnSpc>
              <a:spcAft>
                <a:spcPts val="1000"/>
              </a:spcAft>
            </a:pPr>
            <a:r>
              <a:rPr lang="en-US" altLang="x-none" sz="1400" dirty="0">
                <a:latin typeface="Segoe UI" panose="020B0502040204020203" pitchFamily="2" charset="0"/>
              </a:rPr>
              <a:t>5. 所需人员的专业能力是什么?人力资源需要进一步开发的潜力应是多大? </a:t>
            </a:r>
          </a:p>
          <a:p>
            <a:pPr eaLnBrk="1" hangingPunct="1">
              <a:lnSpc>
                <a:spcPct val="114000"/>
              </a:lnSpc>
              <a:spcAft>
                <a:spcPts val="1000"/>
              </a:spcAft>
            </a:pPr>
            <a:r>
              <a:rPr lang="en-US" altLang="x-none" sz="1400" dirty="0">
                <a:latin typeface="Segoe UI" panose="020B0502040204020203" pitchFamily="2" charset="0"/>
              </a:rPr>
              <a:t>6.与相关单位如何建立良好的协作关系?</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9317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四、组织可行性分析</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创业商机可行性分析</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56180"/>
            <a:ext cx="9822815" cy="4415155"/>
          </a:xfrm>
          <a:prstGeom prst="rect">
            <a:avLst/>
          </a:prstGeom>
          <a:noFill/>
          <a:ln w="9525">
            <a:noFill/>
          </a:ln>
        </p:spPr>
        <p:txBody>
          <a:bodyPr wrap="square">
            <a:spAutoFit/>
          </a:bodyPr>
          <a:lstStyle/>
          <a:p>
            <a:pPr eaLnBrk="1" hangingPunct="1">
              <a:lnSpc>
                <a:spcPct val="114000"/>
              </a:lnSpc>
              <a:spcAft>
                <a:spcPts val="1000"/>
              </a:spcAft>
            </a:pPr>
            <a:r>
              <a:rPr lang="en-US" altLang="x-none" sz="2000" b="1" dirty="0">
                <a:latin typeface="Segoe UI" panose="020B0502040204020203" pitchFamily="2" charset="0"/>
              </a:rPr>
              <a:t>1.开业初期所需投入。</a:t>
            </a:r>
            <a:r>
              <a:rPr lang="en-US" altLang="x-none" sz="1400" dirty="0">
                <a:latin typeface="Segoe UI" panose="020B0502040204020203" pitchFamily="2" charset="0"/>
              </a:rPr>
              <a:t>资金是新企业成长的重要"营养液"。如果估算有偏差，就会导致"婴儿期"的企业营养不良。因为不事先计算资金需求量，急需用钱之时再去融资，就会"远水不解近渴"，轻则使企业因资金不足而丧失盈利能力，重则可能使企业因现金流枯竭而夭折。企业创建初期的启动资金包括固定资产投资（如厂房、设备等）和流动资金（如工资、差旅、原材料购买等费用）。虽然不需要算得很精确，但大致需要多少资金要相对接近，以利于创业者做到心中有数。其中包括企业开业和运营所需的预期资产购买项目和经营费用，通常有∶</a:t>
            </a:r>
          </a:p>
          <a:p>
            <a:pPr eaLnBrk="1" hangingPunct="1">
              <a:lnSpc>
                <a:spcPct val="114000"/>
              </a:lnSpc>
              <a:spcAft>
                <a:spcPts val="1000"/>
              </a:spcAft>
            </a:pPr>
            <a:r>
              <a:rPr lang="en-US" altLang="x-none" sz="1400" dirty="0">
                <a:latin typeface="Segoe UI" panose="020B0502040204020203" pitchFamily="2" charset="0"/>
              </a:rPr>
              <a:t>（1）房租;</a:t>
            </a:r>
          </a:p>
          <a:p>
            <a:pPr eaLnBrk="1" hangingPunct="1">
              <a:lnSpc>
                <a:spcPct val="114000"/>
              </a:lnSpc>
              <a:spcAft>
                <a:spcPts val="1000"/>
              </a:spcAft>
            </a:pPr>
            <a:r>
              <a:rPr lang="en-US" altLang="x-none" sz="1400" dirty="0">
                <a:latin typeface="Segoe UI" panose="020B0502040204020203" pitchFamily="2" charset="0"/>
              </a:rPr>
              <a:t>（2）办公用品，如桌、椅、书柜、照明电器、空调等;</a:t>
            </a:r>
          </a:p>
          <a:p>
            <a:pPr eaLnBrk="1" hangingPunct="1">
              <a:lnSpc>
                <a:spcPct val="114000"/>
              </a:lnSpc>
              <a:spcAft>
                <a:spcPts val="1000"/>
              </a:spcAft>
            </a:pPr>
            <a:r>
              <a:rPr lang="en-US" altLang="x-none" sz="1400" dirty="0">
                <a:latin typeface="Segoe UI" panose="020B0502040204020203" pitchFamily="2" charset="0"/>
              </a:rPr>
              <a:t>（3）计算机、打印机等硬件设备;</a:t>
            </a:r>
          </a:p>
          <a:p>
            <a:pPr eaLnBrk="1" hangingPunct="1">
              <a:lnSpc>
                <a:spcPct val="114000"/>
              </a:lnSpc>
              <a:spcAft>
                <a:spcPts val="1000"/>
              </a:spcAft>
            </a:pPr>
            <a:r>
              <a:rPr lang="en-US" altLang="x-none" sz="1400" dirty="0">
                <a:latin typeface="Segoe UI" panose="020B0502040204020203" pitchFamily="2" charset="0"/>
              </a:rPr>
              <a:t>（4）电话、传真等通讯设备以及通讯费用;</a:t>
            </a:r>
          </a:p>
          <a:p>
            <a:pPr eaLnBrk="1" hangingPunct="1">
              <a:lnSpc>
                <a:spcPct val="114000"/>
              </a:lnSpc>
              <a:spcAft>
                <a:spcPts val="1000"/>
              </a:spcAft>
            </a:pPr>
            <a:r>
              <a:rPr lang="en-US" altLang="x-none" sz="1400" dirty="0">
                <a:latin typeface="Segoe UI" panose="020B0502040204020203" pitchFamily="2" charset="0"/>
              </a:rPr>
              <a:t>（5）资料费;</a:t>
            </a:r>
          </a:p>
          <a:p>
            <a:pPr eaLnBrk="1" hangingPunct="1">
              <a:lnSpc>
                <a:spcPct val="114000"/>
              </a:lnSpc>
              <a:spcAft>
                <a:spcPts val="1000"/>
              </a:spcAft>
            </a:pPr>
            <a:r>
              <a:rPr lang="en-US" altLang="x-none" sz="1400" dirty="0">
                <a:latin typeface="Segoe UI" panose="020B0502040204020203" pitchFamily="2" charset="0"/>
              </a:rPr>
              <a:t>（6）办公消耗，如水电费、打印复印费等;</a:t>
            </a:r>
          </a:p>
          <a:p>
            <a:pPr eaLnBrk="1" hangingPunct="1">
              <a:lnSpc>
                <a:spcPct val="114000"/>
              </a:lnSpc>
              <a:spcAft>
                <a:spcPts val="1000"/>
              </a:spcAft>
            </a:pPr>
            <a:r>
              <a:rPr lang="en-US" altLang="x-none" sz="1400" dirty="0">
                <a:latin typeface="Segoe UI" panose="020B0502040204020203" pitchFamily="2" charset="0"/>
              </a:rPr>
              <a:t>（7）创业团队的工资;</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9317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五、财务可行性分析</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创业商机可行性分析</a:t>
            </a:r>
          </a:p>
        </p:txBody>
      </p:sp>
      <p:sp>
        <p:nvSpPr>
          <p:cNvPr id="3" name="文本框 10"/>
          <p:cNvSpPr txBox="1"/>
          <p:nvPr/>
        </p:nvSpPr>
        <p:spPr>
          <a:xfrm>
            <a:off x="6121400" y="3505835"/>
            <a:ext cx="4888230" cy="2825115"/>
          </a:xfrm>
          <a:prstGeom prst="rect">
            <a:avLst/>
          </a:prstGeom>
          <a:noFill/>
          <a:ln w="9525">
            <a:noFill/>
          </a:ln>
        </p:spPr>
        <p:txBody>
          <a:bodyPr wrap="square">
            <a:spAutoFit/>
          </a:bodyPr>
          <a:lstStyle/>
          <a:p>
            <a:pPr eaLnBrk="1" hangingPunct="1">
              <a:lnSpc>
                <a:spcPct val="114000"/>
              </a:lnSpc>
              <a:spcAft>
                <a:spcPts val="1000"/>
              </a:spcAft>
            </a:pPr>
            <a:endParaRPr lang="en-US" altLang="x-none" sz="1400" dirty="0">
              <a:latin typeface="Segoe UI" panose="020B0502040204020203" pitchFamily="2" charset="0"/>
            </a:endParaRPr>
          </a:p>
          <a:p>
            <a:pPr eaLnBrk="1" hangingPunct="1">
              <a:lnSpc>
                <a:spcPct val="114000"/>
              </a:lnSpc>
              <a:spcAft>
                <a:spcPts val="1000"/>
              </a:spcAft>
            </a:pPr>
            <a:r>
              <a:rPr lang="en-US" altLang="x-none" sz="1400" dirty="0">
                <a:latin typeface="Segoe UI" panose="020B0502040204020203" pitchFamily="2" charset="0"/>
              </a:rPr>
              <a:t>（8）购买系统软件的费用，如买操作系统、数据库、软件开发工具等;</a:t>
            </a:r>
          </a:p>
          <a:p>
            <a:pPr eaLnBrk="1" hangingPunct="1">
              <a:lnSpc>
                <a:spcPct val="114000"/>
              </a:lnSpc>
              <a:spcAft>
                <a:spcPts val="1000"/>
              </a:spcAft>
            </a:pPr>
            <a:r>
              <a:rPr lang="en-US" altLang="x-none" sz="1400" dirty="0">
                <a:latin typeface="Segoe UI" panose="020B0502040204020203" pitchFamily="2" charset="0"/>
              </a:rPr>
              <a:t>（9）做市场调查、可行性分析、需求分析的费用;</a:t>
            </a:r>
          </a:p>
          <a:p>
            <a:pPr eaLnBrk="1" hangingPunct="1">
              <a:lnSpc>
                <a:spcPct val="114000"/>
              </a:lnSpc>
              <a:spcAft>
                <a:spcPts val="1000"/>
              </a:spcAft>
            </a:pPr>
            <a:r>
              <a:rPr lang="en-US" altLang="x-none" sz="1400" dirty="0">
                <a:latin typeface="Segoe UI" panose="020B0502040204020203" pitchFamily="2" charset="0"/>
              </a:rPr>
              <a:t>（10）公司人员培训费用;</a:t>
            </a:r>
          </a:p>
          <a:p>
            <a:pPr eaLnBrk="1" hangingPunct="1">
              <a:lnSpc>
                <a:spcPct val="114000"/>
              </a:lnSpc>
              <a:spcAft>
                <a:spcPts val="1000"/>
              </a:spcAft>
            </a:pPr>
            <a:r>
              <a:rPr lang="en-US" altLang="x-none" sz="1400" dirty="0">
                <a:latin typeface="Segoe UI" panose="020B0502040204020203" pitchFamily="2" charset="0"/>
              </a:rPr>
              <a:t>（11）产品宣传费用，如广告、推广Web站点的费用;</a:t>
            </a:r>
          </a:p>
          <a:p>
            <a:pPr eaLnBrk="1" hangingPunct="1">
              <a:lnSpc>
                <a:spcPct val="114000"/>
              </a:lnSpc>
              <a:spcAft>
                <a:spcPts val="1000"/>
              </a:spcAft>
            </a:pPr>
            <a:r>
              <a:rPr lang="en-US" altLang="x-none" sz="1400" dirty="0">
                <a:latin typeface="Segoe UI" panose="020B0502040204020203" pitchFamily="2" charset="0"/>
              </a:rPr>
              <a:t>（12）开办费，请客送礼等;</a:t>
            </a:r>
          </a:p>
          <a:p>
            <a:pPr eaLnBrk="1" hangingPunct="1">
              <a:lnSpc>
                <a:spcPct val="114000"/>
              </a:lnSpc>
              <a:spcAft>
                <a:spcPts val="1000"/>
              </a:spcAft>
            </a:pPr>
            <a:r>
              <a:rPr lang="en-US" altLang="x-none" sz="1400" dirty="0">
                <a:latin typeface="Segoe UI" panose="020B0502040204020203" pitchFamily="2" charset="0"/>
              </a:rPr>
              <a:t>（13）管理费。</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609850"/>
            <a:ext cx="9822815" cy="2639695"/>
          </a:xfrm>
          <a:prstGeom prst="rect">
            <a:avLst/>
          </a:prstGeom>
          <a:noFill/>
          <a:ln w="9525">
            <a:noFill/>
          </a:ln>
        </p:spPr>
        <p:txBody>
          <a:bodyPr wrap="square">
            <a:spAutoFit/>
          </a:bodyPr>
          <a:lstStyle/>
          <a:p>
            <a:pPr eaLnBrk="1" hangingPunct="1">
              <a:lnSpc>
                <a:spcPct val="114000"/>
              </a:lnSpc>
              <a:spcAft>
                <a:spcPts val="1000"/>
              </a:spcAft>
            </a:pPr>
            <a:r>
              <a:rPr lang="en-US" altLang="x-none" sz="2000" b="1" dirty="0">
                <a:latin typeface="Segoe UI" panose="020B0502040204020203" pitchFamily="2" charset="0"/>
              </a:rPr>
              <a:t>2.与营业中的同类企业作对比。</a:t>
            </a:r>
            <a:r>
              <a:rPr lang="en-US" altLang="x-none" sz="1400" dirty="0">
                <a:latin typeface="Segoe UI" panose="020B0502040204020203" pitchFamily="2" charset="0"/>
              </a:rPr>
              <a:t>通过间接评估同类企业的经营业绩，来推测新创虿业可能获得的经营业绩。也就是说，通过了解同类企业的经营业绩，以预测新创企业将来的经济命运。比如了解的内容有∶整个行业中一般企业的投资规模，固定资产投资规模等;建立新企业必须拥有多少启动资金和后续资金?每月的营业额达到多少才能做到收支平衡?评估拟建企业潜在的财务绩效、行业平均报酬率等。这些信息可通过互联网获得，或者是通过实地调查和了解、与有关人员沟通。</a:t>
            </a:r>
          </a:p>
          <a:p>
            <a:pPr eaLnBrk="1" hangingPunct="1">
              <a:lnSpc>
                <a:spcPct val="114000"/>
              </a:lnSpc>
              <a:spcAft>
                <a:spcPts val="1000"/>
              </a:spcAft>
            </a:pPr>
            <a:r>
              <a:rPr lang="en-US" altLang="x-none" sz="2000" b="1" dirty="0">
                <a:latin typeface="Segoe UI" panose="020B0502040204020203" pitchFamily="2" charset="0"/>
              </a:rPr>
              <a:t>3.新创企业经济收益预测。</a:t>
            </a:r>
            <a:r>
              <a:rPr lang="en-US" altLang="x-none" sz="1400" dirty="0">
                <a:latin typeface="Segoe UI" panose="020B0502040204020203" pitchFamily="2" charset="0"/>
              </a:rPr>
              <a:t>主要是根据企业的预计销售额和利润率来分析。通常是通过预计财务报表来计算，包括1～3年的预计现金流量表、收益表和资产负债表等。这需要搞清一些基本问题，包括∶企业投入运营后第一年的经营成本是多少?在这期间，公司的收益是多少?如果支出大于收益，企业要花多少时间才能渡过这一难关?资金周转率、销售收入与所投资金比率是多少?很多新创企业还没有获得足够多的客户以产生维持正现金流的利润，就出现资金危机了。因此，创业者最初估计的创业资金必须能坚持到预期利润收益回笼，或者是后续资金到账。</a:t>
            </a:r>
          </a:p>
        </p:txBody>
      </p:sp>
      <p:sp>
        <p:nvSpPr>
          <p:cNvPr id="18437" name="文本框 175"/>
          <p:cNvSpPr txBox="1"/>
          <p:nvPr/>
        </p:nvSpPr>
        <p:spPr>
          <a:xfrm>
            <a:off x="975043" y="1806575"/>
            <a:ext cx="29317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五、财务可行性分析</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创业商机可行性分析</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609850"/>
            <a:ext cx="9822815" cy="95631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在考虑经济收益时，也要比较机会成本。如用10 万元创业只有5%的年收益率，就不一定合适了，因为从机会成本角度讲，同样的资金可能会在其他场合（如银行债券等）得到更高的稳定收益。</a:t>
            </a:r>
          </a:p>
          <a:p>
            <a:pPr eaLnBrk="1" hangingPunct="1">
              <a:lnSpc>
                <a:spcPct val="114000"/>
              </a:lnSpc>
              <a:spcAft>
                <a:spcPts val="1000"/>
              </a:spcAft>
            </a:pPr>
            <a:r>
              <a:rPr lang="en-US" altLang="x-none" sz="1400" dirty="0">
                <a:latin typeface="Segoe UI" panose="020B0502040204020203" pitchFamily="2" charset="0"/>
              </a:rPr>
              <a:t>通常，对未来效益最好做出三种预测和分析，即最佳状况、正常状况、最差状况。如果最差状况可以接受，方能通过。</a:t>
            </a:r>
          </a:p>
        </p:txBody>
      </p:sp>
      <p:sp>
        <p:nvSpPr>
          <p:cNvPr id="18437" name="文本框 175"/>
          <p:cNvSpPr txBox="1"/>
          <p:nvPr/>
        </p:nvSpPr>
        <p:spPr>
          <a:xfrm>
            <a:off x="975043" y="1806575"/>
            <a:ext cx="293179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五、财务可行性分析</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创业商机可行性分析</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5055870"/>
            <a:ext cx="9822815" cy="120142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美国哈佛商学院著名战略学家迈克尔·波特（Michael Porter）于 20世纪 80年代初提出，用于竞争战略的分析，可以有效地分析竞争环境。</a:t>
            </a:r>
          </a:p>
          <a:p>
            <a:pPr eaLnBrk="1" hangingPunct="1">
              <a:lnSpc>
                <a:spcPct val="114000"/>
              </a:lnSpc>
              <a:spcAft>
                <a:spcPts val="1000"/>
              </a:spcAft>
            </a:pPr>
            <a:r>
              <a:rPr lang="en-US" altLang="x-none" sz="1400" dirty="0">
                <a:latin typeface="Segoe UI" panose="020B0502040204020203" pitchFamily="2" charset="0"/>
              </a:rPr>
              <a:t>根据波特的观点，一个行业中的竞争，存在着五种基本的竞争力量∶潜在的行业新进入者、替代品的竞争、买方讨价还价的能力、供应商讨价还价的能力以及行业内竞争者现在的竞争能力。</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波特五力分析模型</a:t>
            </a:r>
          </a:p>
        </p:txBody>
      </p:sp>
      <p:pic>
        <p:nvPicPr>
          <p:cNvPr id="3" name="图片 2" descr="截屏2021-03-12 下午6.19.29"/>
          <p:cNvPicPr>
            <a:picLocks noChangeAspect="1"/>
          </p:cNvPicPr>
          <p:nvPr/>
        </p:nvPicPr>
        <p:blipFill>
          <a:blip r:embed="rId3" cstate="print"/>
          <a:srcRect l="479"/>
          <a:stretch>
            <a:fillRect/>
          </a:stretch>
        </p:blipFill>
        <p:spPr>
          <a:xfrm>
            <a:off x="2863215" y="1548765"/>
            <a:ext cx="5801360" cy="3289300"/>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609850"/>
            <a:ext cx="9822815" cy="29533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供方主要通过其提高投入要素价格与降低单位价值质量的能力，来影响行业中现有企业的盈利能力与产品竞争力。</a:t>
            </a:r>
          </a:p>
          <a:p>
            <a:pPr eaLnBrk="1" hangingPunct="1">
              <a:lnSpc>
                <a:spcPct val="114000"/>
              </a:lnSpc>
              <a:spcAft>
                <a:spcPts val="1000"/>
              </a:spcAft>
            </a:pPr>
            <a:r>
              <a:rPr lang="en-US" altLang="x-none" sz="1400" dirty="0">
                <a:latin typeface="Segoe UI" panose="020B0502040204020203" pitchFamily="2" charset="0"/>
              </a:rPr>
              <a:t>一般来说，满足如下条件的供方会具有比较强大的讨价还价能力∶ </a:t>
            </a:r>
          </a:p>
          <a:p>
            <a:pPr eaLnBrk="1" hangingPunct="1">
              <a:lnSpc>
                <a:spcPct val="114000"/>
              </a:lnSpc>
              <a:spcAft>
                <a:spcPts val="1000"/>
              </a:spcAft>
            </a:pPr>
            <a:r>
              <a:rPr lang="en-US" altLang="x-none" sz="1400" dirty="0">
                <a:latin typeface="Segoe UI" panose="020B0502040204020203" pitchFamily="2" charset="0"/>
              </a:rPr>
              <a:t>1.供方行业具有比较稳固的市场地位而不受市场竞争困扰; </a:t>
            </a:r>
          </a:p>
          <a:p>
            <a:pPr eaLnBrk="1" hangingPunct="1">
              <a:lnSpc>
                <a:spcPct val="114000"/>
              </a:lnSpc>
              <a:spcAft>
                <a:spcPts val="1000"/>
              </a:spcAft>
            </a:pPr>
            <a:r>
              <a:rPr lang="en-US" altLang="x-none" sz="1400" dirty="0">
                <a:latin typeface="Segoe UI" panose="020B0502040204020203" pitchFamily="2" charset="0"/>
              </a:rPr>
              <a:t>2. 其产品的买主很多，但供方则较少;</a:t>
            </a:r>
          </a:p>
          <a:p>
            <a:pPr eaLnBrk="1" hangingPunct="1">
              <a:lnSpc>
                <a:spcPct val="114000"/>
              </a:lnSpc>
              <a:spcAft>
                <a:spcPts val="1000"/>
              </a:spcAft>
            </a:pPr>
            <a:r>
              <a:rPr lang="en-US" altLang="x-none" sz="1400" dirty="0">
                <a:latin typeface="Segoe UI" panose="020B0502040204020203" pitchFamily="2" charset="0"/>
              </a:rPr>
              <a:t>3.买方对供方产品依赖度较高，难以转换或转换成本太高; </a:t>
            </a:r>
          </a:p>
          <a:p>
            <a:pPr eaLnBrk="1" hangingPunct="1">
              <a:lnSpc>
                <a:spcPct val="114000"/>
              </a:lnSpc>
              <a:spcAft>
                <a:spcPts val="1000"/>
              </a:spcAft>
            </a:pPr>
            <a:r>
              <a:rPr lang="en-US" altLang="x-none" sz="1400" dirty="0">
                <a:latin typeface="Segoe UI" panose="020B0502040204020203" pitchFamily="2" charset="0"/>
              </a:rPr>
              <a:t>4. 买方很难找到相竞争的替代品;</a:t>
            </a:r>
          </a:p>
          <a:p>
            <a:pPr eaLnBrk="1" hangingPunct="1">
              <a:lnSpc>
                <a:spcPct val="114000"/>
              </a:lnSpc>
              <a:spcAft>
                <a:spcPts val="1000"/>
              </a:spcAft>
            </a:pPr>
            <a:r>
              <a:rPr lang="en-US" altLang="x-none" sz="1400" dirty="0">
                <a:latin typeface="Segoe UI" panose="020B0502040204020203" pitchFamily="2" charset="0"/>
              </a:rPr>
              <a:t>5.供方能够方便地实行前向一体化（即可以对分销商进行控制），而买方难以进行后向联合或一体化（即难以自己生产）。</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32372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一、供应商的议价能力</a:t>
            </a:r>
          </a:p>
        </p:txBody>
      </p:sp>
      <p:sp>
        <p:nvSpPr>
          <p:cNvPr id="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波特五力分析模型</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80" name="组合 2"/>
          <p:cNvGrpSpPr>
            <a:grpSpLocks noChangeAspect="1"/>
          </p:cNvGrpSpPr>
          <p:nvPr/>
        </p:nvGrpSpPr>
        <p:grpSpPr>
          <a:xfrm>
            <a:off x="1894840" y="1722438"/>
            <a:ext cx="1079500" cy="1079500"/>
            <a:chOff x="0" y="0"/>
            <a:chExt cx="1080000" cy="1080000"/>
          </a:xfrm>
        </p:grpSpPr>
        <p:sp>
          <p:nvSpPr>
            <p:cNvPr id="24581" name="圆角矩形 4"/>
            <p:cNvSpPr>
              <a:spLocks noChangeAspect="1"/>
            </p:cNvSpPr>
            <p:nvPr/>
          </p:nvSpPr>
          <p:spPr>
            <a:xfrm rot="1800000">
              <a:off x="0" y="0"/>
              <a:ext cx="1080000" cy="1080000"/>
            </a:xfrm>
            <a:prstGeom prst="roundRect">
              <a:avLst>
                <a:gd name="adj" fmla="val 30000"/>
              </a:avLst>
            </a:prstGeom>
            <a:solidFill>
              <a:srgbClr val="354B5E"/>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4582" name="圆角矩形 5"/>
            <p:cNvSpPr>
              <a:spLocks noChangeAspect="1"/>
            </p:cNvSpPr>
            <p:nvPr/>
          </p:nvSpPr>
          <p:spPr>
            <a:xfrm rot="2700000">
              <a:off x="0" y="0"/>
              <a:ext cx="1080000" cy="1080000"/>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grpSp>
      <p:cxnSp>
        <p:nvCxnSpPr>
          <p:cNvPr id="24583" name="直接连接符 18"/>
          <p:cNvCxnSpPr/>
          <p:nvPr/>
        </p:nvCxnSpPr>
        <p:spPr>
          <a:xfrm>
            <a:off x="2434590" y="2892425"/>
            <a:ext cx="0" cy="539750"/>
          </a:xfrm>
          <a:prstGeom prst="line">
            <a:avLst/>
          </a:prstGeom>
          <a:ln w="19050" cap="flat" cmpd="sng">
            <a:solidFill>
              <a:schemeClr val="accent2"/>
            </a:solidFill>
            <a:prstDash val="solid"/>
            <a:headEnd type="none" w="med" len="med"/>
            <a:tailEnd type="none" w="med" len="med"/>
          </a:ln>
        </p:spPr>
      </p:cxnSp>
      <p:sp>
        <p:nvSpPr>
          <p:cNvPr id="24584" name="文本框 22"/>
          <p:cNvSpPr txBox="1"/>
          <p:nvPr/>
        </p:nvSpPr>
        <p:spPr>
          <a:xfrm>
            <a:off x="2037715" y="3464878"/>
            <a:ext cx="793750" cy="553085"/>
          </a:xfrm>
          <a:prstGeom prst="rect">
            <a:avLst/>
          </a:prstGeom>
          <a:noFill/>
          <a:ln w="9525">
            <a:noFill/>
          </a:ln>
        </p:spPr>
        <p:txBody>
          <a:bodyPr wrap="none">
            <a:spAutoFit/>
          </a:bodyPr>
          <a:lstStyle/>
          <a:p>
            <a:pPr algn="ctr" eaLnBrk="1" hangingPunct="1">
              <a:lnSpc>
                <a:spcPct val="125000"/>
              </a:lnSpc>
              <a:spcAft>
                <a:spcPts val="800"/>
              </a:spcAft>
            </a:pPr>
            <a:r>
              <a:rPr lang="en-US" altLang="x-none" sz="2400" b="1" dirty="0">
                <a:solidFill>
                  <a:schemeClr val="accent2"/>
                </a:solidFill>
                <a:latin typeface="Segoe UI" panose="020B0502040204020203" pitchFamily="2" charset="0"/>
              </a:rPr>
              <a:t>建功</a:t>
            </a:r>
          </a:p>
        </p:txBody>
      </p:sp>
      <p:sp>
        <p:nvSpPr>
          <p:cNvPr id="24585" name="文本框 23"/>
          <p:cNvSpPr txBox="1"/>
          <p:nvPr/>
        </p:nvSpPr>
        <p:spPr>
          <a:xfrm>
            <a:off x="619125" y="4014470"/>
            <a:ext cx="3630295" cy="2245360"/>
          </a:xfrm>
          <a:prstGeom prst="rect">
            <a:avLst/>
          </a:prstGeom>
          <a:noFill/>
          <a:ln w="9525">
            <a:noFill/>
          </a:ln>
        </p:spPr>
        <p:txBody>
          <a:bodyPr wrap="square">
            <a:spAutoFit/>
          </a:bodyPr>
          <a:lstStyle/>
          <a:p>
            <a:pPr algn="l" eaLnBrk="1" hangingPunct="1">
              <a:lnSpc>
                <a:spcPct val="125000"/>
              </a:lnSpc>
              <a:spcAft>
                <a:spcPts val="800"/>
              </a:spcAft>
            </a:pPr>
            <a:r>
              <a:rPr lang="en-US" altLang="x-none" sz="1400" dirty="0">
                <a:solidFill>
                  <a:srgbClr val="8F8F8F"/>
                </a:solidFill>
                <a:latin typeface="Segoe UI" panose="020B0502040204020203" pitchFamily="2" charset="0"/>
              </a:rPr>
              <a:t>所谓"建功"，体现了创业者为社会做贡献并建立功勋业绩的追求。建功是一个从无，从小到大，从弱到强的建设与发展的动态过程。事业型创业的特征是具有强烈的社会责任感，不断为社会创造价值，通过追求大的格局，整合并发挥多种创业资源的协同效应，以求为社会带来更多福祉。因此，其对社会的贡献和影响也深远而重大。</a:t>
            </a:r>
          </a:p>
        </p:txBody>
      </p:sp>
      <p:grpSp>
        <p:nvGrpSpPr>
          <p:cNvPr id="24586" name="组合 7"/>
          <p:cNvGrpSpPr>
            <a:grpSpLocks noChangeAspect="1"/>
          </p:cNvGrpSpPr>
          <p:nvPr/>
        </p:nvGrpSpPr>
        <p:grpSpPr>
          <a:xfrm>
            <a:off x="5513388" y="1797368"/>
            <a:ext cx="1079500" cy="1079500"/>
            <a:chOff x="0" y="0"/>
            <a:chExt cx="1080000" cy="1080000"/>
          </a:xfrm>
        </p:grpSpPr>
        <p:sp>
          <p:nvSpPr>
            <p:cNvPr id="24587" name="圆角矩形 8"/>
            <p:cNvSpPr>
              <a:spLocks noChangeAspect="1"/>
            </p:cNvSpPr>
            <p:nvPr/>
          </p:nvSpPr>
          <p:spPr>
            <a:xfrm rot="1800000">
              <a:off x="0" y="0"/>
              <a:ext cx="1080000" cy="1080000"/>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4588" name="圆角矩形 9"/>
            <p:cNvSpPr>
              <a:spLocks noChangeAspect="1"/>
            </p:cNvSpPr>
            <p:nvPr/>
          </p:nvSpPr>
          <p:spPr>
            <a:xfrm rot="2700000">
              <a:off x="0" y="0"/>
              <a:ext cx="1080000" cy="1080000"/>
            </a:xfrm>
            <a:prstGeom prst="roundRect">
              <a:avLst>
                <a:gd name="adj" fmla="val 30000"/>
              </a:avLst>
            </a:prstGeom>
            <a:solidFill>
              <a:srgbClr val="354B5E"/>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grpSp>
      <p:cxnSp>
        <p:nvCxnSpPr>
          <p:cNvPr id="24589" name="直接连接符 19"/>
          <p:cNvCxnSpPr/>
          <p:nvPr/>
        </p:nvCxnSpPr>
        <p:spPr>
          <a:xfrm>
            <a:off x="6053138" y="2967355"/>
            <a:ext cx="0" cy="539750"/>
          </a:xfrm>
          <a:prstGeom prst="line">
            <a:avLst/>
          </a:prstGeom>
          <a:ln w="19050" cap="flat" cmpd="sng">
            <a:solidFill>
              <a:srgbClr val="354B5E"/>
            </a:solidFill>
            <a:prstDash val="solid"/>
            <a:headEnd type="none" w="med" len="med"/>
            <a:tailEnd type="none" w="med" len="med"/>
          </a:ln>
        </p:spPr>
      </p:cxnSp>
      <p:sp>
        <p:nvSpPr>
          <p:cNvPr id="24590" name="文本框 24"/>
          <p:cNvSpPr txBox="1"/>
          <p:nvPr/>
        </p:nvSpPr>
        <p:spPr>
          <a:xfrm>
            <a:off x="5682933" y="3486468"/>
            <a:ext cx="793750" cy="553085"/>
          </a:xfrm>
          <a:prstGeom prst="rect">
            <a:avLst/>
          </a:prstGeom>
          <a:noFill/>
          <a:ln w="9525">
            <a:noFill/>
          </a:ln>
        </p:spPr>
        <p:txBody>
          <a:bodyPr wrap="none">
            <a:spAutoFit/>
          </a:bodyPr>
          <a:lstStyle/>
          <a:p>
            <a:pPr algn="ctr" eaLnBrk="1" hangingPunct="1">
              <a:lnSpc>
                <a:spcPct val="125000"/>
              </a:lnSpc>
              <a:spcAft>
                <a:spcPts val="800"/>
              </a:spcAft>
            </a:pPr>
            <a:r>
              <a:rPr lang="en-US" altLang="x-none" sz="2400" b="1" dirty="0">
                <a:solidFill>
                  <a:srgbClr val="354B5E"/>
                </a:solidFill>
                <a:latin typeface="Segoe UI" panose="020B0502040204020203" pitchFamily="2" charset="0"/>
              </a:rPr>
              <a:t>立业</a:t>
            </a:r>
          </a:p>
        </p:txBody>
      </p:sp>
      <p:sp>
        <p:nvSpPr>
          <p:cNvPr id="24591" name="文本框 27"/>
          <p:cNvSpPr txBox="1"/>
          <p:nvPr/>
        </p:nvSpPr>
        <p:spPr>
          <a:xfrm>
            <a:off x="4393565" y="4018915"/>
            <a:ext cx="3428365" cy="2515235"/>
          </a:xfrm>
          <a:prstGeom prst="rect">
            <a:avLst/>
          </a:prstGeom>
          <a:noFill/>
          <a:ln w="9525">
            <a:noFill/>
          </a:ln>
        </p:spPr>
        <p:txBody>
          <a:bodyPr wrap="square">
            <a:spAutoFit/>
          </a:bodyPr>
          <a:lstStyle/>
          <a:p>
            <a:pPr algn="l" eaLnBrk="1" hangingPunct="1">
              <a:lnSpc>
                <a:spcPct val="125000"/>
              </a:lnSpc>
              <a:spcAft>
                <a:spcPts val="800"/>
              </a:spcAft>
            </a:pPr>
            <a:r>
              <a:rPr lang="en-US" altLang="x-none" sz="1400" dirty="0">
                <a:solidFill>
                  <a:srgbClr val="8F8F8F"/>
                </a:solidFill>
                <a:latin typeface="Segoe UI" panose="020B0502040204020203" pitchFamily="2" charset="0"/>
              </a:rPr>
              <a:t>所谓"立业"，是指创业者以成就大业为己任。对事业的追求往往表现在创业者志存高远，以追求造福社会大量客户为目标，创业者所从事的往往是具有一定目标、规模和系统的对社会发展有影响的活动。比如，同样是开旅馆，沈南鹏等人就可把如家快捷酒店搞成一个品牌，不仅在管理经营上独树一帜，而且将其模式通过连锁店形式推广到了全国各地。</a:t>
            </a:r>
          </a:p>
        </p:txBody>
      </p:sp>
      <p:grpSp>
        <p:nvGrpSpPr>
          <p:cNvPr id="24592" name="组合 10"/>
          <p:cNvGrpSpPr>
            <a:grpSpLocks noChangeAspect="1"/>
          </p:cNvGrpSpPr>
          <p:nvPr/>
        </p:nvGrpSpPr>
        <p:grpSpPr>
          <a:xfrm>
            <a:off x="9140825" y="1797368"/>
            <a:ext cx="1081088" cy="1079500"/>
            <a:chOff x="0" y="0"/>
            <a:chExt cx="1080000" cy="1080000"/>
          </a:xfrm>
        </p:grpSpPr>
        <p:sp>
          <p:nvSpPr>
            <p:cNvPr id="24593" name="圆角矩形 11"/>
            <p:cNvSpPr>
              <a:spLocks noChangeAspect="1"/>
            </p:cNvSpPr>
            <p:nvPr/>
          </p:nvSpPr>
          <p:spPr>
            <a:xfrm rot="1800000">
              <a:off x="0" y="0"/>
              <a:ext cx="1080000" cy="1080000"/>
            </a:xfrm>
            <a:prstGeom prst="roundRect">
              <a:avLst>
                <a:gd name="adj" fmla="val 30000"/>
              </a:avLst>
            </a:prstGeom>
            <a:solidFill>
              <a:srgbClr val="354B5E"/>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4594" name="圆角矩形 12"/>
            <p:cNvSpPr>
              <a:spLocks noChangeAspect="1"/>
            </p:cNvSpPr>
            <p:nvPr/>
          </p:nvSpPr>
          <p:spPr>
            <a:xfrm rot="2700000">
              <a:off x="0" y="0"/>
              <a:ext cx="1080000" cy="1080000"/>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grpSp>
      <p:cxnSp>
        <p:nvCxnSpPr>
          <p:cNvPr id="24595" name="直接连接符 20"/>
          <p:cNvCxnSpPr/>
          <p:nvPr/>
        </p:nvCxnSpPr>
        <p:spPr>
          <a:xfrm>
            <a:off x="9680575" y="2967355"/>
            <a:ext cx="0" cy="539750"/>
          </a:xfrm>
          <a:prstGeom prst="line">
            <a:avLst/>
          </a:prstGeom>
          <a:ln w="19050" cap="flat" cmpd="sng">
            <a:solidFill>
              <a:schemeClr val="accent2"/>
            </a:solidFill>
            <a:prstDash val="solid"/>
            <a:headEnd type="none" w="med" len="med"/>
            <a:tailEnd type="none" w="med" len="med"/>
          </a:ln>
        </p:spPr>
      </p:cxnSp>
      <p:sp>
        <p:nvSpPr>
          <p:cNvPr id="24596" name="文本框 25"/>
          <p:cNvSpPr txBox="1"/>
          <p:nvPr/>
        </p:nvSpPr>
        <p:spPr>
          <a:xfrm>
            <a:off x="9284494" y="3513138"/>
            <a:ext cx="793750" cy="553085"/>
          </a:xfrm>
          <a:prstGeom prst="rect">
            <a:avLst/>
          </a:prstGeom>
          <a:noFill/>
          <a:ln w="9525">
            <a:noFill/>
          </a:ln>
        </p:spPr>
        <p:txBody>
          <a:bodyPr wrap="none">
            <a:spAutoFit/>
          </a:bodyPr>
          <a:lstStyle/>
          <a:p>
            <a:pPr algn="ctr" eaLnBrk="1" hangingPunct="1">
              <a:lnSpc>
                <a:spcPct val="125000"/>
              </a:lnSpc>
              <a:spcAft>
                <a:spcPts val="800"/>
              </a:spcAft>
            </a:pPr>
            <a:r>
              <a:rPr lang="en-US" altLang="x-none" sz="2400" b="1" dirty="0">
                <a:solidFill>
                  <a:schemeClr val="accent2"/>
                </a:solidFill>
                <a:latin typeface="Segoe UI" panose="020B0502040204020203" pitchFamily="2" charset="0"/>
              </a:rPr>
              <a:t>创新</a:t>
            </a:r>
          </a:p>
        </p:txBody>
      </p:sp>
      <p:sp>
        <p:nvSpPr>
          <p:cNvPr id="24597" name="文本框 28"/>
          <p:cNvSpPr txBox="1"/>
          <p:nvPr/>
        </p:nvSpPr>
        <p:spPr>
          <a:xfrm>
            <a:off x="7879080" y="3998595"/>
            <a:ext cx="3602355" cy="2515235"/>
          </a:xfrm>
          <a:prstGeom prst="rect">
            <a:avLst/>
          </a:prstGeom>
          <a:noFill/>
          <a:ln w="9525">
            <a:noFill/>
          </a:ln>
        </p:spPr>
        <p:txBody>
          <a:bodyPr wrap="square">
            <a:spAutoFit/>
          </a:bodyPr>
          <a:lstStyle/>
          <a:p>
            <a:pPr algn="l" eaLnBrk="1" hangingPunct="1">
              <a:lnSpc>
                <a:spcPct val="125000"/>
              </a:lnSpc>
              <a:spcAft>
                <a:spcPts val="800"/>
              </a:spcAft>
            </a:pPr>
            <a:r>
              <a:rPr lang="en-US" altLang="x-none" sz="1400" dirty="0">
                <a:solidFill>
                  <a:srgbClr val="8F8F8F"/>
                </a:solidFill>
                <a:latin typeface="Segoe UI" panose="020B0502040204020203" pitchFamily="2" charset="0"/>
              </a:rPr>
              <a:t>所谓"创新"，是事业型创业的精华所在。创新精神的实质是"做不同的事"。创新意味着差异，而不是标准。通过创新，创造出独一无二的产品，尝试独一无二的方法。创新的概念可追溯到熊彼特，他提出创新是把一种新的生产要素和生产条件的"新结合"引入生产体系。他认为，创新具体有五种形态∶开发新产品、推出新的生产方法、开辟新市场、获得新原料来源、采用新的产业组织形态。</a:t>
            </a:r>
          </a:p>
        </p:txBody>
      </p:sp>
      <p:sp>
        <p:nvSpPr>
          <p:cNvPr id="24604" name="KSO_Shape"/>
          <p:cNvSpPr>
            <a:spLocks noChangeAspect="1"/>
          </p:cNvSpPr>
          <p:nvPr/>
        </p:nvSpPr>
        <p:spPr>
          <a:xfrm>
            <a:off x="2074228" y="1941513"/>
            <a:ext cx="720725" cy="714375"/>
          </a:xfrm>
          <a:custGeom>
            <a:avLst/>
            <a:gdLst/>
            <a:ahLst/>
            <a:cxnLst>
              <a:cxn ang="0">
                <a:pos x="452207" y="686550"/>
              </a:cxn>
              <a:cxn ang="0">
                <a:pos x="0" y="605830"/>
              </a:cxn>
              <a:cxn ang="0">
                <a:pos x="307705" y="637934"/>
              </a:cxn>
              <a:cxn ang="0">
                <a:pos x="147537" y="573095"/>
              </a:cxn>
              <a:cxn ang="0">
                <a:pos x="611368" y="548486"/>
              </a:cxn>
              <a:cxn ang="0">
                <a:pos x="611368" y="523364"/>
              </a:cxn>
              <a:cxn ang="0">
                <a:pos x="611368" y="484428"/>
              </a:cxn>
              <a:cxn ang="0">
                <a:pos x="457479" y="567464"/>
              </a:cxn>
              <a:cxn ang="0">
                <a:pos x="0" y="468308"/>
              </a:cxn>
              <a:cxn ang="0">
                <a:pos x="415306" y="528421"/>
              </a:cxn>
              <a:cxn ang="0">
                <a:pos x="424556" y="524953"/>
              </a:cxn>
              <a:cxn ang="0">
                <a:pos x="444213" y="522714"/>
              </a:cxn>
              <a:cxn ang="0">
                <a:pos x="460979" y="524303"/>
              </a:cxn>
              <a:cxn ang="0">
                <a:pos x="534042" y="480021"/>
              </a:cxn>
              <a:cxn ang="0">
                <a:pos x="527393" y="475253"/>
              </a:cxn>
              <a:cxn ang="0">
                <a:pos x="526526" y="471136"/>
              </a:cxn>
              <a:cxn ang="0">
                <a:pos x="529561" y="467019"/>
              </a:cxn>
              <a:cxn ang="0">
                <a:pos x="316951" y="400993"/>
              </a:cxn>
              <a:cxn ang="0">
                <a:pos x="155872" y="360034"/>
              </a:cxn>
              <a:cxn ang="0">
                <a:pos x="189067" y="386505"/>
              </a:cxn>
              <a:cxn ang="0">
                <a:pos x="176799" y="389398"/>
              </a:cxn>
              <a:cxn ang="0">
                <a:pos x="154862" y="389615"/>
              </a:cxn>
              <a:cxn ang="0">
                <a:pos x="67184" y="430551"/>
              </a:cxn>
              <a:cxn ang="0">
                <a:pos x="79957" y="436048"/>
              </a:cxn>
              <a:cxn ang="0">
                <a:pos x="82482" y="440026"/>
              </a:cxn>
              <a:cxn ang="0">
                <a:pos x="81183" y="444221"/>
              </a:cxn>
              <a:cxn ang="0">
                <a:pos x="76565" y="447693"/>
              </a:cxn>
              <a:cxn ang="0">
                <a:pos x="257827" y="325234"/>
              </a:cxn>
              <a:cxn ang="0">
                <a:pos x="108631" y="245681"/>
              </a:cxn>
              <a:cxn ang="0">
                <a:pos x="720000" y="218954"/>
              </a:cxn>
              <a:cxn ang="0">
                <a:pos x="264471" y="313008"/>
              </a:cxn>
              <a:cxn ang="0">
                <a:pos x="571958" y="239686"/>
              </a:cxn>
              <a:cxn ang="0">
                <a:pos x="412295" y="210285"/>
              </a:cxn>
              <a:cxn ang="0">
                <a:pos x="720000" y="147354"/>
              </a:cxn>
              <a:cxn ang="0">
                <a:pos x="262521" y="207413"/>
              </a:cxn>
              <a:cxn ang="0">
                <a:pos x="108631" y="124394"/>
              </a:cxn>
              <a:cxn ang="0">
                <a:pos x="250397" y="74333"/>
              </a:cxn>
              <a:cxn ang="0">
                <a:pos x="191094" y="107250"/>
              </a:cxn>
              <a:cxn ang="0">
                <a:pos x="193547" y="111382"/>
              </a:cxn>
              <a:cxn ang="0">
                <a:pos x="192032" y="115515"/>
              </a:cxn>
              <a:cxn ang="0">
                <a:pos x="183519" y="120591"/>
              </a:cxn>
              <a:cxn ang="0">
                <a:pos x="261075" y="163803"/>
              </a:cxn>
              <a:cxn ang="0">
                <a:pos x="279688" y="162715"/>
              </a:cxn>
              <a:cxn ang="0">
                <a:pos x="296859" y="165325"/>
              </a:cxn>
              <a:cxn ang="0">
                <a:pos x="387185" y="148504"/>
              </a:cxn>
              <a:cxn ang="0">
                <a:pos x="556800" y="281576"/>
              </a:cxn>
              <a:cxn ang="0">
                <a:pos x="572355" y="119337"/>
              </a:cxn>
              <a:cxn ang="0">
                <a:pos x="640621" y="85871"/>
              </a:cxn>
              <a:cxn ang="0">
                <a:pos x="637590" y="81751"/>
              </a:cxn>
              <a:cxn ang="0">
                <a:pos x="638528" y="77703"/>
              </a:cxn>
              <a:cxn ang="0">
                <a:pos x="645167" y="72932"/>
              </a:cxn>
              <a:cxn ang="0">
                <a:pos x="572210" y="28551"/>
              </a:cxn>
              <a:cxn ang="0">
                <a:pos x="555396" y="30069"/>
              </a:cxn>
              <a:cxn ang="0">
                <a:pos x="535840" y="27973"/>
              </a:cxn>
              <a:cxn ang="0">
                <a:pos x="525665" y="23925"/>
              </a:cxn>
            </a:cxnLst>
            <a:rect l="0" t="0" r="0" b="0"/>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chemeClr val="bg1">
              <a:alpha val="100000"/>
            </a:schemeClr>
          </a:solidFill>
          <a:ln w="9525">
            <a:noFill/>
          </a:ln>
        </p:spPr>
        <p:txBody>
          <a:bodyPr/>
          <a:lstStyle/>
          <a:p>
            <a:endParaRPr lang="zh-CN" altLang="en-US"/>
          </a:p>
        </p:txBody>
      </p:sp>
      <p:sp>
        <p:nvSpPr>
          <p:cNvPr id="24605" name="KSO_Shape"/>
          <p:cNvSpPr>
            <a:spLocks noChangeAspect="1"/>
          </p:cNvSpPr>
          <p:nvPr/>
        </p:nvSpPr>
        <p:spPr>
          <a:xfrm>
            <a:off x="5789613" y="1941830"/>
            <a:ext cx="527050" cy="720725"/>
          </a:xfrm>
          <a:custGeom>
            <a:avLst/>
            <a:gdLst/>
            <a:ahLst/>
            <a:cxnLst>
              <a:cxn ang="0">
                <a:pos x="386299" y="620127"/>
              </a:cxn>
              <a:cxn ang="0">
                <a:pos x="385104" y="645923"/>
              </a:cxn>
              <a:cxn ang="0">
                <a:pos x="358943" y="661664"/>
              </a:cxn>
              <a:cxn ang="0">
                <a:pos x="290594" y="502778"/>
              </a:cxn>
              <a:cxn ang="0">
                <a:pos x="279931" y="479500"/>
              </a:cxn>
              <a:cxn ang="0">
                <a:pos x="290194" y="463313"/>
              </a:cxn>
              <a:cxn ang="0">
                <a:pos x="300525" y="404694"/>
              </a:cxn>
              <a:cxn ang="0">
                <a:pos x="250748" y="423121"/>
              </a:cxn>
              <a:cxn ang="0">
                <a:pos x="222208" y="450829"/>
              </a:cxn>
              <a:cxn ang="0">
                <a:pos x="210527" y="502399"/>
              </a:cxn>
              <a:cxn ang="0">
                <a:pos x="227517" y="543097"/>
              </a:cxn>
              <a:cxn ang="0">
                <a:pos x="264951" y="570275"/>
              </a:cxn>
              <a:cxn ang="0">
                <a:pos x="301852" y="661350"/>
              </a:cxn>
              <a:cxn ang="0">
                <a:pos x="245703" y="639344"/>
              </a:cxn>
              <a:cxn ang="0">
                <a:pos x="264818" y="706424"/>
              </a:cxn>
              <a:cxn ang="0">
                <a:pos x="361054" y="717295"/>
              </a:cxn>
              <a:cxn ang="0">
                <a:pos x="410700" y="701917"/>
              </a:cxn>
              <a:cxn ang="0">
                <a:pos x="442558" y="675403"/>
              </a:cxn>
              <a:cxn ang="0">
                <a:pos x="458884" y="635764"/>
              </a:cxn>
              <a:cxn ang="0">
                <a:pos x="450389" y="585122"/>
              </a:cxn>
              <a:cxn ang="0">
                <a:pos x="405788" y="544821"/>
              </a:cxn>
              <a:cxn ang="0">
                <a:pos x="365701" y="462893"/>
              </a:cxn>
              <a:cxn ang="0">
                <a:pos x="442690" y="502001"/>
              </a:cxn>
              <a:cxn ang="0">
                <a:pos x="382426" y="408406"/>
              </a:cxn>
              <a:cxn ang="0">
                <a:pos x="361586" y="218433"/>
              </a:cxn>
              <a:cxn ang="0">
                <a:pos x="449858" y="242296"/>
              </a:cxn>
              <a:cxn ang="0">
                <a:pos x="520609" y="297312"/>
              </a:cxn>
              <a:cxn ang="0">
                <a:pos x="577555" y="385471"/>
              </a:cxn>
              <a:cxn ang="0">
                <a:pos x="624279" y="508497"/>
              </a:cxn>
              <a:cxn ang="0">
                <a:pos x="657066" y="655119"/>
              </a:cxn>
              <a:cxn ang="0">
                <a:pos x="637553" y="750967"/>
              </a:cxn>
              <a:cxn ang="0">
                <a:pos x="578085" y="822555"/>
              </a:cxn>
              <a:cxn ang="0">
                <a:pos x="489681" y="869751"/>
              </a:cxn>
              <a:cxn ang="0">
                <a:pos x="382824" y="892685"/>
              </a:cxn>
              <a:cxn ang="0">
                <a:pos x="268800" y="891359"/>
              </a:cxn>
              <a:cxn ang="0">
                <a:pos x="160882" y="863784"/>
              </a:cxn>
              <a:cxn ang="0">
                <a:pos x="71945" y="811022"/>
              </a:cxn>
              <a:cxn ang="0">
                <a:pos x="14734" y="734661"/>
              </a:cxn>
              <a:cxn ang="0">
                <a:pos x="1726" y="635764"/>
              </a:cxn>
              <a:cxn ang="0">
                <a:pos x="59600" y="450298"/>
              </a:cxn>
              <a:cxn ang="0">
                <a:pos x="108582" y="349280"/>
              </a:cxn>
              <a:cxn ang="0">
                <a:pos x="170439" y="273582"/>
              </a:cxn>
              <a:cxn ang="0">
                <a:pos x="251411" y="228244"/>
              </a:cxn>
              <a:cxn ang="0">
                <a:pos x="280580" y="930"/>
              </a:cxn>
              <a:cxn ang="0">
                <a:pos x="323161" y="17530"/>
              </a:cxn>
              <a:cxn ang="0">
                <a:pos x="366140" y="15140"/>
              </a:cxn>
              <a:cxn ang="0">
                <a:pos x="415354" y="133"/>
              </a:cxn>
              <a:cxn ang="0">
                <a:pos x="444272" y="16070"/>
              </a:cxn>
              <a:cxn ang="0">
                <a:pos x="466557" y="73974"/>
              </a:cxn>
              <a:cxn ang="0">
                <a:pos x="493353" y="77560"/>
              </a:cxn>
              <a:cxn ang="0">
                <a:pos x="514046" y="75037"/>
              </a:cxn>
              <a:cxn ang="0">
                <a:pos x="500251" y="122980"/>
              </a:cxn>
              <a:cxn ang="0">
                <a:pos x="460455" y="163619"/>
              </a:cxn>
              <a:cxn ang="0">
                <a:pos x="393467" y="198415"/>
              </a:cxn>
              <a:cxn ang="0">
                <a:pos x="309365" y="190181"/>
              </a:cxn>
              <a:cxn ang="0">
                <a:pos x="260948" y="197087"/>
              </a:cxn>
              <a:cxn ang="0">
                <a:pos x="147398" y="103192"/>
              </a:cxn>
              <a:cxn ang="0">
                <a:pos x="193030" y="80083"/>
              </a:cxn>
              <a:cxn ang="0">
                <a:pos x="228315" y="74771"/>
              </a:cxn>
              <a:cxn ang="0">
                <a:pos x="244233" y="25632"/>
              </a:cxn>
            </a:cxnLst>
            <a:rect l="0" t="0" r="0" b="0"/>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alpha val="100000"/>
            </a:schemeClr>
          </a:solidFill>
          <a:ln w="9525">
            <a:noFill/>
          </a:ln>
        </p:spPr>
        <p:txBody>
          <a:bodyPr/>
          <a:lstStyle/>
          <a:p>
            <a:endParaRPr lang="zh-CN" altLang="en-US"/>
          </a:p>
        </p:txBody>
      </p:sp>
      <p:sp>
        <p:nvSpPr>
          <p:cNvPr id="24606" name="KSO_Shape"/>
          <p:cNvSpPr>
            <a:spLocks noChangeAspect="1"/>
          </p:cNvSpPr>
          <p:nvPr/>
        </p:nvSpPr>
        <p:spPr>
          <a:xfrm>
            <a:off x="9413875" y="1927543"/>
            <a:ext cx="534988" cy="719137"/>
          </a:xfrm>
          <a:custGeom>
            <a:avLst/>
            <a:gdLst/>
            <a:ahLst/>
            <a:cxnLst>
              <a:cxn ang="0">
                <a:pos x="528839" y="686940"/>
              </a:cxn>
              <a:cxn ang="0">
                <a:pos x="533570" y="691276"/>
              </a:cxn>
              <a:cxn ang="0">
                <a:pos x="533248" y="715556"/>
              </a:cxn>
              <a:cxn ang="0">
                <a:pos x="527871" y="719458"/>
              </a:cxn>
              <a:cxn ang="0">
                <a:pos x="7097" y="719675"/>
              </a:cxn>
              <a:cxn ang="0">
                <a:pos x="1290" y="716206"/>
              </a:cxn>
              <a:cxn ang="0">
                <a:pos x="215" y="691926"/>
              </a:cxn>
              <a:cxn ang="0">
                <a:pos x="4408" y="687266"/>
              </a:cxn>
              <a:cxn ang="0">
                <a:pos x="96135" y="510516"/>
              </a:cxn>
              <a:cxn ang="0">
                <a:pos x="103629" y="513320"/>
              </a:cxn>
              <a:cxn ang="0">
                <a:pos x="106198" y="654182"/>
              </a:cxn>
              <a:cxn ang="0">
                <a:pos x="102879" y="659683"/>
              </a:cxn>
              <a:cxn ang="0">
                <a:pos x="94957" y="661947"/>
              </a:cxn>
              <a:cxn ang="0">
                <a:pos x="4068" y="660222"/>
              </a:cxn>
              <a:cxn ang="0">
                <a:pos x="107" y="654937"/>
              </a:cxn>
              <a:cxn ang="0">
                <a:pos x="2034" y="513860"/>
              </a:cxn>
              <a:cxn ang="0">
                <a:pos x="8993" y="510624"/>
              </a:cxn>
              <a:cxn ang="0">
                <a:pos x="234636" y="430276"/>
              </a:cxn>
              <a:cxn ang="0">
                <a:pos x="241226" y="436078"/>
              </a:cxn>
              <a:cxn ang="0">
                <a:pos x="242306" y="652384"/>
              </a:cxn>
              <a:cxn ang="0">
                <a:pos x="237661" y="659906"/>
              </a:cxn>
              <a:cxn ang="0">
                <a:pos x="145726" y="661840"/>
              </a:cxn>
              <a:cxn ang="0">
                <a:pos x="138164" y="657542"/>
              </a:cxn>
              <a:cxn ang="0">
                <a:pos x="135571" y="441773"/>
              </a:cxn>
              <a:cxn ang="0">
                <a:pos x="138812" y="433284"/>
              </a:cxn>
              <a:cxn ang="0">
                <a:pos x="291337" y="358115"/>
              </a:cxn>
              <a:cxn ang="0">
                <a:pos x="383160" y="360269"/>
              </a:cxn>
              <a:cxn ang="0">
                <a:pos x="386378" y="368993"/>
              </a:cxn>
              <a:cxn ang="0">
                <a:pos x="383804" y="659147"/>
              </a:cxn>
              <a:cxn ang="0">
                <a:pos x="375222" y="661947"/>
              </a:cxn>
              <a:cxn ang="0">
                <a:pos x="283506" y="659794"/>
              </a:cxn>
              <a:cxn ang="0">
                <a:pos x="280180" y="651070"/>
              </a:cxn>
              <a:cxn ang="0">
                <a:pos x="282755" y="360915"/>
              </a:cxn>
              <a:cxn ang="0">
                <a:pos x="291337" y="358115"/>
              </a:cxn>
              <a:cxn ang="0">
                <a:pos x="530031" y="177712"/>
              </a:cxn>
              <a:cxn ang="0">
                <a:pos x="534000" y="187840"/>
              </a:cxn>
              <a:cxn ang="0">
                <a:pos x="532177" y="657100"/>
              </a:cxn>
              <a:cxn ang="0">
                <a:pos x="525204" y="660440"/>
              </a:cxn>
              <a:cxn ang="0">
                <a:pos x="431879" y="659362"/>
              </a:cxn>
              <a:cxn ang="0">
                <a:pos x="427910" y="649126"/>
              </a:cxn>
              <a:cxn ang="0">
                <a:pos x="429626" y="179759"/>
              </a:cxn>
              <a:cxn ang="0">
                <a:pos x="436706" y="176527"/>
              </a:cxn>
              <a:cxn ang="0">
                <a:pos x="413646" y="118765"/>
              </a:cxn>
              <a:cxn ang="0">
                <a:pos x="395769" y="175294"/>
              </a:cxn>
              <a:cxn ang="0">
                <a:pos x="372507" y="223748"/>
              </a:cxn>
              <a:cxn ang="0">
                <a:pos x="344722" y="264557"/>
              </a:cxn>
              <a:cxn ang="0">
                <a:pos x="313383" y="298690"/>
              </a:cxn>
              <a:cxn ang="0">
                <a:pos x="279567" y="326470"/>
              </a:cxn>
              <a:cxn ang="0">
                <a:pos x="244029" y="348543"/>
              </a:cxn>
              <a:cxn ang="0">
                <a:pos x="198797" y="369216"/>
              </a:cxn>
              <a:cxn ang="0">
                <a:pos x="128689" y="389136"/>
              </a:cxn>
              <a:cxn ang="0">
                <a:pos x="68057" y="396997"/>
              </a:cxn>
              <a:cxn ang="0">
                <a:pos x="13995" y="397427"/>
              </a:cxn>
              <a:cxn ang="0">
                <a:pos x="46411" y="391182"/>
              </a:cxn>
              <a:cxn ang="0">
                <a:pos x="96812" y="380414"/>
              </a:cxn>
              <a:cxn ang="0">
                <a:pos x="142151" y="366094"/>
              </a:cxn>
              <a:cxn ang="0">
                <a:pos x="192013" y="344236"/>
              </a:cxn>
              <a:cxn ang="0">
                <a:pos x="257490" y="302027"/>
              </a:cxn>
              <a:cxn ang="0">
                <a:pos x="307353" y="254220"/>
              </a:cxn>
              <a:cxn ang="0">
                <a:pos x="343538" y="205012"/>
              </a:cxn>
              <a:cxn ang="0">
                <a:pos x="368307" y="158282"/>
              </a:cxn>
              <a:cxn ang="0">
                <a:pos x="386292" y="108967"/>
              </a:cxn>
            </a:cxnLst>
            <a:rect l="0" t="0" r="0" b="0"/>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bg1">
              <a:alpha val="100000"/>
            </a:schemeClr>
          </a:solidFill>
          <a:ln w="9525">
            <a:noFill/>
          </a:ln>
        </p:spPr>
        <p:txBody>
          <a:bodyPr/>
          <a:lstStyle/>
          <a:p>
            <a:endParaRPr lang="zh-CN" altLang="en-US"/>
          </a:p>
        </p:txBody>
      </p:sp>
      <p:sp>
        <p:nvSpPr>
          <p:cNvPr id="32770"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创业的真谛是创造事业</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609850"/>
            <a:ext cx="9822815" cy="258000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购买者主要通过其压价与要求提供较高的产品或服务质量的能力，来影响行业中现有企业的盈利能力。</a:t>
            </a:r>
          </a:p>
          <a:p>
            <a:pPr eaLnBrk="1" hangingPunct="1">
              <a:lnSpc>
                <a:spcPct val="114000"/>
              </a:lnSpc>
              <a:spcAft>
                <a:spcPts val="1000"/>
              </a:spcAft>
            </a:pPr>
            <a:r>
              <a:rPr lang="en-US" altLang="x-none" sz="1400" dirty="0">
                <a:latin typeface="Segoe UI" panose="020B0502040204020203" pitchFamily="2" charset="0"/>
              </a:rPr>
              <a:t>一般来说，满足如下条件的购买者可能具有较强的讨价还价能力∶</a:t>
            </a:r>
          </a:p>
          <a:p>
            <a:pPr eaLnBrk="1" hangingPunct="1">
              <a:lnSpc>
                <a:spcPct val="114000"/>
              </a:lnSpc>
              <a:spcAft>
                <a:spcPts val="1000"/>
              </a:spcAft>
            </a:pPr>
            <a:r>
              <a:rPr lang="en-US" altLang="x-none" sz="1400" dirty="0">
                <a:latin typeface="Segoe UI" panose="020B0502040204020203" pitchFamily="2" charset="0"/>
              </a:rPr>
              <a:t>1.购买者的总数较少，而单个购买者的购买量较大，占了卖方销售量的很大比例。 </a:t>
            </a:r>
          </a:p>
          <a:p>
            <a:pPr eaLnBrk="1" hangingPunct="1">
              <a:lnSpc>
                <a:spcPct val="114000"/>
              </a:lnSpc>
              <a:spcAft>
                <a:spcPts val="1000"/>
              </a:spcAft>
            </a:pPr>
            <a:r>
              <a:rPr lang="en-US" altLang="x-none" sz="1400" dirty="0">
                <a:latin typeface="Segoe UI" panose="020B0502040204020203" pitchFamily="2" charset="0"/>
              </a:rPr>
              <a:t>2.卖方行业由大量相对来说规模较小的企业所组成。</a:t>
            </a:r>
          </a:p>
          <a:p>
            <a:pPr eaLnBrk="1" hangingPunct="1">
              <a:lnSpc>
                <a:spcPct val="114000"/>
              </a:lnSpc>
              <a:spcAft>
                <a:spcPts val="1000"/>
              </a:spcAft>
            </a:pPr>
            <a:r>
              <a:rPr lang="en-US" altLang="x-none" sz="1400" dirty="0">
                <a:latin typeface="Segoe UI" panose="020B0502040204020203" pitchFamily="2" charset="0"/>
              </a:rPr>
              <a:t>3.购买者所购买的基本上是一种标准化产品，同时向多个卖主购买产品在经济上也完全可行。</a:t>
            </a:r>
          </a:p>
          <a:p>
            <a:pPr eaLnBrk="1" hangingPunct="1">
              <a:lnSpc>
                <a:spcPct val="114000"/>
              </a:lnSpc>
              <a:spcAft>
                <a:spcPts val="1000"/>
              </a:spcAft>
            </a:pPr>
            <a:r>
              <a:rPr lang="en-US" altLang="x-none" sz="1400" dirty="0">
                <a:latin typeface="Segoe UI" panose="020B0502040204020203" pitchFamily="2" charset="0"/>
              </a:rPr>
              <a:t>4.购买者有能力实现后向一体化（即由外购改为自己生产），而卖主不可能前向一体化。</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32372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二、购买者的议价能力</a:t>
            </a:r>
          </a:p>
        </p:txBody>
      </p:sp>
      <p:sp>
        <p:nvSpPr>
          <p:cNvPr id="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波特五力分析模型</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609850"/>
            <a:ext cx="9822815" cy="281432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新进入者希望在已被现有企业瓜分完毕的市场中赢得一席之地，这就有可能会与现有企业发生原材料与市场份额的竞争，严重的话还会危及自身的生存。</a:t>
            </a:r>
          </a:p>
          <a:p>
            <a:pPr eaLnBrk="1" hangingPunct="1">
              <a:lnSpc>
                <a:spcPct val="114000"/>
              </a:lnSpc>
              <a:spcAft>
                <a:spcPts val="1000"/>
              </a:spcAft>
            </a:pPr>
            <a:r>
              <a:rPr lang="en-US" altLang="x-none" sz="1400" dirty="0">
                <a:latin typeface="Segoe UI" panose="020B0502040204020203" pitchFamily="2" charset="0"/>
              </a:rPr>
              <a:t>其分析重点为∶ 如何构成进入壁垒?</a:t>
            </a:r>
          </a:p>
          <a:p>
            <a:pPr eaLnBrk="1" hangingPunct="1">
              <a:lnSpc>
                <a:spcPct val="114000"/>
              </a:lnSpc>
              <a:spcAft>
                <a:spcPts val="1000"/>
              </a:spcAft>
            </a:pPr>
            <a:r>
              <a:rPr lang="en-US" altLang="x-none" sz="1400" dirty="0">
                <a:latin typeface="Segoe UI" panose="020B0502040204020203" pitchFamily="2" charset="0"/>
              </a:rPr>
              <a:t>进入壁垒是指那些新进入者所必须克服的障碍。如规模经济、产品差异、资本需求、转换成本、销售渠道开拓、政策法规（专利、商标、版权等）、成本优势（如商业秘密、产供销链等）、自然资源（如冶金业对矿产的拥有）、地理区域优势等方面。</a:t>
            </a:r>
          </a:p>
          <a:p>
            <a:pPr eaLnBrk="1" hangingPunct="1">
              <a:lnSpc>
                <a:spcPct val="114000"/>
              </a:lnSpc>
              <a:spcAft>
                <a:spcPts val="1000"/>
              </a:spcAft>
            </a:pPr>
            <a:r>
              <a:rPr lang="en-US" altLang="x-none" sz="1400" dirty="0">
                <a:latin typeface="Segoe UI" panose="020B0502040204020203" pitchFamily="2" charset="0"/>
              </a:rPr>
              <a:t>比如，作为国内 U盘产品的首创者朗科科技（公司创始人、总裁邓国顺）在U盘领域拥有超过116项专利，其中发明专利79 项，另有 220项发明专利尚在申请中，专利授权涉及中、美、日、韩等数十个国家和地区。</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32372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三、新进入者的威胁力</a:t>
            </a:r>
          </a:p>
        </p:txBody>
      </p:sp>
      <p:sp>
        <p:nvSpPr>
          <p:cNvPr id="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波特五力分析模型</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609850"/>
            <a:ext cx="9822815" cy="294259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两个处于同行业或不同行业中的企业，可能会由于所生产的产品是互为替代品，从而在它们之间产生相互竞争行为，这种源自于替代品的竞争会以各种形式影响行业中现有企业的竞争战略。</a:t>
            </a:r>
          </a:p>
          <a:p>
            <a:pPr eaLnBrk="1" hangingPunct="1">
              <a:lnSpc>
                <a:spcPct val="114000"/>
              </a:lnSpc>
              <a:spcAft>
                <a:spcPts val="1000"/>
              </a:spcAft>
            </a:pPr>
            <a:r>
              <a:rPr lang="en-US" altLang="x-none" sz="1400" dirty="0">
                <a:latin typeface="Segoe UI" panose="020B0502040204020203" pitchFamily="2" charset="0"/>
              </a:rPr>
              <a:t>其分析重点为∶</a:t>
            </a:r>
          </a:p>
          <a:p>
            <a:pPr eaLnBrk="1" hangingPunct="1">
              <a:lnSpc>
                <a:spcPct val="114000"/>
              </a:lnSpc>
              <a:spcAft>
                <a:spcPts val="1000"/>
              </a:spcAft>
            </a:pPr>
            <a:r>
              <a:rPr lang="en-US" altLang="x-none" sz="1400" dirty="0">
                <a:latin typeface="Segoe UI" panose="020B0502040204020203" pitchFamily="2" charset="0"/>
              </a:rPr>
              <a:t>1. 哪些产品可以替代本企业产品?</a:t>
            </a:r>
          </a:p>
          <a:p>
            <a:pPr eaLnBrk="1" hangingPunct="1">
              <a:lnSpc>
                <a:spcPct val="114000"/>
              </a:lnSpc>
              <a:spcAft>
                <a:spcPts val="1000"/>
              </a:spcAft>
            </a:pPr>
            <a:r>
              <a:rPr lang="en-US" altLang="x-none" sz="1400" dirty="0">
                <a:latin typeface="Segoe UI" panose="020B0502040204020203" pitchFamily="2" charset="0"/>
              </a:rPr>
              <a:t>2. 哪类替代品可能对本企业经营造成威胁?应主要考虑性价比，如果替代品价格越低、质量越好、用户转换成本越低，其所能产生的竞争压力就强。</a:t>
            </a:r>
          </a:p>
          <a:p>
            <a:pPr eaLnBrk="1" hangingPunct="1">
              <a:lnSpc>
                <a:spcPct val="114000"/>
              </a:lnSpc>
              <a:spcAft>
                <a:spcPts val="1000"/>
              </a:spcAft>
            </a:pPr>
            <a:r>
              <a:rPr lang="en-US" altLang="x-none" sz="1400" dirty="0">
                <a:latin typeface="Segoe UI" panose="020B0502040204020203" pitchFamily="2" charset="0"/>
              </a:rPr>
              <a:t>比如，液晶显示器与原来的 CRT显示器功能一样，但其具有体积薄、重量轻、辐射小的优点，一旦生产成本下降，售价下调，很快就取代了 CRT电视。</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四、替代品的威胁</a:t>
            </a:r>
          </a:p>
        </p:txBody>
      </p:sp>
      <p:sp>
        <p:nvSpPr>
          <p:cNvPr id="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波特五力分析模型</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428240"/>
            <a:ext cx="9822815" cy="429895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开始时，选择相对较小的目标市场战略，有利于新创企业开辟天地，避免与主要竞争对手正面交锋;这也利于新创企业集中精力应对一个特定市场，把某个特定市场做精、做好、做强、做大。一个有吸引力的目标市场必须有足够的"含金量"，能够支撑新创企业的成长，同时又不要引起大企业的关注甚至来"抢食"。换言之，这个市场应对新创企业而言是机遇，大企业则对其"不屑一顾"。提供同种产品或服务的通常不止一家企业，因此，它们必然会采取措施争夺客户，从而形成市场竞争。你目前的竞争对手是谁?未来三年中出现的竞争对手又会有谁?竞争对手的产品的主要特点是什么?他们的营销措施特点是什么?各竞争对手的优势与劣势是什么?这些竞争对手最近是否准备推出对你的业务构成威胁的新产品?这些新产品的规模和盈利能力有多大?这些产品在你的竞争领域是否可以赚到钱?</a:t>
            </a:r>
          </a:p>
          <a:p>
            <a:pPr eaLnBrk="1" hangingPunct="1">
              <a:lnSpc>
                <a:spcPct val="114000"/>
              </a:lnSpc>
              <a:spcAft>
                <a:spcPts val="1000"/>
              </a:spcAft>
            </a:pPr>
            <a:r>
              <a:rPr lang="en-US" altLang="x-none" sz="1400" dirty="0">
                <a:latin typeface="Segoe UI" panose="020B0502040204020203" pitchFamily="2" charset="0"/>
              </a:rPr>
              <a:t>其分析重点为∶</a:t>
            </a:r>
          </a:p>
          <a:p>
            <a:pPr eaLnBrk="1" hangingPunct="1">
              <a:lnSpc>
                <a:spcPct val="114000"/>
              </a:lnSpc>
              <a:spcAft>
                <a:spcPts val="1000"/>
              </a:spcAft>
            </a:pPr>
            <a:r>
              <a:rPr lang="en-US" altLang="x-none" sz="1400" dirty="0">
                <a:latin typeface="Segoe UI" panose="020B0502040204020203" pitchFamily="2" charset="0"/>
              </a:rPr>
              <a:t>1.基本情况。如竞争对手的数量、分布、规模、资金与技术实力，其中哪些方面会对自己构成大的威胁。</a:t>
            </a:r>
          </a:p>
          <a:p>
            <a:pPr eaLnBrk="1" hangingPunct="1">
              <a:lnSpc>
                <a:spcPct val="114000"/>
              </a:lnSpc>
              <a:spcAft>
                <a:spcPts val="1000"/>
              </a:spcAft>
            </a:pPr>
            <a:r>
              <a:rPr lang="en-US" altLang="x-none" sz="1400" dirty="0">
                <a:latin typeface="Segoe UI" panose="020B0502040204020203" pitchFamily="2" charset="0"/>
              </a:rPr>
              <a:t>2.主要竞争对手的情况。对本企业构成威胁的主要原因在哪（如资金、技术、规模、市场等）。</a:t>
            </a:r>
          </a:p>
          <a:p>
            <a:pPr eaLnBrk="1" hangingPunct="1">
              <a:lnSpc>
                <a:spcPct val="114000"/>
              </a:lnSpc>
              <a:spcAft>
                <a:spcPts val="1000"/>
              </a:spcAft>
            </a:pPr>
            <a:r>
              <a:rPr lang="en-US" altLang="x-none" sz="1400" dirty="0">
                <a:latin typeface="Segoe UI" panose="020B0502040204020203" pitchFamily="2" charset="0"/>
              </a:rPr>
              <a:t>3.竞争对手的发展动向。如开发新产品、新市场、新措施等。</a:t>
            </a:r>
          </a:p>
          <a:p>
            <a:pPr eaLnBrk="1" hangingPunct="1">
              <a:lnSpc>
                <a:spcPct val="114000"/>
              </a:lnSpc>
              <a:spcAft>
                <a:spcPts val="1000"/>
              </a:spcAft>
            </a:pPr>
            <a:r>
              <a:rPr lang="en-US" altLang="x-none" sz="1400" dirty="0">
                <a:latin typeface="Segoe UI" panose="020B0502040204020203" pitchFamily="2" charset="0"/>
              </a:rPr>
              <a:t>一般来说，新创企业进行行业分析时应主要关注两点∶一是行业内竞争程度及变化趋势;二是行业所处的生命周期。如果行业内竞争程度激烈，进入壁垒高或行业处于夕阳阶段，新创企业成功的概率就不高。</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384810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五、同业竞争者的竞争能力</a:t>
            </a:r>
          </a:p>
        </p:txBody>
      </p:sp>
      <p:sp>
        <p:nvSpPr>
          <p:cNvPr id="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波特五力分析模型</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Group 4"/>
          <p:cNvPicPr>
            <a:picLocks noChangeAspect="1"/>
          </p:cNvPicPr>
          <p:nvPr/>
        </p:nvPicPr>
        <p:blipFill>
          <a:blip r:embed="rId2" cstate="print"/>
          <a:stretch>
            <a:fillRect/>
          </a:stretch>
        </p:blipFill>
        <p:spPr>
          <a:xfrm>
            <a:off x="1030288" y="4784725"/>
            <a:ext cx="536575" cy="482600"/>
          </a:xfrm>
          <a:prstGeom prst="rect">
            <a:avLst/>
          </a:prstGeom>
          <a:noFill/>
          <a:ln w="9525">
            <a:noFill/>
          </a:ln>
        </p:spPr>
      </p:pic>
      <p:sp>
        <p:nvSpPr>
          <p:cNvPr id="30723"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3</a:t>
            </a:r>
            <a:r>
              <a:rPr lang="zh-CN" altLang="en-US" dirty="0"/>
              <a:t>节 </a:t>
            </a:r>
            <a:r>
              <a:rPr lang="en-US" altLang="zh-CN" dirty="0"/>
              <a:t>SWOT</a:t>
            </a:r>
            <a:r>
              <a:rPr lang="zh-CN" altLang="en-US" dirty="0"/>
              <a:t>分析</a:t>
            </a:r>
          </a:p>
        </p:txBody>
      </p:sp>
      <p:sp>
        <p:nvSpPr>
          <p:cNvPr id="30737" name="文本框 22"/>
          <p:cNvSpPr txBox="1"/>
          <p:nvPr/>
        </p:nvSpPr>
        <p:spPr>
          <a:xfrm>
            <a:off x="838200" y="1966595"/>
            <a:ext cx="7594600" cy="2348230"/>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SWOT分别是优势、劣势、机会和威胁英文首字母的组合，其具体内容如下∶</a:t>
            </a:r>
          </a:p>
          <a:p>
            <a:pPr algn="l" eaLnBrk="1" hangingPunct="1">
              <a:lnSpc>
                <a:spcPct val="125000"/>
              </a:lnSpc>
              <a:spcAft>
                <a:spcPts val="800"/>
              </a:spcAft>
            </a:pPr>
            <a:r>
              <a:rPr lang="en-US" altLang="x-none" sz="1600" dirty="0">
                <a:solidFill>
                  <a:srgbClr val="354B5E"/>
                </a:solidFill>
                <a:latin typeface="Segoe UI" panose="020B0502040204020203" pitchFamily="2" charset="0"/>
              </a:rPr>
              <a:t>优势（strength ）∶ 分析自己公司哪方面的优势比其他公司更突出;</a:t>
            </a:r>
          </a:p>
          <a:p>
            <a:pPr algn="l" eaLnBrk="1" hangingPunct="1">
              <a:lnSpc>
                <a:spcPct val="125000"/>
              </a:lnSpc>
              <a:spcAft>
                <a:spcPts val="800"/>
              </a:spcAft>
            </a:pPr>
            <a:r>
              <a:rPr lang="en-US" altLang="x-none" sz="1600" dirty="0">
                <a:solidFill>
                  <a:srgbClr val="354B5E"/>
                </a:solidFill>
                <a:latin typeface="Segoe UI" panose="020B0502040204020203" pitchFamily="2" charset="0"/>
              </a:rPr>
              <a:t>劣势（weakness）∶分析自己公司哪些方面做得不如人家;</a:t>
            </a:r>
          </a:p>
          <a:p>
            <a:pPr algn="l" eaLnBrk="1" hangingPunct="1">
              <a:lnSpc>
                <a:spcPct val="125000"/>
              </a:lnSpc>
              <a:spcAft>
                <a:spcPts val="800"/>
              </a:spcAft>
            </a:pPr>
            <a:r>
              <a:rPr lang="en-US" altLang="x-none" sz="1600" dirty="0">
                <a:solidFill>
                  <a:srgbClr val="354B5E"/>
                </a:solidFill>
                <a:latin typeface="Segoe UI" panose="020B0502040204020203" pitchFamily="2" charset="0"/>
              </a:rPr>
              <a:t>机会（opportunity）∶分析未来是否有潜在的机会出现，是否存在对公司行为富有吸引力的领域，关键是找出自己公司现在能做而其他竞争对手有还没做的项目;</a:t>
            </a:r>
          </a:p>
          <a:p>
            <a:pPr algn="l" eaLnBrk="1" hangingPunct="1">
              <a:lnSpc>
                <a:spcPct val="125000"/>
              </a:lnSpc>
              <a:spcAft>
                <a:spcPts val="800"/>
              </a:spcAft>
            </a:pPr>
            <a:r>
              <a:rPr lang="en-US" altLang="x-none" sz="1600" dirty="0">
                <a:solidFill>
                  <a:srgbClr val="354B5E"/>
                </a:solidFill>
                <a:latin typeface="Segoe UI" panose="020B0502040204020203" pitchFamily="2" charset="0"/>
              </a:rPr>
              <a:t>威胁（threats）∶看看公司内外有没有潜在的可能破坏公司业务的因素。</a:t>
            </a:r>
          </a:p>
        </p:txBody>
      </p:sp>
      <p:sp>
        <p:nvSpPr>
          <p:cNvPr id="30745" name="文本框 30"/>
          <p:cNvSpPr txBox="1"/>
          <p:nvPr/>
        </p:nvSpPr>
        <p:spPr>
          <a:xfrm>
            <a:off x="1455738" y="4929188"/>
            <a:ext cx="9280525" cy="629920"/>
          </a:xfrm>
          <a:prstGeom prst="rect">
            <a:avLst/>
          </a:prstGeom>
          <a:noFill/>
          <a:ln w="9525">
            <a:noFill/>
          </a:ln>
        </p:spPr>
        <p:txBody>
          <a:bodyPr>
            <a:spAutoFit/>
          </a:bodyPr>
          <a:lstStyle/>
          <a:p>
            <a:pPr eaLnBrk="1" hangingPunct="1">
              <a:lnSpc>
                <a:spcPct val="125000"/>
              </a:lnSpc>
              <a:spcAft>
                <a:spcPts val="800"/>
              </a:spcAft>
            </a:pPr>
            <a:r>
              <a:rPr lang="en-US" altLang="x-none" sz="1400" i="1" dirty="0">
                <a:solidFill>
                  <a:srgbClr val="8F8F8F"/>
                </a:solidFill>
                <a:latin typeface="Segoe UI" panose="020B0502040204020203" pitchFamily="2" charset="0"/>
              </a:rPr>
              <a:t>这一分析方法是20世纪 80年代初由美国旧金山大学的管理学教授韦里克首先提出的，经常被用于新创企业战略制定、竞争对手分析等。</a:t>
            </a:r>
          </a:p>
        </p:txBody>
      </p:sp>
      <p:pic>
        <p:nvPicPr>
          <p:cNvPr id="30746" name="图片 31" descr="/Users/baoshuyu/Downloads/apple-1867762_1920.jpgapple-1867762_1920"/>
          <p:cNvPicPr>
            <a:picLocks noChangeAspect="1"/>
          </p:cNvPicPr>
          <p:nvPr/>
        </p:nvPicPr>
        <p:blipFill>
          <a:blip r:embed="rId3" cstate="print"/>
          <a:srcRect/>
          <a:stretch>
            <a:fillRect/>
          </a:stretch>
        </p:blipFill>
        <p:spPr>
          <a:xfrm>
            <a:off x="8326438" y="2454434"/>
            <a:ext cx="2225675" cy="1483360"/>
          </a:xfrm>
          <a:prstGeom prst="rect">
            <a:avLst/>
          </a:prstGeom>
          <a:noFill/>
          <a:ln w="9525">
            <a:noFill/>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占位符 4"/>
          <p:cNvPicPr>
            <a:picLocks noGrp="1" noChangeAspect="1"/>
          </p:cNvPicPr>
          <p:nvPr>
            <p:ph sz="quarter" idx="1"/>
          </p:nvPr>
        </p:nvPicPr>
        <p:blipFill>
          <a:blip r:embed="rId2" cstate="print"/>
          <a:srcRect t="12515" b="12515"/>
          <a:stretch>
            <a:fillRect/>
          </a:stretch>
        </p:blipFill>
        <p:spPr>
          <a:xfrm>
            <a:off x="307340" y="1556385"/>
            <a:ext cx="6096000" cy="6858000"/>
          </a:xfrm>
        </p:spPr>
      </p:pic>
      <p:grpSp>
        <p:nvGrpSpPr>
          <p:cNvPr id="20483" name="组合 10"/>
          <p:cNvGrpSpPr/>
          <p:nvPr/>
        </p:nvGrpSpPr>
        <p:grpSpPr>
          <a:xfrm>
            <a:off x="5351780" y="1556385"/>
            <a:ext cx="6840220" cy="5510530"/>
            <a:chOff x="0" y="0"/>
            <a:chExt cx="6840000" cy="4320000"/>
          </a:xfrm>
        </p:grpSpPr>
        <p:sp>
          <p:nvSpPr>
            <p:cNvPr id="20484" name="矩形 8"/>
            <p:cNvSpPr/>
            <p:nvPr/>
          </p:nvSpPr>
          <p:spPr>
            <a:xfrm>
              <a:off x="0" y="0"/>
              <a:ext cx="6840000" cy="4320000"/>
            </a:xfrm>
            <a:prstGeom prst="rect">
              <a:avLst/>
            </a:prstGeom>
            <a:solidFill>
              <a:srgbClr val="354B5E">
                <a:alpha val="89999"/>
              </a:srgbClr>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0485" name="矩形 9"/>
            <p:cNvSpPr/>
            <p:nvPr/>
          </p:nvSpPr>
          <p:spPr>
            <a:xfrm>
              <a:off x="0" y="0"/>
              <a:ext cx="108000" cy="4320000"/>
            </a:xfrm>
            <a:prstGeom prst="rect">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grpSp>
      <p:sp>
        <p:nvSpPr>
          <p:cNvPr id="20486" name="矩形 5"/>
          <p:cNvSpPr/>
          <p:nvPr/>
        </p:nvSpPr>
        <p:spPr>
          <a:xfrm>
            <a:off x="6252845" y="2076133"/>
            <a:ext cx="5100638" cy="4721860"/>
          </a:xfrm>
          <a:prstGeom prst="rect">
            <a:avLst/>
          </a:prstGeom>
          <a:noFill/>
          <a:ln w="9525">
            <a:noFill/>
          </a:ln>
        </p:spPr>
        <p:txBody>
          <a:bodyPr>
            <a:spAutoFit/>
          </a:bodyPr>
          <a:lstStyle/>
          <a:p>
            <a:pPr eaLnBrk="1" hangingPunct="1">
              <a:lnSpc>
                <a:spcPct val="114000"/>
              </a:lnSpc>
            </a:pPr>
            <a:r>
              <a:rPr lang="en-US" altLang="x-none" sz="2000" b="1" dirty="0">
                <a:solidFill>
                  <a:schemeClr val="bg1"/>
                </a:solidFill>
                <a:latin typeface="Segoe UI" panose="020B0502040204020203" pitchFamily="2" charset="0"/>
              </a:rPr>
              <a:t>优势和劣势</a:t>
            </a:r>
            <a:r>
              <a:rPr lang="en-US" altLang="x-none" sz="1400" dirty="0">
                <a:solidFill>
                  <a:schemeClr val="bg1"/>
                </a:solidFill>
                <a:latin typeface="Segoe UI" panose="020B0502040204020203" pitchFamily="2" charset="0"/>
              </a:rPr>
              <a:t>分析主要着眼于企业自身的实力分析及其与竞争对手的比较，分析自己公司哪方面的优势比其他公司更突出，哪些方面做得不如人家。企业是整个价值链的一个环节，而且竞争性优势来源十分广泛，所以，在做优劣势分析时必须从整个价值链的每个环节，将企业与竞争对手进行详细的对比。如产品是否新颖，制造工艺是否复杂，销售渠道是否畅通，以及价格是否具有竞争力等。如果一家企业在某一方面或几个方面的优势正是该行业企业应具备的关键成功要素，那么，该企业的综合竞争优势就强一些。</a:t>
            </a:r>
          </a:p>
          <a:p>
            <a:pPr eaLnBrk="1" hangingPunct="1">
              <a:lnSpc>
                <a:spcPct val="114000"/>
              </a:lnSpc>
            </a:pPr>
            <a:endParaRPr lang="en-US" altLang="x-none" sz="1400" dirty="0">
              <a:solidFill>
                <a:schemeClr val="bg1"/>
              </a:solidFill>
              <a:latin typeface="Segoe UI" panose="020B0502040204020203" pitchFamily="2" charset="0"/>
            </a:endParaRPr>
          </a:p>
          <a:p>
            <a:pPr eaLnBrk="1" hangingPunct="1">
              <a:lnSpc>
                <a:spcPct val="114000"/>
              </a:lnSpc>
            </a:pPr>
            <a:r>
              <a:rPr lang="en-US" altLang="x-none" sz="2000" b="1" dirty="0">
                <a:solidFill>
                  <a:schemeClr val="bg1"/>
                </a:solidFill>
                <a:latin typeface="Segoe UI" panose="020B0502040204020203" pitchFamily="2" charset="0"/>
              </a:rPr>
              <a:t>机会和威胁</a:t>
            </a:r>
            <a:r>
              <a:rPr lang="en-US" altLang="x-none" sz="1400" dirty="0">
                <a:solidFill>
                  <a:schemeClr val="bg1"/>
                </a:solidFill>
                <a:latin typeface="Segoe UI" panose="020B0502040204020203" pitchFamily="2" charset="0"/>
              </a:rPr>
              <a:t>分析将注意力放在外部环境的变化及对企业的可能影响上，分析未来是否有潜在的机会出现，是否存在对创业公司行为富有吸引力的领域，关键是找出自己公司现在能做而其他竞争对手有还没做的项目。看看公司内外有没有潜在的可能破坏公司业务的因素。从内部讲，公司是否存在潜在的财务、发展或人员方面的问题。从外部讲，是否存在对公司不利的发展趋势，竞争对手是否越来越强大，以及你公司的一些优势有无变成劣势的趋势和可能性。</a:t>
            </a:r>
          </a:p>
        </p:txBody>
      </p:sp>
      <p:sp>
        <p:nvSpPr>
          <p:cNvPr id="20487" name="Freeform 121"/>
          <p:cNvSpPr>
            <a:spLocks noEditPoints="1"/>
          </p:cNvSpPr>
          <p:nvPr/>
        </p:nvSpPr>
        <p:spPr>
          <a:xfrm>
            <a:off x="5614988" y="2076450"/>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
        <p:nvSpPr>
          <p:cNvPr id="20489" name="Freeform 121"/>
          <p:cNvSpPr>
            <a:spLocks noEditPoints="1"/>
          </p:cNvSpPr>
          <p:nvPr/>
        </p:nvSpPr>
        <p:spPr>
          <a:xfrm>
            <a:off x="5614988" y="4547870"/>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a:t>
            </a:r>
            <a:r>
              <a:rPr lang="en-US" altLang="zh-CN" dirty="0"/>
              <a:t>SWOT</a:t>
            </a:r>
            <a:r>
              <a:rPr lang="zh-CN" altLang="en-US" dirty="0"/>
              <a:t>分析</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7699693" y="2399665"/>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案例：李彦宏创业</a:t>
            </a:r>
          </a:p>
        </p:txBody>
      </p:sp>
      <p:sp>
        <p:nvSpPr>
          <p:cNvPr id="18440" name="矩形 178"/>
          <p:cNvSpPr/>
          <p:nvPr/>
        </p:nvSpPr>
        <p:spPr>
          <a:xfrm>
            <a:off x="1677670" y="4747895"/>
            <a:ext cx="7888605" cy="521970"/>
          </a:xfrm>
          <a:prstGeom prst="rect">
            <a:avLst/>
          </a:prstGeom>
          <a:noFill/>
          <a:ln w="9525">
            <a:noFill/>
          </a:ln>
        </p:spPr>
        <p:txBody>
          <a:bodyPr wrap="squar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1.当经过分析，发现自身既有优势，又有机会时，就应该果断地开始创业。</a:t>
            </a:r>
          </a:p>
          <a:p>
            <a:pPr marL="0" lvl="0" indent="0">
              <a:lnSpc>
                <a:spcPct val="100000"/>
              </a:lnSpc>
              <a:spcBef>
                <a:spcPct val="0"/>
              </a:spcBef>
              <a:buNone/>
            </a:pPr>
            <a:endParaRPr lang="en-US" altLang="x-none" sz="1400" dirty="0">
              <a:ea typeface="Microsoft JhengHei" panose="020B0604030504040204" pitchFamily="2" charset="-120"/>
            </a:endParaRP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2" cstate="print"/>
          <a:stretch>
            <a:fillRect/>
          </a:stretch>
        </p:blipFill>
        <p:spPr>
          <a:xfrm>
            <a:off x="933450" y="4617403"/>
            <a:ext cx="534988" cy="530225"/>
          </a:xfrm>
          <a:prstGeom prst="rect">
            <a:avLst/>
          </a:prstGeom>
          <a:noFill/>
          <a:ln w="9525">
            <a:noFill/>
          </a:ln>
        </p:spPr>
      </p:pic>
      <p:pic>
        <p:nvPicPr>
          <p:cNvPr id="2" name="图片 1" descr="截屏2021-03-09 下午5.50.25"/>
          <p:cNvPicPr>
            <a:picLocks noChangeAspect="1"/>
          </p:cNvPicPr>
          <p:nvPr/>
        </p:nvPicPr>
        <p:blipFill>
          <a:blip r:embed="rId3" cstate="print"/>
          <a:srcRect t="2456" r="1004" b="3713"/>
          <a:stretch>
            <a:fillRect/>
          </a:stretch>
        </p:blipFill>
        <p:spPr>
          <a:xfrm>
            <a:off x="838200" y="1854835"/>
            <a:ext cx="6638925" cy="2037715"/>
          </a:xfrm>
          <a:prstGeom prst="rect">
            <a:avLst/>
          </a:prstGeom>
        </p:spPr>
      </p:pic>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a:t>
            </a:r>
            <a:r>
              <a:rPr lang="en-US" altLang="zh-CN" dirty="0"/>
              <a:t>SWOT</a:t>
            </a:r>
            <a:r>
              <a:rPr lang="zh-CN" altLang="en-US" dirty="0"/>
              <a:t>分析</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7699693" y="2399665"/>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案例：李嘉诚创业</a:t>
            </a:r>
          </a:p>
        </p:txBody>
      </p:sp>
      <p:sp>
        <p:nvSpPr>
          <p:cNvPr id="18440" name="矩形 178"/>
          <p:cNvSpPr/>
          <p:nvPr/>
        </p:nvSpPr>
        <p:spPr>
          <a:xfrm>
            <a:off x="1677670" y="4566285"/>
            <a:ext cx="7888605" cy="953135"/>
          </a:xfrm>
          <a:prstGeom prst="rect">
            <a:avLst/>
          </a:prstGeom>
          <a:noFill/>
          <a:ln w="9525">
            <a:noFill/>
          </a:ln>
        </p:spPr>
        <p:txBody>
          <a:bodyPr wrap="squar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2.当经过分析，发现自身虽然有劣势，但机会难得时，应该尽量消除劣势，抓住机会。在这种情形下，企业就需要提供和追加某种资源，以促进内部资源从劣势向优势方面转化，从而迎合或适应外部机会。</a:t>
            </a:r>
          </a:p>
          <a:p>
            <a:pPr marL="0" lvl="0" indent="0">
              <a:lnSpc>
                <a:spcPct val="100000"/>
              </a:lnSpc>
              <a:spcBef>
                <a:spcPct val="0"/>
              </a:spcBef>
              <a:buNone/>
            </a:pPr>
            <a:endParaRPr lang="en-US" altLang="x-none" sz="1400" dirty="0">
              <a:ea typeface="Microsoft JhengHei" panose="020B0604030504040204" pitchFamily="2" charset="-120"/>
            </a:endParaRP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2" cstate="print"/>
          <a:stretch>
            <a:fillRect/>
          </a:stretch>
        </p:blipFill>
        <p:spPr>
          <a:xfrm>
            <a:off x="933450" y="4617403"/>
            <a:ext cx="534988" cy="530225"/>
          </a:xfrm>
          <a:prstGeom prst="rect">
            <a:avLst/>
          </a:prstGeom>
          <a:noFill/>
          <a:ln w="9525">
            <a:noFill/>
          </a:ln>
        </p:spPr>
      </p:pic>
      <p:pic>
        <p:nvPicPr>
          <p:cNvPr id="2" name="图片 1" descr="截屏2021-03-09 下午5.50.25"/>
          <p:cNvPicPr>
            <a:picLocks noChangeAspect="1"/>
          </p:cNvPicPr>
          <p:nvPr/>
        </p:nvPicPr>
        <p:blipFill>
          <a:blip r:embed="rId3" cstate="print"/>
          <a:srcRect t="2456" r="1004" b="3713"/>
          <a:stretch>
            <a:fillRect/>
          </a:stretch>
        </p:blipFill>
        <p:spPr>
          <a:xfrm>
            <a:off x="838200" y="1854835"/>
            <a:ext cx="6638925" cy="2037715"/>
          </a:xfrm>
          <a:prstGeom prst="rect">
            <a:avLst/>
          </a:prstGeom>
        </p:spPr>
      </p:pic>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a:t>
            </a:r>
            <a:r>
              <a:rPr lang="en-US" altLang="zh-CN" dirty="0"/>
              <a:t>SWOT</a:t>
            </a:r>
            <a:r>
              <a:rPr lang="zh-CN" altLang="en-US" dirty="0"/>
              <a:t>分析</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7699693" y="2399665"/>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案例：俞敏洪创业</a:t>
            </a:r>
          </a:p>
        </p:txBody>
      </p:sp>
      <p:sp>
        <p:nvSpPr>
          <p:cNvPr id="18440" name="矩形 178"/>
          <p:cNvSpPr/>
          <p:nvPr/>
        </p:nvSpPr>
        <p:spPr>
          <a:xfrm>
            <a:off x="1677670" y="4566285"/>
            <a:ext cx="7888605" cy="953135"/>
          </a:xfrm>
          <a:prstGeom prst="rect">
            <a:avLst/>
          </a:prstGeom>
          <a:noFill/>
          <a:ln w="9525">
            <a:noFill/>
          </a:ln>
        </p:spPr>
        <p:txBody>
          <a:bodyPr wrap="squar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3.当经过分析，发现环境状况对公司优势构成威胁时，优势将得不到充分发挥，将出现优势不优的局面。在这种情形下，企业必须克服困难，努力找到环境中的薄弱环节，调整至能充分发挥优势的方向。</a:t>
            </a:r>
          </a:p>
          <a:p>
            <a:pPr marL="0" lvl="0" indent="0">
              <a:lnSpc>
                <a:spcPct val="100000"/>
              </a:lnSpc>
              <a:spcBef>
                <a:spcPct val="0"/>
              </a:spcBef>
              <a:buNone/>
            </a:pPr>
            <a:endParaRPr lang="en-US" altLang="x-none" sz="1400" dirty="0">
              <a:ea typeface="Microsoft JhengHei" panose="020B0604030504040204" pitchFamily="2" charset="-120"/>
            </a:endParaRP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2" cstate="print"/>
          <a:stretch>
            <a:fillRect/>
          </a:stretch>
        </p:blipFill>
        <p:spPr>
          <a:xfrm>
            <a:off x="933450" y="4617403"/>
            <a:ext cx="534988" cy="530225"/>
          </a:xfrm>
          <a:prstGeom prst="rect">
            <a:avLst/>
          </a:prstGeom>
          <a:noFill/>
          <a:ln w="9525">
            <a:noFill/>
          </a:ln>
        </p:spPr>
      </p:pic>
      <p:pic>
        <p:nvPicPr>
          <p:cNvPr id="2" name="图片 1" descr="截屏2021-03-09 下午5.50.25"/>
          <p:cNvPicPr>
            <a:picLocks noChangeAspect="1"/>
          </p:cNvPicPr>
          <p:nvPr/>
        </p:nvPicPr>
        <p:blipFill>
          <a:blip r:embed="rId3" cstate="print"/>
          <a:srcRect t="2456" r="1004" b="3713"/>
          <a:stretch>
            <a:fillRect/>
          </a:stretch>
        </p:blipFill>
        <p:spPr>
          <a:xfrm>
            <a:off x="838200" y="1854835"/>
            <a:ext cx="6638925" cy="2037715"/>
          </a:xfrm>
          <a:prstGeom prst="rect">
            <a:avLst/>
          </a:prstGeom>
        </p:spPr>
      </p:pic>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a:t>
            </a:r>
            <a:r>
              <a:rPr lang="en-US" altLang="zh-CN" dirty="0"/>
              <a:t>SWOT</a:t>
            </a:r>
            <a:r>
              <a:rPr lang="zh-CN" altLang="en-US" dirty="0"/>
              <a:t>分析</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7699693" y="2399665"/>
            <a:ext cx="435800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案例：广东企业和格兰仕公司  </a:t>
            </a:r>
          </a:p>
        </p:txBody>
      </p:sp>
      <p:sp>
        <p:nvSpPr>
          <p:cNvPr id="18440" name="矩形 178"/>
          <p:cNvSpPr/>
          <p:nvPr/>
        </p:nvSpPr>
        <p:spPr>
          <a:xfrm>
            <a:off x="1677670" y="4566285"/>
            <a:ext cx="7888605" cy="953135"/>
          </a:xfrm>
          <a:prstGeom prst="rect">
            <a:avLst/>
          </a:prstGeom>
          <a:noFill/>
          <a:ln w="9525">
            <a:noFill/>
          </a:ln>
        </p:spPr>
        <p:txBody>
          <a:bodyPr wrap="squar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dirty="0">
                <a:ea typeface="Microsoft JhengHei" panose="020B0604030504040204" pitchFamily="2" charset="-120"/>
              </a:rPr>
              <a:t>4.当创业企业的劣势与外部威胁并存时，企业就面临着严峻的挑战，如果处理不当，可能直接威胁到企业的生死存亡。这就需要新创企业及时调整创业项目，寻求新的机会，尽快形成自己的特色和优势。</a:t>
            </a:r>
          </a:p>
          <a:p>
            <a:pPr marL="0" lvl="0" indent="0">
              <a:lnSpc>
                <a:spcPct val="100000"/>
              </a:lnSpc>
              <a:spcBef>
                <a:spcPct val="0"/>
              </a:spcBef>
              <a:buNone/>
            </a:pPr>
            <a:endParaRPr lang="en-US" altLang="x-none" sz="1400" dirty="0">
              <a:ea typeface="Microsoft JhengHei" panose="020B0604030504040204" pitchFamily="2" charset="-120"/>
            </a:endParaRPr>
          </a:p>
        </p:txBody>
      </p:sp>
      <p:sp>
        <p:nvSpPr>
          <p:cNvPr id="18443" name="圆角矩形 19"/>
          <p:cNvSpPr>
            <a:spLocks noChangeAspect="1"/>
          </p:cNvSpPr>
          <p:nvPr/>
        </p:nvSpPr>
        <p:spPr>
          <a:xfrm>
            <a:off x="841375" y="4523740"/>
            <a:ext cx="720725" cy="719138"/>
          </a:xfrm>
          <a:prstGeom prst="roundRect">
            <a:avLst>
              <a:gd name="adj" fmla="val 30000"/>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pic>
        <p:nvPicPr>
          <p:cNvPr id="18445" name="Group 4"/>
          <p:cNvPicPr>
            <a:picLocks noChangeAspect="1"/>
          </p:cNvPicPr>
          <p:nvPr/>
        </p:nvPicPr>
        <p:blipFill>
          <a:blip r:embed="rId2" cstate="print"/>
          <a:stretch>
            <a:fillRect/>
          </a:stretch>
        </p:blipFill>
        <p:spPr>
          <a:xfrm>
            <a:off x="933450" y="4617403"/>
            <a:ext cx="534988" cy="530225"/>
          </a:xfrm>
          <a:prstGeom prst="rect">
            <a:avLst/>
          </a:prstGeom>
          <a:noFill/>
          <a:ln w="9525">
            <a:noFill/>
          </a:ln>
        </p:spPr>
      </p:pic>
      <p:pic>
        <p:nvPicPr>
          <p:cNvPr id="2" name="图片 1" descr="截屏2021-03-09 下午5.50.25"/>
          <p:cNvPicPr>
            <a:picLocks noChangeAspect="1"/>
          </p:cNvPicPr>
          <p:nvPr/>
        </p:nvPicPr>
        <p:blipFill>
          <a:blip r:embed="rId3" cstate="print"/>
          <a:srcRect t="2456" r="1004" b="3713"/>
          <a:stretch>
            <a:fillRect/>
          </a:stretch>
        </p:blipFill>
        <p:spPr>
          <a:xfrm>
            <a:off x="838200" y="1854835"/>
            <a:ext cx="6638925" cy="2037715"/>
          </a:xfrm>
          <a:prstGeom prst="rect">
            <a:avLst/>
          </a:prstGeom>
        </p:spPr>
      </p:pic>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a:t>
            </a:r>
            <a:r>
              <a:rPr lang="en-US" altLang="zh-CN" dirty="0"/>
              <a:t>SWOT</a:t>
            </a:r>
            <a:r>
              <a:rPr lang="zh-CN" altLang="en-US" dirty="0"/>
              <a:t>分析</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占位符 4" descr="/Users/baoshuyu/Desktop/1.jpeg1"/>
          <p:cNvPicPr>
            <a:picLocks noGrp="1" noChangeAspect="1"/>
          </p:cNvPicPr>
          <p:nvPr>
            <p:ph sz="quarter" idx="1"/>
          </p:nvPr>
        </p:nvPicPr>
        <p:blipFill>
          <a:blip r:embed="rId2" cstate="print"/>
          <a:srcRect/>
          <a:stretch>
            <a:fillRect/>
          </a:stretch>
        </p:blipFill>
        <p:spPr>
          <a:xfrm>
            <a:off x="0" y="1397000"/>
            <a:ext cx="6096000" cy="4064000"/>
          </a:xfrm>
        </p:spPr>
      </p:pic>
      <p:grpSp>
        <p:nvGrpSpPr>
          <p:cNvPr id="20483" name="组合 10"/>
          <p:cNvGrpSpPr/>
          <p:nvPr/>
        </p:nvGrpSpPr>
        <p:grpSpPr>
          <a:xfrm>
            <a:off x="5351780" y="1645285"/>
            <a:ext cx="6840220" cy="4133850"/>
            <a:chOff x="0" y="0"/>
            <a:chExt cx="6840000" cy="4320000"/>
          </a:xfrm>
        </p:grpSpPr>
        <p:sp>
          <p:nvSpPr>
            <p:cNvPr id="20484" name="矩形 8"/>
            <p:cNvSpPr/>
            <p:nvPr/>
          </p:nvSpPr>
          <p:spPr>
            <a:xfrm>
              <a:off x="0" y="0"/>
              <a:ext cx="6840000" cy="4320000"/>
            </a:xfrm>
            <a:prstGeom prst="rect">
              <a:avLst/>
            </a:prstGeom>
            <a:solidFill>
              <a:srgbClr val="354B5E">
                <a:alpha val="89999"/>
              </a:srgbClr>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sp>
          <p:nvSpPr>
            <p:cNvPr id="20485" name="矩形 9"/>
            <p:cNvSpPr/>
            <p:nvPr/>
          </p:nvSpPr>
          <p:spPr>
            <a:xfrm>
              <a:off x="0" y="0"/>
              <a:ext cx="108000" cy="4320000"/>
            </a:xfrm>
            <a:prstGeom prst="rect">
              <a:avLst/>
            </a:prstGeom>
            <a:solidFill>
              <a:schemeClr val="accent2"/>
            </a:solidFill>
            <a:ln w="9525">
              <a:noFill/>
            </a:ln>
          </p:spPr>
          <p:txBody>
            <a:bodyPr anchor="ctr"/>
            <a:lstStyle/>
            <a:p>
              <a:pPr algn="ctr" eaLnBrk="1" hangingPunct="1"/>
              <a:endParaRPr lang="zh-CN" altLang="en-US" dirty="0">
                <a:solidFill>
                  <a:srgbClr val="FFFFFF"/>
                </a:solidFill>
                <a:latin typeface="Segoe UI" panose="020B0502040204020203" pitchFamily="2" charset="0"/>
              </a:endParaRPr>
            </a:p>
          </p:txBody>
        </p:sp>
      </p:grpSp>
      <p:sp>
        <p:nvSpPr>
          <p:cNvPr id="20486" name="矩形 5"/>
          <p:cNvSpPr/>
          <p:nvPr/>
        </p:nvSpPr>
        <p:spPr>
          <a:xfrm>
            <a:off x="6251575" y="1849438"/>
            <a:ext cx="5100638" cy="3775075"/>
          </a:xfrm>
          <a:prstGeom prst="rect">
            <a:avLst/>
          </a:prstGeom>
          <a:noFill/>
          <a:ln w="9525">
            <a:noFill/>
          </a:ln>
        </p:spPr>
        <p:txBody>
          <a:bodyPr>
            <a:spAutoFit/>
          </a:bodyPr>
          <a:lstStyle/>
          <a:p>
            <a:pPr eaLnBrk="1" hangingPunct="1">
              <a:lnSpc>
                <a:spcPct val="114000"/>
              </a:lnSpc>
            </a:pPr>
            <a:r>
              <a:rPr lang="en-US" altLang="x-none" sz="1400" dirty="0">
                <a:solidFill>
                  <a:schemeClr val="bg1"/>
                </a:solidFill>
                <a:latin typeface="Segoe UI" panose="020B0502040204020203" pitchFamily="2" charset="0"/>
              </a:rPr>
              <a:t>      从麦当劳快餐店创业成功的案例中我们注意到，尽管麦当劳兄弟和克罗克的做法都可称之为事业型创业，他们都是把创业作为其职业生涯的一种选择，特别是作为一种事业追求，通过成功创业实现其自身的价值。但二者的创业又完全不同∶麦当劳兄弟是典型的工匠型创业者，兄弟俩认真、执着，从选料到制作，精工细作，追求完美;而克罗克则代表的是企业家型创业者;后者的创业过程充满着企业家的商业智慧和雄才大略，他要创建的事业跨越了地域的限制，走向了全国和世界，在创建事业的过程中，包含着众多的创新举措，如加盟模式、标准化经营、供应链设计、经营场所选址、房地产配套等，令人眼花缭乱。从中可以看出，企业家型创业者所追求的目标是如何创新和充分发挥各种资源的作用，实现持久的发展，最大限度地造福社会。企业家在此过程中不断挑战创新，不断对旧的元素重新组合，或者对其产品和服务寻求突破与创新，甚至是破旧立新的革命。</a:t>
            </a:r>
          </a:p>
        </p:txBody>
      </p:sp>
      <p:sp>
        <p:nvSpPr>
          <p:cNvPr id="20491" name="Freeform 121"/>
          <p:cNvSpPr>
            <a:spLocks noEditPoints="1"/>
          </p:cNvSpPr>
          <p:nvPr/>
        </p:nvSpPr>
        <p:spPr>
          <a:xfrm>
            <a:off x="5574348" y="1849438"/>
            <a:ext cx="374650" cy="374650"/>
          </a:xfrm>
          <a:custGeom>
            <a:avLst/>
            <a:gdLst/>
            <a:ahLst/>
            <a:cxnLst>
              <a:cxn ang="0">
                <a:pos x="187325" y="0"/>
              </a:cxn>
              <a:cxn ang="0">
                <a:pos x="0" y="187325"/>
              </a:cxn>
              <a:cxn ang="0">
                <a:pos x="187325" y="374650"/>
              </a:cxn>
              <a:cxn ang="0">
                <a:pos x="374650" y="187325"/>
              </a:cxn>
              <a:cxn ang="0">
                <a:pos x="187325" y="0"/>
              </a:cxn>
              <a:cxn ang="0">
                <a:pos x="297847" y="136747"/>
              </a:cxn>
              <a:cxn ang="0">
                <a:pos x="168593" y="260382"/>
              </a:cxn>
              <a:cxn ang="0">
                <a:pos x="161100" y="264128"/>
              </a:cxn>
              <a:cxn ang="0">
                <a:pos x="153607" y="260382"/>
              </a:cxn>
              <a:cxn ang="0">
                <a:pos x="103029" y="209804"/>
              </a:cxn>
              <a:cxn ang="0">
                <a:pos x="103029" y="194818"/>
              </a:cxn>
              <a:cxn ang="0">
                <a:pos x="119888" y="194818"/>
              </a:cxn>
              <a:cxn ang="0">
                <a:pos x="161100" y="236030"/>
              </a:cxn>
              <a:cxn ang="0">
                <a:pos x="280988" y="119888"/>
              </a:cxn>
              <a:cxn ang="0">
                <a:pos x="297847" y="119888"/>
              </a:cxn>
              <a:cxn ang="0">
                <a:pos x="297847" y="136747"/>
              </a:cxn>
            </a:cxnLst>
            <a:rect l="0" t="0" r="0" b="0"/>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alpha val="100000"/>
            </a:schemeClr>
          </a:solidFill>
          <a:ln w="9525">
            <a:noFill/>
          </a:ln>
        </p:spPr>
        <p:txBody>
          <a:bodyPr/>
          <a:lstStyle/>
          <a:p>
            <a:endParaRPr lang="zh-CN" altLang="en-US"/>
          </a:p>
        </p:txBody>
      </p:sp>
      <p:sp>
        <p:nvSpPr>
          <p:cNvPr id="32770"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创业的真谛是创造事业</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838200" y="2099310"/>
            <a:ext cx="9822815" cy="269684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【例题 1】某新创企业经过努力有机会获得一笔订单，要求生产加工 A电子产品 800件，每件价格500元，单位变动成本300元，固定成本投入总额7000元。问∶是否接受该订单?</a:t>
            </a:r>
          </a:p>
          <a:p>
            <a:pPr eaLnBrk="1" hangingPunct="1">
              <a:lnSpc>
                <a:spcPct val="114000"/>
              </a:lnSpc>
              <a:spcAft>
                <a:spcPts val="1000"/>
              </a:spcAft>
            </a:pPr>
            <a:r>
              <a:rPr lang="en-US" altLang="x-none" sz="1400" dirty="0">
                <a:latin typeface="Segoe UI" panose="020B0502040204020203" pitchFamily="2" charset="0"/>
              </a:rPr>
              <a:t>为此，要搞清如下问题?</a:t>
            </a:r>
          </a:p>
          <a:p>
            <a:pPr eaLnBrk="1" hangingPunct="1">
              <a:lnSpc>
                <a:spcPct val="114000"/>
              </a:lnSpc>
              <a:spcAft>
                <a:spcPts val="1000"/>
              </a:spcAft>
            </a:pPr>
            <a:r>
              <a:rPr lang="en-US" altLang="x-none" sz="1400" dirty="0">
                <a:latin typeface="Segoe UI" panose="020B0502040204020203" pitchFamily="2" charset="0"/>
              </a:rPr>
              <a:t>（1）达到盈亏平衡时的销售额为多少?</a:t>
            </a:r>
          </a:p>
          <a:p>
            <a:pPr eaLnBrk="1" hangingPunct="1">
              <a:lnSpc>
                <a:spcPct val="114000"/>
              </a:lnSpc>
              <a:spcAft>
                <a:spcPts val="1000"/>
              </a:spcAft>
            </a:pPr>
            <a:r>
              <a:rPr lang="en-US" altLang="x-none" sz="1400" dirty="0">
                <a:latin typeface="Segoe UI" panose="020B0502040204020203" pitchFamily="2" charset="0"/>
              </a:rPr>
              <a:t>（2）若要取得一定利润，如何求保利量和保利额?对于上述问题，利用本量力分析是很容易得出结论的。</a:t>
            </a:r>
          </a:p>
          <a:p>
            <a:pPr eaLnBrk="1" hangingPunct="1">
              <a:lnSpc>
                <a:spcPct val="114000"/>
              </a:lnSpc>
              <a:spcAft>
                <a:spcPts val="1000"/>
              </a:spcAft>
            </a:pPr>
            <a:r>
              <a:rPr lang="en-US" altLang="x-none" sz="1400" dirty="0">
                <a:latin typeface="Segoe UI" panose="020B0502040204020203" pitchFamily="2" charset="0"/>
              </a:rPr>
              <a:t>本量利分析方法起源于20 世纪初的美国，是成本—销售量—利润依存关系分析的简称，主要研究成本、销售数量、价格和利润之间数量关系的方法。它是企业进行预测、决策、计划和控制等经营活动的重要工具，也是管理会计的一项基础内容。</a:t>
            </a:r>
          </a:p>
          <a:p>
            <a:pPr eaLnBrk="1" hangingPunct="1">
              <a:lnSpc>
                <a:spcPct val="114000"/>
              </a:lnSpc>
              <a:spcAft>
                <a:spcPts val="1000"/>
              </a:spcAft>
            </a:pPr>
            <a:endParaRPr lang="en-US" altLang="x-none" sz="1400" dirty="0">
              <a:latin typeface="Segoe UI" panose="020B0502040204020203" pitchFamily="2" charset="0"/>
            </a:endParaRP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本量利分析（</a:t>
            </a:r>
            <a:r>
              <a:rPr lang="en-US" altLang="zh-CN" dirty="0"/>
              <a:t>CVP</a:t>
            </a:r>
            <a:r>
              <a:rPr lang="zh-CN" altLang="en-US" dirty="0"/>
              <a:t>分析）</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609850"/>
            <a:ext cx="9822815" cy="245173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在现实经济生活中，成本、销售数量、价格和利润之间的关系非常复杂。为简化分析，作如下假设∶</a:t>
            </a:r>
          </a:p>
          <a:p>
            <a:pPr eaLnBrk="1" hangingPunct="1">
              <a:lnSpc>
                <a:spcPct val="114000"/>
              </a:lnSpc>
              <a:spcAft>
                <a:spcPts val="1000"/>
              </a:spcAft>
            </a:pPr>
            <a:r>
              <a:rPr lang="en-US" altLang="x-none" sz="1400" dirty="0">
                <a:latin typeface="Segoe UI" panose="020B0502040204020203" pitchFamily="2" charset="0"/>
              </a:rPr>
              <a:t>（一）相关范围和线性关系假设。如固定成本总额保持不变，总成本与业务量呈线性关系，销售收入与销售量之间也呈线性关系;</a:t>
            </a:r>
          </a:p>
          <a:p>
            <a:pPr eaLnBrk="1" hangingPunct="1">
              <a:lnSpc>
                <a:spcPct val="114000"/>
              </a:lnSpc>
              <a:spcAft>
                <a:spcPts val="1000"/>
              </a:spcAft>
            </a:pPr>
            <a:r>
              <a:rPr lang="en-US" altLang="x-none" sz="1400" dirty="0">
                <a:latin typeface="Segoe UI" panose="020B0502040204020203" pitchFamily="2" charset="0"/>
              </a:rPr>
              <a:t>（二）品种结构稳定假设;</a:t>
            </a:r>
          </a:p>
          <a:p>
            <a:pPr eaLnBrk="1" hangingPunct="1">
              <a:lnSpc>
                <a:spcPct val="114000"/>
              </a:lnSpc>
              <a:spcAft>
                <a:spcPts val="1000"/>
              </a:spcAft>
            </a:pPr>
            <a:r>
              <a:rPr lang="en-US" altLang="x-none" sz="1400" dirty="0">
                <a:latin typeface="Segoe UI" panose="020B0502040204020203" pitchFamily="2" charset="0"/>
              </a:rPr>
              <a:t>（三）产销平衡假设，产多少就能卖多少。</a:t>
            </a:r>
          </a:p>
          <a:p>
            <a:pPr eaLnBrk="1" hangingPunct="1">
              <a:lnSpc>
                <a:spcPct val="114000"/>
              </a:lnSpc>
              <a:spcAft>
                <a:spcPts val="1000"/>
              </a:spcAft>
            </a:pPr>
            <a:r>
              <a:rPr lang="en-US" altLang="x-none" sz="1400" dirty="0">
                <a:latin typeface="Segoe UI" panose="020B0502040204020203" pitchFamily="2" charset="0"/>
              </a:rPr>
              <a:t>正因为本量利分析建立在上述假设的基础上，所以一般只适用于短期分析。</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384810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一、本量利分析的前提条件</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本量利分析（</a:t>
            </a:r>
            <a:r>
              <a:rPr lang="en-US" altLang="zh-CN" dirty="0"/>
              <a:t>CVP</a:t>
            </a:r>
            <a:r>
              <a:rPr lang="zh-CN" altLang="en-US" dirty="0"/>
              <a:t>分析）</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609850"/>
            <a:ext cx="9822815" cy="194945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固定成本∶固定成本是指无论是否生产或有生意都会发生的成本，比如企业管理人员的薪金和保险费、固定资产的折旧和维护费、办公费等。固定成本总额在一定时期和一定业务量范围内，不受业务量增减的影响。</a:t>
            </a:r>
          </a:p>
          <a:p>
            <a:pPr eaLnBrk="1" hangingPunct="1">
              <a:lnSpc>
                <a:spcPct val="114000"/>
              </a:lnSpc>
              <a:spcAft>
                <a:spcPts val="1000"/>
              </a:spcAft>
            </a:pPr>
            <a:r>
              <a:rPr lang="en-US" altLang="x-none" sz="1400" dirty="0">
                <a:latin typeface="Segoe UI" panose="020B0502040204020203" pitchFamily="2" charset="0"/>
              </a:rPr>
              <a:t>变动成本∶变动成本是指成本总额随着业务量的变动而成正比例变动的成本。如直接人工报酬、直接材料费都是典型的变动成本 .</a:t>
            </a:r>
          </a:p>
          <a:p>
            <a:pPr algn="ctr" eaLnBrk="1" hangingPunct="1">
              <a:lnSpc>
                <a:spcPct val="114000"/>
              </a:lnSpc>
              <a:spcAft>
                <a:spcPts val="1000"/>
              </a:spcAft>
            </a:pPr>
            <a:r>
              <a:rPr lang="en-US" altLang="x-none" sz="1400" b="1" dirty="0">
                <a:latin typeface="Segoe UI" panose="020B0502040204020203" pitchFamily="2" charset="0"/>
              </a:rPr>
              <a:t>总成本=变动成本＋固定成本</a:t>
            </a:r>
            <a:endParaRPr lang="en-US" altLang="x-none" sz="1400" dirty="0">
              <a:latin typeface="Segoe UI" panose="020B0502040204020203" pitchFamily="2" charset="0"/>
            </a:endParaRP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01549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二、几点知识</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本量利分析（</a:t>
            </a:r>
            <a:r>
              <a:rPr lang="en-US" altLang="zh-CN" dirty="0"/>
              <a:t>CVP</a:t>
            </a:r>
            <a:r>
              <a:rPr lang="zh-CN" altLang="en-US" dirty="0"/>
              <a:t>分析）</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609850"/>
            <a:ext cx="9822815" cy="157543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盈亏平衡点，是指刚好使企业经营达到不盈不亏状态的销售量（额）。此时，企业的销售收入恰好弥补全部成本，企业的利润等于零。</a:t>
            </a:r>
          </a:p>
          <a:p>
            <a:pPr eaLnBrk="1" hangingPunct="1">
              <a:lnSpc>
                <a:spcPct val="114000"/>
              </a:lnSpc>
              <a:spcAft>
                <a:spcPts val="1000"/>
              </a:spcAft>
            </a:pPr>
            <a:r>
              <a:rPr lang="en-US" altLang="x-none" sz="1400" dirty="0">
                <a:latin typeface="Segoe UI" panose="020B0502040204020203" pitchFamily="2" charset="0"/>
              </a:rPr>
              <a:t>确定盈亏平衡点是进行本量利分析的关键。盈亏平衡点分析就是根据销售收入、成本和利润等因素之间的函数关系，分析企业如何达到不盈不亏的状态。</a:t>
            </a:r>
          </a:p>
          <a:p>
            <a:pPr eaLnBrk="1" hangingPunct="1">
              <a:lnSpc>
                <a:spcPct val="114000"/>
              </a:lnSpc>
              <a:spcAft>
                <a:spcPts val="1000"/>
              </a:spcAft>
            </a:pPr>
            <a:endParaRPr lang="en-US" altLang="x-none" sz="1400" dirty="0">
              <a:latin typeface="Segoe UI" panose="020B0502040204020203" pitchFamily="2" charset="0"/>
            </a:endParaRPr>
          </a:p>
        </p:txBody>
      </p:sp>
      <p:sp>
        <p:nvSpPr>
          <p:cNvPr id="18437" name="文本框 175"/>
          <p:cNvSpPr txBox="1"/>
          <p:nvPr/>
        </p:nvSpPr>
        <p:spPr>
          <a:xfrm>
            <a:off x="975043" y="1806575"/>
            <a:ext cx="232092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三、盈亏平衡点</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本量利分析（</a:t>
            </a:r>
            <a:r>
              <a:rPr lang="en-US" altLang="zh-CN" dirty="0"/>
              <a:t>CVP</a:t>
            </a:r>
            <a:r>
              <a:rPr lang="zh-CN" altLang="en-US" dirty="0"/>
              <a:t>分析）</a:t>
            </a:r>
          </a:p>
        </p:txBody>
      </p:sp>
      <p:pic>
        <p:nvPicPr>
          <p:cNvPr id="3" name="图片 2" descr="截屏2021-03-12 下午9.01.13"/>
          <p:cNvPicPr>
            <a:picLocks noChangeAspect="1"/>
          </p:cNvPicPr>
          <p:nvPr/>
        </p:nvPicPr>
        <p:blipFill>
          <a:blip r:embed="rId3" cstate="print"/>
          <a:stretch>
            <a:fillRect/>
          </a:stretch>
        </p:blipFill>
        <p:spPr>
          <a:xfrm>
            <a:off x="2709545" y="3806825"/>
            <a:ext cx="6298565" cy="2634615"/>
          </a:xfrm>
          <a:prstGeom prst="rect">
            <a:avLst/>
          </a:prstGeom>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本量利分析（</a:t>
            </a:r>
            <a:r>
              <a:rPr lang="en-US" altLang="zh-CN" dirty="0"/>
              <a:t>CVP</a:t>
            </a:r>
            <a:r>
              <a:rPr lang="zh-CN" altLang="en-US" dirty="0"/>
              <a:t>分析）</a:t>
            </a:r>
          </a:p>
        </p:txBody>
      </p:sp>
      <p:pic>
        <p:nvPicPr>
          <p:cNvPr id="3" name="图片 2" descr="截屏2021-03-12 下午9.02.24"/>
          <p:cNvPicPr>
            <a:picLocks noChangeAspect="1"/>
          </p:cNvPicPr>
          <p:nvPr/>
        </p:nvPicPr>
        <p:blipFill>
          <a:blip r:embed="rId3" cstate="print"/>
          <a:srcRect t="1677"/>
          <a:stretch>
            <a:fillRect/>
          </a:stretch>
        </p:blipFill>
        <p:spPr>
          <a:xfrm>
            <a:off x="1461135" y="2181225"/>
            <a:ext cx="9434195" cy="3276600"/>
          </a:xfrm>
          <a:prstGeom prst="rect">
            <a:avLst/>
          </a:prstGeom>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975043" y="1806575"/>
            <a:ext cx="445897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四、实现目标利润的本量利分析</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本量利分析（</a:t>
            </a:r>
            <a:r>
              <a:rPr lang="en-US" altLang="zh-CN" dirty="0"/>
              <a:t>CVP</a:t>
            </a:r>
            <a:r>
              <a:rPr lang="zh-CN" altLang="en-US" dirty="0"/>
              <a:t>分析）</a:t>
            </a:r>
          </a:p>
        </p:txBody>
      </p:sp>
      <p:pic>
        <p:nvPicPr>
          <p:cNvPr id="4" name="图片 3" descr="截屏2021-03-12 下午9.04.09"/>
          <p:cNvPicPr>
            <a:picLocks noChangeAspect="1"/>
          </p:cNvPicPr>
          <p:nvPr/>
        </p:nvPicPr>
        <p:blipFill>
          <a:blip r:embed="rId3" cstate="print"/>
          <a:stretch>
            <a:fillRect/>
          </a:stretch>
        </p:blipFill>
        <p:spPr>
          <a:xfrm>
            <a:off x="2933700" y="2428875"/>
            <a:ext cx="6325235" cy="3907155"/>
          </a:xfrm>
          <a:prstGeom prst="rect">
            <a:avLst/>
          </a:prstGeom>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文本框 175"/>
          <p:cNvSpPr txBox="1"/>
          <p:nvPr/>
        </p:nvSpPr>
        <p:spPr>
          <a:xfrm>
            <a:off x="975043" y="1806575"/>
            <a:ext cx="1099185"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思考题</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本量利分析（</a:t>
            </a:r>
            <a:r>
              <a:rPr lang="en-US" altLang="zh-CN" dirty="0"/>
              <a:t>CVP</a:t>
            </a:r>
            <a:r>
              <a:rPr lang="zh-CN" altLang="en-US" dirty="0"/>
              <a:t>分析）</a:t>
            </a:r>
          </a:p>
        </p:txBody>
      </p:sp>
      <p:pic>
        <p:nvPicPr>
          <p:cNvPr id="3" name="图片 2" descr="截屏2021-03-12 下午9.05.06"/>
          <p:cNvPicPr>
            <a:picLocks noChangeAspect="1"/>
          </p:cNvPicPr>
          <p:nvPr/>
        </p:nvPicPr>
        <p:blipFill>
          <a:blip r:embed="rId3" cstate="print"/>
          <a:stretch>
            <a:fillRect/>
          </a:stretch>
        </p:blipFill>
        <p:spPr>
          <a:xfrm>
            <a:off x="2381250" y="2591435"/>
            <a:ext cx="7430135" cy="2349500"/>
          </a:xfrm>
          <a:prstGeom prst="rect">
            <a:avLst/>
          </a:prstGeom>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
          <p:cNvSpPr txBox="1"/>
          <p:nvPr/>
        </p:nvSpPr>
        <p:spPr>
          <a:xfrm>
            <a:off x="7732713" y="2874963"/>
            <a:ext cx="2921000" cy="1106805"/>
          </a:xfrm>
          <a:prstGeom prst="rect">
            <a:avLst/>
          </a:prstGeom>
          <a:noFill/>
          <a:ln w="9525">
            <a:noFill/>
          </a:ln>
        </p:spPr>
        <p:txBody>
          <a:bodyPr wrap="none">
            <a:spAutoFit/>
          </a:bodyPr>
          <a:lstStyle/>
          <a:p>
            <a:pPr algn="r" eaLnBrk="1" hangingPunct="1"/>
            <a:r>
              <a:rPr lang="zh-CN" altLang="en-US" sz="6600" dirty="0">
                <a:solidFill>
                  <a:schemeClr val="bg1"/>
                </a:solidFill>
                <a:latin typeface="Segoe UI Light" pitchFamily="2" charset="0"/>
              </a:rPr>
              <a:t>第 </a:t>
            </a:r>
            <a:r>
              <a:rPr lang="en-US" altLang="zh-CN" sz="6600" dirty="0">
                <a:solidFill>
                  <a:schemeClr val="bg1"/>
                </a:solidFill>
                <a:latin typeface="Segoe UI Light" pitchFamily="2" charset="0"/>
              </a:rPr>
              <a:t>5 </a:t>
            </a:r>
            <a:r>
              <a:rPr lang="zh-CN" altLang="en-US" sz="6600" dirty="0">
                <a:solidFill>
                  <a:schemeClr val="bg1"/>
                </a:solidFill>
                <a:latin typeface="Segoe UI Light" pitchFamily="2" charset="0"/>
              </a:rPr>
              <a:t>章</a:t>
            </a:r>
          </a:p>
        </p:txBody>
      </p:sp>
      <p:sp>
        <p:nvSpPr>
          <p:cNvPr id="15363" name="文本框 11"/>
          <p:cNvSpPr txBox="1"/>
          <p:nvPr/>
        </p:nvSpPr>
        <p:spPr>
          <a:xfrm>
            <a:off x="451485" y="3736340"/>
            <a:ext cx="7374890" cy="1129665"/>
          </a:xfrm>
          <a:prstGeom prst="rect">
            <a:avLst/>
          </a:prstGeom>
          <a:noFill/>
          <a:ln w="9525">
            <a:noFill/>
          </a:ln>
        </p:spPr>
        <p:txBody>
          <a:bodyPr wrap="square">
            <a:spAutoFit/>
          </a:bodyPr>
          <a:lstStyle/>
          <a:p>
            <a:pPr algn="r" eaLnBrk="1" hangingPunct="1">
              <a:lnSpc>
                <a:spcPct val="125000"/>
              </a:lnSpc>
              <a:spcAft>
                <a:spcPts val="800"/>
              </a:spcAft>
            </a:pPr>
            <a:r>
              <a:rPr lang="zh-CN" altLang="en-US" sz="5400" dirty="0">
                <a:solidFill>
                  <a:schemeClr val="bg1"/>
                </a:solidFill>
                <a:latin typeface="Segoe UI" panose="020B0502040204020203" pitchFamily="2" charset="0"/>
              </a:rPr>
              <a:t>创业资源与资源整合</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8"/>
          <p:cNvSpPr>
            <a:spLocks noGrp="1"/>
          </p:cNvSpPr>
          <p:nvPr>
            <p:ph type="title" idx="4294967295"/>
          </p:nvPr>
        </p:nvSpPr>
        <p:spPr>
          <a:xfrm>
            <a:off x="838200" y="570230"/>
            <a:ext cx="10515600" cy="1079500"/>
          </a:xfrm>
        </p:spPr>
        <p:txBody>
          <a:bodyPr vert="horz" wrap="square" anchor="ctr"/>
          <a:lstStyle/>
          <a:p>
            <a:r>
              <a:rPr lang="zh-CN" altLang="en-US" dirty="0"/>
              <a:t>创业案例</a:t>
            </a:r>
          </a:p>
        </p:txBody>
      </p:sp>
      <p:sp>
        <p:nvSpPr>
          <p:cNvPr id="2" name="文本框 175"/>
          <p:cNvSpPr txBox="1"/>
          <p:nvPr/>
        </p:nvSpPr>
        <p:spPr>
          <a:xfrm>
            <a:off x="7859713" y="2311400"/>
            <a:ext cx="2474595" cy="398780"/>
          </a:xfrm>
          <a:prstGeom prst="rect">
            <a:avLst/>
          </a:prstGeom>
          <a:no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zh-CN" altLang="en-US" b="1" dirty="0">
                <a:solidFill>
                  <a:schemeClr val="bg1"/>
                </a:solidFill>
                <a:ea typeface="Microsoft JhengHei" panose="020B0604030504040204" pitchFamily="2" charset="-120"/>
              </a:rPr>
              <a:t>创新工厂的成功之道</a:t>
            </a:r>
          </a:p>
        </p:txBody>
      </p:sp>
      <p:sp>
        <p:nvSpPr>
          <p:cNvPr id="3" name="矩形 176"/>
          <p:cNvSpPr/>
          <p:nvPr/>
        </p:nvSpPr>
        <p:spPr>
          <a:xfrm>
            <a:off x="7958138" y="3097213"/>
            <a:ext cx="4027487" cy="1599565"/>
          </a:xfrm>
          <a:prstGeom prst="rect">
            <a:avLst/>
          </a:prstGeom>
          <a:noFill/>
          <a:ln w="9525">
            <a:noFill/>
          </a:ln>
        </p:spPr>
        <p:txBody>
          <a:bodyPr>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nSpc>
                <a:spcPct val="100000"/>
              </a:lnSpc>
              <a:spcBef>
                <a:spcPct val="0"/>
              </a:spcBef>
              <a:buNone/>
            </a:pPr>
            <a:r>
              <a:rPr lang="en-US" altLang="x-none" sz="1400" b="1" dirty="0">
                <a:solidFill>
                  <a:schemeClr val="bg1"/>
                </a:solidFill>
                <a:ea typeface="Microsoft JhengHei" panose="020B0604030504040204" pitchFamily="2" charset="-120"/>
              </a:rPr>
              <a:t>思考与研讨∶</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1.创新工厂成功的秘诀是什么?</a:t>
            </a:r>
          </a:p>
          <a:p>
            <a:pPr marL="0" lvl="0" indent="0">
              <a:lnSpc>
                <a:spcPct val="100000"/>
              </a:lnSpc>
              <a:spcBef>
                <a:spcPct val="0"/>
              </a:spcBef>
              <a:buNone/>
            </a:pPr>
            <a:r>
              <a:rPr lang="en-US" altLang="x-none" sz="1400" b="1" dirty="0">
                <a:solidFill>
                  <a:schemeClr val="bg1"/>
                </a:solidFill>
                <a:ea typeface="Microsoft JhengHei" panose="020B0604030504040204" pitchFamily="2" charset="-120"/>
              </a:rPr>
              <a:t>2．创新工厂为早期创业者提供了哪些资源整合的机会?</a:t>
            </a: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a:p>
            <a:pPr marL="0" lvl="0" indent="0">
              <a:lnSpc>
                <a:spcPct val="100000"/>
              </a:lnSpc>
              <a:spcBef>
                <a:spcPct val="0"/>
              </a:spcBef>
              <a:buNone/>
            </a:pPr>
            <a:endParaRPr lang="en-US" altLang="x-none" sz="1400" b="1" dirty="0">
              <a:solidFill>
                <a:schemeClr val="bg1"/>
              </a:solidFill>
              <a:ea typeface="Microsoft JhengHei" panose="020B0604030504040204" pitchFamily="2" charset="-120"/>
            </a:endParaRPr>
          </a:p>
        </p:txBody>
      </p:sp>
      <p:pic>
        <p:nvPicPr>
          <p:cNvPr id="4" name="图片占位符 12" descr="/Users/baoshuyu/Downloads/pexels-lisa-fotios-3197392.jpgpexels-lisa-fotios-3197392"/>
          <p:cNvPicPr>
            <a:picLocks noGrp="1" noChangeAspect="1"/>
          </p:cNvPicPr>
          <p:nvPr/>
        </p:nvPicPr>
        <p:blipFill>
          <a:blip r:embed="rId2" cstate="print"/>
          <a:srcRect t="15011" b="23193"/>
          <a:stretch>
            <a:fillRect/>
          </a:stretch>
        </p:blipFill>
        <p:spPr>
          <a:xfrm>
            <a:off x="1106170" y="2148840"/>
            <a:ext cx="6193155" cy="2551430"/>
          </a:xfrm>
          <a:prstGeom prst="rect">
            <a:avLst/>
          </a:prstGeom>
          <a:noFill/>
          <a:ln w="9525">
            <a:noFill/>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208530"/>
            <a:ext cx="10407015" cy="244030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       所谓创业资源是指创业过程所必需的，对创业有价值的一切东西，包括有形资源和无形资源，如人才、资本、技术、人脉等。创业者能否成功地利用创业机会，进而推动创业活动向前发展，通常取决于他们掌控和整合资源，以及对资源的利用能力。</a:t>
            </a:r>
          </a:p>
          <a:p>
            <a:pPr eaLnBrk="1" hangingPunct="1">
              <a:lnSpc>
                <a:spcPct val="114000"/>
              </a:lnSpc>
              <a:spcAft>
                <a:spcPts val="1000"/>
              </a:spcAft>
            </a:pPr>
            <a:r>
              <a:rPr lang="en-US" altLang="x-none" sz="1400" dirty="0">
                <a:latin typeface="Segoe UI" panose="020B0502040204020203" pitchFamily="2" charset="0"/>
              </a:rPr>
              <a:t>       创业过程中所体现出的卓越创业技能之一，就是能创造性地整合和运用创业资源，尤其是那种能够创造竞争优势，并带来持续竞争优势的战略资源。</a:t>
            </a:r>
          </a:p>
          <a:p>
            <a:pPr eaLnBrk="1" hangingPunct="1">
              <a:lnSpc>
                <a:spcPct val="114000"/>
              </a:lnSpc>
              <a:spcAft>
                <a:spcPts val="1000"/>
              </a:spcAft>
            </a:pPr>
            <a:r>
              <a:rPr lang="en-US" altLang="x-none" sz="1400" dirty="0">
                <a:latin typeface="Segoe UI" panose="020B0502040204020203" pitchFamily="2" charset="0"/>
              </a:rPr>
              <a:t>       新创企业成立之初，创业资源环境是其资源储备的基础，资源环境中的很多因素，例如区域环境因素、政策环境因素、行业环境因素等，往往决定着新创企业的成本、发展方向和初始资源获得的效率。</a:t>
            </a:r>
          </a:p>
          <a:p>
            <a:pPr eaLnBrk="1" hangingPunct="1">
              <a:lnSpc>
                <a:spcPct val="114000"/>
              </a:lnSpc>
              <a:spcAft>
                <a:spcPts val="1000"/>
              </a:spcAft>
            </a:pPr>
            <a:r>
              <a:rPr lang="en-US" altLang="x-none" sz="1400" dirty="0">
                <a:latin typeface="Segoe UI" panose="020B0502040204020203" pitchFamily="2" charset="0"/>
              </a:rPr>
              <a:t>       但企业要想发展、壮大，还应该有效地整合各种资源。 创业过程中，新创企业同样需要各种生产要素和支持条件，只有将这些要素和条件有效地组合，形成产品或服务，才能创造出新的价值。这些生产要素和支持条件就是创业资源的主要成分。</a:t>
            </a:r>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创业资源</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idx="4294967295"/>
          </p:nvPr>
        </p:nvSpPr>
        <p:spPr>
          <a:xfrm>
            <a:off x="838200" y="565150"/>
            <a:ext cx="10515600" cy="1079500"/>
          </a:xfrm>
        </p:spPr>
        <p:txBody>
          <a:bodyPr vert="horz" wrap="square" anchor="ctr"/>
          <a:lstStyle/>
          <a:p>
            <a:r>
              <a:rPr lang="zh-CN" altLang="en-US" dirty="0"/>
              <a:t>第</a:t>
            </a:r>
            <a:r>
              <a:rPr lang="en-US" altLang="zh-CN" dirty="0"/>
              <a:t>3</a:t>
            </a:r>
            <a:r>
              <a:rPr lang="zh-CN" altLang="en-US" dirty="0"/>
              <a:t>节 事业型创业的实现条件</a:t>
            </a:r>
          </a:p>
        </p:txBody>
      </p:sp>
      <p:sp>
        <p:nvSpPr>
          <p:cNvPr id="16388" name="圆角矩形 3"/>
          <p:cNvSpPr>
            <a:spLocks noChangeAspect="1"/>
          </p:cNvSpPr>
          <p:nvPr/>
        </p:nvSpPr>
        <p:spPr>
          <a:xfrm>
            <a:off x="839788" y="1690053"/>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3308350"/>
            <a:ext cx="539750" cy="541338"/>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2</a:t>
            </a:r>
            <a:endParaRPr lang="zh-CN" altLang="en-US" sz="2800" dirty="0">
              <a:solidFill>
                <a:srgbClr val="FFFFFF"/>
              </a:solidFill>
              <a:latin typeface="Segoe UI" panose="020B0502040204020203" pitchFamily="2" charset="0"/>
            </a:endParaRPr>
          </a:p>
        </p:txBody>
      </p:sp>
      <p:sp>
        <p:nvSpPr>
          <p:cNvPr id="16390" name="圆角矩形 5"/>
          <p:cNvSpPr>
            <a:spLocks noChangeAspect="1"/>
          </p:cNvSpPr>
          <p:nvPr/>
        </p:nvSpPr>
        <p:spPr>
          <a:xfrm>
            <a:off x="844233" y="4998720"/>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3</a:t>
            </a:r>
            <a:endParaRPr lang="zh-CN" altLang="en-US" sz="2800" dirty="0">
              <a:solidFill>
                <a:srgbClr val="FFFFFF"/>
              </a:solidFill>
              <a:latin typeface="Segoe UI" panose="020B0502040204020203" pitchFamily="2" charset="0"/>
            </a:endParaRPr>
          </a:p>
        </p:txBody>
      </p:sp>
      <p:sp>
        <p:nvSpPr>
          <p:cNvPr id="16393" name="文本框 9"/>
          <p:cNvSpPr txBox="1"/>
          <p:nvPr/>
        </p:nvSpPr>
        <p:spPr>
          <a:xfrm>
            <a:off x="1530985" y="1740535"/>
            <a:ext cx="1554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具有工匠精神</a:t>
            </a:r>
          </a:p>
        </p:txBody>
      </p:sp>
      <p:sp>
        <p:nvSpPr>
          <p:cNvPr id="16394" name="文本框 10"/>
          <p:cNvSpPr txBox="1"/>
          <p:nvPr/>
        </p:nvSpPr>
        <p:spPr>
          <a:xfrm>
            <a:off x="1530985" y="211074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特别是具有企业家精神是事业型创业的关键要素。企业家精神可以影响人们的思维方式和行为准则，用企业家的思维和准则开展工作，有助于职业发展，也有助于开发新事业。具有企业家精神的创业者往往有着强烈的事业追求，面对机会和风险，他们充满激情、意志坚定、不怕挫折、决策力强、知人善任、随机应变、善于学习，勇于进取。如果没有一位愿意去承担风险，具有企业家精神的人，就不会有事业型创业。</a:t>
            </a:r>
          </a:p>
        </p:txBody>
      </p:sp>
      <p:sp>
        <p:nvSpPr>
          <p:cNvPr id="16395" name="文本框 11"/>
          <p:cNvSpPr txBox="1"/>
          <p:nvPr/>
        </p:nvSpPr>
        <p:spPr>
          <a:xfrm>
            <a:off x="1530985" y="3382645"/>
            <a:ext cx="17830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有创业项目优势</a:t>
            </a:r>
          </a:p>
        </p:txBody>
      </p:sp>
      <p:sp>
        <p:nvSpPr>
          <p:cNvPr id="16396" name="文本框 12"/>
          <p:cNvSpPr txBox="1"/>
          <p:nvPr/>
        </p:nvSpPr>
        <p:spPr>
          <a:xfrm>
            <a:off x="1530985" y="3750945"/>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即有切实可行、为市场所欢迎的产品或服务项目。如今的事业型创业不仅需要创业者的投入和努力，也需要创业项目自身应有明显的优势，这一优势体现为具有一定门槛且有独特创新性，这样的创业才有可能通过知识和技术推动社会的财富增长。没有优势的项目很容易被别人模仿甚至超越。</a:t>
            </a:r>
          </a:p>
        </p:txBody>
      </p:sp>
      <p:sp>
        <p:nvSpPr>
          <p:cNvPr id="2" name="文本框 7"/>
          <p:cNvSpPr txBox="1"/>
          <p:nvPr/>
        </p:nvSpPr>
        <p:spPr>
          <a:xfrm>
            <a:off x="1530985" y="5039360"/>
            <a:ext cx="20116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有优势互补的团队</a:t>
            </a:r>
          </a:p>
        </p:txBody>
      </p:sp>
      <p:sp>
        <p:nvSpPr>
          <p:cNvPr id="3" name="文本框 8"/>
          <p:cNvSpPr txBox="1"/>
          <p:nvPr/>
        </p:nvSpPr>
        <p:spPr>
          <a:xfrm>
            <a:off x="1530985" y="5407660"/>
            <a:ext cx="9822815" cy="582295"/>
          </a:xfrm>
          <a:prstGeom prst="rect">
            <a:avLst/>
          </a:prstGeom>
          <a:noFill/>
          <a:ln w="9525">
            <a:noFill/>
          </a:ln>
        </p:spPr>
        <p:txBody>
          <a:bodyPr wrap="square">
            <a:spAutoFit/>
          </a:bodyPr>
          <a:lstStyle/>
          <a:p>
            <a:pPr eaLnBrk="1" hangingPunct="1">
              <a:lnSpc>
                <a:spcPct val="114000"/>
              </a:lnSpc>
              <a:spcAft>
                <a:spcPts val="1000"/>
              </a:spcAft>
            </a:pPr>
            <a:r>
              <a:rPr lang="zh-CN" altLang="en-US" sz="1400" dirty="0">
                <a:latin typeface="Segoe UI" panose="020B0502040204020203" pitchFamily="2" charset="0"/>
              </a:rPr>
              <a:t>当下的创业早已不是过去那种仅靠单打独斗、卖力气就能成功的，特别是追求大格局的事业型创业更需要优势互补的创业团队相互配合，创业队伍中既要有人懂市场、技术、管理，也要有人懂财务管理，会经济核算，能经济合理地使用资金等。</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47420" y="2208530"/>
            <a:ext cx="10407015" cy="268605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       在诸多创业资源中，创业者资源是最具根本性的，因为这些资源都是由创业者拥有并控制的。尽管与已存在的进入成熟发展期的大公司相比，创业初期的资源比较匮乏，但实上创业者所拥有的创业精神、独特创意以及人脉关系等资源，却同样具有战略性。</a:t>
            </a:r>
          </a:p>
          <a:p>
            <a:pPr eaLnBrk="1" hangingPunct="1">
              <a:lnSpc>
                <a:spcPct val="114000"/>
              </a:lnSpc>
              <a:spcAft>
                <a:spcPts val="1000"/>
              </a:spcAft>
            </a:pPr>
            <a:r>
              <a:rPr lang="zh-CN" altLang="en-US" sz="1400" dirty="0">
                <a:latin typeface="Segoe UI" panose="020B0502040204020203" pitchFamily="2" charset="0"/>
              </a:rPr>
              <a:t>       白</a:t>
            </a:r>
            <a:r>
              <a:rPr lang="en-US" altLang="x-none" sz="1400" dirty="0">
                <a:latin typeface="Segoe UI" panose="020B0502040204020203" pitchFamily="2" charset="0"/>
              </a:rPr>
              <a:t>手起家的人往往缺少资源的支持，比如，不少创业者为找不到创业资金而苦恼。其实，资金只是创业资源之一，对于有些行业而言甚至不是最重要的资源。市场上充斥着缺乏出路的资金，所缺的是懂得有效运用他们的公司和创业者。</a:t>
            </a:r>
          </a:p>
          <a:p>
            <a:pPr eaLnBrk="1" hangingPunct="1">
              <a:lnSpc>
                <a:spcPct val="114000"/>
              </a:lnSpc>
              <a:spcAft>
                <a:spcPts val="1000"/>
              </a:spcAft>
            </a:pPr>
            <a:r>
              <a:rPr lang="en-US" altLang="x-none" sz="1400" dirty="0">
                <a:latin typeface="Segoe UI" panose="020B0502040204020203" pitchFamily="2" charset="0"/>
              </a:rPr>
              <a:t>       创业者最好在创业前就学会如何面对非常有限的资源，提早进行充足的准备和积累。其中一个好办法是在没有正式创业之前尽量在目前的工作中模拟创业，确认一下所需要的创业资源是否能获得并掌控，还要按真实情景尝试整合资源的有效性，使自己适应将来需要面对的相似环境。</a:t>
            </a:r>
          </a:p>
          <a:p>
            <a:pPr eaLnBrk="1" hangingPunct="1">
              <a:lnSpc>
                <a:spcPct val="114000"/>
              </a:lnSpc>
              <a:spcAft>
                <a:spcPts val="1000"/>
              </a:spcAft>
            </a:pPr>
            <a:r>
              <a:rPr lang="en-US" altLang="x-none" sz="1400" dirty="0">
                <a:latin typeface="Segoe UI" panose="020B0502040204020203" pitchFamily="2" charset="0"/>
              </a:rPr>
              <a:t>       创业总是和创新、创造及创造财富联系在一起。一位创业者结合自身创业经历提出了这样的观点∶缺少资金、设备、雇员等资源，从某种程度看也是一种优势，因为这会迫使创业者为了确保新创企业持续发展，集中使用有限的资源去获得更多的价值创造。</a:t>
            </a:r>
          </a:p>
        </p:txBody>
      </p:sp>
      <p:sp>
        <p:nvSpPr>
          <p:cNvPr id="30723"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1</a:t>
            </a:r>
            <a:r>
              <a:rPr lang="zh-CN" altLang="en-US" dirty="0"/>
              <a:t>节 创业资源</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770063"/>
            <a:ext cx="539750" cy="539750"/>
          </a:xfrm>
          <a:prstGeom prst="roundRect">
            <a:avLst>
              <a:gd name="adj" fmla="val 16667"/>
            </a:avLst>
          </a:prstGeom>
          <a:solidFill>
            <a:schemeClr val="accent2"/>
          </a:solidFill>
          <a:ln w="9525">
            <a:noFill/>
          </a:ln>
        </p:spPr>
        <p:txBody>
          <a:bodyPr anchor="ctr"/>
          <a:lstStyle/>
          <a:p>
            <a:pPr algn="ctr" eaLnBrk="1" hangingPunct="1"/>
            <a:r>
              <a:rPr lang="en-US" altLang="x-none" sz="2800" dirty="0">
                <a:solidFill>
                  <a:srgbClr val="FFFFFF"/>
                </a:solidFill>
                <a:latin typeface="Segoe UI" panose="020B0502040204020203" pitchFamily="2" charset="0"/>
              </a:rPr>
              <a:t>1</a:t>
            </a:r>
            <a:endParaRPr lang="zh-CN" altLang="en-US" sz="2800" dirty="0">
              <a:solidFill>
                <a:srgbClr val="FFFFFF"/>
              </a:solidFill>
              <a:latin typeface="Segoe UI" panose="020B0502040204020203" pitchFamily="2" charset="0"/>
            </a:endParaRPr>
          </a:p>
        </p:txBody>
      </p:sp>
      <p:sp>
        <p:nvSpPr>
          <p:cNvPr id="16389" name="圆角矩形 4"/>
          <p:cNvSpPr>
            <a:spLocks noChangeAspect="1"/>
          </p:cNvSpPr>
          <p:nvPr/>
        </p:nvSpPr>
        <p:spPr>
          <a:xfrm>
            <a:off x="839788" y="332232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2</a:t>
            </a:r>
          </a:p>
        </p:txBody>
      </p:sp>
      <p:sp>
        <p:nvSpPr>
          <p:cNvPr id="16393" name="文本框 9"/>
          <p:cNvSpPr txBox="1"/>
          <p:nvPr/>
        </p:nvSpPr>
        <p:spPr>
          <a:xfrm>
            <a:off x="1530985" y="1820545"/>
            <a:ext cx="10972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职业资源</a:t>
            </a:r>
          </a:p>
        </p:txBody>
      </p:sp>
      <p:sp>
        <p:nvSpPr>
          <p:cNvPr id="16394" name="文本框 10"/>
          <p:cNvSpPr txBox="1"/>
          <p:nvPr/>
        </p:nvSpPr>
        <p:spPr>
          <a:xfrm>
            <a:off x="1530985" y="2190750"/>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对创业者来说，效用最明显的是职业资源。所谓职业资源，即创业者在创业之前，为他人工作时所积累的各种资源，特别是在职场积累的相关经验，包括经营管理、团队建设、市场营销、企业理财、公共关系等相关经验。研究表明∶ 90%以上的创业者开创的公司都与他们曾经工作过的公司具有相同的市场、技术和领域，另一项研究表明，成功的创业者通常拥有8～10 年的相关工作经历，受过良好的教育。</a:t>
            </a:r>
          </a:p>
        </p:txBody>
      </p:sp>
      <p:sp>
        <p:nvSpPr>
          <p:cNvPr id="16395" name="文本框 11"/>
          <p:cNvSpPr txBox="1"/>
          <p:nvPr/>
        </p:nvSpPr>
        <p:spPr>
          <a:xfrm>
            <a:off x="1530985" y="3396615"/>
            <a:ext cx="13258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企业家精神</a:t>
            </a:r>
          </a:p>
        </p:txBody>
      </p:sp>
      <p:sp>
        <p:nvSpPr>
          <p:cNvPr id="16396" name="文本框 12"/>
          <p:cNvSpPr txBox="1"/>
          <p:nvPr/>
        </p:nvSpPr>
        <p:spPr>
          <a:xfrm>
            <a:off x="1530985" y="3764915"/>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企业家精神主要是指创业主体在创业过程中所表现出来的精神特征，它包括∶开拓与创新精神、具有远大的目标追求、强烈的合作精神、勇于冒险的精神、充满理性与智慧、具有强烈的社会责任感和诚信精神等。在创业阶段，由于企业规模较小，因此管理要求及人才需求不像成长期那样高，创业者的企业家精神和素质应该是创业阶段最关键的资源。</a:t>
            </a:r>
          </a:p>
        </p:txBody>
      </p:sp>
      <p:sp>
        <p:nvSpPr>
          <p:cNvPr id="7"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创造者个人资源</a:t>
            </a:r>
          </a:p>
        </p:txBody>
      </p:sp>
      <p:sp>
        <p:nvSpPr>
          <p:cNvPr id="2" name="圆角矩形 4"/>
          <p:cNvSpPr>
            <a:spLocks noChangeAspect="1"/>
          </p:cNvSpPr>
          <p:nvPr/>
        </p:nvSpPr>
        <p:spPr>
          <a:xfrm>
            <a:off x="839788" y="4758055"/>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3</a:t>
            </a:r>
          </a:p>
        </p:txBody>
      </p:sp>
      <p:sp>
        <p:nvSpPr>
          <p:cNvPr id="3" name="文本框 11"/>
          <p:cNvSpPr txBox="1"/>
          <p:nvPr/>
        </p:nvSpPr>
        <p:spPr>
          <a:xfrm>
            <a:off x="1530985" y="4832350"/>
            <a:ext cx="1554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自有资金资源</a:t>
            </a:r>
          </a:p>
        </p:txBody>
      </p:sp>
      <p:sp>
        <p:nvSpPr>
          <p:cNvPr id="4" name="文本框 12"/>
          <p:cNvSpPr txBox="1"/>
          <p:nvPr/>
        </p:nvSpPr>
        <p:spPr>
          <a:xfrm>
            <a:off x="1530985" y="520065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是指创业者本人及家庭可以随时支配的现金和银行存款。充足的资金将有助于加速新创企业的发展。高科技新创企业无论是进行产品研发还是生产销售都需要大量的资金。而且，新创企业往往由于资产不足而缺乏抵押能力，很难从银行得到足够的贷款，这更使得资金资源成为企业高速发展的瓶颈。因此，如何有效地获得资金资源是每个创业者首先必须解决的问题。</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圆角矩形 3"/>
          <p:cNvSpPr>
            <a:spLocks noChangeAspect="1"/>
          </p:cNvSpPr>
          <p:nvPr/>
        </p:nvSpPr>
        <p:spPr>
          <a:xfrm>
            <a:off x="839788" y="1770063"/>
            <a:ext cx="539750" cy="539750"/>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4</a:t>
            </a:r>
          </a:p>
        </p:txBody>
      </p:sp>
      <p:sp>
        <p:nvSpPr>
          <p:cNvPr id="16389" name="圆角矩形 4"/>
          <p:cNvSpPr>
            <a:spLocks noChangeAspect="1"/>
          </p:cNvSpPr>
          <p:nvPr/>
        </p:nvSpPr>
        <p:spPr>
          <a:xfrm>
            <a:off x="839788" y="3322320"/>
            <a:ext cx="539750" cy="541338"/>
          </a:xfrm>
          <a:prstGeom prst="roundRect">
            <a:avLst>
              <a:gd name="adj" fmla="val 16667"/>
            </a:avLst>
          </a:prstGeom>
          <a:solidFill>
            <a:schemeClr val="accent2"/>
          </a:solidFill>
          <a:ln w="9525">
            <a:noFill/>
          </a:ln>
        </p:spPr>
        <p:txBody>
          <a:bodyPr anchor="ctr"/>
          <a:lstStyle/>
          <a:p>
            <a:pPr algn="ctr" eaLnBrk="1" hangingPunct="1"/>
            <a:r>
              <a:rPr lang="en-US" altLang="zh-CN" sz="2800" dirty="0">
                <a:solidFill>
                  <a:srgbClr val="FFFFFF"/>
                </a:solidFill>
                <a:latin typeface="Segoe UI" panose="020B0502040204020203" pitchFamily="2" charset="0"/>
              </a:rPr>
              <a:t>5</a:t>
            </a:r>
          </a:p>
        </p:txBody>
      </p:sp>
      <p:sp>
        <p:nvSpPr>
          <p:cNvPr id="16393" name="文本框 9"/>
          <p:cNvSpPr txBox="1"/>
          <p:nvPr/>
        </p:nvSpPr>
        <p:spPr>
          <a:xfrm>
            <a:off x="1530985" y="1820545"/>
            <a:ext cx="1554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技术专长资源</a:t>
            </a:r>
          </a:p>
        </p:txBody>
      </p:sp>
      <p:sp>
        <p:nvSpPr>
          <p:cNvPr id="16394" name="文本框 10"/>
          <p:cNvSpPr txBox="1"/>
          <p:nvPr/>
        </p:nvSpPr>
        <p:spPr>
          <a:xfrm>
            <a:off x="1530985" y="219075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这里说的技术专长，包括有形的和无形的。有形的是指已申请成功的发明专利、实用新型专利和外观专利，或者是某一领域公认的专家，如注册会计师、律师、高级美工师、设计师、工程师、医生、心理咨询师等;无形的是指专有技术、科研成果或者对某个特定行业和领域的深入研究。创业成功的关键是找到成功的创业项目。</a:t>
            </a:r>
          </a:p>
        </p:txBody>
      </p:sp>
      <p:sp>
        <p:nvSpPr>
          <p:cNvPr id="16395" name="文本框 11"/>
          <p:cNvSpPr txBox="1"/>
          <p:nvPr/>
        </p:nvSpPr>
        <p:spPr>
          <a:xfrm>
            <a:off x="1530985" y="3396615"/>
            <a:ext cx="1554480" cy="368300"/>
          </a:xfrm>
          <a:prstGeom prst="rect">
            <a:avLst/>
          </a:prstGeom>
          <a:noFill/>
          <a:ln w="9525">
            <a:noFill/>
          </a:ln>
        </p:spPr>
        <p:txBody>
          <a:bodyPr wrap="none">
            <a:spAutoFit/>
          </a:bodyPr>
          <a:lstStyle/>
          <a:p>
            <a:pPr algn="l" eaLnBrk="1" hangingPunct="1"/>
            <a:r>
              <a:rPr lang="en-US" altLang="x-none" dirty="0">
                <a:solidFill>
                  <a:schemeClr val="accent2"/>
                </a:solidFill>
                <a:latin typeface="Segoe UI" panose="020B0502040204020203" pitchFamily="2" charset="0"/>
              </a:rPr>
              <a:t>创业团队资源</a:t>
            </a:r>
          </a:p>
        </p:txBody>
      </p:sp>
      <p:sp>
        <p:nvSpPr>
          <p:cNvPr id="16396" name="文本框 12"/>
          <p:cNvSpPr txBox="1"/>
          <p:nvPr/>
        </p:nvSpPr>
        <p:spPr>
          <a:xfrm>
            <a:off x="1530985" y="3764915"/>
            <a:ext cx="9822815" cy="107378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有了优质的创业项目，还要看是谁去实施。如果拥有优秀的创业团队，即使缺乏充足的创业资金，也能使得这个项目快速运转，并实现盈利。相反，如果缺乏高效的创业团队，即便创业项目再好、创业资金再多，也难逃失败的命运。要打造一个优秀的创业团队，除了需要创业领航人具有识人的慧眼、容人的胸襟之外，还需要创业专家的指导，因为这个团队的形成，是一个"大浪淘沙"的过程。</a:t>
            </a:r>
          </a:p>
        </p:txBody>
      </p:sp>
      <p:sp>
        <p:nvSpPr>
          <p:cNvPr id="7"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2</a:t>
            </a:r>
            <a:r>
              <a:rPr lang="zh-CN" altLang="en-US" dirty="0"/>
              <a:t>节 创造者个人资源</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3807460"/>
          </a:xfrm>
          <a:prstGeom prst="rect">
            <a:avLst/>
          </a:prstGeom>
          <a:noFill/>
          <a:ln w="9525">
            <a:noFill/>
          </a:ln>
        </p:spPr>
        <p:txBody>
          <a:bodyPr wrap="square">
            <a:spAutoFit/>
          </a:bodyPr>
          <a:lstStyle/>
          <a:p>
            <a:pPr eaLnBrk="1" hangingPunct="1">
              <a:lnSpc>
                <a:spcPct val="114000"/>
              </a:lnSpc>
              <a:spcAft>
                <a:spcPts val="1000"/>
              </a:spcAft>
            </a:pPr>
            <a:r>
              <a:rPr lang="en-US" altLang="x-none" sz="1400" b="1" dirty="0">
                <a:latin typeface="Segoe UI" panose="020B0502040204020203" pitchFamily="2" charset="0"/>
              </a:rPr>
              <a:t>财政扶持政策∶</a:t>
            </a:r>
            <a:r>
              <a:rPr lang="en-US" altLang="x-none" sz="1400" dirty="0">
                <a:latin typeface="Segoe UI" panose="020B0502040204020203" pitchFamily="2" charset="0"/>
              </a:rPr>
              <a:t>中央财政预算设立中小企业科，安排扶持中小企业发展专项资金;地方政府根据实际情况为中小企业提供财政支持。</a:t>
            </a:r>
          </a:p>
          <a:p>
            <a:pPr eaLnBrk="1" hangingPunct="1">
              <a:lnSpc>
                <a:spcPct val="114000"/>
              </a:lnSpc>
              <a:spcAft>
                <a:spcPts val="1000"/>
              </a:spcAft>
            </a:pPr>
            <a:r>
              <a:rPr lang="en-US" altLang="x-none" sz="1400" b="1" dirty="0">
                <a:latin typeface="Segoe UI" panose="020B0502040204020203" pitchFamily="2" charset="0"/>
              </a:rPr>
              <a:t>融资政策∶</a:t>
            </a:r>
            <a:r>
              <a:rPr lang="en-US" altLang="x-none" sz="1400" dirty="0">
                <a:latin typeface="Segoe UI" panose="020B0502040204020203" pitchFamily="2" charset="0"/>
              </a:rPr>
              <a:t>人民银行加强信贷政策指导，改善中小企业融资环境;鼓励商业银行调整信贷结构，加大对中小企业的信贷支持。</a:t>
            </a:r>
          </a:p>
          <a:p>
            <a:pPr eaLnBrk="1" hangingPunct="1">
              <a:lnSpc>
                <a:spcPct val="114000"/>
              </a:lnSpc>
              <a:spcAft>
                <a:spcPts val="1000"/>
              </a:spcAft>
            </a:pPr>
            <a:r>
              <a:rPr lang="en-US" altLang="x-none" sz="1400" b="1" dirty="0">
                <a:latin typeface="Segoe UI" panose="020B0502040204020203" pitchFamily="2" charset="0"/>
              </a:rPr>
              <a:t>税收政策∶</a:t>
            </a:r>
            <a:r>
              <a:rPr lang="en-US" altLang="x-none" sz="1400" dirty="0">
                <a:latin typeface="Segoe UI" panose="020B0502040204020203" pitchFamily="2" charset="0"/>
              </a:rPr>
              <a:t> 国务院和省级人民政府对符合下列条件之一的中小企业，在一定期限内给予税收优惠</a:t>
            </a:r>
            <a:r>
              <a:rPr lang="zh-CN" altLang="en-US" sz="1400" dirty="0">
                <a:latin typeface="Segoe UI" panose="020B0502040204020203" pitchFamily="2" charset="0"/>
              </a:rPr>
              <a:t>。</a:t>
            </a:r>
          </a:p>
          <a:p>
            <a:pPr eaLnBrk="1" hangingPunct="1">
              <a:lnSpc>
                <a:spcPct val="114000"/>
              </a:lnSpc>
              <a:spcAft>
                <a:spcPts val="1000"/>
              </a:spcAft>
            </a:pPr>
            <a:r>
              <a:rPr lang="en-US" altLang="x-none" sz="1400" b="1" dirty="0">
                <a:latin typeface="Segoe UI" panose="020B0502040204020203" pitchFamily="2" charset="0"/>
              </a:rPr>
              <a:t>科技政策∶</a:t>
            </a:r>
            <a:r>
              <a:rPr lang="en-US" altLang="x-none" sz="1400" dirty="0">
                <a:latin typeface="Segoe UI" panose="020B0502040204020203" pitchFamily="2" charset="0"/>
              </a:rPr>
              <a:t>国家制定政策鼓励中小企业按照市场需要，开发新产品，采用先进的技术、生产工艺和设备，提高产品质量。</a:t>
            </a:r>
          </a:p>
          <a:p>
            <a:pPr eaLnBrk="1" hangingPunct="1">
              <a:lnSpc>
                <a:spcPct val="114000"/>
              </a:lnSpc>
              <a:spcAft>
                <a:spcPts val="1000"/>
              </a:spcAft>
            </a:pPr>
            <a:r>
              <a:rPr lang="en-US" altLang="x-none" sz="1400" b="1" dirty="0">
                <a:latin typeface="Segoe UI" panose="020B0502040204020203" pitchFamily="2" charset="0"/>
              </a:rPr>
              <a:t>产业政策∶</a:t>
            </a:r>
            <a:r>
              <a:rPr lang="en-US" altLang="x-none" sz="1400" dirty="0">
                <a:latin typeface="Segoe UI" panose="020B0502040204020203" pitchFamily="2" charset="0"/>
              </a:rPr>
              <a:t>对我国境内新办软件生产企业、集成电路设计企业和生产线宽小于0.8 微米（含0.8 微米）的集成电路生产企业，经认定后，自开始获利年度起，第一年和第二年免征企业所得税，第三年至第五年减半征收企业所得税等。</a:t>
            </a:r>
          </a:p>
          <a:p>
            <a:pPr eaLnBrk="1" hangingPunct="1">
              <a:lnSpc>
                <a:spcPct val="114000"/>
              </a:lnSpc>
              <a:spcAft>
                <a:spcPts val="1000"/>
              </a:spcAft>
            </a:pPr>
            <a:r>
              <a:rPr lang="en-US" altLang="x-none" sz="1400" b="1" dirty="0">
                <a:latin typeface="Segoe UI" panose="020B0502040204020203" pitchFamily="2" charset="0"/>
              </a:rPr>
              <a:t>中介服务政策∶</a:t>
            </a:r>
            <a:r>
              <a:rPr lang="en-US" altLang="x-none" sz="1400" dirty="0">
                <a:latin typeface="Segoe UI" panose="020B0502040204020203" pitchFamily="2" charset="0"/>
              </a:rPr>
              <a:t>政府有关部门在规划、用地、财政等方面提供政策支持，推进建立各类技术服务机构，建立生产力促进中心和科技企业孵化基地。</a:t>
            </a:r>
          </a:p>
          <a:p>
            <a:pPr eaLnBrk="1" hangingPunct="1">
              <a:lnSpc>
                <a:spcPct val="114000"/>
              </a:lnSpc>
              <a:spcAft>
                <a:spcPts val="1000"/>
              </a:spcAft>
            </a:pPr>
            <a:r>
              <a:rPr lang="en-US" altLang="x-none" sz="1400" b="1" dirty="0">
                <a:latin typeface="Segoe UI" panose="020B0502040204020203" pitchFamily="2" charset="0"/>
              </a:rPr>
              <a:t>创业扶持政策∶</a:t>
            </a:r>
            <a:r>
              <a:rPr lang="en-US" altLang="x-none" sz="1400" dirty="0">
                <a:latin typeface="Segoe UI" panose="020B0502040204020203" pitchFamily="2" charset="0"/>
              </a:rPr>
              <a:t>政府有关部门在城乡建设规划中合理安排必要的场地和设施，支持创办中小企业;地方政府应为创业人员提供工商、财税、融资、劳动用工、社会保障等方面的政策咨询和信息服务;鼓励依法以工业产权或者非专利技术等投资参与创办中小企业。</a:t>
            </a:r>
          </a:p>
        </p:txBody>
      </p:sp>
      <p:sp>
        <p:nvSpPr>
          <p:cNvPr id="18437" name="文本框 175"/>
          <p:cNvSpPr txBox="1"/>
          <p:nvPr/>
        </p:nvSpPr>
        <p:spPr>
          <a:xfrm>
            <a:off x="975043" y="1806575"/>
            <a:ext cx="201549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一、政策资源</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创业者的外部资源</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13188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人才对于新创企业的成长和发展越来越重要。事实上，当代企业管理下的人才已经由传统的"劳动力"概念转变为"人力资本"的概念。高素质人才的获取和开发，成为现代企业可持续发展的关键;而对于高科技企业来说，因为其更大的知识比重，人才资源则更为重要。企业最宝贵的资源是人，如何努力创造吸引人才的条件，为企业吸引和留住人才，整合人才资源以获得长期持续发展的内在动力，已成为新创企业当前一项十分迫切的任务。目前，令一些创业者最头痛的事情，不再是技术上的问题，也不再是企业赚多赚少的问题，而是人才资源短缺的问题。</a:t>
            </a:r>
          </a:p>
        </p:txBody>
      </p:sp>
      <p:sp>
        <p:nvSpPr>
          <p:cNvPr id="18437" name="文本框 175"/>
          <p:cNvSpPr txBox="1"/>
          <p:nvPr/>
        </p:nvSpPr>
        <p:spPr>
          <a:xfrm>
            <a:off x="975043" y="1806575"/>
            <a:ext cx="201549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二、人才资源</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创业者的外部资源</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280352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在初创时期，企业没有知名度和影响力，如果没有一定的人脉资源，要开辟市场，那是十分困难的，尤其是在我国这个从古至今都很重视人情关系的国度里。一个创业者如果不能在最短时间内建立自己最广泛的人际网络，那他的创业一定会非常艰难，即使其初期能够依靠领先技术或者自身素质，比如吃苦耐劳或精打细算，获得某种程度上的成功，他的事业也难以做大。</a:t>
            </a:r>
          </a:p>
          <a:p>
            <a:pPr eaLnBrk="1" hangingPunct="1">
              <a:lnSpc>
                <a:spcPct val="114000"/>
              </a:lnSpc>
              <a:spcAft>
                <a:spcPts val="1000"/>
              </a:spcAft>
            </a:pPr>
            <a:r>
              <a:rPr lang="en-US" altLang="x-none" sz="1400" dirty="0">
                <a:latin typeface="Segoe UI" panose="020B0502040204020203" pitchFamily="2" charset="0"/>
              </a:rPr>
              <a:t>人脉资源中非常重要的是同学。在创业专家研究的上千例创业者中，有许多成功者的身后都可以看到同学的身影，有少年时代的同学，有大学时代的同学，还有如进修班、研修班的同学。比如新东方的几个核心创建者中，俞敏洪和王强是同班同学，徐小平是俞敏共在北大时的音乐老师。基于对创业的激情和追求，俞敏洪认为新东方需要王强、徐小平这样的优秀人才，于是他放手让他们使用新东方的牌子，充分发挥自己的特长，承担起基础英语培训、留学、签证、移民和咨询等新业务，由此奠定了新东方"三驾马车"的格局。</a:t>
            </a:r>
          </a:p>
          <a:p>
            <a:pPr eaLnBrk="1" hangingPunct="1">
              <a:lnSpc>
                <a:spcPct val="114000"/>
              </a:lnSpc>
              <a:spcAft>
                <a:spcPts val="1000"/>
              </a:spcAft>
            </a:pPr>
            <a:r>
              <a:rPr lang="en-US" altLang="x-none" sz="1400" dirty="0">
                <a:latin typeface="Segoe UI" panose="020B0502040204020203" pitchFamily="2" charset="0"/>
              </a:rPr>
              <a:t>人脉资源中还应重视朋友资源。一个创业者，三教九流的朋友都要交，朋友犹如资本金，对创业者来说是多多益善。"多一个朋友多一条路"是至理名言。</a:t>
            </a:r>
          </a:p>
        </p:txBody>
      </p:sp>
      <p:sp>
        <p:nvSpPr>
          <p:cNvPr id="18437" name="文本框 175"/>
          <p:cNvSpPr txBox="1"/>
          <p:nvPr/>
        </p:nvSpPr>
        <p:spPr>
          <a:xfrm>
            <a:off x="975043" y="1806575"/>
            <a:ext cx="323723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三、创业者的人脉资源</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创业者的外部资源</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专业机构对于信息的搜集、处理和传递，可以为创业者制定研发、购、生产和销售的决策提供指导和参考。对于高科技新创企业来说，由于竞争十分激烈，就更加需要丰富、及时、准确的信息，以争取到更多的要素资源。这种信息如果由创业者通过市场调研分析获得，成本可能过高。因此，它们一般由专业机构提供。</a:t>
            </a:r>
          </a:p>
        </p:txBody>
      </p:sp>
      <p:sp>
        <p:nvSpPr>
          <p:cNvPr id="18437" name="文本框 175"/>
          <p:cNvSpPr txBox="1"/>
          <p:nvPr/>
        </p:nvSpPr>
        <p:spPr>
          <a:xfrm>
            <a:off x="975043" y="1806575"/>
            <a:ext cx="201549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四、信息资源</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3</a:t>
            </a:r>
            <a:r>
              <a:rPr lang="zh-CN" altLang="en-US" dirty="0"/>
              <a:t>节 创业者的外部资源</a:t>
            </a:r>
          </a:p>
        </p:txBody>
      </p:sp>
      <p:sp>
        <p:nvSpPr>
          <p:cNvPr id="3" name="文本框 10"/>
          <p:cNvSpPr txBox="1"/>
          <p:nvPr/>
        </p:nvSpPr>
        <p:spPr>
          <a:xfrm>
            <a:off x="975360" y="4068445"/>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任何企业都要有生产和经营的场所，新创企业也不例外，这是企业存在的首要条件之一。如为专业人员提供舒适的研究开发环境和高速网络通信系统，为市场人员提供便捷的商务中心和配套设施等，将有助于新创企业更快更好地成长。</a:t>
            </a:r>
          </a:p>
        </p:txBody>
      </p:sp>
      <p:sp>
        <p:nvSpPr>
          <p:cNvPr id="4" name="文本框 175"/>
          <p:cNvSpPr txBox="1"/>
          <p:nvPr/>
        </p:nvSpPr>
        <p:spPr>
          <a:xfrm>
            <a:off x="975043" y="3446145"/>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五、经营场所资源</a:t>
            </a:r>
          </a:p>
        </p:txBody>
      </p:sp>
      <p:sp>
        <p:nvSpPr>
          <p:cNvPr id="5" name="文本框 10"/>
          <p:cNvSpPr txBox="1"/>
          <p:nvPr/>
        </p:nvSpPr>
        <p:spPr>
          <a:xfrm>
            <a:off x="975360" y="539242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高科技企业的创业者大多是科技人员出身，他们本身具备较强的科研能力，但是对于企业管理知识往往有所欠缺，因此很多新创的高科技企业都因管理不善而失败，这意味着拥有一套完整而高效的管理制度是新创企业的宝贵资源。当然，在企业缺乏这一资源时，专业的管理咨询公司将有助于提高新创企业的生产和运作效率。</a:t>
            </a:r>
          </a:p>
        </p:txBody>
      </p:sp>
      <p:sp>
        <p:nvSpPr>
          <p:cNvPr id="6" name="文本框 175"/>
          <p:cNvSpPr txBox="1"/>
          <p:nvPr/>
        </p:nvSpPr>
        <p:spPr>
          <a:xfrm>
            <a:off x="975043" y="4770120"/>
            <a:ext cx="201549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六、管理资源</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1174115" y="3863340"/>
            <a:ext cx="9822815" cy="120142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企业的资源整合一般要经历汇聚、匹配和合理利用等一系列过程，对系统内的资源进行重构，使资源布局更合理、更具柔韧性和可挖掘性，最终形成适应新创企业发展的的资源体系。</a:t>
            </a:r>
          </a:p>
          <a:p>
            <a:pPr eaLnBrk="1" hangingPunct="1">
              <a:lnSpc>
                <a:spcPct val="114000"/>
              </a:lnSpc>
              <a:spcAft>
                <a:spcPts val="1000"/>
              </a:spcAft>
            </a:pPr>
            <a:r>
              <a:rPr lang="en-US" altLang="x-none" sz="1400" dirty="0">
                <a:latin typeface="Segoe UI" panose="020B0502040204020203" pitchFamily="2" charset="0"/>
              </a:rPr>
              <a:t>资源整合能力是强调从外部环境中获取所需资源的基础上，新创企业内部构建组合资源以及利用配置资源的一种动态能力，可以从资源的构建能力和资源的利用能力两方面来反映。</a:t>
            </a:r>
          </a:p>
        </p:txBody>
      </p:sp>
      <p:sp>
        <p:nvSpPr>
          <p:cNvPr id="2"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资源整合</a:t>
            </a:r>
          </a:p>
        </p:txBody>
      </p:sp>
      <p:sp>
        <p:nvSpPr>
          <p:cNvPr id="30737" name="文本框 22"/>
          <p:cNvSpPr txBox="1"/>
          <p:nvPr/>
        </p:nvSpPr>
        <p:spPr>
          <a:xfrm>
            <a:off x="1174115" y="1878330"/>
            <a:ext cx="9822815" cy="1630045"/>
          </a:xfrm>
          <a:prstGeom prst="rect">
            <a:avLst/>
          </a:prstGeom>
          <a:noFill/>
          <a:ln w="9525">
            <a:noFill/>
          </a:ln>
        </p:spPr>
        <p:txBody>
          <a:bodyPr wrap="square">
            <a:spAutoFit/>
          </a:bodyPr>
          <a:lstStyle/>
          <a:p>
            <a:pPr algn="l" eaLnBrk="1" hangingPunct="1">
              <a:lnSpc>
                <a:spcPct val="125000"/>
              </a:lnSpc>
              <a:spcAft>
                <a:spcPts val="800"/>
              </a:spcAft>
            </a:pPr>
            <a:r>
              <a:rPr lang="en-US" altLang="x-none" sz="1600" dirty="0">
                <a:solidFill>
                  <a:srgbClr val="354B5E"/>
                </a:solidFill>
                <a:latin typeface="Segoe UI" panose="020B0502040204020203" pitchFamily="2" charset="0"/>
              </a:rPr>
              <a:t>所谓资源整合，就是将一些看起来彼此不相关的事物加以组合，创造出一种新生事物，使各种资源自身的价值得到增值的过程。其目的是通过一系列管理、运作、协调和重新安排，提升新创企业的竞争力。资源整合是一个复杂的过程，既有对原有资源的分析、重构和利用，又是一个构建新资源的过程;既要消除原有系统中的冗余，又要将新系统有机糅合形成一个互动的整体，最终达到"1＋1&gt;2"的效果。对新创企业而言，资源整合的过程还是提升核心竞争力的过程。</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获得政府支持应该是一家企业战略的重要组成部分，在中国更是如此。但如果把政府支持当作企业策略的全部，这样的企业是很难成功的。</a:t>
            </a:r>
          </a:p>
        </p:txBody>
      </p:sp>
      <p:sp>
        <p:nvSpPr>
          <p:cNvPr id="18437" name="文本框 175"/>
          <p:cNvSpPr txBox="1"/>
          <p:nvPr/>
        </p:nvSpPr>
        <p:spPr>
          <a:xfrm>
            <a:off x="975043" y="1806575"/>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一、政府资源整合</a:t>
            </a:r>
          </a:p>
        </p:txBody>
      </p:sp>
      <p:sp>
        <p:nvSpPr>
          <p:cNvPr id="3" name="文本框 10"/>
          <p:cNvSpPr txBox="1"/>
          <p:nvPr/>
        </p:nvSpPr>
        <p:spPr>
          <a:xfrm>
            <a:off x="975360" y="3863975"/>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明智的创业者，在创业之前，如果已有意向从事某个行业的事业，他就会尽自己的所能去结识这个行业里的知名人士，虚心向这些知名人士或成功人于请教，聆听他们的教诲，讨要他们的名片，把这些作为重要的资源储备起来，以便在将来发挥作用，帮助自己解决许多实际问题。</a:t>
            </a:r>
          </a:p>
        </p:txBody>
      </p:sp>
      <p:sp>
        <p:nvSpPr>
          <p:cNvPr id="4" name="文本框 175"/>
          <p:cNvSpPr txBox="1"/>
          <p:nvPr/>
        </p:nvSpPr>
        <p:spPr>
          <a:xfrm>
            <a:off x="975043" y="3241675"/>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二、人脉资源整合</a:t>
            </a:r>
          </a:p>
        </p:txBody>
      </p:sp>
      <p:sp>
        <p:nvSpPr>
          <p:cNvPr id="5" name="文本框 10"/>
          <p:cNvSpPr txBox="1"/>
          <p:nvPr/>
        </p:nvSpPr>
        <p:spPr>
          <a:xfrm>
            <a:off x="975360" y="5450840"/>
            <a:ext cx="9822815" cy="582295"/>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成功创业的基础是有好的产品，要做到产品专一，在同一领域内做到最专，技术上要一直领先。一家企业，特别是新创企业没有实力一直保持技术领先优势，要突破这个发展瓶颈就必须整合企业之外的技术资源</a:t>
            </a:r>
            <a:r>
              <a:rPr lang="zh-CN" altLang="en-US" sz="1400" dirty="0">
                <a:latin typeface="Segoe UI" panose="020B0502040204020203" pitchFamily="2" charset="0"/>
              </a:rPr>
              <a:t>。</a:t>
            </a:r>
          </a:p>
        </p:txBody>
      </p:sp>
      <p:sp>
        <p:nvSpPr>
          <p:cNvPr id="6" name="文本框 175"/>
          <p:cNvSpPr txBox="1"/>
          <p:nvPr/>
        </p:nvSpPr>
        <p:spPr>
          <a:xfrm>
            <a:off x="975043" y="4828540"/>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三、技术资源整合</a:t>
            </a:r>
          </a:p>
        </p:txBody>
      </p:sp>
      <p:sp>
        <p:nvSpPr>
          <p:cNvPr id="7"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资源整合</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4" name="文本框 10"/>
          <p:cNvSpPr txBox="1"/>
          <p:nvPr/>
        </p:nvSpPr>
        <p:spPr>
          <a:xfrm>
            <a:off x="975360" y="2428875"/>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创业者要充分了解某行业，同时掌握这个行业的各种关系网，比如竞争对手、供货商、经销商、客户、行业管理部门以及科研机构、行业协会、行业杂志、行业展会等，这些对于创业很重要。所以，创业的一种成功类型，就是做自己熟悉的行业，熟悉本行业企业运营、熟悉竞争对手。</a:t>
            </a:r>
          </a:p>
        </p:txBody>
      </p:sp>
      <p:sp>
        <p:nvSpPr>
          <p:cNvPr id="18437" name="文本框 175"/>
          <p:cNvSpPr txBox="1"/>
          <p:nvPr/>
        </p:nvSpPr>
        <p:spPr>
          <a:xfrm>
            <a:off x="975043" y="1806575"/>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四、渠道资源整合</a:t>
            </a:r>
          </a:p>
        </p:txBody>
      </p:sp>
      <p:sp>
        <p:nvSpPr>
          <p:cNvPr id="3" name="文本框 10"/>
          <p:cNvSpPr txBox="1"/>
          <p:nvPr/>
        </p:nvSpPr>
        <p:spPr>
          <a:xfrm>
            <a:off x="975360" y="4024630"/>
            <a:ext cx="9822815" cy="828040"/>
          </a:xfrm>
          <a:prstGeom prst="rect">
            <a:avLst/>
          </a:prstGeom>
          <a:noFill/>
          <a:ln w="9525">
            <a:noFill/>
          </a:ln>
        </p:spPr>
        <p:txBody>
          <a:bodyPr wrap="square">
            <a:spAutoFit/>
          </a:bodyPr>
          <a:lstStyle/>
          <a:p>
            <a:pPr eaLnBrk="1" hangingPunct="1">
              <a:lnSpc>
                <a:spcPct val="114000"/>
              </a:lnSpc>
              <a:spcAft>
                <a:spcPts val="1000"/>
              </a:spcAft>
            </a:pPr>
            <a:r>
              <a:rPr lang="en-US" altLang="x-none" sz="1400" dirty="0">
                <a:latin typeface="Segoe UI" panose="020B0502040204020203" pitchFamily="2" charset="0"/>
              </a:rPr>
              <a:t>企业与金融资本的整合方式可分为债务融资和股权融资两大类。对于创业企业来说，由于它们缺乏可抵押资产，进行债务融资困难重重，因此股权融资是创业企业与金融资本整合的现实选择，而一个高效的资本市场是创业企业进行股权融资的必要条件。</a:t>
            </a:r>
          </a:p>
        </p:txBody>
      </p:sp>
      <p:sp>
        <p:nvSpPr>
          <p:cNvPr id="4" name="文本框 175"/>
          <p:cNvSpPr txBox="1"/>
          <p:nvPr/>
        </p:nvSpPr>
        <p:spPr>
          <a:xfrm>
            <a:off x="975043" y="3402330"/>
            <a:ext cx="2626360" cy="460375"/>
          </a:xfrm>
          <a:prstGeom prst="rect">
            <a:avLst/>
          </a:prstGeom>
          <a:solidFill>
            <a:schemeClr val="accent2"/>
          </a:solidFill>
          <a:ln w="9525">
            <a:noFill/>
          </a:ln>
        </p:spPr>
        <p:txBody>
          <a:bodyPr wrap="none">
            <a:spAutoFit/>
          </a:bodyPr>
          <a:lstStyle>
            <a:lvl1pPr marL="228600" lvl="0" indent="-228600" algn="l" defTabSz="914400" eaLnBrk="1" fontAlgn="base" latinLnBrk="0" hangingPunct="1">
              <a:lnSpc>
                <a:spcPct val="125000"/>
              </a:lnSpc>
              <a:spcBef>
                <a:spcPts val="1000"/>
              </a:spcBef>
              <a:spcAft>
                <a:spcPct val="0"/>
              </a:spcAft>
              <a:buFont typeface="Arial" panose="020B0604020202090204" pitchFamily="34" charset="0"/>
              <a:buChar char="•"/>
              <a:defRPr sz="2000" u="none" kern="1200" baseline="0">
                <a:solidFill>
                  <a:schemeClr val="tx1"/>
                </a:solidFill>
                <a:latin typeface="Segoe UI" panose="020B0502040204020203" pitchFamily="2" charset="0"/>
                <a:ea typeface="微软雅黑" panose="020B0503020204020204" pitchFamily="2" charset="-122"/>
              </a:defRPr>
            </a:lvl1pPr>
            <a:lvl2pPr marL="685800" lvl="1" indent="-228600" algn="l" defTabSz="914400" eaLnBrk="1" fontAlgn="base" latinLnBrk="0" hangingPunct="1">
              <a:lnSpc>
                <a:spcPct val="125000"/>
              </a:lnSpc>
              <a:spcBef>
                <a:spcPts val="500"/>
              </a:spcBef>
              <a:spcAft>
                <a:spcPct val="0"/>
              </a:spcAft>
              <a:buFont typeface="Arial" panose="020B0604020202090204" pitchFamily="34" charset="0"/>
              <a:buChar char="•"/>
              <a:defRPr sz="1800" b="0" i="0" u="none" kern="1200" baseline="0">
                <a:solidFill>
                  <a:schemeClr val="tx1"/>
                </a:solidFill>
                <a:latin typeface="Segoe UI" panose="020B0502040204020203" pitchFamily="2" charset="0"/>
                <a:ea typeface="微软雅黑" panose="020B0503020204020204" pitchFamily="2" charset="-122"/>
              </a:defRPr>
            </a:lvl2pPr>
            <a:lvl3pPr marL="1143000" lvl="2" indent="-228600" algn="l" defTabSz="914400" eaLnBrk="1" fontAlgn="base" latinLnBrk="0" hangingPunct="1">
              <a:lnSpc>
                <a:spcPct val="125000"/>
              </a:lnSpc>
              <a:spcBef>
                <a:spcPts val="500"/>
              </a:spcBef>
              <a:spcAft>
                <a:spcPct val="0"/>
              </a:spcAft>
              <a:buFont typeface="Arial" panose="020B0604020202090204" pitchFamily="34" charset="0"/>
              <a:buChar char="•"/>
              <a:defRPr sz="1600" b="0" i="0" u="none" kern="1200" baseline="0">
                <a:solidFill>
                  <a:schemeClr val="tx1"/>
                </a:solidFill>
                <a:latin typeface="Segoe UI" panose="020B0502040204020203" pitchFamily="2" charset="0"/>
                <a:ea typeface="微软雅黑" panose="020B0503020204020204" pitchFamily="2" charset="-122"/>
              </a:defRPr>
            </a:lvl3pPr>
            <a:lvl4pPr marL="1600200" lvl="3"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4pPr>
            <a:lvl5pPr marL="2057400" lvl="4" indent="-228600" algn="l" defTabSz="914400" eaLnBrk="1" fontAlgn="base" latinLnBrk="0" hangingPunct="1">
              <a:lnSpc>
                <a:spcPct val="125000"/>
              </a:lnSpc>
              <a:spcBef>
                <a:spcPts val="500"/>
              </a:spcBef>
              <a:spcAft>
                <a:spcPct val="0"/>
              </a:spcAft>
              <a:buFont typeface="Arial" panose="020B0604020202090204" pitchFamily="34" charset="0"/>
              <a:buChar char="•"/>
              <a:defRPr sz="1400" b="0" i="0" u="none" kern="1200" baseline="0">
                <a:solidFill>
                  <a:schemeClr val="tx1"/>
                </a:solidFill>
                <a:latin typeface="Segoe UI" panose="020B0502040204020203" pitchFamily="2" charset="0"/>
                <a:ea typeface="微软雅黑" panose="020B0503020204020204" pitchFamily="2" charset="-122"/>
              </a:defRPr>
            </a:lvl5pPr>
          </a:lstStyle>
          <a:p>
            <a:pPr marL="0" lvl="0" indent="0" algn="l">
              <a:lnSpc>
                <a:spcPct val="100000"/>
              </a:lnSpc>
              <a:spcBef>
                <a:spcPct val="0"/>
              </a:spcBef>
              <a:buNone/>
            </a:pPr>
            <a:r>
              <a:rPr lang="zh-CN" altLang="en-US" sz="2400" b="1" dirty="0">
                <a:solidFill>
                  <a:schemeClr val="bg1"/>
                </a:solidFill>
                <a:ea typeface="Microsoft JhengHei" panose="020B0604030504040204" pitchFamily="2" charset="-120"/>
              </a:rPr>
              <a:t>五、金融资源整合</a:t>
            </a:r>
          </a:p>
        </p:txBody>
      </p:sp>
      <p:sp>
        <p:nvSpPr>
          <p:cNvPr id="7" name="标题 1"/>
          <p:cNvSpPr>
            <a:spLocks noGrp="1"/>
          </p:cNvSpPr>
          <p:nvPr/>
        </p:nvSpPr>
        <p:spPr>
          <a:xfrm>
            <a:off x="838200" y="565150"/>
            <a:ext cx="10515600" cy="1079500"/>
          </a:xfrm>
          <a:prstGeom prst="rect">
            <a:avLst/>
          </a:prstGeom>
          <a:noFill/>
          <a:ln w="9525">
            <a:noFill/>
          </a:ln>
        </p:spPr>
        <p:txBody>
          <a:bodyPr vert="horz" wrap="square" anchor="ctr"/>
          <a:lstStyle>
            <a:lvl1pPr marL="0" lvl="0" indent="0" algn="l" defTabSz="914400" eaLnBrk="1" fontAlgn="base" latinLnBrk="0" hangingPunct="1">
              <a:lnSpc>
                <a:spcPct val="90000"/>
              </a:lnSpc>
              <a:spcBef>
                <a:spcPct val="0"/>
              </a:spcBef>
              <a:spcAft>
                <a:spcPct val="0"/>
              </a:spcAft>
              <a:buNone/>
              <a:defRPr sz="4000" b="0" i="0" u="none" kern="1200" baseline="0">
                <a:solidFill>
                  <a:schemeClr val="tx1"/>
                </a:solidFill>
                <a:latin typeface="+mj-lt"/>
                <a:ea typeface="+mj-ea"/>
                <a:cs typeface="+mj-cs"/>
              </a:defRPr>
            </a:lvl1pPr>
          </a:lstStyle>
          <a:p>
            <a:r>
              <a:rPr lang="zh-CN" altLang="en-US" dirty="0"/>
              <a:t>第</a:t>
            </a:r>
            <a:r>
              <a:rPr lang="en-US" altLang="zh-CN" dirty="0"/>
              <a:t>4</a:t>
            </a:r>
            <a:r>
              <a:rPr lang="zh-CN" altLang="en-US" dirty="0"/>
              <a:t>节 资源整合</a:t>
            </a:r>
          </a:p>
        </p:txBody>
      </p:sp>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fontScheme name="">
      <a:majorFont>
        <a:latin typeface="Segoe UI Light"/>
        <a:ea typeface="微软雅黑 Light"/>
        <a:cs typeface=""/>
      </a:majorFont>
      <a:minorFont>
        <a:latin typeface="Segoe U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fontScheme name="">
      <a:majorFont>
        <a:latin typeface="Segoe UI Light"/>
        <a:ea typeface="微软雅黑 Light"/>
        <a:cs typeface=""/>
      </a:majorFont>
      <a:minorFont>
        <a:latin typeface="Segoe U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fontScheme name="">
      <a:majorFont>
        <a:latin typeface="Segoe UI Light"/>
        <a:ea typeface="微软雅黑 Light"/>
        <a:cs typeface=""/>
      </a:majorFont>
      <a:minorFont>
        <a:latin typeface="Segoe U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3_Office 主题">
  <a:themeElements>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fontScheme name="">
      <a:majorFont>
        <a:latin typeface="Segoe UI Light"/>
        <a:ea typeface="微软雅黑 Light"/>
        <a:cs typeface=""/>
      </a:majorFont>
      <a:minorFont>
        <a:latin typeface="Segoe U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4_Office 主题">
  <a:themeElements>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fontScheme name="">
      <a:majorFont>
        <a:latin typeface="Segoe UI Light"/>
        <a:ea typeface="微软雅黑 Light"/>
        <a:cs typeface=""/>
      </a:majorFont>
      <a:minorFont>
        <a:latin typeface="Segoe U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6_Office 主题">
  <a:themeElements>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fontScheme name="">
      <a:majorFont>
        <a:latin typeface="Segoe UI Light"/>
        <a:ea typeface="微软雅黑 Light"/>
        <a:cs typeface=""/>
      </a:majorFont>
      <a:minorFont>
        <a:latin typeface="Segoe U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8_Office 主题">
  <a:themeElements>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fontScheme name="">
      <a:majorFont>
        <a:latin typeface="Segoe UI Light"/>
        <a:ea typeface="微软雅黑 Light"/>
        <a:cs typeface=""/>
      </a:majorFont>
      <a:minorFont>
        <a:latin typeface="Segoe U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44546A"/>
        </a:dk2>
        <a:lt2>
          <a:srgbClr val="E7E6E6"/>
        </a:lt2>
        <a:accent1>
          <a:srgbClr val="475F77"/>
        </a:accent1>
        <a:accent2>
          <a:srgbClr val="D74B4B"/>
        </a:accent2>
        <a:accent3>
          <a:srgbClr val="FFFFFF"/>
        </a:accent3>
        <a:accent4>
          <a:srgbClr val="000000"/>
        </a:accent4>
        <a:accent5>
          <a:srgbClr val="B1B7BE"/>
        </a:accent5>
        <a:accent6>
          <a:srgbClr val="C14343"/>
        </a:accent6>
        <a:hlink>
          <a:srgbClr val="D74B4B"/>
        </a:hlink>
        <a:folHlink>
          <a:srgbClr val="869FB7"/>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19165</Words>
  <Application>Microsoft Office PowerPoint</Application>
  <PresentationFormat>自定义</PresentationFormat>
  <Paragraphs>1414</Paragraphs>
  <Slides>253</Slides>
  <Notes>117</Notes>
  <HiddenSlides>0</HiddenSlides>
  <MMClips>0</MMClips>
  <ScaleCrop>false</ScaleCrop>
  <HeadingPairs>
    <vt:vector size="6" baseType="variant">
      <vt:variant>
        <vt:lpstr>已用的字体</vt:lpstr>
      </vt:variant>
      <vt:variant>
        <vt:i4>10</vt:i4>
      </vt:variant>
      <vt:variant>
        <vt:lpstr>主题</vt:lpstr>
      </vt:variant>
      <vt:variant>
        <vt:i4>7</vt:i4>
      </vt:variant>
      <vt:variant>
        <vt:lpstr>幻灯片标题</vt:lpstr>
      </vt:variant>
      <vt:variant>
        <vt:i4>253</vt:i4>
      </vt:variant>
    </vt:vector>
  </HeadingPairs>
  <TitlesOfParts>
    <vt:vector size="270" baseType="lpstr">
      <vt:lpstr>Arial</vt:lpstr>
      <vt:lpstr>宋体</vt:lpstr>
      <vt:lpstr>Heiti SC Medium</vt:lpstr>
      <vt:lpstr>Segoe UI</vt:lpstr>
      <vt:lpstr>微软雅黑</vt:lpstr>
      <vt:lpstr>Segoe UI Light</vt:lpstr>
      <vt:lpstr>微软雅黑 Light</vt:lpstr>
      <vt:lpstr>Microsoft JhengHei</vt:lpstr>
      <vt:lpstr>Century Gothic</vt:lpstr>
      <vt:lpstr>Calibri</vt:lpstr>
      <vt:lpstr>Office 主题</vt:lpstr>
      <vt:lpstr>1_Office 主题</vt:lpstr>
      <vt:lpstr>2_Office 主题</vt:lpstr>
      <vt:lpstr>3_Office 主题</vt:lpstr>
      <vt:lpstr>4_Office 主题</vt:lpstr>
      <vt:lpstr>6_Office 主题</vt:lpstr>
      <vt:lpstr>8_Office 主题</vt:lpstr>
      <vt:lpstr>大学生创新创业</vt:lpstr>
      <vt:lpstr>幻灯片 2</vt:lpstr>
      <vt:lpstr>创业案例</vt:lpstr>
      <vt:lpstr>第1节 有关创业的历史观点</vt:lpstr>
      <vt:lpstr>第2节 创业的真谛是创造事业</vt:lpstr>
      <vt:lpstr>幻灯片 6</vt:lpstr>
      <vt:lpstr>幻灯片 7</vt:lpstr>
      <vt:lpstr>幻灯片 8</vt:lpstr>
      <vt:lpstr>第3节 事业型创业的实现条件</vt:lpstr>
      <vt:lpstr>第3节 事业型创业的实现条件</vt:lpstr>
      <vt:lpstr>幻灯片 11</vt:lpstr>
      <vt:lpstr>幻灯片 12</vt:lpstr>
      <vt:lpstr>幻灯片 13</vt:lpstr>
      <vt:lpstr>幻灯片 14</vt:lpstr>
      <vt:lpstr>第5节 创业的一般过程</vt:lpstr>
      <vt:lpstr>第5节 创业的一般过程</vt:lpstr>
      <vt:lpstr>幻灯片 17</vt:lpstr>
      <vt:lpstr>创业案例</vt:lpstr>
      <vt:lpstr>第1节 企业家</vt:lpstr>
      <vt:lpstr>幻灯片 20</vt:lpstr>
      <vt:lpstr>第2节 企业家精神</vt:lpstr>
      <vt:lpstr>第2节 企业家精神</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创业案例</vt:lpstr>
      <vt:lpstr>第1节 创业商机</vt:lpstr>
      <vt:lpstr>第1节 创业商机</vt:lpstr>
      <vt:lpstr>第2节 发现创业商机</vt:lpstr>
      <vt:lpstr>幻灯片 37</vt:lpstr>
      <vt:lpstr>第3节 从环境变化中发现创业商机</vt:lpstr>
      <vt:lpstr>幻灯片 39</vt:lpstr>
      <vt:lpstr>幻灯片 40</vt:lpstr>
      <vt:lpstr>幻灯片 41</vt:lpstr>
      <vt:lpstr>幻灯片 42</vt:lpstr>
      <vt:lpstr>第4节 从热点中发现创业商机</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创业案例</vt:lpstr>
      <vt:lpstr>第1节 创业商机可行性分析</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lpstr>第3节 SWOT分析</vt:lpstr>
      <vt:lpstr>幻灯片 75</vt:lpstr>
      <vt:lpstr>幻灯片 76</vt:lpstr>
      <vt:lpstr>幻灯片 77</vt:lpstr>
      <vt:lpstr>幻灯片 78</vt:lpstr>
      <vt:lpstr>幻灯片 79</vt:lpstr>
      <vt:lpstr>幻灯片 80</vt:lpstr>
      <vt:lpstr>幻灯片 81</vt:lpstr>
      <vt:lpstr>幻灯片 82</vt:lpstr>
      <vt:lpstr>幻灯片 83</vt:lpstr>
      <vt:lpstr>幻灯片 84</vt:lpstr>
      <vt:lpstr>幻灯片 85</vt:lpstr>
      <vt:lpstr>幻灯片 86</vt:lpstr>
      <vt:lpstr>幻灯片 87</vt:lpstr>
      <vt:lpstr>创业案例</vt:lpstr>
      <vt:lpstr>幻灯片 89</vt:lpstr>
      <vt:lpstr>幻灯片 90</vt:lpstr>
      <vt:lpstr>幻灯片 91</vt:lpstr>
      <vt:lpstr>幻灯片 92</vt:lpstr>
      <vt:lpstr>幻灯片 93</vt:lpstr>
      <vt:lpstr>幻灯片 94</vt:lpstr>
      <vt:lpstr>幻灯片 95</vt:lpstr>
      <vt:lpstr>幻灯片 96</vt:lpstr>
      <vt:lpstr>幻灯片 97</vt:lpstr>
      <vt:lpstr>幻灯片 98</vt:lpstr>
      <vt:lpstr>幻灯片 99</vt:lpstr>
      <vt:lpstr>幻灯片 100</vt:lpstr>
      <vt:lpstr>幻灯片 101</vt:lpstr>
      <vt:lpstr>创业案例</vt:lpstr>
      <vt:lpstr>幻灯片 103</vt:lpstr>
      <vt:lpstr>第2节 加盟连锁企业</vt:lpstr>
      <vt:lpstr>幻灯片 105</vt:lpstr>
      <vt:lpstr>幻灯片 106</vt:lpstr>
      <vt:lpstr>幻灯片 107</vt:lpstr>
      <vt:lpstr>幻灯片 108</vt:lpstr>
      <vt:lpstr>第4节 通过承包经营进行创业</vt:lpstr>
      <vt:lpstr>幻灯片 110</vt:lpstr>
      <vt:lpstr>幻灯片 111</vt:lpstr>
      <vt:lpstr>幻灯片 112</vt:lpstr>
      <vt:lpstr>第5节 通过购买特许经营权创业</vt:lpstr>
      <vt:lpstr>幻灯片 114</vt:lpstr>
      <vt:lpstr>幻灯片 115</vt:lpstr>
      <vt:lpstr>幻灯片 116</vt:lpstr>
      <vt:lpstr>幻灯片 117</vt:lpstr>
      <vt:lpstr>幻灯片 118</vt:lpstr>
      <vt:lpstr>幻灯片 119</vt:lpstr>
      <vt:lpstr>幻灯片 120</vt:lpstr>
      <vt:lpstr>幻灯片 121</vt:lpstr>
      <vt:lpstr>幻灯片 122</vt:lpstr>
      <vt:lpstr>幻灯片 123</vt:lpstr>
      <vt:lpstr>幻灯片 124</vt:lpstr>
      <vt:lpstr>幻灯片 125</vt:lpstr>
      <vt:lpstr>创业案例</vt:lpstr>
      <vt:lpstr>第1节 创业需要合伙人</vt:lpstr>
      <vt:lpstr>幻灯片 128</vt:lpstr>
      <vt:lpstr>幻灯片 129</vt:lpstr>
      <vt:lpstr>幻灯片 130</vt:lpstr>
      <vt:lpstr>幻灯片 131</vt:lpstr>
      <vt:lpstr>幻灯片 132</vt:lpstr>
      <vt:lpstr>幻灯片 133</vt:lpstr>
      <vt:lpstr>幻灯片 134</vt:lpstr>
      <vt:lpstr>幻灯片 135</vt:lpstr>
      <vt:lpstr>第5节 留住骨干员工</vt:lpstr>
      <vt:lpstr>幻灯片 137</vt:lpstr>
      <vt:lpstr>幻灯片 138</vt:lpstr>
      <vt:lpstr>幻灯片 139</vt:lpstr>
      <vt:lpstr>幻灯片 140</vt:lpstr>
      <vt:lpstr>幻灯片 141</vt:lpstr>
      <vt:lpstr>幻灯片 142</vt:lpstr>
      <vt:lpstr>幻灯片 143</vt:lpstr>
      <vt:lpstr>创业案例</vt:lpstr>
      <vt:lpstr>第1节 商业模式的内涵</vt:lpstr>
      <vt:lpstr>幻灯片 146</vt:lpstr>
      <vt:lpstr>幻灯片 147</vt:lpstr>
      <vt:lpstr>幻灯片 148</vt:lpstr>
      <vt:lpstr>第4节 商业模式创新</vt:lpstr>
      <vt:lpstr>幻灯片 150</vt:lpstr>
      <vt:lpstr>幻灯片 151</vt:lpstr>
      <vt:lpstr>幻灯片 152</vt:lpstr>
      <vt:lpstr>幻灯片 153</vt:lpstr>
      <vt:lpstr>创业案例</vt:lpstr>
      <vt:lpstr>第1节 商业计划书的用场</vt:lpstr>
      <vt:lpstr>幻灯片 156</vt:lpstr>
      <vt:lpstr>幻灯片 157</vt:lpstr>
      <vt:lpstr>第2节 商业计划书的初步编写</vt:lpstr>
      <vt:lpstr>幻灯片 159</vt:lpstr>
      <vt:lpstr>幻灯片 160</vt:lpstr>
      <vt:lpstr>幻灯片 161</vt:lpstr>
      <vt:lpstr>幻灯片 162</vt:lpstr>
      <vt:lpstr>幻灯片 163</vt:lpstr>
      <vt:lpstr>幻灯片 164</vt:lpstr>
      <vt:lpstr>幻灯片 165</vt:lpstr>
      <vt:lpstr>幻灯片 166</vt:lpstr>
      <vt:lpstr>幻灯片 167</vt:lpstr>
      <vt:lpstr>幻灯片 168</vt:lpstr>
      <vt:lpstr>幻灯片 169</vt:lpstr>
      <vt:lpstr>幻灯片 170</vt:lpstr>
      <vt:lpstr>幻灯片 171</vt:lpstr>
      <vt:lpstr>幻灯片 172</vt:lpstr>
      <vt:lpstr>创业案例</vt:lpstr>
      <vt:lpstr>第1节 什么是市场？</vt:lpstr>
      <vt:lpstr>幻灯片 175</vt:lpstr>
      <vt:lpstr>幻灯片 176</vt:lpstr>
      <vt:lpstr>第2节 细分并确定目标市场</vt:lpstr>
      <vt:lpstr>幻灯片 178</vt:lpstr>
      <vt:lpstr>幻灯片 179</vt:lpstr>
      <vt:lpstr>幻灯片 180</vt:lpstr>
      <vt:lpstr>幻灯片 181</vt:lpstr>
      <vt:lpstr>幻灯片 182</vt:lpstr>
      <vt:lpstr>幻灯片 183</vt:lpstr>
      <vt:lpstr>幻灯片 184</vt:lpstr>
      <vt:lpstr>幻灯片 185</vt:lpstr>
      <vt:lpstr>幻灯片 186</vt:lpstr>
      <vt:lpstr>幻灯片 187</vt:lpstr>
      <vt:lpstr>幻灯片 188</vt:lpstr>
      <vt:lpstr>创业案例</vt:lpstr>
      <vt:lpstr>第1节 两类不同的融资</vt:lpstr>
      <vt:lpstr>幻灯片 191</vt:lpstr>
      <vt:lpstr>幻灯片 192</vt:lpstr>
      <vt:lpstr>幻灯片 193</vt:lpstr>
      <vt:lpstr>幻灯片 194</vt:lpstr>
      <vt:lpstr>幻灯片 195</vt:lpstr>
      <vt:lpstr>幻灯片 196</vt:lpstr>
      <vt:lpstr>幻灯片 197</vt:lpstr>
      <vt:lpstr>幻灯片 198</vt:lpstr>
      <vt:lpstr>幻灯片 199</vt:lpstr>
      <vt:lpstr>幻灯片 200</vt:lpstr>
      <vt:lpstr>幻灯片 201</vt:lpstr>
      <vt:lpstr>幻灯片 202</vt:lpstr>
      <vt:lpstr>幻灯片 203</vt:lpstr>
      <vt:lpstr>幻灯片 204</vt:lpstr>
      <vt:lpstr>幻灯片 205</vt:lpstr>
      <vt:lpstr>幻灯片 206</vt:lpstr>
      <vt:lpstr>幻灯片 207</vt:lpstr>
      <vt:lpstr>幻灯片 208</vt:lpstr>
      <vt:lpstr>幻灯片 209</vt:lpstr>
      <vt:lpstr>幻灯片 210</vt:lpstr>
      <vt:lpstr>幻灯片 211</vt:lpstr>
      <vt:lpstr>幻灯片 212</vt:lpstr>
      <vt:lpstr>幻灯片 213</vt:lpstr>
      <vt:lpstr>创业案例</vt:lpstr>
      <vt:lpstr>第1节 初创企业所涉及的相关法律问题</vt:lpstr>
      <vt:lpstr>幻灯片 216</vt:lpstr>
      <vt:lpstr>幻灯片 217</vt:lpstr>
      <vt:lpstr>幻灯片 218</vt:lpstr>
      <vt:lpstr>幻灯片 219</vt:lpstr>
      <vt:lpstr>幻灯片 220</vt:lpstr>
      <vt:lpstr>幻灯片 221</vt:lpstr>
      <vt:lpstr>幻灯片 222</vt:lpstr>
      <vt:lpstr>幻灯片 223</vt:lpstr>
      <vt:lpstr>幻灯片 224</vt:lpstr>
      <vt:lpstr>幻灯片 225</vt:lpstr>
      <vt:lpstr>幻灯片 226</vt:lpstr>
      <vt:lpstr>幻灯片 227</vt:lpstr>
      <vt:lpstr>幻灯片 228</vt:lpstr>
      <vt:lpstr>创业案例</vt:lpstr>
      <vt:lpstr>幻灯片 230</vt:lpstr>
      <vt:lpstr>幻灯片 231</vt:lpstr>
      <vt:lpstr>幻灯片 232</vt:lpstr>
      <vt:lpstr>幻灯片 233</vt:lpstr>
      <vt:lpstr>幻灯片 234</vt:lpstr>
      <vt:lpstr>幻灯片 235</vt:lpstr>
      <vt:lpstr>幻灯片 236</vt:lpstr>
      <vt:lpstr>幻灯片 237</vt:lpstr>
      <vt:lpstr>幻灯片 238</vt:lpstr>
      <vt:lpstr>幻灯片 239</vt:lpstr>
      <vt:lpstr>幻灯片 240</vt:lpstr>
      <vt:lpstr>幻灯片 241</vt:lpstr>
      <vt:lpstr>幻灯片 242</vt:lpstr>
      <vt:lpstr>幻灯片 243</vt:lpstr>
      <vt:lpstr>创业案例</vt:lpstr>
      <vt:lpstr>幻灯片 245</vt:lpstr>
      <vt:lpstr>幻灯片 246</vt:lpstr>
      <vt:lpstr>幻灯片 247</vt:lpstr>
      <vt:lpstr>幻灯片 248</vt:lpstr>
      <vt:lpstr>幻灯片 249</vt:lpstr>
      <vt:lpstr>幻灯片 250</vt:lpstr>
      <vt:lpstr>第3节 企业发展进入稳定期的经营管理</vt:lpstr>
      <vt:lpstr>幻灯片 252</vt:lpstr>
      <vt:lpstr>第4节 企业发展进入衰退期的经营管理</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Ryan Lee</dc:creator>
  <cp:lastModifiedBy>iCura</cp:lastModifiedBy>
  <cp:revision>94</cp:revision>
  <dcterms:created xsi:type="dcterms:W3CDTF">2021-03-31T15:31:44Z</dcterms:created>
  <dcterms:modified xsi:type="dcterms:W3CDTF">2021-04-07T02:58:06Z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2052-3.3.1.5149</vt:lpwstr>
  </property>
</Properties>
</file>